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4" r:id="rId20"/>
    <p:sldId id="278" r:id="rId21"/>
    <p:sldId id="275" r:id="rId22"/>
    <p:sldId id="276" r:id="rId23"/>
    <p:sldId id="277"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45" r:id="rId80"/>
    <p:sldId id="335" r:id="rId81"/>
    <p:sldId id="336" r:id="rId82"/>
    <p:sldId id="337" r:id="rId83"/>
    <p:sldId id="338" r:id="rId84"/>
    <p:sldId id="339" r:id="rId85"/>
    <p:sldId id="340" r:id="rId86"/>
    <p:sldId id="341" r:id="rId87"/>
    <p:sldId id="342" r:id="rId88"/>
    <p:sldId id="343" r:id="rId89"/>
    <p:sldId id="344" r:id="rId90"/>
    <p:sldId id="346" r:id="rId91"/>
    <p:sldId id="347" r:id="rId92"/>
    <p:sldId id="348" r:id="rId93"/>
    <p:sldId id="349" r:id="rId94"/>
    <p:sldId id="350" r:id="rId95"/>
    <p:sldId id="351" r:id="rId96"/>
    <p:sldId id="352" r:id="rId97"/>
    <p:sldId id="353" r:id="rId98"/>
    <p:sldId id="354" r:id="rId99"/>
    <p:sldId id="355" r:id="rId100"/>
    <p:sldId id="356" r:id="rId101"/>
    <p:sldId id="357" r:id="rId102"/>
    <p:sldId id="358" r:id="rId103"/>
    <p:sldId id="361" r:id="rId104"/>
    <p:sldId id="362" r:id="rId105"/>
    <p:sldId id="363" r:id="rId106"/>
    <p:sldId id="364" r:id="rId107"/>
    <p:sldId id="365" r:id="rId108"/>
    <p:sldId id="367" r:id="rId109"/>
    <p:sldId id="368" r:id="rId110"/>
    <p:sldId id="369" r:id="rId111"/>
    <p:sldId id="370" r:id="rId112"/>
    <p:sldId id="371" r:id="rId113"/>
    <p:sldId id="372" r:id="rId114"/>
    <p:sldId id="373" r:id="rId115"/>
    <p:sldId id="374" r:id="rId116"/>
    <p:sldId id="375" r:id="rId117"/>
    <p:sldId id="376" r:id="rId118"/>
    <p:sldId id="377" r:id="rId119"/>
    <p:sldId id="378" r:id="rId120"/>
    <p:sldId id="379" r:id="rId121"/>
    <p:sldId id="380" r:id="rId122"/>
    <p:sldId id="381" r:id="rId123"/>
    <p:sldId id="382" r:id="rId124"/>
    <p:sldId id="383" r:id="rId125"/>
    <p:sldId id="384" r:id="rId126"/>
    <p:sldId id="385" r:id="rId127"/>
    <p:sldId id="386" r:id="rId128"/>
    <p:sldId id="387" r:id="rId129"/>
    <p:sldId id="388" r:id="rId130"/>
    <p:sldId id="389" r:id="rId131"/>
    <p:sldId id="390" r:id="rId132"/>
    <p:sldId id="391" r:id="rId133"/>
    <p:sldId id="392" r:id="rId134"/>
    <p:sldId id="393" r:id="rId135"/>
  </p:sldIdLst>
  <p:sldSz cx="9144000" cy="6858000" type="screen4x3"/>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Estilo medio 1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59" autoAdjust="0"/>
    <p:restoredTop sz="93892" autoAdjust="0"/>
  </p:normalViewPr>
  <p:slideViewPr>
    <p:cSldViewPr>
      <p:cViewPr>
        <p:scale>
          <a:sx n="70" d="100"/>
          <a:sy n="70" d="100"/>
        </p:scale>
        <p:origin x="-1128"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4D2364-044A-4EF4-B563-58A7698DE86A}" type="datetimeFigureOut">
              <a:rPr lang="es-EC" smtClean="0"/>
              <a:t>24/09/2013</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857E72-52F6-4F69-99FF-233052CC352C}" type="slidenum">
              <a:rPr lang="es-EC" smtClean="0"/>
              <a:t>‹Nº›</a:t>
            </a:fld>
            <a:endParaRPr lang="es-EC"/>
          </a:p>
        </p:txBody>
      </p:sp>
    </p:spTree>
    <p:extLst>
      <p:ext uri="{BB962C8B-B14F-4D97-AF65-F5344CB8AC3E}">
        <p14:creationId xmlns:p14="http://schemas.microsoft.com/office/powerpoint/2010/main" val="2886280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F0857E72-52F6-4F69-99FF-233052CC352C}" type="slidenum">
              <a:rPr lang="es-EC" smtClean="0"/>
              <a:t>47</a:t>
            </a:fld>
            <a:endParaRPr lang="es-EC"/>
          </a:p>
        </p:txBody>
      </p:sp>
    </p:spTree>
    <p:extLst>
      <p:ext uri="{BB962C8B-B14F-4D97-AF65-F5344CB8AC3E}">
        <p14:creationId xmlns:p14="http://schemas.microsoft.com/office/powerpoint/2010/main" val="1192698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C"/>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C"/>
          </a:p>
        </p:txBody>
      </p:sp>
      <p:sp>
        <p:nvSpPr>
          <p:cNvPr id="4" name="3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1991674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141588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C"/>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427034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550256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5" name="4 Marcador de pie de página"/>
          <p:cNvSpPr>
            <a:spLocks noGrp="1"/>
          </p:cNvSpPr>
          <p:nvPr>
            <p:ph type="ftr" sz="quarter" idx="11"/>
          </p:nvPr>
        </p:nvSpPr>
        <p:spPr/>
        <p:txBody>
          <a:bodyPr/>
          <a:lstStyle/>
          <a:p>
            <a:endParaRPr lang="es-EC"/>
          </a:p>
        </p:txBody>
      </p:sp>
      <p:sp>
        <p:nvSpPr>
          <p:cNvPr id="6" name="5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1119691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915515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6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8" name="7 Marcador de pie de página"/>
          <p:cNvSpPr>
            <a:spLocks noGrp="1"/>
          </p:cNvSpPr>
          <p:nvPr>
            <p:ph type="ftr" sz="quarter" idx="11"/>
          </p:nvPr>
        </p:nvSpPr>
        <p:spPr/>
        <p:txBody>
          <a:bodyPr/>
          <a:lstStyle/>
          <a:p>
            <a:endParaRPr lang="es-EC"/>
          </a:p>
        </p:txBody>
      </p:sp>
      <p:sp>
        <p:nvSpPr>
          <p:cNvPr id="9" name="8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3907765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C"/>
          </a:p>
        </p:txBody>
      </p:sp>
      <p:sp>
        <p:nvSpPr>
          <p:cNvPr id="3" name="2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4" name="3 Marcador de pie de página"/>
          <p:cNvSpPr>
            <a:spLocks noGrp="1"/>
          </p:cNvSpPr>
          <p:nvPr>
            <p:ph type="ftr" sz="quarter" idx="11"/>
          </p:nvPr>
        </p:nvSpPr>
        <p:spPr/>
        <p:txBody>
          <a:bodyPr/>
          <a:lstStyle/>
          <a:p>
            <a:endParaRPr lang="es-EC"/>
          </a:p>
        </p:txBody>
      </p:sp>
      <p:sp>
        <p:nvSpPr>
          <p:cNvPr id="5" name="4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3592393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3" name="2 Marcador de pie de página"/>
          <p:cNvSpPr>
            <a:spLocks noGrp="1"/>
          </p:cNvSpPr>
          <p:nvPr>
            <p:ph type="ftr" sz="quarter" idx="11"/>
          </p:nvPr>
        </p:nvSpPr>
        <p:spPr/>
        <p:txBody>
          <a:bodyPr/>
          <a:lstStyle/>
          <a:p>
            <a:endParaRPr lang="es-EC"/>
          </a:p>
        </p:txBody>
      </p:sp>
      <p:sp>
        <p:nvSpPr>
          <p:cNvPr id="4" name="3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1040953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C"/>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3145222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C"/>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0EF413C0-1A61-44F0-9CCA-0A820C2D2123}" type="datetimeFigureOut">
              <a:rPr lang="es-EC" smtClean="0"/>
              <a:t>24/09/2013</a:t>
            </a:fld>
            <a:endParaRPr lang="es-EC"/>
          </a:p>
        </p:txBody>
      </p:sp>
      <p:sp>
        <p:nvSpPr>
          <p:cNvPr id="6" name="5 Marcador de pie de página"/>
          <p:cNvSpPr>
            <a:spLocks noGrp="1"/>
          </p:cNvSpPr>
          <p:nvPr>
            <p:ph type="ftr" sz="quarter" idx="11"/>
          </p:nvPr>
        </p:nvSpPr>
        <p:spPr/>
        <p:txBody>
          <a:bodyPr/>
          <a:lstStyle/>
          <a:p>
            <a:endParaRPr lang="es-EC"/>
          </a:p>
        </p:txBody>
      </p:sp>
      <p:sp>
        <p:nvSpPr>
          <p:cNvPr id="7" name="6 Marcador de número de diapositiva"/>
          <p:cNvSpPr>
            <a:spLocks noGrp="1"/>
          </p:cNvSpPr>
          <p:nvPr>
            <p:ph type="sldNum" sz="quarter" idx="12"/>
          </p:nvPr>
        </p:nvSpPr>
        <p:spPr/>
        <p:txBody>
          <a:bodyPr/>
          <a:lstStyle/>
          <a:p>
            <a:fld id="{54F10CAF-67CE-4959-82B3-863EE5BCE0A3}" type="slidenum">
              <a:rPr lang="es-EC" smtClean="0"/>
              <a:t>‹Nº›</a:t>
            </a:fld>
            <a:endParaRPr lang="es-EC"/>
          </a:p>
        </p:txBody>
      </p:sp>
    </p:spTree>
    <p:extLst>
      <p:ext uri="{BB962C8B-B14F-4D97-AF65-F5344CB8AC3E}">
        <p14:creationId xmlns:p14="http://schemas.microsoft.com/office/powerpoint/2010/main" val="3659762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l="-1000" r="-1000"/>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F413C0-1A61-44F0-9CCA-0A820C2D2123}" type="datetimeFigureOut">
              <a:rPr lang="es-EC" smtClean="0"/>
              <a:t>24/09/2013</a:t>
            </a:fld>
            <a:endParaRPr lang="es-EC"/>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10CAF-67CE-4959-82B3-863EE5BCE0A3}" type="slidenum">
              <a:rPr lang="es-EC" smtClean="0"/>
              <a:t>‹Nº›</a:t>
            </a:fld>
            <a:endParaRPr lang="es-EC"/>
          </a:p>
        </p:txBody>
      </p:sp>
    </p:spTree>
    <p:extLst>
      <p:ext uri="{BB962C8B-B14F-4D97-AF65-F5344CB8AC3E}">
        <p14:creationId xmlns:p14="http://schemas.microsoft.com/office/powerpoint/2010/main" val="2911225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6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7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827584" y="692696"/>
            <a:ext cx="7772400" cy="5112568"/>
          </a:xfrm>
        </p:spPr>
        <p:txBody>
          <a:bodyPr>
            <a:normAutofit/>
          </a:bodyPr>
          <a:lstStyle/>
          <a:p>
            <a:pPr>
              <a:lnSpc>
                <a:spcPct val="150000"/>
              </a:lnSpc>
            </a:pPr>
            <a:r>
              <a:rPr lang="es-EC" sz="2400" b="1" dirty="0" smtClean="0">
                <a:latin typeface="Arial" pitchFamily="34" charset="0"/>
                <a:cs typeface="Arial" pitchFamily="34" charset="0"/>
              </a:rPr>
              <a:t>PROYECTO DE GRADO PREVIO A LA OBTENCIÓN DEL TÍTULO DE:</a:t>
            </a:r>
            <a:br>
              <a:rPr lang="es-EC" sz="2400" b="1" dirty="0" smtClean="0">
                <a:latin typeface="Arial" pitchFamily="34" charset="0"/>
                <a:cs typeface="Arial" pitchFamily="34" charset="0"/>
              </a:rPr>
            </a:br>
            <a:r>
              <a:rPr lang="es-EC" sz="2400" b="1" dirty="0" smtClean="0">
                <a:latin typeface="Arial" pitchFamily="34" charset="0"/>
                <a:cs typeface="Arial" pitchFamily="34" charset="0"/>
              </a:rPr>
              <a:t>INGENIERO AUTOMOTRIZ</a:t>
            </a:r>
            <a:r>
              <a:rPr lang="es-EC" sz="2400" dirty="0" smtClean="0">
                <a:latin typeface="Arial" pitchFamily="34" charset="0"/>
                <a:cs typeface="Arial" pitchFamily="34" charset="0"/>
              </a:rPr>
              <a:t/>
            </a:r>
            <a:br>
              <a:rPr lang="es-EC" sz="2400" dirty="0" smtClean="0">
                <a:latin typeface="Arial" pitchFamily="34" charset="0"/>
                <a:cs typeface="Arial" pitchFamily="34" charset="0"/>
              </a:rPr>
            </a:br>
            <a:r>
              <a:rPr lang="es-EC" sz="2400" b="1" i="1" u="sng" dirty="0" smtClean="0">
                <a:solidFill>
                  <a:srgbClr val="00B050"/>
                </a:solidFill>
                <a:latin typeface="Arial" pitchFamily="34" charset="0"/>
                <a:cs typeface="Arial" pitchFamily="34" charset="0"/>
              </a:rPr>
              <a:t>TEMA:</a:t>
            </a:r>
            <a:r>
              <a:rPr lang="es-EC" sz="2400" dirty="0" smtClean="0">
                <a:latin typeface="Arial" pitchFamily="34" charset="0"/>
                <a:cs typeface="Arial" pitchFamily="34" charset="0"/>
              </a:rPr>
              <a:t/>
            </a:r>
            <a:br>
              <a:rPr lang="es-EC" sz="2400" dirty="0" smtClean="0">
                <a:latin typeface="Arial" pitchFamily="34" charset="0"/>
                <a:cs typeface="Arial" pitchFamily="34" charset="0"/>
              </a:rPr>
            </a:br>
            <a:r>
              <a:rPr lang="es-EC" sz="2400" b="1" dirty="0" smtClean="0">
                <a:latin typeface="Arial" pitchFamily="34" charset="0"/>
                <a:cs typeface="Arial" pitchFamily="34" charset="0"/>
              </a:rPr>
              <a:t>ANÁLISIS DE OPERACIÓN E INCIDENCIA  EN EL RENDIMIENTO DEL MOTOR EN FUNCIÓN DE SISTEMAS EGR, EVAP Y EVR. </a:t>
            </a:r>
            <a:br>
              <a:rPr lang="es-EC" sz="2400" b="1" dirty="0" smtClean="0">
                <a:latin typeface="Arial" pitchFamily="34" charset="0"/>
                <a:cs typeface="Arial" pitchFamily="34" charset="0"/>
              </a:rPr>
            </a:br>
            <a:r>
              <a:rPr lang="es-EC" sz="2400" b="1" i="1" u="sng" dirty="0" smtClean="0">
                <a:solidFill>
                  <a:srgbClr val="00B050"/>
                </a:solidFill>
                <a:latin typeface="Arial" pitchFamily="34" charset="0"/>
                <a:cs typeface="Arial" pitchFamily="34" charset="0"/>
              </a:rPr>
              <a:t>ELABORADO POR:</a:t>
            </a:r>
            <a:r>
              <a:rPr lang="es-EC" sz="2400" b="1" i="1" dirty="0" smtClean="0">
                <a:solidFill>
                  <a:schemeClr val="accent3">
                    <a:lumMod val="75000"/>
                  </a:schemeClr>
                </a:solidFill>
                <a:latin typeface="Arial" pitchFamily="34" charset="0"/>
                <a:cs typeface="Arial" pitchFamily="34" charset="0"/>
              </a:rPr>
              <a:t/>
            </a:r>
            <a:br>
              <a:rPr lang="es-EC" sz="2400" b="1" i="1" dirty="0" smtClean="0">
                <a:solidFill>
                  <a:schemeClr val="accent3">
                    <a:lumMod val="75000"/>
                  </a:schemeClr>
                </a:solidFill>
                <a:latin typeface="Arial" pitchFamily="34" charset="0"/>
                <a:cs typeface="Arial" pitchFamily="34" charset="0"/>
              </a:rPr>
            </a:br>
            <a:r>
              <a:rPr lang="es-EC" sz="2400" b="1" dirty="0" smtClean="0">
                <a:latin typeface="Arial" pitchFamily="34" charset="0"/>
                <a:cs typeface="Arial" pitchFamily="34" charset="0"/>
              </a:rPr>
              <a:t>TITO FABRICIO QUIMIS MORALES</a:t>
            </a:r>
            <a:endParaRPr lang="es-EC" sz="2400" b="1" dirty="0">
              <a:latin typeface="Arial" pitchFamily="34" charset="0"/>
              <a:cs typeface="Arial" pitchFamily="34" charset="0"/>
            </a:endParaRPr>
          </a:p>
        </p:txBody>
      </p:sp>
      <p:pic>
        <p:nvPicPr>
          <p:cNvPr id="3" name="12 Imagen" descr="pie de pagina esp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5864225"/>
            <a:ext cx="9144000" cy="106521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2247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875603146"/>
              </p:ext>
            </p:extLst>
          </p:nvPr>
        </p:nvGraphicFramePr>
        <p:xfrm>
          <a:off x="611560" y="1268760"/>
          <a:ext cx="8229600" cy="4896544"/>
        </p:xfrm>
        <a:graphic>
          <a:graphicData uri="http://schemas.openxmlformats.org/drawingml/2006/table">
            <a:tbl>
              <a:tblPr firstRow="1" bandRow="1">
                <a:tableStyleId>{F5AB1C69-6EDB-4FF4-983F-18BD219EF322}</a:tableStyleId>
              </a:tblPr>
              <a:tblGrid>
                <a:gridCol w="1224136"/>
                <a:gridCol w="3744416"/>
                <a:gridCol w="3261048"/>
              </a:tblGrid>
              <a:tr h="621265">
                <a:tc>
                  <a:txBody>
                    <a:bodyPr/>
                    <a:lstStyle/>
                    <a:p>
                      <a:pPr algn="ctr"/>
                      <a:r>
                        <a:rPr lang="es-EC" sz="1200" dirty="0" smtClean="0">
                          <a:latin typeface="Arial" pitchFamily="34" charset="0"/>
                          <a:cs typeface="Arial" pitchFamily="34" charset="0"/>
                        </a:rPr>
                        <a:t>GASES</a:t>
                      </a:r>
                      <a:r>
                        <a:rPr lang="es-EC" sz="1200" baseline="0" dirty="0" smtClean="0">
                          <a:latin typeface="Arial" pitchFamily="34" charset="0"/>
                          <a:cs typeface="Arial" pitchFamily="34" charset="0"/>
                        </a:rPr>
                        <a:t> </a:t>
                      </a:r>
                      <a:r>
                        <a:rPr lang="es-EC" sz="1200" dirty="0" smtClean="0">
                          <a:latin typeface="Arial" pitchFamily="34" charset="0"/>
                          <a:cs typeface="Arial" pitchFamily="34" charset="0"/>
                        </a:rPr>
                        <a:t>DE ESCAPE </a:t>
                      </a:r>
                      <a:endParaRPr lang="es-EC" sz="1200" dirty="0">
                        <a:latin typeface="Arial" pitchFamily="34" charset="0"/>
                        <a:cs typeface="Arial" pitchFamily="34" charset="0"/>
                      </a:endParaRPr>
                    </a:p>
                  </a:txBody>
                  <a:tcPr/>
                </a:tc>
                <a:tc>
                  <a:txBody>
                    <a:bodyPr/>
                    <a:lstStyle/>
                    <a:p>
                      <a:pPr algn="ctr"/>
                      <a:r>
                        <a:rPr lang="es-EC" sz="1200" dirty="0" smtClean="0">
                          <a:latin typeface="Arial" pitchFamily="34" charset="0"/>
                          <a:cs typeface="Arial" pitchFamily="34" charset="0"/>
                        </a:rPr>
                        <a:t>CARACTERÍSTICA </a:t>
                      </a:r>
                      <a:endParaRPr lang="es-EC" sz="1200" dirty="0">
                        <a:latin typeface="Arial" pitchFamily="34" charset="0"/>
                        <a:cs typeface="Arial" pitchFamily="34" charset="0"/>
                      </a:endParaRPr>
                    </a:p>
                  </a:txBody>
                  <a:tcPr/>
                </a:tc>
                <a:tc>
                  <a:txBody>
                    <a:bodyPr/>
                    <a:lstStyle/>
                    <a:p>
                      <a:pPr algn="ctr"/>
                      <a:r>
                        <a:rPr lang="es-EC" sz="1200" dirty="0" smtClean="0">
                          <a:latin typeface="Arial" pitchFamily="34" charset="0"/>
                          <a:cs typeface="Arial" pitchFamily="34" charset="0"/>
                        </a:rPr>
                        <a:t>EFECTO</a:t>
                      </a:r>
                      <a:endParaRPr lang="es-EC" sz="1200" dirty="0">
                        <a:latin typeface="Arial" pitchFamily="34" charset="0"/>
                        <a:cs typeface="Arial" pitchFamily="34" charset="0"/>
                      </a:endParaRPr>
                    </a:p>
                  </a:txBody>
                  <a:tcPr/>
                </a:tc>
              </a:tr>
              <a:tr h="1398028">
                <a:tc>
                  <a:txBody>
                    <a:bodyPr/>
                    <a:lstStyle/>
                    <a:p>
                      <a:pPr algn="ctr"/>
                      <a:r>
                        <a:rPr lang="es-EC" sz="1200" dirty="0" smtClean="0">
                          <a:latin typeface="Arial" pitchFamily="34" charset="0"/>
                          <a:cs typeface="Arial" pitchFamily="34" charset="0"/>
                        </a:rPr>
                        <a:t>Monóxido de carbono (CO)</a:t>
                      </a:r>
                      <a:endParaRPr lang="es-EC" sz="1200" dirty="0">
                        <a:latin typeface="Arial" pitchFamily="34" charset="0"/>
                        <a:cs typeface="Arial" pitchFamily="34" charset="0"/>
                      </a:endParaRP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Se produce con motivo de la combustión incompleta de combustibles que contienen carbono, así también cuando hay poco oxígeno para la combustión.</a:t>
                      </a:r>
                    </a:p>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Es un gas incoloro, inodoro, explosivo y altamente tóxico.</a:t>
                      </a:r>
                    </a:p>
                  </a:txBody>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Bloquea el transporte de oxígeno por parte de los glóbulos rojos, produciendo asfixia.</a:t>
                      </a:r>
                    </a:p>
                    <a:p>
                      <a:pPr marL="285750" indent="-285750" algn="just">
                        <a:buFont typeface="Arial" pitchFamily="34" charset="0"/>
                        <a:buChar char="•"/>
                      </a:pPr>
                      <a:r>
                        <a:rPr lang="es-EC" sz="1200" kern="1200" dirty="0" smtClean="0">
                          <a:solidFill>
                            <a:schemeClr val="dk1"/>
                          </a:solidFill>
                          <a:effectLst/>
                          <a:latin typeface="Arial" pitchFamily="34" charset="0"/>
                          <a:ea typeface="+mn-ea"/>
                          <a:cs typeface="Arial" pitchFamily="34" charset="0"/>
                        </a:rPr>
                        <a:t>Es mortal, incluso en una baja concentración en el aire que respiramos.</a:t>
                      </a:r>
                      <a:endParaRPr lang="es-EC" sz="1200" dirty="0">
                        <a:latin typeface="Arial" pitchFamily="34" charset="0"/>
                        <a:cs typeface="Arial" pitchFamily="34" charset="0"/>
                      </a:endParaRPr>
                    </a:p>
                  </a:txBody>
                  <a:tcPr/>
                </a:tc>
              </a:tr>
              <a:tr h="1398028">
                <a:tc>
                  <a:txBody>
                    <a:bodyPr/>
                    <a:lstStyle/>
                    <a:p>
                      <a:pPr algn="ctr"/>
                      <a:r>
                        <a:rPr lang="es-EC" sz="1200" dirty="0" smtClean="0">
                          <a:latin typeface="Arial" pitchFamily="34" charset="0"/>
                          <a:cs typeface="Arial" pitchFamily="34" charset="0"/>
                        </a:rPr>
                        <a:t>Oxido nítrico (</a:t>
                      </a:r>
                      <a:r>
                        <a:rPr lang="es-EC" sz="1200" dirty="0" err="1" smtClean="0">
                          <a:latin typeface="Arial" pitchFamily="34" charset="0"/>
                          <a:cs typeface="Arial" pitchFamily="34" charset="0"/>
                        </a:rPr>
                        <a:t>NOx</a:t>
                      </a:r>
                      <a:r>
                        <a:rPr lang="es-EC" sz="1200" dirty="0" smtClean="0">
                          <a:latin typeface="Arial" pitchFamily="34" charset="0"/>
                          <a:cs typeface="Arial" pitchFamily="34" charset="0"/>
                        </a:rPr>
                        <a:t>)</a:t>
                      </a:r>
                      <a:endParaRPr lang="es-EC" sz="1200" dirty="0">
                        <a:latin typeface="Arial" pitchFamily="34" charset="0"/>
                        <a:cs typeface="Arial" pitchFamily="34" charset="0"/>
                      </a:endParaRP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Se producen al existir una alta presión, alta temperatura y exceso de oxígeno durante la combustión en el motor.</a:t>
                      </a:r>
                    </a:p>
                    <a:p>
                      <a:pPr marL="171450" indent="-171450" algn="just">
                        <a:buFont typeface="Arial" pitchFamily="34" charset="0"/>
                        <a:buChar char="•"/>
                      </a:pPr>
                      <a:r>
                        <a:rPr lang="es-EC" sz="1200" kern="1200" dirty="0" smtClean="0">
                          <a:solidFill>
                            <a:schemeClr val="dk1"/>
                          </a:solidFill>
                          <a:effectLst/>
                          <a:latin typeface="Arial" pitchFamily="34" charset="0"/>
                          <a:ea typeface="+mn-ea"/>
                          <a:cs typeface="Arial" pitchFamily="34" charset="0"/>
                        </a:rPr>
                        <a:t>Es  un gas tóxico, inodoro e incoloro pero no inflamable, fuertemente tóxico de color pardo rojizo, y de olor muy penetrante.</a:t>
                      </a:r>
                      <a:endParaRPr lang="es-EC" sz="1000" dirty="0">
                        <a:latin typeface="Arial" pitchFamily="34" charset="0"/>
                        <a:cs typeface="Arial" pitchFamily="34" charset="0"/>
                      </a:endParaRPr>
                    </a:p>
                  </a:txBody>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Provoca una fuerte irritación de los órganos respiratorios.</a:t>
                      </a:r>
                    </a:p>
                    <a:p>
                      <a:pPr marL="285750" indent="-285750" algn="just">
                        <a:buFont typeface="Arial" pitchFamily="34" charset="0"/>
                        <a:buChar char="•"/>
                      </a:pPr>
                      <a:r>
                        <a:rPr lang="es-EC" sz="1200" kern="1200" dirty="0" smtClean="0">
                          <a:solidFill>
                            <a:schemeClr val="dk1"/>
                          </a:solidFill>
                          <a:effectLst/>
                          <a:latin typeface="Arial" pitchFamily="34" charset="0"/>
                          <a:ea typeface="+mn-ea"/>
                          <a:cs typeface="Arial" pitchFamily="34" charset="0"/>
                        </a:rPr>
                        <a:t>Al igual  que el óxido de nitrógeno se combina con el vapor de agua dando lugar a la lluvia ácida.</a:t>
                      </a:r>
                      <a:endParaRPr lang="es-EC" sz="1200" dirty="0">
                        <a:latin typeface="Arial" pitchFamily="34" charset="0"/>
                        <a:cs typeface="Arial" pitchFamily="34" charset="0"/>
                      </a:endParaRPr>
                    </a:p>
                  </a:txBody>
                  <a:tcPr/>
                </a:tc>
              </a:tr>
              <a:tr h="1479223">
                <a:tc>
                  <a:txBody>
                    <a:bodyPr/>
                    <a:lstStyle/>
                    <a:p>
                      <a:pPr algn="ctr"/>
                      <a:r>
                        <a:rPr lang="es-EC" sz="1200" dirty="0" smtClean="0">
                          <a:latin typeface="Arial" pitchFamily="34" charset="0"/>
                          <a:cs typeface="Arial" pitchFamily="34" charset="0"/>
                        </a:rPr>
                        <a:t>Hidrocarburos (CH)</a:t>
                      </a:r>
                      <a:endParaRPr lang="es-EC" sz="1200" dirty="0">
                        <a:latin typeface="Arial" pitchFamily="34" charset="0"/>
                        <a:cs typeface="Arial" pitchFamily="34" charset="0"/>
                      </a:endParaRP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Son restos no quemados del combustible, que surgen en los gases de escape después de una combustión incompleta.</a:t>
                      </a:r>
                    </a:p>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La mala combustión puede ser debido a la falta de oxígeno durante la combustión (mezcla rica) o también por una baja velocidad de inflamación (mezcla pobre).</a:t>
                      </a:r>
                    </a:p>
                  </a:txBody>
                  <a:tcPr/>
                </a:tc>
                <a:tc>
                  <a:txBody>
                    <a:bodyPr/>
                    <a:lstStyle/>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Algunos hidrocarburos irritan los órganos sensoriales, mientras que otros son cancerígenos (p. ej. el benceno).</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Participan</a:t>
                      </a:r>
                      <a:r>
                        <a:rPr lang="es-EC" sz="1200" kern="1200" baseline="0" dirty="0" smtClean="0">
                          <a:solidFill>
                            <a:schemeClr val="dk1"/>
                          </a:solidFill>
                          <a:effectLst/>
                          <a:latin typeface="Arial" pitchFamily="34" charset="0"/>
                          <a:ea typeface="+mn-ea"/>
                          <a:cs typeface="Arial" pitchFamily="34" charset="0"/>
                        </a:rPr>
                        <a:t> en la formación del  smog fotoquímico. </a:t>
                      </a:r>
                      <a:endParaRPr lang="es-EC" sz="1200" kern="1200" dirty="0" smtClean="0">
                        <a:solidFill>
                          <a:schemeClr val="dk1"/>
                        </a:solidFill>
                        <a:effectLst/>
                        <a:latin typeface="Arial" pitchFamily="34" charset="0"/>
                        <a:ea typeface="+mn-ea"/>
                        <a:cs typeface="Arial" pitchFamily="34" charset="0"/>
                      </a:endParaRPr>
                    </a:p>
                    <a:p>
                      <a:pPr lvl="0" algn="just"/>
                      <a:r>
                        <a:rPr lang="es-EC" sz="1200" kern="1200" dirty="0" smtClean="0">
                          <a:solidFill>
                            <a:schemeClr val="dk1"/>
                          </a:solidFill>
                          <a:effectLst/>
                          <a:latin typeface="Arial" pitchFamily="34" charset="0"/>
                          <a:ea typeface="+mn-ea"/>
                          <a:cs typeface="Arial" pitchFamily="34" charset="0"/>
                        </a:rPr>
                        <a:t> </a:t>
                      </a:r>
                    </a:p>
                    <a:p>
                      <a:pPr marL="285750" marR="0" lvl="0" indent="-285750" algn="just" defTabSz="914400" rtl="0" eaLnBrk="1" fontAlgn="auto" latinLnBrk="0" hangingPunct="1">
                        <a:lnSpc>
                          <a:spcPct val="100000"/>
                        </a:lnSpc>
                        <a:spcBef>
                          <a:spcPts val="0"/>
                        </a:spcBef>
                        <a:spcAft>
                          <a:spcPts val="0"/>
                        </a:spcAft>
                        <a:buClrTx/>
                        <a:buSzTx/>
                        <a:buFont typeface="Arial" pitchFamily="34" charset="0"/>
                        <a:buChar char="•"/>
                        <a:tabLst/>
                        <a:defRPr/>
                      </a:pPr>
                      <a:endParaRPr lang="es-EC" sz="1200" kern="1200" dirty="0" smtClean="0">
                        <a:solidFill>
                          <a:schemeClr val="dk1"/>
                        </a:solidFill>
                        <a:effectLst/>
                        <a:latin typeface="Arial" pitchFamily="34" charset="0"/>
                        <a:ea typeface="+mn-ea"/>
                        <a:cs typeface="Arial" pitchFamily="34" charset="0"/>
                      </a:endParaRPr>
                    </a:p>
                  </a:txBody>
                  <a:tcPr/>
                </a:tc>
              </a:tr>
            </a:tbl>
          </a:graphicData>
        </a:graphic>
      </p:graphicFrame>
    </p:spTree>
    <p:extLst>
      <p:ext uri="{BB962C8B-B14F-4D97-AF65-F5344CB8AC3E}">
        <p14:creationId xmlns:p14="http://schemas.microsoft.com/office/powerpoint/2010/main" val="10142264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2708920"/>
            <a:ext cx="8075240" cy="3888432"/>
          </a:xfrm>
        </p:spPr>
        <p:txBody>
          <a:bodyPr>
            <a:normAutofit/>
          </a:bodyPr>
          <a:lstStyle/>
          <a:p>
            <a:pPr marL="0" indent="0" algn="just">
              <a:buNone/>
            </a:pPr>
            <a:r>
              <a:rPr lang="es-EC" sz="1800" dirty="0">
                <a:latin typeface="Arial" pitchFamily="34" charset="0"/>
                <a:cs typeface="Arial" pitchFamily="34" charset="0"/>
              </a:rPr>
              <a:t>Estas pruebas se las realizaron con el propósito de analizar el comportamiento de algunos parámetros seleccionados, mismos que son controlados por el PCM, lo que se hizo es manipular la apertura del solenoide EVR, ya sea en ralentí y a una determinada </a:t>
            </a:r>
            <a:r>
              <a:rPr lang="es-EC" sz="1800" dirty="0" smtClean="0">
                <a:latin typeface="Arial" pitchFamily="34" charset="0"/>
                <a:cs typeface="Arial" pitchFamily="34" charset="0"/>
              </a:rPr>
              <a:t>aceleración.</a:t>
            </a:r>
          </a:p>
          <a:p>
            <a:pPr marL="0" indent="0" algn="just">
              <a:buNone/>
            </a:pPr>
            <a:endParaRPr lang="es-EC" sz="1800" dirty="0">
              <a:latin typeface="Arial" pitchFamily="34" charset="0"/>
              <a:cs typeface="Arial" pitchFamily="34" charset="0"/>
            </a:endParaRPr>
          </a:p>
          <a:p>
            <a:pPr marL="0" indent="0" algn="just">
              <a:buNone/>
            </a:pPr>
            <a:r>
              <a:rPr lang="es-EC" sz="1800" dirty="0">
                <a:latin typeface="Arial" pitchFamily="34" charset="0"/>
                <a:cs typeface="Arial" pitchFamily="34" charset="0"/>
              </a:rPr>
              <a:t>Esta prueba se la realizó en un vehículo Ford Escape, que posee sistema EGR con actuador neumático, solenoide EVR y sensor DPFE</a:t>
            </a:r>
            <a:r>
              <a:rPr lang="es-EC" sz="1800" dirty="0" smtClean="0">
                <a:latin typeface="Arial" pitchFamily="34" charset="0"/>
                <a:cs typeface="Arial" pitchFamily="34" charset="0"/>
              </a:rPr>
              <a:t>.</a:t>
            </a:r>
          </a:p>
          <a:p>
            <a:pPr marL="0" indent="0" algn="just">
              <a:buNone/>
            </a:pPr>
            <a:endParaRPr lang="es-EC" sz="1800" dirty="0">
              <a:latin typeface="Arial" pitchFamily="34" charset="0"/>
              <a:cs typeface="Arial" pitchFamily="34" charset="0"/>
            </a:endParaRPr>
          </a:p>
          <a:p>
            <a:pPr marL="0" indent="0" algn="just">
              <a:buNone/>
            </a:pPr>
            <a:r>
              <a:rPr lang="es-EC" sz="1800" dirty="0">
                <a:latin typeface="Arial" pitchFamily="34" charset="0"/>
                <a:cs typeface="Arial" pitchFamily="34" charset="0"/>
              </a:rPr>
              <a:t>Cabe mencionar que para la ejecución de estas pruebas el vehículo debe encontrarse con la temperatura ideal de operación, ya que si no, habría valores incoherentes en las pruebas.  </a:t>
            </a:r>
          </a:p>
          <a:p>
            <a:pPr marL="0" indent="0" algn="just">
              <a:buNone/>
            </a:pPr>
            <a:endParaRPr lang="es-EC" sz="1800" dirty="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endParaRPr lang="es-EC" sz="1800" dirty="0">
              <a:latin typeface="Arial" pitchFamily="34" charset="0"/>
              <a:cs typeface="Arial" pitchFamily="34" charset="0"/>
            </a:endParaRPr>
          </a:p>
        </p:txBody>
      </p:sp>
      <p:sp>
        <p:nvSpPr>
          <p:cNvPr id="4" name="3 Rectángulo"/>
          <p:cNvSpPr/>
          <p:nvPr/>
        </p:nvSpPr>
        <p:spPr>
          <a:xfrm>
            <a:off x="1187624" y="980728"/>
            <a:ext cx="6984776" cy="64807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PRUEBAS DE CAMPO EN LOS SISTEMAS EGR Y EVAP</a:t>
            </a:r>
          </a:p>
        </p:txBody>
      </p:sp>
      <p:sp>
        <p:nvSpPr>
          <p:cNvPr id="5" name="4 Rectángulo"/>
          <p:cNvSpPr/>
          <p:nvPr/>
        </p:nvSpPr>
        <p:spPr>
          <a:xfrm>
            <a:off x="683568" y="1844824"/>
            <a:ext cx="720080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a:latin typeface="Arial" pitchFamily="34" charset="0"/>
                <a:cs typeface="Arial" pitchFamily="34" charset="0"/>
              </a:rPr>
              <a:t>EJECUCIÓN DE LAS PRUEBAS DE CAMPO PARA EL SISTEMA </a:t>
            </a:r>
            <a:r>
              <a:rPr lang="es-EC" b="1" dirty="0" smtClean="0">
                <a:latin typeface="Arial" pitchFamily="34" charset="0"/>
                <a:cs typeface="Arial" pitchFamily="34" charset="0"/>
              </a:rPr>
              <a:t>EGR.</a:t>
            </a:r>
            <a:endParaRPr lang="es-EC" b="1" dirty="0">
              <a:latin typeface="Arial" pitchFamily="34" charset="0"/>
              <a:cs typeface="Arial" pitchFamily="34" charset="0"/>
            </a:endParaRPr>
          </a:p>
        </p:txBody>
      </p:sp>
    </p:spTree>
    <p:extLst>
      <p:ext uri="{BB962C8B-B14F-4D97-AF65-F5344CB8AC3E}">
        <p14:creationId xmlns:p14="http://schemas.microsoft.com/office/powerpoint/2010/main" val="416193561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772816"/>
            <a:ext cx="8003232" cy="4353347"/>
          </a:xfrm>
        </p:spPr>
        <p:txBody>
          <a:bodyPr/>
          <a:lstStyle/>
          <a:p>
            <a:pPr marL="0" indent="0" algn="just">
              <a:buNone/>
            </a:pPr>
            <a:r>
              <a:rPr lang="es-EC" sz="1800" dirty="0">
                <a:latin typeface="Arial" pitchFamily="34" charset="0"/>
                <a:cs typeface="Arial" pitchFamily="34" charset="0"/>
              </a:rPr>
              <a:t>Para efectuar esta prueba se capturaron pantallas en el IDS en 0%, 50% y 100% de la apertura del solenoide EVR, los datos serán analizados a través de una tabla de resultados.</a:t>
            </a:r>
          </a:p>
          <a:p>
            <a:pPr marL="0" indent="0">
              <a:buNone/>
            </a:pPr>
            <a:endParaRPr lang="es-EC" dirty="0"/>
          </a:p>
        </p:txBody>
      </p:sp>
      <p:sp>
        <p:nvSpPr>
          <p:cNvPr id="4" name="3 Rectángulo"/>
          <p:cNvSpPr/>
          <p:nvPr/>
        </p:nvSpPr>
        <p:spPr>
          <a:xfrm>
            <a:off x="683568" y="980728"/>
            <a:ext cx="4824536" cy="576064"/>
          </a:xfrm>
          <a:prstGeom prst="rect">
            <a:avLst/>
          </a:prstGeom>
          <a:solidFill>
            <a:schemeClr val="accent2"/>
          </a:solidFill>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s-EC" b="1" dirty="0" smtClean="0">
                <a:latin typeface="Arial" pitchFamily="34" charset="0"/>
                <a:cs typeface="Arial" pitchFamily="34" charset="0"/>
              </a:rPr>
              <a:t>PRUEBAS CON EL MOTOR EN RALENTÍ. </a:t>
            </a:r>
            <a:endParaRPr lang="es-EC" b="1" dirty="0">
              <a:latin typeface="Arial" pitchFamily="34" charset="0"/>
              <a:cs typeface="Arial" pitchFamily="34" charset="0"/>
            </a:endParaRPr>
          </a:p>
        </p:txBody>
      </p:sp>
      <p:pic>
        <p:nvPicPr>
          <p:cNvPr id="6" name="5 Imagen"/>
          <p:cNvPicPr/>
          <p:nvPr/>
        </p:nvPicPr>
        <p:blipFill>
          <a:blip r:embed="rId2" cstate="print"/>
          <a:srcRect/>
          <a:stretch>
            <a:fillRect/>
          </a:stretch>
        </p:blipFill>
        <p:spPr bwMode="auto">
          <a:xfrm>
            <a:off x="1259632" y="2708920"/>
            <a:ext cx="7128792" cy="396044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4688110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cstate="print"/>
          <a:srcRect/>
          <a:stretch>
            <a:fillRect/>
          </a:stretch>
        </p:blipFill>
        <p:spPr bwMode="auto">
          <a:xfrm>
            <a:off x="755576" y="980728"/>
            <a:ext cx="7920880" cy="2952328"/>
          </a:xfrm>
          <a:prstGeom prst="rect">
            <a:avLst/>
          </a:prstGeom>
          <a:noFill/>
          <a:ln w="19050">
            <a:solidFill>
              <a:schemeClr val="tx1"/>
            </a:solidFill>
            <a:miter lim="800000"/>
            <a:headEnd/>
            <a:tailEnd/>
          </a:ln>
        </p:spPr>
      </p:pic>
      <p:pic>
        <p:nvPicPr>
          <p:cNvPr id="6" name="5 Imagen"/>
          <p:cNvPicPr/>
          <p:nvPr/>
        </p:nvPicPr>
        <p:blipFill>
          <a:blip r:embed="rId3" cstate="print"/>
          <a:srcRect/>
          <a:stretch>
            <a:fillRect/>
          </a:stretch>
        </p:blipFill>
        <p:spPr bwMode="auto">
          <a:xfrm>
            <a:off x="755576" y="3933056"/>
            <a:ext cx="7920880" cy="273630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4173097912"/>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2947746805"/>
              </p:ext>
            </p:extLst>
          </p:nvPr>
        </p:nvGraphicFramePr>
        <p:xfrm>
          <a:off x="1115616" y="1772816"/>
          <a:ext cx="7056786" cy="4673345"/>
        </p:xfrm>
        <a:graphic>
          <a:graphicData uri="http://schemas.openxmlformats.org/drawingml/2006/table">
            <a:tbl>
              <a:tblPr firstRow="1" firstCol="1" bandRow="1">
                <a:tableStyleId>{5C22544A-7EE6-4342-B048-85BDC9FD1C3A}</a:tableStyleId>
              </a:tblPr>
              <a:tblGrid>
                <a:gridCol w="1176131"/>
                <a:gridCol w="1176131"/>
                <a:gridCol w="1176131"/>
                <a:gridCol w="1176131"/>
                <a:gridCol w="1176131"/>
                <a:gridCol w="1176131"/>
              </a:tblGrid>
              <a:tr h="548035">
                <a:tc gridSpan="2">
                  <a:txBody>
                    <a:bodyPr/>
                    <a:lstStyle/>
                    <a:p>
                      <a:pPr algn="ctr">
                        <a:lnSpc>
                          <a:spcPct val="150000"/>
                        </a:lnSpc>
                        <a:spcAft>
                          <a:spcPts val="0"/>
                        </a:spcAft>
                      </a:pPr>
                      <a:r>
                        <a:rPr lang="es-EC" sz="1200" dirty="0">
                          <a:effectLst/>
                        </a:rPr>
                        <a:t>VALORES INICIALES EVR 0%</a:t>
                      </a:r>
                      <a:endParaRPr lang="es-EC" sz="1400" dirty="0">
                        <a:effectLst/>
                        <a:latin typeface="Arial" pitchFamily="34" charset="0"/>
                        <a:ea typeface="Times New Roman"/>
                        <a:cs typeface="Arial" pitchFamily="34" charset="0"/>
                      </a:endParaRPr>
                    </a:p>
                  </a:txBody>
                  <a:tcPr marL="22636" marR="22636" marT="0" marB="0"/>
                </a:tc>
                <a:tc hMerge="1">
                  <a:txBody>
                    <a:bodyPr/>
                    <a:lstStyle/>
                    <a:p>
                      <a:endParaRPr lang="es-EC"/>
                    </a:p>
                  </a:txBody>
                  <a:tcPr/>
                </a:tc>
                <a:tc gridSpan="2">
                  <a:txBody>
                    <a:bodyPr/>
                    <a:lstStyle/>
                    <a:p>
                      <a:pPr algn="ctr">
                        <a:lnSpc>
                          <a:spcPct val="150000"/>
                        </a:lnSpc>
                        <a:spcAft>
                          <a:spcPts val="0"/>
                        </a:spcAft>
                      </a:pPr>
                      <a:r>
                        <a:rPr lang="es-EC" sz="1200">
                          <a:effectLst/>
                        </a:rPr>
                        <a:t>VALORES CON EVR AL 50%</a:t>
                      </a:r>
                      <a:endParaRPr lang="es-EC" sz="1400">
                        <a:effectLst/>
                        <a:latin typeface="Arial" pitchFamily="34" charset="0"/>
                        <a:ea typeface="Times New Roman"/>
                        <a:cs typeface="Arial" pitchFamily="34" charset="0"/>
                      </a:endParaRPr>
                    </a:p>
                  </a:txBody>
                  <a:tcPr marL="22636" marR="22636" marT="0" marB="0"/>
                </a:tc>
                <a:tc hMerge="1">
                  <a:txBody>
                    <a:bodyPr/>
                    <a:lstStyle/>
                    <a:p>
                      <a:endParaRPr lang="es-EC"/>
                    </a:p>
                  </a:txBody>
                  <a:tcPr/>
                </a:tc>
                <a:tc gridSpan="2">
                  <a:txBody>
                    <a:bodyPr/>
                    <a:lstStyle/>
                    <a:p>
                      <a:pPr algn="ctr">
                        <a:lnSpc>
                          <a:spcPct val="150000"/>
                        </a:lnSpc>
                        <a:spcAft>
                          <a:spcPts val="0"/>
                        </a:spcAft>
                      </a:pPr>
                      <a:r>
                        <a:rPr lang="es-EC" sz="1200">
                          <a:effectLst/>
                        </a:rPr>
                        <a:t>VALORES CON EVR AL 100%</a:t>
                      </a:r>
                      <a:endParaRPr lang="es-EC" sz="1400">
                        <a:effectLst/>
                        <a:latin typeface="Arial" pitchFamily="34" charset="0"/>
                        <a:ea typeface="Times New Roman"/>
                        <a:cs typeface="Arial" pitchFamily="34" charset="0"/>
                      </a:endParaRPr>
                    </a:p>
                  </a:txBody>
                  <a:tcPr marL="22636" marR="22636" marT="0" marB="0"/>
                </a:tc>
                <a:tc hMerge="1">
                  <a:txBody>
                    <a:bodyPr/>
                    <a:lstStyle/>
                    <a:p>
                      <a:endParaRPr lang="es-EC"/>
                    </a:p>
                  </a:txBody>
                  <a:tcPr/>
                </a:tc>
              </a:tr>
              <a:tr h="548035">
                <a:tc>
                  <a:txBody>
                    <a:bodyPr/>
                    <a:lstStyle/>
                    <a:p>
                      <a:pPr algn="ctr">
                        <a:lnSpc>
                          <a:spcPct val="150000"/>
                        </a:lnSpc>
                        <a:spcAft>
                          <a:spcPts val="0"/>
                        </a:spcAft>
                      </a:pPr>
                      <a:r>
                        <a:rPr lang="es-EC" sz="1200">
                          <a:effectLst/>
                        </a:rPr>
                        <a:t>PARÁMETRO:</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VALOR:</a:t>
                      </a:r>
                      <a:endParaRPr lang="es-EC" sz="1400" dirty="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PARÁMETRO:</a:t>
                      </a:r>
                      <a:endParaRPr lang="es-EC" sz="1400" dirty="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VALOR:</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PARÁMETRO:</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VALOR:</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DPFEGR</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0,90 V</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DPFEGR</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2,03 V</a:t>
                      </a:r>
                      <a:endParaRPr lang="es-EC" sz="1400" dirty="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DPFEGR</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2,08 V</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ECT</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100 °C</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ECT</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102 °C</a:t>
                      </a:r>
                      <a:endParaRPr lang="es-EC" sz="1400" dirty="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ECT</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105 °C</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LONGFT1</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0,00 %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LONGFT1</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0,00 %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LONGFT1</a:t>
                      </a:r>
                      <a:endParaRPr lang="es-EC" sz="1400" dirty="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0,00 %</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LONGFT2</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0,78 %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LONGFT2</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0,78 %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LONGFT2</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0,78 %</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MAF</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3,81 g/s</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MAF</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4,73 g/s</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MAF</a:t>
                      </a:r>
                      <a:endParaRPr lang="es-EC" sz="1400" dirty="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7,35 g/s</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MAP</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3,77 psi</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MAP</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7,25 psi</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MAP</a:t>
                      </a:r>
                      <a:endParaRPr lang="es-EC" sz="1400" dirty="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8,41 psi</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O</a:t>
                      </a:r>
                      <a:r>
                        <a:rPr lang="es-EC" sz="1200" baseline="-25000">
                          <a:effectLst/>
                        </a:rPr>
                        <a:t>2</a:t>
                      </a:r>
                      <a:r>
                        <a:rPr lang="es-EC" sz="1200">
                          <a:effectLst/>
                        </a:rPr>
                        <a:t>S</a:t>
                      </a:r>
                      <a:r>
                        <a:rPr lang="es-EC" sz="1200" baseline="-25000">
                          <a:effectLst/>
                        </a:rPr>
                        <a:t>11</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0,13 V</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O</a:t>
                      </a:r>
                      <a:r>
                        <a:rPr lang="es-EC" sz="1200" baseline="-25000">
                          <a:effectLst/>
                        </a:rPr>
                        <a:t>2</a:t>
                      </a:r>
                      <a:r>
                        <a:rPr lang="es-EC" sz="1200">
                          <a:effectLst/>
                        </a:rPr>
                        <a:t>S</a:t>
                      </a:r>
                      <a:r>
                        <a:rPr lang="es-EC" sz="1200" baseline="-25000">
                          <a:effectLst/>
                        </a:rPr>
                        <a:t>11</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0,71 V</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O</a:t>
                      </a:r>
                      <a:r>
                        <a:rPr lang="es-EC" sz="1200" baseline="-25000" dirty="0">
                          <a:effectLst/>
                        </a:rPr>
                        <a:t>2</a:t>
                      </a:r>
                      <a:r>
                        <a:rPr lang="es-EC" sz="1200" dirty="0">
                          <a:effectLst/>
                        </a:rPr>
                        <a:t>S</a:t>
                      </a:r>
                      <a:r>
                        <a:rPr lang="es-EC" sz="1200" baseline="-25000" dirty="0">
                          <a:effectLst/>
                        </a:rPr>
                        <a:t>11</a:t>
                      </a:r>
                      <a:endParaRPr lang="es-EC" sz="1400" dirty="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0,02 V</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O</a:t>
                      </a:r>
                      <a:r>
                        <a:rPr lang="es-EC" sz="1200" baseline="-25000">
                          <a:effectLst/>
                        </a:rPr>
                        <a:t>2</a:t>
                      </a:r>
                      <a:r>
                        <a:rPr lang="es-EC" sz="1200">
                          <a:effectLst/>
                        </a:rPr>
                        <a:t>S</a:t>
                      </a:r>
                      <a:r>
                        <a:rPr lang="es-EC" sz="1200" baseline="-25000">
                          <a:effectLst/>
                        </a:rPr>
                        <a:t>21</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0,50 V</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O</a:t>
                      </a:r>
                      <a:r>
                        <a:rPr lang="es-EC" sz="1200" baseline="-25000">
                          <a:effectLst/>
                        </a:rPr>
                        <a:t>2</a:t>
                      </a:r>
                      <a:r>
                        <a:rPr lang="es-EC" sz="1200">
                          <a:effectLst/>
                        </a:rPr>
                        <a:t>S</a:t>
                      </a:r>
                      <a:r>
                        <a:rPr lang="es-EC" sz="1200" baseline="-25000">
                          <a:effectLst/>
                        </a:rPr>
                        <a:t>21</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0,88 V</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O</a:t>
                      </a:r>
                      <a:r>
                        <a:rPr lang="es-EC" sz="1200" baseline="-25000" dirty="0">
                          <a:effectLst/>
                        </a:rPr>
                        <a:t>2</a:t>
                      </a:r>
                      <a:r>
                        <a:rPr lang="es-EC" sz="1200" dirty="0">
                          <a:effectLst/>
                        </a:rPr>
                        <a:t>S</a:t>
                      </a:r>
                      <a:r>
                        <a:rPr lang="es-EC" sz="1200" baseline="-25000" dirty="0">
                          <a:effectLst/>
                        </a:rPr>
                        <a:t>21</a:t>
                      </a:r>
                      <a:endParaRPr lang="es-EC" sz="1400" dirty="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0,07 V</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EGRVR</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0,00 %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EGRVR</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50,00 %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EGRVR</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100,00%</a:t>
                      </a:r>
                      <a:endParaRPr lang="es-EC" sz="1400" dirty="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RPM</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760 rpm</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RPM</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767 rpm</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RPM</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667 rpm</a:t>
                      </a:r>
                      <a:endParaRPr lang="es-EC" sz="140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RPMDSD</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736 rpm</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RPMDSD</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736 rpm</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RPMDSD</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736 rpm</a:t>
                      </a:r>
                      <a:endParaRPr lang="es-EC" sz="1400" dirty="0">
                        <a:effectLst/>
                        <a:latin typeface="Arial" pitchFamily="34" charset="0"/>
                        <a:ea typeface="Times New Roman"/>
                        <a:cs typeface="Arial" pitchFamily="34" charset="0"/>
                      </a:endParaRPr>
                    </a:p>
                  </a:txBody>
                  <a:tcPr marL="22636" marR="22636" marT="0" marB="0"/>
                </a:tc>
              </a:tr>
              <a:tr h="274017">
                <a:tc>
                  <a:txBody>
                    <a:bodyPr/>
                    <a:lstStyle/>
                    <a:p>
                      <a:pPr algn="ctr">
                        <a:lnSpc>
                          <a:spcPct val="150000"/>
                        </a:lnSpc>
                        <a:spcAft>
                          <a:spcPts val="0"/>
                        </a:spcAft>
                      </a:pPr>
                      <a:r>
                        <a:rPr lang="es-EC" sz="1200">
                          <a:effectLst/>
                        </a:rPr>
                        <a:t>SHRTFT1</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-2,18 %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SHRTFT1</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4,20 %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SHRTFT1</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2,92 %</a:t>
                      </a:r>
                      <a:endParaRPr lang="es-EC" sz="1400" dirty="0">
                        <a:effectLst/>
                        <a:latin typeface="Arial" pitchFamily="34" charset="0"/>
                        <a:ea typeface="Times New Roman"/>
                        <a:cs typeface="Arial" pitchFamily="34" charset="0"/>
                      </a:endParaRPr>
                    </a:p>
                  </a:txBody>
                  <a:tcPr marL="22636" marR="22636" marT="0" marB="0"/>
                </a:tc>
              </a:tr>
              <a:tr h="285435">
                <a:tc>
                  <a:txBody>
                    <a:bodyPr/>
                    <a:lstStyle/>
                    <a:p>
                      <a:pPr algn="ctr">
                        <a:lnSpc>
                          <a:spcPct val="150000"/>
                        </a:lnSpc>
                        <a:spcAft>
                          <a:spcPts val="0"/>
                        </a:spcAft>
                      </a:pPr>
                      <a:r>
                        <a:rPr lang="es-EC" sz="1200">
                          <a:effectLst/>
                        </a:rPr>
                        <a:t>SHRTFT2</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-0,07 %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SHRTFT2</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0,43 %</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a:effectLst/>
                        </a:rPr>
                        <a:t>SHRTFT2</a:t>
                      </a:r>
                      <a:endParaRPr lang="es-EC" sz="1400">
                        <a:effectLst/>
                        <a:latin typeface="Arial" pitchFamily="34" charset="0"/>
                        <a:ea typeface="Times New Roman"/>
                        <a:cs typeface="Arial" pitchFamily="34" charset="0"/>
                      </a:endParaRPr>
                    </a:p>
                  </a:txBody>
                  <a:tcPr marL="22636" marR="22636" marT="0" marB="0"/>
                </a:tc>
                <a:tc>
                  <a:txBody>
                    <a:bodyPr/>
                    <a:lstStyle/>
                    <a:p>
                      <a:pPr algn="ctr">
                        <a:lnSpc>
                          <a:spcPct val="150000"/>
                        </a:lnSpc>
                        <a:spcAft>
                          <a:spcPts val="0"/>
                        </a:spcAft>
                      </a:pPr>
                      <a:r>
                        <a:rPr lang="es-EC" sz="1200" dirty="0">
                          <a:effectLst/>
                        </a:rPr>
                        <a:t>-0,26 %</a:t>
                      </a:r>
                      <a:endParaRPr lang="es-EC" sz="1400" dirty="0">
                        <a:effectLst/>
                        <a:latin typeface="Arial" pitchFamily="34" charset="0"/>
                        <a:ea typeface="Times New Roman"/>
                        <a:cs typeface="Arial" pitchFamily="34" charset="0"/>
                      </a:endParaRPr>
                    </a:p>
                  </a:txBody>
                  <a:tcPr marL="22636" marR="22636" marT="0" marB="0"/>
                </a:tc>
              </a:tr>
            </a:tbl>
          </a:graphicData>
        </a:graphic>
      </p:graphicFrame>
      <p:sp>
        <p:nvSpPr>
          <p:cNvPr id="4" name="3 Rectángulo"/>
          <p:cNvSpPr/>
          <p:nvPr/>
        </p:nvSpPr>
        <p:spPr>
          <a:xfrm>
            <a:off x="683568" y="980728"/>
            <a:ext cx="3384376" cy="504056"/>
          </a:xfrm>
          <a:prstGeom prst="rect">
            <a:avLst/>
          </a:prstGeom>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s-EC" b="1" dirty="0" smtClean="0">
                <a:latin typeface="Arial" pitchFamily="34" charset="0"/>
                <a:cs typeface="Arial" pitchFamily="34" charset="0"/>
              </a:rPr>
              <a:t>ANÁLISIS DE RESULTADOS.</a:t>
            </a:r>
            <a:endParaRPr lang="es-EC" b="1" dirty="0">
              <a:latin typeface="Arial" pitchFamily="34" charset="0"/>
              <a:cs typeface="Arial" pitchFamily="34" charset="0"/>
            </a:endParaRPr>
          </a:p>
        </p:txBody>
      </p:sp>
    </p:spTree>
    <p:extLst>
      <p:ext uri="{BB962C8B-B14F-4D97-AF65-F5344CB8AC3E}">
        <p14:creationId xmlns:p14="http://schemas.microsoft.com/office/powerpoint/2010/main" val="296020869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147248" cy="5616624"/>
          </a:xfrm>
        </p:spPr>
        <p:txBody>
          <a:bodyPr>
            <a:normAutofit/>
          </a:bodyPr>
          <a:lstStyle/>
          <a:p>
            <a:pPr marL="0" indent="0" algn="just">
              <a:lnSpc>
                <a:spcPct val="150000"/>
              </a:lnSpc>
              <a:buNone/>
            </a:pPr>
            <a:r>
              <a:rPr lang="es-EC" sz="1800" b="1" dirty="0">
                <a:solidFill>
                  <a:schemeClr val="accent1"/>
                </a:solidFill>
                <a:latin typeface="Arial" pitchFamily="34" charset="0"/>
                <a:cs typeface="Arial" pitchFamily="34" charset="0"/>
              </a:rPr>
              <a:t>EVR al 50 </a:t>
            </a:r>
            <a:r>
              <a:rPr lang="es-EC" sz="1800" b="1" dirty="0" smtClean="0">
                <a:solidFill>
                  <a:schemeClr val="accent1"/>
                </a:solidFill>
                <a:latin typeface="Arial" pitchFamily="34" charset="0"/>
                <a:cs typeface="Arial" pitchFamily="34" charset="0"/>
              </a:rPr>
              <a:t>% - Motor en ralentí: </a:t>
            </a:r>
            <a:r>
              <a:rPr lang="es-EC" sz="1800" dirty="0">
                <a:latin typeface="Arial" pitchFamily="34" charset="0"/>
                <a:cs typeface="Arial" pitchFamily="34" charset="0"/>
              </a:rPr>
              <a:t>E</a:t>
            </a:r>
            <a:r>
              <a:rPr lang="es-EC" sz="1800" dirty="0" smtClean="0">
                <a:latin typeface="Arial" pitchFamily="34" charset="0"/>
                <a:cs typeface="Arial" pitchFamily="34" charset="0"/>
              </a:rPr>
              <a:t>n esta </a:t>
            </a:r>
            <a:r>
              <a:rPr lang="es-EC" sz="1800" dirty="0">
                <a:latin typeface="Arial" pitchFamily="34" charset="0"/>
                <a:cs typeface="Arial" pitchFamily="34" charset="0"/>
              </a:rPr>
              <a:t>condición podemos visualizar un aumento de 2 °C en la temperatura del motor, debido a que ya existe recirculación de gases de escape calientes al cuerpo de admisión, el sensor de Oxígeno del banco 1 y banco 2 aumentan sobre el rango estequiométrico (0,71 V y 0,88 V), estos voltajes hacen referencia a mezcla rica, es así que el PCM trata de estabilizar la relación aire combustible al reducir el pulso de inyección, por lo tanto los ajustes de combustible de corto y largo alcance son positivos esto nos indica que tienden a aumentar combustible, tratando de mantener la mezcla ideal de 14,7 unidades de aire / 1 combustible, las RPM aumentan 7 unidades debido a los ajustes antes mencionados, además hubo un aumento en la entrada de aire, por la misma recirculación de los gases de escape.</a:t>
            </a:r>
          </a:p>
          <a:p>
            <a:pPr marL="0" indent="0">
              <a:buNone/>
            </a:pPr>
            <a:endParaRPr lang="es-EC" sz="1800" dirty="0"/>
          </a:p>
        </p:txBody>
      </p:sp>
    </p:spTree>
    <p:extLst>
      <p:ext uri="{BB962C8B-B14F-4D97-AF65-F5344CB8AC3E}">
        <p14:creationId xmlns:p14="http://schemas.microsoft.com/office/powerpoint/2010/main" val="33016964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052736"/>
            <a:ext cx="8208912" cy="5544616"/>
          </a:xfrm>
        </p:spPr>
        <p:txBody>
          <a:bodyPr>
            <a:normAutofit/>
          </a:bodyPr>
          <a:lstStyle/>
          <a:p>
            <a:pPr marL="0" indent="0" algn="just">
              <a:lnSpc>
                <a:spcPct val="150000"/>
              </a:lnSpc>
              <a:buNone/>
            </a:pPr>
            <a:r>
              <a:rPr lang="es-EC" sz="1800" b="1" dirty="0">
                <a:solidFill>
                  <a:schemeClr val="accent1"/>
                </a:solidFill>
                <a:latin typeface="Arial" pitchFamily="34" charset="0"/>
                <a:cs typeface="Arial" pitchFamily="34" charset="0"/>
              </a:rPr>
              <a:t>EVR al 100 % - Motor en ralentí:</a:t>
            </a:r>
            <a:r>
              <a:rPr lang="es-EC" sz="1800" dirty="0">
                <a:solidFill>
                  <a:schemeClr val="accent1"/>
                </a:solidFill>
                <a:latin typeface="Arial" pitchFamily="34" charset="0"/>
                <a:cs typeface="Arial" pitchFamily="34" charset="0"/>
              </a:rPr>
              <a:t> </a:t>
            </a:r>
            <a:r>
              <a:rPr lang="es-EC" sz="1800" dirty="0" smtClean="0">
                <a:latin typeface="Arial" pitchFamily="34" charset="0"/>
                <a:cs typeface="Arial" pitchFamily="34" charset="0"/>
              </a:rPr>
              <a:t> </a:t>
            </a:r>
            <a:r>
              <a:rPr lang="es-EC" sz="1800" dirty="0">
                <a:latin typeface="Arial" pitchFamily="34" charset="0"/>
                <a:cs typeface="Arial" pitchFamily="34" charset="0"/>
              </a:rPr>
              <a:t>A</a:t>
            </a:r>
            <a:r>
              <a:rPr lang="es-EC" sz="1800" dirty="0" smtClean="0">
                <a:latin typeface="Arial" pitchFamily="34" charset="0"/>
                <a:cs typeface="Arial" pitchFamily="34" charset="0"/>
              </a:rPr>
              <a:t>umento la temperatura, </a:t>
            </a:r>
            <a:r>
              <a:rPr lang="es-EC" sz="1800" dirty="0">
                <a:latin typeface="Arial" pitchFamily="34" charset="0"/>
                <a:cs typeface="Arial" pitchFamily="34" charset="0"/>
              </a:rPr>
              <a:t>los sensores de Oxígeno del banco 1 y banco 2 se encuentran totalmente pobres, debido al ingreso de más gases al cuerpo de admisión, mientras que los ajustes de combustible de corto y largo alcance tienden a una subida, o sea a aumentar combustible para tratar de llegar a la estequiometria, el PCM tratará de aumentar el pulso de inyección, a lo máximo posible para corregir este problema, pero debido a que el sensor de oxígeno señala 0,02 V indica que se encuentra en la zona crítica de la relación aire - combustible, y el motor se ahogara, además se puede apreciar que las RPM han descendido en 100 unidades siendo la requerida por el PCM RPMDSD : 736 rpm, lo cual afectará seriamente a la eficiencia del motor al estar en ralentí. </a:t>
            </a:r>
          </a:p>
          <a:p>
            <a:pPr marL="0" indent="0">
              <a:buNone/>
            </a:pPr>
            <a:endParaRPr lang="es-EC" sz="1800" dirty="0"/>
          </a:p>
        </p:txBody>
      </p:sp>
    </p:spTree>
    <p:extLst>
      <p:ext uri="{BB962C8B-B14F-4D97-AF65-F5344CB8AC3E}">
        <p14:creationId xmlns:p14="http://schemas.microsoft.com/office/powerpoint/2010/main" val="2698084711"/>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980728"/>
            <a:ext cx="4608512" cy="504056"/>
          </a:xfrm>
          <a:prstGeom prst="rect">
            <a:avLst/>
          </a:prstGeom>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lang="es-EC" b="1" dirty="0">
                <a:latin typeface="Arial" pitchFamily="34" charset="0"/>
                <a:cs typeface="Arial" pitchFamily="34" charset="0"/>
              </a:rPr>
              <a:t>ANÁLISIS DE POTENCIA Y </a:t>
            </a:r>
            <a:r>
              <a:rPr lang="es-EC" b="1" dirty="0" smtClean="0">
                <a:latin typeface="Arial" pitchFamily="34" charset="0"/>
                <a:cs typeface="Arial" pitchFamily="34" charset="0"/>
              </a:rPr>
              <a:t>CONSUMO.</a:t>
            </a:r>
            <a:endParaRPr lang="es-EC" dirty="0">
              <a:latin typeface="Arial" pitchFamily="34" charset="0"/>
              <a:cs typeface="Arial" pitchFamily="34" charset="0"/>
            </a:endParaRPr>
          </a:p>
        </p:txBody>
      </p:sp>
      <p:pic>
        <p:nvPicPr>
          <p:cNvPr id="5" name="4 Imagen"/>
          <p:cNvPicPr/>
          <p:nvPr/>
        </p:nvPicPr>
        <p:blipFill>
          <a:blip r:embed="rId2" cstate="print"/>
          <a:srcRect/>
          <a:stretch>
            <a:fillRect/>
          </a:stretch>
        </p:blipFill>
        <p:spPr bwMode="auto">
          <a:xfrm>
            <a:off x="683568" y="1669386"/>
            <a:ext cx="3456816" cy="3960440"/>
          </a:xfrm>
          <a:prstGeom prst="rect">
            <a:avLst/>
          </a:prstGeom>
          <a:noFill/>
          <a:ln w="19050">
            <a:solidFill>
              <a:schemeClr val="tx1"/>
            </a:solidFill>
            <a:miter lim="800000"/>
            <a:headEnd/>
            <a:tailEnd/>
          </a:ln>
        </p:spPr>
      </p:pic>
      <p:sp>
        <p:nvSpPr>
          <p:cNvPr id="6" name="5 Rectángulo"/>
          <p:cNvSpPr/>
          <p:nvPr/>
        </p:nvSpPr>
        <p:spPr>
          <a:xfrm>
            <a:off x="4283968" y="1669386"/>
            <a:ext cx="4572000" cy="1754326"/>
          </a:xfrm>
          <a:prstGeom prst="rect">
            <a:avLst/>
          </a:prstGeom>
        </p:spPr>
        <p:txBody>
          <a:bodyPr>
            <a:spAutoFit/>
          </a:bodyPr>
          <a:lstStyle/>
          <a:p>
            <a:pPr algn="just"/>
            <a:r>
              <a:rPr lang="es-EC" dirty="0" smtClean="0">
                <a:latin typeface="Arial" pitchFamily="34" charset="0"/>
                <a:cs typeface="Arial" pitchFamily="34" charset="0"/>
              </a:rPr>
              <a:t>Los sensores de </a:t>
            </a:r>
            <a:r>
              <a:rPr lang="es-EC" dirty="0">
                <a:latin typeface="Arial" pitchFamily="34" charset="0"/>
                <a:cs typeface="Arial" pitchFamily="34" charset="0"/>
              </a:rPr>
              <a:t>Oxígeno del Banco 1 </a:t>
            </a:r>
            <a:r>
              <a:rPr lang="es-EC" dirty="0" smtClean="0">
                <a:latin typeface="Arial" pitchFamily="34" charset="0"/>
                <a:cs typeface="Arial" pitchFamily="34" charset="0"/>
              </a:rPr>
              <a:t>y 2  señalan 0,71 V y 0,88 V respectivamente esto según la grafica indica </a:t>
            </a:r>
            <a:r>
              <a:rPr lang="es-EC" dirty="0">
                <a:latin typeface="Arial" pitchFamily="34" charset="0"/>
                <a:cs typeface="Arial" pitchFamily="34" charset="0"/>
              </a:rPr>
              <a:t>que el consumo tiende a aumentar, mientras la potencia tiende a disminuir, esta condición se presentó con el solenoide EVR al 50%. </a:t>
            </a:r>
          </a:p>
        </p:txBody>
      </p:sp>
      <p:sp>
        <p:nvSpPr>
          <p:cNvPr id="7" name="6 Rectángulo"/>
          <p:cNvSpPr/>
          <p:nvPr/>
        </p:nvSpPr>
        <p:spPr>
          <a:xfrm>
            <a:off x="4321660" y="3649606"/>
            <a:ext cx="4572000" cy="1754326"/>
          </a:xfrm>
          <a:prstGeom prst="rect">
            <a:avLst/>
          </a:prstGeom>
        </p:spPr>
        <p:txBody>
          <a:bodyPr>
            <a:spAutoFit/>
          </a:bodyPr>
          <a:lstStyle/>
          <a:p>
            <a:pPr algn="just"/>
            <a:r>
              <a:rPr lang="es-EC" dirty="0">
                <a:latin typeface="Arial" pitchFamily="34" charset="0"/>
                <a:cs typeface="Arial" pitchFamily="34" charset="0"/>
              </a:rPr>
              <a:t>EVR </a:t>
            </a:r>
            <a:r>
              <a:rPr lang="es-EC" dirty="0" smtClean="0">
                <a:latin typeface="Arial" pitchFamily="34" charset="0"/>
                <a:cs typeface="Arial" pitchFamily="34" charset="0"/>
              </a:rPr>
              <a:t>al </a:t>
            </a:r>
            <a:r>
              <a:rPr lang="es-EC" dirty="0">
                <a:latin typeface="Arial" pitchFamily="34" charset="0"/>
                <a:cs typeface="Arial" pitchFamily="34" charset="0"/>
              </a:rPr>
              <a:t>100% la señal del sensor de Oxígeno, es de 0,02 V y 0,07 V, para el Banco 1 y Banco 2 respectivamente, </a:t>
            </a:r>
            <a:r>
              <a:rPr lang="es-EC" dirty="0" smtClean="0">
                <a:latin typeface="Arial" pitchFamily="34" charset="0"/>
                <a:cs typeface="Arial" pitchFamily="34" charset="0"/>
              </a:rPr>
              <a:t>es así que en función de grafica </a:t>
            </a:r>
            <a:r>
              <a:rPr lang="es-EC" dirty="0">
                <a:latin typeface="Arial" pitchFamily="34" charset="0"/>
                <a:cs typeface="Arial" pitchFamily="34" charset="0"/>
              </a:rPr>
              <a:t>la potencia se reduce, y el consumo de combustible también tiende a aumentar. </a:t>
            </a:r>
          </a:p>
        </p:txBody>
      </p:sp>
    </p:spTree>
    <p:extLst>
      <p:ext uri="{BB962C8B-B14F-4D97-AF65-F5344CB8AC3E}">
        <p14:creationId xmlns:p14="http://schemas.microsoft.com/office/powerpoint/2010/main" val="334088364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980728"/>
            <a:ext cx="4608512" cy="504056"/>
          </a:xfrm>
          <a:prstGeom prst="rect">
            <a:avLst/>
          </a:prstGeom>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lang="es-EC" b="1" dirty="0">
                <a:latin typeface="Arial" pitchFamily="34" charset="0"/>
                <a:cs typeface="Arial" pitchFamily="34" charset="0"/>
              </a:rPr>
              <a:t>ANÁLISIS DE </a:t>
            </a:r>
            <a:r>
              <a:rPr lang="es-EC" b="1" dirty="0" smtClean="0">
                <a:latin typeface="Arial" pitchFamily="34" charset="0"/>
                <a:cs typeface="Arial" pitchFamily="34" charset="0"/>
              </a:rPr>
              <a:t>GASES DE ESCAPE.</a:t>
            </a:r>
            <a:endParaRPr lang="es-EC" dirty="0">
              <a:latin typeface="Arial" pitchFamily="34" charset="0"/>
              <a:cs typeface="Arial" pitchFamily="34" charset="0"/>
            </a:endParaRPr>
          </a:p>
        </p:txBody>
      </p:sp>
      <p:sp>
        <p:nvSpPr>
          <p:cNvPr id="6" name="5 Rectángulo"/>
          <p:cNvSpPr/>
          <p:nvPr/>
        </p:nvSpPr>
        <p:spPr>
          <a:xfrm>
            <a:off x="4427984" y="1620885"/>
            <a:ext cx="4572000" cy="4801314"/>
          </a:xfrm>
          <a:prstGeom prst="rect">
            <a:avLst/>
          </a:prstGeom>
        </p:spPr>
        <p:txBody>
          <a:bodyPr>
            <a:spAutoFit/>
          </a:bodyPr>
          <a:lstStyle/>
          <a:p>
            <a:pPr algn="just"/>
            <a:r>
              <a:rPr lang="es-EC" b="1" dirty="0" smtClean="0">
                <a:latin typeface="Arial" pitchFamily="34" charset="0"/>
                <a:cs typeface="Arial" pitchFamily="34" charset="0"/>
              </a:rPr>
              <a:t>EVR AL 50%:</a:t>
            </a:r>
            <a:r>
              <a:rPr lang="es-EC" dirty="0" smtClean="0">
                <a:latin typeface="Arial" pitchFamily="34" charset="0"/>
                <a:cs typeface="Arial" pitchFamily="34" charset="0"/>
              </a:rPr>
              <a:t>  Los sensores de oxígeno señalan 0,71 </a:t>
            </a:r>
            <a:r>
              <a:rPr lang="es-EC" dirty="0">
                <a:latin typeface="Arial" pitchFamily="34" charset="0"/>
                <a:cs typeface="Arial" pitchFamily="34" charset="0"/>
              </a:rPr>
              <a:t>V y 0,88 V en </a:t>
            </a:r>
            <a:r>
              <a:rPr lang="es-EC" dirty="0" smtClean="0">
                <a:latin typeface="Arial" pitchFamily="34" charset="0"/>
                <a:cs typeface="Arial" pitchFamily="34" charset="0"/>
              </a:rPr>
              <a:t>cada banco, entonces se </a:t>
            </a:r>
            <a:r>
              <a:rPr lang="es-EC" dirty="0">
                <a:latin typeface="Arial" pitchFamily="34" charset="0"/>
                <a:cs typeface="Arial" pitchFamily="34" charset="0"/>
              </a:rPr>
              <a:t>puede ver que en la curva de gases para 0,71 V se tiene </a:t>
            </a:r>
            <a:r>
              <a:rPr lang="es-EC" dirty="0" smtClean="0">
                <a:latin typeface="Arial" pitchFamily="34" charset="0"/>
                <a:cs typeface="Arial" pitchFamily="34" charset="0"/>
              </a:rPr>
              <a:t>105 </a:t>
            </a:r>
            <a:r>
              <a:rPr lang="es-EC" dirty="0">
                <a:latin typeface="Arial" pitchFamily="34" charset="0"/>
                <a:cs typeface="Arial" pitchFamily="34" charset="0"/>
              </a:rPr>
              <a:t>ppm de HC y 4,9% de </a:t>
            </a:r>
            <a:r>
              <a:rPr lang="es-EC" dirty="0" smtClean="0">
                <a:latin typeface="Arial" pitchFamily="34" charset="0"/>
                <a:cs typeface="Arial" pitchFamily="34" charset="0"/>
              </a:rPr>
              <a:t>CO; </a:t>
            </a:r>
            <a:r>
              <a:rPr lang="es-EC" dirty="0">
                <a:latin typeface="Arial" pitchFamily="34" charset="0"/>
                <a:cs typeface="Arial" pitchFamily="34" charset="0"/>
              </a:rPr>
              <a:t>comparando en la misma gráfica con el punto estequiométrico se tiene un aumento de 33,3% de HC, y un aumento de 1,9% en </a:t>
            </a:r>
            <a:r>
              <a:rPr lang="es-EC" dirty="0" smtClean="0">
                <a:latin typeface="Arial" pitchFamily="34" charset="0"/>
                <a:cs typeface="Arial" pitchFamily="34" charset="0"/>
              </a:rPr>
              <a:t>CO; </a:t>
            </a:r>
            <a:r>
              <a:rPr lang="es-EC" dirty="0">
                <a:latin typeface="Arial" pitchFamily="34" charset="0"/>
                <a:cs typeface="Arial" pitchFamily="34" charset="0"/>
              </a:rPr>
              <a:t>con respecto a los NO</a:t>
            </a:r>
            <a:r>
              <a:rPr lang="es-EC" baseline="-25000" dirty="0">
                <a:latin typeface="Arial" pitchFamily="34" charset="0"/>
                <a:cs typeface="Arial" pitchFamily="34" charset="0"/>
              </a:rPr>
              <a:t>X</a:t>
            </a:r>
            <a:r>
              <a:rPr lang="es-EC" dirty="0">
                <a:latin typeface="Arial" pitchFamily="34" charset="0"/>
                <a:cs typeface="Arial" pitchFamily="34" charset="0"/>
              </a:rPr>
              <a:t> se han reducido considerablemente, para los dos bancos, mientras que para 0,88 </a:t>
            </a:r>
            <a:r>
              <a:rPr lang="es-EC" dirty="0" smtClean="0">
                <a:latin typeface="Arial" pitchFamily="34" charset="0"/>
                <a:cs typeface="Arial" pitchFamily="34" charset="0"/>
              </a:rPr>
              <a:t>V </a:t>
            </a:r>
            <a:r>
              <a:rPr lang="es-EC" dirty="0">
                <a:latin typeface="Arial" pitchFamily="34" charset="0"/>
                <a:cs typeface="Arial" pitchFamily="34" charset="0"/>
              </a:rPr>
              <a:t>se tiene que el CO sube por encima del 5</a:t>
            </a:r>
            <a:r>
              <a:rPr lang="es-EC" dirty="0" smtClean="0">
                <a:latin typeface="Arial" pitchFamily="34" charset="0"/>
                <a:cs typeface="Arial" pitchFamily="34" charset="0"/>
              </a:rPr>
              <a:t>%, </a:t>
            </a:r>
            <a:r>
              <a:rPr lang="es-EC" dirty="0">
                <a:latin typeface="Arial" pitchFamily="34" charset="0"/>
                <a:cs typeface="Arial" pitchFamily="34" charset="0"/>
              </a:rPr>
              <a:t>y los HC en </a:t>
            </a:r>
            <a:r>
              <a:rPr lang="es-EC" dirty="0" smtClean="0">
                <a:latin typeface="Arial" pitchFamily="34" charset="0"/>
                <a:cs typeface="Arial" pitchFamily="34" charset="0"/>
              </a:rPr>
              <a:t>120 </a:t>
            </a:r>
            <a:r>
              <a:rPr lang="es-EC" dirty="0">
                <a:latin typeface="Arial" pitchFamily="34" charset="0"/>
                <a:cs typeface="Arial" pitchFamily="34" charset="0"/>
              </a:rPr>
              <a:t>ppm. Siendo la normativa de la CORPAIRE en menos de 200 ppm de HC y menos </a:t>
            </a:r>
            <a:r>
              <a:rPr lang="es-EC" dirty="0" smtClean="0">
                <a:latin typeface="Arial" pitchFamily="34" charset="0"/>
                <a:cs typeface="Arial" pitchFamily="34" charset="0"/>
              </a:rPr>
              <a:t>del </a:t>
            </a:r>
            <a:r>
              <a:rPr lang="es-EC" dirty="0">
                <a:latin typeface="Arial" pitchFamily="34" charset="0"/>
                <a:cs typeface="Arial" pitchFamily="34" charset="0"/>
              </a:rPr>
              <a:t>5% en CO, se puede concluir </a:t>
            </a:r>
            <a:r>
              <a:rPr lang="es-EC" dirty="0" smtClean="0">
                <a:latin typeface="Arial" pitchFamily="34" charset="0"/>
                <a:cs typeface="Arial" pitchFamily="34" charset="0"/>
              </a:rPr>
              <a:t>que el CO, esta fuera del rango permitido.   </a:t>
            </a:r>
            <a:endParaRPr lang="es-EC" dirty="0">
              <a:latin typeface="Arial" pitchFamily="34" charset="0"/>
              <a:cs typeface="Arial" pitchFamily="34" charset="0"/>
            </a:endParaRPr>
          </a:p>
          <a:p>
            <a:r>
              <a:rPr lang="es-EC" dirty="0" smtClean="0"/>
              <a:t> </a:t>
            </a:r>
            <a:endParaRPr lang="es-EC"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681" y="1645483"/>
            <a:ext cx="3826303" cy="379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291582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1772817"/>
            <a:ext cx="8219256" cy="2160240"/>
          </a:xfrm>
        </p:spPr>
        <p:txBody>
          <a:bodyPr>
            <a:normAutofit/>
          </a:bodyPr>
          <a:lstStyle/>
          <a:p>
            <a:pPr marL="0" indent="0" algn="just">
              <a:buNone/>
            </a:pPr>
            <a:r>
              <a:rPr lang="es-EC" sz="1800" dirty="0">
                <a:latin typeface="Arial" pitchFamily="34" charset="0"/>
                <a:cs typeface="Arial" pitchFamily="34" charset="0"/>
              </a:rPr>
              <a:t>Esta prueba se la ejecuto de la misma manera que la prueba en ralentí, capturando pantallas en 0%, 40% y 100% de la apertura del solenoide EVR,   lo cual permitirá ver como los parámetros seleccionados varían, para posteriormente realizar un análisis de estos valores a través de una tabla de </a:t>
            </a:r>
            <a:r>
              <a:rPr lang="es-EC" sz="1800" dirty="0" smtClean="0">
                <a:latin typeface="Arial" pitchFamily="34" charset="0"/>
                <a:cs typeface="Arial" pitchFamily="34" charset="0"/>
              </a:rPr>
              <a:t>resultados. </a:t>
            </a:r>
            <a:endParaRPr lang="es-EC" sz="1800" dirty="0">
              <a:latin typeface="Arial" pitchFamily="34" charset="0"/>
              <a:cs typeface="Arial" pitchFamily="34" charset="0"/>
            </a:endParaRPr>
          </a:p>
        </p:txBody>
      </p:sp>
      <p:sp>
        <p:nvSpPr>
          <p:cNvPr id="4" name="3 Rectángulo"/>
          <p:cNvSpPr/>
          <p:nvPr/>
        </p:nvSpPr>
        <p:spPr>
          <a:xfrm>
            <a:off x="683568" y="980728"/>
            <a:ext cx="5184576" cy="576064"/>
          </a:xfrm>
          <a:prstGeom prst="rect">
            <a:avLst/>
          </a:prstGeom>
          <a:solidFill>
            <a:schemeClr val="accent2"/>
          </a:solidFill>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s-EC" b="1" dirty="0">
                <a:latin typeface="Arial" pitchFamily="34" charset="0"/>
                <a:cs typeface="Arial" pitchFamily="34" charset="0"/>
              </a:rPr>
              <a:t>PRUEBA EN RANGOS DE 2400 – 3200 RPM.</a:t>
            </a:r>
          </a:p>
        </p:txBody>
      </p:sp>
      <p:pic>
        <p:nvPicPr>
          <p:cNvPr id="5" name="4 Imagen"/>
          <p:cNvPicPr/>
          <p:nvPr/>
        </p:nvPicPr>
        <p:blipFill>
          <a:blip r:embed="rId2" cstate="print"/>
          <a:srcRect t="2110" b="6962"/>
          <a:stretch>
            <a:fillRect/>
          </a:stretch>
        </p:blipFill>
        <p:spPr bwMode="auto">
          <a:xfrm>
            <a:off x="1619672" y="3284984"/>
            <a:ext cx="6696744" cy="345638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03774153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4 Imagen"/>
          <p:cNvPicPr/>
          <p:nvPr/>
        </p:nvPicPr>
        <p:blipFill>
          <a:blip r:embed="rId2" cstate="print"/>
          <a:srcRect/>
          <a:stretch>
            <a:fillRect/>
          </a:stretch>
        </p:blipFill>
        <p:spPr bwMode="auto">
          <a:xfrm>
            <a:off x="755576" y="1052737"/>
            <a:ext cx="7992888" cy="2808311"/>
          </a:xfrm>
          <a:prstGeom prst="rect">
            <a:avLst/>
          </a:prstGeom>
          <a:noFill/>
          <a:ln w="19050">
            <a:solidFill>
              <a:schemeClr val="tx1"/>
            </a:solidFill>
            <a:miter lim="800000"/>
            <a:headEnd/>
            <a:tailEnd/>
          </a:ln>
        </p:spPr>
      </p:pic>
      <p:pic>
        <p:nvPicPr>
          <p:cNvPr id="6" name="5 Imagen"/>
          <p:cNvPicPr/>
          <p:nvPr/>
        </p:nvPicPr>
        <p:blipFill>
          <a:blip r:embed="rId3" cstate="print"/>
          <a:srcRect/>
          <a:stretch>
            <a:fillRect/>
          </a:stretch>
        </p:blipFill>
        <p:spPr bwMode="auto">
          <a:xfrm>
            <a:off x="755576" y="3861048"/>
            <a:ext cx="7992887" cy="2906652"/>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4101702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115616" y="980728"/>
            <a:ext cx="7200800" cy="50405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smtClean="0">
                <a:latin typeface="Arial" pitchFamily="34" charset="0"/>
                <a:cs typeface="Arial" pitchFamily="34" charset="0"/>
              </a:rPr>
              <a:t>PRINCIPALES SISTEMAS DE CONTROL DE EMISIONES</a:t>
            </a:r>
            <a:endParaRPr lang="es-EC" sz="2000" b="1" u="sng" dirty="0">
              <a:latin typeface="Arial" pitchFamily="34" charset="0"/>
              <a:cs typeface="Arial" pitchFamily="34"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1031" y="1762124"/>
            <a:ext cx="6209970" cy="463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1704176"/>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980728"/>
            <a:ext cx="3384376" cy="504056"/>
          </a:xfrm>
          <a:prstGeom prst="rect">
            <a:avLst/>
          </a:prstGeom>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s-EC" b="1" dirty="0" smtClean="0">
                <a:latin typeface="Arial" pitchFamily="34" charset="0"/>
                <a:cs typeface="Arial" pitchFamily="34" charset="0"/>
              </a:rPr>
              <a:t>ANÁLISIS DE RESULTADOS.</a:t>
            </a:r>
            <a:endParaRPr lang="es-EC" b="1" dirty="0">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3070896108"/>
              </p:ext>
            </p:extLst>
          </p:nvPr>
        </p:nvGraphicFramePr>
        <p:xfrm>
          <a:off x="1115613" y="1916835"/>
          <a:ext cx="7056786" cy="4392484"/>
        </p:xfrm>
        <a:graphic>
          <a:graphicData uri="http://schemas.openxmlformats.org/drawingml/2006/table">
            <a:tbl>
              <a:tblPr firstRow="1" firstCol="1" bandRow="1">
                <a:tableStyleId>{5C22544A-7EE6-4342-B048-85BDC9FD1C3A}</a:tableStyleId>
              </a:tblPr>
              <a:tblGrid>
                <a:gridCol w="1176131"/>
                <a:gridCol w="1176131"/>
                <a:gridCol w="1176131"/>
                <a:gridCol w="1176131"/>
                <a:gridCol w="1176131"/>
                <a:gridCol w="1176131"/>
              </a:tblGrid>
              <a:tr h="635793">
                <a:tc gridSpan="2">
                  <a:txBody>
                    <a:bodyPr/>
                    <a:lstStyle/>
                    <a:p>
                      <a:pPr algn="ctr">
                        <a:lnSpc>
                          <a:spcPct val="150000"/>
                        </a:lnSpc>
                        <a:spcAft>
                          <a:spcPts val="0"/>
                        </a:spcAft>
                      </a:pPr>
                      <a:r>
                        <a:rPr lang="es-EC" sz="1200">
                          <a:effectLst/>
                          <a:latin typeface="Arial" pitchFamily="34" charset="0"/>
                          <a:cs typeface="Arial" pitchFamily="34" charset="0"/>
                        </a:rPr>
                        <a:t>VALORES INICIALES EVR 0%</a:t>
                      </a:r>
                      <a:endParaRPr lang="es-EC" sz="1600">
                        <a:effectLst/>
                        <a:latin typeface="Arial" pitchFamily="34" charset="0"/>
                        <a:ea typeface="Times New Roman"/>
                        <a:cs typeface="Arial" pitchFamily="34" charset="0"/>
                      </a:endParaRPr>
                    </a:p>
                  </a:txBody>
                  <a:tcPr marL="68580" marR="68580" marT="0" marB="0"/>
                </a:tc>
                <a:tc hMerge="1">
                  <a:txBody>
                    <a:bodyPr/>
                    <a:lstStyle/>
                    <a:p>
                      <a:endParaRPr lang="es-EC"/>
                    </a:p>
                  </a:txBody>
                  <a:tcPr/>
                </a:tc>
                <a:tc gridSpan="2">
                  <a:txBody>
                    <a:bodyPr/>
                    <a:lstStyle/>
                    <a:p>
                      <a:pPr algn="ctr">
                        <a:lnSpc>
                          <a:spcPct val="150000"/>
                        </a:lnSpc>
                        <a:spcAft>
                          <a:spcPts val="0"/>
                        </a:spcAft>
                      </a:pPr>
                      <a:r>
                        <a:rPr lang="es-EC" sz="1200">
                          <a:effectLst/>
                          <a:latin typeface="Arial" pitchFamily="34" charset="0"/>
                          <a:cs typeface="Arial" pitchFamily="34" charset="0"/>
                        </a:rPr>
                        <a:t>VALORES CON EVR AL 40%</a:t>
                      </a:r>
                      <a:endParaRPr lang="es-EC" sz="1600">
                        <a:effectLst/>
                        <a:latin typeface="Arial" pitchFamily="34" charset="0"/>
                        <a:ea typeface="Times New Roman"/>
                        <a:cs typeface="Arial" pitchFamily="34" charset="0"/>
                      </a:endParaRPr>
                    </a:p>
                  </a:txBody>
                  <a:tcPr marL="68580" marR="68580" marT="0" marB="0"/>
                </a:tc>
                <a:tc hMerge="1">
                  <a:txBody>
                    <a:bodyPr/>
                    <a:lstStyle/>
                    <a:p>
                      <a:endParaRPr lang="es-EC"/>
                    </a:p>
                  </a:txBody>
                  <a:tcPr/>
                </a:tc>
                <a:tc gridSpan="2">
                  <a:txBody>
                    <a:bodyPr/>
                    <a:lstStyle/>
                    <a:p>
                      <a:pPr algn="ctr">
                        <a:lnSpc>
                          <a:spcPct val="150000"/>
                        </a:lnSpc>
                        <a:spcAft>
                          <a:spcPts val="0"/>
                        </a:spcAft>
                      </a:pPr>
                      <a:r>
                        <a:rPr lang="es-EC" sz="1200">
                          <a:effectLst/>
                          <a:latin typeface="Arial" pitchFamily="34" charset="0"/>
                          <a:cs typeface="Arial" pitchFamily="34" charset="0"/>
                        </a:rPr>
                        <a:t>VALORES CON EVR AL 100%</a:t>
                      </a:r>
                      <a:endParaRPr lang="es-EC" sz="1600">
                        <a:effectLst/>
                        <a:latin typeface="Arial" pitchFamily="34" charset="0"/>
                        <a:ea typeface="Times New Roman"/>
                        <a:cs typeface="Arial" pitchFamily="34" charset="0"/>
                      </a:endParaRPr>
                    </a:p>
                  </a:txBody>
                  <a:tcPr marL="68580" marR="68580" marT="0" marB="0"/>
                </a:tc>
                <a:tc hMerge="1">
                  <a:txBody>
                    <a:bodyPr/>
                    <a:lstStyle/>
                    <a:p>
                      <a:endParaRPr lang="es-EC"/>
                    </a:p>
                  </a:txBody>
                  <a:tcPr/>
                </a:tc>
              </a:tr>
              <a:tr h="617524">
                <a:tc>
                  <a:txBody>
                    <a:bodyPr/>
                    <a:lstStyle/>
                    <a:p>
                      <a:pPr algn="ctr">
                        <a:lnSpc>
                          <a:spcPct val="150000"/>
                        </a:lnSpc>
                        <a:spcAft>
                          <a:spcPts val="0"/>
                        </a:spcAft>
                      </a:pPr>
                      <a:r>
                        <a:rPr lang="es-EC" sz="1200">
                          <a:effectLst/>
                          <a:latin typeface="Arial" pitchFamily="34" charset="0"/>
                          <a:cs typeface="Arial" pitchFamily="34" charset="0"/>
                        </a:rPr>
                        <a:t>PARÁMETRO:</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VALOR:</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PARÁMETRO:</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VALOR:</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PARÁMETRO:</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VALOR:</a:t>
                      </a:r>
                      <a:endParaRPr lang="es-EC" sz="1600">
                        <a:effectLst/>
                        <a:latin typeface="Arial" pitchFamily="34" charset="0"/>
                        <a:ea typeface="Times New Roman"/>
                        <a:cs typeface="Arial" pitchFamily="34" charset="0"/>
                      </a:endParaRPr>
                    </a:p>
                  </a:txBody>
                  <a:tcPr marL="68580" marR="68580" marT="0" marB="0"/>
                </a:tc>
              </a:tr>
              <a:tr h="303878">
                <a:tc>
                  <a:txBody>
                    <a:bodyPr/>
                    <a:lstStyle/>
                    <a:p>
                      <a:pPr algn="ctr">
                        <a:lnSpc>
                          <a:spcPct val="150000"/>
                        </a:lnSpc>
                        <a:spcAft>
                          <a:spcPts val="0"/>
                        </a:spcAft>
                      </a:pPr>
                      <a:r>
                        <a:rPr lang="es-EC" sz="1200">
                          <a:effectLst/>
                          <a:latin typeface="Arial" pitchFamily="34" charset="0"/>
                          <a:cs typeface="Arial" pitchFamily="34" charset="0"/>
                        </a:rPr>
                        <a:t>DPFEGR</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0,94V</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DPFEGR</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1,87V</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DPFEGR</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3,93V</a:t>
                      </a:r>
                      <a:endParaRPr lang="es-EC" sz="1600">
                        <a:effectLst/>
                        <a:latin typeface="Arial" pitchFamily="34" charset="0"/>
                        <a:ea typeface="Times New Roman"/>
                        <a:cs typeface="Arial" pitchFamily="34" charset="0"/>
                      </a:endParaRPr>
                    </a:p>
                  </a:txBody>
                  <a:tcPr marL="68580" marR="68580" marT="0" marB="0"/>
                </a:tc>
              </a:tr>
              <a:tr h="318348">
                <a:tc>
                  <a:txBody>
                    <a:bodyPr/>
                    <a:lstStyle/>
                    <a:p>
                      <a:pPr algn="ctr">
                        <a:lnSpc>
                          <a:spcPct val="150000"/>
                        </a:lnSpc>
                        <a:spcAft>
                          <a:spcPts val="0"/>
                        </a:spcAft>
                      </a:pPr>
                      <a:r>
                        <a:rPr lang="es-EC" sz="1200">
                          <a:effectLst/>
                          <a:latin typeface="Arial" pitchFamily="34" charset="0"/>
                          <a:cs typeface="Arial" pitchFamily="34" charset="0"/>
                        </a:rPr>
                        <a:t>EGRVR#</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0,00%</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EGRVR#</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40,00%</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EGRVR#</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100,00%</a:t>
                      </a:r>
                      <a:endParaRPr lang="es-EC" sz="1600">
                        <a:effectLst/>
                        <a:latin typeface="Arial" pitchFamily="34" charset="0"/>
                        <a:ea typeface="Times New Roman"/>
                        <a:cs typeface="Arial" pitchFamily="34" charset="0"/>
                      </a:endParaRPr>
                    </a:p>
                  </a:txBody>
                  <a:tcPr marL="68580" marR="68580" marT="0" marB="0"/>
                </a:tc>
              </a:tr>
              <a:tr h="318348">
                <a:tc>
                  <a:txBody>
                    <a:bodyPr/>
                    <a:lstStyle/>
                    <a:p>
                      <a:pPr algn="ctr">
                        <a:lnSpc>
                          <a:spcPct val="150000"/>
                        </a:lnSpc>
                        <a:spcAft>
                          <a:spcPts val="0"/>
                        </a:spcAft>
                      </a:pPr>
                      <a:r>
                        <a:rPr lang="es-EC" sz="1200">
                          <a:effectLst/>
                          <a:latin typeface="Arial" pitchFamily="34" charset="0"/>
                          <a:cs typeface="Arial" pitchFamily="34" charset="0"/>
                        </a:rPr>
                        <a:t>LONGFT1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-1,17%</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LONGFT1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-1,17%</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LONGFT1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-1,17%</a:t>
                      </a:r>
                      <a:endParaRPr lang="es-EC" sz="1600">
                        <a:effectLst/>
                        <a:latin typeface="Arial" pitchFamily="34" charset="0"/>
                        <a:ea typeface="Times New Roman"/>
                        <a:cs typeface="Arial" pitchFamily="34" charset="0"/>
                      </a:endParaRPr>
                    </a:p>
                  </a:txBody>
                  <a:tcPr marL="68580" marR="68580" marT="0" marB="0"/>
                </a:tc>
              </a:tr>
              <a:tr h="303878">
                <a:tc>
                  <a:txBody>
                    <a:bodyPr/>
                    <a:lstStyle/>
                    <a:p>
                      <a:pPr algn="ctr">
                        <a:lnSpc>
                          <a:spcPct val="150000"/>
                        </a:lnSpc>
                        <a:spcAft>
                          <a:spcPts val="0"/>
                        </a:spcAft>
                      </a:pPr>
                      <a:r>
                        <a:rPr lang="es-EC" sz="1200">
                          <a:effectLst/>
                          <a:latin typeface="Arial" pitchFamily="34" charset="0"/>
                          <a:cs typeface="Arial" pitchFamily="34" charset="0"/>
                        </a:rPr>
                        <a:t>LONGFT2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-1,17%</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LONGFT2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-1,17%</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LONGFT2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-1,17%</a:t>
                      </a:r>
                      <a:endParaRPr lang="es-EC" sz="1600">
                        <a:effectLst/>
                        <a:latin typeface="Arial" pitchFamily="34" charset="0"/>
                        <a:ea typeface="Times New Roman"/>
                        <a:cs typeface="Arial" pitchFamily="34" charset="0"/>
                      </a:endParaRPr>
                    </a:p>
                  </a:txBody>
                  <a:tcPr marL="68580" marR="68580" marT="0" marB="0"/>
                </a:tc>
              </a:tr>
              <a:tr h="318348">
                <a:tc>
                  <a:txBody>
                    <a:bodyPr/>
                    <a:lstStyle/>
                    <a:p>
                      <a:pPr algn="ctr">
                        <a:lnSpc>
                          <a:spcPct val="150000"/>
                        </a:lnSpc>
                        <a:spcAft>
                          <a:spcPts val="0"/>
                        </a:spcAft>
                      </a:pPr>
                      <a:r>
                        <a:rPr lang="es-EC" sz="1200">
                          <a:effectLst/>
                          <a:latin typeface="Arial" pitchFamily="34" charset="0"/>
                          <a:cs typeface="Arial" pitchFamily="34" charset="0"/>
                        </a:rPr>
                        <a:t>MAP</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3,04psi</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MAP</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3,91psi</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MAP</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4,20psi</a:t>
                      </a:r>
                      <a:endParaRPr lang="es-EC" sz="1600">
                        <a:effectLst/>
                        <a:latin typeface="Arial" pitchFamily="34" charset="0"/>
                        <a:ea typeface="Times New Roman"/>
                        <a:cs typeface="Arial" pitchFamily="34" charset="0"/>
                      </a:endParaRPr>
                    </a:p>
                  </a:txBody>
                  <a:tcPr marL="68580" marR="68580" marT="0" marB="0"/>
                </a:tc>
              </a:tr>
              <a:tr h="303878">
                <a:tc>
                  <a:txBody>
                    <a:bodyPr/>
                    <a:lstStyle/>
                    <a:p>
                      <a:pPr algn="ctr">
                        <a:lnSpc>
                          <a:spcPct val="150000"/>
                        </a:lnSpc>
                        <a:spcAft>
                          <a:spcPts val="0"/>
                        </a:spcAft>
                      </a:pPr>
                      <a:r>
                        <a:rPr lang="es-EC" sz="1200">
                          <a:effectLst/>
                          <a:latin typeface="Arial" pitchFamily="34" charset="0"/>
                          <a:cs typeface="Arial" pitchFamily="34" charset="0"/>
                        </a:rPr>
                        <a:t>O</a:t>
                      </a:r>
                      <a:r>
                        <a:rPr lang="es-EC" sz="1200" baseline="-25000">
                          <a:effectLst/>
                          <a:latin typeface="Arial" pitchFamily="34" charset="0"/>
                          <a:cs typeface="Arial" pitchFamily="34" charset="0"/>
                        </a:rPr>
                        <a:t>2</a:t>
                      </a:r>
                      <a:r>
                        <a:rPr lang="es-EC" sz="1200">
                          <a:effectLst/>
                          <a:latin typeface="Arial" pitchFamily="34" charset="0"/>
                          <a:cs typeface="Arial" pitchFamily="34" charset="0"/>
                        </a:rPr>
                        <a:t>S</a:t>
                      </a:r>
                      <a:r>
                        <a:rPr lang="es-EC" sz="1200" baseline="-25000">
                          <a:effectLst/>
                          <a:latin typeface="Arial" pitchFamily="34" charset="0"/>
                          <a:cs typeface="Arial" pitchFamily="34" charset="0"/>
                        </a:rPr>
                        <a:t>11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0,55V</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O</a:t>
                      </a:r>
                      <a:r>
                        <a:rPr lang="es-EC" sz="1200" baseline="-25000">
                          <a:effectLst/>
                          <a:latin typeface="Arial" pitchFamily="34" charset="0"/>
                          <a:cs typeface="Arial" pitchFamily="34" charset="0"/>
                        </a:rPr>
                        <a:t>2</a:t>
                      </a:r>
                      <a:r>
                        <a:rPr lang="es-EC" sz="1200">
                          <a:effectLst/>
                          <a:latin typeface="Arial" pitchFamily="34" charset="0"/>
                          <a:cs typeface="Arial" pitchFamily="34" charset="0"/>
                        </a:rPr>
                        <a:t>S</a:t>
                      </a:r>
                      <a:r>
                        <a:rPr lang="es-EC" sz="1200" baseline="-25000">
                          <a:effectLst/>
                          <a:latin typeface="Arial" pitchFamily="34" charset="0"/>
                          <a:cs typeface="Arial" pitchFamily="34" charset="0"/>
                        </a:rPr>
                        <a:t>11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0,18V</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O</a:t>
                      </a:r>
                      <a:r>
                        <a:rPr lang="es-EC" sz="1200" baseline="-25000">
                          <a:effectLst/>
                          <a:latin typeface="Arial" pitchFamily="34" charset="0"/>
                          <a:cs typeface="Arial" pitchFamily="34" charset="0"/>
                        </a:rPr>
                        <a:t>2</a:t>
                      </a:r>
                      <a:r>
                        <a:rPr lang="es-EC" sz="1200">
                          <a:effectLst/>
                          <a:latin typeface="Arial" pitchFamily="34" charset="0"/>
                          <a:cs typeface="Arial" pitchFamily="34" charset="0"/>
                        </a:rPr>
                        <a:t>S</a:t>
                      </a:r>
                      <a:r>
                        <a:rPr lang="es-EC" sz="1200" baseline="-25000">
                          <a:effectLst/>
                          <a:latin typeface="Arial" pitchFamily="34" charset="0"/>
                          <a:cs typeface="Arial" pitchFamily="34" charset="0"/>
                        </a:rPr>
                        <a:t>11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0,42V</a:t>
                      </a:r>
                      <a:endParaRPr lang="es-EC" sz="1600">
                        <a:effectLst/>
                        <a:latin typeface="Arial" pitchFamily="34" charset="0"/>
                        <a:ea typeface="Times New Roman"/>
                        <a:cs typeface="Arial" pitchFamily="34" charset="0"/>
                      </a:endParaRPr>
                    </a:p>
                  </a:txBody>
                  <a:tcPr marL="68580" marR="68580" marT="0" marB="0"/>
                </a:tc>
              </a:tr>
              <a:tr h="318348">
                <a:tc>
                  <a:txBody>
                    <a:bodyPr/>
                    <a:lstStyle/>
                    <a:p>
                      <a:pPr algn="ctr">
                        <a:lnSpc>
                          <a:spcPct val="150000"/>
                        </a:lnSpc>
                        <a:spcAft>
                          <a:spcPts val="0"/>
                        </a:spcAft>
                      </a:pPr>
                      <a:r>
                        <a:rPr lang="es-EC" sz="1200">
                          <a:effectLst/>
                          <a:latin typeface="Arial" pitchFamily="34" charset="0"/>
                          <a:cs typeface="Arial" pitchFamily="34" charset="0"/>
                        </a:rPr>
                        <a:t>O</a:t>
                      </a:r>
                      <a:r>
                        <a:rPr lang="es-EC" sz="1200" baseline="-25000">
                          <a:effectLst/>
                          <a:latin typeface="Arial" pitchFamily="34" charset="0"/>
                          <a:cs typeface="Arial" pitchFamily="34" charset="0"/>
                        </a:rPr>
                        <a:t>2</a:t>
                      </a:r>
                      <a:r>
                        <a:rPr lang="es-EC" sz="1200">
                          <a:effectLst/>
                          <a:latin typeface="Arial" pitchFamily="34" charset="0"/>
                          <a:cs typeface="Arial" pitchFamily="34" charset="0"/>
                        </a:rPr>
                        <a:t>S</a:t>
                      </a:r>
                      <a:r>
                        <a:rPr lang="es-EC" sz="1200" baseline="-25000">
                          <a:effectLst/>
                          <a:latin typeface="Arial" pitchFamily="34" charset="0"/>
                          <a:cs typeface="Arial" pitchFamily="34" charset="0"/>
                        </a:rPr>
                        <a:t>21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0,69V</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O</a:t>
                      </a:r>
                      <a:r>
                        <a:rPr lang="es-EC" sz="1200" baseline="-25000">
                          <a:effectLst/>
                          <a:latin typeface="Arial" pitchFamily="34" charset="0"/>
                          <a:cs typeface="Arial" pitchFamily="34" charset="0"/>
                        </a:rPr>
                        <a:t>2</a:t>
                      </a:r>
                      <a:r>
                        <a:rPr lang="es-EC" sz="1200">
                          <a:effectLst/>
                          <a:latin typeface="Arial" pitchFamily="34" charset="0"/>
                          <a:cs typeface="Arial" pitchFamily="34" charset="0"/>
                        </a:rPr>
                        <a:t>S</a:t>
                      </a:r>
                      <a:r>
                        <a:rPr lang="es-EC" sz="1200" baseline="-25000">
                          <a:effectLst/>
                          <a:latin typeface="Arial" pitchFamily="34" charset="0"/>
                          <a:cs typeface="Arial" pitchFamily="34" charset="0"/>
                        </a:rPr>
                        <a:t>21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0,75V</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O</a:t>
                      </a:r>
                      <a:r>
                        <a:rPr lang="es-EC" sz="1200" baseline="-25000">
                          <a:effectLst/>
                          <a:latin typeface="Arial" pitchFamily="34" charset="0"/>
                          <a:cs typeface="Arial" pitchFamily="34" charset="0"/>
                        </a:rPr>
                        <a:t>2</a:t>
                      </a:r>
                      <a:r>
                        <a:rPr lang="es-EC" sz="1200">
                          <a:effectLst/>
                          <a:latin typeface="Arial" pitchFamily="34" charset="0"/>
                          <a:cs typeface="Arial" pitchFamily="34" charset="0"/>
                        </a:rPr>
                        <a:t>S</a:t>
                      </a:r>
                      <a:r>
                        <a:rPr lang="es-EC" sz="1200" baseline="-25000">
                          <a:effectLst/>
                          <a:latin typeface="Arial" pitchFamily="34" charset="0"/>
                          <a:cs typeface="Arial" pitchFamily="34" charset="0"/>
                        </a:rPr>
                        <a:t>21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0,75V</a:t>
                      </a:r>
                      <a:endParaRPr lang="es-EC" sz="1600">
                        <a:effectLst/>
                        <a:latin typeface="Arial" pitchFamily="34" charset="0"/>
                        <a:ea typeface="Times New Roman"/>
                        <a:cs typeface="Arial" pitchFamily="34" charset="0"/>
                      </a:endParaRPr>
                    </a:p>
                  </a:txBody>
                  <a:tcPr marL="68580" marR="68580" marT="0" marB="0"/>
                </a:tc>
              </a:tr>
              <a:tr h="318348">
                <a:tc>
                  <a:txBody>
                    <a:bodyPr/>
                    <a:lstStyle/>
                    <a:p>
                      <a:pPr algn="ctr">
                        <a:lnSpc>
                          <a:spcPct val="150000"/>
                        </a:lnSpc>
                        <a:spcAft>
                          <a:spcPts val="0"/>
                        </a:spcAft>
                      </a:pPr>
                      <a:r>
                        <a:rPr lang="es-EC" sz="1200">
                          <a:effectLst/>
                          <a:latin typeface="Arial" pitchFamily="34" charset="0"/>
                          <a:cs typeface="Arial" pitchFamily="34" charset="0"/>
                        </a:rPr>
                        <a:t>RPM</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3142rpm</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RPM</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2787rpm</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RPM</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2494rpm</a:t>
                      </a:r>
                      <a:endParaRPr lang="es-EC" sz="1600">
                        <a:effectLst/>
                        <a:latin typeface="Arial" pitchFamily="34" charset="0"/>
                        <a:ea typeface="Times New Roman"/>
                        <a:cs typeface="Arial" pitchFamily="34" charset="0"/>
                      </a:endParaRPr>
                    </a:p>
                  </a:txBody>
                  <a:tcPr marL="68580" marR="68580" marT="0" marB="0"/>
                </a:tc>
              </a:tr>
              <a:tr h="303878">
                <a:tc>
                  <a:txBody>
                    <a:bodyPr/>
                    <a:lstStyle/>
                    <a:p>
                      <a:pPr algn="ctr">
                        <a:lnSpc>
                          <a:spcPct val="150000"/>
                        </a:lnSpc>
                        <a:spcAft>
                          <a:spcPts val="0"/>
                        </a:spcAft>
                      </a:pPr>
                      <a:r>
                        <a:rPr lang="es-EC" sz="1200">
                          <a:effectLst/>
                          <a:latin typeface="Arial" pitchFamily="34" charset="0"/>
                          <a:cs typeface="Arial" pitchFamily="34" charset="0"/>
                        </a:rPr>
                        <a:t>SHRTFT1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8,59%</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SHRTFT1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8,03%</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SHRTFT1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11,65%</a:t>
                      </a:r>
                      <a:endParaRPr lang="es-EC" sz="1600">
                        <a:effectLst/>
                        <a:latin typeface="Arial" pitchFamily="34" charset="0"/>
                        <a:ea typeface="Times New Roman"/>
                        <a:cs typeface="Arial" pitchFamily="34" charset="0"/>
                      </a:endParaRPr>
                    </a:p>
                  </a:txBody>
                  <a:tcPr marL="68580" marR="68580" marT="0" marB="0"/>
                </a:tc>
              </a:tr>
              <a:tr h="331915">
                <a:tc>
                  <a:txBody>
                    <a:bodyPr/>
                    <a:lstStyle/>
                    <a:p>
                      <a:pPr algn="ctr">
                        <a:lnSpc>
                          <a:spcPct val="150000"/>
                        </a:lnSpc>
                        <a:spcAft>
                          <a:spcPts val="0"/>
                        </a:spcAft>
                      </a:pPr>
                      <a:r>
                        <a:rPr lang="es-EC" sz="1200">
                          <a:effectLst/>
                          <a:latin typeface="Arial" pitchFamily="34" charset="0"/>
                          <a:cs typeface="Arial" pitchFamily="34" charset="0"/>
                        </a:rPr>
                        <a:t>SHRTFT2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2,18%</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SHRTFT2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0,48%</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SHRTFT2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latin typeface="Arial" pitchFamily="34" charset="0"/>
                          <a:cs typeface="Arial" pitchFamily="34" charset="0"/>
                        </a:rPr>
                        <a:t>-1,57%</a:t>
                      </a:r>
                      <a:endParaRPr lang="es-EC" sz="1600" dirty="0">
                        <a:effectLst/>
                        <a:latin typeface="Arial" pitchFamily="34" charset="0"/>
                        <a:ea typeface="Times New Roman"/>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290875345"/>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124744"/>
            <a:ext cx="8229600" cy="5472608"/>
          </a:xfrm>
        </p:spPr>
        <p:txBody>
          <a:bodyPr>
            <a:normAutofit/>
          </a:bodyPr>
          <a:lstStyle/>
          <a:p>
            <a:pPr marL="0" indent="0" algn="just">
              <a:lnSpc>
                <a:spcPct val="150000"/>
              </a:lnSpc>
              <a:buNone/>
            </a:pPr>
            <a:r>
              <a:rPr lang="es-EC" sz="1800" b="1" dirty="0">
                <a:solidFill>
                  <a:schemeClr val="accent1"/>
                </a:solidFill>
                <a:latin typeface="Arial" pitchFamily="34" charset="0"/>
                <a:cs typeface="Arial" pitchFamily="34" charset="0"/>
              </a:rPr>
              <a:t>EVR al 0% - Motor en rango de 2400 – 3200 RPM: </a:t>
            </a:r>
            <a:r>
              <a:rPr lang="es-EC" sz="1800" dirty="0">
                <a:latin typeface="Arial" pitchFamily="34" charset="0"/>
                <a:cs typeface="Arial" pitchFamily="34" charset="0"/>
              </a:rPr>
              <a:t>P</a:t>
            </a:r>
            <a:r>
              <a:rPr lang="es-EC" sz="1800" dirty="0" smtClean="0">
                <a:latin typeface="Arial" pitchFamily="34" charset="0"/>
                <a:cs typeface="Arial" pitchFamily="34" charset="0"/>
              </a:rPr>
              <a:t>ara </a:t>
            </a:r>
            <a:r>
              <a:rPr lang="es-EC" sz="1800" dirty="0">
                <a:latin typeface="Arial" pitchFamily="34" charset="0"/>
                <a:cs typeface="Arial" pitchFamily="34" charset="0"/>
              </a:rPr>
              <a:t>este caso todos los parámetros hacen referencia a un funcionamiento normal</a:t>
            </a:r>
            <a:r>
              <a:rPr lang="es-EC" sz="1800" dirty="0" smtClean="0">
                <a:latin typeface="Arial" pitchFamily="34" charset="0"/>
                <a:cs typeface="Arial" pitchFamily="34" charset="0"/>
              </a:rPr>
              <a:t>.</a:t>
            </a:r>
          </a:p>
          <a:p>
            <a:pPr marL="0" indent="0" algn="just">
              <a:lnSpc>
                <a:spcPct val="150000"/>
              </a:lnSpc>
              <a:buNone/>
            </a:pPr>
            <a:endParaRPr lang="es-EC" sz="1800" dirty="0">
              <a:latin typeface="Arial" pitchFamily="34" charset="0"/>
              <a:cs typeface="Arial" pitchFamily="34" charset="0"/>
            </a:endParaRPr>
          </a:p>
          <a:p>
            <a:pPr marL="0" indent="0" algn="just">
              <a:lnSpc>
                <a:spcPct val="150000"/>
              </a:lnSpc>
              <a:buNone/>
            </a:pPr>
            <a:r>
              <a:rPr lang="es-EC" sz="1800" b="1" dirty="0">
                <a:solidFill>
                  <a:schemeClr val="accent1"/>
                </a:solidFill>
                <a:latin typeface="Arial" pitchFamily="34" charset="0"/>
                <a:cs typeface="Arial" pitchFamily="34" charset="0"/>
              </a:rPr>
              <a:t>EVR al 40% - Motor en rango de 2400 – 3200 RPM:</a:t>
            </a:r>
            <a:r>
              <a:rPr lang="es-EC" sz="1800" dirty="0">
                <a:solidFill>
                  <a:schemeClr val="accent1"/>
                </a:solidFill>
                <a:latin typeface="Arial" pitchFamily="34" charset="0"/>
                <a:cs typeface="Arial" pitchFamily="34" charset="0"/>
              </a:rPr>
              <a:t> </a:t>
            </a:r>
            <a:r>
              <a:rPr lang="es-EC" sz="1800" dirty="0" smtClean="0">
                <a:latin typeface="Arial" pitchFamily="34" charset="0"/>
                <a:cs typeface="Arial" pitchFamily="34" charset="0"/>
              </a:rPr>
              <a:t> En esta condición se tiene </a:t>
            </a:r>
            <a:r>
              <a:rPr lang="es-EC" sz="1800" dirty="0">
                <a:latin typeface="Arial" pitchFamily="34" charset="0"/>
                <a:cs typeface="Arial" pitchFamily="34" charset="0"/>
              </a:rPr>
              <a:t>un cambio brusco en el sensor del banco 1 de 0,18 V, es decir mezcla pobre, el ajuste de corto alcance (SHRTFT1) es de 8,03%, mientras que el banco 2 el sensor de Oxígeno se encuentra en 0,75 V es decir mezcla rica, esta prueba se la realizó a 2787 rpm, sin embargo en este caso no se pudo visualizar ninguna falla en el funcionamiento del motor, cabe mencionar que tanto en el Banco 1 como en el Banco 2, los ajuste de corto y largo alcance, se encuentran en el rango de operación normal , que es </a:t>
            </a:r>
            <a:r>
              <a:rPr lang="es-EC" sz="1800" dirty="0" smtClean="0">
                <a:latin typeface="Arial" pitchFamily="34" charset="0"/>
                <a:cs typeface="Arial" pitchFamily="34" charset="0"/>
              </a:rPr>
              <a:t>de +-</a:t>
            </a:r>
            <a:r>
              <a:rPr lang="es-EC" sz="1800" dirty="0">
                <a:latin typeface="Arial" pitchFamily="34" charset="0"/>
                <a:cs typeface="Arial" pitchFamily="34" charset="0"/>
              </a:rPr>
              <a:t>25%.</a:t>
            </a:r>
          </a:p>
          <a:p>
            <a:pPr marL="0" indent="0">
              <a:lnSpc>
                <a:spcPct val="150000"/>
              </a:lnSpc>
              <a:buNone/>
            </a:pPr>
            <a:endParaRPr lang="es-EC" sz="1800" dirty="0"/>
          </a:p>
        </p:txBody>
      </p:sp>
    </p:spTree>
    <p:extLst>
      <p:ext uri="{BB962C8B-B14F-4D97-AF65-F5344CB8AC3E}">
        <p14:creationId xmlns:p14="http://schemas.microsoft.com/office/powerpoint/2010/main" val="26068613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124744"/>
            <a:ext cx="8075240" cy="5472608"/>
          </a:xfrm>
        </p:spPr>
        <p:txBody>
          <a:bodyPr>
            <a:normAutofit/>
          </a:bodyPr>
          <a:lstStyle/>
          <a:p>
            <a:pPr marL="0" indent="0" algn="just">
              <a:buNone/>
            </a:pPr>
            <a:r>
              <a:rPr lang="es-EC" sz="1800" b="1" dirty="0">
                <a:solidFill>
                  <a:schemeClr val="accent1"/>
                </a:solidFill>
                <a:latin typeface="Arial" pitchFamily="34" charset="0"/>
                <a:cs typeface="Arial" pitchFamily="34" charset="0"/>
              </a:rPr>
              <a:t>EVR al 100% - Motor en rango de 2400 – 3200 RPM</a:t>
            </a:r>
            <a:r>
              <a:rPr lang="es-EC" sz="1800" b="1" dirty="0" smtClean="0">
                <a:solidFill>
                  <a:schemeClr val="accent1"/>
                </a:solidFill>
                <a:latin typeface="Arial" pitchFamily="34" charset="0"/>
                <a:cs typeface="Arial" pitchFamily="34" charset="0"/>
              </a:rPr>
              <a:t>:</a:t>
            </a:r>
            <a:r>
              <a:rPr lang="es-EC" sz="1800" dirty="0">
                <a:latin typeface="Arial" pitchFamily="34" charset="0"/>
                <a:cs typeface="Arial" pitchFamily="34" charset="0"/>
              </a:rPr>
              <a:t> E</a:t>
            </a:r>
            <a:r>
              <a:rPr lang="es-EC" sz="1800" dirty="0" smtClean="0">
                <a:latin typeface="Arial" pitchFamily="34" charset="0"/>
                <a:cs typeface="Arial" pitchFamily="34" charset="0"/>
              </a:rPr>
              <a:t>n esta condición se tiene que </a:t>
            </a:r>
            <a:r>
              <a:rPr lang="es-EC" sz="1800" dirty="0">
                <a:latin typeface="Arial" pitchFamily="34" charset="0"/>
                <a:cs typeface="Arial" pitchFamily="34" charset="0"/>
              </a:rPr>
              <a:t>los gases de escape ingresan en un volumen elevado al cuerpo de admisión, lo cual afecta a la mezcla estequiométrica, en estos parámetros y tomando en cuenta que se trata de un motor de 6 cilindros no se notó una pérdida de potencia </a:t>
            </a:r>
            <a:r>
              <a:rPr lang="es-EC" sz="1800" dirty="0" smtClean="0">
                <a:latin typeface="Arial" pitchFamily="34" charset="0"/>
                <a:cs typeface="Arial" pitchFamily="34" charset="0"/>
              </a:rPr>
              <a:t>significativa. </a:t>
            </a:r>
          </a:p>
          <a:p>
            <a:pPr marL="0" indent="0" algn="just">
              <a:buNone/>
            </a:pPr>
            <a:endParaRPr lang="es-EC" sz="1800" dirty="0">
              <a:latin typeface="Arial" pitchFamily="34" charset="0"/>
              <a:cs typeface="Arial" pitchFamily="34" charset="0"/>
            </a:endParaRPr>
          </a:p>
          <a:p>
            <a:pPr marL="0" indent="0" algn="just">
              <a:buNone/>
            </a:pPr>
            <a:r>
              <a:rPr lang="es-EC" sz="1800" dirty="0" smtClean="0">
                <a:latin typeface="Arial" pitchFamily="34" charset="0"/>
                <a:cs typeface="Arial" pitchFamily="34" charset="0"/>
              </a:rPr>
              <a:t>Con referencia al ajuste de corto alcance del banco 1, cuando el EVR se encuentra al 0%, ha aumentado en 3,09%, es decir el PCM aumentó el pulso de inyección.</a:t>
            </a:r>
          </a:p>
          <a:p>
            <a:pPr marL="0" indent="0" algn="just">
              <a:buNone/>
            </a:pPr>
            <a:endParaRPr lang="es-EC" sz="1800" dirty="0" smtClean="0">
              <a:latin typeface="Arial" pitchFamily="34" charset="0"/>
              <a:cs typeface="Arial" pitchFamily="34" charset="0"/>
            </a:endParaRPr>
          </a:p>
          <a:p>
            <a:pPr marL="0" indent="0" algn="just">
              <a:buNone/>
            </a:pPr>
            <a:r>
              <a:rPr lang="es-EC" sz="1800" dirty="0" smtClean="0">
                <a:latin typeface="Arial" pitchFamily="34" charset="0"/>
                <a:cs typeface="Arial" pitchFamily="34" charset="0"/>
              </a:rPr>
              <a:t>En la captura de pantalla </a:t>
            </a:r>
            <a:r>
              <a:rPr lang="es-EC" sz="1800" dirty="0">
                <a:latin typeface="Arial" pitchFamily="34" charset="0"/>
                <a:cs typeface="Arial" pitchFamily="34" charset="0"/>
              </a:rPr>
              <a:t>se puede observar </a:t>
            </a:r>
            <a:r>
              <a:rPr lang="es-EC" sz="1800" dirty="0" smtClean="0">
                <a:latin typeface="Arial" pitchFamily="34" charset="0"/>
                <a:cs typeface="Arial" pitchFamily="34" charset="0"/>
              </a:rPr>
              <a:t>que </a:t>
            </a:r>
            <a:r>
              <a:rPr lang="es-EC" sz="1800" dirty="0">
                <a:latin typeface="Arial" pitchFamily="34" charset="0"/>
                <a:cs typeface="Arial" pitchFamily="34" charset="0"/>
              </a:rPr>
              <a:t>existen cambios con el sensor de Oxígeno del banco 2 con </a:t>
            </a:r>
            <a:r>
              <a:rPr lang="es-EC" sz="1800" dirty="0" smtClean="0">
                <a:latin typeface="Arial" pitchFamily="34" charset="0"/>
                <a:cs typeface="Arial" pitchFamily="34" charset="0"/>
              </a:rPr>
              <a:t>el de </a:t>
            </a:r>
            <a:r>
              <a:rPr lang="es-EC" sz="1800" dirty="0">
                <a:latin typeface="Arial" pitchFamily="34" charset="0"/>
                <a:cs typeface="Arial" pitchFamily="34" charset="0"/>
              </a:rPr>
              <a:t>Oxígeno del banco 1, es decir el sensor 2 está registrando más variaciones de Oxígeno que el banco1 (oscila más rápido), haciendo que el motor se encuentre con un pequeño desequilibrio debido a que los bancos no se encuentra ciclando de una forma simétrica, de acuerdo a los 2 sensores de Oxígeno.   </a:t>
            </a:r>
          </a:p>
          <a:p>
            <a:pPr marL="0" indent="0">
              <a:buNone/>
            </a:pPr>
            <a:endParaRPr lang="es-EC" sz="1800" dirty="0"/>
          </a:p>
          <a:p>
            <a:pPr marL="0" indent="0">
              <a:buNone/>
            </a:pPr>
            <a:endParaRPr lang="es-EC" sz="1800" dirty="0"/>
          </a:p>
        </p:txBody>
      </p:sp>
    </p:spTree>
    <p:extLst>
      <p:ext uri="{BB962C8B-B14F-4D97-AF65-F5344CB8AC3E}">
        <p14:creationId xmlns:p14="http://schemas.microsoft.com/office/powerpoint/2010/main" val="389175095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68491" y="1988840"/>
            <a:ext cx="8229600" cy="4680520"/>
          </a:xfrm>
        </p:spPr>
        <p:txBody>
          <a:bodyPr>
            <a:normAutofit/>
          </a:bodyPr>
          <a:lstStyle/>
          <a:p>
            <a:pPr marL="0" indent="0" algn="just">
              <a:buNone/>
            </a:pPr>
            <a:r>
              <a:rPr lang="es-EC" sz="1800" dirty="0">
                <a:latin typeface="Arial" pitchFamily="34" charset="0"/>
                <a:cs typeface="Arial" pitchFamily="34" charset="0"/>
              </a:rPr>
              <a:t>Antes de ejecutar estas pruebas el motor debe encontrarse con la temperatura ideal de operación, ya que en ese instante el motor se encuentra estable y en lazo cerrado, lo que ayuda a que el scanner lea  valores exactos y para poder realizar el posterior análisis de resultados.  </a:t>
            </a:r>
            <a:endParaRPr lang="es-EC" sz="1800" dirty="0" smtClean="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r>
              <a:rPr lang="es-EC" sz="1800" dirty="0">
                <a:latin typeface="Arial" pitchFamily="34" charset="0"/>
                <a:cs typeface="Arial" pitchFamily="34" charset="0"/>
              </a:rPr>
              <a:t>La prueba se la efectuó en un vehículo Ford F-150 el cual consta con sistema </a:t>
            </a:r>
            <a:r>
              <a:rPr lang="es-EC" sz="1800" dirty="0" smtClean="0">
                <a:latin typeface="Arial" pitchFamily="34" charset="0"/>
                <a:cs typeface="Arial" pitchFamily="34" charset="0"/>
              </a:rPr>
              <a:t>EVAP.   </a:t>
            </a:r>
          </a:p>
          <a:p>
            <a:pPr marL="0" indent="0" algn="just">
              <a:buNone/>
            </a:pPr>
            <a:endParaRPr lang="es-EC" sz="1800" dirty="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endParaRPr lang="es-EC" sz="1800" dirty="0">
              <a:latin typeface="Arial" pitchFamily="34" charset="0"/>
              <a:cs typeface="Arial" pitchFamily="34" charset="0"/>
            </a:endParaRPr>
          </a:p>
          <a:p>
            <a:pPr marL="0" indent="0" algn="just">
              <a:buNone/>
            </a:pPr>
            <a:r>
              <a:rPr lang="es-EC" sz="1800" dirty="0">
                <a:latin typeface="Arial" pitchFamily="34" charset="0"/>
                <a:cs typeface="Arial" pitchFamily="34" charset="0"/>
              </a:rPr>
              <a:t>Una vez seleccionados los parámetros, la prueba consiste en variar la apertura del solenoide de purga del Cánister a través del mismo scanner, en 0</a:t>
            </a:r>
            <a:r>
              <a:rPr lang="es-EC" sz="1800" dirty="0" smtClean="0">
                <a:latin typeface="Arial" pitchFamily="34" charset="0"/>
                <a:cs typeface="Arial" pitchFamily="34" charset="0"/>
              </a:rPr>
              <a:t>%, </a:t>
            </a:r>
            <a:r>
              <a:rPr lang="es-EC" sz="1800" dirty="0">
                <a:latin typeface="Arial" pitchFamily="34" charset="0"/>
                <a:cs typeface="Arial" pitchFamily="34" charset="0"/>
              </a:rPr>
              <a:t>50% y 100</a:t>
            </a:r>
            <a:r>
              <a:rPr lang="es-EC" sz="1800" dirty="0" smtClean="0">
                <a:latin typeface="Arial" pitchFamily="34" charset="0"/>
                <a:cs typeface="Arial" pitchFamily="34" charset="0"/>
              </a:rPr>
              <a:t>%, </a:t>
            </a:r>
            <a:r>
              <a:rPr lang="es-EC" sz="1800" dirty="0">
                <a:latin typeface="Arial" pitchFamily="34" charset="0"/>
                <a:cs typeface="Arial" pitchFamily="34" charset="0"/>
              </a:rPr>
              <a:t>para así tener un análisis correcto de acuerdo a como varían los valores en el instante que se captura la pantalla.</a:t>
            </a:r>
          </a:p>
          <a:p>
            <a:pPr marL="0" indent="0" algn="just">
              <a:buNone/>
            </a:pPr>
            <a:endParaRPr lang="es-EC" sz="1800" dirty="0">
              <a:latin typeface="Arial" pitchFamily="34" charset="0"/>
              <a:cs typeface="Arial" pitchFamily="34" charset="0"/>
            </a:endParaRPr>
          </a:p>
          <a:p>
            <a:pPr marL="0" indent="0" algn="just">
              <a:buNone/>
            </a:pPr>
            <a:endParaRPr lang="es-EC" sz="1800" dirty="0">
              <a:latin typeface="Arial" pitchFamily="34" charset="0"/>
              <a:cs typeface="Arial" pitchFamily="34" charset="0"/>
            </a:endParaRPr>
          </a:p>
          <a:p>
            <a:pPr marL="0" indent="0">
              <a:buNone/>
            </a:pPr>
            <a:endParaRPr lang="es-EC" dirty="0"/>
          </a:p>
        </p:txBody>
      </p:sp>
      <p:sp>
        <p:nvSpPr>
          <p:cNvPr id="4" name="3 Rectángulo"/>
          <p:cNvSpPr/>
          <p:nvPr/>
        </p:nvSpPr>
        <p:spPr>
          <a:xfrm>
            <a:off x="683568" y="1196752"/>
            <a:ext cx="7200800"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a:latin typeface="Arial" pitchFamily="34" charset="0"/>
                <a:cs typeface="Arial" pitchFamily="34" charset="0"/>
              </a:rPr>
              <a:t>EJECUCIÓN DE LAS PRUEBAS DE CAMPO PARA EL SISTEMA </a:t>
            </a:r>
            <a:r>
              <a:rPr lang="es-EC" b="1" dirty="0" smtClean="0">
                <a:latin typeface="Arial" pitchFamily="34" charset="0"/>
                <a:cs typeface="Arial" pitchFamily="34" charset="0"/>
              </a:rPr>
              <a:t>EVAP.</a:t>
            </a:r>
            <a:endParaRPr lang="es-EC" b="1" dirty="0">
              <a:latin typeface="Arial" pitchFamily="34" charset="0"/>
              <a:cs typeface="Arial" pitchFamily="34" charset="0"/>
            </a:endParaRPr>
          </a:p>
        </p:txBody>
      </p:sp>
      <p:sp>
        <p:nvSpPr>
          <p:cNvPr id="6" name="5 Rectángulo"/>
          <p:cNvSpPr/>
          <p:nvPr/>
        </p:nvSpPr>
        <p:spPr>
          <a:xfrm>
            <a:off x="698520" y="4293096"/>
            <a:ext cx="4824536" cy="576064"/>
          </a:xfrm>
          <a:prstGeom prst="rect">
            <a:avLst/>
          </a:prstGeom>
          <a:solidFill>
            <a:schemeClr val="accent2"/>
          </a:solidFill>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s-EC" b="1" dirty="0" smtClean="0">
                <a:latin typeface="Arial" pitchFamily="34" charset="0"/>
                <a:cs typeface="Arial" pitchFamily="34" charset="0"/>
              </a:rPr>
              <a:t>PRUEBAS CON EL MOTOR EN RALENTÍ. </a:t>
            </a:r>
            <a:endParaRPr lang="es-EC" b="1" dirty="0">
              <a:latin typeface="Arial" pitchFamily="34" charset="0"/>
              <a:cs typeface="Arial" pitchFamily="34" charset="0"/>
            </a:endParaRPr>
          </a:p>
        </p:txBody>
      </p:sp>
    </p:spTree>
    <p:extLst>
      <p:ext uri="{BB962C8B-B14F-4D97-AF65-F5344CB8AC3E}">
        <p14:creationId xmlns:p14="http://schemas.microsoft.com/office/powerpoint/2010/main" val="239047505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a:stretch>
            <a:fillRect/>
          </a:stretch>
        </p:blipFill>
        <p:spPr bwMode="auto">
          <a:xfrm>
            <a:off x="741044" y="1052736"/>
            <a:ext cx="8079427" cy="5472608"/>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77690946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3214449011"/>
              </p:ext>
            </p:extLst>
          </p:nvPr>
        </p:nvGraphicFramePr>
        <p:xfrm>
          <a:off x="827584" y="1628800"/>
          <a:ext cx="7992888" cy="5075741"/>
        </p:xfrm>
        <a:graphic>
          <a:graphicData uri="http://schemas.openxmlformats.org/drawingml/2006/table">
            <a:tbl>
              <a:tblPr firstRow="1" firstCol="1" bandRow="1">
                <a:tableStyleId>{5C22544A-7EE6-4342-B048-85BDC9FD1C3A}</a:tableStyleId>
              </a:tblPr>
              <a:tblGrid>
                <a:gridCol w="1224136"/>
                <a:gridCol w="1440160"/>
                <a:gridCol w="1224136"/>
                <a:gridCol w="1440160"/>
                <a:gridCol w="1224136"/>
                <a:gridCol w="1440160"/>
              </a:tblGrid>
              <a:tr h="482569">
                <a:tc gridSpan="2">
                  <a:txBody>
                    <a:bodyPr/>
                    <a:lstStyle/>
                    <a:p>
                      <a:pPr algn="l">
                        <a:lnSpc>
                          <a:spcPct val="150000"/>
                        </a:lnSpc>
                        <a:spcAft>
                          <a:spcPts val="0"/>
                        </a:spcAft>
                      </a:pPr>
                      <a:r>
                        <a:rPr lang="es-EC" sz="1200" dirty="0">
                          <a:effectLst/>
                          <a:latin typeface="Arial" pitchFamily="34" charset="0"/>
                          <a:cs typeface="Arial" pitchFamily="34" charset="0"/>
                        </a:rPr>
                        <a:t>VALORES INICIALES EVAPCP 0%</a:t>
                      </a:r>
                      <a:endParaRPr lang="es-EC" sz="1600" dirty="0">
                        <a:effectLst/>
                        <a:latin typeface="Arial" pitchFamily="34" charset="0"/>
                        <a:ea typeface="Times New Roman"/>
                        <a:cs typeface="Arial" pitchFamily="34" charset="0"/>
                      </a:endParaRPr>
                    </a:p>
                  </a:txBody>
                  <a:tcPr marL="67889" marR="67889" marT="0" marB="0"/>
                </a:tc>
                <a:tc hMerge="1">
                  <a:txBody>
                    <a:bodyPr/>
                    <a:lstStyle/>
                    <a:p>
                      <a:endParaRPr lang="es-EC"/>
                    </a:p>
                  </a:txBody>
                  <a:tcPr/>
                </a:tc>
                <a:tc gridSpan="2">
                  <a:txBody>
                    <a:bodyPr/>
                    <a:lstStyle/>
                    <a:p>
                      <a:pPr algn="l">
                        <a:lnSpc>
                          <a:spcPct val="150000"/>
                        </a:lnSpc>
                        <a:spcAft>
                          <a:spcPts val="0"/>
                        </a:spcAft>
                      </a:pPr>
                      <a:r>
                        <a:rPr lang="es-EC" sz="1200">
                          <a:effectLst/>
                          <a:latin typeface="Arial" pitchFamily="34" charset="0"/>
                          <a:cs typeface="Arial" pitchFamily="34" charset="0"/>
                        </a:rPr>
                        <a:t>VALORES CON EVAPCP AL 50%</a:t>
                      </a:r>
                      <a:endParaRPr lang="es-EC" sz="1600">
                        <a:effectLst/>
                        <a:latin typeface="Arial" pitchFamily="34" charset="0"/>
                        <a:ea typeface="Times New Roman"/>
                        <a:cs typeface="Arial" pitchFamily="34" charset="0"/>
                      </a:endParaRPr>
                    </a:p>
                  </a:txBody>
                  <a:tcPr marL="67889" marR="67889" marT="0" marB="0"/>
                </a:tc>
                <a:tc hMerge="1">
                  <a:txBody>
                    <a:bodyPr/>
                    <a:lstStyle/>
                    <a:p>
                      <a:endParaRPr lang="es-EC"/>
                    </a:p>
                  </a:txBody>
                  <a:tcPr/>
                </a:tc>
                <a:tc gridSpan="2">
                  <a:txBody>
                    <a:bodyPr/>
                    <a:lstStyle/>
                    <a:p>
                      <a:pPr algn="l">
                        <a:lnSpc>
                          <a:spcPct val="150000"/>
                        </a:lnSpc>
                        <a:spcAft>
                          <a:spcPts val="0"/>
                        </a:spcAft>
                      </a:pPr>
                      <a:r>
                        <a:rPr lang="es-EC" sz="1200">
                          <a:effectLst/>
                          <a:latin typeface="Arial" pitchFamily="34" charset="0"/>
                          <a:cs typeface="Arial" pitchFamily="34" charset="0"/>
                        </a:rPr>
                        <a:t>VALORES CON EVAPCP AL 100%</a:t>
                      </a:r>
                      <a:endParaRPr lang="es-EC" sz="1600">
                        <a:effectLst/>
                        <a:latin typeface="Arial" pitchFamily="34" charset="0"/>
                        <a:ea typeface="Times New Roman"/>
                        <a:cs typeface="Arial" pitchFamily="34" charset="0"/>
                      </a:endParaRPr>
                    </a:p>
                  </a:txBody>
                  <a:tcPr marL="67889" marR="67889" marT="0" marB="0"/>
                </a:tc>
                <a:tc hMerge="1">
                  <a:txBody>
                    <a:bodyPr/>
                    <a:lstStyle/>
                    <a:p>
                      <a:endParaRPr lang="es-EC"/>
                    </a:p>
                  </a:txBody>
                  <a:tcPr/>
                </a:tc>
              </a:tr>
              <a:tr h="482569">
                <a:tc>
                  <a:txBody>
                    <a:bodyPr/>
                    <a:lstStyle/>
                    <a:p>
                      <a:pPr algn="l">
                        <a:lnSpc>
                          <a:spcPct val="150000"/>
                        </a:lnSpc>
                        <a:spcAft>
                          <a:spcPts val="0"/>
                        </a:spcAft>
                      </a:pPr>
                      <a:r>
                        <a:rPr lang="es-EC" sz="1200">
                          <a:effectLst/>
                          <a:latin typeface="Arial" pitchFamily="34" charset="0"/>
                          <a:cs typeface="Arial" pitchFamily="34" charset="0"/>
                        </a:rPr>
                        <a:t>PARÁMETRO:</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VALOR:</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PARÁMETRO:</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VALOR:</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PARÁMETRO:</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VALOR:</a:t>
                      </a:r>
                      <a:endParaRPr lang="es-EC" sz="160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dirty="0">
                          <a:effectLst/>
                          <a:latin typeface="Arial" pitchFamily="34" charset="0"/>
                          <a:cs typeface="Arial" pitchFamily="34" charset="0"/>
                        </a:rPr>
                        <a:t>CHT:</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100 °C</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CHT:</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97 °C</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CHT:</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101 °C</a:t>
                      </a:r>
                      <a:endParaRPr lang="es-EC" sz="1600">
                        <a:effectLst/>
                        <a:latin typeface="Arial" pitchFamily="34" charset="0"/>
                        <a:ea typeface="Times New Roman"/>
                        <a:cs typeface="Arial" pitchFamily="34" charset="0"/>
                      </a:endParaRPr>
                    </a:p>
                  </a:txBody>
                  <a:tcPr marL="67889" marR="67889" marT="0" marB="0"/>
                </a:tc>
              </a:tr>
              <a:tr h="482569">
                <a:tc>
                  <a:txBody>
                    <a:bodyPr/>
                    <a:lstStyle/>
                    <a:p>
                      <a:pPr algn="l">
                        <a:lnSpc>
                          <a:spcPct val="150000"/>
                        </a:lnSpc>
                        <a:spcAft>
                          <a:spcPts val="0"/>
                        </a:spcAft>
                      </a:pPr>
                      <a:r>
                        <a:rPr lang="es-EC" sz="1200">
                          <a:effectLst/>
                          <a:latin typeface="Arial" pitchFamily="34" charset="0"/>
                          <a:cs typeface="Arial" pitchFamily="34" charset="0"/>
                        </a:rPr>
                        <a:t>EQ_RAT11 (</a:t>
                      </a:r>
                      <a:r>
                        <a:rPr lang="es-EC" sz="1200">
                          <a:effectLst/>
                          <a:latin typeface="Arial" pitchFamily="34" charset="0"/>
                          <a:cs typeface="Arial" pitchFamily="34" charset="0"/>
                          <a:sym typeface="Symbol"/>
                        </a:rPr>
                        <a:t></a:t>
                      </a:r>
                      <a:r>
                        <a:rPr lang="es-EC"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14,74:1-(1.007)</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EQ_RAT11 (</a:t>
                      </a:r>
                      <a:r>
                        <a:rPr lang="es-EC" sz="1200" dirty="0">
                          <a:effectLst/>
                          <a:latin typeface="Arial" pitchFamily="34" charset="0"/>
                          <a:cs typeface="Arial" pitchFamily="34" charset="0"/>
                          <a:sym typeface="Symbol"/>
                        </a:rPr>
                        <a:t></a:t>
                      </a:r>
                      <a:r>
                        <a:rPr lang="es-EC" sz="1200" dirty="0">
                          <a:effectLst/>
                          <a:latin typeface="Arial" pitchFamily="34" charset="0"/>
                          <a:cs typeface="Arial" pitchFamily="34" charset="0"/>
                        </a:rPr>
                        <a:t>):</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14,81:1-(1.012)</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EQ_RAT11 (</a:t>
                      </a:r>
                      <a:r>
                        <a:rPr lang="es-EC" sz="1200">
                          <a:effectLst/>
                          <a:latin typeface="Arial" pitchFamily="34" charset="0"/>
                          <a:cs typeface="Arial" pitchFamily="34" charset="0"/>
                          <a:sym typeface="Symbol"/>
                        </a:rPr>
                        <a:t></a:t>
                      </a:r>
                      <a:r>
                        <a:rPr lang="es-EC"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15,73:1-(1,075)</a:t>
                      </a:r>
                      <a:endParaRPr lang="es-EC" sz="1600">
                        <a:effectLst/>
                        <a:latin typeface="Arial" pitchFamily="34" charset="0"/>
                        <a:ea typeface="Times New Roman"/>
                        <a:cs typeface="Arial" pitchFamily="34" charset="0"/>
                      </a:endParaRPr>
                    </a:p>
                  </a:txBody>
                  <a:tcPr marL="67889" marR="67889" marT="0" marB="0"/>
                </a:tc>
              </a:tr>
              <a:tr h="482569">
                <a:tc>
                  <a:txBody>
                    <a:bodyPr/>
                    <a:lstStyle/>
                    <a:p>
                      <a:pPr algn="l">
                        <a:lnSpc>
                          <a:spcPct val="150000"/>
                        </a:lnSpc>
                        <a:spcAft>
                          <a:spcPts val="0"/>
                        </a:spcAft>
                      </a:pPr>
                      <a:r>
                        <a:rPr lang="es-EC" sz="1200">
                          <a:effectLst/>
                          <a:latin typeface="Arial" pitchFamily="34" charset="0"/>
                          <a:cs typeface="Arial" pitchFamily="34" charset="0"/>
                        </a:rPr>
                        <a:t>EQ_RAT21 (</a:t>
                      </a:r>
                      <a:r>
                        <a:rPr lang="es-EC" sz="1200">
                          <a:effectLst/>
                          <a:latin typeface="Arial" pitchFamily="34" charset="0"/>
                          <a:cs typeface="Arial" pitchFamily="34" charset="0"/>
                          <a:sym typeface="Symbol"/>
                        </a:rPr>
                        <a:t></a:t>
                      </a:r>
                      <a:r>
                        <a:rPr lang="es-EC"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14,68:1-(1.003)</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EQ_RAT21 (</a:t>
                      </a:r>
                      <a:r>
                        <a:rPr lang="es-EC" sz="1200">
                          <a:effectLst/>
                          <a:latin typeface="Arial" pitchFamily="34" charset="0"/>
                          <a:cs typeface="Arial" pitchFamily="34" charset="0"/>
                          <a:sym typeface="Symbol"/>
                        </a:rPr>
                        <a:t></a:t>
                      </a:r>
                      <a:r>
                        <a:rPr lang="es-EC"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14,62:1-(0,999)</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EQ_RAT21 (</a:t>
                      </a:r>
                      <a:r>
                        <a:rPr lang="es-EC" sz="1200">
                          <a:effectLst/>
                          <a:latin typeface="Arial" pitchFamily="34" charset="0"/>
                          <a:cs typeface="Arial" pitchFamily="34" charset="0"/>
                          <a:sym typeface="Symbol"/>
                        </a:rPr>
                        <a:t></a:t>
                      </a:r>
                      <a:r>
                        <a:rPr lang="es-EC"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15,68:1-(1,071)</a:t>
                      </a:r>
                      <a:endParaRPr lang="es-EC" sz="160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a:effectLst/>
                          <a:latin typeface="Arial" pitchFamily="34" charset="0"/>
                          <a:cs typeface="Arial" pitchFamily="34" charset="0"/>
                        </a:rPr>
                        <a:t>EVAPCP:</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0 %</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EVAPCP:</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50%</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EVAPCP:</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100%</a:t>
                      </a:r>
                      <a:endParaRPr lang="es-EC" sz="1600">
                        <a:effectLst/>
                        <a:latin typeface="Arial" pitchFamily="34" charset="0"/>
                        <a:ea typeface="Times New Roman"/>
                        <a:cs typeface="Arial" pitchFamily="34" charset="0"/>
                      </a:endParaRPr>
                    </a:p>
                  </a:txBody>
                  <a:tcPr marL="67889" marR="67889" marT="0" marB="0"/>
                </a:tc>
              </a:tr>
              <a:tr h="402265">
                <a:tc>
                  <a:txBody>
                    <a:bodyPr/>
                    <a:lstStyle/>
                    <a:p>
                      <a:pPr algn="l">
                        <a:lnSpc>
                          <a:spcPct val="150000"/>
                        </a:lnSpc>
                        <a:spcAft>
                          <a:spcPts val="0"/>
                        </a:spcAft>
                      </a:pPr>
                      <a:r>
                        <a:rPr lang="es-EC" sz="1200">
                          <a:effectLst/>
                          <a:latin typeface="Arial" pitchFamily="34" charset="0"/>
                          <a:cs typeface="Arial" pitchFamily="34" charset="0"/>
                        </a:rPr>
                        <a:t>FTP:</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0,01 psi (2,67 V)</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FTP:</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-0,07 psi (2,34 V)</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FTP:</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-0,24 psi (1.67V)</a:t>
                      </a:r>
                      <a:endParaRPr lang="es-EC" sz="160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a:effectLst/>
                          <a:latin typeface="Arial" pitchFamily="34" charset="0"/>
                          <a:cs typeface="Arial" pitchFamily="34" charset="0"/>
                        </a:rPr>
                        <a:t>LONGFT1:</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7,81 %</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LONGFT1:</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7,81 %</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LONGFT1:</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7,81%</a:t>
                      </a:r>
                      <a:endParaRPr lang="es-EC" sz="160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a:effectLst/>
                          <a:latin typeface="Arial" pitchFamily="34" charset="0"/>
                          <a:cs typeface="Arial" pitchFamily="34" charset="0"/>
                        </a:rPr>
                        <a:t>LONGFT2:</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3,12 %</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LONGFT2:</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3,12 %</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LONGFT2:</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3,12%</a:t>
                      </a:r>
                      <a:endParaRPr lang="es-EC" sz="160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a:effectLst/>
                          <a:latin typeface="Arial" pitchFamily="34" charset="0"/>
                          <a:cs typeface="Arial" pitchFamily="34" charset="0"/>
                        </a:rPr>
                        <a:t>MAF:</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3,18 g/s</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MAF:</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2,89 g/s</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MAF:</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2,41 g/s</a:t>
                      </a:r>
                      <a:endParaRPr lang="es-EC" sz="160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a:effectLst/>
                          <a:latin typeface="Arial" pitchFamily="34" charset="0"/>
                          <a:cs typeface="Arial" pitchFamily="34" charset="0"/>
                        </a:rPr>
                        <a:t>MAP:</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3,62 psi</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MAP:</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3,62 psi</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MAP:</a:t>
                      </a:r>
                      <a:endParaRPr lang="es-EC" sz="1600" dirty="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3,77 psi</a:t>
                      </a:r>
                      <a:endParaRPr lang="es-EC" sz="160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a:effectLst/>
                          <a:latin typeface="Arial" pitchFamily="34" charset="0"/>
                          <a:cs typeface="Arial" pitchFamily="34" charset="0"/>
                        </a:rPr>
                        <a:t>RPM:</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601 rpm</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RPM:</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615 rpm</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RPM:</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594 rpm</a:t>
                      </a:r>
                      <a:endParaRPr lang="es-EC" sz="1600" dirty="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a:effectLst/>
                          <a:latin typeface="Arial" pitchFamily="34" charset="0"/>
                          <a:cs typeface="Arial" pitchFamily="34" charset="0"/>
                        </a:rPr>
                        <a:t>RPMDS:</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600 rpm</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RPMDS:</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600 rpm</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RPMDS:</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600 rpm</a:t>
                      </a:r>
                      <a:endParaRPr lang="es-EC" sz="1600" dirty="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a:effectLst/>
                          <a:latin typeface="Arial" pitchFamily="34" charset="0"/>
                          <a:cs typeface="Arial" pitchFamily="34" charset="0"/>
                        </a:rPr>
                        <a:t>SHRTFT1:</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0,00%</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SHRTFT1:</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6,25 %</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SHRTFT1:</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23,43%</a:t>
                      </a:r>
                      <a:endParaRPr lang="es-EC" sz="1600" dirty="0">
                        <a:effectLst/>
                        <a:latin typeface="Arial" pitchFamily="34" charset="0"/>
                        <a:ea typeface="Times New Roman"/>
                        <a:cs typeface="Arial" pitchFamily="34" charset="0"/>
                      </a:endParaRPr>
                    </a:p>
                  </a:txBody>
                  <a:tcPr marL="67889" marR="67889" marT="0" marB="0"/>
                </a:tc>
              </a:tr>
              <a:tr h="256400">
                <a:tc>
                  <a:txBody>
                    <a:bodyPr/>
                    <a:lstStyle/>
                    <a:p>
                      <a:pPr algn="l">
                        <a:lnSpc>
                          <a:spcPct val="150000"/>
                        </a:lnSpc>
                        <a:spcAft>
                          <a:spcPts val="0"/>
                        </a:spcAft>
                      </a:pPr>
                      <a:r>
                        <a:rPr lang="es-EC" sz="1200">
                          <a:effectLst/>
                          <a:latin typeface="Arial" pitchFamily="34" charset="0"/>
                          <a:cs typeface="Arial" pitchFamily="34" charset="0"/>
                        </a:rPr>
                        <a:t>SHRTFT2:</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3,12%</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SHRTFT2:</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6,25 %</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a:effectLst/>
                          <a:latin typeface="Arial" pitchFamily="34" charset="0"/>
                          <a:cs typeface="Arial" pitchFamily="34" charset="0"/>
                        </a:rPr>
                        <a:t>SHRTFT2:</a:t>
                      </a:r>
                      <a:endParaRPr lang="es-EC" sz="1600">
                        <a:effectLst/>
                        <a:latin typeface="Arial" pitchFamily="34" charset="0"/>
                        <a:ea typeface="Times New Roman"/>
                        <a:cs typeface="Arial" pitchFamily="34" charset="0"/>
                      </a:endParaRPr>
                    </a:p>
                  </a:txBody>
                  <a:tcPr marL="67889" marR="67889" marT="0" marB="0"/>
                </a:tc>
                <a:tc>
                  <a:txBody>
                    <a:bodyPr/>
                    <a:lstStyle/>
                    <a:p>
                      <a:pPr algn="l">
                        <a:lnSpc>
                          <a:spcPct val="150000"/>
                        </a:lnSpc>
                        <a:spcAft>
                          <a:spcPts val="0"/>
                        </a:spcAft>
                      </a:pPr>
                      <a:r>
                        <a:rPr lang="es-EC" sz="1200" dirty="0">
                          <a:effectLst/>
                          <a:latin typeface="Arial" pitchFamily="34" charset="0"/>
                          <a:cs typeface="Arial" pitchFamily="34" charset="0"/>
                        </a:rPr>
                        <a:t>23,43%</a:t>
                      </a:r>
                      <a:endParaRPr lang="es-EC" sz="1600" dirty="0">
                        <a:effectLst/>
                        <a:latin typeface="Arial" pitchFamily="34" charset="0"/>
                        <a:ea typeface="Times New Roman"/>
                        <a:cs typeface="Arial" pitchFamily="34" charset="0"/>
                      </a:endParaRPr>
                    </a:p>
                  </a:txBody>
                  <a:tcPr marL="67889" marR="67889" marT="0" marB="0"/>
                </a:tc>
              </a:tr>
            </a:tbl>
          </a:graphicData>
        </a:graphic>
      </p:graphicFrame>
      <p:sp>
        <p:nvSpPr>
          <p:cNvPr id="5" name="4 Rectángulo"/>
          <p:cNvSpPr/>
          <p:nvPr/>
        </p:nvSpPr>
        <p:spPr>
          <a:xfrm>
            <a:off x="683568" y="980728"/>
            <a:ext cx="3384376" cy="504056"/>
          </a:xfrm>
          <a:prstGeom prst="rect">
            <a:avLst/>
          </a:prstGeom>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s-EC" b="1" dirty="0" smtClean="0">
                <a:latin typeface="Arial" pitchFamily="34" charset="0"/>
                <a:cs typeface="Arial" pitchFamily="34" charset="0"/>
              </a:rPr>
              <a:t>ANÁLISIS DE RESULTADOS.</a:t>
            </a:r>
            <a:endParaRPr lang="es-EC" b="1" dirty="0">
              <a:latin typeface="Arial" pitchFamily="34" charset="0"/>
              <a:cs typeface="Arial" pitchFamily="34" charset="0"/>
            </a:endParaRPr>
          </a:p>
        </p:txBody>
      </p:sp>
    </p:spTree>
    <p:extLst>
      <p:ext uri="{BB962C8B-B14F-4D97-AF65-F5344CB8AC3E}">
        <p14:creationId xmlns:p14="http://schemas.microsoft.com/office/powerpoint/2010/main" val="56748259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052736"/>
            <a:ext cx="8075240" cy="5544616"/>
          </a:xfrm>
        </p:spPr>
        <p:txBody>
          <a:bodyPr>
            <a:normAutofit/>
          </a:bodyPr>
          <a:lstStyle/>
          <a:p>
            <a:pPr marL="0" indent="0" algn="just">
              <a:buNone/>
            </a:pPr>
            <a:r>
              <a:rPr lang="es-EC" sz="1800" b="1" dirty="0">
                <a:solidFill>
                  <a:schemeClr val="accent1"/>
                </a:solidFill>
                <a:latin typeface="Arial" pitchFamily="34" charset="0"/>
                <a:cs typeface="Arial" pitchFamily="34" charset="0"/>
              </a:rPr>
              <a:t>EVAPCP al 50</a:t>
            </a:r>
            <a:r>
              <a:rPr lang="es-EC" sz="1800" b="1" dirty="0" smtClean="0">
                <a:solidFill>
                  <a:schemeClr val="accent1"/>
                </a:solidFill>
                <a:latin typeface="Arial" pitchFamily="34" charset="0"/>
                <a:cs typeface="Arial" pitchFamily="34" charset="0"/>
              </a:rPr>
              <a:t>%: </a:t>
            </a:r>
            <a:r>
              <a:rPr lang="es-EC" sz="1800" dirty="0" smtClean="0">
                <a:latin typeface="Arial" pitchFamily="34" charset="0"/>
                <a:cs typeface="Arial" pitchFamily="34" charset="0"/>
              </a:rPr>
              <a:t>Para esta condición la </a:t>
            </a:r>
            <a:r>
              <a:rPr lang="es-EC" sz="1800" dirty="0">
                <a:latin typeface="Arial" pitchFamily="34" charset="0"/>
                <a:cs typeface="Arial" pitchFamily="34" charset="0"/>
              </a:rPr>
              <a:t>EVAPCP ya deja entrar los vapores provenientes del tanque de </a:t>
            </a:r>
            <a:r>
              <a:rPr lang="es-EC" sz="1800" dirty="0" smtClean="0">
                <a:latin typeface="Arial" pitchFamily="34" charset="0"/>
                <a:cs typeface="Arial" pitchFamily="34" charset="0"/>
              </a:rPr>
              <a:t>combustible, estos vapores </a:t>
            </a:r>
            <a:r>
              <a:rPr lang="es-EC" sz="1800" dirty="0">
                <a:latin typeface="Arial" pitchFamily="34" charset="0"/>
                <a:cs typeface="Arial" pitchFamily="34" charset="0"/>
              </a:rPr>
              <a:t>y el aire fresco ingresan a menor temperatura, es por eso que podemos observar una reducción en el CHT, además al ingresar más oxígeno al cuerpo de admisión, éste hará que la mezcla aire y combustible se vuelva pobre, para este caso los ajustes de corto y largo alcance </a:t>
            </a:r>
            <a:r>
              <a:rPr lang="es-EC" sz="1800" dirty="0" smtClean="0">
                <a:latin typeface="Arial" pitchFamily="34" charset="0"/>
                <a:cs typeface="Arial" pitchFamily="34" charset="0"/>
              </a:rPr>
              <a:t>se encuentran positivos (agregando combustible).   </a:t>
            </a:r>
            <a:endParaRPr lang="es-EC" sz="1800" dirty="0">
              <a:latin typeface="Arial" pitchFamily="34" charset="0"/>
              <a:cs typeface="Arial" pitchFamily="34" charset="0"/>
            </a:endParaRPr>
          </a:p>
          <a:p>
            <a:pPr marL="0" indent="0" algn="just">
              <a:buNone/>
            </a:pPr>
            <a:r>
              <a:rPr lang="es-EC" sz="1800" dirty="0">
                <a:latin typeface="Arial" pitchFamily="34" charset="0"/>
                <a:cs typeface="Arial" pitchFamily="34" charset="0"/>
              </a:rPr>
              <a:t> </a:t>
            </a:r>
          </a:p>
          <a:p>
            <a:pPr marL="0" indent="0" algn="just">
              <a:buNone/>
            </a:pPr>
            <a:r>
              <a:rPr lang="es-EC" sz="1800" dirty="0">
                <a:latin typeface="Arial" pitchFamily="34" charset="0"/>
                <a:cs typeface="Arial" pitchFamily="34" charset="0"/>
              </a:rPr>
              <a:t>En el sensor FTP se tiene que el voltaje baja, y la presión se vuelve negativa cuando existe un vacío, esto es provocado cuando la EVAPCP se abre, y el motor aspira esos vapores, provenientes del Cánister, para este caso los datos son: -0,07 psi (2,34 V).</a:t>
            </a:r>
          </a:p>
          <a:p>
            <a:pPr marL="0" indent="0">
              <a:buNone/>
            </a:pPr>
            <a:endParaRPr lang="es-EC" sz="1800" dirty="0">
              <a:latin typeface="Arial" pitchFamily="34" charset="0"/>
              <a:cs typeface="Arial" pitchFamily="34" charset="0"/>
            </a:endParaRPr>
          </a:p>
        </p:txBody>
      </p:sp>
    </p:spTree>
    <p:extLst>
      <p:ext uri="{BB962C8B-B14F-4D97-AF65-F5344CB8AC3E}">
        <p14:creationId xmlns:p14="http://schemas.microsoft.com/office/powerpoint/2010/main" val="2856103721"/>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124744"/>
            <a:ext cx="8147248" cy="5472608"/>
          </a:xfrm>
        </p:spPr>
        <p:txBody>
          <a:bodyPr>
            <a:normAutofit/>
          </a:bodyPr>
          <a:lstStyle/>
          <a:p>
            <a:pPr marL="0" indent="0" algn="just">
              <a:buNone/>
            </a:pPr>
            <a:r>
              <a:rPr lang="es-EC" sz="1800" b="1" dirty="0">
                <a:solidFill>
                  <a:schemeClr val="accent1"/>
                </a:solidFill>
                <a:latin typeface="Arial" pitchFamily="34" charset="0"/>
                <a:cs typeface="Arial" pitchFamily="34" charset="0"/>
              </a:rPr>
              <a:t>EVAPCP al 100%: </a:t>
            </a:r>
            <a:r>
              <a:rPr lang="es-EC" sz="1800" dirty="0">
                <a:latin typeface="Arial" pitchFamily="34" charset="0"/>
                <a:cs typeface="Arial" pitchFamily="34" charset="0"/>
              </a:rPr>
              <a:t>En esta condición se tiene que la mezcla aire combustible se encuentra </a:t>
            </a:r>
            <a:r>
              <a:rPr lang="es-EC" sz="1800" dirty="0" smtClean="0">
                <a:latin typeface="Arial" pitchFamily="34" charset="0"/>
                <a:cs typeface="Arial" pitchFamily="34" charset="0"/>
              </a:rPr>
              <a:t>pobre, </a:t>
            </a:r>
            <a:r>
              <a:rPr lang="es-EC" sz="1800" dirty="0">
                <a:latin typeface="Arial" pitchFamily="34" charset="0"/>
                <a:cs typeface="Arial" pitchFamily="34" charset="0"/>
              </a:rPr>
              <a:t>y los ajustes de combustible de corto alcance en 23.43% para el banco 1 y 2, si a este valor se le suma los valores del ajuste de combustible de largo alcance, se encuentra fuera del rango permitido que es de máximo un 25%. </a:t>
            </a:r>
            <a:endParaRPr lang="es-EC" sz="1800" dirty="0" smtClean="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r>
              <a:rPr lang="es-EC" sz="1800" dirty="0" smtClean="0">
                <a:latin typeface="Arial" pitchFamily="34" charset="0"/>
                <a:cs typeface="Arial" pitchFamily="34" charset="0"/>
              </a:rPr>
              <a:t>Estos </a:t>
            </a:r>
            <a:r>
              <a:rPr lang="es-EC" sz="1800" dirty="0">
                <a:latin typeface="Arial" pitchFamily="34" charset="0"/>
                <a:cs typeface="Arial" pitchFamily="34" charset="0"/>
              </a:rPr>
              <a:t>parámetros indican que el PCM está corrigiendo la mezcla, aumentando el pulso de inyección, esto debido a que el motor está aspirando no solo el aire fresco sino también los vapores de HC provenientes del Cánister, pero al terminarse los vapores de HC, se mantiene aspirando solo aire fresco, haciendo esto empobrecer la mezcla. </a:t>
            </a:r>
          </a:p>
          <a:p>
            <a:pPr marL="0" indent="0">
              <a:buNone/>
            </a:pPr>
            <a:endParaRPr lang="es-EC" sz="1800" dirty="0"/>
          </a:p>
        </p:txBody>
      </p:sp>
    </p:spTree>
    <p:extLst>
      <p:ext uri="{BB962C8B-B14F-4D97-AF65-F5344CB8AC3E}">
        <p14:creationId xmlns:p14="http://schemas.microsoft.com/office/powerpoint/2010/main" val="417108923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980728"/>
            <a:ext cx="4608512" cy="504056"/>
          </a:xfrm>
          <a:prstGeom prst="rect">
            <a:avLst/>
          </a:prstGeom>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lang="es-EC" b="1" dirty="0">
                <a:latin typeface="Arial" pitchFamily="34" charset="0"/>
                <a:cs typeface="Arial" pitchFamily="34" charset="0"/>
              </a:rPr>
              <a:t>ANÁLISIS DE </a:t>
            </a:r>
            <a:r>
              <a:rPr lang="es-EC" b="1" dirty="0" smtClean="0">
                <a:latin typeface="Arial" pitchFamily="34" charset="0"/>
                <a:cs typeface="Arial" pitchFamily="34" charset="0"/>
              </a:rPr>
              <a:t>GASES DE ESCAPE.</a:t>
            </a:r>
            <a:endParaRPr lang="es-EC" dirty="0">
              <a:latin typeface="Arial" pitchFamily="34" charset="0"/>
              <a:cs typeface="Arial" pitchFamily="34" charset="0"/>
            </a:endParaRPr>
          </a:p>
        </p:txBody>
      </p:sp>
      <p:pic>
        <p:nvPicPr>
          <p:cNvPr id="5" name="4 Marcador de contenido"/>
          <p:cNvPicPr>
            <a:picLocks noGrp="1"/>
          </p:cNvPicPr>
          <p:nvPr>
            <p:ph idx="1"/>
          </p:nvPr>
        </p:nvPicPr>
        <p:blipFill>
          <a:blip r:embed="rId2" cstate="print"/>
          <a:srcRect/>
          <a:stretch>
            <a:fillRect/>
          </a:stretch>
        </p:blipFill>
        <p:spPr bwMode="auto">
          <a:xfrm>
            <a:off x="683568" y="1628800"/>
            <a:ext cx="4392487" cy="4032448"/>
          </a:xfrm>
          <a:prstGeom prst="rect">
            <a:avLst/>
          </a:prstGeom>
          <a:noFill/>
          <a:ln w="19050">
            <a:solidFill>
              <a:schemeClr val="tx1"/>
            </a:solidFill>
            <a:miter lim="800000"/>
            <a:headEnd/>
            <a:tailEnd/>
          </a:ln>
        </p:spPr>
      </p:pic>
      <p:sp>
        <p:nvSpPr>
          <p:cNvPr id="6" name="5 Rectángulo"/>
          <p:cNvSpPr/>
          <p:nvPr/>
        </p:nvSpPr>
        <p:spPr>
          <a:xfrm>
            <a:off x="5148064" y="1628800"/>
            <a:ext cx="3851920" cy="3139321"/>
          </a:xfrm>
          <a:prstGeom prst="rect">
            <a:avLst/>
          </a:prstGeom>
        </p:spPr>
        <p:txBody>
          <a:bodyPr wrap="square">
            <a:spAutoFit/>
          </a:bodyPr>
          <a:lstStyle/>
          <a:p>
            <a:pPr algn="just"/>
            <a:r>
              <a:rPr lang="es-ES" b="1" dirty="0" smtClean="0">
                <a:latin typeface="Arial" pitchFamily="34" charset="0"/>
                <a:cs typeface="Arial" pitchFamily="34" charset="0"/>
              </a:rPr>
              <a:t>EVAPCP al 100%,</a:t>
            </a:r>
            <a:r>
              <a:rPr lang="es-ES" dirty="0">
                <a:latin typeface="Arial" pitchFamily="34" charset="0"/>
                <a:cs typeface="Arial" pitchFamily="34" charset="0"/>
              </a:rPr>
              <a:t> </a:t>
            </a:r>
            <a:r>
              <a:rPr lang="es-ES" dirty="0" smtClean="0">
                <a:latin typeface="Arial" pitchFamily="34" charset="0"/>
                <a:cs typeface="Arial" pitchFamily="34" charset="0"/>
              </a:rPr>
              <a:t>la </a:t>
            </a:r>
            <a:r>
              <a:rPr lang="es-ES" dirty="0">
                <a:latin typeface="Arial" pitchFamily="34" charset="0"/>
                <a:cs typeface="Arial" pitchFamily="34" charset="0"/>
              </a:rPr>
              <a:t>relación 15,7:1; el valor de  HC es de 90 ppm y el valor de CO es de 0.5%, valores que se encuentran por debajo del rango estequiométrico, mientras que el </a:t>
            </a:r>
            <a:r>
              <a:rPr lang="es-ES" dirty="0" err="1">
                <a:latin typeface="Arial" pitchFamily="34" charset="0"/>
                <a:cs typeface="Arial" pitchFamily="34" charset="0"/>
              </a:rPr>
              <a:t>NOx</a:t>
            </a:r>
            <a:r>
              <a:rPr lang="es-ES" dirty="0">
                <a:latin typeface="Arial" pitchFamily="34" charset="0"/>
                <a:cs typeface="Arial" pitchFamily="34" charset="0"/>
              </a:rPr>
              <a:t> es de 2500 ppm ubicándose por encima del valor estequiométrico, </a:t>
            </a:r>
            <a:r>
              <a:rPr lang="es-ES" dirty="0" smtClean="0">
                <a:latin typeface="Arial" pitchFamily="34" charset="0"/>
                <a:cs typeface="Arial" pitchFamily="34" charset="0"/>
              </a:rPr>
              <a:t>Es </a:t>
            </a:r>
            <a:r>
              <a:rPr lang="es-ES" dirty="0">
                <a:latin typeface="Arial" pitchFamily="34" charset="0"/>
                <a:cs typeface="Arial" pitchFamily="34" charset="0"/>
              </a:rPr>
              <a:t>decir para esta condición de la EVAPCP el motor emitirá mayor emisión de </a:t>
            </a:r>
            <a:r>
              <a:rPr lang="es-ES" dirty="0" err="1">
                <a:latin typeface="Arial" pitchFamily="34" charset="0"/>
                <a:cs typeface="Arial" pitchFamily="34" charset="0"/>
              </a:rPr>
              <a:t>NOx</a:t>
            </a:r>
            <a:r>
              <a:rPr lang="es-ES" dirty="0">
                <a:latin typeface="Arial" pitchFamily="34" charset="0"/>
                <a:cs typeface="Arial" pitchFamily="34" charset="0"/>
              </a:rPr>
              <a:t>. </a:t>
            </a:r>
            <a:endParaRPr lang="es-EC" dirty="0">
              <a:latin typeface="Arial" pitchFamily="34" charset="0"/>
              <a:cs typeface="Arial" pitchFamily="34" charset="0"/>
            </a:endParaRPr>
          </a:p>
        </p:txBody>
      </p:sp>
      <p:sp>
        <p:nvSpPr>
          <p:cNvPr id="7" name="6 Rectángulo"/>
          <p:cNvSpPr/>
          <p:nvPr/>
        </p:nvSpPr>
        <p:spPr>
          <a:xfrm>
            <a:off x="683568" y="5805264"/>
            <a:ext cx="8208912" cy="923330"/>
          </a:xfrm>
          <a:prstGeom prst="rect">
            <a:avLst/>
          </a:prstGeom>
        </p:spPr>
        <p:txBody>
          <a:bodyPr wrap="square">
            <a:spAutoFit/>
          </a:bodyPr>
          <a:lstStyle/>
          <a:p>
            <a:pPr algn="just"/>
            <a:r>
              <a:rPr lang="es-ES" dirty="0">
                <a:latin typeface="Arial" pitchFamily="34" charset="0"/>
                <a:cs typeface="Arial" pitchFamily="34" charset="0"/>
              </a:rPr>
              <a:t>Además </a:t>
            </a:r>
            <a:r>
              <a:rPr lang="es-EC" dirty="0">
                <a:latin typeface="Arial" pitchFamily="34" charset="0"/>
                <a:cs typeface="Arial" pitchFamily="34" charset="0"/>
              </a:rPr>
              <a:t>cuando el ajuste de combustible alcanza su limite </a:t>
            </a:r>
            <a:r>
              <a:rPr lang="es-ES" dirty="0">
                <a:latin typeface="Arial" pitchFamily="34" charset="0"/>
                <a:cs typeface="Arial" pitchFamily="34" charset="0"/>
              </a:rPr>
              <a:t>(+- 25%) </a:t>
            </a:r>
            <a:r>
              <a:rPr lang="es-EC" dirty="0">
                <a:latin typeface="Arial" pitchFamily="34" charset="0"/>
                <a:cs typeface="Arial" pitchFamily="34" charset="0"/>
              </a:rPr>
              <a:t> de adaptación para esta calibración, la MIL se iluminará y un código se cargará en la memoria del PCM.</a:t>
            </a:r>
            <a:r>
              <a:rPr lang="es-ES" dirty="0">
                <a:latin typeface="Arial" pitchFamily="34" charset="0"/>
                <a:cs typeface="Arial" pitchFamily="34" charset="0"/>
              </a:rPr>
              <a:t>  </a:t>
            </a:r>
            <a:endParaRPr lang="es-EC" dirty="0">
              <a:latin typeface="Arial" pitchFamily="34" charset="0"/>
              <a:cs typeface="Arial" pitchFamily="34" charset="0"/>
            </a:endParaRPr>
          </a:p>
        </p:txBody>
      </p:sp>
    </p:spTree>
    <p:extLst>
      <p:ext uri="{BB962C8B-B14F-4D97-AF65-F5344CB8AC3E}">
        <p14:creationId xmlns:p14="http://schemas.microsoft.com/office/powerpoint/2010/main" val="302927344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a:stretch>
            <a:fillRect/>
          </a:stretch>
        </p:blipFill>
        <p:spPr bwMode="auto">
          <a:xfrm>
            <a:off x="698002" y="1772816"/>
            <a:ext cx="3456383" cy="4032448"/>
          </a:xfrm>
          <a:prstGeom prst="rect">
            <a:avLst/>
          </a:prstGeom>
          <a:noFill/>
          <a:ln w="19050">
            <a:solidFill>
              <a:schemeClr val="tx1"/>
            </a:solidFill>
            <a:miter lim="800000"/>
            <a:headEnd/>
            <a:tailEnd/>
          </a:ln>
        </p:spPr>
      </p:pic>
      <p:sp>
        <p:nvSpPr>
          <p:cNvPr id="5" name="4 Rectángulo"/>
          <p:cNvSpPr/>
          <p:nvPr/>
        </p:nvSpPr>
        <p:spPr>
          <a:xfrm>
            <a:off x="683568" y="980728"/>
            <a:ext cx="4608512" cy="504056"/>
          </a:xfrm>
          <a:prstGeom prst="rect">
            <a:avLst/>
          </a:prstGeom>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pPr lvl="0" algn="just"/>
            <a:r>
              <a:rPr lang="es-EC" b="1" dirty="0">
                <a:latin typeface="Arial" pitchFamily="34" charset="0"/>
                <a:cs typeface="Arial" pitchFamily="34" charset="0"/>
              </a:rPr>
              <a:t>ANÁLISIS DE POTENCIA Y </a:t>
            </a:r>
            <a:r>
              <a:rPr lang="es-EC" b="1" dirty="0" smtClean="0">
                <a:latin typeface="Arial" pitchFamily="34" charset="0"/>
                <a:cs typeface="Arial" pitchFamily="34" charset="0"/>
              </a:rPr>
              <a:t>CONSUMO.</a:t>
            </a:r>
            <a:endParaRPr lang="es-EC" dirty="0">
              <a:latin typeface="Arial" pitchFamily="34" charset="0"/>
              <a:cs typeface="Arial" pitchFamily="34" charset="0"/>
            </a:endParaRPr>
          </a:p>
        </p:txBody>
      </p:sp>
      <p:sp>
        <p:nvSpPr>
          <p:cNvPr id="6" name="5 Rectángulo"/>
          <p:cNvSpPr/>
          <p:nvPr/>
        </p:nvSpPr>
        <p:spPr>
          <a:xfrm>
            <a:off x="4427984" y="1772816"/>
            <a:ext cx="4572000" cy="1754326"/>
          </a:xfrm>
          <a:prstGeom prst="rect">
            <a:avLst/>
          </a:prstGeom>
        </p:spPr>
        <p:txBody>
          <a:bodyPr>
            <a:spAutoFit/>
          </a:bodyPr>
          <a:lstStyle/>
          <a:p>
            <a:pPr algn="just"/>
            <a:r>
              <a:rPr lang="es-ES" b="1" dirty="0" smtClean="0">
                <a:latin typeface="Arial" pitchFamily="34" charset="0"/>
                <a:cs typeface="Arial" pitchFamily="34" charset="0"/>
              </a:rPr>
              <a:t>EVAPCP al 100%,</a:t>
            </a:r>
            <a:r>
              <a:rPr lang="es-ES" dirty="0" smtClean="0">
                <a:latin typeface="Arial" pitchFamily="34" charset="0"/>
                <a:cs typeface="Arial" pitchFamily="34" charset="0"/>
              </a:rPr>
              <a:t> el </a:t>
            </a:r>
            <a:r>
              <a:rPr lang="es-ES" dirty="0">
                <a:latin typeface="Arial" pitchFamily="34" charset="0"/>
                <a:cs typeface="Arial" pitchFamily="34" charset="0"/>
              </a:rPr>
              <a:t>valor de 15,7:1, la potencia del motor baja, como también la economía de combustible, ya que el valor de la estequiometria  es pobre, cabe tomar en cuenta que en ese instante el motor se encontraba en </a:t>
            </a:r>
            <a:r>
              <a:rPr lang="es-ES" dirty="0" smtClean="0">
                <a:latin typeface="Arial" pitchFamily="34" charset="0"/>
                <a:cs typeface="Arial" pitchFamily="34" charset="0"/>
              </a:rPr>
              <a:t>ralentí</a:t>
            </a:r>
            <a:r>
              <a:rPr lang="es-ES" dirty="0">
                <a:latin typeface="Arial" pitchFamily="34" charset="0"/>
                <a:cs typeface="Arial" pitchFamily="34" charset="0"/>
              </a:rPr>
              <a:t>.</a:t>
            </a:r>
            <a:endParaRPr lang="es-EC" dirty="0">
              <a:latin typeface="Arial" pitchFamily="34" charset="0"/>
              <a:cs typeface="Arial" pitchFamily="34" charset="0"/>
            </a:endParaRPr>
          </a:p>
        </p:txBody>
      </p:sp>
    </p:spTree>
    <p:extLst>
      <p:ext uri="{BB962C8B-B14F-4D97-AF65-F5344CB8AC3E}">
        <p14:creationId xmlns:p14="http://schemas.microsoft.com/office/powerpoint/2010/main" val="31338210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772816"/>
            <a:ext cx="8147248" cy="4353347"/>
          </a:xfrm>
        </p:spPr>
        <p:txBody>
          <a:bodyPr/>
          <a:lstStyle/>
          <a:p>
            <a:pPr marL="0" indent="0" algn="just">
              <a:buNone/>
            </a:pPr>
            <a:r>
              <a:rPr lang="es-EC" sz="1800" dirty="0">
                <a:latin typeface="Arial" pitchFamily="34" charset="0"/>
                <a:cs typeface="Arial" pitchFamily="34" charset="0"/>
              </a:rPr>
              <a:t>En lo referente al sistema EVAP la mayoría de actuadores son solenoides controlados por la PCM, para llevar el flujo de vapores generados en el tanque de combustible hacia el múltiple de admisión. </a:t>
            </a:r>
          </a:p>
          <a:p>
            <a:pPr marL="0" indent="0">
              <a:buNone/>
            </a:pPr>
            <a:endParaRPr lang="es-EC" dirty="0"/>
          </a:p>
        </p:txBody>
      </p:sp>
      <p:sp>
        <p:nvSpPr>
          <p:cNvPr id="4" name="3 Rectángulo"/>
          <p:cNvSpPr/>
          <p:nvPr/>
        </p:nvSpPr>
        <p:spPr>
          <a:xfrm>
            <a:off x="647564" y="980728"/>
            <a:ext cx="8352928" cy="64807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PRINCIPIO BÁSICO DE OPERACIÓN DE LOS SISTEMAS EGR Y </a:t>
            </a:r>
            <a:r>
              <a:rPr lang="es-EC" sz="2000" b="1" u="sng" dirty="0" smtClean="0">
                <a:latin typeface="Arial" pitchFamily="34" charset="0"/>
                <a:cs typeface="Arial" pitchFamily="34" charset="0"/>
              </a:rPr>
              <a:t>EVAP</a:t>
            </a:r>
            <a:endParaRPr lang="es-EC" sz="2000" b="1" u="sng" dirty="0">
              <a:latin typeface="Arial" pitchFamily="34" charset="0"/>
              <a:cs typeface="Arial" pitchFamily="34" charset="0"/>
            </a:endParaRPr>
          </a:p>
        </p:txBody>
      </p:sp>
      <p:pic>
        <p:nvPicPr>
          <p:cNvPr id="6" name="5 Imagen"/>
          <p:cNvPicPr/>
          <p:nvPr/>
        </p:nvPicPr>
        <p:blipFill>
          <a:blip r:embed="rId2" cstate="print">
            <a:lum bright="-10000" contrast="10000"/>
          </a:blip>
          <a:srcRect l="11885" t="23045" r="16441" b="17624"/>
          <a:stretch>
            <a:fillRect/>
          </a:stretch>
        </p:blipFill>
        <p:spPr bwMode="auto">
          <a:xfrm>
            <a:off x="2123728" y="2852936"/>
            <a:ext cx="5256584" cy="324036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85870290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93714" y="980728"/>
            <a:ext cx="5174429" cy="576064"/>
          </a:xfrm>
          <a:prstGeom prst="rect">
            <a:avLst/>
          </a:prstGeom>
          <a:solidFill>
            <a:schemeClr val="accent2"/>
          </a:solidFill>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s-EC" b="1" dirty="0" smtClean="0">
                <a:latin typeface="Arial" pitchFamily="34" charset="0"/>
                <a:cs typeface="Arial" pitchFamily="34" charset="0"/>
              </a:rPr>
              <a:t>PRUEBAS </a:t>
            </a:r>
            <a:r>
              <a:rPr lang="es-ES" b="1" dirty="0">
                <a:latin typeface="Arial" pitchFamily="34" charset="0"/>
                <a:cs typeface="Arial" pitchFamily="34" charset="0"/>
              </a:rPr>
              <a:t>EN RANGOS DE 2000 - 2500 RPM</a:t>
            </a:r>
            <a:r>
              <a:rPr lang="es-EC" b="1" dirty="0" smtClean="0">
                <a:latin typeface="Arial" pitchFamily="34" charset="0"/>
                <a:cs typeface="Arial" pitchFamily="34" charset="0"/>
              </a:rPr>
              <a:t>. </a:t>
            </a:r>
            <a:endParaRPr lang="es-EC" b="1" dirty="0">
              <a:latin typeface="Arial" pitchFamily="34" charset="0"/>
              <a:cs typeface="Arial" pitchFamily="34" charset="0"/>
            </a:endParaRPr>
          </a:p>
        </p:txBody>
      </p:sp>
      <p:pic>
        <p:nvPicPr>
          <p:cNvPr id="5" name="4 Imagen"/>
          <p:cNvPicPr/>
          <p:nvPr/>
        </p:nvPicPr>
        <p:blipFill>
          <a:blip r:embed="rId2" cstate="print"/>
          <a:srcRect/>
          <a:stretch>
            <a:fillRect/>
          </a:stretch>
        </p:blipFill>
        <p:spPr bwMode="auto">
          <a:xfrm>
            <a:off x="693714" y="1772816"/>
            <a:ext cx="8198766" cy="4824536"/>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35093426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980728"/>
            <a:ext cx="3384376" cy="504056"/>
          </a:xfrm>
          <a:prstGeom prst="rect">
            <a:avLst/>
          </a:prstGeom>
          <a:ln>
            <a:solidFill>
              <a:schemeClr val="bg2">
                <a:lumMod val="90000"/>
              </a:schemeClr>
            </a:solidFill>
          </a:ln>
        </p:spPr>
        <p:style>
          <a:lnRef idx="3">
            <a:schemeClr val="lt1"/>
          </a:lnRef>
          <a:fillRef idx="1">
            <a:schemeClr val="accent2"/>
          </a:fillRef>
          <a:effectRef idx="1">
            <a:schemeClr val="accent2"/>
          </a:effectRef>
          <a:fontRef idx="minor">
            <a:schemeClr val="lt1"/>
          </a:fontRef>
        </p:style>
        <p:txBody>
          <a:bodyPr rtlCol="0" anchor="ctr"/>
          <a:lstStyle/>
          <a:p>
            <a:r>
              <a:rPr lang="es-EC" b="1" dirty="0" smtClean="0">
                <a:latin typeface="Arial" pitchFamily="34" charset="0"/>
                <a:cs typeface="Arial" pitchFamily="34" charset="0"/>
              </a:rPr>
              <a:t>ANÁLISIS DE RESULTADOS.</a:t>
            </a:r>
            <a:endParaRPr lang="es-EC" b="1" dirty="0">
              <a:latin typeface="Arial" pitchFamily="34" charset="0"/>
              <a:cs typeface="Arial" pitchFamily="34" charset="0"/>
            </a:endParaRPr>
          </a:p>
        </p:txBody>
      </p:sp>
      <p:graphicFrame>
        <p:nvGraphicFramePr>
          <p:cNvPr id="5" name="4 Tabla"/>
          <p:cNvGraphicFramePr>
            <a:graphicFrameLocks noGrp="1"/>
          </p:cNvGraphicFramePr>
          <p:nvPr>
            <p:extLst>
              <p:ext uri="{D42A27DB-BD31-4B8C-83A1-F6EECF244321}">
                <p14:modId xmlns:p14="http://schemas.microsoft.com/office/powerpoint/2010/main" val="2913871109"/>
              </p:ext>
            </p:extLst>
          </p:nvPr>
        </p:nvGraphicFramePr>
        <p:xfrm>
          <a:off x="683567" y="1691481"/>
          <a:ext cx="8136903" cy="4926479"/>
        </p:xfrm>
        <a:graphic>
          <a:graphicData uri="http://schemas.openxmlformats.org/drawingml/2006/table">
            <a:tbl>
              <a:tblPr firstRow="1" firstCol="1" bandRow="1">
                <a:tableStyleId>{5C22544A-7EE6-4342-B048-85BDC9FD1C3A}</a:tableStyleId>
              </a:tblPr>
              <a:tblGrid>
                <a:gridCol w="1567199"/>
                <a:gridCol w="1170777"/>
                <a:gridCol w="1601091"/>
                <a:gridCol w="1170777"/>
                <a:gridCol w="1456282"/>
                <a:gridCol w="1170777"/>
              </a:tblGrid>
              <a:tr h="537359">
                <a:tc gridSpan="2">
                  <a:txBody>
                    <a:bodyPr/>
                    <a:lstStyle/>
                    <a:p>
                      <a:pPr algn="ctr">
                        <a:lnSpc>
                          <a:spcPct val="150000"/>
                        </a:lnSpc>
                        <a:spcAft>
                          <a:spcPts val="0"/>
                        </a:spcAft>
                      </a:pPr>
                      <a:r>
                        <a:rPr lang="es-EC" sz="1200" dirty="0">
                          <a:effectLst/>
                          <a:latin typeface="Arial" pitchFamily="34" charset="0"/>
                          <a:cs typeface="Arial" pitchFamily="34" charset="0"/>
                        </a:rPr>
                        <a:t>VALORES INICIALES EVAPCP 0%</a:t>
                      </a:r>
                      <a:endParaRPr lang="es-EC" sz="1600" dirty="0">
                        <a:effectLst/>
                        <a:latin typeface="Arial" pitchFamily="34" charset="0"/>
                        <a:ea typeface="Times New Roman"/>
                        <a:cs typeface="Arial" pitchFamily="34" charset="0"/>
                      </a:endParaRPr>
                    </a:p>
                  </a:txBody>
                  <a:tcPr marL="68580" marR="68580" marT="0" marB="0"/>
                </a:tc>
                <a:tc hMerge="1">
                  <a:txBody>
                    <a:bodyPr/>
                    <a:lstStyle/>
                    <a:p>
                      <a:endParaRPr lang="es-EC"/>
                    </a:p>
                  </a:txBody>
                  <a:tcPr/>
                </a:tc>
                <a:tc gridSpan="2">
                  <a:txBody>
                    <a:bodyPr/>
                    <a:lstStyle/>
                    <a:p>
                      <a:pPr algn="ctr">
                        <a:lnSpc>
                          <a:spcPct val="150000"/>
                        </a:lnSpc>
                        <a:spcAft>
                          <a:spcPts val="0"/>
                        </a:spcAft>
                      </a:pPr>
                      <a:r>
                        <a:rPr lang="es-EC" sz="1200">
                          <a:effectLst/>
                          <a:latin typeface="Arial" pitchFamily="34" charset="0"/>
                          <a:cs typeface="Arial" pitchFamily="34" charset="0"/>
                        </a:rPr>
                        <a:t>VALORES CON EVAPCP AL 50%</a:t>
                      </a:r>
                      <a:endParaRPr lang="es-EC" sz="1600">
                        <a:effectLst/>
                        <a:latin typeface="Arial" pitchFamily="34" charset="0"/>
                        <a:ea typeface="Times New Roman"/>
                        <a:cs typeface="Arial" pitchFamily="34" charset="0"/>
                      </a:endParaRPr>
                    </a:p>
                  </a:txBody>
                  <a:tcPr marL="68580" marR="68580" marT="0" marB="0"/>
                </a:tc>
                <a:tc hMerge="1">
                  <a:txBody>
                    <a:bodyPr/>
                    <a:lstStyle/>
                    <a:p>
                      <a:endParaRPr lang="es-EC"/>
                    </a:p>
                  </a:txBody>
                  <a:tcPr/>
                </a:tc>
                <a:tc gridSpan="2">
                  <a:txBody>
                    <a:bodyPr/>
                    <a:lstStyle/>
                    <a:p>
                      <a:pPr algn="ctr">
                        <a:lnSpc>
                          <a:spcPct val="150000"/>
                        </a:lnSpc>
                        <a:spcAft>
                          <a:spcPts val="0"/>
                        </a:spcAft>
                      </a:pPr>
                      <a:r>
                        <a:rPr lang="es-EC" sz="1200">
                          <a:effectLst/>
                          <a:latin typeface="Arial" pitchFamily="34" charset="0"/>
                          <a:cs typeface="Arial" pitchFamily="34" charset="0"/>
                        </a:rPr>
                        <a:t>VALORES CON EVAPCP AL 100%</a:t>
                      </a:r>
                      <a:endParaRPr lang="es-EC" sz="1600">
                        <a:effectLst/>
                        <a:latin typeface="Arial" pitchFamily="34" charset="0"/>
                        <a:ea typeface="Times New Roman"/>
                        <a:cs typeface="Arial" pitchFamily="34" charset="0"/>
                      </a:endParaRPr>
                    </a:p>
                  </a:txBody>
                  <a:tcPr marL="68580" marR="68580" marT="0" marB="0"/>
                </a:tc>
                <a:tc hMerge="1">
                  <a:txBody>
                    <a:bodyPr/>
                    <a:lstStyle/>
                    <a:p>
                      <a:endParaRPr lang="es-EC"/>
                    </a:p>
                  </a:txBody>
                  <a:tcPr/>
                </a:tc>
              </a:tr>
              <a:tr h="254041">
                <a:tc>
                  <a:txBody>
                    <a:bodyPr/>
                    <a:lstStyle/>
                    <a:p>
                      <a:pPr>
                        <a:lnSpc>
                          <a:spcPct val="150000"/>
                        </a:lnSpc>
                        <a:spcAft>
                          <a:spcPts val="0"/>
                        </a:spcAft>
                      </a:pPr>
                      <a:r>
                        <a:rPr lang="es-EC" sz="1200">
                          <a:effectLst/>
                          <a:latin typeface="Arial" pitchFamily="34" charset="0"/>
                          <a:cs typeface="Arial" pitchFamily="34" charset="0"/>
                        </a:rPr>
                        <a:t>PARÁMETRO:</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VALOR:</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PARÁMETRO:</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VALOR:</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PARÁMETRO:</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VALOR:</a:t>
                      </a:r>
                      <a:endParaRPr lang="es-EC" sz="1600">
                        <a:effectLst/>
                        <a:latin typeface="Arial" pitchFamily="34" charset="0"/>
                        <a:ea typeface="Times New Roman"/>
                        <a:cs typeface="Arial" pitchFamily="34" charset="0"/>
                      </a:endParaRPr>
                    </a:p>
                  </a:txBody>
                  <a:tcPr marL="68580" marR="68580" marT="0" marB="0"/>
                </a:tc>
              </a:tr>
              <a:tr h="254041">
                <a:tc>
                  <a:txBody>
                    <a:bodyPr/>
                    <a:lstStyle/>
                    <a:p>
                      <a:pPr algn="just">
                        <a:lnSpc>
                          <a:spcPct val="150000"/>
                        </a:lnSpc>
                        <a:spcAft>
                          <a:spcPts val="0"/>
                        </a:spcAft>
                      </a:pPr>
                      <a:r>
                        <a:rPr lang="es-EC" sz="1200">
                          <a:effectLst/>
                          <a:latin typeface="Arial" pitchFamily="34" charset="0"/>
                          <a:cs typeface="Arial" pitchFamily="34" charset="0"/>
                        </a:rPr>
                        <a:t>CHT:</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99 °C</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CHT:</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99 °C</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CHT:</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96 °C</a:t>
                      </a:r>
                      <a:endParaRPr lang="es-EC" sz="1600">
                        <a:effectLst/>
                        <a:latin typeface="Arial" pitchFamily="34" charset="0"/>
                        <a:ea typeface="Times New Roman"/>
                        <a:cs typeface="Arial" pitchFamily="34" charset="0"/>
                      </a:endParaRPr>
                    </a:p>
                  </a:txBody>
                  <a:tcPr marL="68580" marR="68580" marT="0" marB="0"/>
                </a:tc>
              </a:tr>
              <a:tr h="537359">
                <a:tc>
                  <a:txBody>
                    <a:bodyPr/>
                    <a:lstStyle/>
                    <a:p>
                      <a:pPr algn="just">
                        <a:lnSpc>
                          <a:spcPct val="150000"/>
                        </a:lnSpc>
                        <a:spcAft>
                          <a:spcPts val="0"/>
                        </a:spcAft>
                      </a:pPr>
                      <a:r>
                        <a:rPr lang="es-EC" sz="1200">
                          <a:effectLst/>
                          <a:latin typeface="Arial" pitchFamily="34" charset="0"/>
                          <a:cs typeface="Arial" pitchFamily="34" charset="0"/>
                        </a:rPr>
                        <a:t>EQ_RAT11 (</a:t>
                      </a:r>
                      <a:r>
                        <a:rPr lang="es-EC" sz="1200">
                          <a:effectLst/>
                          <a:latin typeface="Arial" pitchFamily="34" charset="0"/>
                          <a:cs typeface="Arial" pitchFamily="34" charset="0"/>
                          <a:sym typeface="Symbol"/>
                        </a:rPr>
                        <a:t></a:t>
                      </a:r>
                      <a:r>
                        <a:rPr lang="es-EC"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14,72:1-(1,006)</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EQ_RAT11 (</a:t>
                      </a:r>
                      <a:r>
                        <a:rPr lang="es-EC" sz="1200">
                          <a:effectLst/>
                          <a:latin typeface="Arial" pitchFamily="34" charset="0"/>
                          <a:cs typeface="Arial" pitchFamily="34" charset="0"/>
                          <a:sym typeface="Symbol"/>
                        </a:rPr>
                        <a:t></a:t>
                      </a:r>
                      <a:r>
                        <a:rPr lang="es-EC"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15,12:1-(1,033)</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EQ_RAT11 (</a:t>
                      </a:r>
                      <a:r>
                        <a:rPr lang="es-EC" sz="1200">
                          <a:effectLst/>
                          <a:latin typeface="Arial" pitchFamily="34" charset="0"/>
                          <a:cs typeface="Arial" pitchFamily="34" charset="0"/>
                          <a:sym typeface="Symbol"/>
                        </a:rPr>
                        <a:t></a:t>
                      </a:r>
                      <a:r>
                        <a:rPr lang="en-US"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14,69:1-(1,004)</a:t>
                      </a:r>
                      <a:endParaRPr lang="es-EC" sz="1600">
                        <a:effectLst/>
                        <a:latin typeface="Arial" pitchFamily="34" charset="0"/>
                        <a:ea typeface="Times New Roman"/>
                        <a:cs typeface="Arial" pitchFamily="34" charset="0"/>
                      </a:endParaRPr>
                    </a:p>
                  </a:txBody>
                  <a:tcPr marL="68580" marR="68580" marT="0" marB="0"/>
                </a:tc>
              </a:tr>
              <a:tr h="537359">
                <a:tc>
                  <a:txBody>
                    <a:bodyPr/>
                    <a:lstStyle/>
                    <a:p>
                      <a:pPr algn="just">
                        <a:lnSpc>
                          <a:spcPct val="150000"/>
                        </a:lnSpc>
                        <a:spcAft>
                          <a:spcPts val="0"/>
                        </a:spcAft>
                      </a:pPr>
                      <a:r>
                        <a:rPr lang="en-US" sz="1200">
                          <a:effectLst/>
                          <a:latin typeface="Arial" pitchFamily="34" charset="0"/>
                          <a:cs typeface="Arial" pitchFamily="34" charset="0"/>
                        </a:rPr>
                        <a:t>EQ_RAT21 (</a:t>
                      </a:r>
                      <a:r>
                        <a:rPr lang="es-EC" sz="1200">
                          <a:effectLst/>
                          <a:latin typeface="Arial" pitchFamily="34" charset="0"/>
                          <a:cs typeface="Arial" pitchFamily="34" charset="0"/>
                          <a:sym typeface="Symbol"/>
                        </a:rPr>
                        <a:t></a:t>
                      </a:r>
                      <a:r>
                        <a:rPr lang="en-US"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14,69:1-(1,004)</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EQ_RAT21 (</a:t>
                      </a:r>
                      <a:r>
                        <a:rPr lang="es-EC" sz="1200">
                          <a:effectLst/>
                          <a:latin typeface="Arial" pitchFamily="34" charset="0"/>
                          <a:cs typeface="Arial" pitchFamily="34" charset="0"/>
                          <a:sym typeface="Symbol"/>
                        </a:rPr>
                        <a:t></a:t>
                      </a:r>
                      <a:r>
                        <a:rPr lang="en-US"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14,60:1-(0,997)</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EQ_RAT21 (</a:t>
                      </a:r>
                      <a:r>
                        <a:rPr lang="es-EC" sz="1200">
                          <a:effectLst/>
                          <a:latin typeface="Arial" pitchFamily="34" charset="0"/>
                          <a:cs typeface="Arial" pitchFamily="34" charset="0"/>
                          <a:sym typeface="Symbol"/>
                        </a:rPr>
                        <a:t></a:t>
                      </a:r>
                      <a:r>
                        <a:rPr lang="en-US" sz="1200">
                          <a:effectLst/>
                          <a:latin typeface="Arial" pitchFamily="34" charset="0"/>
                          <a:cs typeface="Arial" pitchFamily="34" charset="0"/>
                        </a:rPr>
                        <a:t>):</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14,68:1-(1,003)</a:t>
                      </a:r>
                      <a:endParaRPr lang="es-EC" sz="1600">
                        <a:effectLst/>
                        <a:latin typeface="Arial" pitchFamily="34" charset="0"/>
                        <a:ea typeface="Times New Roman"/>
                        <a:cs typeface="Arial" pitchFamily="34" charset="0"/>
                      </a:endParaRPr>
                    </a:p>
                  </a:txBody>
                  <a:tcPr marL="68580" marR="68580" marT="0" marB="0"/>
                </a:tc>
              </a:tr>
              <a:tr h="254041">
                <a:tc>
                  <a:txBody>
                    <a:bodyPr/>
                    <a:lstStyle/>
                    <a:p>
                      <a:pPr algn="just">
                        <a:lnSpc>
                          <a:spcPct val="150000"/>
                        </a:lnSpc>
                        <a:spcAft>
                          <a:spcPts val="0"/>
                        </a:spcAft>
                      </a:pPr>
                      <a:r>
                        <a:rPr lang="en-US" sz="1200" dirty="0">
                          <a:effectLst/>
                          <a:latin typeface="Arial" pitchFamily="34" charset="0"/>
                          <a:cs typeface="Arial" pitchFamily="34" charset="0"/>
                        </a:rPr>
                        <a:t>EVA</a:t>
                      </a:r>
                      <a:r>
                        <a:rPr lang="es-EC" sz="1200" dirty="0">
                          <a:effectLst/>
                          <a:latin typeface="Arial" pitchFamily="34" charset="0"/>
                          <a:cs typeface="Arial" pitchFamily="34" charset="0"/>
                        </a:rPr>
                        <a:t>PCP:</a:t>
                      </a:r>
                      <a:endParaRPr lang="es-EC" sz="1600" dirty="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0 %</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EVAPCP:</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50%</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EVAPCP:</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100%</a:t>
                      </a:r>
                      <a:endParaRPr lang="es-EC" sz="1600">
                        <a:effectLst/>
                        <a:latin typeface="Arial" pitchFamily="34" charset="0"/>
                        <a:ea typeface="Times New Roman"/>
                        <a:cs typeface="Arial" pitchFamily="34" charset="0"/>
                      </a:endParaRPr>
                    </a:p>
                  </a:txBody>
                  <a:tcPr marL="68580" marR="68580" marT="0" marB="0"/>
                </a:tc>
              </a:tr>
              <a:tr h="537359">
                <a:tc>
                  <a:txBody>
                    <a:bodyPr/>
                    <a:lstStyle/>
                    <a:p>
                      <a:pPr algn="just">
                        <a:lnSpc>
                          <a:spcPct val="150000"/>
                        </a:lnSpc>
                        <a:spcAft>
                          <a:spcPts val="0"/>
                        </a:spcAft>
                      </a:pPr>
                      <a:r>
                        <a:rPr lang="es-EC" sz="1200">
                          <a:effectLst/>
                          <a:latin typeface="Arial" pitchFamily="34" charset="0"/>
                          <a:cs typeface="Arial" pitchFamily="34" charset="0"/>
                        </a:rPr>
                        <a:t>FTP:</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0,01 psi (2,66 V)</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FTP:</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-0,04 psi (2,43 V)</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FTP:</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-0,22 psi (1,73V)</a:t>
                      </a:r>
                      <a:endParaRPr lang="es-EC" sz="1600">
                        <a:effectLst/>
                        <a:latin typeface="Arial" pitchFamily="34" charset="0"/>
                        <a:ea typeface="Times New Roman"/>
                        <a:cs typeface="Arial" pitchFamily="34" charset="0"/>
                      </a:endParaRPr>
                    </a:p>
                  </a:txBody>
                  <a:tcPr marL="68580" marR="68580" marT="0" marB="0"/>
                </a:tc>
              </a:tr>
              <a:tr h="254041">
                <a:tc>
                  <a:txBody>
                    <a:bodyPr/>
                    <a:lstStyle/>
                    <a:p>
                      <a:pPr algn="just">
                        <a:lnSpc>
                          <a:spcPct val="150000"/>
                        </a:lnSpc>
                        <a:spcAft>
                          <a:spcPts val="0"/>
                        </a:spcAft>
                      </a:pPr>
                      <a:r>
                        <a:rPr lang="es-EC" sz="1200">
                          <a:effectLst/>
                          <a:latin typeface="Arial" pitchFamily="34" charset="0"/>
                          <a:cs typeface="Arial" pitchFamily="34" charset="0"/>
                        </a:rPr>
                        <a:t>LONGFT1:</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-4,68 %</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LONGFT1:</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-2,34 %</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LONGFT1:</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-1,56%</a:t>
                      </a:r>
                      <a:endParaRPr lang="es-EC" sz="1600">
                        <a:effectLst/>
                        <a:latin typeface="Arial" pitchFamily="34" charset="0"/>
                        <a:ea typeface="Times New Roman"/>
                        <a:cs typeface="Arial" pitchFamily="34" charset="0"/>
                      </a:endParaRPr>
                    </a:p>
                  </a:txBody>
                  <a:tcPr marL="68580" marR="68580" marT="0" marB="0"/>
                </a:tc>
              </a:tr>
              <a:tr h="254041">
                <a:tc>
                  <a:txBody>
                    <a:bodyPr/>
                    <a:lstStyle/>
                    <a:p>
                      <a:pPr algn="just">
                        <a:lnSpc>
                          <a:spcPct val="150000"/>
                        </a:lnSpc>
                        <a:spcAft>
                          <a:spcPts val="0"/>
                        </a:spcAft>
                      </a:pPr>
                      <a:r>
                        <a:rPr lang="en-US" sz="1200">
                          <a:effectLst/>
                          <a:latin typeface="Arial" pitchFamily="34" charset="0"/>
                          <a:cs typeface="Arial" pitchFamily="34" charset="0"/>
                        </a:rPr>
                        <a:t>LONGFT2:</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-6,25 %</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LONGFT2:</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-3,90 %</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LONGFT2:</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-3,12%</a:t>
                      </a:r>
                      <a:endParaRPr lang="es-EC" sz="1600">
                        <a:effectLst/>
                        <a:latin typeface="Arial" pitchFamily="34" charset="0"/>
                        <a:ea typeface="Times New Roman"/>
                        <a:cs typeface="Arial" pitchFamily="34" charset="0"/>
                      </a:endParaRPr>
                    </a:p>
                  </a:txBody>
                  <a:tcPr marL="68580" marR="68580" marT="0" marB="0"/>
                </a:tc>
              </a:tr>
              <a:tr h="254041">
                <a:tc>
                  <a:txBody>
                    <a:bodyPr/>
                    <a:lstStyle/>
                    <a:p>
                      <a:pPr algn="just">
                        <a:lnSpc>
                          <a:spcPct val="150000"/>
                        </a:lnSpc>
                        <a:spcAft>
                          <a:spcPts val="0"/>
                        </a:spcAft>
                      </a:pPr>
                      <a:r>
                        <a:rPr lang="en-US" sz="1200">
                          <a:effectLst/>
                          <a:latin typeface="Arial" pitchFamily="34" charset="0"/>
                          <a:cs typeface="Arial" pitchFamily="34" charset="0"/>
                        </a:rPr>
                        <a:t>MAF:</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10,12 g/s</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MAF:</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11,26 g/s</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MAF:</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11,94 g/s</a:t>
                      </a:r>
                      <a:endParaRPr lang="es-EC" sz="1600">
                        <a:effectLst/>
                        <a:latin typeface="Arial" pitchFamily="34" charset="0"/>
                        <a:ea typeface="Times New Roman"/>
                        <a:cs typeface="Arial" pitchFamily="34" charset="0"/>
                      </a:endParaRPr>
                    </a:p>
                  </a:txBody>
                  <a:tcPr marL="68580" marR="68580" marT="0" marB="0"/>
                </a:tc>
              </a:tr>
              <a:tr h="254041">
                <a:tc>
                  <a:txBody>
                    <a:bodyPr/>
                    <a:lstStyle/>
                    <a:p>
                      <a:pPr algn="just">
                        <a:lnSpc>
                          <a:spcPct val="150000"/>
                        </a:lnSpc>
                        <a:spcAft>
                          <a:spcPts val="0"/>
                        </a:spcAft>
                      </a:pPr>
                      <a:r>
                        <a:rPr lang="en-US" sz="1200">
                          <a:effectLst/>
                          <a:latin typeface="Arial" pitchFamily="34" charset="0"/>
                          <a:cs typeface="Arial" pitchFamily="34" charset="0"/>
                        </a:rPr>
                        <a:t>MAP:</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3,04 psi</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MAP:</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3,19 psi</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MAP:</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3,19 psi</a:t>
                      </a:r>
                      <a:endParaRPr lang="es-EC" sz="1600">
                        <a:effectLst/>
                        <a:latin typeface="Arial" pitchFamily="34" charset="0"/>
                        <a:ea typeface="Times New Roman"/>
                        <a:cs typeface="Arial" pitchFamily="34" charset="0"/>
                      </a:endParaRPr>
                    </a:p>
                  </a:txBody>
                  <a:tcPr marL="68580" marR="68580" marT="0" marB="0"/>
                </a:tc>
              </a:tr>
              <a:tr h="254041">
                <a:tc>
                  <a:txBody>
                    <a:bodyPr/>
                    <a:lstStyle/>
                    <a:p>
                      <a:pPr algn="just">
                        <a:lnSpc>
                          <a:spcPct val="150000"/>
                        </a:lnSpc>
                        <a:spcAft>
                          <a:spcPts val="0"/>
                        </a:spcAft>
                      </a:pPr>
                      <a:r>
                        <a:rPr lang="en-US" sz="1200">
                          <a:effectLst/>
                          <a:latin typeface="Arial" pitchFamily="34" charset="0"/>
                          <a:cs typeface="Arial" pitchFamily="34" charset="0"/>
                        </a:rPr>
                        <a:t>RPM:</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2009 rpm</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RPM:</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2239 rpm</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RPM:</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2418 rpm</a:t>
                      </a:r>
                      <a:endParaRPr lang="es-EC" sz="1600">
                        <a:effectLst/>
                        <a:latin typeface="Arial" pitchFamily="34" charset="0"/>
                        <a:ea typeface="Times New Roman"/>
                        <a:cs typeface="Arial" pitchFamily="34" charset="0"/>
                      </a:endParaRPr>
                    </a:p>
                  </a:txBody>
                  <a:tcPr marL="68580" marR="68580" marT="0" marB="0"/>
                </a:tc>
              </a:tr>
              <a:tr h="254041">
                <a:tc>
                  <a:txBody>
                    <a:bodyPr/>
                    <a:lstStyle/>
                    <a:p>
                      <a:pPr algn="just">
                        <a:lnSpc>
                          <a:spcPct val="150000"/>
                        </a:lnSpc>
                        <a:spcAft>
                          <a:spcPts val="0"/>
                        </a:spcAft>
                      </a:pPr>
                      <a:r>
                        <a:rPr lang="en-US" sz="1200">
                          <a:effectLst/>
                          <a:latin typeface="Arial" pitchFamily="34" charset="0"/>
                          <a:cs typeface="Arial" pitchFamily="34" charset="0"/>
                        </a:rPr>
                        <a:t>SHRTFT1:</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11,71%</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SHRTFT1:</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10,93 %</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n-US" sz="1200">
                          <a:effectLst/>
                          <a:latin typeface="Arial" pitchFamily="34" charset="0"/>
                          <a:cs typeface="Arial" pitchFamily="34" charset="0"/>
                        </a:rPr>
                        <a:t>SHRTFT</a:t>
                      </a:r>
                      <a:r>
                        <a:rPr lang="es-EC" sz="1200">
                          <a:effectLst/>
                          <a:latin typeface="Arial" pitchFamily="34" charset="0"/>
                          <a:cs typeface="Arial" pitchFamily="34" charset="0"/>
                        </a:rPr>
                        <a:t>1:</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8,59%</a:t>
                      </a:r>
                      <a:endParaRPr lang="es-EC" sz="1600">
                        <a:effectLst/>
                        <a:latin typeface="Arial" pitchFamily="34" charset="0"/>
                        <a:ea typeface="Times New Roman"/>
                        <a:cs typeface="Arial" pitchFamily="34" charset="0"/>
                      </a:endParaRPr>
                    </a:p>
                  </a:txBody>
                  <a:tcPr marL="68580" marR="68580" marT="0" marB="0"/>
                </a:tc>
              </a:tr>
              <a:tr h="254041">
                <a:tc>
                  <a:txBody>
                    <a:bodyPr/>
                    <a:lstStyle/>
                    <a:p>
                      <a:pPr algn="just">
                        <a:lnSpc>
                          <a:spcPct val="150000"/>
                        </a:lnSpc>
                        <a:spcAft>
                          <a:spcPts val="0"/>
                        </a:spcAft>
                      </a:pPr>
                      <a:r>
                        <a:rPr lang="es-EC" sz="1200">
                          <a:effectLst/>
                          <a:latin typeface="Arial" pitchFamily="34" charset="0"/>
                          <a:cs typeface="Arial" pitchFamily="34" charset="0"/>
                        </a:rPr>
                        <a:t>SHRTFT2:</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10,15%</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SHRTFT2:</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14,06 %</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a:effectLst/>
                          <a:latin typeface="Arial" pitchFamily="34" charset="0"/>
                          <a:cs typeface="Arial" pitchFamily="34" charset="0"/>
                        </a:rPr>
                        <a:t>SHRTFT2:</a:t>
                      </a:r>
                      <a:endParaRPr lang="es-EC" sz="16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200" dirty="0">
                          <a:effectLst/>
                          <a:latin typeface="Arial" pitchFamily="34" charset="0"/>
                          <a:cs typeface="Arial" pitchFamily="34" charset="0"/>
                        </a:rPr>
                        <a:t>6,25%</a:t>
                      </a:r>
                      <a:endParaRPr lang="es-EC" sz="1600" dirty="0">
                        <a:effectLst/>
                        <a:latin typeface="Arial" pitchFamily="34" charset="0"/>
                        <a:ea typeface="Times New Roman"/>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396017523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147248" cy="5145435"/>
          </a:xfrm>
        </p:spPr>
        <p:txBody>
          <a:bodyPr>
            <a:normAutofit/>
          </a:bodyPr>
          <a:lstStyle/>
          <a:p>
            <a:pPr marL="0" indent="0" algn="just">
              <a:buNone/>
            </a:pPr>
            <a:r>
              <a:rPr lang="es-EC" sz="1800" b="1" dirty="0">
                <a:solidFill>
                  <a:schemeClr val="accent1"/>
                </a:solidFill>
                <a:latin typeface="Arial" pitchFamily="34" charset="0"/>
                <a:cs typeface="Arial" pitchFamily="34" charset="0"/>
              </a:rPr>
              <a:t>EVAPCP al 50%: </a:t>
            </a:r>
            <a:r>
              <a:rPr lang="es-EC" sz="1800" dirty="0">
                <a:latin typeface="Arial" pitchFamily="34" charset="0"/>
                <a:cs typeface="Arial" pitchFamily="34" charset="0"/>
              </a:rPr>
              <a:t>Para esta condición en donde ya existe flujo de HC-Aire provenientes del Cánister hacia el cuerpo de admisión, el valor de la estequiometria del banco 1 indica que se encuentra pobre, y en el banco 2 cercano a la mezcla estequiométrica, teniendo que los ajustes de combustible de corto alcance 1 </a:t>
            </a:r>
            <a:r>
              <a:rPr lang="es-EC" sz="1800" dirty="0" smtClean="0">
                <a:latin typeface="Arial" pitchFamily="34" charset="0"/>
                <a:cs typeface="Arial" pitchFamily="34" charset="0"/>
              </a:rPr>
              <a:t>y 2 </a:t>
            </a:r>
            <a:r>
              <a:rPr lang="es-EC" sz="1800" dirty="0">
                <a:latin typeface="Arial" pitchFamily="34" charset="0"/>
                <a:cs typeface="Arial" pitchFamily="34" charset="0"/>
              </a:rPr>
              <a:t>se encuentran aumentando el pulso de inyección, y si comparamos en la condición del 0%, el ajuste de corto 2 aumentó 3,91%, y el ajuste de corto 1 se redujo en </a:t>
            </a:r>
            <a:r>
              <a:rPr lang="es-EC" sz="1800" dirty="0" smtClean="0">
                <a:latin typeface="Arial" pitchFamily="34" charset="0"/>
                <a:cs typeface="Arial" pitchFamily="34" charset="0"/>
              </a:rPr>
              <a:t>0,78</a:t>
            </a:r>
            <a:r>
              <a:rPr lang="es-EC" sz="1800" dirty="0">
                <a:latin typeface="Arial" pitchFamily="34" charset="0"/>
                <a:cs typeface="Arial" pitchFamily="34" charset="0"/>
              </a:rPr>
              <a:t>%. </a:t>
            </a:r>
            <a:endParaRPr lang="es-EC" sz="1800" dirty="0" smtClean="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r>
              <a:rPr lang="es-EC" sz="1800" dirty="0" smtClean="0">
                <a:latin typeface="Arial" pitchFamily="34" charset="0"/>
                <a:cs typeface="Arial" pitchFamily="34" charset="0"/>
              </a:rPr>
              <a:t>Analizando </a:t>
            </a:r>
            <a:r>
              <a:rPr lang="es-EC" sz="1800" dirty="0">
                <a:latin typeface="Arial" pitchFamily="34" charset="0"/>
                <a:cs typeface="Arial" pitchFamily="34" charset="0"/>
              </a:rPr>
              <a:t>los datos del ajuste de combustible de largo </a:t>
            </a:r>
            <a:r>
              <a:rPr lang="es-EC" sz="1800" dirty="0" smtClean="0">
                <a:latin typeface="Arial" pitchFamily="34" charset="0"/>
                <a:cs typeface="Arial" pitchFamily="34" charset="0"/>
              </a:rPr>
              <a:t>alcance, </a:t>
            </a:r>
            <a:r>
              <a:rPr lang="es-EC" sz="1800" dirty="0">
                <a:latin typeface="Arial" pitchFamily="34" charset="0"/>
                <a:cs typeface="Arial" pitchFamily="34" charset="0"/>
              </a:rPr>
              <a:t>la tendencia de la estequiometria es mezcla pobre. </a:t>
            </a:r>
          </a:p>
          <a:p>
            <a:pPr marL="0" indent="0" algn="just">
              <a:buNone/>
            </a:pPr>
            <a:endParaRPr lang="es-EC" sz="1800" dirty="0">
              <a:latin typeface="Arial" pitchFamily="34" charset="0"/>
              <a:cs typeface="Arial" pitchFamily="34" charset="0"/>
            </a:endParaRPr>
          </a:p>
        </p:txBody>
      </p:sp>
    </p:spTree>
    <p:extLst>
      <p:ext uri="{BB962C8B-B14F-4D97-AF65-F5344CB8AC3E}">
        <p14:creationId xmlns:p14="http://schemas.microsoft.com/office/powerpoint/2010/main" val="203196036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980728"/>
            <a:ext cx="7776864" cy="5145435"/>
          </a:xfrm>
        </p:spPr>
        <p:txBody>
          <a:bodyPr>
            <a:normAutofit/>
          </a:bodyPr>
          <a:lstStyle/>
          <a:p>
            <a:pPr marL="0" indent="0" algn="just">
              <a:buNone/>
            </a:pPr>
            <a:r>
              <a:rPr lang="es-EC" sz="1800" b="1" dirty="0">
                <a:solidFill>
                  <a:schemeClr val="accent1"/>
                </a:solidFill>
                <a:latin typeface="Arial" pitchFamily="34" charset="0"/>
                <a:cs typeface="Arial" pitchFamily="34" charset="0"/>
              </a:rPr>
              <a:t>EVAPCP al 100%: </a:t>
            </a:r>
            <a:r>
              <a:rPr lang="es-EC" sz="1800" dirty="0">
                <a:latin typeface="Arial" pitchFamily="34" charset="0"/>
                <a:cs typeface="Arial" pitchFamily="34" charset="0"/>
              </a:rPr>
              <a:t>Para este </a:t>
            </a:r>
            <a:r>
              <a:rPr lang="es-EC" sz="1800" dirty="0" smtClean="0">
                <a:latin typeface="Arial" pitchFamily="34" charset="0"/>
                <a:cs typeface="Arial" pitchFamily="34" charset="0"/>
              </a:rPr>
              <a:t>caso </a:t>
            </a:r>
            <a:r>
              <a:rPr lang="es-EC" sz="1800" dirty="0">
                <a:latin typeface="Arial" pitchFamily="34" charset="0"/>
                <a:cs typeface="Arial" pitchFamily="34" charset="0"/>
              </a:rPr>
              <a:t>la mezcla estequiométrica en los dos bancos se encuentra cercana a la mezcla ideal, el parámetro que cabe resaltar es la disminución de la temperatura en CHT de 96 °C, esto debido al ingreso de aire fresco del ambiente y filtrado en el </a:t>
            </a:r>
            <a:r>
              <a:rPr lang="es-EC" sz="1800" dirty="0" smtClean="0">
                <a:latin typeface="Arial" pitchFamily="34" charset="0"/>
                <a:cs typeface="Arial" pitchFamily="34" charset="0"/>
              </a:rPr>
              <a:t>Cánister.</a:t>
            </a:r>
            <a:endParaRPr lang="es-EC" sz="1800" dirty="0">
              <a:latin typeface="Arial" pitchFamily="34" charset="0"/>
              <a:cs typeface="Arial" pitchFamily="34" charset="0"/>
            </a:endParaRPr>
          </a:p>
          <a:p>
            <a:pPr marL="0" indent="0">
              <a:buNone/>
            </a:pPr>
            <a:endParaRPr lang="es-EC" sz="1800" dirty="0" smtClean="0"/>
          </a:p>
          <a:p>
            <a:pPr marL="0" indent="0" algn="just">
              <a:buNone/>
            </a:pPr>
            <a:r>
              <a:rPr lang="es-EC" sz="1800" dirty="0">
                <a:latin typeface="Arial" pitchFamily="34" charset="0"/>
                <a:cs typeface="Arial" pitchFamily="34" charset="0"/>
              </a:rPr>
              <a:t>Como punto importante a mencionar </a:t>
            </a:r>
            <a:r>
              <a:rPr lang="es-EC" sz="1800" dirty="0" smtClean="0">
                <a:latin typeface="Arial" pitchFamily="34" charset="0"/>
                <a:cs typeface="Arial" pitchFamily="34" charset="0"/>
              </a:rPr>
              <a:t>es que </a:t>
            </a:r>
            <a:r>
              <a:rPr lang="es-EC" sz="1800" dirty="0">
                <a:latin typeface="Arial" pitchFamily="34" charset="0"/>
                <a:cs typeface="Arial" pitchFamily="34" charset="0"/>
              </a:rPr>
              <a:t>la relación aire combustible se altere, y tenga una tendencia a mezcla </a:t>
            </a:r>
            <a:r>
              <a:rPr lang="es-EC" sz="1800" dirty="0" smtClean="0">
                <a:latin typeface="Arial" pitchFamily="34" charset="0"/>
                <a:cs typeface="Arial" pitchFamily="34" charset="0"/>
              </a:rPr>
              <a:t>pobre, mientras que los </a:t>
            </a:r>
            <a:r>
              <a:rPr lang="es-EC" sz="1800" dirty="0">
                <a:latin typeface="Arial" pitchFamily="34" charset="0"/>
                <a:cs typeface="Arial" pitchFamily="34" charset="0"/>
              </a:rPr>
              <a:t>ajustes  </a:t>
            </a:r>
            <a:r>
              <a:rPr lang="es-EC" sz="1800" dirty="0" smtClean="0">
                <a:latin typeface="Arial" pitchFamily="34" charset="0"/>
                <a:cs typeface="Arial" pitchFamily="34" charset="0"/>
              </a:rPr>
              <a:t>SHRTFT 1 </a:t>
            </a:r>
            <a:r>
              <a:rPr lang="es-EC" sz="1800" dirty="0">
                <a:latin typeface="Arial" pitchFamily="34" charset="0"/>
                <a:cs typeface="Arial" pitchFamily="34" charset="0"/>
              </a:rPr>
              <a:t>y </a:t>
            </a:r>
            <a:r>
              <a:rPr lang="es-EC" sz="1800" dirty="0" smtClean="0">
                <a:latin typeface="Arial" pitchFamily="34" charset="0"/>
                <a:cs typeface="Arial" pitchFamily="34" charset="0"/>
              </a:rPr>
              <a:t>2 </a:t>
            </a:r>
            <a:r>
              <a:rPr lang="es-EC" sz="1800" dirty="0">
                <a:latin typeface="Arial" pitchFamily="34" charset="0"/>
                <a:cs typeface="Arial" pitchFamily="34" charset="0"/>
              </a:rPr>
              <a:t>hacen referencia a un incremento en el pulso de inyección. </a:t>
            </a:r>
          </a:p>
          <a:p>
            <a:pPr marL="0" indent="0" algn="just">
              <a:buNone/>
            </a:pPr>
            <a:endParaRPr lang="es-EC" sz="1800" dirty="0" smtClean="0">
              <a:latin typeface="Arial" pitchFamily="34" charset="0"/>
              <a:cs typeface="Arial" pitchFamily="34" charset="0"/>
            </a:endParaRPr>
          </a:p>
          <a:p>
            <a:pPr marL="0" indent="0" algn="just">
              <a:buNone/>
            </a:pPr>
            <a:r>
              <a:rPr lang="es-EC" sz="1800" dirty="0">
                <a:latin typeface="Arial" pitchFamily="34" charset="0"/>
                <a:cs typeface="Arial" pitchFamily="34" charset="0"/>
              </a:rPr>
              <a:t>Al analizar los datos del ajuste de combustible de largo </a:t>
            </a:r>
            <a:r>
              <a:rPr lang="es-EC" sz="1800" dirty="0" smtClean="0">
                <a:latin typeface="Arial" pitchFamily="34" charset="0"/>
                <a:cs typeface="Arial" pitchFamily="34" charset="0"/>
              </a:rPr>
              <a:t>alcance  la </a:t>
            </a:r>
            <a:r>
              <a:rPr lang="es-EC" sz="1800" dirty="0">
                <a:latin typeface="Arial" pitchFamily="34" charset="0"/>
                <a:cs typeface="Arial" pitchFamily="34" charset="0"/>
              </a:rPr>
              <a:t>tendencia de la estequiometria es mezcla pobre, pero gracias a las correcciones y al descenso de temperatura se tiene una mezcla ideal. </a:t>
            </a:r>
          </a:p>
          <a:p>
            <a:pPr marL="0" indent="0">
              <a:buNone/>
            </a:pPr>
            <a:endParaRPr lang="es-EC" sz="1800" dirty="0"/>
          </a:p>
        </p:txBody>
      </p:sp>
    </p:spTree>
    <p:extLst>
      <p:ext uri="{BB962C8B-B14F-4D97-AF65-F5344CB8AC3E}">
        <p14:creationId xmlns:p14="http://schemas.microsoft.com/office/powerpoint/2010/main" val="67295295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708920"/>
            <a:ext cx="8229600" cy="4032448"/>
          </a:xfrm>
        </p:spPr>
        <p:txBody>
          <a:bodyPr>
            <a:normAutofit/>
          </a:bodyPr>
          <a:lstStyle/>
          <a:p>
            <a:pPr lvl="0" algn="just"/>
            <a:r>
              <a:rPr lang="es-EC" sz="1800" dirty="0">
                <a:latin typeface="Arial" pitchFamily="34" charset="0"/>
                <a:cs typeface="Arial" pitchFamily="34" charset="0"/>
              </a:rPr>
              <a:t>Analizando los datos de la EVR al 100% en la curva de potencia se ha encontrado una gran pérdida de potencia y reducción de rpm.</a:t>
            </a:r>
          </a:p>
          <a:p>
            <a:pPr lvl="0" algn="just"/>
            <a:r>
              <a:rPr lang="es-EC" sz="1800" dirty="0">
                <a:latin typeface="Arial" pitchFamily="34" charset="0"/>
                <a:cs typeface="Arial" pitchFamily="34" charset="0"/>
              </a:rPr>
              <a:t>Analizando los datos de la EVR al 100% en la curva de gases de escape, se encontró una gran reducción de </a:t>
            </a:r>
            <a:r>
              <a:rPr lang="es-EC" sz="1800" dirty="0" err="1">
                <a:latin typeface="Arial" pitchFamily="34" charset="0"/>
                <a:cs typeface="Arial" pitchFamily="34" charset="0"/>
              </a:rPr>
              <a:t>NOx</a:t>
            </a:r>
            <a:r>
              <a:rPr lang="es-EC" sz="1800" dirty="0">
                <a:latin typeface="Arial" pitchFamily="34" charset="0"/>
                <a:cs typeface="Arial" pitchFamily="34" charset="0"/>
              </a:rPr>
              <a:t> y un aumento fuera de los límites de HC.</a:t>
            </a:r>
          </a:p>
          <a:p>
            <a:pPr lvl="0" algn="just"/>
            <a:r>
              <a:rPr lang="es-EC" sz="1800" dirty="0">
                <a:latin typeface="Arial" pitchFamily="34" charset="0"/>
                <a:cs typeface="Arial" pitchFamily="34" charset="0"/>
              </a:rPr>
              <a:t>El sistema EGR permite el ingreso de los gases de escape antes del catalizador los mismos que se encuentran a altas temperaturas y no se han </a:t>
            </a:r>
            <a:r>
              <a:rPr lang="es-EC" sz="1800" dirty="0" err="1">
                <a:latin typeface="Arial" pitchFamily="34" charset="0"/>
                <a:cs typeface="Arial" pitchFamily="34" charset="0"/>
              </a:rPr>
              <a:t>oxi</a:t>
            </a:r>
            <a:r>
              <a:rPr lang="es-EC" sz="1800" dirty="0">
                <a:latin typeface="Arial" pitchFamily="34" charset="0"/>
                <a:cs typeface="Arial" pitchFamily="34" charset="0"/>
              </a:rPr>
              <a:t>-reducido, por lo </a:t>
            </a:r>
            <a:r>
              <a:rPr lang="es-EC" sz="1800" dirty="0" smtClean="0">
                <a:latin typeface="Arial" pitchFamily="34" charset="0"/>
                <a:cs typeface="Arial" pitchFamily="34" charset="0"/>
              </a:rPr>
              <a:t>tanto se reducirá la vida útil de los componentes.</a:t>
            </a:r>
            <a:endParaRPr lang="es-EC" sz="1800" dirty="0">
              <a:latin typeface="Arial" pitchFamily="34" charset="0"/>
              <a:cs typeface="Arial" pitchFamily="34" charset="0"/>
            </a:endParaRPr>
          </a:p>
          <a:p>
            <a:pPr algn="just"/>
            <a:r>
              <a:rPr lang="es-EC" sz="1800" dirty="0">
                <a:latin typeface="Arial" pitchFamily="34" charset="0"/>
                <a:cs typeface="Arial" pitchFamily="34" charset="0"/>
              </a:rPr>
              <a:t>Los valores analizados en la curva de consumo cuando la EVR se encuentra al 50% y 100%, nos indican un aumento de consumo de combustible y una reducción en </a:t>
            </a:r>
            <a:r>
              <a:rPr lang="es-EC" sz="1800" dirty="0" smtClean="0">
                <a:latin typeface="Arial" pitchFamily="34" charset="0"/>
                <a:cs typeface="Arial" pitchFamily="34" charset="0"/>
              </a:rPr>
              <a:t>potencia.</a:t>
            </a:r>
          </a:p>
          <a:p>
            <a:pPr lvl="0" algn="just"/>
            <a:r>
              <a:rPr lang="es-EC" sz="1800" dirty="0">
                <a:latin typeface="Arial" pitchFamily="34" charset="0"/>
                <a:cs typeface="Arial" pitchFamily="34" charset="0"/>
              </a:rPr>
              <a:t>Cuando el régimen del motor es mayor a 2000 rpm, la PCM trata de cerrar la válvula EGR para evitar que afecte a la potencia del motor.</a:t>
            </a:r>
          </a:p>
          <a:p>
            <a:endParaRPr lang="es-EC" sz="1800" dirty="0">
              <a:latin typeface="Arial" pitchFamily="34" charset="0"/>
              <a:cs typeface="Arial" pitchFamily="34" charset="0"/>
            </a:endParaRPr>
          </a:p>
        </p:txBody>
      </p:sp>
      <p:sp>
        <p:nvSpPr>
          <p:cNvPr id="4" name="3 Rectángulo"/>
          <p:cNvSpPr/>
          <p:nvPr/>
        </p:nvSpPr>
        <p:spPr>
          <a:xfrm>
            <a:off x="2123728" y="1052736"/>
            <a:ext cx="5760640" cy="64807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HALLAZGOS DE LAS PRUEBAS DE CAMPO</a:t>
            </a:r>
          </a:p>
        </p:txBody>
      </p:sp>
      <p:sp>
        <p:nvSpPr>
          <p:cNvPr id="5" name="4 Rectángulo"/>
          <p:cNvSpPr/>
          <p:nvPr/>
        </p:nvSpPr>
        <p:spPr>
          <a:xfrm>
            <a:off x="683568" y="1988840"/>
            <a:ext cx="3600400"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a:latin typeface="Arial" pitchFamily="34" charset="0"/>
                <a:cs typeface="Arial" pitchFamily="34" charset="0"/>
              </a:rPr>
              <a:t>HALLAZGOS SISTEMAS </a:t>
            </a:r>
            <a:r>
              <a:rPr lang="es-EC" b="1" dirty="0" smtClean="0">
                <a:latin typeface="Arial" pitchFamily="34" charset="0"/>
                <a:cs typeface="Arial" pitchFamily="34" charset="0"/>
              </a:rPr>
              <a:t>EGR.</a:t>
            </a:r>
            <a:endParaRPr lang="es-EC" dirty="0">
              <a:latin typeface="Arial" pitchFamily="34" charset="0"/>
              <a:cs typeface="Arial" pitchFamily="34" charset="0"/>
            </a:endParaRPr>
          </a:p>
        </p:txBody>
      </p:sp>
    </p:spTree>
    <p:extLst>
      <p:ext uri="{BB962C8B-B14F-4D97-AF65-F5344CB8AC3E}">
        <p14:creationId xmlns:p14="http://schemas.microsoft.com/office/powerpoint/2010/main" val="282553922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1700808"/>
            <a:ext cx="8229600" cy="4525963"/>
          </a:xfrm>
        </p:spPr>
        <p:txBody>
          <a:bodyPr>
            <a:normAutofit/>
          </a:bodyPr>
          <a:lstStyle/>
          <a:p>
            <a:pPr lvl="0" algn="just"/>
            <a:r>
              <a:rPr lang="es-EC" sz="1800" dirty="0">
                <a:latin typeface="Arial" pitchFamily="34" charset="0"/>
                <a:cs typeface="Arial" pitchFamily="34" charset="0"/>
              </a:rPr>
              <a:t>Con las pruebas realizadas con EVAPCP al 50 y 100% se modifica la relación aire - combustible.</a:t>
            </a:r>
          </a:p>
          <a:p>
            <a:pPr lvl="0" algn="just"/>
            <a:r>
              <a:rPr lang="es-EC" sz="1800" dirty="0">
                <a:latin typeface="Arial" pitchFamily="34" charset="0"/>
                <a:cs typeface="Arial" pitchFamily="34" charset="0"/>
              </a:rPr>
              <a:t>Con los datos analizados con el EVAPCP al 100% se aprecia una disminución de la temperatura en 3°C con respecto al EVAPCP 50% y 0%.</a:t>
            </a:r>
          </a:p>
          <a:p>
            <a:pPr lvl="0" algn="just"/>
            <a:r>
              <a:rPr lang="es-EC" sz="1800" dirty="0">
                <a:latin typeface="Arial" pitchFamily="34" charset="0"/>
                <a:cs typeface="Arial" pitchFamily="34" charset="0"/>
              </a:rPr>
              <a:t>El sensor FTP señalará una presión negativa (vacío), cuando el EVAPCP se abre; e indicará una presión positiva cuando el EVAPCP está totalmente cerrada.</a:t>
            </a:r>
          </a:p>
          <a:p>
            <a:pPr lvl="0" algn="just"/>
            <a:r>
              <a:rPr lang="es-EC" sz="1800" dirty="0">
                <a:latin typeface="Arial" pitchFamily="34" charset="0"/>
                <a:cs typeface="Arial" pitchFamily="34" charset="0"/>
              </a:rPr>
              <a:t>Los datos analizados al 100% en ralentí indican una mezcla pobre para los bancos 1 y 2, haciendo que bajen las rpm en 6 unidades y los ajustes LONGFT+SHRTFT 1 y 2 superen el límite permitido de 25% de corrección. </a:t>
            </a:r>
          </a:p>
          <a:p>
            <a:pPr lvl="0" algn="just"/>
            <a:r>
              <a:rPr lang="es-EC" sz="1800" dirty="0">
                <a:latin typeface="Arial" pitchFamily="34" charset="0"/>
                <a:cs typeface="Arial" pitchFamily="34" charset="0"/>
              </a:rPr>
              <a:t>La estequiometria en los datos analizados al 100% a más de 2000 rpm se han mantenido cercanos a los valores estequiométricos, se debe principalmente a la aspiración del aire fresco del ambiente. </a:t>
            </a:r>
          </a:p>
          <a:p>
            <a:endParaRPr lang="es-EC" sz="1800" dirty="0"/>
          </a:p>
        </p:txBody>
      </p:sp>
      <p:sp>
        <p:nvSpPr>
          <p:cNvPr id="4" name="3 Rectángulo"/>
          <p:cNvSpPr/>
          <p:nvPr/>
        </p:nvSpPr>
        <p:spPr>
          <a:xfrm>
            <a:off x="683568" y="980728"/>
            <a:ext cx="3600400"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a:latin typeface="Arial" pitchFamily="34" charset="0"/>
                <a:cs typeface="Arial" pitchFamily="34" charset="0"/>
              </a:rPr>
              <a:t>HALLAZGOS SISTEMAS </a:t>
            </a:r>
            <a:r>
              <a:rPr lang="es-EC" b="1" dirty="0" smtClean="0">
                <a:latin typeface="Arial" pitchFamily="34" charset="0"/>
                <a:cs typeface="Arial" pitchFamily="34" charset="0"/>
              </a:rPr>
              <a:t>EVAP.</a:t>
            </a:r>
            <a:endParaRPr lang="es-EC" dirty="0">
              <a:latin typeface="Arial" pitchFamily="34" charset="0"/>
              <a:cs typeface="Arial" pitchFamily="34" charset="0"/>
            </a:endParaRPr>
          </a:p>
        </p:txBody>
      </p:sp>
    </p:spTree>
    <p:extLst>
      <p:ext uri="{BB962C8B-B14F-4D97-AF65-F5344CB8AC3E}">
        <p14:creationId xmlns:p14="http://schemas.microsoft.com/office/powerpoint/2010/main" val="31835192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16832"/>
            <a:ext cx="8229600" cy="4209331"/>
          </a:xfrm>
        </p:spPr>
        <p:txBody>
          <a:bodyPr>
            <a:normAutofit/>
          </a:bodyPr>
          <a:lstStyle/>
          <a:p>
            <a:pPr marL="0" indent="0" algn="just">
              <a:buNone/>
            </a:pPr>
            <a:r>
              <a:rPr lang="es-EC" sz="1800" dirty="0">
                <a:latin typeface="Arial" pitchFamily="34" charset="0"/>
                <a:cs typeface="Arial" pitchFamily="34" charset="0"/>
              </a:rPr>
              <a:t>Este software es un manual ilustrativo mismo que consta de la teoría básica sobre los sistemas anticontaminantes (EGR y EVAP) teniendo: Funcionamiento, monitoreo, diagnóstico, resumen de pruebas experimentales, resumen de pruebas de campo además posee un submenú en el cual el usuario podrá encontrar el análisis de curvas características para el actuador de cada tipo de sistema.</a:t>
            </a:r>
          </a:p>
          <a:p>
            <a:pPr marL="0" indent="0">
              <a:buNone/>
            </a:pPr>
            <a:endParaRPr lang="es-EC" dirty="0"/>
          </a:p>
        </p:txBody>
      </p:sp>
      <p:sp>
        <p:nvSpPr>
          <p:cNvPr id="4" name="3 Rectángulo"/>
          <p:cNvSpPr/>
          <p:nvPr/>
        </p:nvSpPr>
        <p:spPr>
          <a:xfrm>
            <a:off x="1115616" y="980728"/>
            <a:ext cx="7560840"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b="1" u="sng" dirty="0">
                <a:latin typeface="Arial" pitchFamily="34" charset="0"/>
                <a:cs typeface="Arial" pitchFamily="34" charset="0"/>
              </a:rPr>
              <a:t>DISEÑO Y DESARROLLO DEL SOFTWARE SOBRE LOS SISTEMAS ANTICONTAMINANTES</a:t>
            </a:r>
          </a:p>
        </p:txBody>
      </p:sp>
      <p:pic>
        <p:nvPicPr>
          <p:cNvPr id="5" name="4 Imagen"/>
          <p:cNvPicPr/>
          <p:nvPr/>
        </p:nvPicPr>
        <p:blipFill>
          <a:blip r:embed="rId2" cstate="print"/>
          <a:srcRect l="14847" t="4234" r="14549" b="9508"/>
          <a:stretch>
            <a:fillRect/>
          </a:stretch>
        </p:blipFill>
        <p:spPr bwMode="auto">
          <a:xfrm>
            <a:off x="3108642" y="3573016"/>
            <a:ext cx="3623598" cy="3096344"/>
          </a:xfrm>
          <a:prstGeom prst="rect">
            <a:avLst/>
          </a:prstGeom>
          <a:noFill/>
          <a:ln w="19050" cmpd="sng">
            <a:solidFill>
              <a:srgbClr val="000000"/>
            </a:solidFill>
            <a:miter lim="800000"/>
            <a:headEnd/>
            <a:tailEnd/>
          </a:ln>
          <a:effectLst/>
        </p:spPr>
      </p:pic>
    </p:spTree>
    <p:extLst>
      <p:ext uri="{BB962C8B-B14F-4D97-AF65-F5344CB8AC3E}">
        <p14:creationId xmlns:p14="http://schemas.microsoft.com/office/powerpoint/2010/main" val="83835520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052736"/>
            <a:ext cx="8147248" cy="5472608"/>
          </a:xfrm>
        </p:spPr>
        <p:txBody>
          <a:bodyPr>
            <a:normAutofit/>
          </a:bodyPr>
          <a:lstStyle/>
          <a:p>
            <a:pPr marL="0" indent="0" algn="just">
              <a:buNone/>
            </a:pPr>
            <a:r>
              <a:rPr lang="es-EC" sz="1800" dirty="0">
                <a:latin typeface="Arial" pitchFamily="34" charset="0"/>
                <a:cs typeface="Arial" pitchFamily="34" charset="0"/>
              </a:rPr>
              <a:t>Para tener acceso al menú principal se debe ingresar una contraseña en el campo señalado, si la contraseña que ingresa es la correcta, aparecerá un mensaje de validación y se desplegará el menú principal del software, caso contrario aparecerá un mensaje de </a:t>
            </a:r>
            <a:r>
              <a:rPr lang="es-EC" sz="1800" dirty="0" smtClean="0">
                <a:latin typeface="Arial" pitchFamily="34" charset="0"/>
                <a:cs typeface="Arial" pitchFamily="34" charset="0"/>
              </a:rPr>
              <a:t>error.</a:t>
            </a:r>
            <a:endParaRPr lang="es-EC" sz="1800" dirty="0">
              <a:latin typeface="Arial" pitchFamily="34" charset="0"/>
              <a:cs typeface="Arial" pitchFamily="34" charset="0"/>
            </a:endParaRPr>
          </a:p>
        </p:txBody>
      </p:sp>
      <p:pic>
        <p:nvPicPr>
          <p:cNvPr id="4" name="3 Imagen"/>
          <p:cNvPicPr/>
          <p:nvPr/>
        </p:nvPicPr>
        <p:blipFill>
          <a:blip r:embed="rId2" cstate="print"/>
          <a:srcRect l="14351" t="3969" r="14384" b="9508"/>
          <a:stretch>
            <a:fillRect/>
          </a:stretch>
        </p:blipFill>
        <p:spPr bwMode="auto">
          <a:xfrm>
            <a:off x="2834940" y="3200951"/>
            <a:ext cx="4041316" cy="3621465"/>
          </a:xfrm>
          <a:prstGeom prst="rect">
            <a:avLst/>
          </a:prstGeom>
          <a:noFill/>
          <a:ln w="19050" cmpd="sng">
            <a:solidFill>
              <a:srgbClr val="000000"/>
            </a:solidFill>
            <a:miter lim="800000"/>
            <a:headEnd/>
            <a:tailEnd/>
          </a:ln>
          <a:effectLst/>
        </p:spPr>
      </p:pic>
      <p:sp>
        <p:nvSpPr>
          <p:cNvPr id="5" name="4 Rectángulo"/>
          <p:cNvSpPr/>
          <p:nvPr/>
        </p:nvSpPr>
        <p:spPr>
          <a:xfrm>
            <a:off x="549405" y="2277621"/>
            <a:ext cx="8208912" cy="923330"/>
          </a:xfrm>
          <a:prstGeom prst="rect">
            <a:avLst/>
          </a:prstGeom>
        </p:spPr>
        <p:txBody>
          <a:bodyPr wrap="square">
            <a:spAutoFit/>
          </a:bodyPr>
          <a:lstStyle/>
          <a:p>
            <a:pPr algn="just"/>
            <a:r>
              <a:rPr lang="es-EC" dirty="0">
                <a:latin typeface="Arial" pitchFamily="34" charset="0"/>
                <a:cs typeface="Arial" pitchFamily="34" charset="0"/>
              </a:rPr>
              <a:t>Esta pantalla es el menú principal del programa, en la parte superior se encuentra la barra de </a:t>
            </a:r>
            <a:r>
              <a:rPr lang="es-EC" dirty="0" smtClean="0">
                <a:latin typeface="Arial" pitchFamily="34" charset="0"/>
                <a:cs typeface="Arial" pitchFamily="34" charset="0"/>
              </a:rPr>
              <a:t>contenidos, todo </a:t>
            </a:r>
            <a:r>
              <a:rPr lang="es-EC" dirty="0">
                <a:latin typeface="Arial" pitchFamily="34" charset="0"/>
                <a:cs typeface="Arial" pitchFamily="34" charset="0"/>
              </a:rPr>
              <a:t>referente a los </a:t>
            </a:r>
            <a:r>
              <a:rPr lang="es-EC" dirty="0" smtClean="0">
                <a:latin typeface="Arial" pitchFamily="34" charset="0"/>
                <a:cs typeface="Arial" pitchFamily="34" charset="0"/>
              </a:rPr>
              <a:t>sistemas anticontaminantes y </a:t>
            </a:r>
            <a:r>
              <a:rPr lang="es-EC" dirty="0">
                <a:latin typeface="Arial" pitchFamily="34" charset="0"/>
                <a:cs typeface="Arial" pitchFamily="34" charset="0"/>
              </a:rPr>
              <a:t>finalmente un botón SALIR para abandonar el programa. </a:t>
            </a:r>
          </a:p>
        </p:txBody>
      </p:sp>
    </p:spTree>
    <p:extLst>
      <p:ext uri="{BB962C8B-B14F-4D97-AF65-F5344CB8AC3E}">
        <p14:creationId xmlns:p14="http://schemas.microsoft.com/office/powerpoint/2010/main" val="375650932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052736"/>
            <a:ext cx="8075240" cy="5073427"/>
          </a:xfrm>
        </p:spPr>
        <p:txBody>
          <a:bodyPr>
            <a:normAutofit/>
          </a:bodyPr>
          <a:lstStyle/>
          <a:p>
            <a:pPr marL="0" indent="0" algn="just">
              <a:buNone/>
            </a:pPr>
            <a:r>
              <a:rPr lang="es-EC" sz="1800" dirty="0">
                <a:latin typeface="Arial" pitchFamily="34" charset="0"/>
                <a:cs typeface="Arial" pitchFamily="34" charset="0"/>
              </a:rPr>
              <a:t>Para visualizar los contenidos, el usuario deberá dar click en cualquier botón de la barra de contenidos para así desplegar la información.</a:t>
            </a:r>
          </a:p>
        </p:txBody>
      </p:sp>
      <p:pic>
        <p:nvPicPr>
          <p:cNvPr id="4" name="3 Imagen"/>
          <p:cNvPicPr/>
          <p:nvPr/>
        </p:nvPicPr>
        <p:blipFill>
          <a:blip r:embed="rId2" cstate="print"/>
          <a:srcRect l="14964" t="4075" r="14720" b="9767"/>
          <a:stretch>
            <a:fillRect/>
          </a:stretch>
        </p:blipFill>
        <p:spPr bwMode="auto">
          <a:xfrm>
            <a:off x="2143126" y="1813352"/>
            <a:ext cx="4857750" cy="3415848"/>
          </a:xfrm>
          <a:prstGeom prst="rect">
            <a:avLst/>
          </a:prstGeom>
          <a:noFill/>
          <a:ln w="19050">
            <a:solidFill>
              <a:schemeClr val="tx1"/>
            </a:solidFill>
            <a:miter lim="800000"/>
            <a:headEnd/>
            <a:tailEnd/>
          </a:ln>
        </p:spPr>
      </p:pic>
      <p:pic>
        <p:nvPicPr>
          <p:cNvPr id="5" name="4 Imagen"/>
          <p:cNvPicPr/>
          <p:nvPr/>
        </p:nvPicPr>
        <p:blipFill>
          <a:blip r:embed="rId3">
            <a:extLst>
              <a:ext uri="{28A0092B-C50C-407E-A947-70E740481C1C}">
                <a14:useLocalDpi xmlns:a14="http://schemas.microsoft.com/office/drawing/2010/main" val="0"/>
              </a:ext>
            </a:extLst>
          </a:blip>
          <a:srcRect/>
          <a:stretch>
            <a:fillRect/>
          </a:stretch>
        </p:blipFill>
        <p:spPr bwMode="auto">
          <a:xfrm>
            <a:off x="2143125" y="5445224"/>
            <a:ext cx="4857750" cy="1133475"/>
          </a:xfrm>
          <a:prstGeom prst="rect">
            <a:avLst/>
          </a:prstGeom>
          <a:noFill/>
          <a:ln w="19050">
            <a:solidFill>
              <a:schemeClr val="tx1"/>
            </a:solidFill>
          </a:ln>
        </p:spPr>
      </p:pic>
    </p:spTree>
    <p:extLst>
      <p:ext uri="{BB962C8B-B14F-4D97-AF65-F5344CB8AC3E}">
        <p14:creationId xmlns:p14="http://schemas.microsoft.com/office/powerpoint/2010/main" val="218129123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16832"/>
            <a:ext cx="8229600" cy="4680520"/>
          </a:xfrm>
        </p:spPr>
        <p:txBody>
          <a:bodyPr>
            <a:normAutofit/>
          </a:bodyPr>
          <a:lstStyle/>
          <a:p>
            <a:pPr algn="just"/>
            <a:r>
              <a:rPr lang="es-EC" sz="1800" dirty="0">
                <a:latin typeface="Arial" pitchFamily="34" charset="0"/>
                <a:cs typeface="Arial" pitchFamily="34" charset="0"/>
              </a:rPr>
              <a:t>Con el análisis de operación e incidencias de los sistemas anticontaminantes ejecutado en las pruebas experimentales y de campo se aclara que al encontrase cualquiera de ellos con una eficiencia baja de operación aumentan las emisiones de gases de escape, consumo de combustible y la eficiencia del motor se ve reducida cuando el régimen del motor esta en ralentí, esto a su vez afecta a los parámetros característicos de operación del motor llegando a generar códigos de diagnósticos.</a:t>
            </a:r>
          </a:p>
          <a:p>
            <a:pPr algn="just"/>
            <a:r>
              <a:rPr lang="es-EC" sz="1800" dirty="0">
                <a:latin typeface="Arial" pitchFamily="34" charset="0"/>
                <a:cs typeface="Arial" pitchFamily="34" charset="0"/>
              </a:rPr>
              <a:t>En la investigación se constató que los tipos de sistema EGR  funcionan de una misma manera en cualquier tipo, la diferencia es que unos constan de unos complementos para un mejor control, y en otros constan de un solo cuerpo con su propio diseño interior y exterior dependiendo del </a:t>
            </a:r>
            <a:r>
              <a:rPr lang="es-EC" sz="1800" dirty="0" smtClean="0">
                <a:latin typeface="Arial" pitchFamily="34" charset="0"/>
                <a:cs typeface="Arial" pitchFamily="34" charset="0"/>
              </a:rPr>
              <a:t>fabricante.</a:t>
            </a:r>
          </a:p>
          <a:p>
            <a:pPr lvl="0" algn="just"/>
            <a:r>
              <a:rPr lang="es-EC" sz="1800" dirty="0">
                <a:latin typeface="Arial" pitchFamily="34" charset="0"/>
                <a:cs typeface="Arial" pitchFamily="34" charset="0"/>
              </a:rPr>
              <a:t>En el sistema EVAP la investigación aclara que no se encuentran tipos sino dependiendo del fabricante existen cambio de diseños en sus partes (Cánister, solenoides), y su </a:t>
            </a:r>
            <a:r>
              <a:rPr lang="es-EC" sz="1800" dirty="0" smtClean="0">
                <a:latin typeface="Arial" pitchFamily="34" charset="0"/>
                <a:cs typeface="Arial" pitchFamily="34" charset="0"/>
              </a:rPr>
              <a:t>ubicación.</a:t>
            </a:r>
            <a:endParaRPr lang="es-EC" sz="1800" dirty="0">
              <a:latin typeface="Arial" pitchFamily="34" charset="0"/>
              <a:cs typeface="Arial" pitchFamily="34" charset="0"/>
            </a:endParaRPr>
          </a:p>
          <a:p>
            <a:endParaRPr lang="es-EC" sz="1800" dirty="0">
              <a:latin typeface="Arial" pitchFamily="34" charset="0"/>
              <a:cs typeface="Arial" pitchFamily="34" charset="0"/>
            </a:endParaRPr>
          </a:p>
        </p:txBody>
      </p:sp>
      <p:sp>
        <p:nvSpPr>
          <p:cNvPr id="4" name="3 Rectángulo"/>
          <p:cNvSpPr/>
          <p:nvPr/>
        </p:nvSpPr>
        <p:spPr>
          <a:xfrm>
            <a:off x="2771800" y="1052736"/>
            <a:ext cx="3888432" cy="57606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400" b="1" u="sng" dirty="0" smtClean="0">
                <a:latin typeface="Arial" pitchFamily="34" charset="0"/>
                <a:cs typeface="Arial" pitchFamily="34" charset="0"/>
              </a:rPr>
              <a:t>CONCLUSIONES</a:t>
            </a:r>
            <a:endParaRPr lang="es-EC" sz="2400" b="1" u="sng" dirty="0">
              <a:latin typeface="Arial" pitchFamily="34" charset="0"/>
              <a:cs typeface="Arial" pitchFamily="34" charset="0"/>
            </a:endParaRPr>
          </a:p>
        </p:txBody>
      </p:sp>
    </p:spTree>
    <p:extLst>
      <p:ext uri="{BB962C8B-B14F-4D97-AF65-F5344CB8AC3E}">
        <p14:creationId xmlns:p14="http://schemas.microsoft.com/office/powerpoint/2010/main" val="22039734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980728"/>
            <a:ext cx="8075240" cy="5616624"/>
          </a:xfrm>
        </p:spPr>
        <p:txBody>
          <a:bodyPr/>
          <a:lstStyle/>
          <a:p>
            <a:pPr marL="0" indent="0" algn="just">
              <a:buNone/>
            </a:pPr>
            <a:r>
              <a:rPr lang="es-EC" sz="1800" dirty="0">
                <a:latin typeface="Arial" pitchFamily="34" charset="0"/>
                <a:cs typeface="Arial" pitchFamily="34" charset="0"/>
              </a:rPr>
              <a:t>Mientras que para el sistema EGR la configuración depende de cada fabricante, pudiendo existir válvulas EGR neumáticas </a:t>
            </a:r>
            <a:r>
              <a:rPr lang="es-EC" sz="1800" dirty="0" smtClean="0">
                <a:latin typeface="Arial" pitchFamily="34" charset="0"/>
                <a:cs typeface="Arial" pitchFamily="34" charset="0"/>
              </a:rPr>
              <a:t>o eléctricas/electrónicas</a:t>
            </a:r>
            <a:r>
              <a:rPr lang="es-EC" sz="1800" dirty="0">
                <a:latin typeface="Arial" pitchFamily="34" charset="0"/>
                <a:cs typeface="Arial" pitchFamily="34" charset="0"/>
              </a:rPr>
              <a:t>. Y además de las válvulas EGR neumáticas se puede poseer solenoides utilizados como reguladores de vacío. </a:t>
            </a:r>
          </a:p>
          <a:p>
            <a:pPr marL="0" indent="0">
              <a:buNone/>
            </a:pPr>
            <a:endParaRPr lang="es-EC" dirty="0"/>
          </a:p>
        </p:txBody>
      </p:sp>
      <p:pic>
        <p:nvPicPr>
          <p:cNvPr id="4" name="3 Imagen" descr="C:\Users\Personal\Desktop\Sin título.png"/>
          <p:cNvPicPr/>
          <p:nvPr/>
        </p:nvPicPr>
        <p:blipFill>
          <a:blip r:embed="rId2" cstate="print">
            <a:lum bright="-10000" contrast="10000"/>
          </a:blip>
          <a:srcRect/>
          <a:stretch>
            <a:fillRect/>
          </a:stretch>
        </p:blipFill>
        <p:spPr bwMode="auto">
          <a:xfrm>
            <a:off x="2518410" y="2564904"/>
            <a:ext cx="4933910" cy="3600399"/>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135470033"/>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124744"/>
            <a:ext cx="8280920" cy="5616624"/>
          </a:xfrm>
        </p:spPr>
        <p:txBody>
          <a:bodyPr>
            <a:normAutofit/>
          </a:bodyPr>
          <a:lstStyle/>
          <a:p>
            <a:pPr algn="just"/>
            <a:r>
              <a:rPr lang="es-EC" sz="1800" dirty="0">
                <a:latin typeface="Arial" pitchFamily="34" charset="0"/>
                <a:cs typeface="Arial" pitchFamily="34" charset="0"/>
              </a:rPr>
              <a:t>Los controles que realiza el PCM en el sistema EGR y el sistema EVAP, serán realizados siempre y cuando se cumplan con los parámetros de operación del </a:t>
            </a:r>
            <a:r>
              <a:rPr lang="es-EC" sz="1800" dirty="0" smtClean="0">
                <a:latin typeface="Arial" pitchFamily="34" charset="0"/>
                <a:cs typeface="Arial" pitchFamily="34" charset="0"/>
              </a:rPr>
              <a:t>motor</a:t>
            </a:r>
            <a:r>
              <a:rPr lang="es-EC" sz="1800" dirty="0">
                <a:latin typeface="Arial" pitchFamily="34" charset="0"/>
                <a:cs typeface="Arial" pitchFamily="34" charset="0"/>
              </a:rPr>
              <a:t>, enviando señales de algunos sensores al </a:t>
            </a:r>
            <a:r>
              <a:rPr lang="es-EC" sz="1800" dirty="0" smtClean="0">
                <a:latin typeface="Arial" pitchFamily="34" charset="0"/>
                <a:cs typeface="Arial" pitchFamily="34" charset="0"/>
              </a:rPr>
              <a:t>PCM.</a:t>
            </a:r>
          </a:p>
          <a:p>
            <a:pPr lvl="0" algn="just"/>
            <a:r>
              <a:rPr lang="es-EC" sz="1800" dirty="0">
                <a:latin typeface="Arial" pitchFamily="34" charset="0"/>
                <a:cs typeface="Arial" pitchFamily="34" charset="0"/>
              </a:rPr>
              <a:t>La mayoría de solenoides que operan en estos sistemas anticontaminantes, son activados con 12 voltios de contacto y controlados por masa (negativo) con una señal PWM a través del PCM.</a:t>
            </a:r>
          </a:p>
          <a:p>
            <a:pPr algn="just"/>
            <a:r>
              <a:rPr lang="es-EC" sz="1800" dirty="0">
                <a:latin typeface="Arial" pitchFamily="34" charset="0"/>
                <a:cs typeface="Arial" pitchFamily="34" charset="0"/>
              </a:rPr>
              <a:t>Siendo el sistema EGR un sistema anticontaminante que reduce las emisiones de </a:t>
            </a:r>
            <a:r>
              <a:rPr lang="es-EC" sz="1800" dirty="0" err="1">
                <a:latin typeface="Arial" pitchFamily="34" charset="0"/>
                <a:cs typeface="Arial" pitchFamily="34" charset="0"/>
              </a:rPr>
              <a:t>NOx</a:t>
            </a:r>
            <a:r>
              <a:rPr lang="es-EC" sz="1800" dirty="0">
                <a:latin typeface="Arial" pitchFamily="34" charset="0"/>
                <a:cs typeface="Arial" pitchFamily="34" charset="0"/>
              </a:rPr>
              <a:t>, se pudo conocer en las pruebas experimentales que además puede afectar al rendimiento del motor en torque y potencia, al no estar en buenas condiciones de </a:t>
            </a:r>
            <a:r>
              <a:rPr lang="es-EC" sz="1800" dirty="0" smtClean="0">
                <a:latin typeface="Arial" pitchFamily="34" charset="0"/>
                <a:cs typeface="Arial" pitchFamily="34" charset="0"/>
              </a:rPr>
              <a:t>operación</a:t>
            </a:r>
            <a:r>
              <a:rPr lang="es-EC" sz="1800" dirty="0">
                <a:latin typeface="Arial" pitchFamily="34" charset="0"/>
                <a:cs typeface="Arial" pitchFamily="34" charset="0"/>
              </a:rPr>
              <a:t>.</a:t>
            </a:r>
            <a:r>
              <a:rPr lang="es-EC" sz="1800" dirty="0" smtClean="0">
                <a:latin typeface="Arial" pitchFamily="34" charset="0"/>
                <a:cs typeface="Arial" pitchFamily="34" charset="0"/>
              </a:rPr>
              <a:t> </a:t>
            </a:r>
          </a:p>
          <a:p>
            <a:pPr algn="just"/>
            <a:r>
              <a:rPr lang="es-EC" sz="1800" dirty="0">
                <a:latin typeface="Arial" pitchFamily="34" charset="0"/>
                <a:cs typeface="Arial" pitchFamily="34" charset="0"/>
              </a:rPr>
              <a:t>E</a:t>
            </a:r>
            <a:r>
              <a:rPr lang="es-EC" sz="1800" dirty="0" smtClean="0">
                <a:latin typeface="Arial" pitchFamily="34" charset="0"/>
                <a:cs typeface="Arial" pitchFamily="34" charset="0"/>
              </a:rPr>
              <a:t>l </a:t>
            </a:r>
            <a:r>
              <a:rPr lang="es-EC" sz="1800" dirty="0">
                <a:latin typeface="Arial" pitchFamily="34" charset="0"/>
                <a:cs typeface="Arial" pitchFamily="34" charset="0"/>
              </a:rPr>
              <a:t>sistema EVAP encargado de controlar a los vapores del tanque de combustible se comprobó que no afecta mucho en el rendimiento del motor, al no estar en correcto funcionamiento, o al existir fugas, en si afecta al medio ambiente y al consumo, debido a que si se tiene fugas los vapores del tanque son emitidos directamente a la </a:t>
            </a:r>
            <a:r>
              <a:rPr lang="es-EC" sz="1800" dirty="0" smtClean="0">
                <a:latin typeface="Arial" pitchFamily="34" charset="0"/>
                <a:cs typeface="Arial" pitchFamily="34" charset="0"/>
              </a:rPr>
              <a:t>atmosfera.</a:t>
            </a:r>
          </a:p>
          <a:p>
            <a:pPr lvl="0" algn="just"/>
            <a:r>
              <a:rPr lang="es-EC" sz="1800" dirty="0">
                <a:latin typeface="Arial" pitchFamily="34" charset="0"/>
                <a:cs typeface="Arial" pitchFamily="34" charset="0"/>
              </a:rPr>
              <a:t>Gracias al control en tiempo real de estos sistemas anticontaminantes se pudo obtener curvas características y valores de operación reales, los cuales ayudaran a emitir un diagnóstico correcto.</a:t>
            </a:r>
          </a:p>
          <a:p>
            <a:endParaRPr lang="es-EC" sz="1800" dirty="0" smtClean="0"/>
          </a:p>
          <a:p>
            <a:endParaRPr lang="es-EC" sz="1800" dirty="0" smtClean="0"/>
          </a:p>
          <a:p>
            <a:pPr marL="0" indent="0">
              <a:buNone/>
            </a:pPr>
            <a:endParaRPr lang="es-EC" sz="1800" dirty="0"/>
          </a:p>
        </p:txBody>
      </p:sp>
    </p:spTree>
    <p:extLst>
      <p:ext uri="{BB962C8B-B14F-4D97-AF65-F5344CB8AC3E}">
        <p14:creationId xmlns:p14="http://schemas.microsoft.com/office/powerpoint/2010/main" val="368259033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124744"/>
            <a:ext cx="7931224" cy="5001419"/>
          </a:xfrm>
        </p:spPr>
        <p:txBody>
          <a:bodyPr/>
          <a:lstStyle/>
          <a:p>
            <a:pPr algn="just"/>
            <a:r>
              <a:rPr lang="es-EC" sz="1800" dirty="0">
                <a:latin typeface="Arial" pitchFamily="34" charset="0"/>
                <a:cs typeface="Arial" pitchFamily="34" charset="0"/>
              </a:rPr>
              <a:t>Al contar con un diagrama eléctrico del sistema que se está manipulando se puede garantizar que es la herramienta más segura para dar un diagnóstico </a:t>
            </a:r>
            <a:r>
              <a:rPr lang="es-EC" sz="1800" dirty="0" smtClean="0">
                <a:latin typeface="Arial" pitchFamily="34" charset="0"/>
                <a:cs typeface="Arial" pitchFamily="34" charset="0"/>
              </a:rPr>
              <a:t>eficiente.</a:t>
            </a:r>
          </a:p>
          <a:p>
            <a:pPr lvl="0" algn="just"/>
            <a:r>
              <a:rPr lang="es-EC" sz="1800" dirty="0">
                <a:latin typeface="Arial" pitchFamily="34" charset="0"/>
                <a:cs typeface="Arial" pitchFamily="34" charset="0"/>
              </a:rPr>
              <a:t>Si no contamos con un scanner para dar un diagnóstico correcto de donde radica la falla de estos sistemas anticontaminantes tenemos la facilidad de utilizar el osciloscopio y el multímetro. </a:t>
            </a:r>
          </a:p>
          <a:p>
            <a:endParaRPr lang="es-EC" dirty="0"/>
          </a:p>
        </p:txBody>
      </p:sp>
    </p:spTree>
    <p:extLst>
      <p:ext uri="{BB962C8B-B14F-4D97-AF65-F5344CB8AC3E}">
        <p14:creationId xmlns:p14="http://schemas.microsoft.com/office/powerpoint/2010/main" val="321541405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44824"/>
            <a:ext cx="8229600" cy="4824536"/>
          </a:xfrm>
        </p:spPr>
        <p:txBody>
          <a:bodyPr/>
          <a:lstStyle/>
          <a:p>
            <a:pPr lvl="0" algn="just"/>
            <a:r>
              <a:rPr lang="es-EC" sz="1800" dirty="0">
                <a:latin typeface="Arial" pitchFamily="34" charset="0"/>
                <a:cs typeface="Arial" pitchFamily="34" charset="0"/>
              </a:rPr>
              <a:t>Para dar un diagnóstico eficiente y garantizado de los sistemas EGR o EVAP, el técnico automotriz debe constar con tres herramientas importantes que son: conocimiento del sistema averiado, equipos de diagnóstico y datos técnicos como manuales.    </a:t>
            </a:r>
          </a:p>
          <a:p>
            <a:pPr lvl="0" algn="just"/>
            <a:r>
              <a:rPr lang="es-EC" sz="1800" dirty="0">
                <a:latin typeface="Arial" pitchFamily="34" charset="0"/>
                <a:cs typeface="Arial" pitchFamily="34" charset="0"/>
              </a:rPr>
              <a:t>Si se desea corregir una avería en el sistema EGR de forma rápida y segura, se debe primero identificar el tipo de sistema EGR luego tener apoyo de los datos técnicos del mismo</a:t>
            </a:r>
            <a:r>
              <a:rPr lang="es-EC" sz="1800" dirty="0" smtClean="0">
                <a:latin typeface="Arial" pitchFamily="34" charset="0"/>
                <a:cs typeface="Arial" pitchFamily="34" charset="0"/>
              </a:rPr>
              <a:t>.</a:t>
            </a:r>
          </a:p>
          <a:p>
            <a:pPr algn="just"/>
            <a:r>
              <a:rPr lang="es-EC" sz="1800" dirty="0">
                <a:latin typeface="Arial" pitchFamily="34" charset="0"/>
                <a:cs typeface="Arial" pitchFamily="34" charset="0"/>
              </a:rPr>
              <a:t>Antes de desmontar cualquier sensor o actuador del sistema EGR o EVAP verificar sus curvas de operación con la utilización del osciloscopio, para tener una idea más clara de su avería o a su vez descartarla</a:t>
            </a:r>
            <a:r>
              <a:rPr lang="es-EC" sz="1800" dirty="0" smtClean="0">
                <a:latin typeface="Arial" pitchFamily="34" charset="0"/>
                <a:cs typeface="Arial" pitchFamily="34" charset="0"/>
              </a:rPr>
              <a:t>.</a:t>
            </a:r>
          </a:p>
          <a:p>
            <a:pPr lvl="0" algn="just"/>
            <a:r>
              <a:rPr lang="es-EC" sz="1800" dirty="0">
                <a:latin typeface="Arial" pitchFamily="34" charset="0"/>
                <a:cs typeface="Arial" pitchFamily="34" charset="0"/>
              </a:rPr>
              <a:t>Seguir los pasos correctos de comprobación y diagnóstico con los equipos adecuados del sistema que se esté manipulando, tal como se ha detallado en esta investigación.</a:t>
            </a:r>
          </a:p>
          <a:p>
            <a:endParaRPr lang="es-EC" sz="1800" dirty="0"/>
          </a:p>
          <a:p>
            <a:pPr lvl="0"/>
            <a:endParaRPr lang="es-EC" sz="1800" dirty="0"/>
          </a:p>
          <a:p>
            <a:endParaRPr lang="es-EC" dirty="0"/>
          </a:p>
        </p:txBody>
      </p:sp>
      <p:sp>
        <p:nvSpPr>
          <p:cNvPr id="4" name="3 Rectángulo"/>
          <p:cNvSpPr/>
          <p:nvPr/>
        </p:nvSpPr>
        <p:spPr>
          <a:xfrm>
            <a:off x="2771800" y="1052736"/>
            <a:ext cx="3888432" cy="576064"/>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s-EC" sz="2400" b="1" u="sng" dirty="0" smtClean="0">
                <a:latin typeface="Arial" pitchFamily="34" charset="0"/>
                <a:cs typeface="Arial" pitchFamily="34" charset="0"/>
              </a:rPr>
              <a:t>RECOMENDACIONES</a:t>
            </a:r>
            <a:endParaRPr lang="es-EC" sz="2400" b="1" u="sng" dirty="0">
              <a:latin typeface="Arial" pitchFamily="34" charset="0"/>
              <a:cs typeface="Arial" pitchFamily="34" charset="0"/>
            </a:endParaRPr>
          </a:p>
        </p:txBody>
      </p:sp>
    </p:spTree>
    <p:extLst>
      <p:ext uri="{BB962C8B-B14F-4D97-AF65-F5344CB8AC3E}">
        <p14:creationId xmlns:p14="http://schemas.microsoft.com/office/powerpoint/2010/main" val="887180858"/>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052736"/>
            <a:ext cx="8075240" cy="5616624"/>
          </a:xfrm>
        </p:spPr>
        <p:txBody>
          <a:bodyPr>
            <a:normAutofit/>
          </a:bodyPr>
          <a:lstStyle/>
          <a:p>
            <a:pPr lvl="0" algn="just"/>
            <a:r>
              <a:rPr lang="es-EC" sz="1800" dirty="0">
                <a:latin typeface="Arial" pitchFamily="34" charset="0"/>
                <a:cs typeface="Arial" pitchFamily="34" charset="0"/>
              </a:rPr>
              <a:t>Realizar un mantenimiento preventivo de la válvula EGR cada 20.000 Km debido a que la carbonilla puede obstruir el paso de los gases de escape hacia el cuerpo de admisión.</a:t>
            </a:r>
          </a:p>
          <a:p>
            <a:pPr algn="just"/>
            <a:r>
              <a:rPr lang="es-EC" sz="1800" dirty="0">
                <a:latin typeface="Arial" pitchFamily="34" charset="0"/>
                <a:cs typeface="Arial" pitchFamily="34" charset="0"/>
              </a:rPr>
              <a:t>Al realizar un mantenimiento preventivo en el sistema EVAP se debe revisar si hay fugas en las mangueras que llevan los vapores del tanque a la admisión ya que es la primera causa que afecta a este </a:t>
            </a:r>
            <a:r>
              <a:rPr lang="es-EC" sz="1800" dirty="0" smtClean="0">
                <a:latin typeface="Arial" pitchFamily="34" charset="0"/>
                <a:cs typeface="Arial" pitchFamily="34" charset="0"/>
              </a:rPr>
              <a:t>sistema.</a:t>
            </a:r>
          </a:p>
          <a:p>
            <a:pPr lvl="0" algn="just"/>
            <a:r>
              <a:rPr lang="es-EC" sz="1800" dirty="0">
                <a:latin typeface="Arial" pitchFamily="34" charset="0"/>
                <a:cs typeface="Arial" pitchFamily="34" charset="0"/>
              </a:rPr>
              <a:t>Utilizar diagramas eléctricos del sistema que se esté manipulando los cuales ayudaran a conocer la conexión interna del elemento y con el PCM</a:t>
            </a:r>
            <a:r>
              <a:rPr lang="es-EC" sz="1800" dirty="0" smtClean="0">
                <a:latin typeface="Arial" pitchFamily="34" charset="0"/>
                <a:cs typeface="Arial" pitchFamily="34" charset="0"/>
              </a:rPr>
              <a:t>.</a:t>
            </a:r>
          </a:p>
          <a:p>
            <a:pPr algn="just"/>
            <a:r>
              <a:rPr lang="es-EC" sz="1800" dirty="0">
                <a:latin typeface="Arial" pitchFamily="34" charset="0"/>
                <a:cs typeface="Arial" pitchFamily="34" charset="0"/>
              </a:rPr>
              <a:t>No suspender los sistemas EGR ni EVAP en los vehículos que los contienen ya que aquellos son de una gran importancia para reducir las emisiones contaminantes y para tener un buen desempeño del motor.</a:t>
            </a:r>
          </a:p>
          <a:p>
            <a:pPr algn="just"/>
            <a:r>
              <a:rPr lang="es-EC" sz="1800" dirty="0">
                <a:latin typeface="Arial" pitchFamily="34" charset="0"/>
                <a:cs typeface="Arial" pitchFamily="34" charset="0"/>
              </a:rPr>
              <a:t>Utilizar bomba de vacío en el sistema EGR que tiene válvula EGR mecánica o que opera por vacío esto ayudara a determinar que el diafragma de la válvula EGR no esté roto o poroso.   </a:t>
            </a:r>
          </a:p>
          <a:p>
            <a:pPr algn="just"/>
            <a:r>
              <a:rPr lang="es-EC" sz="1800" dirty="0">
                <a:latin typeface="Arial" pitchFamily="34" charset="0"/>
                <a:cs typeface="Arial" pitchFamily="34" charset="0"/>
              </a:rPr>
              <a:t>No olvidarse de utilizar prendas de seguridad al trabajar en cualquiera de estos sistemas ya que ayudaran a evitar accidentes y mejorar la forma de trabajo.      </a:t>
            </a:r>
          </a:p>
          <a:p>
            <a:pPr lvl="0" algn="just"/>
            <a:endParaRPr lang="es-EC" sz="1800" dirty="0">
              <a:latin typeface="Arial" pitchFamily="34" charset="0"/>
              <a:cs typeface="Arial" pitchFamily="34" charset="0"/>
            </a:endParaRPr>
          </a:p>
          <a:p>
            <a:endParaRPr lang="es-EC" dirty="0"/>
          </a:p>
        </p:txBody>
      </p:sp>
    </p:spTree>
    <p:extLst>
      <p:ext uri="{BB962C8B-B14F-4D97-AF65-F5344CB8AC3E}">
        <p14:creationId xmlns:p14="http://schemas.microsoft.com/office/powerpoint/2010/main" val="413882809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439144" y="1196752"/>
            <a:ext cx="7525344" cy="4104456"/>
          </a:xfrm>
          <a:ln>
            <a:noFill/>
          </a:ln>
        </p:spPr>
        <p:style>
          <a:lnRef idx="2">
            <a:schemeClr val="dk1"/>
          </a:lnRef>
          <a:fillRef idx="1">
            <a:schemeClr val="lt1"/>
          </a:fillRef>
          <a:effectRef idx="0">
            <a:schemeClr val="dk1"/>
          </a:effectRef>
          <a:fontRef idx="minor">
            <a:schemeClr val="dk1"/>
          </a:fontRef>
        </p:style>
        <p:txBody>
          <a:bodyPr>
            <a:normAutofit fontScale="92500"/>
          </a:bodyPr>
          <a:lstStyle/>
          <a:p>
            <a:pPr marL="0" indent="0" algn="ctr">
              <a:buNone/>
            </a:pPr>
            <a:r>
              <a:rPr lang="es-EC" sz="6600" dirty="0">
                <a:solidFill>
                  <a:srgbClr val="0070C0"/>
                </a:solidFill>
                <a:latin typeface="Berlin Sans FB" pitchFamily="34" charset="0"/>
              </a:rPr>
              <a:t>La juventud es el momento de estudiar la sabiduría; la vejez, el de practicarla.</a:t>
            </a:r>
            <a:r>
              <a:rPr lang="es-EC" sz="6600" dirty="0"/>
              <a:t> </a:t>
            </a:r>
            <a:endParaRPr lang="es-EC" sz="6600" b="1" i="1" dirty="0">
              <a:solidFill>
                <a:srgbClr val="0070C0"/>
              </a:solidFill>
              <a:latin typeface="Bodoni MT" pitchFamily="18" charset="0"/>
            </a:endParaRPr>
          </a:p>
        </p:txBody>
      </p:sp>
      <p:sp>
        <p:nvSpPr>
          <p:cNvPr id="2" name="1 Rectángulo"/>
          <p:cNvSpPr/>
          <p:nvPr/>
        </p:nvSpPr>
        <p:spPr>
          <a:xfrm>
            <a:off x="6660232" y="6021288"/>
            <a:ext cx="1628138" cy="369332"/>
          </a:xfrm>
          <a:prstGeom prst="rect">
            <a:avLst/>
          </a:prstGeom>
        </p:spPr>
        <p:txBody>
          <a:bodyPr wrap="none">
            <a:spAutoFit/>
          </a:bodyPr>
          <a:lstStyle/>
          <a:p>
            <a:r>
              <a:rPr lang="es-EC" b="1" dirty="0"/>
              <a:t>Jean </a:t>
            </a:r>
            <a:r>
              <a:rPr lang="es-EC" b="1" dirty="0" smtClean="0"/>
              <a:t> </a:t>
            </a:r>
            <a:r>
              <a:rPr lang="es-EC" b="1" dirty="0"/>
              <a:t>Rousseau</a:t>
            </a:r>
          </a:p>
        </p:txBody>
      </p:sp>
    </p:spTree>
    <p:extLst>
      <p:ext uri="{BB962C8B-B14F-4D97-AF65-F5344CB8AC3E}">
        <p14:creationId xmlns:p14="http://schemas.microsoft.com/office/powerpoint/2010/main" val="222797621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47564" y="3140968"/>
            <a:ext cx="8039236" cy="3240360"/>
          </a:xfrm>
        </p:spPr>
        <p:txBody>
          <a:bodyPr/>
          <a:lstStyle/>
          <a:p>
            <a:pPr marL="0" indent="0" algn="just">
              <a:buNone/>
            </a:pPr>
            <a:r>
              <a:rPr lang="es-EC" sz="1800" dirty="0">
                <a:latin typeface="Arial" pitchFamily="34" charset="0"/>
                <a:cs typeface="Arial" pitchFamily="34" charset="0"/>
              </a:rPr>
              <a:t>Pulse </a:t>
            </a:r>
            <a:r>
              <a:rPr lang="es-EC" sz="1800" dirty="0" err="1">
                <a:latin typeface="Arial" pitchFamily="34" charset="0"/>
                <a:cs typeface="Arial" pitchFamily="34" charset="0"/>
              </a:rPr>
              <a:t>Width</a:t>
            </a:r>
            <a:r>
              <a:rPr lang="es-EC" sz="1800" dirty="0">
                <a:latin typeface="Arial" pitchFamily="34" charset="0"/>
                <a:cs typeface="Arial" pitchFamily="34" charset="0"/>
              </a:rPr>
              <a:t> </a:t>
            </a:r>
            <a:r>
              <a:rPr lang="es-EC" sz="1800" dirty="0" err="1">
                <a:latin typeface="Arial" pitchFamily="34" charset="0"/>
                <a:cs typeface="Arial" pitchFamily="34" charset="0"/>
              </a:rPr>
              <a:t>Modulation</a:t>
            </a:r>
            <a:r>
              <a:rPr lang="es-EC" sz="1800" dirty="0">
                <a:latin typeface="Arial" pitchFamily="34" charset="0"/>
                <a:cs typeface="Arial" pitchFamily="34" charset="0"/>
              </a:rPr>
              <a:t> (Modulación por ancho de pulso), logra variar el ciclo de trabajo de una señal de activación, es decir variar la señal de activación para un actuador. </a:t>
            </a:r>
          </a:p>
          <a:p>
            <a:pPr marL="0" indent="0" algn="just">
              <a:buNone/>
            </a:pPr>
            <a:r>
              <a:rPr lang="es-EC" sz="1800" dirty="0">
                <a:latin typeface="Arial" pitchFamily="34" charset="0"/>
                <a:cs typeface="Arial" pitchFamily="34" charset="0"/>
              </a:rPr>
              <a:t>La señal de activación y el ancho de pulso el PCM lo controla por negativo, es decir la duración de la activación es por el negativo.</a:t>
            </a:r>
          </a:p>
          <a:p>
            <a:pPr marL="0" indent="0">
              <a:buNone/>
            </a:pPr>
            <a:endParaRPr lang="es-EC" dirty="0"/>
          </a:p>
        </p:txBody>
      </p:sp>
      <p:sp>
        <p:nvSpPr>
          <p:cNvPr id="4" name="3 Rectángulo"/>
          <p:cNvSpPr/>
          <p:nvPr/>
        </p:nvSpPr>
        <p:spPr>
          <a:xfrm>
            <a:off x="647564" y="980728"/>
            <a:ext cx="8352928" cy="64807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ANÁLISIS DE COMPONENTES Y PARÁMETROS ASOCIADOS A LOS SISTEMAS </a:t>
            </a:r>
            <a:r>
              <a:rPr lang="es-EC" sz="2000" b="1" u="sng" dirty="0" smtClean="0">
                <a:latin typeface="Arial" pitchFamily="34" charset="0"/>
                <a:cs typeface="Arial" pitchFamily="34" charset="0"/>
              </a:rPr>
              <a:t>ANTICONTAMINANTES</a:t>
            </a:r>
            <a:endParaRPr lang="es-EC" sz="2000" b="1" u="sng" dirty="0">
              <a:latin typeface="Arial" pitchFamily="34" charset="0"/>
              <a:cs typeface="Arial" pitchFamily="34" charset="0"/>
            </a:endParaRPr>
          </a:p>
        </p:txBody>
      </p:sp>
      <p:sp>
        <p:nvSpPr>
          <p:cNvPr id="5" name="4 Rectángulo"/>
          <p:cNvSpPr/>
          <p:nvPr/>
        </p:nvSpPr>
        <p:spPr>
          <a:xfrm>
            <a:off x="647564" y="2142771"/>
            <a:ext cx="4176464"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sz="2000" b="1" dirty="0">
                <a:latin typeface="Arial" pitchFamily="34" charset="0"/>
                <a:cs typeface="Arial" pitchFamily="34" charset="0"/>
              </a:rPr>
              <a:t>ANÁLISIS DE LA SEÑAL </a:t>
            </a:r>
            <a:r>
              <a:rPr lang="es-EC" sz="2000" b="1" dirty="0" smtClean="0">
                <a:latin typeface="Arial" pitchFamily="34" charset="0"/>
                <a:cs typeface="Arial" pitchFamily="34" charset="0"/>
              </a:rPr>
              <a:t>PWM.</a:t>
            </a:r>
            <a:endParaRPr lang="es-EC" sz="2000" dirty="0"/>
          </a:p>
        </p:txBody>
      </p:sp>
    </p:spTree>
    <p:extLst>
      <p:ext uri="{BB962C8B-B14F-4D97-AF65-F5344CB8AC3E}">
        <p14:creationId xmlns:p14="http://schemas.microsoft.com/office/powerpoint/2010/main" val="33207651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l="25848" t="29378" r="26633" b="21060"/>
          <a:stretch>
            <a:fillRect/>
          </a:stretch>
        </p:blipFill>
        <p:spPr bwMode="auto">
          <a:xfrm>
            <a:off x="683568" y="1412776"/>
            <a:ext cx="3816424" cy="2808312"/>
          </a:xfrm>
          <a:prstGeom prst="rect">
            <a:avLst/>
          </a:prstGeom>
          <a:noFill/>
          <a:ln w="19050">
            <a:solidFill>
              <a:schemeClr val="tx1"/>
            </a:solidFill>
            <a:miter lim="800000"/>
            <a:headEnd/>
            <a:tailEnd/>
          </a:ln>
        </p:spPr>
      </p:pic>
      <p:pic>
        <p:nvPicPr>
          <p:cNvPr id="5" name="4 Imagen"/>
          <p:cNvPicPr/>
          <p:nvPr/>
        </p:nvPicPr>
        <p:blipFill rotWithShape="1">
          <a:blip r:embed="rId3" cstate="print"/>
          <a:srcRect l="34075" t="28955" r="30569" b="15865"/>
          <a:stretch/>
        </p:blipFill>
        <p:spPr bwMode="auto">
          <a:xfrm>
            <a:off x="4716016" y="1412776"/>
            <a:ext cx="4248472" cy="5040560"/>
          </a:xfrm>
          <a:prstGeom prst="rect">
            <a:avLst/>
          </a:prstGeom>
          <a:ln w="19050"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12046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22877" y="1772816"/>
            <a:ext cx="8229600" cy="4896544"/>
          </a:xfrm>
        </p:spPr>
        <p:txBody>
          <a:bodyPr>
            <a:normAutofit/>
          </a:bodyPr>
          <a:lstStyle/>
          <a:p>
            <a:pPr marL="0" indent="0" algn="just">
              <a:buNone/>
            </a:pPr>
            <a:r>
              <a:rPr lang="es-EC" sz="1800" dirty="0">
                <a:latin typeface="Arial" pitchFamily="34" charset="0"/>
                <a:cs typeface="Arial" pitchFamily="34" charset="0"/>
              </a:rPr>
              <a:t>El PCM está compuesto por un gran número de circuitos y componentes, básicamente por circuitos periféricos y por circuitos de procesamiento de datos, dentro de los circuitos periféricos podemos encontrar tres: </a:t>
            </a:r>
          </a:p>
          <a:p>
            <a:pPr marL="0" indent="0" algn="just">
              <a:buNone/>
            </a:pPr>
            <a:r>
              <a:rPr lang="es-EC" sz="1800" dirty="0" smtClean="0">
                <a:latin typeface="Arial" pitchFamily="34" charset="0"/>
                <a:cs typeface="Arial" pitchFamily="34" charset="0"/>
              </a:rPr>
              <a:t>Circuito </a:t>
            </a:r>
            <a:r>
              <a:rPr lang="es-EC" sz="1800" dirty="0">
                <a:latin typeface="Arial" pitchFamily="34" charset="0"/>
                <a:cs typeface="Arial" pitchFamily="34" charset="0"/>
              </a:rPr>
              <a:t>de alimentación o fuente; Circuitos de control y Circuito de procesamiento de datos.</a:t>
            </a:r>
          </a:p>
          <a:p>
            <a:pPr marL="0" indent="0" algn="just">
              <a:buNone/>
            </a:pPr>
            <a:endParaRPr lang="es-EC" sz="1800" dirty="0" smtClean="0">
              <a:latin typeface="Arial" pitchFamily="34" charset="0"/>
              <a:cs typeface="Arial" pitchFamily="34" charset="0"/>
            </a:endParaRPr>
          </a:p>
          <a:p>
            <a:pPr marL="0" indent="0" algn="just">
              <a:buNone/>
            </a:pPr>
            <a:r>
              <a:rPr lang="es-EC" sz="1800" dirty="0" smtClean="0">
                <a:latin typeface="Arial" pitchFamily="34" charset="0"/>
                <a:cs typeface="Arial" pitchFamily="34" charset="0"/>
              </a:rPr>
              <a:t>En los circuitos de control se tiene como principales componentes a los transistores y circuitos integrados de control (DRIVER´S).</a:t>
            </a:r>
          </a:p>
          <a:p>
            <a:pPr marL="0" indent="0" algn="just">
              <a:buNone/>
            </a:pPr>
            <a:endParaRPr lang="es-ES" sz="1800" dirty="0" smtClean="0">
              <a:latin typeface="Arial" pitchFamily="34" charset="0"/>
              <a:cs typeface="Arial" pitchFamily="34" charset="0"/>
            </a:endParaRPr>
          </a:p>
          <a:p>
            <a:pPr marL="0" indent="0" algn="just">
              <a:buNone/>
            </a:pPr>
            <a:r>
              <a:rPr lang="es-ES" sz="1800" dirty="0" smtClean="0">
                <a:latin typeface="Arial" pitchFamily="34" charset="0"/>
                <a:cs typeface="Arial" pitchFamily="34" charset="0"/>
              </a:rPr>
              <a:t>En </a:t>
            </a:r>
            <a:r>
              <a:rPr lang="es-ES" sz="1800" dirty="0">
                <a:latin typeface="Arial" pitchFamily="34" charset="0"/>
                <a:cs typeface="Arial" pitchFamily="34" charset="0"/>
              </a:rPr>
              <a:t>el ámbito automotriz los actuadores de la gestión electrónica del motor son </a:t>
            </a:r>
            <a:r>
              <a:rPr lang="es-ES" sz="1800" dirty="0" smtClean="0">
                <a:latin typeface="Arial" pitchFamily="34" charset="0"/>
                <a:cs typeface="Arial" pitchFamily="34" charset="0"/>
              </a:rPr>
              <a:t>activados casi </a:t>
            </a:r>
            <a:r>
              <a:rPr lang="es-ES" sz="1800" dirty="0">
                <a:latin typeface="Arial" pitchFamily="34" charset="0"/>
                <a:cs typeface="Arial" pitchFamily="34" charset="0"/>
              </a:rPr>
              <a:t>siempre por negativo, es decir que tienen positivo permanente</a:t>
            </a:r>
            <a:r>
              <a:rPr lang="es-ES" sz="1800" dirty="0" smtClean="0"/>
              <a:t>.</a:t>
            </a:r>
          </a:p>
          <a:p>
            <a:pPr marL="0" indent="0" algn="just">
              <a:buNone/>
            </a:pPr>
            <a:endParaRPr lang="es-ES" sz="1800" dirty="0" smtClean="0">
              <a:latin typeface="Arial" pitchFamily="34" charset="0"/>
              <a:cs typeface="Arial" pitchFamily="34" charset="0"/>
            </a:endParaRPr>
          </a:p>
          <a:p>
            <a:pPr marL="0" indent="0" algn="just">
              <a:buNone/>
            </a:pPr>
            <a:r>
              <a:rPr lang="es-ES" sz="1800" dirty="0" smtClean="0">
                <a:latin typeface="Arial" pitchFamily="34" charset="0"/>
                <a:cs typeface="Arial" pitchFamily="34" charset="0"/>
              </a:rPr>
              <a:t>Una </a:t>
            </a:r>
            <a:r>
              <a:rPr lang="es-ES" sz="1800" dirty="0">
                <a:latin typeface="Arial" pitchFamily="34" charset="0"/>
                <a:cs typeface="Arial" pitchFamily="34" charset="0"/>
              </a:rPr>
              <a:t>vez que el PCM determina el momento exacto activa estas electroválvulas, mediante pulsos a la base del transistor y esto hace que la corriente que se encuentra en el devanado aterrice a masa y la electroválvula </a:t>
            </a:r>
            <a:r>
              <a:rPr lang="es-ES" sz="1800" dirty="0" smtClean="0">
                <a:latin typeface="Arial" pitchFamily="34" charset="0"/>
                <a:cs typeface="Arial" pitchFamily="34" charset="0"/>
              </a:rPr>
              <a:t>trabaje.</a:t>
            </a:r>
            <a:endParaRPr lang="es-EC" sz="1800" dirty="0">
              <a:latin typeface="Arial" pitchFamily="34" charset="0"/>
              <a:cs typeface="Arial" pitchFamily="34" charset="0"/>
            </a:endParaRPr>
          </a:p>
        </p:txBody>
      </p:sp>
      <p:sp>
        <p:nvSpPr>
          <p:cNvPr id="4" name="3 Rectángulo"/>
          <p:cNvSpPr/>
          <p:nvPr/>
        </p:nvSpPr>
        <p:spPr>
          <a:xfrm>
            <a:off x="647564" y="980728"/>
            <a:ext cx="6444716"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sz="2000" b="1" dirty="0">
                <a:latin typeface="Arial" pitchFamily="34" charset="0"/>
                <a:cs typeface="Arial" pitchFamily="34" charset="0"/>
              </a:rPr>
              <a:t>ANÁLISIS DEL MÓDULO DE CONTROL (PCM).</a:t>
            </a:r>
          </a:p>
        </p:txBody>
      </p:sp>
    </p:spTree>
    <p:extLst>
      <p:ext uri="{BB962C8B-B14F-4D97-AF65-F5344CB8AC3E}">
        <p14:creationId xmlns:p14="http://schemas.microsoft.com/office/powerpoint/2010/main" val="19058272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19873" t="22439" r="30685" b="13659"/>
          <a:stretch>
            <a:fillRect/>
          </a:stretch>
        </p:blipFill>
        <p:spPr bwMode="auto">
          <a:xfrm>
            <a:off x="971600" y="1484784"/>
            <a:ext cx="3744416" cy="2880320"/>
          </a:xfrm>
          <a:prstGeom prst="rect">
            <a:avLst/>
          </a:prstGeom>
          <a:noFill/>
          <a:ln w="19050">
            <a:solidFill>
              <a:schemeClr val="tx1"/>
            </a:solidFill>
            <a:miter lim="800000"/>
            <a:headEnd/>
            <a:tailEnd/>
          </a:ln>
        </p:spPr>
      </p:pic>
      <p:pic>
        <p:nvPicPr>
          <p:cNvPr id="5" name="4 Marcador de contenido"/>
          <p:cNvPicPr>
            <a:picLocks noGrp="1"/>
          </p:cNvPicPr>
          <p:nvPr>
            <p:ph idx="1"/>
          </p:nvPr>
        </p:nvPicPr>
        <p:blipFill>
          <a:blip r:embed="rId3" cstate="print"/>
          <a:srcRect l="8455" t="25854" r="52464" b="22439"/>
          <a:stretch>
            <a:fillRect/>
          </a:stretch>
        </p:blipFill>
        <p:spPr bwMode="auto">
          <a:xfrm>
            <a:off x="4932040" y="1478872"/>
            <a:ext cx="3816423" cy="2882106"/>
          </a:xfrm>
          <a:prstGeom prst="rect">
            <a:avLst/>
          </a:prstGeom>
          <a:noFill/>
          <a:ln w="9525">
            <a:noFill/>
            <a:miter lim="800000"/>
            <a:headEnd/>
            <a:tailEnd/>
          </a:ln>
        </p:spPr>
      </p:pic>
    </p:spTree>
    <p:extLst>
      <p:ext uri="{BB962C8B-B14F-4D97-AF65-F5344CB8AC3E}">
        <p14:creationId xmlns:p14="http://schemas.microsoft.com/office/powerpoint/2010/main" val="37095755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187624" y="980728"/>
            <a:ext cx="6624736" cy="576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TIPOS DE SISTEMAS ANTICONTAMINANTES</a:t>
            </a:r>
          </a:p>
        </p:txBody>
      </p:sp>
      <p:pic>
        <p:nvPicPr>
          <p:cNvPr id="6" name="5 Marcador de contenido"/>
          <p:cNvPicPr>
            <a:picLocks noGrp="1"/>
          </p:cNvPicPr>
          <p:nvPr>
            <p:ph idx="1"/>
          </p:nvPr>
        </p:nvPicPr>
        <p:blipFill>
          <a:blip r:embed="rId2" cstate="print"/>
          <a:srcRect l="27494" t="21707" r="15760" b="8293"/>
          <a:stretch>
            <a:fillRect/>
          </a:stretch>
        </p:blipFill>
        <p:spPr bwMode="auto">
          <a:xfrm>
            <a:off x="1403649" y="1844674"/>
            <a:ext cx="6192688" cy="4824686"/>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925936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47564" y="1700808"/>
            <a:ext cx="8388932" cy="4525963"/>
          </a:xfrm>
        </p:spPr>
        <p:txBody>
          <a:bodyPr>
            <a:normAutofit/>
          </a:bodyPr>
          <a:lstStyle/>
          <a:p>
            <a:pPr algn="just"/>
            <a:r>
              <a:rPr lang="es-EC" sz="1800" dirty="0" smtClean="0">
                <a:latin typeface="Arial" pitchFamily="34" charset="0"/>
                <a:cs typeface="Arial" pitchFamily="34" charset="0"/>
              </a:rPr>
              <a:t>Está diseñado </a:t>
            </a:r>
            <a:r>
              <a:rPr lang="es-EC" sz="1800" dirty="0">
                <a:latin typeface="Arial" pitchFamily="34" charset="0"/>
                <a:cs typeface="Arial" pitchFamily="34" charset="0"/>
              </a:rPr>
              <a:t>para disminuir la formación de </a:t>
            </a:r>
            <a:r>
              <a:rPr lang="es-EC" sz="1800" dirty="0" err="1">
                <a:latin typeface="Arial" pitchFamily="34" charset="0"/>
                <a:cs typeface="Arial" pitchFamily="34" charset="0"/>
              </a:rPr>
              <a:t>NOx</a:t>
            </a:r>
            <a:r>
              <a:rPr lang="es-EC" sz="1800" dirty="0">
                <a:latin typeface="Arial" pitchFamily="34" charset="0"/>
                <a:cs typeface="Arial" pitchFamily="34" charset="0"/>
              </a:rPr>
              <a:t> en el proceso de combustión del motor, mediante la disminución de las temperaturas elevadas de 1371 °</a:t>
            </a:r>
            <a:r>
              <a:rPr lang="es-EC" sz="1800" dirty="0" smtClean="0">
                <a:latin typeface="Arial" pitchFamily="34" charset="0"/>
                <a:cs typeface="Arial" pitchFamily="34" charset="0"/>
              </a:rPr>
              <a:t>C a </a:t>
            </a:r>
            <a:r>
              <a:rPr lang="es-EC" sz="1800" dirty="0">
                <a:latin typeface="Arial" pitchFamily="34" charset="0"/>
                <a:cs typeface="Arial" pitchFamily="34" charset="0"/>
              </a:rPr>
              <a:t>casi </a:t>
            </a:r>
            <a:r>
              <a:rPr lang="es-EC" sz="1800" dirty="0" smtClean="0">
                <a:latin typeface="Arial" pitchFamily="34" charset="0"/>
                <a:cs typeface="Arial" pitchFamily="34" charset="0"/>
              </a:rPr>
              <a:t>260°C en </a:t>
            </a:r>
            <a:r>
              <a:rPr lang="es-EC" sz="1800" dirty="0">
                <a:latin typeface="Arial" pitchFamily="34" charset="0"/>
                <a:cs typeface="Arial" pitchFamily="34" charset="0"/>
              </a:rPr>
              <a:t>la cámara de combustión, al recircular pequeñas cantidades de gas de escape hacia el múltiple de </a:t>
            </a:r>
            <a:r>
              <a:rPr lang="es-EC" sz="1800" dirty="0" smtClean="0">
                <a:latin typeface="Arial" pitchFamily="34" charset="0"/>
                <a:cs typeface="Arial" pitchFamily="34" charset="0"/>
              </a:rPr>
              <a:t>admisión aproximadamente de 5 a 15 %.</a:t>
            </a:r>
          </a:p>
          <a:p>
            <a:pPr algn="just"/>
            <a:r>
              <a:rPr lang="es-EC" sz="1800" dirty="0">
                <a:latin typeface="Arial" pitchFamily="34" charset="0"/>
                <a:cs typeface="Arial" pitchFamily="34" charset="0"/>
              </a:rPr>
              <a:t>El proceso consiste en diluir la mezcla de aire/combustible con cantidades dosificadas de gases de escape. Esto debilita la mezcla, dado que los gases de escape no contienen el oxígeno necesario para permitir la </a:t>
            </a:r>
            <a:r>
              <a:rPr lang="es-EC" sz="1800" dirty="0" smtClean="0">
                <a:latin typeface="Arial" pitchFamily="34" charset="0"/>
                <a:cs typeface="Arial" pitchFamily="34" charset="0"/>
              </a:rPr>
              <a:t>combustión.</a:t>
            </a:r>
          </a:p>
          <a:p>
            <a:pPr algn="just"/>
            <a:r>
              <a:rPr lang="es-EC" sz="1800" dirty="0" smtClean="0">
                <a:latin typeface="Arial" pitchFamily="34" charset="0"/>
                <a:cs typeface="Arial" pitchFamily="34" charset="0"/>
              </a:rPr>
              <a:t>Como </a:t>
            </a:r>
            <a:r>
              <a:rPr lang="es-EC" sz="1800" dirty="0">
                <a:latin typeface="Arial" pitchFamily="34" charset="0"/>
                <a:cs typeface="Arial" pitchFamily="34" charset="0"/>
              </a:rPr>
              <a:t>resultado, la mezcla se quema más lentamente, reduciendo las temperaturas de combustión.</a:t>
            </a:r>
          </a:p>
          <a:p>
            <a:pPr algn="just"/>
            <a:endParaRPr lang="es-EC" sz="1800" dirty="0">
              <a:latin typeface="Arial" pitchFamily="34" charset="0"/>
              <a:cs typeface="Arial" pitchFamily="34" charset="0"/>
            </a:endParaRPr>
          </a:p>
        </p:txBody>
      </p:sp>
      <p:sp>
        <p:nvSpPr>
          <p:cNvPr id="4" name="3 Rectángulo"/>
          <p:cNvSpPr/>
          <p:nvPr/>
        </p:nvSpPr>
        <p:spPr>
          <a:xfrm>
            <a:off x="647564" y="980728"/>
            <a:ext cx="2844316"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sz="2000" b="1" dirty="0" smtClean="0">
                <a:latin typeface="Arial" pitchFamily="34" charset="0"/>
                <a:cs typeface="Arial" pitchFamily="34" charset="0"/>
              </a:rPr>
              <a:t>SISTEMA EGR.</a:t>
            </a:r>
            <a:endParaRPr lang="es-EC" sz="2000" b="1" dirty="0">
              <a:latin typeface="Arial" pitchFamily="34" charset="0"/>
              <a:cs typeface="Arial" pitchFamily="34" charset="0"/>
            </a:endParaRPr>
          </a:p>
        </p:txBody>
      </p:sp>
      <p:pic>
        <p:nvPicPr>
          <p:cNvPr id="5" name="4 Imagen"/>
          <p:cNvPicPr/>
          <p:nvPr/>
        </p:nvPicPr>
        <p:blipFill>
          <a:blip r:embed="rId2" cstate="print"/>
          <a:srcRect l="29543" t="28033" r="35088" b="11716"/>
          <a:stretch>
            <a:fillRect/>
          </a:stretch>
        </p:blipFill>
        <p:spPr bwMode="auto">
          <a:xfrm>
            <a:off x="4211960" y="4581128"/>
            <a:ext cx="2016224" cy="216024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426357686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700808"/>
            <a:ext cx="8075240" cy="4896544"/>
          </a:xfrm>
        </p:spPr>
        <p:txBody>
          <a:bodyPr>
            <a:normAutofit/>
          </a:bodyPr>
          <a:lstStyle/>
          <a:p>
            <a:pPr marL="0" indent="0" algn="just">
              <a:lnSpc>
                <a:spcPct val="120000"/>
              </a:lnSpc>
              <a:buNone/>
            </a:pPr>
            <a:r>
              <a:rPr lang="es-ES" sz="1800" dirty="0">
                <a:latin typeface="Arial" pitchFamily="34" charset="0"/>
                <a:cs typeface="Arial" pitchFamily="34" charset="0"/>
              </a:rPr>
              <a:t>Los diversos tipos de sistemas anticontaminantes como son los sistemas de recirculación de gases de escape (EGR) así como de los sistemas evaporativos (EVAP), no son estudiados, analizados ni comprendidos sus funcionamientos en el país, la razón principal es la falta de información y conocimiento de los técnicos automotrices al respecto, lo que se suele hacer en caso de tener un código de diagnóstico o un problema asociado a estos sistemas es simplemente borrarlo de la memoria del computador del vehículo, sin profundizar en el porqué del daño y sin saber además que estos sistemas son igual de importantes que los demás sistemas de gestión electrónica, ya que los sistemas anticontaminantes junto con los otros sistemas que forman la gestión electrónica determinan el buen desempeño del motor y evitan la contaminación producida por los motores de combustión interna.</a:t>
            </a:r>
            <a:endParaRPr lang="es-EC" sz="1800" dirty="0">
              <a:latin typeface="Arial" pitchFamily="34" charset="0"/>
              <a:cs typeface="Arial" pitchFamily="34" charset="0"/>
            </a:endParaRPr>
          </a:p>
          <a:p>
            <a:pPr marL="0" indent="0">
              <a:buNone/>
            </a:pPr>
            <a:endParaRPr lang="es-EC" dirty="0"/>
          </a:p>
        </p:txBody>
      </p:sp>
      <p:sp>
        <p:nvSpPr>
          <p:cNvPr id="5" name="4 Rectángulo"/>
          <p:cNvSpPr/>
          <p:nvPr/>
        </p:nvSpPr>
        <p:spPr>
          <a:xfrm>
            <a:off x="1691680" y="936911"/>
            <a:ext cx="6192688" cy="576064"/>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smtClean="0">
                <a:latin typeface="Arial" pitchFamily="34" charset="0"/>
                <a:cs typeface="Arial" pitchFamily="34" charset="0"/>
              </a:rPr>
              <a:t>PLANTEAMIENTO DEL PROBLEMA</a:t>
            </a:r>
            <a:endParaRPr lang="es-EC" sz="2000" b="1" u="sng" dirty="0">
              <a:latin typeface="Arial" pitchFamily="34" charset="0"/>
              <a:cs typeface="Arial" pitchFamily="34" charset="0"/>
            </a:endParaRPr>
          </a:p>
        </p:txBody>
      </p:sp>
    </p:spTree>
    <p:extLst>
      <p:ext uri="{BB962C8B-B14F-4D97-AF65-F5344CB8AC3E}">
        <p14:creationId xmlns:p14="http://schemas.microsoft.com/office/powerpoint/2010/main" val="31444390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47564" y="1916832"/>
            <a:ext cx="8039236" cy="4209331"/>
          </a:xfrm>
        </p:spPr>
        <p:txBody>
          <a:bodyPr/>
          <a:lstStyle/>
          <a:p>
            <a:pPr lvl="0" algn="just"/>
            <a:r>
              <a:rPr lang="es-EC" sz="1800" dirty="0">
                <a:latin typeface="Arial" pitchFamily="34" charset="0"/>
                <a:cs typeface="Arial" pitchFamily="34" charset="0"/>
              </a:rPr>
              <a:t>El límite para que el nitrógeno reaccione con oxígeno y forme los </a:t>
            </a:r>
            <a:r>
              <a:rPr lang="es-EC" sz="1800" dirty="0" err="1">
                <a:latin typeface="Arial" pitchFamily="34" charset="0"/>
                <a:cs typeface="Arial" pitchFamily="34" charset="0"/>
              </a:rPr>
              <a:t>NO</a:t>
            </a:r>
            <a:r>
              <a:rPr lang="es-EC" sz="1800" baseline="-25000" dirty="0" err="1">
                <a:latin typeface="Arial" pitchFamily="34" charset="0"/>
                <a:cs typeface="Arial" pitchFamily="34" charset="0"/>
              </a:rPr>
              <a:t>x</a:t>
            </a:r>
            <a:r>
              <a:rPr lang="es-EC" sz="1800" baseline="-25000" dirty="0">
                <a:latin typeface="Arial" pitchFamily="34" charset="0"/>
                <a:cs typeface="Arial" pitchFamily="34" charset="0"/>
              </a:rPr>
              <a:t> </a:t>
            </a:r>
            <a:r>
              <a:rPr lang="es-EC" sz="1800" dirty="0">
                <a:latin typeface="Arial" pitchFamily="34" charset="0"/>
                <a:cs typeface="Arial" pitchFamily="34" charset="0"/>
              </a:rPr>
              <a:t>debe ser 1371 °C (2500 °F) en la cámara de combustión.</a:t>
            </a:r>
          </a:p>
          <a:p>
            <a:pPr lvl="0" algn="just"/>
            <a:r>
              <a:rPr lang="es-EC" sz="1800" dirty="0">
                <a:latin typeface="Arial" pitchFamily="34" charset="0"/>
                <a:cs typeface="Arial" pitchFamily="34" charset="0"/>
              </a:rPr>
              <a:t>Cuando la mezcla para la combustión se encuentra en su punto ideal de 14,7:1, se puede ver en la </a:t>
            </a:r>
            <a:r>
              <a:rPr lang="es-EC" sz="1800" dirty="0" smtClean="0">
                <a:latin typeface="Arial" pitchFamily="34" charset="0"/>
                <a:cs typeface="Arial" pitchFamily="34" charset="0"/>
              </a:rPr>
              <a:t>figura </a:t>
            </a:r>
            <a:r>
              <a:rPr lang="es-EC" sz="1800" dirty="0">
                <a:latin typeface="Arial" pitchFamily="34" charset="0"/>
                <a:cs typeface="Arial" pitchFamily="34" charset="0"/>
              </a:rPr>
              <a:t>que la generación de </a:t>
            </a:r>
            <a:r>
              <a:rPr lang="es-EC" sz="1800" dirty="0" err="1" smtClean="0">
                <a:latin typeface="Arial" pitchFamily="34" charset="0"/>
                <a:cs typeface="Arial" pitchFamily="34" charset="0"/>
              </a:rPr>
              <a:t>NO</a:t>
            </a:r>
            <a:r>
              <a:rPr lang="es-EC" sz="1800" baseline="-25000" dirty="0" err="1">
                <a:latin typeface="Arial" pitchFamily="34" charset="0"/>
                <a:cs typeface="Arial" pitchFamily="34" charset="0"/>
              </a:rPr>
              <a:t>x</a:t>
            </a:r>
            <a:r>
              <a:rPr lang="es-EC" sz="1800" dirty="0" smtClean="0">
                <a:latin typeface="Arial" pitchFamily="34" charset="0"/>
                <a:cs typeface="Arial" pitchFamily="34" charset="0"/>
              </a:rPr>
              <a:t> </a:t>
            </a:r>
            <a:r>
              <a:rPr lang="es-EC" sz="1800" dirty="0">
                <a:latin typeface="Arial" pitchFamily="34" charset="0"/>
                <a:cs typeface="Arial" pitchFamily="34" charset="0"/>
              </a:rPr>
              <a:t>aumenta. </a:t>
            </a:r>
          </a:p>
          <a:p>
            <a:endParaRPr lang="es-EC" dirty="0"/>
          </a:p>
        </p:txBody>
      </p:sp>
      <p:sp>
        <p:nvSpPr>
          <p:cNvPr id="4" name="3 Rectángulo"/>
          <p:cNvSpPr/>
          <p:nvPr/>
        </p:nvSpPr>
        <p:spPr>
          <a:xfrm>
            <a:off x="647564" y="980728"/>
            <a:ext cx="7236804" cy="720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sz="2000" b="1" dirty="0">
                <a:latin typeface="Arial" pitchFamily="34" charset="0"/>
                <a:cs typeface="Arial" pitchFamily="34" charset="0"/>
              </a:rPr>
              <a:t>FACTORES PARA LA FORMACIÓN DE LOS ÓXIDOS DE </a:t>
            </a:r>
            <a:r>
              <a:rPr lang="es-EC" sz="2000" b="1" dirty="0" smtClean="0">
                <a:latin typeface="Arial" pitchFamily="34" charset="0"/>
                <a:cs typeface="Arial" pitchFamily="34" charset="0"/>
              </a:rPr>
              <a:t>NITRÓGENO.</a:t>
            </a:r>
            <a:endParaRPr lang="es-EC" sz="2000" dirty="0">
              <a:latin typeface="Arial" pitchFamily="34" charset="0"/>
              <a:cs typeface="Arial" pitchFamily="34" charset="0"/>
            </a:endParaRPr>
          </a:p>
        </p:txBody>
      </p:sp>
      <p:pic>
        <p:nvPicPr>
          <p:cNvPr id="6" name="5 Imagen"/>
          <p:cNvPicPr/>
          <p:nvPr/>
        </p:nvPicPr>
        <p:blipFill>
          <a:blip r:embed="rId2" cstate="print"/>
          <a:srcRect l="25126" t="46645" r="19765" b="12092"/>
          <a:stretch>
            <a:fillRect/>
          </a:stretch>
        </p:blipFill>
        <p:spPr bwMode="auto">
          <a:xfrm>
            <a:off x="1043608" y="3356992"/>
            <a:ext cx="7128792" cy="3135873"/>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42520518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83214" y="4293096"/>
            <a:ext cx="8229600" cy="2160240"/>
          </a:xfrm>
        </p:spPr>
        <p:txBody>
          <a:bodyPr>
            <a:normAutofit/>
          </a:bodyPr>
          <a:lstStyle/>
          <a:p>
            <a:pPr marL="0" indent="0" algn="just">
              <a:buNone/>
            </a:pPr>
            <a:r>
              <a:rPr lang="es-EC" sz="1800" dirty="0">
                <a:latin typeface="Arial" pitchFamily="34" charset="0"/>
                <a:cs typeface="Arial" pitchFamily="34" charset="0"/>
              </a:rPr>
              <a:t>Estos datos de entrada serán almacenados en la memoria RAM, continuando con la comprobación de los datos ya existentes en la memoria ROM por el software del PCM, y decidir en qué momento accionar el actuador del sistema EGR, sea del tipo que sea, para </a:t>
            </a:r>
            <a:r>
              <a:rPr lang="es-EC" sz="1800" dirty="0" smtClean="0">
                <a:latin typeface="Arial" pitchFamily="34" charset="0"/>
                <a:cs typeface="Arial" pitchFamily="34" charset="0"/>
              </a:rPr>
              <a:t>recircular los gases de escape al </a:t>
            </a:r>
            <a:r>
              <a:rPr lang="es-EC" sz="1800" dirty="0">
                <a:latin typeface="Arial" pitchFamily="34" charset="0"/>
                <a:cs typeface="Arial" pitchFamily="34" charset="0"/>
              </a:rPr>
              <a:t>múltiple de admisión, de acuerdo a la carga que tenga el motor. </a:t>
            </a:r>
          </a:p>
        </p:txBody>
      </p:sp>
      <p:sp>
        <p:nvSpPr>
          <p:cNvPr id="4" name="3 Rectángulo"/>
          <p:cNvSpPr/>
          <p:nvPr/>
        </p:nvSpPr>
        <p:spPr>
          <a:xfrm>
            <a:off x="647564" y="980728"/>
            <a:ext cx="8100900"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sz="2000" b="1" dirty="0">
                <a:latin typeface="Arial" pitchFamily="34" charset="0"/>
                <a:cs typeface="Arial" pitchFamily="34" charset="0"/>
              </a:rPr>
              <a:t>PRINCIPIO DE FUNCIONAMIENTO GENERAL DEL SISTEMA </a:t>
            </a:r>
            <a:r>
              <a:rPr lang="es-EC" sz="2000" b="1" dirty="0" smtClean="0">
                <a:latin typeface="Arial" pitchFamily="34" charset="0"/>
                <a:cs typeface="Arial" pitchFamily="34" charset="0"/>
              </a:rPr>
              <a:t>EGR. </a:t>
            </a:r>
            <a:endParaRPr lang="es-EC" sz="2000" b="1" dirty="0">
              <a:latin typeface="Arial" pitchFamily="34" charset="0"/>
              <a:cs typeface="Arial" pitchFamily="34" charset="0"/>
            </a:endParaRPr>
          </a:p>
        </p:txBody>
      </p:sp>
      <p:pic>
        <p:nvPicPr>
          <p:cNvPr id="5" name="4 Imagen"/>
          <p:cNvPicPr/>
          <p:nvPr/>
        </p:nvPicPr>
        <p:blipFill>
          <a:blip r:embed="rId2" cstate="print"/>
          <a:srcRect l="28393" t="45122" r="22613" b="16098"/>
          <a:stretch>
            <a:fillRect/>
          </a:stretch>
        </p:blipFill>
        <p:spPr bwMode="auto">
          <a:xfrm>
            <a:off x="2606992" y="1700808"/>
            <a:ext cx="3765207" cy="237626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20342043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2088" y="1844824"/>
            <a:ext cx="8229600" cy="4281339"/>
          </a:xfrm>
        </p:spPr>
        <p:txBody>
          <a:bodyPr>
            <a:normAutofit/>
          </a:bodyPr>
          <a:lstStyle/>
          <a:p>
            <a:pPr marL="0" indent="0" algn="just">
              <a:buNone/>
            </a:pPr>
            <a:r>
              <a:rPr lang="es-EC" sz="1800" b="1" dirty="0">
                <a:latin typeface="Arial" pitchFamily="34" charset="0"/>
                <a:cs typeface="Arial" pitchFamily="34" charset="0"/>
              </a:rPr>
              <a:t>1. Alto Flujo:</a:t>
            </a:r>
            <a:r>
              <a:rPr lang="es-EC" sz="1800" dirty="0">
                <a:latin typeface="Arial" pitchFamily="34" charset="0"/>
                <a:cs typeface="Arial" pitchFamily="34" charset="0"/>
              </a:rPr>
              <a:t> Durante velocidades crucero y en rangos de aceleración medio, cuando la temperatura de combustión es más elevada.</a:t>
            </a:r>
          </a:p>
          <a:p>
            <a:pPr marL="0" indent="0" algn="just">
              <a:buNone/>
            </a:pPr>
            <a:r>
              <a:rPr lang="es-EC" sz="1800" b="1" dirty="0">
                <a:latin typeface="Arial" pitchFamily="34" charset="0"/>
                <a:cs typeface="Arial" pitchFamily="34" charset="0"/>
              </a:rPr>
              <a:t>2. Bajo Flujo:</a:t>
            </a:r>
            <a:r>
              <a:rPr lang="es-EC" sz="1800" dirty="0">
                <a:latin typeface="Arial" pitchFamily="34" charset="0"/>
                <a:cs typeface="Arial" pitchFamily="34" charset="0"/>
              </a:rPr>
              <a:t> Durante bajas velocidades o ralentí, cuando la temperatura de la combustión es media.</a:t>
            </a:r>
          </a:p>
          <a:p>
            <a:pPr marL="0" indent="0" algn="just">
              <a:buNone/>
            </a:pPr>
            <a:r>
              <a:rPr lang="es-EC" sz="1800" b="1" dirty="0" smtClean="0">
                <a:latin typeface="Arial" pitchFamily="34" charset="0"/>
                <a:cs typeface="Arial" pitchFamily="34" charset="0"/>
              </a:rPr>
              <a:t>3. Ningún </a:t>
            </a:r>
            <a:r>
              <a:rPr lang="es-EC" sz="1800" b="1" dirty="0">
                <a:latin typeface="Arial" pitchFamily="34" charset="0"/>
                <a:cs typeface="Arial" pitchFamily="34" charset="0"/>
              </a:rPr>
              <a:t>Flujo:</a:t>
            </a:r>
            <a:r>
              <a:rPr lang="es-EC" sz="1800" dirty="0">
                <a:latin typeface="Arial" pitchFamily="34" charset="0"/>
                <a:cs typeface="Arial" pitchFamily="34" charset="0"/>
              </a:rPr>
              <a:t> Cuando la recirculación podría afectar la eficiencia y operación del motor (pérdida de torque).</a:t>
            </a:r>
          </a:p>
          <a:p>
            <a:pPr marL="0" indent="0">
              <a:buNone/>
            </a:pPr>
            <a:endParaRPr lang="es-EC" dirty="0"/>
          </a:p>
        </p:txBody>
      </p:sp>
      <p:sp>
        <p:nvSpPr>
          <p:cNvPr id="4" name="3 Rectángulo"/>
          <p:cNvSpPr/>
          <p:nvPr/>
        </p:nvSpPr>
        <p:spPr>
          <a:xfrm>
            <a:off x="647564" y="980728"/>
            <a:ext cx="5580620"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sz="2000" b="1" dirty="0">
                <a:latin typeface="Arial" pitchFamily="34" charset="0"/>
                <a:cs typeface="Arial" pitchFamily="34" charset="0"/>
              </a:rPr>
              <a:t>RANGOS DE TRABAJO DEL SISTEMA </a:t>
            </a:r>
            <a:r>
              <a:rPr lang="es-EC" sz="2000" b="1" dirty="0" smtClean="0">
                <a:latin typeface="Arial" pitchFamily="34" charset="0"/>
                <a:cs typeface="Arial" pitchFamily="34" charset="0"/>
              </a:rPr>
              <a:t>EGR.</a:t>
            </a:r>
            <a:endParaRPr lang="es-EC" sz="2000" b="1" dirty="0">
              <a:latin typeface="Arial" pitchFamily="34" charset="0"/>
              <a:cs typeface="Arial" pitchFamily="34" charset="0"/>
            </a:endParaRPr>
          </a:p>
        </p:txBody>
      </p:sp>
      <p:pic>
        <p:nvPicPr>
          <p:cNvPr id="5" name="4 Imagen"/>
          <p:cNvPicPr/>
          <p:nvPr/>
        </p:nvPicPr>
        <p:blipFill>
          <a:blip r:embed="rId2" cstate="print"/>
          <a:srcRect/>
          <a:stretch>
            <a:fillRect/>
          </a:stretch>
        </p:blipFill>
        <p:spPr bwMode="auto">
          <a:xfrm>
            <a:off x="2843808" y="3861048"/>
            <a:ext cx="3888432" cy="237626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70195523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2060848"/>
            <a:ext cx="8280920" cy="4464496"/>
          </a:xfrm>
        </p:spPr>
        <p:txBody>
          <a:bodyPr>
            <a:normAutofit/>
          </a:bodyPr>
          <a:lstStyle/>
          <a:p>
            <a:pPr marL="0" indent="0">
              <a:buNone/>
            </a:pPr>
            <a:r>
              <a:rPr lang="es-EC" sz="1800" dirty="0" smtClean="0">
                <a:solidFill>
                  <a:schemeClr val="accent1"/>
                </a:solidFill>
                <a:latin typeface="Arial" pitchFamily="34" charset="0"/>
                <a:cs typeface="Arial" pitchFamily="34" charset="0"/>
              </a:rPr>
              <a:t>Sus principales características son:</a:t>
            </a:r>
          </a:p>
          <a:p>
            <a:pPr lvl="0" algn="just"/>
            <a:r>
              <a:rPr lang="es-EC" sz="1800" dirty="0">
                <a:latin typeface="Arial" pitchFamily="34" charset="0"/>
                <a:cs typeface="Arial" pitchFamily="34" charset="0"/>
              </a:rPr>
              <a:t>Realiza y monitorea la recirculación de los gases de escape.</a:t>
            </a:r>
          </a:p>
          <a:p>
            <a:pPr lvl="0" algn="just"/>
            <a:r>
              <a:rPr lang="es-EC" sz="1800" dirty="0">
                <a:latin typeface="Arial" pitchFamily="34" charset="0"/>
                <a:cs typeface="Arial" pitchFamily="34" charset="0"/>
              </a:rPr>
              <a:t>Ayuda a reducir las emisiones contaminantes de </a:t>
            </a:r>
            <a:r>
              <a:rPr lang="es-EC" sz="1800" dirty="0" err="1">
                <a:latin typeface="Arial" pitchFamily="34" charset="0"/>
                <a:cs typeface="Arial" pitchFamily="34" charset="0"/>
              </a:rPr>
              <a:t>NO</a:t>
            </a:r>
            <a:r>
              <a:rPr lang="es-EC" sz="1800" baseline="-25000" dirty="0" err="1">
                <a:latin typeface="Arial" pitchFamily="34" charset="0"/>
                <a:cs typeface="Arial" pitchFamily="34" charset="0"/>
              </a:rPr>
              <a:t>x</a:t>
            </a:r>
            <a:r>
              <a:rPr lang="es-EC" sz="1800" baseline="-25000" dirty="0">
                <a:latin typeface="Arial" pitchFamily="34" charset="0"/>
                <a:cs typeface="Arial" pitchFamily="34" charset="0"/>
              </a:rPr>
              <a:t>.</a:t>
            </a:r>
            <a:endParaRPr lang="es-EC" sz="1800" dirty="0">
              <a:latin typeface="Arial" pitchFamily="34" charset="0"/>
              <a:cs typeface="Arial" pitchFamily="34" charset="0"/>
            </a:endParaRPr>
          </a:p>
          <a:p>
            <a:pPr lvl="0" algn="just"/>
            <a:r>
              <a:rPr lang="es-EC" sz="1800" dirty="0">
                <a:latin typeface="Arial" pitchFamily="34" charset="0"/>
                <a:cs typeface="Arial" pitchFamily="34" charset="0"/>
              </a:rPr>
              <a:t>El actuador EGR abre cuando existe carga.</a:t>
            </a:r>
          </a:p>
          <a:p>
            <a:pPr lvl="0" algn="just"/>
            <a:r>
              <a:rPr lang="es-EC" sz="1800" dirty="0">
                <a:latin typeface="Arial" pitchFamily="34" charset="0"/>
                <a:cs typeface="Arial" pitchFamily="34" charset="0"/>
              </a:rPr>
              <a:t>En condición de ralentí el actuador se encuentra cerrado en motores Gasolina y abiertos en motores Diesel. </a:t>
            </a:r>
          </a:p>
          <a:p>
            <a:endParaRPr lang="es-EC" sz="1800" dirty="0">
              <a:solidFill>
                <a:schemeClr val="accent1"/>
              </a:solidFill>
              <a:latin typeface="Arial" pitchFamily="34" charset="0"/>
              <a:cs typeface="Arial" pitchFamily="34" charset="0"/>
            </a:endParaRPr>
          </a:p>
        </p:txBody>
      </p:sp>
      <p:sp>
        <p:nvSpPr>
          <p:cNvPr id="4" name="3 Rectángulo"/>
          <p:cNvSpPr/>
          <p:nvPr/>
        </p:nvSpPr>
        <p:spPr>
          <a:xfrm>
            <a:off x="611560" y="980728"/>
            <a:ext cx="8280920" cy="86409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ANÁLISIS DE LA OPERACIÓN DEL SISTEMA EGR CON ACTUADOR NEUMÁTICO, SOLENOIDE EVR Y SENSOR DPFE</a:t>
            </a:r>
          </a:p>
        </p:txBody>
      </p:sp>
      <p:pic>
        <p:nvPicPr>
          <p:cNvPr id="5" name="4 Imagen"/>
          <p:cNvPicPr/>
          <p:nvPr/>
        </p:nvPicPr>
        <p:blipFill>
          <a:blip r:embed="rId2" cstate="print"/>
          <a:srcRect l="24420" t="21164" r="16865" b="12432"/>
          <a:stretch>
            <a:fillRect/>
          </a:stretch>
        </p:blipFill>
        <p:spPr bwMode="auto">
          <a:xfrm>
            <a:off x="3138487" y="4077072"/>
            <a:ext cx="3233713" cy="252028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3067963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96136" y="1027549"/>
            <a:ext cx="3240360" cy="2473460"/>
          </a:xfrm>
        </p:spPr>
        <p:txBody>
          <a:bodyPr>
            <a:normAutofit/>
          </a:bodyPr>
          <a:lstStyle/>
          <a:p>
            <a:pPr marL="0" indent="0" algn="just">
              <a:buNone/>
            </a:pPr>
            <a:r>
              <a:rPr lang="es-EC" sz="1800" dirty="0">
                <a:latin typeface="Arial" pitchFamily="34" charset="0"/>
                <a:cs typeface="Arial" pitchFamily="34" charset="0"/>
              </a:rPr>
              <a:t>En este sistema el funcionamiento total es a partir del PCM, ya que el motor debe cumplir ciertas condiciones de funcionamiento para que entre a operar el sistema EGR.</a:t>
            </a:r>
          </a:p>
          <a:p>
            <a:endParaRPr lang="es-EC" dirty="0"/>
          </a:p>
        </p:txBody>
      </p:sp>
      <p:pic>
        <p:nvPicPr>
          <p:cNvPr id="4" name="3 Imagen" descr="egr after"/>
          <p:cNvPicPr/>
          <p:nvPr/>
        </p:nvPicPr>
        <p:blipFill>
          <a:blip r:embed="rId2" cstate="print"/>
          <a:srcRect r="28035" b="38243"/>
          <a:stretch>
            <a:fillRect/>
          </a:stretch>
        </p:blipFill>
        <p:spPr bwMode="auto">
          <a:xfrm>
            <a:off x="611560" y="1052736"/>
            <a:ext cx="4863465" cy="3319145"/>
          </a:xfrm>
          <a:prstGeom prst="rect">
            <a:avLst/>
          </a:prstGeom>
          <a:noFill/>
          <a:ln w="19050">
            <a:solidFill>
              <a:schemeClr val="tx1"/>
            </a:solidFill>
          </a:ln>
        </p:spPr>
      </p:pic>
      <p:sp>
        <p:nvSpPr>
          <p:cNvPr id="5" name="2 Marcador de contenido"/>
          <p:cNvSpPr txBox="1">
            <a:spLocks/>
          </p:cNvSpPr>
          <p:nvPr/>
        </p:nvSpPr>
        <p:spPr>
          <a:xfrm>
            <a:off x="611560" y="4581128"/>
            <a:ext cx="8352928" cy="196940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C" sz="1800" dirty="0">
                <a:latin typeface="Arial" pitchFamily="34" charset="0"/>
                <a:cs typeface="Arial" pitchFamily="34" charset="0"/>
              </a:rPr>
              <a:t>E</a:t>
            </a:r>
            <a:r>
              <a:rPr lang="es-EC" sz="1800" dirty="0" smtClean="0">
                <a:latin typeface="Arial" pitchFamily="34" charset="0"/>
                <a:cs typeface="Arial" pitchFamily="34" charset="0"/>
              </a:rPr>
              <a:t>n este </a:t>
            </a:r>
            <a:r>
              <a:rPr lang="es-EC" sz="1800" dirty="0">
                <a:latin typeface="Arial" pitchFamily="34" charset="0"/>
                <a:cs typeface="Arial" pitchFamily="34" charset="0"/>
              </a:rPr>
              <a:t>sistema los gases de escape recircularán a la admisión únicamente cuando el solenoide EVR comunique el vacío del múltiple de admisión hacia el diafragma en la parte superior de la válvula EGR, es en ese instante también que el sensor DPFE censará la diferencia de presión para saber qué cantidad de gases de escape están siendo recirculados. </a:t>
            </a:r>
          </a:p>
          <a:p>
            <a:pPr marL="0" indent="0" algn="just">
              <a:buFont typeface="Arial" pitchFamily="34" charset="0"/>
              <a:buNone/>
            </a:pPr>
            <a:endParaRPr lang="es-EC" sz="1800" dirty="0"/>
          </a:p>
        </p:txBody>
      </p:sp>
    </p:spTree>
    <p:extLst>
      <p:ext uri="{BB962C8B-B14F-4D97-AF65-F5344CB8AC3E}">
        <p14:creationId xmlns:p14="http://schemas.microsoft.com/office/powerpoint/2010/main" val="38338844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srcRect l="24722" t="27615" r="17968" b="8577"/>
          <a:stretch>
            <a:fillRect/>
          </a:stretch>
        </p:blipFill>
        <p:spPr bwMode="auto">
          <a:xfrm>
            <a:off x="2411760" y="1045164"/>
            <a:ext cx="5040560" cy="3168352"/>
          </a:xfrm>
          <a:prstGeom prst="rect">
            <a:avLst/>
          </a:prstGeom>
          <a:noFill/>
          <a:ln w="19050">
            <a:solidFill>
              <a:schemeClr val="tx1"/>
            </a:solidFill>
            <a:miter lim="800000"/>
            <a:headEnd/>
            <a:tailEnd/>
          </a:ln>
        </p:spPr>
      </p:pic>
      <p:sp>
        <p:nvSpPr>
          <p:cNvPr id="5" name="2 Marcador de contenido"/>
          <p:cNvSpPr txBox="1">
            <a:spLocks/>
          </p:cNvSpPr>
          <p:nvPr/>
        </p:nvSpPr>
        <p:spPr>
          <a:xfrm>
            <a:off x="5652120" y="1045164"/>
            <a:ext cx="3240360" cy="247346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endParaRPr lang="es-EC" dirty="0"/>
          </a:p>
        </p:txBody>
      </p:sp>
      <p:sp>
        <p:nvSpPr>
          <p:cNvPr id="6" name="2 Marcador de contenido"/>
          <p:cNvSpPr txBox="1">
            <a:spLocks/>
          </p:cNvSpPr>
          <p:nvPr/>
        </p:nvSpPr>
        <p:spPr>
          <a:xfrm>
            <a:off x="755576" y="4437112"/>
            <a:ext cx="7632848" cy="194421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s-EC" sz="1800" dirty="0" smtClean="0">
                <a:latin typeface="Arial" pitchFamily="34" charset="0"/>
                <a:cs typeface="Arial" pitchFamily="34" charset="0"/>
              </a:rPr>
              <a:t>Una vez que la PCM activa el solenoide EVR y se comunica el vacío  hacia el actuador EGR, hace retraer el vástago de la misma, teniendo que los gases de escape provenientes de </a:t>
            </a:r>
            <a:r>
              <a:rPr lang="es-EC" sz="1800" b="1" dirty="0" smtClean="0">
                <a:latin typeface="Arial" pitchFamily="34" charset="0"/>
                <a:cs typeface="Arial" pitchFamily="34" charset="0"/>
              </a:rPr>
              <a:t>1</a:t>
            </a:r>
            <a:r>
              <a:rPr lang="es-EC" sz="1800" dirty="0" smtClean="0">
                <a:latin typeface="Arial" pitchFamily="34" charset="0"/>
                <a:cs typeface="Arial" pitchFamily="34" charset="0"/>
              </a:rPr>
              <a:t> llevan el recorrido a la admisión </a:t>
            </a:r>
            <a:r>
              <a:rPr lang="es-EC" sz="1800" b="1" dirty="0" smtClean="0">
                <a:latin typeface="Arial" pitchFamily="34" charset="0"/>
                <a:cs typeface="Arial" pitchFamily="34" charset="0"/>
              </a:rPr>
              <a:t>2,</a:t>
            </a:r>
            <a:r>
              <a:rPr lang="es-EC" sz="1800" dirty="0" smtClean="0">
                <a:latin typeface="Arial" pitchFamily="34" charset="0"/>
                <a:cs typeface="Arial" pitchFamily="34" charset="0"/>
              </a:rPr>
              <a:t> y pasan a través de un orificio de control de flujo que es el encargado de generar la diferencia de presión que será censada a través del sensor DPFE. </a:t>
            </a:r>
            <a:endParaRPr lang="es-EC" dirty="0"/>
          </a:p>
        </p:txBody>
      </p:sp>
    </p:spTree>
    <p:extLst>
      <p:ext uri="{BB962C8B-B14F-4D97-AF65-F5344CB8AC3E}">
        <p14:creationId xmlns:p14="http://schemas.microsoft.com/office/powerpoint/2010/main" val="38899475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700808"/>
            <a:ext cx="8147248" cy="4680520"/>
          </a:xfrm>
        </p:spPr>
        <p:txBody>
          <a:bodyPr/>
          <a:lstStyle/>
          <a:p>
            <a:pPr marL="0" indent="0" algn="just">
              <a:buNone/>
            </a:pPr>
            <a:r>
              <a:rPr lang="es-EC" sz="1800" dirty="0">
                <a:latin typeface="Arial" pitchFamily="34" charset="0"/>
                <a:cs typeface="Arial" pitchFamily="34" charset="0"/>
              </a:rPr>
              <a:t>Las válvulas EGR neumáticas se accionan por depresión o vacío, su varilla esta acoplada a la membrana, que se mueve abriendo la válvula cada vez que la depresión o vacío del motor es aplicado en la parte superior del diafragma el cual vence la tensión del resorte y hace que la válvula abra o cierre. </a:t>
            </a:r>
            <a:r>
              <a:rPr lang="es-EC" sz="1800" dirty="0" smtClean="0">
                <a:latin typeface="Arial" pitchFamily="34" charset="0"/>
                <a:cs typeface="Arial" pitchFamily="34" charset="0"/>
              </a:rPr>
              <a:t>  </a:t>
            </a:r>
            <a:endParaRPr lang="es-EC" sz="1800" dirty="0">
              <a:latin typeface="Arial" pitchFamily="34" charset="0"/>
              <a:cs typeface="Arial" pitchFamily="34" charset="0"/>
            </a:endParaRPr>
          </a:p>
          <a:p>
            <a:pPr algn="just"/>
            <a:endParaRPr lang="es-EC" sz="1800" dirty="0">
              <a:latin typeface="Arial" pitchFamily="34" charset="0"/>
              <a:cs typeface="Arial" pitchFamily="34" charset="0"/>
            </a:endParaRPr>
          </a:p>
          <a:p>
            <a:pPr marL="0" indent="0">
              <a:buNone/>
            </a:pPr>
            <a:endParaRPr lang="es-EC" dirty="0"/>
          </a:p>
        </p:txBody>
      </p:sp>
      <p:sp>
        <p:nvSpPr>
          <p:cNvPr id="4" name="3 Rectángulo"/>
          <p:cNvSpPr/>
          <p:nvPr/>
        </p:nvSpPr>
        <p:spPr>
          <a:xfrm>
            <a:off x="683568" y="980728"/>
            <a:ext cx="5400600"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a:latin typeface="Arial" pitchFamily="34" charset="0"/>
                <a:cs typeface="Arial" pitchFamily="34" charset="0"/>
              </a:rPr>
              <a:t>ACTUADOR EGR NEUMÁTICO VÁLVULA </a:t>
            </a:r>
            <a:r>
              <a:rPr lang="es-EC" b="1" dirty="0" smtClean="0">
                <a:latin typeface="Arial" pitchFamily="34" charset="0"/>
                <a:cs typeface="Arial" pitchFamily="34" charset="0"/>
              </a:rPr>
              <a:t>EGR.</a:t>
            </a:r>
            <a:endParaRPr lang="es-EC" dirty="0">
              <a:latin typeface="Arial" pitchFamily="34" charset="0"/>
              <a:cs typeface="Arial" pitchFamily="34" charset="0"/>
            </a:endParaRPr>
          </a:p>
        </p:txBody>
      </p:sp>
      <p:pic>
        <p:nvPicPr>
          <p:cNvPr id="6" name="5 Imagen"/>
          <p:cNvPicPr/>
          <p:nvPr/>
        </p:nvPicPr>
        <p:blipFill>
          <a:blip r:embed="rId2" cstate="print">
            <a:lum bright="-10000" contrast="20000"/>
          </a:blip>
          <a:srcRect l="40560" t="26097" r="32056" b="30976"/>
          <a:stretch>
            <a:fillRect/>
          </a:stretch>
        </p:blipFill>
        <p:spPr bwMode="auto">
          <a:xfrm>
            <a:off x="3203848" y="3284984"/>
            <a:ext cx="2985136" cy="3384376"/>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93534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1052736"/>
            <a:ext cx="1224136" cy="432048"/>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PARTES.</a:t>
            </a:r>
            <a:endParaRPr lang="es-EC" b="1" dirty="0">
              <a:latin typeface="Arial" pitchFamily="34" charset="0"/>
              <a:cs typeface="Arial" pitchFamily="34" charset="0"/>
            </a:endParaRPr>
          </a:p>
        </p:txBody>
      </p:sp>
      <p:pic>
        <p:nvPicPr>
          <p:cNvPr id="5" name="4 Imagen"/>
          <p:cNvPicPr/>
          <p:nvPr/>
        </p:nvPicPr>
        <p:blipFill>
          <a:blip r:embed="rId2" cstate="print"/>
          <a:srcRect/>
          <a:stretch>
            <a:fillRect/>
          </a:stretch>
        </p:blipFill>
        <p:spPr bwMode="auto">
          <a:xfrm>
            <a:off x="2585412" y="1700808"/>
            <a:ext cx="4074820" cy="4248472"/>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66214940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1700808"/>
            <a:ext cx="7931224" cy="4425355"/>
          </a:xfrm>
        </p:spPr>
        <p:txBody>
          <a:bodyPr>
            <a:normAutofit/>
          </a:bodyPr>
          <a:lstStyle/>
          <a:p>
            <a:pPr marL="0" indent="0" algn="just">
              <a:buNone/>
            </a:pPr>
            <a:r>
              <a:rPr lang="es-EC" sz="1800" dirty="0">
                <a:latin typeface="Arial" pitchFamily="34" charset="0"/>
                <a:cs typeface="Arial" pitchFamily="34" charset="0"/>
              </a:rPr>
              <a:t>EVR (</a:t>
            </a:r>
            <a:r>
              <a:rPr lang="es-EC" sz="1800" i="1" dirty="0">
                <a:latin typeface="Arial" pitchFamily="34" charset="0"/>
                <a:cs typeface="Arial" pitchFamily="34" charset="0"/>
              </a:rPr>
              <a:t>válvula reguladora de vacío del actuador EGR),</a:t>
            </a:r>
            <a:r>
              <a:rPr lang="es-EC" sz="1800" dirty="0">
                <a:latin typeface="Arial" pitchFamily="34" charset="0"/>
                <a:cs typeface="Arial" pitchFamily="34" charset="0"/>
              </a:rPr>
              <a:t> está operada por el PCM, y será activada mediante un ciclo de trabajo de acuerdo a la carga del motor.</a:t>
            </a:r>
          </a:p>
          <a:p>
            <a:pPr marL="0" indent="0" algn="just">
              <a:buNone/>
            </a:pPr>
            <a:r>
              <a:rPr lang="es-EC" sz="1800" dirty="0">
                <a:latin typeface="Arial" pitchFamily="34" charset="0"/>
                <a:cs typeface="Arial" pitchFamily="34" charset="0"/>
              </a:rPr>
              <a:t>E</a:t>
            </a:r>
            <a:r>
              <a:rPr lang="es-EC" sz="1800" dirty="0" smtClean="0">
                <a:latin typeface="Arial" pitchFamily="34" charset="0"/>
                <a:cs typeface="Arial" pitchFamily="34" charset="0"/>
              </a:rPr>
              <a:t>l </a:t>
            </a:r>
            <a:r>
              <a:rPr lang="es-EC" sz="1800" dirty="0">
                <a:latin typeface="Arial" pitchFamily="34" charset="0"/>
                <a:cs typeface="Arial" pitchFamily="34" charset="0"/>
              </a:rPr>
              <a:t>solenoide es normalmente cerrado, su alimentación es a través de 12 V de batería al poner la llave en contacto (KOEO), o pueden también provenir del relé de bomba de </a:t>
            </a:r>
            <a:r>
              <a:rPr lang="es-EC" sz="1800" dirty="0" smtClean="0">
                <a:latin typeface="Arial" pitchFamily="34" charset="0"/>
                <a:cs typeface="Arial" pitchFamily="34" charset="0"/>
              </a:rPr>
              <a:t>combustible, y entra a operar cuando el motor cumple ciertas condiciones de operación,</a:t>
            </a:r>
            <a:r>
              <a:rPr lang="es-EC" sz="1800" dirty="0">
                <a:latin typeface="Arial" pitchFamily="34" charset="0"/>
                <a:cs typeface="Arial" pitchFamily="34" charset="0"/>
              </a:rPr>
              <a:t> </a:t>
            </a:r>
            <a:r>
              <a:rPr lang="es-EC" sz="1800" dirty="0" smtClean="0">
                <a:latin typeface="Arial" pitchFamily="34" charset="0"/>
                <a:cs typeface="Arial" pitchFamily="34" charset="0"/>
              </a:rPr>
              <a:t>a </a:t>
            </a:r>
            <a:r>
              <a:rPr lang="es-EC" sz="1800" dirty="0">
                <a:latin typeface="Arial" pitchFamily="34" charset="0"/>
                <a:cs typeface="Arial" pitchFamily="34" charset="0"/>
              </a:rPr>
              <a:t>través de la puesta a tierra por parte del PCM que tiene ya un valor programado, en forma de una señal </a:t>
            </a:r>
            <a:r>
              <a:rPr lang="es-EC" sz="1800" dirty="0" smtClean="0">
                <a:latin typeface="Arial" pitchFamily="34" charset="0"/>
                <a:cs typeface="Arial" pitchFamily="34" charset="0"/>
              </a:rPr>
              <a:t>PWM, </a:t>
            </a:r>
            <a:r>
              <a:rPr lang="es-EC" sz="1800" dirty="0">
                <a:latin typeface="Arial" pitchFamily="34" charset="0"/>
                <a:cs typeface="Arial" pitchFamily="34" charset="0"/>
              </a:rPr>
              <a:t>que contraerá el vástago para </a:t>
            </a:r>
            <a:r>
              <a:rPr lang="es-EC" sz="1800" dirty="0" smtClean="0">
                <a:latin typeface="Arial" pitchFamily="34" charset="0"/>
                <a:cs typeface="Arial" pitchFamily="34" charset="0"/>
              </a:rPr>
              <a:t>permitir que los gases de escape recirculen, la cuerpo de admisión.  </a:t>
            </a:r>
            <a:endParaRPr lang="es-EC" sz="1800" dirty="0">
              <a:latin typeface="Arial" pitchFamily="34" charset="0"/>
              <a:cs typeface="Arial" pitchFamily="34" charset="0"/>
            </a:endParaRPr>
          </a:p>
        </p:txBody>
      </p:sp>
      <p:sp>
        <p:nvSpPr>
          <p:cNvPr id="4" name="3 Rectángulo"/>
          <p:cNvSpPr/>
          <p:nvPr/>
        </p:nvSpPr>
        <p:spPr>
          <a:xfrm>
            <a:off x="755576" y="980728"/>
            <a:ext cx="2736304"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SOLENOIDE EVR.</a:t>
            </a:r>
            <a:endParaRPr lang="es-EC" b="1" dirty="0">
              <a:latin typeface="Arial" pitchFamily="34" charset="0"/>
              <a:cs typeface="Arial" pitchFamily="34" charset="0"/>
            </a:endParaRPr>
          </a:p>
        </p:txBody>
      </p:sp>
      <p:pic>
        <p:nvPicPr>
          <p:cNvPr id="5" name="4 Imagen"/>
          <p:cNvPicPr/>
          <p:nvPr/>
        </p:nvPicPr>
        <p:blipFill>
          <a:blip r:embed="rId2" cstate="print"/>
          <a:srcRect l="6576" t="22349" r="20255" b="18054"/>
          <a:stretch>
            <a:fillRect/>
          </a:stretch>
        </p:blipFill>
        <p:spPr bwMode="auto">
          <a:xfrm>
            <a:off x="2771800" y="4683056"/>
            <a:ext cx="4392488" cy="2058311"/>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5088410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bright="-10000" contrast="20000"/>
          </a:blip>
          <a:srcRect l="49658" t="23301" r="17696" b="10402"/>
          <a:stretch>
            <a:fillRect/>
          </a:stretch>
        </p:blipFill>
        <p:spPr bwMode="auto">
          <a:xfrm>
            <a:off x="1043608" y="1741948"/>
            <a:ext cx="2160240" cy="3048220"/>
          </a:xfrm>
          <a:prstGeom prst="rect">
            <a:avLst/>
          </a:prstGeom>
          <a:noFill/>
          <a:ln w="19050">
            <a:solidFill>
              <a:schemeClr val="tx1"/>
            </a:solidFill>
            <a:miter lim="800000"/>
            <a:headEnd/>
            <a:tailEnd/>
          </a:ln>
        </p:spPr>
      </p:pic>
      <p:sp>
        <p:nvSpPr>
          <p:cNvPr id="5" name="4 Rectángulo"/>
          <p:cNvSpPr/>
          <p:nvPr/>
        </p:nvSpPr>
        <p:spPr>
          <a:xfrm>
            <a:off x="827584" y="980728"/>
            <a:ext cx="1368152"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PARTES.</a:t>
            </a:r>
            <a:r>
              <a:rPr lang="es-EC" dirty="0" smtClean="0"/>
              <a:t> </a:t>
            </a:r>
            <a:endParaRPr lang="es-EC" dirty="0"/>
          </a:p>
        </p:txBody>
      </p:sp>
      <p:pic>
        <p:nvPicPr>
          <p:cNvPr id="6" name="5 Imagen"/>
          <p:cNvPicPr/>
          <p:nvPr/>
        </p:nvPicPr>
        <p:blipFill>
          <a:blip r:embed="rId3" cstate="print">
            <a:lum contrast="-10000"/>
          </a:blip>
          <a:srcRect/>
          <a:stretch>
            <a:fillRect/>
          </a:stretch>
        </p:blipFill>
        <p:spPr bwMode="auto">
          <a:xfrm>
            <a:off x="3419872" y="1741948"/>
            <a:ext cx="5472608" cy="304822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8255215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440878" y="1052736"/>
            <a:ext cx="4680520" cy="50405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smtClean="0">
                <a:latin typeface="Arial" pitchFamily="34" charset="0"/>
                <a:cs typeface="Arial" pitchFamily="34" charset="0"/>
              </a:rPr>
              <a:t>OBJETIVO GENERAL</a:t>
            </a:r>
            <a:endParaRPr lang="es-EC" sz="1200" b="1" u="sng" dirty="0">
              <a:latin typeface="Arial" pitchFamily="34" charset="0"/>
              <a:cs typeface="Arial" pitchFamily="34" charset="0"/>
            </a:endParaRPr>
          </a:p>
        </p:txBody>
      </p:sp>
      <p:sp>
        <p:nvSpPr>
          <p:cNvPr id="5" name="2 Marcador de contenido"/>
          <p:cNvSpPr txBox="1">
            <a:spLocks/>
          </p:cNvSpPr>
          <p:nvPr/>
        </p:nvSpPr>
        <p:spPr>
          <a:xfrm>
            <a:off x="590923" y="1844824"/>
            <a:ext cx="8380430" cy="15407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s-ES" sz="1800" dirty="0" smtClean="0">
                <a:latin typeface="Arial" pitchFamily="34" charset="0"/>
                <a:cs typeface="Arial" pitchFamily="34" charset="0"/>
              </a:rPr>
              <a:t>Analizar la operación e incidencia en el rendimiento del motor en función de los sistemas EGR, EVAP y EVR, para reducir las emisiones al medio ambiente y conseguir que los parámetros característicos se acerquen a los especificados con el fabricante.  </a:t>
            </a:r>
            <a:endParaRPr lang="es-EC" sz="1800" dirty="0" smtClean="0">
              <a:latin typeface="Arial" pitchFamily="34" charset="0"/>
              <a:cs typeface="Arial" pitchFamily="34" charset="0"/>
            </a:endParaRPr>
          </a:p>
          <a:p>
            <a:pPr marL="0" indent="0">
              <a:buFont typeface="Arial" pitchFamily="34" charset="0"/>
              <a:buNone/>
            </a:pPr>
            <a:endParaRPr lang="es-EC" dirty="0"/>
          </a:p>
        </p:txBody>
      </p:sp>
      <p:sp>
        <p:nvSpPr>
          <p:cNvPr id="7" name="6 Rectángulo"/>
          <p:cNvSpPr/>
          <p:nvPr/>
        </p:nvSpPr>
        <p:spPr>
          <a:xfrm>
            <a:off x="2483768" y="3401098"/>
            <a:ext cx="4680520" cy="50405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smtClean="0">
                <a:latin typeface="Arial" pitchFamily="34" charset="0"/>
                <a:cs typeface="Arial" pitchFamily="34" charset="0"/>
              </a:rPr>
              <a:t>OBJETIVOS ESPECÍFICOS</a:t>
            </a:r>
            <a:endParaRPr lang="es-EC" sz="1200" b="1" u="sng" dirty="0">
              <a:latin typeface="Arial" pitchFamily="34" charset="0"/>
              <a:cs typeface="Arial" pitchFamily="34" charset="0"/>
            </a:endParaRPr>
          </a:p>
        </p:txBody>
      </p:sp>
      <p:sp>
        <p:nvSpPr>
          <p:cNvPr id="8" name="2 Marcador de contenido"/>
          <p:cNvSpPr txBox="1">
            <a:spLocks/>
          </p:cNvSpPr>
          <p:nvPr/>
        </p:nvSpPr>
        <p:spPr>
          <a:xfrm>
            <a:off x="633813" y="4077072"/>
            <a:ext cx="8380430" cy="237626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es-EC" dirty="0"/>
          </a:p>
        </p:txBody>
      </p:sp>
      <p:sp>
        <p:nvSpPr>
          <p:cNvPr id="9" name="2 Marcador de contenido"/>
          <p:cNvSpPr txBox="1">
            <a:spLocks/>
          </p:cNvSpPr>
          <p:nvPr/>
        </p:nvSpPr>
        <p:spPr>
          <a:xfrm>
            <a:off x="590923" y="4221088"/>
            <a:ext cx="8380430" cy="1540768"/>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s-ES" sz="2100" dirty="0" smtClean="0">
                <a:latin typeface="Arial" pitchFamily="34" charset="0"/>
                <a:cs typeface="Arial" pitchFamily="34" charset="0"/>
              </a:rPr>
              <a:t> </a:t>
            </a:r>
            <a:endParaRPr lang="es-EC" sz="2100" dirty="0" smtClean="0">
              <a:latin typeface="Arial" pitchFamily="34" charset="0"/>
              <a:cs typeface="Arial" pitchFamily="34" charset="0"/>
            </a:endParaRPr>
          </a:p>
          <a:p>
            <a:pPr marL="0" indent="0">
              <a:buFont typeface="Arial" pitchFamily="34" charset="0"/>
              <a:buNone/>
            </a:pPr>
            <a:endParaRPr lang="es-EC" dirty="0"/>
          </a:p>
        </p:txBody>
      </p:sp>
      <p:sp>
        <p:nvSpPr>
          <p:cNvPr id="10" name="2 Marcador de contenido"/>
          <p:cNvSpPr>
            <a:spLocks noGrp="1"/>
          </p:cNvSpPr>
          <p:nvPr>
            <p:ph idx="1"/>
          </p:nvPr>
        </p:nvSpPr>
        <p:spPr>
          <a:xfrm>
            <a:off x="623448" y="4258423"/>
            <a:ext cx="8347905" cy="1690857"/>
          </a:xfrm>
        </p:spPr>
        <p:txBody>
          <a:bodyPr>
            <a:normAutofit/>
          </a:bodyPr>
          <a:lstStyle/>
          <a:p>
            <a:pPr algn="just"/>
            <a:r>
              <a:rPr lang="es-EC" sz="1800" dirty="0">
                <a:latin typeface="Arial" pitchFamily="34" charset="0"/>
                <a:cs typeface="Arial" pitchFamily="34" charset="0"/>
              </a:rPr>
              <a:t>Realizar una investigación completa de los sistemas EGR y EVAP,  así como el EVR por ser parte del sistema EGR, en vehículos </a:t>
            </a:r>
            <a:r>
              <a:rPr lang="es-EC" sz="1800" dirty="0" smtClean="0">
                <a:latin typeface="Arial" pitchFamily="34" charset="0"/>
                <a:cs typeface="Arial" pitchFamily="34" charset="0"/>
              </a:rPr>
              <a:t>automotores.</a:t>
            </a:r>
          </a:p>
          <a:p>
            <a:pPr lvl="0" algn="just"/>
            <a:r>
              <a:rPr lang="es-ES" sz="1800" dirty="0">
                <a:latin typeface="Arial" pitchFamily="34" charset="0"/>
                <a:cs typeface="Arial" pitchFamily="34" charset="0"/>
              </a:rPr>
              <a:t>Analizar el funcionamiento mediante los diagramas eléctricos y electrónicos de los sistemas evaporativos y de recirculación de gases de escape.</a:t>
            </a:r>
            <a:endParaRPr lang="es-EC" sz="1800" dirty="0">
              <a:latin typeface="Arial" pitchFamily="34" charset="0"/>
              <a:cs typeface="Arial" pitchFamily="34" charset="0"/>
            </a:endParaRPr>
          </a:p>
          <a:p>
            <a:pPr marL="0" indent="0" algn="just">
              <a:buNone/>
            </a:pPr>
            <a:endParaRPr lang="es-EC" sz="2100" dirty="0">
              <a:latin typeface="Arial" pitchFamily="34" charset="0"/>
              <a:cs typeface="Arial" pitchFamily="34" charset="0"/>
            </a:endParaRPr>
          </a:p>
        </p:txBody>
      </p:sp>
    </p:spTree>
    <p:extLst>
      <p:ext uri="{BB962C8B-B14F-4D97-AF65-F5344CB8AC3E}">
        <p14:creationId xmlns:p14="http://schemas.microsoft.com/office/powerpoint/2010/main" val="1336612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78101" y="1988840"/>
            <a:ext cx="8229600" cy="4137323"/>
          </a:xfrm>
        </p:spPr>
        <p:txBody>
          <a:bodyPr>
            <a:normAutofit/>
          </a:bodyPr>
          <a:lstStyle/>
          <a:p>
            <a:pPr marL="0" indent="0" algn="just">
              <a:buNone/>
            </a:pPr>
            <a:r>
              <a:rPr lang="es-EC" sz="1800" dirty="0" smtClean="0">
                <a:solidFill>
                  <a:schemeClr val="accent1"/>
                </a:solidFill>
                <a:latin typeface="Arial" pitchFamily="34" charset="0"/>
                <a:cs typeface="Arial" pitchFamily="34" charset="0"/>
              </a:rPr>
              <a:t>Los tres puntos a analizar son lo siguientes:</a:t>
            </a:r>
          </a:p>
          <a:p>
            <a:pPr lvl="0" algn="just"/>
            <a:r>
              <a:rPr lang="es-EC" sz="1800" dirty="0">
                <a:latin typeface="Arial" pitchFamily="34" charset="0"/>
                <a:cs typeface="Arial" pitchFamily="34" charset="0"/>
              </a:rPr>
              <a:t>A = Entrada de aire atmosférico que pasa por el filtro.</a:t>
            </a:r>
          </a:p>
          <a:p>
            <a:pPr lvl="0" algn="just"/>
            <a:r>
              <a:rPr lang="es-EC" sz="1800" dirty="0">
                <a:latin typeface="Arial" pitchFamily="34" charset="0"/>
                <a:cs typeface="Arial" pitchFamily="34" charset="0"/>
              </a:rPr>
              <a:t>E = Conducto de ingreso de vacío hacia la válvula EGR.</a:t>
            </a:r>
          </a:p>
          <a:p>
            <a:pPr lvl="0" algn="just"/>
            <a:r>
              <a:rPr lang="es-EC" sz="1800" dirty="0">
                <a:latin typeface="Arial" pitchFamily="34" charset="0"/>
                <a:cs typeface="Arial" pitchFamily="34" charset="0"/>
              </a:rPr>
              <a:t>V = Conducto de ingreso de vacío desde el múltiple de admisión.</a:t>
            </a:r>
          </a:p>
          <a:p>
            <a:endParaRPr lang="es-EC" sz="1800" dirty="0"/>
          </a:p>
        </p:txBody>
      </p:sp>
      <p:sp>
        <p:nvSpPr>
          <p:cNvPr id="4" name="3 Rectángulo"/>
          <p:cNvSpPr/>
          <p:nvPr/>
        </p:nvSpPr>
        <p:spPr>
          <a:xfrm>
            <a:off x="683568" y="980728"/>
            <a:ext cx="7200800" cy="720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smtClean="0">
                <a:latin typeface="Arial" pitchFamily="34" charset="0"/>
                <a:cs typeface="Arial" pitchFamily="34" charset="0"/>
              </a:rPr>
              <a:t>ANÁLISIS DEL SOLENOIDE EVR MIENTRAS LA CORRIENTE ATRAVIESA O NO SU DEVANADO. </a:t>
            </a:r>
            <a:endParaRPr lang="es-EC" dirty="0"/>
          </a:p>
        </p:txBody>
      </p:sp>
      <p:pic>
        <p:nvPicPr>
          <p:cNvPr id="5" name="4 Imagen"/>
          <p:cNvPicPr/>
          <p:nvPr/>
        </p:nvPicPr>
        <p:blipFill>
          <a:blip r:embed="rId2" cstate="print"/>
          <a:srcRect l="16736" t="21529" r="19204" b="10522"/>
          <a:stretch>
            <a:fillRect/>
          </a:stretch>
        </p:blipFill>
        <p:spPr bwMode="auto">
          <a:xfrm>
            <a:off x="2771800" y="3429000"/>
            <a:ext cx="3888432" cy="2952328"/>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6870502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352928" cy="5616624"/>
          </a:xfrm>
        </p:spPr>
        <p:txBody>
          <a:bodyPr>
            <a:normAutofit/>
          </a:bodyPr>
          <a:lstStyle/>
          <a:p>
            <a:pPr>
              <a:buAutoNum type="alphaLcPeriod"/>
            </a:pPr>
            <a:r>
              <a:rPr lang="es-EC" sz="1800" dirty="0" smtClean="0">
                <a:solidFill>
                  <a:schemeClr val="accent1"/>
                </a:solidFill>
                <a:latin typeface="Arial" pitchFamily="34" charset="0"/>
                <a:cs typeface="Arial" pitchFamily="34" charset="0"/>
              </a:rPr>
              <a:t>Sin corriente sobre el solenoide EVR:</a:t>
            </a:r>
          </a:p>
          <a:p>
            <a:r>
              <a:rPr lang="es-EC" sz="1800" dirty="0" smtClean="0">
                <a:latin typeface="Arial" pitchFamily="34" charset="0"/>
                <a:cs typeface="Arial" pitchFamily="34" charset="0"/>
              </a:rPr>
              <a:t>V </a:t>
            </a:r>
            <a:r>
              <a:rPr lang="es-EC" sz="1800" dirty="0">
                <a:latin typeface="Arial" pitchFamily="34" charset="0"/>
                <a:cs typeface="Arial" pitchFamily="34" charset="0"/>
              </a:rPr>
              <a:t>= </a:t>
            </a:r>
            <a:r>
              <a:rPr lang="es-EC" sz="1800" dirty="0" smtClean="0">
                <a:latin typeface="Arial" pitchFamily="34" charset="0"/>
                <a:cs typeface="Arial" pitchFamily="34" charset="0"/>
              </a:rPr>
              <a:t>cerrado</a:t>
            </a:r>
          </a:p>
          <a:p>
            <a:r>
              <a:rPr lang="es-EC" sz="1800" dirty="0" smtClean="0">
                <a:latin typeface="Arial" pitchFamily="34" charset="0"/>
                <a:cs typeface="Arial" pitchFamily="34" charset="0"/>
              </a:rPr>
              <a:t>A </a:t>
            </a:r>
            <a:r>
              <a:rPr lang="es-EC" sz="1800" dirty="0">
                <a:latin typeface="Arial" pitchFamily="34" charset="0"/>
                <a:cs typeface="Arial" pitchFamily="34" charset="0"/>
              </a:rPr>
              <a:t>conectado con E (entrada de aire atmosférico)</a:t>
            </a:r>
          </a:p>
          <a:p>
            <a:pPr marL="0" indent="0" algn="just">
              <a:buNone/>
            </a:pPr>
            <a:r>
              <a:rPr lang="es-EC" sz="1800" dirty="0">
                <a:latin typeface="Arial" pitchFamily="34" charset="0"/>
                <a:cs typeface="Arial" pitchFamily="34" charset="0"/>
              </a:rPr>
              <a:t>Para esta condición la presión atmosférica entra directamente hacia la parte superior del diafragma de la válvula EGR haciendo que ésta permanezca cerrada. </a:t>
            </a:r>
          </a:p>
          <a:p>
            <a:pPr marL="0" indent="0">
              <a:buNone/>
            </a:pPr>
            <a:r>
              <a:rPr lang="es-EC" sz="1800" dirty="0" smtClean="0">
                <a:solidFill>
                  <a:schemeClr val="accent1"/>
                </a:solidFill>
                <a:latin typeface="Arial" pitchFamily="34" charset="0"/>
                <a:cs typeface="Arial" pitchFamily="34" charset="0"/>
              </a:rPr>
              <a:t>b.</a:t>
            </a:r>
            <a:r>
              <a:rPr lang="es-EC" sz="1800" dirty="0" smtClean="0">
                <a:latin typeface="Arial" pitchFamily="34" charset="0"/>
                <a:cs typeface="Arial" pitchFamily="34" charset="0"/>
              </a:rPr>
              <a:t> </a:t>
            </a:r>
            <a:r>
              <a:rPr lang="es-EC" sz="1800" dirty="0">
                <a:solidFill>
                  <a:schemeClr val="accent1"/>
                </a:solidFill>
                <a:latin typeface="Arial" pitchFamily="34" charset="0"/>
                <a:cs typeface="Arial" pitchFamily="34" charset="0"/>
              </a:rPr>
              <a:t>Con corriente sobre el </a:t>
            </a:r>
            <a:r>
              <a:rPr lang="es-EC" sz="1800" dirty="0" smtClean="0">
                <a:solidFill>
                  <a:schemeClr val="accent1"/>
                </a:solidFill>
                <a:latin typeface="Arial" pitchFamily="34" charset="0"/>
                <a:cs typeface="Arial" pitchFamily="34" charset="0"/>
              </a:rPr>
              <a:t>solenoide EVR:</a:t>
            </a:r>
          </a:p>
          <a:p>
            <a:r>
              <a:rPr lang="es-EC" sz="1800" dirty="0" smtClean="0">
                <a:latin typeface="Arial" pitchFamily="34" charset="0"/>
                <a:cs typeface="Arial" pitchFamily="34" charset="0"/>
              </a:rPr>
              <a:t>V </a:t>
            </a:r>
            <a:r>
              <a:rPr lang="es-EC" sz="1800" dirty="0">
                <a:latin typeface="Arial" pitchFamily="34" charset="0"/>
                <a:cs typeface="Arial" pitchFamily="34" charset="0"/>
              </a:rPr>
              <a:t>conectado con </a:t>
            </a:r>
            <a:r>
              <a:rPr lang="es-EC" sz="1800" dirty="0" smtClean="0">
                <a:latin typeface="Arial" pitchFamily="34" charset="0"/>
                <a:cs typeface="Arial" pitchFamily="34" charset="0"/>
              </a:rPr>
              <a:t>E</a:t>
            </a:r>
            <a:endParaRPr lang="es-EC" sz="1800" dirty="0">
              <a:latin typeface="Arial" pitchFamily="34" charset="0"/>
              <a:cs typeface="Arial" pitchFamily="34" charset="0"/>
            </a:endParaRPr>
          </a:p>
          <a:p>
            <a:r>
              <a:rPr lang="es-EC" sz="1800" dirty="0" smtClean="0">
                <a:latin typeface="Arial" pitchFamily="34" charset="0"/>
                <a:cs typeface="Arial" pitchFamily="34" charset="0"/>
              </a:rPr>
              <a:t>A </a:t>
            </a:r>
            <a:r>
              <a:rPr lang="es-EC" sz="1800" dirty="0">
                <a:latin typeface="Arial" pitchFamily="34" charset="0"/>
                <a:cs typeface="Arial" pitchFamily="34" charset="0"/>
              </a:rPr>
              <a:t>= cerrado</a:t>
            </a:r>
          </a:p>
          <a:p>
            <a:pPr marL="0" indent="0" algn="just">
              <a:buNone/>
            </a:pPr>
            <a:r>
              <a:rPr lang="es-EC" sz="1800" dirty="0">
                <a:latin typeface="Arial" pitchFamily="34" charset="0"/>
                <a:cs typeface="Arial" pitchFamily="34" charset="0"/>
              </a:rPr>
              <a:t>Para esta condición el solenoide EVR se encuentra trabajando con lo que la entrada de la presión atmosférica se encuentra suspendida, pero en cambio ahora se encuentran conectados los conductos V con E, esto hace que el vacío del múltiple actúe el diafragma de la válvula EGR y ésta se abra. </a:t>
            </a:r>
          </a:p>
          <a:p>
            <a:pPr marL="0" indent="0">
              <a:buNone/>
            </a:pPr>
            <a:endParaRPr lang="es-EC" sz="1800" dirty="0">
              <a:solidFill>
                <a:schemeClr val="accent1"/>
              </a:solidFill>
              <a:latin typeface="Arial" pitchFamily="34" charset="0"/>
              <a:cs typeface="Arial" pitchFamily="34" charset="0"/>
            </a:endParaRPr>
          </a:p>
        </p:txBody>
      </p:sp>
    </p:spTree>
    <p:extLst>
      <p:ext uri="{BB962C8B-B14F-4D97-AF65-F5344CB8AC3E}">
        <p14:creationId xmlns:p14="http://schemas.microsoft.com/office/powerpoint/2010/main" val="139986255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r>
              <a:rPr lang="es-EC" sz="1800" dirty="0">
                <a:latin typeface="Arial" pitchFamily="34" charset="0"/>
                <a:cs typeface="Arial" pitchFamily="34" charset="0"/>
              </a:rPr>
              <a:t>DPFE (</a:t>
            </a:r>
            <a:r>
              <a:rPr lang="es-EC" sz="1800" i="1" dirty="0">
                <a:latin typeface="Arial" pitchFamily="34" charset="0"/>
                <a:cs typeface="Arial" pitchFamily="34" charset="0"/>
              </a:rPr>
              <a:t>sensor de presión diferencial de los gases de escape</a:t>
            </a:r>
            <a:r>
              <a:rPr lang="es-EC" sz="1800" dirty="0">
                <a:latin typeface="Arial" pitchFamily="34" charset="0"/>
                <a:cs typeface="Arial" pitchFamily="34" charset="0"/>
              </a:rPr>
              <a:t>). </a:t>
            </a:r>
          </a:p>
          <a:p>
            <a:pPr algn="just"/>
            <a:r>
              <a:rPr lang="es-EC" sz="1800" dirty="0">
                <a:latin typeface="Arial" pitchFamily="34" charset="0"/>
                <a:cs typeface="Arial" pitchFamily="34" charset="0"/>
              </a:rPr>
              <a:t>Se basa en el principio de funcionamiento del sensor MAP ya que este sensor varía su voltaje de acuerdo a la diferencia de presión. Por lo tanto en su interior al igual que el sensor MAP tendrá un piezoeléctrico que tendrá la función de un potenciómetro o resistencia variable el cual será enviado a la PCM en forma de voltaje que variara en función de la diferencia de presión en el tubo de escape al abrirse la válvula EGR. </a:t>
            </a:r>
            <a:endParaRPr lang="es-EC" sz="1800" dirty="0" smtClean="0">
              <a:latin typeface="Arial" pitchFamily="34" charset="0"/>
              <a:cs typeface="Arial" pitchFamily="34" charset="0"/>
            </a:endParaRPr>
          </a:p>
          <a:p>
            <a:pPr algn="just"/>
            <a:r>
              <a:rPr lang="es-EC" sz="1800" dirty="0" smtClean="0">
                <a:latin typeface="Arial" pitchFamily="34" charset="0"/>
                <a:cs typeface="Arial" pitchFamily="34" charset="0"/>
              </a:rPr>
              <a:t>Por </a:t>
            </a:r>
            <a:r>
              <a:rPr lang="es-EC" sz="1800" dirty="0">
                <a:latin typeface="Arial" pitchFamily="34" charset="0"/>
                <a:cs typeface="Arial" pitchFamily="34" charset="0"/>
              </a:rPr>
              <a:t>lo cual la PCM podrá evaluar si existe o no flujo, o si cuando no está activa, se encuentra pasando flujo por el conducto. </a:t>
            </a:r>
          </a:p>
        </p:txBody>
      </p:sp>
      <p:sp>
        <p:nvSpPr>
          <p:cNvPr id="4" name="3 Rectángulo"/>
          <p:cNvSpPr/>
          <p:nvPr/>
        </p:nvSpPr>
        <p:spPr>
          <a:xfrm>
            <a:off x="683568" y="980728"/>
            <a:ext cx="2232248"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SENSOR DPFE.</a:t>
            </a:r>
            <a:endParaRPr lang="es-EC" b="1" dirty="0">
              <a:latin typeface="Arial" pitchFamily="34" charset="0"/>
              <a:cs typeface="Arial" pitchFamily="34" charset="0"/>
            </a:endParaRPr>
          </a:p>
        </p:txBody>
      </p:sp>
      <p:pic>
        <p:nvPicPr>
          <p:cNvPr id="5" name="4 Imagen"/>
          <p:cNvPicPr/>
          <p:nvPr/>
        </p:nvPicPr>
        <p:blipFill>
          <a:blip r:embed="rId2" cstate="print"/>
          <a:srcRect l="24331" t="41440" r="16910" b="18482"/>
          <a:stretch>
            <a:fillRect/>
          </a:stretch>
        </p:blipFill>
        <p:spPr bwMode="auto">
          <a:xfrm>
            <a:off x="2152663" y="4293096"/>
            <a:ext cx="5155641" cy="237626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240257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lum bright="-10000" contrast="10000"/>
          </a:blip>
          <a:srcRect l="17043" t="33713" r="20417" b="30854"/>
          <a:stretch>
            <a:fillRect/>
          </a:stretch>
        </p:blipFill>
        <p:spPr bwMode="auto">
          <a:xfrm>
            <a:off x="755576" y="998093"/>
            <a:ext cx="4896544" cy="1782835"/>
          </a:xfrm>
          <a:prstGeom prst="rect">
            <a:avLst/>
          </a:prstGeom>
          <a:noFill/>
          <a:ln w="19050">
            <a:solidFill>
              <a:schemeClr val="tx1"/>
            </a:solidFill>
            <a:miter lim="800000"/>
            <a:headEnd/>
            <a:tailEnd/>
          </a:ln>
        </p:spPr>
      </p:pic>
      <p:sp>
        <p:nvSpPr>
          <p:cNvPr id="5" name="4 Rectángulo"/>
          <p:cNvSpPr/>
          <p:nvPr/>
        </p:nvSpPr>
        <p:spPr>
          <a:xfrm>
            <a:off x="5891919" y="998093"/>
            <a:ext cx="3127677" cy="1200329"/>
          </a:xfrm>
          <a:prstGeom prst="rect">
            <a:avLst/>
          </a:prstGeom>
        </p:spPr>
        <p:txBody>
          <a:bodyPr wrap="square">
            <a:spAutoFit/>
          </a:bodyPr>
          <a:lstStyle/>
          <a:p>
            <a:pPr algn="just"/>
            <a:r>
              <a:rPr lang="es-EC" dirty="0">
                <a:latin typeface="Arial" pitchFamily="34" charset="0"/>
                <a:cs typeface="Arial" pitchFamily="34" charset="0"/>
              </a:rPr>
              <a:t>L</a:t>
            </a:r>
            <a:r>
              <a:rPr lang="es-EC" dirty="0" smtClean="0">
                <a:latin typeface="Arial" pitchFamily="34" charset="0"/>
                <a:cs typeface="Arial" pitchFamily="34" charset="0"/>
              </a:rPr>
              <a:t>a tubería </a:t>
            </a:r>
            <a:r>
              <a:rPr lang="es-EC" dirty="0">
                <a:latin typeface="Arial" pitchFamily="34" charset="0"/>
                <a:cs typeface="Arial" pitchFamily="34" charset="0"/>
              </a:rPr>
              <a:t>delgada señalada con la sigla REF, se </a:t>
            </a:r>
            <a:r>
              <a:rPr lang="es-EC" dirty="0" smtClean="0">
                <a:latin typeface="Arial" pitchFamily="34" charset="0"/>
                <a:cs typeface="Arial" pitchFamily="34" charset="0"/>
              </a:rPr>
              <a:t>conectará </a:t>
            </a:r>
            <a:r>
              <a:rPr lang="es-EC" dirty="0">
                <a:latin typeface="Arial" pitchFamily="34" charset="0"/>
                <a:cs typeface="Arial" pitchFamily="34" charset="0"/>
              </a:rPr>
              <a:t>lo más cercano posible a la válvula </a:t>
            </a:r>
            <a:r>
              <a:rPr lang="es-EC" dirty="0" smtClean="0">
                <a:latin typeface="Arial" pitchFamily="34" charset="0"/>
                <a:cs typeface="Arial" pitchFamily="34" charset="0"/>
              </a:rPr>
              <a:t>EGR</a:t>
            </a:r>
            <a:r>
              <a:rPr lang="es-EC" dirty="0">
                <a:latin typeface="Arial" pitchFamily="34" charset="0"/>
                <a:cs typeface="Arial" pitchFamily="34" charset="0"/>
              </a:rPr>
              <a:t>.</a:t>
            </a:r>
          </a:p>
        </p:txBody>
      </p:sp>
      <p:sp>
        <p:nvSpPr>
          <p:cNvPr id="6" name="5 Rectángulo"/>
          <p:cNvSpPr/>
          <p:nvPr/>
        </p:nvSpPr>
        <p:spPr>
          <a:xfrm>
            <a:off x="467544" y="2915619"/>
            <a:ext cx="8524632" cy="923330"/>
          </a:xfrm>
          <a:prstGeom prst="rect">
            <a:avLst/>
          </a:prstGeom>
        </p:spPr>
        <p:txBody>
          <a:bodyPr wrap="square">
            <a:spAutoFit/>
          </a:bodyPr>
          <a:lstStyle/>
          <a:p>
            <a:pPr algn="just"/>
            <a:r>
              <a:rPr lang="es-EC" dirty="0">
                <a:latin typeface="Arial" pitchFamily="34" charset="0"/>
                <a:cs typeface="Arial" pitchFamily="34" charset="0"/>
              </a:rPr>
              <a:t>L</a:t>
            </a:r>
            <a:r>
              <a:rPr lang="es-EC" dirty="0" smtClean="0">
                <a:latin typeface="Arial" pitchFamily="34" charset="0"/>
                <a:cs typeface="Arial" pitchFamily="34" charset="0"/>
              </a:rPr>
              <a:t>a  tubería </a:t>
            </a:r>
            <a:r>
              <a:rPr lang="es-EC" dirty="0">
                <a:latin typeface="Arial" pitchFamily="34" charset="0"/>
                <a:cs typeface="Arial" pitchFamily="34" charset="0"/>
              </a:rPr>
              <a:t>gruesa señalada con la sigla HI se instala en la conexión más lejana a la válvula EGR, produciéndose de esta manera la diferencia entre presiones (tubería gruesa) y depresiones (tubería delgada</a:t>
            </a:r>
            <a:r>
              <a:rPr lang="es-EC" dirty="0" smtClean="0">
                <a:latin typeface="Arial" pitchFamily="34" charset="0"/>
                <a:cs typeface="Arial" pitchFamily="34" charset="0"/>
              </a:rPr>
              <a:t>).</a:t>
            </a:r>
            <a:endParaRPr lang="es-EC" dirty="0">
              <a:latin typeface="Arial" pitchFamily="34" charset="0"/>
              <a:cs typeface="Arial" pitchFamily="34" charset="0"/>
            </a:endParaRPr>
          </a:p>
        </p:txBody>
      </p:sp>
      <p:sp>
        <p:nvSpPr>
          <p:cNvPr id="7" name="6 Rectángulo"/>
          <p:cNvSpPr/>
          <p:nvPr/>
        </p:nvSpPr>
        <p:spPr>
          <a:xfrm>
            <a:off x="467545" y="4115948"/>
            <a:ext cx="8524632" cy="2308324"/>
          </a:xfrm>
          <a:prstGeom prst="rect">
            <a:avLst/>
          </a:prstGeom>
        </p:spPr>
        <p:txBody>
          <a:bodyPr wrap="square">
            <a:spAutoFit/>
          </a:bodyPr>
          <a:lstStyle/>
          <a:p>
            <a:pPr algn="just"/>
            <a:r>
              <a:rPr lang="es-ES" dirty="0">
                <a:latin typeface="Arial" pitchFamily="34" charset="0"/>
                <a:cs typeface="Arial" pitchFamily="34" charset="0"/>
              </a:rPr>
              <a:t>Al estar cerrada la válvula EGR </a:t>
            </a:r>
            <a:r>
              <a:rPr lang="es-EC" dirty="0">
                <a:latin typeface="Arial" pitchFamily="34" charset="0"/>
                <a:cs typeface="Arial" pitchFamily="34" charset="0"/>
              </a:rPr>
              <a:t>ambos conductos están sometidos a una misma presión de escape, entonces el sensor envía un valor de señal de voltaje bajo, pero al producirse la apertura de la válvula, el tubo que está conectado en el puerto REF, perderá la presión produciendo una diferencia entre él y el tubo conectado en el puerto HI, esta diferencia de presión es directamente proporcional a la apertura de la válvula EGR y al voltaje de salida de la señal del sensor DPFE, es decir, a mayor apertura de la EGR mayor diferencia de presión y mayor voltaje de salida.</a:t>
            </a:r>
          </a:p>
        </p:txBody>
      </p:sp>
    </p:spTree>
    <p:extLst>
      <p:ext uri="{BB962C8B-B14F-4D97-AF65-F5344CB8AC3E}">
        <p14:creationId xmlns:p14="http://schemas.microsoft.com/office/powerpoint/2010/main" val="29337881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980728"/>
            <a:ext cx="1368152"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PARTES.</a:t>
            </a:r>
            <a:r>
              <a:rPr lang="es-EC" dirty="0" smtClean="0"/>
              <a:t> </a:t>
            </a:r>
            <a:endParaRPr lang="es-EC" dirty="0"/>
          </a:p>
        </p:txBody>
      </p:sp>
      <p:pic>
        <p:nvPicPr>
          <p:cNvPr id="5" name="4 Marcador de contenido"/>
          <p:cNvPicPr>
            <a:picLocks noGrp="1"/>
          </p:cNvPicPr>
          <p:nvPr>
            <p:ph idx="1"/>
          </p:nvPr>
        </p:nvPicPr>
        <p:blipFill>
          <a:blip r:embed="rId2" cstate="print"/>
          <a:srcRect/>
          <a:stretch>
            <a:fillRect/>
          </a:stretch>
        </p:blipFill>
        <p:spPr bwMode="auto">
          <a:xfrm>
            <a:off x="3851920" y="1988840"/>
            <a:ext cx="4552381" cy="3352381"/>
          </a:xfrm>
          <a:prstGeom prst="rect">
            <a:avLst/>
          </a:prstGeom>
          <a:noFill/>
          <a:ln w="19050">
            <a:solidFill>
              <a:schemeClr val="tx1"/>
            </a:solidFill>
            <a:miter lim="800000"/>
            <a:headEnd/>
            <a:tailEnd/>
          </a:ln>
        </p:spPr>
      </p:pic>
      <p:pic>
        <p:nvPicPr>
          <p:cNvPr id="6" name="5 Imagen"/>
          <p:cNvPicPr/>
          <p:nvPr/>
        </p:nvPicPr>
        <p:blipFill>
          <a:blip r:embed="rId3" cstate="print"/>
          <a:srcRect l="28939" t="21652" r="29138" b="12726"/>
          <a:stretch>
            <a:fillRect/>
          </a:stretch>
        </p:blipFill>
        <p:spPr bwMode="auto">
          <a:xfrm>
            <a:off x="1115616" y="1988840"/>
            <a:ext cx="2520280" cy="273630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4136879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229600" cy="5145435"/>
          </a:xfrm>
        </p:spPr>
        <p:txBody>
          <a:bodyPr>
            <a:normAutofit/>
          </a:bodyPr>
          <a:lstStyle/>
          <a:p>
            <a:pPr marL="0" indent="0" algn="just">
              <a:buNone/>
            </a:pPr>
            <a:r>
              <a:rPr lang="es-ES" sz="1800" dirty="0">
                <a:latin typeface="Arial" pitchFamily="34" charset="0"/>
                <a:cs typeface="Arial" pitchFamily="34" charset="0"/>
              </a:rPr>
              <a:t>Cabe mencionar que existen modelos de automóviles en donde se añade un complemento más al sistema EGR y este es el sensor EVP (posición del vástago de la válvula EGR). Mismo que viene montado en la parte superior de la válvula EGR y consta de tres cables en su conexión </a:t>
            </a:r>
            <a:r>
              <a:rPr lang="es-ES" sz="1800" dirty="0" smtClean="0">
                <a:latin typeface="Arial" pitchFamily="34" charset="0"/>
                <a:cs typeface="Arial" pitchFamily="34" charset="0"/>
              </a:rPr>
              <a:t>eléctrica. </a:t>
            </a:r>
            <a:endParaRPr lang="es-EC" sz="1800" dirty="0">
              <a:latin typeface="Arial" pitchFamily="34" charset="0"/>
              <a:cs typeface="Arial" pitchFamily="34" charset="0"/>
            </a:endParaRPr>
          </a:p>
        </p:txBody>
      </p:sp>
      <p:pic>
        <p:nvPicPr>
          <p:cNvPr id="4" name="3 Imagen"/>
          <p:cNvPicPr/>
          <p:nvPr/>
        </p:nvPicPr>
        <p:blipFill>
          <a:blip r:embed="rId2" cstate="print">
            <a:lum bright="-10000" contrast="10000"/>
          </a:blip>
          <a:srcRect l="18648" t="20976" r="43326" b="12927"/>
          <a:stretch>
            <a:fillRect/>
          </a:stretch>
        </p:blipFill>
        <p:spPr bwMode="auto">
          <a:xfrm>
            <a:off x="2267744" y="2381250"/>
            <a:ext cx="2232248" cy="2703934"/>
          </a:xfrm>
          <a:prstGeom prst="rect">
            <a:avLst/>
          </a:prstGeom>
          <a:noFill/>
          <a:ln w="19050">
            <a:solidFill>
              <a:schemeClr val="tx1"/>
            </a:solidFill>
            <a:miter lim="800000"/>
            <a:headEnd/>
            <a:tailEnd/>
          </a:ln>
        </p:spPr>
      </p:pic>
      <p:pic>
        <p:nvPicPr>
          <p:cNvPr id="5" name="4 Imagen"/>
          <p:cNvPicPr/>
          <p:nvPr/>
        </p:nvPicPr>
        <p:blipFill>
          <a:blip r:embed="rId3" cstate="print"/>
          <a:srcRect l="18039" t="29024" r="50179" b="18293"/>
          <a:stretch>
            <a:fillRect/>
          </a:stretch>
        </p:blipFill>
        <p:spPr bwMode="auto">
          <a:xfrm>
            <a:off x="5076056" y="2381250"/>
            <a:ext cx="2304331" cy="270393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02592534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2060849"/>
            <a:ext cx="4762872" cy="2448272"/>
          </a:xfrm>
        </p:spPr>
        <p:txBody>
          <a:bodyPr>
            <a:normAutofit/>
          </a:bodyPr>
          <a:lstStyle/>
          <a:p>
            <a:pPr marL="0" indent="0" algn="just">
              <a:buNone/>
            </a:pPr>
            <a:r>
              <a:rPr lang="es-EC" sz="1800" dirty="0">
                <a:latin typeface="Arial" pitchFamily="34" charset="0"/>
                <a:cs typeface="Arial" pitchFamily="34" charset="0"/>
              </a:rPr>
              <a:t>Este sistema utiliza una válvula eléctrica que opera bajo la función de un motor paso a paso que consta de 4 bobinas internamente y depende de la conexión interna para tener 5 o 6 terminales lo cual significa que el motor que opera es un motor paso a paso </a:t>
            </a:r>
            <a:r>
              <a:rPr lang="es-EC" sz="1800" dirty="0" smtClean="0">
                <a:latin typeface="Arial" pitchFamily="34" charset="0"/>
                <a:cs typeface="Arial" pitchFamily="34" charset="0"/>
              </a:rPr>
              <a:t>bipolar.</a:t>
            </a:r>
            <a:endParaRPr lang="es-EC" sz="1800" dirty="0">
              <a:latin typeface="Arial" pitchFamily="34" charset="0"/>
              <a:cs typeface="Arial" pitchFamily="34" charset="0"/>
            </a:endParaRPr>
          </a:p>
        </p:txBody>
      </p:sp>
      <p:sp>
        <p:nvSpPr>
          <p:cNvPr id="5" name="4 Rectángulo"/>
          <p:cNvSpPr/>
          <p:nvPr/>
        </p:nvSpPr>
        <p:spPr>
          <a:xfrm>
            <a:off x="611560" y="980728"/>
            <a:ext cx="8280920" cy="86409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smtClean="0">
                <a:latin typeface="Arial" pitchFamily="34" charset="0"/>
                <a:cs typeface="Arial" pitchFamily="34" charset="0"/>
              </a:rPr>
              <a:t>ANÁLISIS DE LA OPERACIÓN DEL SISTEMA EGR CON ACTUADOR EGR ELÉCTRICO DE MOTOR PASO A PASO</a:t>
            </a:r>
            <a:endParaRPr lang="es-EC" sz="2000" b="1" u="sng" dirty="0">
              <a:latin typeface="Arial" pitchFamily="34" charset="0"/>
              <a:cs typeface="Arial" pitchFamily="34" charset="0"/>
            </a:endParaRPr>
          </a:p>
        </p:txBody>
      </p:sp>
      <p:pic>
        <p:nvPicPr>
          <p:cNvPr id="6" name="5 Imagen"/>
          <p:cNvPicPr/>
          <p:nvPr/>
        </p:nvPicPr>
        <p:blipFill>
          <a:blip r:embed="rId2" cstate="print"/>
          <a:srcRect l="31569" t="21248" r="33212" b="9767"/>
          <a:stretch>
            <a:fillRect/>
          </a:stretch>
        </p:blipFill>
        <p:spPr bwMode="auto">
          <a:xfrm>
            <a:off x="5354203" y="2132856"/>
            <a:ext cx="3486150" cy="4464496"/>
          </a:xfrm>
          <a:prstGeom prst="rect">
            <a:avLst/>
          </a:prstGeom>
          <a:noFill/>
          <a:ln w="19050">
            <a:solidFill>
              <a:schemeClr val="tx1"/>
            </a:solidFill>
            <a:miter lim="800000"/>
            <a:headEnd/>
            <a:tailEnd/>
          </a:ln>
        </p:spPr>
      </p:pic>
      <p:pic>
        <p:nvPicPr>
          <p:cNvPr id="7" name="6 Imagen"/>
          <p:cNvPicPr/>
          <p:nvPr/>
        </p:nvPicPr>
        <p:blipFill>
          <a:blip r:embed="rId3" cstate="print"/>
          <a:srcRect l="4061" t="36209" r="19736" b="16179"/>
          <a:stretch>
            <a:fillRect/>
          </a:stretch>
        </p:blipFill>
        <p:spPr bwMode="auto">
          <a:xfrm>
            <a:off x="1331640" y="4025264"/>
            <a:ext cx="3816424" cy="1852007"/>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925465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147248" cy="5472608"/>
          </a:xfrm>
        </p:spPr>
        <p:txBody>
          <a:bodyPr>
            <a:normAutofit/>
          </a:bodyPr>
          <a:lstStyle/>
          <a:p>
            <a:pPr marL="0" indent="0" algn="just">
              <a:buNone/>
            </a:pPr>
            <a:r>
              <a:rPr lang="es-EC" sz="1800" dirty="0">
                <a:latin typeface="Arial" pitchFamily="34" charset="0"/>
                <a:cs typeface="Arial" pitchFamily="34" charset="0"/>
              </a:rPr>
              <a:t>La cantidad de gases que recirculan varía gracias al movimiento del motor PAP que puede ser  medidos en grados o pasos, ciertos valores de grados o pasos constan en la memoria de la PCM para controlar el sistema EGR, esto se llevará a cabo siempre que se cumplan los parámetros de operación del </a:t>
            </a:r>
            <a:r>
              <a:rPr lang="es-EC" sz="1800" dirty="0" smtClean="0">
                <a:latin typeface="Arial" pitchFamily="34" charset="0"/>
                <a:cs typeface="Arial" pitchFamily="34" charset="0"/>
              </a:rPr>
              <a:t>motor, </a:t>
            </a:r>
            <a:r>
              <a:rPr lang="es-EC" sz="1800" dirty="0">
                <a:latin typeface="Arial" pitchFamily="34" charset="0"/>
                <a:cs typeface="Arial" pitchFamily="34" charset="0"/>
              </a:rPr>
              <a:t>en este caso tenemos un motor PAP unipolar de 5 cables. </a:t>
            </a:r>
          </a:p>
        </p:txBody>
      </p:sp>
      <p:pic>
        <p:nvPicPr>
          <p:cNvPr id="4" name="3 Imagen"/>
          <p:cNvPicPr/>
          <p:nvPr/>
        </p:nvPicPr>
        <p:blipFill>
          <a:blip r:embed="rId2" cstate="print"/>
          <a:srcRect/>
          <a:stretch>
            <a:fillRect/>
          </a:stretch>
        </p:blipFill>
        <p:spPr bwMode="auto">
          <a:xfrm>
            <a:off x="611560" y="2680830"/>
            <a:ext cx="3816424" cy="3772506"/>
          </a:xfrm>
          <a:prstGeom prst="rect">
            <a:avLst/>
          </a:prstGeom>
          <a:noFill/>
          <a:ln w="19050">
            <a:solidFill>
              <a:schemeClr val="tx1"/>
            </a:solidFill>
            <a:miter lim="800000"/>
            <a:headEnd/>
            <a:tailEnd/>
          </a:ln>
        </p:spPr>
      </p:pic>
      <p:sp>
        <p:nvSpPr>
          <p:cNvPr id="2" name="1 Rectángulo"/>
          <p:cNvSpPr/>
          <p:nvPr/>
        </p:nvSpPr>
        <p:spPr>
          <a:xfrm>
            <a:off x="4644008" y="2680830"/>
            <a:ext cx="4211960" cy="1477328"/>
          </a:xfrm>
          <a:prstGeom prst="rect">
            <a:avLst/>
          </a:prstGeom>
        </p:spPr>
        <p:txBody>
          <a:bodyPr wrap="square">
            <a:spAutoFit/>
          </a:bodyPr>
          <a:lstStyle/>
          <a:p>
            <a:pPr algn="just"/>
            <a:r>
              <a:rPr lang="es-EC" dirty="0">
                <a:latin typeface="Arial" pitchFamily="34" charset="0"/>
                <a:cs typeface="Arial" pitchFamily="34" charset="0"/>
              </a:rPr>
              <a:t>L</a:t>
            </a:r>
            <a:r>
              <a:rPr lang="es-EC" dirty="0" smtClean="0">
                <a:latin typeface="Arial" pitchFamily="34" charset="0"/>
                <a:cs typeface="Arial" pitchFamily="34" charset="0"/>
              </a:rPr>
              <a:t>os </a:t>
            </a:r>
            <a:r>
              <a:rPr lang="es-EC" dirty="0">
                <a:latin typeface="Arial" pitchFamily="34" charset="0"/>
                <a:cs typeface="Arial" pitchFamily="34" charset="0"/>
              </a:rPr>
              <a:t>elementos que conforman este sistema: válvula EGR (1), colector de admisión (2), PCM (3), información detectada (4), aire limpio (5), gases de escape (6</a:t>
            </a:r>
            <a:r>
              <a:rPr lang="es-EC" dirty="0" smtClean="0">
                <a:latin typeface="Arial" pitchFamily="34" charset="0"/>
                <a:cs typeface="Arial" pitchFamily="34" charset="0"/>
              </a:rPr>
              <a:t>). </a:t>
            </a:r>
            <a:endParaRPr lang="es-EC" dirty="0">
              <a:latin typeface="Arial" pitchFamily="34" charset="0"/>
              <a:cs typeface="Arial" pitchFamily="34" charset="0"/>
            </a:endParaRPr>
          </a:p>
        </p:txBody>
      </p:sp>
    </p:spTree>
    <p:extLst>
      <p:ext uri="{BB962C8B-B14F-4D97-AF65-F5344CB8AC3E}">
        <p14:creationId xmlns:p14="http://schemas.microsoft.com/office/powerpoint/2010/main" val="377831623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352928" cy="5616624"/>
          </a:xfrm>
        </p:spPr>
        <p:txBody>
          <a:bodyPr>
            <a:normAutofit/>
          </a:bodyPr>
          <a:lstStyle/>
          <a:p>
            <a:pPr marL="0" indent="0" algn="just">
              <a:buNone/>
            </a:pPr>
            <a:r>
              <a:rPr lang="es-EC" sz="1800" dirty="0">
                <a:latin typeface="Arial" pitchFamily="34" charset="0"/>
                <a:cs typeface="Arial" pitchFamily="34" charset="0"/>
              </a:rPr>
              <a:t>La válvula EGR de motor paso a paso trabaja únicamente cuando el PCM así lo decida  y será activada mediante una secuencia de pulsos con ciclo de trabajo (PWM) a la base de cada uno de los cuatro transistores, cierran a masa cada una de las cuatro bobinas que contiene la válvula EGR de motor paso a paso, y los pasos con que trabaje la válvula dependerán de cada condición de carga del motor. </a:t>
            </a:r>
            <a:endParaRPr lang="es-EC" sz="1800" dirty="0" smtClean="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r>
              <a:rPr lang="es-EC" sz="1800" dirty="0">
                <a:latin typeface="Arial" pitchFamily="34" charset="0"/>
                <a:cs typeface="Arial" pitchFamily="34" charset="0"/>
              </a:rPr>
              <a:t>La válvula se compone de cuatro bobinas mismas que se encuentran permanentemente conectadas a </a:t>
            </a:r>
            <a:r>
              <a:rPr lang="es-EC" sz="1800" dirty="0" smtClean="0">
                <a:latin typeface="Arial" pitchFamily="34" charset="0"/>
                <a:cs typeface="Arial" pitchFamily="34" charset="0"/>
              </a:rPr>
              <a:t>12V </a:t>
            </a:r>
            <a:r>
              <a:rPr lang="es-EC" sz="1800" dirty="0">
                <a:latin typeface="Arial" pitchFamily="34" charset="0"/>
                <a:cs typeface="Arial" pitchFamily="34" charset="0"/>
              </a:rPr>
              <a:t>de contacto de batería, pasando previamente por el relé principal del motor mientras que el PCM es quien se encarga de cerrar a masa los negativos de cada bobina pero de manera secuencial estos </a:t>
            </a:r>
            <a:r>
              <a:rPr lang="es-EC" sz="1800" dirty="0" smtClean="0">
                <a:latin typeface="Arial" pitchFamily="34" charset="0"/>
                <a:cs typeface="Arial" pitchFamily="34" charset="0"/>
              </a:rPr>
              <a:t>12V </a:t>
            </a:r>
            <a:r>
              <a:rPr lang="es-EC" sz="1800" dirty="0">
                <a:latin typeface="Arial" pitchFamily="34" charset="0"/>
                <a:cs typeface="Arial" pitchFamily="34" charset="0"/>
              </a:rPr>
              <a:t>que recorren los cuatro </a:t>
            </a:r>
            <a:r>
              <a:rPr lang="es-EC" sz="1800" dirty="0" smtClean="0">
                <a:latin typeface="Arial" pitchFamily="34" charset="0"/>
                <a:cs typeface="Arial" pitchFamily="34" charset="0"/>
              </a:rPr>
              <a:t>devanado.</a:t>
            </a:r>
            <a:endParaRPr lang="es-EC" sz="1800" dirty="0">
              <a:latin typeface="Arial" pitchFamily="34" charset="0"/>
              <a:cs typeface="Arial" pitchFamily="34" charset="0"/>
            </a:endParaRPr>
          </a:p>
        </p:txBody>
      </p:sp>
    </p:spTree>
    <p:extLst>
      <p:ext uri="{BB962C8B-B14F-4D97-AF65-F5344CB8AC3E}">
        <p14:creationId xmlns:p14="http://schemas.microsoft.com/office/powerpoint/2010/main" val="167720934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cstate="print">
            <a:lum bright="-10000" contrast="20000"/>
          </a:blip>
          <a:srcRect l="23236" t="21802" r="14720" b="12014"/>
          <a:stretch>
            <a:fillRect/>
          </a:stretch>
        </p:blipFill>
        <p:spPr bwMode="auto">
          <a:xfrm>
            <a:off x="611560" y="980728"/>
            <a:ext cx="5976664" cy="3528391"/>
          </a:xfrm>
          <a:prstGeom prst="rect">
            <a:avLst/>
          </a:prstGeom>
          <a:noFill/>
          <a:ln w="19050">
            <a:solidFill>
              <a:schemeClr val="tx1"/>
            </a:solidFill>
            <a:miter lim="800000"/>
            <a:headEnd/>
            <a:tailEnd/>
          </a:ln>
        </p:spPr>
      </p:pic>
      <p:graphicFrame>
        <p:nvGraphicFramePr>
          <p:cNvPr id="5" name="4 Tabla"/>
          <p:cNvGraphicFramePr>
            <a:graphicFrameLocks noGrp="1"/>
          </p:cNvGraphicFramePr>
          <p:nvPr>
            <p:extLst>
              <p:ext uri="{D42A27DB-BD31-4B8C-83A1-F6EECF244321}">
                <p14:modId xmlns:p14="http://schemas.microsoft.com/office/powerpoint/2010/main" val="1554664816"/>
              </p:ext>
            </p:extLst>
          </p:nvPr>
        </p:nvGraphicFramePr>
        <p:xfrm>
          <a:off x="6732240" y="980728"/>
          <a:ext cx="2304256" cy="1656183"/>
        </p:xfrm>
        <a:graphic>
          <a:graphicData uri="http://schemas.openxmlformats.org/drawingml/2006/table">
            <a:tbl>
              <a:tblPr firstRow="1" firstCol="1" bandRow="1">
                <a:tableStyleId>{1FECB4D8-DB02-4DC6-A0A2-4F2EBAE1DC90}</a:tableStyleId>
              </a:tblPr>
              <a:tblGrid>
                <a:gridCol w="1217696"/>
                <a:gridCol w="1086560"/>
              </a:tblGrid>
              <a:tr h="552061">
                <a:tc>
                  <a:txBody>
                    <a:bodyPr/>
                    <a:lstStyle/>
                    <a:p>
                      <a:pPr algn="ctr">
                        <a:lnSpc>
                          <a:spcPct val="150000"/>
                        </a:lnSpc>
                        <a:spcAft>
                          <a:spcPts val="0"/>
                        </a:spcAft>
                      </a:pPr>
                      <a:r>
                        <a:rPr lang="es-EC" sz="1200" dirty="0">
                          <a:effectLst/>
                          <a:latin typeface="Arial" pitchFamily="34" charset="0"/>
                          <a:cs typeface="Arial" pitchFamily="34" charset="0"/>
                        </a:rPr>
                        <a:t>7. Fusible “IG COIL”</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10. Relé principal</a:t>
                      </a:r>
                      <a:endParaRPr lang="es-EC" sz="1600">
                        <a:effectLst/>
                        <a:latin typeface="Arial" pitchFamily="34" charset="0"/>
                        <a:ea typeface="Times New Roman"/>
                        <a:cs typeface="Arial" pitchFamily="34" charset="0"/>
                      </a:endParaRPr>
                    </a:p>
                  </a:txBody>
                  <a:tcPr marL="68580" marR="68580" marT="0" marB="0"/>
                </a:tc>
              </a:tr>
              <a:tr h="552061">
                <a:tc>
                  <a:txBody>
                    <a:bodyPr/>
                    <a:lstStyle/>
                    <a:p>
                      <a:pPr algn="ctr">
                        <a:lnSpc>
                          <a:spcPct val="150000"/>
                        </a:lnSpc>
                        <a:spcAft>
                          <a:spcPts val="0"/>
                        </a:spcAft>
                      </a:pPr>
                      <a:r>
                        <a:rPr lang="es-EC" sz="1200" b="0" dirty="0">
                          <a:effectLst/>
                          <a:latin typeface="Arial" pitchFamily="34" charset="0"/>
                          <a:cs typeface="Arial" pitchFamily="34" charset="0"/>
                        </a:rPr>
                        <a:t>8. Caja de fusibles n° 2</a:t>
                      </a:r>
                      <a:endParaRPr lang="es-EC" sz="1600" b="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11. Fusible F1</a:t>
                      </a:r>
                      <a:endParaRPr lang="es-EC" sz="1600">
                        <a:effectLst/>
                        <a:latin typeface="Arial" pitchFamily="34" charset="0"/>
                        <a:ea typeface="Times New Roman"/>
                        <a:cs typeface="Arial" pitchFamily="34" charset="0"/>
                      </a:endParaRPr>
                    </a:p>
                  </a:txBody>
                  <a:tcPr marL="68580" marR="68580" marT="0" marB="0"/>
                </a:tc>
              </a:tr>
              <a:tr h="552061">
                <a:tc>
                  <a:txBody>
                    <a:bodyPr/>
                    <a:lstStyle/>
                    <a:p>
                      <a:pPr algn="ctr">
                        <a:lnSpc>
                          <a:spcPct val="150000"/>
                        </a:lnSpc>
                        <a:spcAft>
                          <a:spcPts val="0"/>
                        </a:spcAft>
                      </a:pPr>
                      <a:r>
                        <a:rPr lang="es-EC" sz="1200" b="0" dirty="0">
                          <a:effectLst/>
                          <a:latin typeface="Arial" pitchFamily="34" charset="0"/>
                          <a:cs typeface="Arial" pitchFamily="34" charset="0"/>
                        </a:rPr>
                        <a:t>9. Interruptor de encendido</a:t>
                      </a:r>
                      <a:endParaRPr lang="es-EC" sz="1600" b="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latin typeface="Arial" pitchFamily="34" charset="0"/>
                          <a:cs typeface="Arial" pitchFamily="34" charset="0"/>
                        </a:rPr>
                        <a:t>12. Fusible “IGN”</a:t>
                      </a:r>
                      <a:endParaRPr lang="es-EC" sz="1600" dirty="0">
                        <a:effectLst/>
                        <a:latin typeface="Arial" pitchFamily="34" charset="0"/>
                        <a:ea typeface="Times New Roman"/>
                        <a:cs typeface="Arial" pitchFamily="34" charset="0"/>
                      </a:endParaRPr>
                    </a:p>
                  </a:txBody>
                  <a:tcPr marL="68580" marR="68580" marT="0" marB="0"/>
                </a:tc>
              </a:tr>
            </a:tbl>
          </a:graphicData>
        </a:graphic>
      </p:graphicFrame>
      <p:sp>
        <p:nvSpPr>
          <p:cNvPr id="6" name="5 Rectángulo"/>
          <p:cNvSpPr/>
          <p:nvPr/>
        </p:nvSpPr>
        <p:spPr>
          <a:xfrm>
            <a:off x="611560" y="4797152"/>
            <a:ext cx="8208912" cy="1754326"/>
          </a:xfrm>
          <a:prstGeom prst="rect">
            <a:avLst/>
          </a:prstGeom>
        </p:spPr>
        <p:txBody>
          <a:bodyPr wrap="square">
            <a:spAutoFit/>
          </a:bodyPr>
          <a:lstStyle/>
          <a:p>
            <a:pPr algn="just"/>
            <a:r>
              <a:rPr lang="es-EC" dirty="0">
                <a:latin typeface="Arial" pitchFamily="34" charset="0"/>
                <a:cs typeface="Arial" pitchFamily="34" charset="0"/>
              </a:rPr>
              <a:t>Una vez que las bobinas se encuentran excitadas por esta última corriente positiva, esta corriente se detiene en cada uno de los cuatro transistores dentro del PCM indicados con el número </a:t>
            </a:r>
            <a:r>
              <a:rPr lang="es-EC" b="1" dirty="0">
                <a:latin typeface="Arial" pitchFamily="34" charset="0"/>
                <a:cs typeface="Arial" pitchFamily="34" charset="0"/>
              </a:rPr>
              <a:t>2</a:t>
            </a:r>
            <a:r>
              <a:rPr lang="es-EC" dirty="0">
                <a:latin typeface="Arial" pitchFamily="34" charset="0"/>
                <a:cs typeface="Arial" pitchFamily="34" charset="0"/>
              </a:rPr>
              <a:t>, una vez que el PCM determine el momento exacto activará con una secuencia de pulsos las bases de cada transistor consiguiéndose así que cada uno aterrice a masa la corriente de batería y así se generen los pasos del motor unipolar.</a:t>
            </a:r>
          </a:p>
        </p:txBody>
      </p:sp>
    </p:spTree>
    <p:extLst>
      <p:ext uri="{BB962C8B-B14F-4D97-AF65-F5344CB8AC3E}">
        <p14:creationId xmlns:p14="http://schemas.microsoft.com/office/powerpoint/2010/main" val="26584426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424936" cy="4248472"/>
          </a:xfrm>
        </p:spPr>
        <p:txBody>
          <a:bodyPr>
            <a:normAutofit/>
          </a:bodyPr>
          <a:lstStyle/>
          <a:p>
            <a:pPr lvl="0" algn="just"/>
            <a:r>
              <a:rPr lang="es-EC" sz="1800" dirty="0">
                <a:latin typeface="Arial" pitchFamily="34" charset="0"/>
                <a:cs typeface="Arial" pitchFamily="34" charset="0"/>
              </a:rPr>
              <a:t>Establecer los parámetros para el mantenimiento de los sistemas antes mencionados.</a:t>
            </a:r>
          </a:p>
          <a:p>
            <a:pPr lvl="0" algn="just"/>
            <a:r>
              <a:rPr lang="es-EC" sz="1800" dirty="0">
                <a:latin typeface="Arial" pitchFamily="34" charset="0"/>
                <a:cs typeface="Arial" pitchFamily="34" charset="0"/>
              </a:rPr>
              <a:t>Realizar mediciones de las emisiones del motor en relación a los sistemas EGR y EVAP, con el uso del analizador de gases, cuando los sistemas se encuentren en su óptimo funcionamiento y con baja eficiencia.</a:t>
            </a:r>
          </a:p>
          <a:p>
            <a:pPr lvl="0" algn="just"/>
            <a:r>
              <a:rPr lang="es-EC" sz="1800" dirty="0">
                <a:latin typeface="Arial" pitchFamily="34" charset="0"/>
                <a:cs typeface="Arial" pitchFamily="34" charset="0"/>
              </a:rPr>
              <a:t>Analizar las curvas de potencia y torque en </a:t>
            </a:r>
            <a:r>
              <a:rPr lang="es-EC" sz="1800" dirty="0" smtClean="0">
                <a:latin typeface="Arial" pitchFamily="34" charset="0"/>
                <a:cs typeface="Arial" pitchFamily="34" charset="0"/>
              </a:rPr>
              <a:t>el dinamómetro </a:t>
            </a:r>
            <a:r>
              <a:rPr lang="es-EC" sz="1800" dirty="0">
                <a:latin typeface="Arial" pitchFamily="34" charset="0"/>
                <a:cs typeface="Arial" pitchFamily="34" charset="0"/>
              </a:rPr>
              <a:t>en función de los sistemas EGR y EVAP, al estar estos sistemas en mal estado o deshabilitados. </a:t>
            </a:r>
          </a:p>
          <a:p>
            <a:pPr lvl="0" algn="just"/>
            <a:r>
              <a:rPr lang="es-EC" sz="1800" dirty="0">
                <a:latin typeface="Arial" pitchFamily="34" charset="0"/>
                <a:cs typeface="Arial" pitchFamily="34" charset="0"/>
              </a:rPr>
              <a:t>Ordenar un protocolo de información del diagnóstico electrónico, mediante codificación de fallas y uso correcto de equipos de diagnóstico como scanner y osciloscopio para los sistemas EGR, y EVAP.</a:t>
            </a:r>
          </a:p>
          <a:p>
            <a:pPr lvl="0" algn="just"/>
            <a:r>
              <a:rPr lang="es-ES" sz="1800" dirty="0">
                <a:latin typeface="Arial" pitchFamily="34" charset="0"/>
                <a:cs typeface="Arial" pitchFamily="34" charset="0"/>
              </a:rPr>
              <a:t>Elaborar un software sobre la operación, control y diagnóstico de los sistemas EGR y EVAP. </a:t>
            </a:r>
            <a:endParaRPr lang="es-EC" sz="1800" dirty="0">
              <a:latin typeface="Arial" pitchFamily="34" charset="0"/>
              <a:cs typeface="Arial" pitchFamily="34" charset="0"/>
            </a:endParaRPr>
          </a:p>
          <a:p>
            <a:pPr marL="0" indent="0">
              <a:buNone/>
            </a:pPr>
            <a:endParaRPr lang="es-EC" dirty="0"/>
          </a:p>
        </p:txBody>
      </p:sp>
    </p:spTree>
    <p:extLst>
      <p:ext uri="{BB962C8B-B14F-4D97-AF65-F5344CB8AC3E}">
        <p14:creationId xmlns:p14="http://schemas.microsoft.com/office/powerpoint/2010/main" val="22115978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4997152"/>
          </a:xfrm>
        </p:spPr>
        <p:txBody>
          <a:bodyPr>
            <a:normAutofit/>
          </a:bodyPr>
          <a:lstStyle/>
          <a:p>
            <a:pPr algn="just"/>
            <a:r>
              <a:rPr lang="es-EC" sz="1800" dirty="0">
                <a:latin typeface="Arial" pitchFamily="34" charset="0"/>
                <a:cs typeface="Arial" pitchFamily="34" charset="0"/>
              </a:rPr>
              <a:t>Este motor PAP es un dispositivo electromecánico que convierte una serie de impulsos eléctricos en desplazamientos angulares discretos, lo que significa que es capaz de avanzar una serie de grados (paso) dependiendo de sus entradas o salidas de control. </a:t>
            </a:r>
          </a:p>
          <a:p>
            <a:pPr algn="just"/>
            <a:r>
              <a:rPr lang="es-EC" sz="1800" dirty="0" smtClean="0">
                <a:latin typeface="Arial" pitchFamily="34" charset="0"/>
                <a:cs typeface="Arial" pitchFamily="34" charset="0"/>
              </a:rPr>
              <a:t>Básicamente </a:t>
            </a:r>
            <a:r>
              <a:rPr lang="es-EC" sz="1800" dirty="0">
                <a:latin typeface="Arial" pitchFamily="34" charset="0"/>
                <a:cs typeface="Arial" pitchFamily="34" charset="0"/>
              </a:rPr>
              <a:t>estos motores están constituidos por un rotor sobre el que van aplicados distintos </a:t>
            </a:r>
            <a:r>
              <a:rPr lang="es-EC" sz="1800" dirty="0" smtClean="0">
                <a:latin typeface="Arial" pitchFamily="34" charset="0"/>
                <a:cs typeface="Arial" pitchFamily="34" charset="0"/>
              </a:rPr>
              <a:t>imanes permanentes </a:t>
            </a:r>
            <a:r>
              <a:rPr lang="es-EC" sz="1800" dirty="0">
                <a:latin typeface="Arial" pitchFamily="34" charset="0"/>
                <a:cs typeface="Arial" pitchFamily="34" charset="0"/>
              </a:rPr>
              <a:t>y por un cierto número </a:t>
            </a:r>
            <a:r>
              <a:rPr lang="es-EC" sz="1800" dirty="0" smtClean="0">
                <a:latin typeface="Arial" pitchFamily="34" charset="0"/>
                <a:cs typeface="Arial" pitchFamily="34" charset="0"/>
              </a:rPr>
              <a:t>de bobinas </a:t>
            </a:r>
            <a:r>
              <a:rPr lang="es-EC" sz="1800" dirty="0">
                <a:latin typeface="Arial" pitchFamily="34" charset="0"/>
                <a:cs typeface="Arial" pitchFamily="34" charset="0"/>
              </a:rPr>
              <a:t>excitadoras en su </a:t>
            </a:r>
            <a:r>
              <a:rPr lang="es-EC" sz="1800" dirty="0" smtClean="0">
                <a:latin typeface="Arial" pitchFamily="34" charset="0"/>
                <a:cs typeface="Arial" pitchFamily="34" charset="0"/>
              </a:rPr>
              <a:t>estator.</a:t>
            </a:r>
            <a:endParaRPr lang="es-EC" dirty="0"/>
          </a:p>
        </p:txBody>
      </p:sp>
      <p:sp>
        <p:nvSpPr>
          <p:cNvPr id="7" name="6 Rectángulo"/>
          <p:cNvSpPr/>
          <p:nvPr/>
        </p:nvSpPr>
        <p:spPr>
          <a:xfrm>
            <a:off x="683568" y="980728"/>
            <a:ext cx="5688632"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VÁLVULA EGR DE MOTOR PASO A PASO (</a:t>
            </a:r>
            <a:r>
              <a:rPr lang="es-EC" b="1" dirty="0" smtClean="0">
                <a:latin typeface="Arial" pitchFamily="34" charset="0"/>
                <a:cs typeface="Arial" pitchFamily="34" charset="0"/>
              </a:rPr>
              <a:t>PAP).</a:t>
            </a:r>
            <a:endParaRPr lang="es-EC" b="1" dirty="0">
              <a:latin typeface="Arial" pitchFamily="34" charset="0"/>
              <a:cs typeface="Arial" pitchFamily="34" charset="0"/>
            </a:endParaRPr>
          </a:p>
        </p:txBody>
      </p:sp>
      <p:pic>
        <p:nvPicPr>
          <p:cNvPr id="8" name="7 Imagen"/>
          <p:cNvPicPr/>
          <p:nvPr/>
        </p:nvPicPr>
        <p:blipFill>
          <a:blip r:embed="rId2" cstate="print"/>
          <a:srcRect l="38564" t="36020" r="29319" b="36722"/>
          <a:stretch>
            <a:fillRect/>
          </a:stretch>
        </p:blipFill>
        <p:spPr bwMode="auto">
          <a:xfrm>
            <a:off x="1403648" y="3933056"/>
            <a:ext cx="2971800" cy="1575435"/>
          </a:xfrm>
          <a:prstGeom prst="rect">
            <a:avLst/>
          </a:prstGeom>
          <a:noFill/>
          <a:ln w="19050">
            <a:solidFill>
              <a:schemeClr val="tx1"/>
            </a:solidFill>
            <a:miter lim="800000"/>
            <a:headEnd/>
            <a:tailEnd/>
          </a:ln>
        </p:spPr>
      </p:pic>
      <p:pic>
        <p:nvPicPr>
          <p:cNvPr id="9" name="8 Imagen"/>
          <p:cNvPicPr/>
          <p:nvPr/>
        </p:nvPicPr>
        <p:blipFill>
          <a:blip r:embed="rId3" cstate="print"/>
          <a:srcRect l="17441" t="44878" r="33100" b="19268"/>
          <a:stretch>
            <a:fillRect/>
          </a:stretch>
        </p:blipFill>
        <p:spPr bwMode="auto">
          <a:xfrm>
            <a:off x="4572000" y="3933056"/>
            <a:ext cx="4320480" cy="237626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64945965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2348880"/>
            <a:ext cx="8075240" cy="1728192"/>
          </a:xfrm>
        </p:spPr>
        <p:txBody>
          <a:bodyPr>
            <a:normAutofit lnSpcReduction="10000"/>
          </a:bodyPr>
          <a:lstStyle/>
          <a:p>
            <a:pPr marL="0" indent="0" algn="just">
              <a:buNone/>
            </a:pPr>
            <a:r>
              <a:rPr lang="es-ES" sz="1800" dirty="0" smtClean="0">
                <a:latin typeface="Arial" pitchFamily="34" charset="0"/>
                <a:cs typeface="Arial" pitchFamily="34" charset="0"/>
              </a:rPr>
              <a:t>Al </a:t>
            </a:r>
            <a:r>
              <a:rPr lang="es-ES" sz="1800" dirty="0">
                <a:latin typeface="Arial" pitchFamily="34" charset="0"/>
                <a:cs typeface="Arial" pitchFamily="34" charset="0"/>
              </a:rPr>
              <a:t>actuador de este sistema se lo conoce simplemente como válvula EGR lineal, la cual es un simple solenoide activado por masa por el PCM mediante señal PWM, y que además en su mismo cuerpo contiene un sensor de posición parecido en la forma de trabajar a un sensor TPS (es decir un potenciómetro) mismo que le indica al PCM la posición del vástago de la válvula EGR, es decir la </a:t>
            </a:r>
            <a:r>
              <a:rPr lang="es-ES" sz="1800" dirty="0" smtClean="0">
                <a:latin typeface="Arial" pitchFamily="34" charset="0"/>
                <a:cs typeface="Arial" pitchFamily="34" charset="0"/>
              </a:rPr>
              <a:t>cantidad </a:t>
            </a:r>
            <a:r>
              <a:rPr lang="es-ES" sz="1800" dirty="0">
                <a:latin typeface="Arial" pitchFamily="34" charset="0"/>
                <a:cs typeface="Arial" pitchFamily="34" charset="0"/>
              </a:rPr>
              <a:t>de apertura que tiene la válvula EGR.</a:t>
            </a:r>
            <a:endParaRPr lang="es-EC" sz="1800" dirty="0">
              <a:latin typeface="Arial" pitchFamily="34" charset="0"/>
              <a:cs typeface="Arial" pitchFamily="34" charset="0"/>
            </a:endParaRPr>
          </a:p>
        </p:txBody>
      </p:sp>
      <p:sp>
        <p:nvSpPr>
          <p:cNvPr id="4" name="3 Rectángulo"/>
          <p:cNvSpPr/>
          <p:nvPr/>
        </p:nvSpPr>
        <p:spPr>
          <a:xfrm>
            <a:off x="611560" y="980728"/>
            <a:ext cx="8352928" cy="100811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ANÁLISIS DE LA OPERACIÓN DEL SISTEMA EGR DE ACTUADOR EGR CON SOLENOIDE DE CONTROL Y SENSOR DE POSICIÓN LINEAL</a:t>
            </a:r>
          </a:p>
        </p:txBody>
      </p:sp>
      <p:pic>
        <p:nvPicPr>
          <p:cNvPr id="5" name="4 Imagen"/>
          <p:cNvPicPr/>
          <p:nvPr/>
        </p:nvPicPr>
        <p:blipFill>
          <a:blip r:embed="rId2" cstate="print"/>
          <a:srcRect/>
          <a:stretch>
            <a:fillRect/>
          </a:stretch>
        </p:blipFill>
        <p:spPr bwMode="auto">
          <a:xfrm>
            <a:off x="3635896" y="4077072"/>
            <a:ext cx="1440160" cy="2664296"/>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0094009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4005064"/>
            <a:ext cx="8229600" cy="2664296"/>
          </a:xfrm>
        </p:spPr>
        <p:txBody>
          <a:bodyPr>
            <a:normAutofit fontScale="40000" lnSpcReduction="20000"/>
          </a:bodyPr>
          <a:lstStyle/>
          <a:p>
            <a:pPr marL="0" indent="0" algn="just">
              <a:buNone/>
            </a:pPr>
            <a:r>
              <a:rPr lang="es-EC" sz="4500" dirty="0">
                <a:latin typeface="Arial" pitchFamily="34" charset="0"/>
                <a:cs typeface="Arial" pitchFamily="34" charset="0"/>
              </a:rPr>
              <a:t>S</a:t>
            </a:r>
            <a:r>
              <a:rPr lang="es-EC" sz="4500" dirty="0" smtClean="0">
                <a:latin typeface="Arial" pitchFamily="34" charset="0"/>
                <a:cs typeface="Arial" pitchFamily="34" charset="0"/>
              </a:rPr>
              <a:t>e </a:t>
            </a:r>
            <a:r>
              <a:rPr lang="es-EC" sz="4500" dirty="0">
                <a:latin typeface="Arial" pitchFamily="34" charset="0"/>
                <a:cs typeface="Arial" pitchFamily="34" charset="0"/>
              </a:rPr>
              <a:t>puede decir que el PCM es quien controla tanto al solenoide de control como al sensor de posición lineal, el solenoide trabaja con 12 voltios de ignición (terminal 5</a:t>
            </a:r>
            <a:r>
              <a:rPr lang="es-EC" sz="4500" dirty="0" smtClean="0">
                <a:latin typeface="Arial" pitchFamily="34" charset="0"/>
                <a:cs typeface="Arial" pitchFamily="34" charset="0"/>
              </a:rPr>
              <a:t>), el PCM satura </a:t>
            </a:r>
            <a:r>
              <a:rPr lang="es-EC" sz="4500" dirty="0">
                <a:latin typeface="Arial" pitchFamily="34" charset="0"/>
                <a:cs typeface="Arial" pitchFamily="34" charset="0"/>
              </a:rPr>
              <a:t>estos 12 voltios a masa gracias a una señal del tipo PWM (terminal 1), mientras que el sensor de posición contenido en la misma válvula EGR consta de tres pines de conexión uno de 5 voltios de alimentación (terminal 4), el segundo que es la señal variable del sensor de posición (terminal 3), y finalmente la masa de este sensor (terminal 2), estas tres terminales se conectan directamente al PCM, para conocer la posición del vástago de la válvula EGR, cuando el solenoide esté operando, a través del terminal 3 el cual envía un voltaje al PCM, y así logra saber en qué posición se encuentra el vástago de la válvula EGR.</a:t>
            </a:r>
          </a:p>
          <a:p>
            <a:endParaRPr lang="es-EC" dirty="0"/>
          </a:p>
        </p:txBody>
      </p:sp>
      <p:pic>
        <p:nvPicPr>
          <p:cNvPr id="4" name="3 Imagen"/>
          <p:cNvPicPr/>
          <p:nvPr/>
        </p:nvPicPr>
        <p:blipFill>
          <a:blip r:embed="rId2" cstate="print">
            <a:lum bright="-10000" contrast="20000"/>
          </a:blip>
          <a:srcRect/>
          <a:stretch>
            <a:fillRect/>
          </a:stretch>
        </p:blipFill>
        <p:spPr bwMode="auto">
          <a:xfrm>
            <a:off x="2051720" y="1052736"/>
            <a:ext cx="5040560" cy="2808312"/>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96829218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28801"/>
            <a:ext cx="8229600" cy="792087"/>
          </a:xfrm>
        </p:spPr>
        <p:txBody>
          <a:bodyPr>
            <a:normAutofit/>
          </a:bodyPr>
          <a:lstStyle/>
          <a:p>
            <a:pPr algn="just"/>
            <a:r>
              <a:rPr lang="es-EC" sz="1800" dirty="0">
                <a:latin typeface="Arial" pitchFamily="34" charset="0"/>
                <a:cs typeface="Arial" pitchFamily="34" charset="0"/>
              </a:rPr>
              <a:t>La válvula EGR lineal en su mismo cuerpo consta de 2 partes principales que son: el solenoide de control y el sensor de posición </a:t>
            </a:r>
            <a:r>
              <a:rPr lang="es-EC" sz="1800" dirty="0" smtClean="0">
                <a:latin typeface="Arial" pitchFamily="34" charset="0"/>
                <a:cs typeface="Arial" pitchFamily="34" charset="0"/>
              </a:rPr>
              <a:t>lineal.</a:t>
            </a:r>
            <a:endParaRPr lang="es-EC" sz="1800" dirty="0">
              <a:latin typeface="Arial" pitchFamily="34" charset="0"/>
              <a:cs typeface="Arial" pitchFamily="34" charset="0"/>
            </a:endParaRPr>
          </a:p>
        </p:txBody>
      </p:sp>
      <p:sp>
        <p:nvSpPr>
          <p:cNvPr id="4" name="3 Rectángulo"/>
          <p:cNvSpPr/>
          <p:nvPr/>
        </p:nvSpPr>
        <p:spPr>
          <a:xfrm>
            <a:off x="683568" y="980728"/>
            <a:ext cx="1368152"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PARTES.</a:t>
            </a:r>
            <a:r>
              <a:rPr lang="es-EC" dirty="0" smtClean="0"/>
              <a:t> </a:t>
            </a:r>
            <a:endParaRPr lang="es-EC" dirty="0"/>
          </a:p>
        </p:txBody>
      </p:sp>
      <p:graphicFrame>
        <p:nvGraphicFramePr>
          <p:cNvPr id="5" name="4 Tabla"/>
          <p:cNvGraphicFramePr>
            <a:graphicFrameLocks noGrp="1"/>
          </p:cNvGraphicFramePr>
          <p:nvPr>
            <p:extLst>
              <p:ext uri="{D42A27DB-BD31-4B8C-83A1-F6EECF244321}">
                <p14:modId xmlns:p14="http://schemas.microsoft.com/office/powerpoint/2010/main" val="1900020811"/>
              </p:ext>
            </p:extLst>
          </p:nvPr>
        </p:nvGraphicFramePr>
        <p:xfrm>
          <a:off x="1259632" y="2708921"/>
          <a:ext cx="2664295" cy="2448270"/>
        </p:xfrm>
        <a:graphic>
          <a:graphicData uri="http://schemas.openxmlformats.org/drawingml/2006/table">
            <a:tbl>
              <a:tblPr firstRow="1" firstCol="1" bandRow="1">
                <a:tableStyleId>{F5AB1C69-6EDB-4FF4-983F-18BD219EF322}</a:tableStyleId>
              </a:tblPr>
              <a:tblGrid>
                <a:gridCol w="304604"/>
                <a:gridCol w="2359691"/>
              </a:tblGrid>
              <a:tr h="408045">
                <a:tc>
                  <a:txBody>
                    <a:bodyPr/>
                    <a:lstStyle/>
                    <a:p>
                      <a:pPr algn="ctr">
                        <a:lnSpc>
                          <a:spcPct val="150000"/>
                        </a:lnSpc>
                        <a:spcAft>
                          <a:spcPts val="0"/>
                        </a:spcAft>
                      </a:pPr>
                      <a:r>
                        <a:rPr lang="es-ES" sz="1200" dirty="0">
                          <a:effectLst/>
                        </a:rPr>
                        <a:t>1</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Sensor de posición lineal.</a:t>
                      </a:r>
                      <a:endParaRPr lang="es-EC" sz="1600">
                        <a:effectLst/>
                        <a:latin typeface="Arial" pitchFamily="34" charset="0"/>
                        <a:ea typeface="Times New Roman"/>
                        <a:cs typeface="Arial" pitchFamily="34" charset="0"/>
                      </a:endParaRPr>
                    </a:p>
                  </a:txBody>
                  <a:tcPr marL="68580" marR="68580" marT="0" marB="0"/>
                </a:tc>
              </a:tr>
              <a:tr h="408045">
                <a:tc>
                  <a:txBody>
                    <a:bodyPr/>
                    <a:lstStyle/>
                    <a:p>
                      <a:pPr algn="ctr">
                        <a:lnSpc>
                          <a:spcPct val="150000"/>
                        </a:lnSpc>
                        <a:spcAft>
                          <a:spcPts val="0"/>
                        </a:spcAft>
                      </a:pPr>
                      <a:r>
                        <a:rPr lang="es-ES" sz="1200">
                          <a:effectLst/>
                        </a:rPr>
                        <a:t>2</a:t>
                      </a:r>
                      <a:endParaRPr lang="es-EC" sz="1600">
                        <a:effectLst/>
                        <a:latin typeface="Arial" pitchFamily="34" charset="0"/>
                        <a:ea typeface="Times New Roman"/>
                        <a:cs typeface="Arial" pitchFamily="34" charset="0"/>
                      </a:endParaRPr>
                    </a:p>
                  </a:txBody>
                  <a:tcPr marL="68580" marR="68580" marT="0" marB="0"/>
                </a:tc>
                <a:tc>
                  <a:txBody>
                    <a:bodyPr/>
                    <a:lstStyle/>
                    <a:p>
                      <a:pPr marL="457200">
                        <a:lnSpc>
                          <a:spcPct val="150000"/>
                        </a:lnSpc>
                        <a:spcAft>
                          <a:spcPts val="0"/>
                        </a:spcAft>
                      </a:pPr>
                      <a:r>
                        <a:rPr lang="es-EC" sz="1200">
                          <a:effectLst/>
                        </a:rPr>
                        <a:t>Solenoide de control.</a:t>
                      </a:r>
                      <a:endParaRPr lang="es-EC" sz="1600">
                        <a:effectLst/>
                        <a:latin typeface="Arial" pitchFamily="34" charset="0"/>
                        <a:ea typeface="Times New Roman"/>
                        <a:cs typeface="Arial" pitchFamily="34" charset="0"/>
                      </a:endParaRPr>
                    </a:p>
                  </a:txBody>
                  <a:tcPr marL="68580" marR="68580" marT="0" marB="0"/>
                </a:tc>
              </a:tr>
              <a:tr h="408045">
                <a:tc>
                  <a:txBody>
                    <a:bodyPr/>
                    <a:lstStyle/>
                    <a:p>
                      <a:pPr algn="ctr">
                        <a:lnSpc>
                          <a:spcPct val="150000"/>
                        </a:lnSpc>
                        <a:spcAft>
                          <a:spcPts val="0"/>
                        </a:spcAft>
                      </a:pPr>
                      <a:r>
                        <a:rPr lang="es-ES" sz="1200">
                          <a:effectLst/>
                        </a:rPr>
                        <a:t>3</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Base de la estructura.</a:t>
                      </a:r>
                      <a:endParaRPr lang="es-EC" sz="1600">
                        <a:effectLst/>
                        <a:latin typeface="Arial" pitchFamily="34" charset="0"/>
                        <a:ea typeface="Times New Roman"/>
                        <a:cs typeface="Arial" pitchFamily="34" charset="0"/>
                      </a:endParaRPr>
                    </a:p>
                  </a:txBody>
                  <a:tcPr marL="68580" marR="68580" marT="0" marB="0"/>
                </a:tc>
              </a:tr>
              <a:tr h="408045">
                <a:tc>
                  <a:txBody>
                    <a:bodyPr/>
                    <a:lstStyle/>
                    <a:p>
                      <a:pPr algn="ctr">
                        <a:lnSpc>
                          <a:spcPct val="150000"/>
                        </a:lnSpc>
                        <a:spcAft>
                          <a:spcPts val="0"/>
                        </a:spcAft>
                      </a:pPr>
                      <a:r>
                        <a:rPr lang="es-ES" sz="1200">
                          <a:effectLst/>
                        </a:rPr>
                        <a:t>4</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Entrada del múltiple de escape.</a:t>
                      </a:r>
                      <a:endParaRPr lang="es-EC" sz="1600" dirty="0">
                        <a:effectLst/>
                        <a:latin typeface="Arial" pitchFamily="34" charset="0"/>
                        <a:ea typeface="Times New Roman"/>
                        <a:cs typeface="Arial" pitchFamily="34" charset="0"/>
                      </a:endParaRPr>
                    </a:p>
                  </a:txBody>
                  <a:tcPr marL="68580" marR="68580" marT="0" marB="0"/>
                </a:tc>
              </a:tr>
              <a:tr h="408045">
                <a:tc>
                  <a:txBody>
                    <a:bodyPr/>
                    <a:lstStyle/>
                    <a:p>
                      <a:pPr algn="ctr">
                        <a:lnSpc>
                          <a:spcPct val="150000"/>
                        </a:lnSpc>
                        <a:spcAft>
                          <a:spcPts val="0"/>
                        </a:spcAft>
                      </a:pPr>
                      <a:r>
                        <a:rPr lang="es-ES" sz="1200">
                          <a:effectLst/>
                        </a:rPr>
                        <a:t>5</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Hacia el múltiple de admisión.</a:t>
                      </a:r>
                      <a:endParaRPr lang="es-EC" sz="1600">
                        <a:effectLst/>
                        <a:latin typeface="Arial" pitchFamily="34" charset="0"/>
                        <a:ea typeface="Times New Roman"/>
                        <a:cs typeface="Arial" pitchFamily="34" charset="0"/>
                      </a:endParaRPr>
                    </a:p>
                  </a:txBody>
                  <a:tcPr marL="68580" marR="68580" marT="0" marB="0"/>
                </a:tc>
              </a:tr>
              <a:tr h="408045">
                <a:tc>
                  <a:txBody>
                    <a:bodyPr/>
                    <a:lstStyle/>
                    <a:p>
                      <a:pPr algn="ctr">
                        <a:lnSpc>
                          <a:spcPct val="150000"/>
                        </a:lnSpc>
                        <a:spcAft>
                          <a:spcPts val="0"/>
                        </a:spcAft>
                      </a:pPr>
                      <a:r>
                        <a:rPr lang="es-ES" sz="1200">
                          <a:effectLst/>
                        </a:rPr>
                        <a:t>6</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Cuerpo del vástago.</a:t>
                      </a:r>
                      <a:endParaRPr lang="es-EC" sz="1600" dirty="0">
                        <a:effectLst/>
                        <a:latin typeface="Arial" pitchFamily="34" charset="0"/>
                        <a:ea typeface="Times New Roman"/>
                        <a:cs typeface="Arial" pitchFamily="34" charset="0"/>
                      </a:endParaRPr>
                    </a:p>
                  </a:txBody>
                  <a:tcPr marL="68580" marR="68580" marT="0" marB="0"/>
                </a:tc>
              </a:tr>
            </a:tbl>
          </a:graphicData>
        </a:graphic>
      </p:graphicFrame>
      <p:pic>
        <p:nvPicPr>
          <p:cNvPr id="6" name="5 Imagen"/>
          <p:cNvPicPr/>
          <p:nvPr/>
        </p:nvPicPr>
        <p:blipFill>
          <a:blip r:embed="rId2" cstate="print"/>
          <a:srcRect/>
          <a:stretch>
            <a:fillRect/>
          </a:stretch>
        </p:blipFill>
        <p:spPr bwMode="auto">
          <a:xfrm>
            <a:off x="4283968" y="2420888"/>
            <a:ext cx="3096344" cy="3024336"/>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7352289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44824"/>
            <a:ext cx="8229600" cy="4281339"/>
          </a:xfrm>
        </p:spPr>
        <p:txBody>
          <a:bodyPr>
            <a:normAutofit/>
          </a:bodyPr>
          <a:lstStyle/>
          <a:p>
            <a:pPr algn="just"/>
            <a:r>
              <a:rPr lang="es-EC" sz="1800" dirty="0">
                <a:latin typeface="Arial" pitchFamily="34" charset="0"/>
                <a:cs typeface="Arial" pitchFamily="34" charset="0"/>
              </a:rPr>
              <a:t>E</a:t>
            </a:r>
            <a:r>
              <a:rPr lang="es-EC" sz="1800" dirty="0" smtClean="0">
                <a:latin typeface="Arial" pitchFamily="34" charset="0"/>
                <a:cs typeface="Arial" pitchFamily="34" charset="0"/>
              </a:rPr>
              <a:t>n </a:t>
            </a:r>
            <a:r>
              <a:rPr lang="es-EC" sz="1800" dirty="0">
                <a:latin typeface="Arial" pitchFamily="34" charset="0"/>
                <a:cs typeface="Arial" pitchFamily="34" charset="0"/>
              </a:rPr>
              <a:t>el tanque de combustible la presión es supuestamente la presión atmosférica, pero en momentos de alto nivel del flujo de combustible y altas temperaturas, se generan cantidades importantes de vapor de combustible que aumentan la presión dentro del tanque, al no disponer de un sistema que permita aliviar en algo esta presión, el tanque podría tener graves problemas de seguridad, es entonces que antiguamente estos vapores escapaban por una válvula de alivio directamente a la atmósfera</a:t>
            </a:r>
            <a:r>
              <a:rPr lang="es-EC" sz="1800" dirty="0" smtClean="0">
                <a:latin typeface="Arial" pitchFamily="34" charset="0"/>
                <a:cs typeface="Arial" pitchFamily="34" charset="0"/>
              </a:rPr>
              <a:t>.</a:t>
            </a:r>
          </a:p>
          <a:p>
            <a:pPr marL="0" indent="0" algn="just">
              <a:buNone/>
            </a:pPr>
            <a:endParaRPr lang="es-EC" sz="1800" dirty="0">
              <a:latin typeface="Arial" pitchFamily="34" charset="0"/>
              <a:cs typeface="Arial" pitchFamily="34" charset="0"/>
            </a:endParaRPr>
          </a:p>
          <a:p>
            <a:pPr algn="just"/>
            <a:r>
              <a:rPr lang="es-EC" sz="1800" dirty="0" smtClean="0">
                <a:latin typeface="Arial" pitchFamily="34" charset="0"/>
                <a:cs typeface="Arial" pitchFamily="34" charset="0"/>
              </a:rPr>
              <a:t>El </a:t>
            </a:r>
            <a:r>
              <a:rPr lang="es-EC" sz="1800" dirty="0">
                <a:latin typeface="Arial" pitchFamily="34" charset="0"/>
                <a:cs typeface="Arial" pitchFamily="34" charset="0"/>
              </a:rPr>
              <a:t>HC (hidrocarburos) en la atmósfera es un elemento muy nocivo ya que es demasiado</a:t>
            </a:r>
            <a:r>
              <a:rPr lang="es-EC" sz="1800" i="1" dirty="0">
                <a:latin typeface="Arial" pitchFamily="34" charset="0"/>
                <a:cs typeface="Arial" pitchFamily="34" charset="0"/>
              </a:rPr>
              <a:t> </a:t>
            </a:r>
            <a:r>
              <a:rPr lang="es-EC" sz="1800" i="1" dirty="0" err="1">
                <a:latin typeface="Arial" pitchFamily="34" charset="0"/>
                <a:cs typeface="Arial" pitchFamily="34" charset="0"/>
              </a:rPr>
              <a:t>termoactivo</a:t>
            </a:r>
            <a:r>
              <a:rPr lang="es-EC" sz="1800" i="1" dirty="0">
                <a:latin typeface="Arial" pitchFamily="34" charset="0"/>
                <a:cs typeface="Arial" pitchFamily="34" charset="0"/>
              </a:rPr>
              <a:t>,</a:t>
            </a:r>
            <a:r>
              <a:rPr lang="es-EC" sz="1800" dirty="0">
                <a:latin typeface="Arial" pitchFamily="34" charset="0"/>
                <a:cs typeface="Arial" pitchFamily="34" charset="0"/>
              </a:rPr>
              <a:t> esto quiere decir que para que se disuelva una molécula de este compuesto en la atmósfera toma muchos años, y además que estos hidrocarburos ayudan a aumentar el efecto invernadero en el </a:t>
            </a:r>
            <a:r>
              <a:rPr lang="es-EC" sz="1800" dirty="0" smtClean="0">
                <a:latin typeface="Arial" pitchFamily="34" charset="0"/>
                <a:cs typeface="Arial" pitchFamily="34" charset="0"/>
              </a:rPr>
              <a:t>planeta</a:t>
            </a:r>
            <a:r>
              <a:rPr lang="es-EC" sz="1800" dirty="0">
                <a:latin typeface="Arial" pitchFamily="34" charset="0"/>
                <a:cs typeface="Arial" pitchFamily="34" charset="0"/>
              </a:rPr>
              <a:t>.</a:t>
            </a:r>
          </a:p>
          <a:p>
            <a:pPr marL="0" indent="0">
              <a:buNone/>
            </a:pPr>
            <a:endParaRPr lang="es-EC" dirty="0"/>
          </a:p>
        </p:txBody>
      </p:sp>
      <p:sp>
        <p:nvSpPr>
          <p:cNvPr id="4" name="3 Rectángulo"/>
          <p:cNvSpPr/>
          <p:nvPr/>
        </p:nvSpPr>
        <p:spPr>
          <a:xfrm>
            <a:off x="1259632" y="980728"/>
            <a:ext cx="6984776" cy="64807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smtClean="0">
                <a:latin typeface="Arial" pitchFamily="34" charset="0"/>
                <a:cs typeface="Arial" pitchFamily="34" charset="0"/>
              </a:rPr>
              <a:t>ANÁLISIS DE OPERACIÓN DEL SISTEMA EVAP</a:t>
            </a:r>
            <a:endParaRPr lang="es-EC" sz="2000" b="1" u="sng" dirty="0">
              <a:latin typeface="Arial" pitchFamily="34" charset="0"/>
              <a:cs typeface="Arial" pitchFamily="34" charset="0"/>
            </a:endParaRPr>
          </a:p>
        </p:txBody>
      </p:sp>
    </p:spTree>
    <p:extLst>
      <p:ext uri="{BB962C8B-B14F-4D97-AF65-F5344CB8AC3E}">
        <p14:creationId xmlns:p14="http://schemas.microsoft.com/office/powerpoint/2010/main" val="37372036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pPr algn="just"/>
            <a:r>
              <a:rPr lang="es-EC" sz="1800" dirty="0">
                <a:latin typeface="Arial" pitchFamily="34" charset="0"/>
                <a:cs typeface="Arial" pitchFamily="34" charset="0"/>
              </a:rPr>
              <a:t>El sistema de emisiones por evaporación (EVAP) impide que las emisiones de combustible salgan a la atmósfera. </a:t>
            </a:r>
            <a:endParaRPr lang="es-EC" sz="1800" dirty="0" smtClean="0">
              <a:latin typeface="Arial" pitchFamily="34" charset="0"/>
              <a:cs typeface="Arial" pitchFamily="34" charset="0"/>
            </a:endParaRPr>
          </a:p>
          <a:p>
            <a:pPr algn="just"/>
            <a:r>
              <a:rPr lang="es-EC" sz="1800" dirty="0" smtClean="0">
                <a:latin typeface="Arial" pitchFamily="34" charset="0"/>
                <a:cs typeface="Arial" pitchFamily="34" charset="0"/>
              </a:rPr>
              <a:t>Además </a:t>
            </a:r>
            <a:r>
              <a:rPr lang="es-EC" sz="1800" dirty="0">
                <a:latin typeface="Arial" pitchFamily="34" charset="0"/>
                <a:cs typeface="Arial" pitchFamily="34" charset="0"/>
              </a:rPr>
              <a:t>evita la sobre presión en el tanque de combustible generada por dichos vapores.</a:t>
            </a:r>
          </a:p>
          <a:p>
            <a:pPr marL="0" indent="0">
              <a:buNone/>
            </a:pPr>
            <a:endParaRPr lang="es-EC" dirty="0"/>
          </a:p>
        </p:txBody>
      </p:sp>
      <p:sp>
        <p:nvSpPr>
          <p:cNvPr id="4" name="3 Rectángulo"/>
          <p:cNvSpPr/>
          <p:nvPr/>
        </p:nvSpPr>
        <p:spPr>
          <a:xfrm>
            <a:off x="683568" y="980728"/>
            <a:ext cx="3888432"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OBJETIVO DEL SISTEMA EVAP.</a:t>
            </a:r>
            <a:r>
              <a:rPr lang="es-EC" b="1" dirty="0" smtClean="0"/>
              <a:t> </a:t>
            </a:r>
            <a:endParaRPr lang="es-EC" b="1" dirty="0"/>
          </a:p>
        </p:txBody>
      </p:sp>
      <p:pic>
        <p:nvPicPr>
          <p:cNvPr id="5" name="4 Imagen"/>
          <p:cNvPicPr/>
          <p:nvPr/>
        </p:nvPicPr>
        <p:blipFill>
          <a:blip r:embed="rId2" cstate="print"/>
          <a:srcRect/>
          <a:stretch>
            <a:fillRect/>
          </a:stretch>
        </p:blipFill>
        <p:spPr bwMode="auto">
          <a:xfrm>
            <a:off x="2646112" y="2924944"/>
            <a:ext cx="4349205" cy="3346445"/>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75669979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073427"/>
          </a:xfrm>
        </p:spPr>
        <p:txBody>
          <a:bodyPr>
            <a:normAutofit/>
          </a:bodyPr>
          <a:lstStyle/>
          <a:p>
            <a:pPr algn="just"/>
            <a:r>
              <a:rPr lang="es-EC" sz="1800" dirty="0" smtClean="0">
                <a:latin typeface="Arial" pitchFamily="34" charset="0"/>
                <a:cs typeface="Arial" pitchFamily="34" charset="0"/>
              </a:rPr>
              <a:t>Los vapores </a:t>
            </a:r>
            <a:r>
              <a:rPr lang="es-EC" sz="1800" dirty="0">
                <a:latin typeface="Arial" pitchFamily="34" charset="0"/>
                <a:cs typeface="Arial" pitchFamily="34" charset="0"/>
              </a:rPr>
              <a:t>estarán en el tanque hasta una presión máxima determinada por la válvula de </a:t>
            </a:r>
            <a:r>
              <a:rPr lang="es-EC" sz="1800" dirty="0" smtClean="0">
                <a:latin typeface="Arial" pitchFamily="34" charset="0"/>
                <a:cs typeface="Arial" pitchFamily="34" charset="0"/>
              </a:rPr>
              <a:t>alivio. </a:t>
            </a:r>
            <a:r>
              <a:rPr lang="es-EC" sz="1800" dirty="0">
                <a:latin typeface="Arial" pitchFamily="34" charset="0"/>
                <a:cs typeface="Arial" pitchFamily="34" charset="0"/>
              </a:rPr>
              <a:t>Antes de llegar a esa presión el PCM permite mediante el solenoide de purga (válvula CANP o EVAP) llevar estos vapores hasta el múltiple de admisión, este solenoide es controlado por PWM por el PCM y conmuta vacío desde el múltiple de Admisión hasta el Cánister</a:t>
            </a:r>
            <a:r>
              <a:rPr lang="es-EC" sz="1800" dirty="0" smtClean="0">
                <a:latin typeface="Arial" pitchFamily="34" charset="0"/>
                <a:cs typeface="Arial" pitchFamily="34" charset="0"/>
              </a:rPr>
              <a:t>.</a:t>
            </a:r>
          </a:p>
          <a:p>
            <a:pPr marL="0" indent="0" algn="just">
              <a:buNone/>
            </a:pPr>
            <a:endParaRPr lang="es-EC" sz="1800" dirty="0" smtClean="0">
              <a:latin typeface="Arial" pitchFamily="34" charset="0"/>
              <a:cs typeface="Arial" pitchFamily="34" charset="0"/>
            </a:endParaRPr>
          </a:p>
          <a:p>
            <a:pPr algn="just"/>
            <a:r>
              <a:rPr lang="es-EC" sz="1800" dirty="0">
                <a:latin typeface="Arial" pitchFamily="34" charset="0"/>
                <a:cs typeface="Arial" pitchFamily="34" charset="0"/>
              </a:rPr>
              <a:t>El Cánister </a:t>
            </a:r>
            <a:r>
              <a:rPr lang="es-EC" sz="1800" dirty="0" smtClean="0">
                <a:latin typeface="Arial" pitchFamily="34" charset="0"/>
                <a:cs typeface="Arial" pitchFamily="34" charset="0"/>
              </a:rPr>
              <a:t>en </a:t>
            </a:r>
            <a:r>
              <a:rPr lang="es-EC" sz="1800" dirty="0">
                <a:latin typeface="Arial" pitchFamily="34" charset="0"/>
                <a:cs typeface="Arial" pitchFamily="34" charset="0"/>
              </a:rPr>
              <a:t>su interior contiene carbones activados que logran hacer más fáciles el quemar estos Hidrocarburos provenientes del depósito</a:t>
            </a:r>
            <a:r>
              <a:rPr lang="es-EC" sz="1800" dirty="0" smtClean="0">
                <a:latin typeface="Arial" pitchFamily="34" charset="0"/>
                <a:cs typeface="Arial" pitchFamily="34" charset="0"/>
              </a:rPr>
              <a:t>, que se retienen cuando el vehículo </a:t>
            </a:r>
            <a:r>
              <a:rPr lang="es-EC" sz="1800" dirty="0">
                <a:latin typeface="Arial" pitchFamily="34" charset="0"/>
                <a:cs typeface="Arial" pitchFamily="34" charset="0"/>
              </a:rPr>
              <a:t>n</a:t>
            </a:r>
            <a:r>
              <a:rPr lang="es-EC" sz="1800" dirty="0" smtClean="0">
                <a:latin typeface="Arial" pitchFamily="34" charset="0"/>
                <a:cs typeface="Arial" pitchFamily="34" charset="0"/>
              </a:rPr>
              <a:t>o esta funcionando, </a:t>
            </a:r>
            <a:r>
              <a:rPr lang="es-EC" sz="1800" dirty="0">
                <a:latin typeface="Arial" pitchFamily="34" charset="0"/>
                <a:cs typeface="Arial" pitchFamily="34" charset="0"/>
              </a:rPr>
              <a:t>para esto el Cánister </a:t>
            </a:r>
            <a:r>
              <a:rPr lang="es-EC" sz="1800" dirty="0" smtClean="0">
                <a:latin typeface="Arial" pitchFamily="34" charset="0"/>
                <a:cs typeface="Arial" pitchFamily="34" charset="0"/>
              </a:rPr>
              <a:t>cuenta </a:t>
            </a:r>
            <a:r>
              <a:rPr lang="es-EC" sz="1800" dirty="0">
                <a:latin typeface="Arial" pitchFamily="34" charset="0"/>
                <a:cs typeface="Arial" pitchFamily="34" charset="0"/>
              </a:rPr>
              <a:t>con un orificio por el cual entra aire fresco que al interior del mismo se mezcla con los HC provenientes del tanque de </a:t>
            </a:r>
            <a:r>
              <a:rPr lang="es-EC" sz="1800" dirty="0" smtClean="0">
                <a:latin typeface="Arial" pitchFamily="34" charset="0"/>
                <a:cs typeface="Arial" pitchFamily="34" charset="0"/>
              </a:rPr>
              <a:t>combustible.</a:t>
            </a:r>
            <a:endParaRPr lang="es-EC" sz="1800" dirty="0">
              <a:latin typeface="Arial" pitchFamily="34" charset="0"/>
              <a:cs typeface="Arial" pitchFamily="34" charset="0"/>
            </a:endParaRPr>
          </a:p>
          <a:p>
            <a:pPr marL="0" indent="0">
              <a:buNone/>
            </a:pPr>
            <a:endParaRPr lang="es-EC" dirty="0"/>
          </a:p>
        </p:txBody>
      </p:sp>
    </p:spTree>
    <p:extLst>
      <p:ext uri="{BB962C8B-B14F-4D97-AF65-F5344CB8AC3E}">
        <p14:creationId xmlns:p14="http://schemas.microsoft.com/office/powerpoint/2010/main" val="96138538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544616"/>
          </a:xfrm>
        </p:spPr>
        <p:txBody>
          <a:bodyPr>
            <a:normAutofit/>
          </a:bodyPr>
          <a:lstStyle/>
          <a:p>
            <a:pPr algn="just"/>
            <a:r>
              <a:rPr lang="es-EC" sz="1800" dirty="0" smtClean="0">
                <a:latin typeface="Arial" pitchFamily="34" charset="0"/>
                <a:cs typeface="Arial" pitchFamily="34" charset="0"/>
              </a:rPr>
              <a:t>El </a:t>
            </a:r>
            <a:r>
              <a:rPr lang="es-EC" sz="1800" dirty="0">
                <a:latin typeface="Arial" pitchFamily="34" charset="0"/>
                <a:cs typeface="Arial" pitchFamily="34" charset="0"/>
              </a:rPr>
              <a:t>sistema EVAP, tiene la necesidad de cumplir ciertos parámetros de operación del motor ya que es comandado totalmente por el PCM, para así poder entrar en funcionamiento, ya que este sistema adiciona aire y combustible al proceso normal de la admisión, para ello tendrá que coordinar su funcionamiento con algunos sensores que controlan la carga del </a:t>
            </a:r>
            <a:r>
              <a:rPr lang="es-EC" sz="1800" dirty="0" smtClean="0">
                <a:latin typeface="Arial" pitchFamily="34" charset="0"/>
                <a:cs typeface="Arial" pitchFamily="34" charset="0"/>
              </a:rPr>
              <a:t>motor. </a:t>
            </a:r>
            <a:endParaRPr lang="es-EC" sz="1800" dirty="0">
              <a:latin typeface="Arial" pitchFamily="34" charset="0"/>
              <a:cs typeface="Arial" pitchFamily="34" charset="0"/>
            </a:endParaRPr>
          </a:p>
          <a:p>
            <a:endParaRPr lang="es-EC" dirty="0"/>
          </a:p>
        </p:txBody>
      </p:sp>
      <p:pic>
        <p:nvPicPr>
          <p:cNvPr id="4" name="3 Imagen"/>
          <p:cNvPicPr/>
          <p:nvPr/>
        </p:nvPicPr>
        <p:blipFill>
          <a:blip r:embed="rId3" cstate="print"/>
          <a:srcRect l="26946" t="28481" r="19765" b="21060"/>
          <a:stretch>
            <a:fillRect/>
          </a:stretch>
        </p:blipFill>
        <p:spPr bwMode="auto">
          <a:xfrm>
            <a:off x="2330391" y="3284984"/>
            <a:ext cx="5121929" cy="324036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9103624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145435"/>
          </a:xfrm>
        </p:spPr>
        <p:txBody>
          <a:bodyPr>
            <a:normAutofit/>
          </a:bodyPr>
          <a:lstStyle/>
          <a:p>
            <a:pPr algn="just"/>
            <a:r>
              <a:rPr lang="es-EC" sz="1800" dirty="0">
                <a:latin typeface="Arial" pitchFamily="34" charset="0"/>
                <a:cs typeface="Arial" pitchFamily="34" charset="0"/>
              </a:rPr>
              <a:t>El sensor encargado de monitorear y comunicar a el PCM si hubo algún exceso de generación de vapores en el múltiple de admisión será el sensor de </a:t>
            </a:r>
            <a:r>
              <a:rPr lang="es-EC" sz="1800" dirty="0" smtClean="0">
                <a:latin typeface="Arial" pitchFamily="34" charset="0"/>
                <a:cs typeface="Arial" pitchFamily="34" charset="0"/>
              </a:rPr>
              <a:t>oxígeno </a:t>
            </a:r>
            <a:r>
              <a:rPr lang="es-EC" sz="1800" dirty="0">
                <a:latin typeface="Arial" pitchFamily="34" charset="0"/>
                <a:cs typeface="Arial" pitchFamily="34" charset="0"/>
              </a:rPr>
              <a:t>(O</a:t>
            </a:r>
            <a:r>
              <a:rPr lang="es-EC" sz="1800" baseline="-25000" dirty="0">
                <a:latin typeface="Arial" pitchFamily="34" charset="0"/>
                <a:cs typeface="Arial" pitchFamily="34" charset="0"/>
              </a:rPr>
              <a:t>2</a:t>
            </a:r>
            <a:r>
              <a:rPr lang="es-EC" sz="1800" dirty="0" smtClean="0">
                <a:latin typeface="Arial" pitchFamily="34" charset="0"/>
                <a:cs typeface="Arial" pitchFamily="34" charset="0"/>
              </a:rPr>
              <a:t>).</a:t>
            </a:r>
            <a:r>
              <a:rPr lang="es-EC" sz="1800" baseline="-25000" dirty="0" smtClean="0">
                <a:latin typeface="Arial" pitchFamily="34" charset="0"/>
                <a:cs typeface="Arial" pitchFamily="34" charset="0"/>
              </a:rPr>
              <a:t> </a:t>
            </a:r>
            <a:endParaRPr lang="es-EC" sz="1800" baseline="-25000" dirty="0">
              <a:latin typeface="Arial" pitchFamily="34" charset="0"/>
              <a:cs typeface="Arial" pitchFamily="34" charset="0"/>
            </a:endParaRPr>
          </a:p>
          <a:p>
            <a:pPr algn="just"/>
            <a:r>
              <a:rPr lang="es-EC" sz="1800" dirty="0">
                <a:latin typeface="Arial" pitchFamily="34" charset="0"/>
                <a:cs typeface="Arial" pitchFamily="34" charset="0"/>
              </a:rPr>
              <a:t>E</a:t>
            </a:r>
            <a:r>
              <a:rPr lang="es-EC" sz="1800" dirty="0" smtClean="0">
                <a:latin typeface="Arial" pitchFamily="34" charset="0"/>
                <a:cs typeface="Arial" pitchFamily="34" charset="0"/>
              </a:rPr>
              <a:t>n </a:t>
            </a:r>
            <a:r>
              <a:rPr lang="es-EC" sz="1800" dirty="0">
                <a:latin typeface="Arial" pitchFamily="34" charset="0"/>
                <a:cs typeface="Arial" pitchFamily="34" charset="0"/>
              </a:rPr>
              <a:t>caso de tener un exceso de vapores este comunicará al PCM que hay una mezcla rica (mayor combustible). Por lo tanto enviará una señal al solenoide del Cánister para regular el exceso de </a:t>
            </a:r>
            <a:r>
              <a:rPr lang="es-EC" sz="1800" dirty="0" smtClean="0">
                <a:latin typeface="Arial" pitchFamily="34" charset="0"/>
                <a:cs typeface="Arial" pitchFamily="34" charset="0"/>
              </a:rPr>
              <a:t>vapores. </a:t>
            </a:r>
          </a:p>
          <a:p>
            <a:pPr algn="just"/>
            <a:r>
              <a:rPr lang="es-EC" sz="1800" dirty="0">
                <a:latin typeface="Arial" pitchFamily="34" charset="0"/>
                <a:cs typeface="Arial" pitchFamily="34" charset="0"/>
              </a:rPr>
              <a:t>Dentro de este sistema debe tenerse como especial cuidado las fugas que pueden producirse, especialmente en el Cánister. </a:t>
            </a:r>
          </a:p>
          <a:p>
            <a:pPr algn="just"/>
            <a:endParaRPr lang="es-EC" sz="1800" dirty="0">
              <a:latin typeface="Arial" pitchFamily="34" charset="0"/>
              <a:cs typeface="Arial" pitchFamily="34" charset="0"/>
            </a:endParaRPr>
          </a:p>
        </p:txBody>
      </p:sp>
      <p:pic>
        <p:nvPicPr>
          <p:cNvPr id="4" name="3 Imagen"/>
          <p:cNvPicPr/>
          <p:nvPr/>
        </p:nvPicPr>
        <p:blipFill>
          <a:blip r:embed="rId2" cstate="print"/>
          <a:srcRect/>
          <a:stretch>
            <a:fillRect/>
          </a:stretch>
        </p:blipFill>
        <p:spPr bwMode="auto">
          <a:xfrm>
            <a:off x="899592" y="3501008"/>
            <a:ext cx="4536504" cy="3240360"/>
          </a:xfrm>
          <a:prstGeom prst="rect">
            <a:avLst/>
          </a:prstGeom>
          <a:noFill/>
          <a:ln w="19050">
            <a:solidFill>
              <a:schemeClr val="tx1"/>
            </a:solidFill>
            <a:miter lim="800000"/>
            <a:headEnd/>
            <a:tailEnd/>
          </a:ln>
        </p:spPr>
      </p:pic>
      <p:pic>
        <p:nvPicPr>
          <p:cNvPr id="5" name="4 Imagen"/>
          <p:cNvPicPr/>
          <p:nvPr/>
        </p:nvPicPr>
        <p:blipFill>
          <a:blip r:embed="rId3" cstate="print"/>
          <a:srcRect l="3560" t="33190" r="6869" b="13885"/>
          <a:stretch>
            <a:fillRect/>
          </a:stretch>
        </p:blipFill>
        <p:spPr bwMode="auto">
          <a:xfrm>
            <a:off x="5580112" y="3501008"/>
            <a:ext cx="3456384" cy="1872208"/>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9335864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145435"/>
          </a:xfrm>
        </p:spPr>
        <p:txBody>
          <a:bodyPr>
            <a:normAutofit/>
          </a:bodyPr>
          <a:lstStyle/>
          <a:p>
            <a:pPr algn="just"/>
            <a:r>
              <a:rPr lang="es-EC" sz="1800" dirty="0">
                <a:latin typeface="Arial" pitchFamily="34" charset="0"/>
                <a:cs typeface="Arial" pitchFamily="34" charset="0"/>
              </a:rPr>
              <a:t>El control del PCM sobre el sistema EVAP bajo el sistema OBD II, ayuda a impedir un mal desempeño del mismo que pueda afectar al rendimiento y eficiencia del motor, así como a reducir las emisiones de hidrocarburos. Por lo tanto al no estar </a:t>
            </a:r>
            <a:r>
              <a:rPr lang="es-EC" sz="1800" dirty="0" smtClean="0">
                <a:latin typeface="Arial" pitchFamily="34" charset="0"/>
                <a:cs typeface="Arial" pitchFamily="34" charset="0"/>
              </a:rPr>
              <a:t>operando en condiciones adecuadas, o fuera de parámetros establecidos de operación, se </a:t>
            </a:r>
            <a:r>
              <a:rPr lang="es-EC" sz="1800" dirty="0">
                <a:latin typeface="Arial" pitchFamily="34" charset="0"/>
                <a:cs typeface="Arial" pitchFamily="34" charset="0"/>
              </a:rPr>
              <a:t>generara un DTC que estará presente en el tablero de instrumentos</a:t>
            </a:r>
            <a:endParaRPr lang="es-EC" sz="1800" dirty="0"/>
          </a:p>
        </p:txBody>
      </p:sp>
      <p:pic>
        <p:nvPicPr>
          <p:cNvPr id="6" name="5 Imagen"/>
          <p:cNvPicPr/>
          <p:nvPr/>
        </p:nvPicPr>
        <p:blipFill>
          <a:blip r:embed="rId2" cstate="print"/>
          <a:srcRect/>
          <a:stretch>
            <a:fillRect/>
          </a:stretch>
        </p:blipFill>
        <p:spPr bwMode="auto">
          <a:xfrm>
            <a:off x="2450363" y="2852936"/>
            <a:ext cx="5040560" cy="3384376"/>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62158237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92409" y="3212976"/>
            <a:ext cx="8075240" cy="2016224"/>
          </a:xfrm>
        </p:spPr>
        <p:txBody>
          <a:bodyPr>
            <a:normAutofit/>
          </a:bodyPr>
          <a:lstStyle/>
          <a:p>
            <a:pPr marL="0" indent="0" algn="just">
              <a:buNone/>
            </a:pPr>
            <a:r>
              <a:rPr lang="es-EC" sz="1800" dirty="0">
                <a:latin typeface="Arial" pitchFamily="34" charset="0"/>
                <a:cs typeface="Arial" pitchFamily="34" charset="0"/>
              </a:rPr>
              <a:t>Los sistemas de control de emisiones vehiculares son todas aquellas tecnologías desarrolladas para reducir las emisiones contaminantes producidos por el proceso de combustión de los motores, dichos sistemas son instalados en una determinada ubicación dependiendo de la función que vayan a </a:t>
            </a:r>
            <a:r>
              <a:rPr lang="es-EC" sz="1800" dirty="0" smtClean="0">
                <a:latin typeface="Arial" pitchFamily="34" charset="0"/>
                <a:cs typeface="Arial" pitchFamily="34" charset="0"/>
              </a:rPr>
              <a:t>cumplir.</a:t>
            </a:r>
            <a:endParaRPr lang="es-EC" sz="1800" dirty="0">
              <a:latin typeface="Arial" pitchFamily="34" charset="0"/>
              <a:cs typeface="Arial" pitchFamily="34" charset="0"/>
            </a:endParaRPr>
          </a:p>
          <a:p>
            <a:pPr marL="0" indent="0">
              <a:buNone/>
            </a:pPr>
            <a:endParaRPr lang="es-EC" dirty="0"/>
          </a:p>
        </p:txBody>
      </p:sp>
      <p:sp>
        <p:nvSpPr>
          <p:cNvPr id="4" name="3 Rectángulo"/>
          <p:cNvSpPr/>
          <p:nvPr/>
        </p:nvSpPr>
        <p:spPr>
          <a:xfrm>
            <a:off x="2771800" y="980728"/>
            <a:ext cx="4320480" cy="50405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smtClean="0">
                <a:latin typeface="Arial" pitchFamily="34" charset="0"/>
                <a:cs typeface="Arial" pitchFamily="34" charset="0"/>
              </a:rPr>
              <a:t>MARCO TEÓRICO </a:t>
            </a:r>
            <a:endParaRPr lang="es-EC" sz="2000" b="1" u="sng" dirty="0">
              <a:latin typeface="Arial" pitchFamily="34" charset="0"/>
              <a:cs typeface="Arial" pitchFamily="34" charset="0"/>
            </a:endParaRPr>
          </a:p>
        </p:txBody>
      </p:sp>
      <p:sp>
        <p:nvSpPr>
          <p:cNvPr id="6" name="5 Rectángulo"/>
          <p:cNvSpPr/>
          <p:nvPr/>
        </p:nvSpPr>
        <p:spPr>
          <a:xfrm>
            <a:off x="721134" y="2060848"/>
            <a:ext cx="4498938"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sz="2000" b="1" dirty="0" smtClean="0">
                <a:latin typeface="Arial" pitchFamily="34" charset="0"/>
                <a:cs typeface="Arial" pitchFamily="34" charset="0"/>
              </a:rPr>
              <a:t>SISTEMAS ANTICONTAMINANTES.</a:t>
            </a:r>
            <a:endParaRPr lang="es-EC" sz="2000" b="1" dirty="0">
              <a:latin typeface="Arial" pitchFamily="34" charset="0"/>
              <a:cs typeface="Arial" pitchFamily="34" charset="0"/>
            </a:endParaRPr>
          </a:p>
        </p:txBody>
      </p:sp>
    </p:spTree>
    <p:extLst>
      <p:ext uri="{BB962C8B-B14F-4D97-AF65-F5344CB8AC3E}">
        <p14:creationId xmlns:p14="http://schemas.microsoft.com/office/powerpoint/2010/main" val="338408401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123728" y="986356"/>
            <a:ext cx="5760640" cy="50405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smtClean="0">
                <a:latin typeface="Arial" pitchFamily="34" charset="0"/>
                <a:cs typeface="Arial" pitchFamily="34" charset="0"/>
              </a:rPr>
              <a:t>PARTES PRINCIPALES DEL SISTEMA EVAP</a:t>
            </a:r>
            <a:endParaRPr lang="es-EC" sz="2000" b="1" u="sng" dirty="0">
              <a:latin typeface="Arial" pitchFamily="34" charset="0"/>
              <a:cs typeface="Arial" pitchFamily="34" charset="0"/>
            </a:endParaRPr>
          </a:p>
        </p:txBody>
      </p:sp>
      <p:pic>
        <p:nvPicPr>
          <p:cNvPr id="6" name="5 Marcador de contenido"/>
          <p:cNvPicPr>
            <a:picLocks noGrp="1"/>
          </p:cNvPicPr>
          <p:nvPr>
            <p:ph idx="1"/>
          </p:nvPr>
        </p:nvPicPr>
        <p:blipFill>
          <a:blip r:embed="rId2" cstate="print"/>
          <a:srcRect l="12266" t="23171" r="15150" b="15610"/>
          <a:stretch>
            <a:fillRect/>
          </a:stretch>
        </p:blipFill>
        <p:spPr bwMode="auto">
          <a:xfrm>
            <a:off x="691892" y="3933056"/>
            <a:ext cx="4590337" cy="2591668"/>
          </a:xfrm>
          <a:prstGeom prst="rect">
            <a:avLst/>
          </a:prstGeom>
          <a:noFill/>
          <a:ln w="19050">
            <a:solidFill>
              <a:schemeClr val="tx1"/>
            </a:solidFill>
            <a:miter lim="800000"/>
            <a:headEnd/>
            <a:tailEnd/>
          </a:ln>
        </p:spPr>
      </p:pic>
      <p:pic>
        <p:nvPicPr>
          <p:cNvPr id="7" name="6 Imagen"/>
          <p:cNvPicPr/>
          <p:nvPr/>
        </p:nvPicPr>
        <p:blipFill>
          <a:blip r:embed="rId3" cstate="print"/>
          <a:srcRect l="29927" t="27941" r="21350" b="12974"/>
          <a:stretch>
            <a:fillRect/>
          </a:stretch>
        </p:blipFill>
        <p:spPr bwMode="auto">
          <a:xfrm>
            <a:off x="5580112" y="3933056"/>
            <a:ext cx="3219450" cy="2591306"/>
          </a:xfrm>
          <a:prstGeom prst="rect">
            <a:avLst/>
          </a:prstGeom>
          <a:noFill/>
          <a:ln w="9525">
            <a:noFill/>
            <a:miter lim="800000"/>
            <a:headEnd/>
            <a:tailEnd/>
          </a:ln>
        </p:spPr>
      </p:pic>
      <p:sp>
        <p:nvSpPr>
          <p:cNvPr id="8" name="7 Rectángulo"/>
          <p:cNvSpPr/>
          <p:nvPr/>
        </p:nvSpPr>
        <p:spPr>
          <a:xfrm>
            <a:off x="691892" y="2420888"/>
            <a:ext cx="7912556" cy="923330"/>
          </a:xfrm>
          <a:prstGeom prst="rect">
            <a:avLst/>
          </a:prstGeom>
        </p:spPr>
        <p:txBody>
          <a:bodyPr wrap="square">
            <a:spAutoFit/>
          </a:bodyPr>
          <a:lstStyle/>
          <a:p>
            <a:pPr algn="just"/>
            <a:r>
              <a:rPr lang="es-ES" dirty="0">
                <a:latin typeface="Arial" pitchFamily="34" charset="0"/>
                <a:cs typeface="Arial" pitchFamily="34" charset="0"/>
              </a:rPr>
              <a:t>S</a:t>
            </a:r>
            <a:r>
              <a:rPr lang="es-ES" dirty="0" smtClean="0">
                <a:latin typeface="Arial" pitchFamily="34" charset="0"/>
                <a:cs typeface="Arial" pitchFamily="34" charset="0"/>
              </a:rPr>
              <a:t>u </a:t>
            </a:r>
            <a:r>
              <a:rPr lang="es-ES" dirty="0">
                <a:latin typeface="Arial" pitchFamily="34" charset="0"/>
                <a:cs typeface="Arial" pitchFamily="34" charset="0"/>
              </a:rPr>
              <a:t>control lo realiza el PCM al enviar pulsos (PWM) que se controlaran por masa, ya que este solenoide está conectado permanentemente al positivo de contacto es decir a 12 V, su resistencia oscila entre 15 y 17 ohmios.</a:t>
            </a:r>
            <a:endParaRPr lang="es-EC" dirty="0">
              <a:latin typeface="Arial" pitchFamily="34" charset="0"/>
              <a:cs typeface="Arial" pitchFamily="34" charset="0"/>
            </a:endParaRPr>
          </a:p>
        </p:txBody>
      </p:sp>
      <p:sp>
        <p:nvSpPr>
          <p:cNvPr id="9" name="8 Rectángulo"/>
          <p:cNvSpPr/>
          <p:nvPr/>
        </p:nvSpPr>
        <p:spPr>
          <a:xfrm>
            <a:off x="691892" y="1628800"/>
            <a:ext cx="7552516"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SOLENOIDE DE PURGA DEL CÁNISTER (VÁLVULA EVAP o CANP</a:t>
            </a:r>
            <a:r>
              <a:rPr lang="es-EC" b="1" dirty="0" smtClean="0">
                <a:latin typeface="Arial" pitchFamily="34" charset="0"/>
                <a:cs typeface="Arial" pitchFamily="34" charset="0"/>
              </a:rPr>
              <a:t>).</a:t>
            </a:r>
            <a:endParaRPr lang="es-EC" dirty="0">
              <a:latin typeface="Arial" pitchFamily="34" charset="0"/>
              <a:cs typeface="Arial" pitchFamily="34" charset="0"/>
            </a:endParaRPr>
          </a:p>
        </p:txBody>
      </p:sp>
    </p:spTree>
    <p:extLst>
      <p:ext uri="{BB962C8B-B14F-4D97-AF65-F5344CB8AC3E}">
        <p14:creationId xmlns:p14="http://schemas.microsoft.com/office/powerpoint/2010/main" val="13247499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p>
            <a:pPr algn="just"/>
            <a:r>
              <a:rPr lang="es-EC" sz="1800" dirty="0" smtClean="0">
                <a:latin typeface="Arial" pitchFamily="34" charset="0"/>
                <a:cs typeface="Arial" pitchFamily="34" charset="0"/>
              </a:rPr>
              <a:t>Esta válvula </a:t>
            </a:r>
            <a:r>
              <a:rPr lang="es-EC" sz="1800" dirty="0">
                <a:latin typeface="Arial" pitchFamily="34" charset="0"/>
                <a:cs typeface="Arial" pitchFamily="34" charset="0"/>
              </a:rPr>
              <a:t>unidireccional de flotador y </a:t>
            </a:r>
            <a:r>
              <a:rPr lang="es-EC" sz="1800" dirty="0" smtClean="0">
                <a:latin typeface="Arial" pitchFamily="34" charset="0"/>
                <a:cs typeface="Arial" pitchFamily="34" charset="0"/>
              </a:rPr>
              <a:t>cabeza, permite </a:t>
            </a:r>
            <a:r>
              <a:rPr lang="es-EC" sz="1800" dirty="0">
                <a:latin typeface="Arial" pitchFamily="34" charset="0"/>
                <a:cs typeface="Arial" pitchFamily="34" charset="0"/>
              </a:rPr>
              <a:t>que el vapor de combustible fluya hacia el Cánister, pero no el combustible líquido. </a:t>
            </a:r>
            <a:endParaRPr lang="es-EC" sz="1800" dirty="0" smtClean="0">
              <a:latin typeface="Arial" pitchFamily="34" charset="0"/>
              <a:cs typeface="Arial" pitchFamily="34" charset="0"/>
            </a:endParaRPr>
          </a:p>
          <a:p>
            <a:pPr algn="just"/>
            <a:r>
              <a:rPr lang="es-EC" sz="1800" dirty="0" smtClean="0">
                <a:latin typeface="Arial" pitchFamily="34" charset="0"/>
                <a:cs typeface="Arial" pitchFamily="34" charset="0"/>
              </a:rPr>
              <a:t>Principalmente </a:t>
            </a:r>
            <a:r>
              <a:rPr lang="es-EC" sz="1800" dirty="0">
                <a:latin typeface="Arial" pitchFamily="34" charset="0"/>
                <a:cs typeface="Arial" pitchFamily="34" charset="0"/>
              </a:rPr>
              <a:t>está ubicada en la parte superior del tanque. </a:t>
            </a:r>
          </a:p>
          <a:p>
            <a:pPr algn="just"/>
            <a:r>
              <a:rPr lang="es-EC" sz="1800" dirty="0">
                <a:latin typeface="Arial" pitchFamily="34" charset="0"/>
                <a:cs typeface="Arial" pitchFamily="34" charset="0"/>
              </a:rPr>
              <a:t>En caso de tener un exceso de combustible en el tanque, el peso del resorte y el flotador hace que se selle el orificio, evitando que el combustible líquido pase al Cánister.      </a:t>
            </a:r>
          </a:p>
          <a:p>
            <a:pPr marL="0" indent="0">
              <a:buNone/>
            </a:pPr>
            <a:endParaRPr lang="es-EC" dirty="0"/>
          </a:p>
        </p:txBody>
      </p:sp>
      <p:sp>
        <p:nvSpPr>
          <p:cNvPr id="4" name="3 Rectángulo"/>
          <p:cNvSpPr/>
          <p:nvPr/>
        </p:nvSpPr>
        <p:spPr>
          <a:xfrm>
            <a:off x="755576" y="980728"/>
            <a:ext cx="6840760"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VÁLVULA DE VENTILACIÓN DE VAPOR DE </a:t>
            </a:r>
            <a:r>
              <a:rPr lang="es-EC" b="1" dirty="0" smtClean="0">
                <a:latin typeface="Arial" pitchFamily="34" charset="0"/>
                <a:cs typeface="Arial" pitchFamily="34" charset="0"/>
              </a:rPr>
              <a:t>COMBUSTIBLE.</a:t>
            </a:r>
            <a:endParaRPr lang="es-EC" dirty="0">
              <a:latin typeface="Arial" pitchFamily="34" charset="0"/>
              <a:cs typeface="Arial" pitchFamily="34" charset="0"/>
            </a:endParaRPr>
          </a:p>
        </p:txBody>
      </p:sp>
      <p:pic>
        <p:nvPicPr>
          <p:cNvPr id="5" name="4 Imagen"/>
          <p:cNvPicPr/>
          <p:nvPr/>
        </p:nvPicPr>
        <p:blipFill>
          <a:blip r:embed="rId2" cstate="print">
            <a:lum bright="-10000" contrast="20000"/>
          </a:blip>
          <a:srcRect/>
          <a:stretch>
            <a:fillRect/>
          </a:stretch>
        </p:blipFill>
        <p:spPr bwMode="auto">
          <a:xfrm>
            <a:off x="2915816" y="3501008"/>
            <a:ext cx="4320480" cy="2820169"/>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0292737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844824"/>
            <a:ext cx="8229600" cy="4281339"/>
          </a:xfrm>
        </p:spPr>
        <p:txBody>
          <a:bodyPr>
            <a:normAutofit/>
          </a:bodyPr>
          <a:lstStyle/>
          <a:p>
            <a:pPr algn="just"/>
            <a:r>
              <a:rPr lang="es-EC" sz="1800" dirty="0">
                <a:latin typeface="Arial" pitchFamily="34" charset="0"/>
                <a:cs typeface="Arial" pitchFamily="34" charset="0"/>
              </a:rPr>
              <a:t>El Cánister está relleno de gránulos de carbón vegetal activado que sirven para absorber los vapores de combustible y guardarlos.</a:t>
            </a:r>
          </a:p>
        </p:txBody>
      </p:sp>
      <p:sp>
        <p:nvSpPr>
          <p:cNvPr id="4" name="3 Rectángulo"/>
          <p:cNvSpPr/>
          <p:nvPr/>
        </p:nvSpPr>
        <p:spPr>
          <a:xfrm>
            <a:off x="755576" y="980728"/>
            <a:ext cx="6552728"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DEPOSITO DE EMISIONES EVAPORATIVAS (CÁNISTER). </a:t>
            </a:r>
            <a:endParaRPr lang="es-EC" b="1" dirty="0">
              <a:latin typeface="Arial" pitchFamily="34" charset="0"/>
              <a:cs typeface="Arial" pitchFamily="34" charset="0"/>
            </a:endParaRPr>
          </a:p>
        </p:txBody>
      </p:sp>
      <p:pic>
        <p:nvPicPr>
          <p:cNvPr id="5" name="4 Imagen"/>
          <p:cNvPicPr/>
          <p:nvPr/>
        </p:nvPicPr>
        <p:blipFill>
          <a:blip r:embed="rId2" cstate="print">
            <a:lum bright="-10000" contrast="20000"/>
          </a:blip>
          <a:srcRect l="5260" t="26725" r="15812" b="10319"/>
          <a:stretch>
            <a:fillRect/>
          </a:stretch>
        </p:blipFill>
        <p:spPr bwMode="auto">
          <a:xfrm>
            <a:off x="1043608" y="2780928"/>
            <a:ext cx="4949190" cy="2838450"/>
          </a:xfrm>
          <a:prstGeom prst="rect">
            <a:avLst/>
          </a:prstGeom>
          <a:noFill/>
          <a:ln w="19050">
            <a:solidFill>
              <a:schemeClr val="tx1"/>
            </a:solidFill>
            <a:miter lim="800000"/>
            <a:headEnd/>
            <a:tailEnd/>
          </a:ln>
        </p:spPr>
      </p:pic>
      <p:pic>
        <p:nvPicPr>
          <p:cNvPr id="6" name="5 Imagen" descr="C:\Users\Personal\Downloads\CIMG1413.JPG"/>
          <p:cNvPicPr/>
          <p:nvPr/>
        </p:nvPicPr>
        <p:blipFill>
          <a:blip r:embed="rId3" cstate="print"/>
          <a:srcRect r="23723"/>
          <a:stretch>
            <a:fillRect/>
          </a:stretch>
        </p:blipFill>
        <p:spPr bwMode="auto">
          <a:xfrm>
            <a:off x="6156176" y="2780928"/>
            <a:ext cx="2695575" cy="283845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4509306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412238" cy="5145435"/>
          </a:xfrm>
        </p:spPr>
        <p:txBody>
          <a:bodyPr/>
          <a:lstStyle/>
          <a:p>
            <a:pPr algn="just"/>
            <a:r>
              <a:rPr lang="es-EC" sz="1800" dirty="0">
                <a:latin typeface="Arial" pitchFamily="34" charset="0"/>
                <a:cs typeface="Arial" pitchFamily="34" charset="0"/>
              </a:rPr>
              <a:t>Además otra variante del Cánister es que la válvula de ventilación del Cánister (CV) puede venir en la parte superior del Cánister, o separadas conectadas a través de mangueras que están diseñadas con polímeros durables, además suelen tener un filtro de polvo antes de la entrada de aire fresco para evitar que se obstruya el Cánister. </a:t>
            </a:r>
          </a:p>
          <a:p>
            <a:pPr marL="0" indent="0">
              <a:buNone/>
            </a:pPr>
            <a:endParaRPr lang="es-EC" dirty="0"/>
          </a:p>
        </p:txBody>
      </p:sp>
      <p:pic>
        <p:nvPicPr>
          <p:cNvPr id="4" name="3 Imagen"/>
          <p:cNvPicPr/>
          <p:nvPr/>
        </p:nvPicPr>
        <p:blipFill>
          <a:blip r:embed="rId2" cstate="print">
            <a:lum bright="-10000" contrast="20000"/>
          </a:blip>
          <a:srcRect l="5122" t="24390" r="16216" b="11951"/>
          <a:stretch>
            <a:fillRect/>
          </a:stretch>
        </p:blipFill>
        <p:spPr bwMode="auto">
          <a:xfrm>
            <a:off x="611560" y="2697059"/>
            <a:ext cx="4147346" cy="2785972"/>
          </a:xfrm>
          <a:prstGeom prst="rect">
            <a:avLst/>
          </a:prstGeom>
          <a:noFill/>
          <a:ln w="19050">
            <a:solidFill>
              <a:schemeClr val="tx1"/>
            </a:solidFill>
            <a:miter lim="800000"/>
            <a:headEnd/>
            <a:tailEnd/>
          </a:ln>
        </p:spPr>
      </p:pic>
      <p:sp>
        <p:nvSpPr>
          <p:cNvPr id="5" name="4 Rectángulo"/>
          <p:cNvSpPr/>
          <p:nvPr/>
        </p:nvSpPr>
        <p:spPr>
          <a:xfrm>
            <a:off x="4960247" y="2716701"/>
            <a:ext cx="3909191" cy="1754326"/>
          </a:xfrm>
          <a:prstGeom prst="rect">
            <a:avLst/>
          </a:prstGeom>
        </p:spPr>
        <p:txBody>
          <a:bodyPr wrap="square">
            <a:spAutoFit/>
          </a:bodyPr>
          <a:lstStyle/>
          <a:p>
            <a:pPr algn="just"/>
            <a:r>
              <a:rPr lang="es-EC" dirty="0">
                <a:latin typeface="Arial" pitchFamily="34" charset="0"/>
                <a:cs typeface="Arial" pitchFamily="34" charset="0"/>
              </a:rPr>
              <a:t>Esta válvula de ventilación o venteo del Cánister (CV) opera como un solenoide  normalmente abierto que dejará ingresar aire fresco para que se mezclen con los vapores de hidrocarburos en el </a:t>
            </a:r>
            <a:r>
              <a:rPr lang="es-EC" dirty="0" smtClean="0">
                <a:latin typeface="Arial" pitchFamily="34" charset="0"/>
                <a:cs typeface="Arial" pitchFamily="34" charset="0"/>
              </a:rPr>
              <a:t>Cánister.</a:t>
            </a:r>
            <a:endParaRPr lang="es-EC" dirty="0">
              <a:latin typeface="Arial" pitchFamily="34" charset="0"/>
              <a:cs typeface="Arial" pitchFamily="34" charset="0"/>
            </a:endParaRPr>
          </a:p>
        </p:txBody>
      </p:sp>
      <p:sp>
        <p:nvSpPr>
          <p:cNvPr id="6" name="5 Rectángulo"/>
          <p:cNvSpPr/>
          <p:nvPr/>
        </p:nvSpPr>
        <p:spPr>
          <a:xfrm>
            <a:off x="4960247" y="4797152"/>
            <a:ext cx="4014479" cy="1200329"/>
          </a:xfrm>
          <a:prstGeom prst="rect">
            <a:avLst/>
          </a:prstGeom>
        </p:spPr>
        <p:txBody>
          <a:bodyPr wrap="square">
            <a:spAutoFit/>
          </a:bodyPr>
          <a:lstStyle/>
          <a:p>
            <a:pPr algn="just"/>
            <a:r>
              <a:rPr lang="es-EC" dirty="0">
                <a:latin typeface="Arial" pitchFamily="34" charset="0"/>
                <a:cs typeface="Arial" pitchFamily="34" charset="0"/>
              </a:rPr>
              <a:t>S</a:t>
            </a:r>
            <a:r>
              <a:rPr lang="es-EC" dirty="0" smtClean="0">
                <a:latin typeface="Arial" pitchFamily="34" charset="0"/>
                <a:cs typeface="Arial" pitchFamily="34" charset="0"/>
              </a:rPr>
              <a:t>erá </a:t>
            </a:r>
            <a:r>
              <a:rPr lang="es-EC" dirty="0">
                <a:latin typeface="Arial" pitchFamily="34" charset="0"/>
                <a:cs typeface="Arial" pitchFamily="34" charset="0"/>
              </a:rPr>
              <a:t>cerrado solo cuando el sistema realice el </a:t>
            </a:r>
            <a:r>
              <a:rPr lang="es-EC" dirty="0" err="1">
                <a:latin typeface="Arial" pitchFamily="34" charset="0"/>
                <a:cs typeface="Arial" pitchFamily="34" charset="0"/>
              </a:rPr>
              <a:t>monitoreos</a:t>
            </a:r>
            <a:r>
              <a:rPr lang="es-EC" dirty="0">
                <a:latin typeface="Arial" pitchFamily="34" charset="0"/>
                <a:cs typeface="Arial" pitchFamily="34" charset="0"/>
              </a:rPr>
              <a:t> del sistema EVAP para diagnosticar fugas del mismo (solo en sistemas OBDII).</a:t>
            </a:r>
          </a:p>
        </p:txBody>
      </p:sp>
    </p:spTree>
    <p:extLst>
      <p:ext uri="{BB962C8B-B14F-4D97-AF65-F5344CB8AC3E}">
        <p14:creationId xmlns:p14="http://schemas.microsoft.com/office/powerpoint/2010/main" val="124380709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55576" y="980728"/>
            <a:ext cx="6336704"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smtClean="0">
                <a:latin typeface="Arial" pitchFamily="34" charset="0"/>
                <a:cs typeface="Arial" pitchFamily="34" charset="0"/>
              </a:rPr>
              <a:t>EJEMPLO DE FUNCIONAMIENTO DE LA VÁLVULA DE VENTILACIÓN DEL CÁNISTER.  </a:t>
            </a:r>
            <a:endParaRPr lang="es-EC" b="1" dirty="0">
              <a:latin typeface="Arial" pitchFamily="34" charset="0"/>
              <a:cs typeface="Arial" pitchFamily="34" charset="0"/>
            </a:endParaRPr>
          </a:p>
        </p:txBody>
      </p:sp>
      <p:pic>
        <p:nvPicPr>
          <p:cNvPr id="5" name="4 Marcador de contenido"/>
          <p:cNvPicPr>
            <a:picLocks noGrp="1"/>
          </p:cNvPicPr>
          <p:nvPr>
            <p:ph idx="1"/>
          </p:nvPr>
        </p:nvPicPr>
        <p:blipFill>
          <a:blip r:embed="rId2" cstate="print"/>
          <a:srcRect/>
          <a:stretch>
            <a:fillRect/>
          </a:stretch>
        </p:blipFill>
        <p:spPr bwMode="auto">
          <a:xfrm>
            <a:off x="1043608" y="1772816"/>
            <a:ext cx="7272808" cy="3677543"/>
          </a:xfrm>
          <a:prstGeom prst="rect">
            <a:avLst/>
          </a:prstGeom>
          <a:noFill/>
          <a:ln w="9525">
            <a:noFill/>
            <a:miter lim="800000"/>
            <a:headEnd/>
            <a:tailEnd/>
          </a:ln>
        </p:spPr>
      </p:pic>
      <p:sp>
        <p:nvSpPr>
          <p:cNvPr id="2" name="1 Rectángulo"/>
          <p:cNvSpPr/>
          <p:nvPr/>
        </p:nvSpPr>
        <p:spPr>
          <a:xfrm>
            <a:off x="899592" y="5589240"/>
            <a:ext cx="7632848" cy="646331"/>
          </a:xfrm>
          <a:prstGeom prst="rect">
            <a:avLst/>
          </a:prstGeom>
        </p:spPr>
        <p:txBody>
          <a:bodyPr wrap="square">
            <a:spAutoFit/>
          </a:bodyPr>
          <a:lstStyle/>
          <a:p>
            <a:pPr algn="just"/>
            <a:r>
              <a:rPr lang="es-EC" dirty="0">
                <a:latin typeface="Arial" pitchFamily="34" charset="0"/>
                <a:cs typeface="Arial" pitchFamily="34" charset="0"/>
              </a:rPr>
              <a:t>La diferencia de esta válvula es que es normalmente abierta y el PCM la controlará por pulsos PWM por </a:t>
            </a:r>
            <a:r>
              <a:rPr lang="es-EC" dirty="0" smtClean="0">
                <a:latin typeface="Arial" pitchFamily="34" charset="0"/>
                <a:cs typeface="Arial" pitchFamily="34" charset="0"/>
              </a:rPr>
              <a:t>positivo.</a:t>
            </a:r>
            <a:endParaRPr lang="es-EC" dirty="0">
              <a:latin typeface="Arial" pitchFamily="34" charset="0"/>
              <a:cs typeface="Arial" pitchFamily="34" charset="0"/>
            </a:endParaRPr>
          </a:p>
        </p:txBody>
      </p:sp>
    </p:spTree>
    <p:extLst>
      <p:ext uri="{BB962C8B-B14F-4D97-AF65-F5344CB8AC3E}">
        <p14:creationId xmlns:p14="http://schemas.microsoft.com/office/powerpoint/2010/main" val="248687483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11560" y="980728"/>
            <a:ext cx="8352928" cy="1008112"/>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ANÁLISIS DE CURVAS DE OPERACIÓN DE ACTUADORES Y SENSORES EN SISTEMAS EGR Y EVAP</a:t>
            </a:r>
          </a:p>
        </p:txBody>
      </p:sp>
      <p:sp>
        <p:nvSpPr>
          <p:cNvPr id="5" name="4 Rectángulo"/>
          <p:cNvSpPr/>
          <p:nvPr/>
        </p:nvSpPr>
        <p:spPr>
          <a:xfrm>
            <a:off x="611560" y="2276872"/>
            <a:ext cx="8136904" cy="57606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CURVA CARACTERÍSTICA DE OPERACIÓN DEL SOLENOIDE EVR DEL SISTEMA EGR CON ACTUADOR </a:t>
            </a:r>
            <a:r>
              <a:rPr lang="es-EC" b="1" dirty="0" smtClean="0">
                <a:latin typeface="Arial" pitchFamily="34" charset="0"/>
                <a:cs typeface="Arial" pitchFamily="34" charset="0"/>
              </a:rPr>
              <a:t>NEUMÁTICO.</a:t>
            </a:r>
            <a:endParaRPr lang="es-EC" b="1" dirty="0">
              <a:latin typeface="Arial" pitchFamily="34" charset="0"/>
              <a:cs typeface="Arial" pitchFamily="34" charset="0"/>
            </a:endParaRPr>
          </a:p>
        </p:txBody>
      </p:sp>
      <p:pic>
        <p:nvPicPr>
          <p:cNvPr id="6" name="5 Marcador de contenido"/>
          <p:cNvPicPr>
            <a:picLocks noGrp="1"/>
          </p:cNvPicPr>
          <p:nvPr>
            <p:ph idx="1"/>
          </p:nvPr>
        </p:nvPicPr>
        <p:blipFill>
          <a:blip r:embed="rId2" cstate="print"/>
          <a:srcRect l="35802" t="21339" r="29207" b="15481"/>
          <a:stretch>
            <a:fillRect/>
          </a:stretch>
        </p:blipFill>
        <p:spPr bwMode="auto">
          <a:xfrm>
            <a:off x="1043608" y="3140968"/>
            <a:ext cx="3024336" cy="3528392"/>
          </a:xfrm>
          <a:prstGeom prst="rect">
            <a:avLst/>
          </a:prstGeom>
          <a:noFill/>
          <a:ln w="19050">
            <a:solidFill>
              <a:schemeClr val="tx1"/>
            </a:solidFill>
            <a:miter lim="800000"/>
            <a:headEnd/>
            <a:tailEnd/>
          </a:ln>
        </p:spPr>
      </p:pic>
      <p:graphicFrame>
        <p:nvGraphicFramePr>
          <p:cNvPr id="7" name="6 Tabla"/>
          <p:cNvGraphicFramePr>
            <a:graphicFrameLocks noGrp="1"/>
          </p:cNvGraphicFramePr>
          <p:nvPr>
            <p:extLst>
              <p:ext uri="{D42A27DB-BD31-4B8C-83A1-F6EECF244321}">
                <p14:modId xmlns:p14="http://schemas.microsoft.com/office/powerpoint/2010/main" val="1104959011"/>
              </p:ext>
            </p:extLst>
          </p:nvPr>
        </p:nvGraphicFramePr>
        <p:xfrm>
          <a:off x="4383598" y="3284984"/>
          <a:ext cx="4580890" cy="2448273"/>
        </p:xfrm>
        <a:graphic>
          <a:graphicData uri="http://schemas.openxmlformats.org/drawingml/2006/table">
            <a:tbl>
              <a:tblPr firstRow="1" firstCol="1" bandRow="1">
                <a:tableStyleId>{5C22544A-7EE6-4342-B048-85BDC9FD1C3A}</a:tableStyleId>
              </a:tblPr>
              <a:tblGrid>
                <a:gridCol w="1480820"/>
                <a:gridCol w="1260475"/>
                <a:gridCol w="1839595"/>
              </a:tblGrid>
              <a:tr h="816091">
                <a:tc gridSpan="3">
                  <a:txBody>
                    <a:bodyPr/>
                    <a:lstStyle/>
                    <a:p>
                      <a:pPr algn="ctr">
                        <a:lnSpc>
                          <a:spcPct val="150000"/>
                        </a:lnSpc>
                        <a:spcAft>
                          <a:spcPts val="0"/>
                        </a:spcAft>
                      </a:pPr>
                      <a:r>
                        <a:rPr lang="es-EC" sz="1200" dirty="0">
                          <a:effectLst/>
                          <a:latin typeface="Arial" pitchFamily="34" charset="0"/>
                          <a:cs typeface="Arial" pitchFamily="34" charset="0"/>
                        </a:rPr>
                        <a:t>ETAPAS DE OPERACIÓN </a:t>
                      </a:r>
                      <a:endParaRPr lang="es-EC" sz="1600" dirty="0">
                        <a:effectLst/>
                        <a:latin typeface="Arial" pitchFamily="34" charset="0"/>
                        <a:ea typeface="Times New Roman"/>
                        <a:cs typeface="Arial" pitchFamily="34" charset="0"/>
                      </a:endParaRPr>
                    </a:p>
                  </a:txBody>
                  <a:tcPr marL="68580" marR="68580" marT="0" marB="0"/>
                </a:tc>
                <a:tc hMerge="1">
                  <a:txBody>
                    <a:bodyPr/>
                    <a:lstStyle/>
                    <a:p>
                      <a:endParaRPr lang="es-EC"/>
                    </a:p>
                  </a:txBody>
                  <a:tcPr/>
                </a:tc>
                <a:tc hMerge="1">
                  <a:txBody>
                    <a:bodyPr/>
                    <a:lstStyle/>
                    <a:p>
                      <a:endParaRPr lang="es-EC"/>
                    </a:p>
                  </a:txBody>
                  <a:tcPr/>
                </a:tc>
              </a:tr>
              <a:tr h="816091">
                <a:tc>
                  <a:txBody>
                    <a:bodyPr/>
                    <a:lstStyle/>
                    <a:p>
                      <a:pPr>
                        <a:lnSpc>
                          <a:spcPct val="150000"/>
                        </a:lnSpc>
                        <a:spcAft>
                          <a:spcPts val="0"/>
                        </a:spcAft>
                      </a:pPr>
                      <a:r>
                        <a:rPr lang="es-EC" sz="1200">
                          <a:effectLst/>
                          <a:latin typeface="Arial" pitchFamily="34" charset="0"/>
                          <a:cs typeface="Arial" pitchFamily="34" charset="0"/>
                        </a:rPr>
                        <a:t>1. Tiempo inactivo</a:t>
                      </a:r>
                      <a:endParaRPr lang="es-EC" sz="160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3. Tiempo activo</a:t>
                      </a:r>
                      <a:endParaRPr lang="es-EC" sz="1600" dirty="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a:effectLst/>
                          <a:latin typeface="Arial" pitchFamily="34" charset="0"/>
                          <a:cs typeface="Arial" pitchFamily="34" charset="0"/>
                        </a:rPr>
                        <a:t>5. Período T= 125 ms </a:t>
                      </a:r>
                      <a:endParaRPr lang="es-EC" sz="1600">
                        <a:effectLst/>
                        <a:latin typeface="Arial" pitchFamily="34" charset="0"/>
                        <a:ea typeface="Times New Roman"/>
                        <a:cs typeface="Arial" pitchFamily="34" charset="0"/>
                      </a:endParaRPr>
                    </a:p>
                  </a:txBody>
                  <a:tcPr marL="68580" marR="68580" marT="0" marB="0"/>
                </a:tc>
              </a:tr>
              <a:tr h="816091">
                <a:tc>
                  <a:txBody>
                    <a:bodyPr/>
                    <a:lstStyle/>
                    <a:p>
                      <a:pPr>
                        <a:lnSpc>
                          <a:spcPct val="150000"/>
                        </a:lnSpc>
                        <a:spcAft>
                          <a:spcPts val="0"/>
                        </a:spcAft>
                      </a:pPr>
                      <a:r>
                        <a:rPr lang="es-EC" sz="1200">
                          <a:effectLst/>
                          <a:latin typeface="Arial" pitchFamily="34" charset="0"/>
                          <a:cs typeface="Arial" pitchFamily="34" charset="0"/>
                        </a:rPr>
                        <a:t>2. Inicio de saturación</a:t>
                      </a:r>
                      <a:endParaRPr lang="es-EC" sz="160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a:effectLst/>
                          <a:latin typeface="Arial" pitchFamily="34" charset="0"/>
                          <a:cs typeface="Arial" pitchFamily="34" charset="0"/>
                        </a:rPr>
                        <a:t>4. Pico inductivo</a:t>
                      </a:r>
                      <a:endParaRPr lang="es-EC" sz="160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Escalas: 5 V/div – 20 ms/div</a:t>
                      </a:r>
                      <a:endParaRPr lang="es-EC" sz="1600" dirty="0">
                        <a:effectLst/>
                        <a:latin typeface="Arial" pitchFamily="34" charset="0"/>
                        <a:ea typeface="Times New Roman"/>
                        <a:cs typeface="Arial" pitchFamily="34" charset="0"/>
                      </a:endParaRPr>
                    </a:p>
                  </a:txBody>
                  <a:tcPr marL="68580" marR="68580" marT="0" marB="0"/>
                </a:tc>
              </a:tr>
            </a:tbl>
          </a:graphicData>
        </a:graphic>
      </p:graphicFrame>
      <p:sp>
        <p:nvSpPr>
          <p:cNvPr id="2" name="1 Rectángulo"/>
          <p:cNvSpPr/>
          <p:nvPr/>
        </p:nvSpPr>
        <p:spPr>
          <a:xfrm>
            <a:off x="5148064" y="6061938"/>
            <a:ext cx="3816424" cy="369332"/>
          </a:xfrm>
          <a:prstGeom prst="rect">
            <a:avLst/>
          </a:prstGeom>
        </p:spPr>
        <p:txBody>
          <a:bodyPr wrap="square">
            <a:spAutoFit/>
          </a:bodyPr>
          <a:lstStyle/>
          <a:p>
            <a:r>
              <a:rPr lang="es-EC" dirty="0">
                <a:latin typeface="Arial" pitchFamily="34" charset="0"/>
                <a:cs typeface="Arial" pitchFamily="34" charset="0"/>
              </a:rPr>
              <a:t>f = 1 / T = 1 / (0,12 </a:t>
            </a:r>
            <a:r>
              <a:rPr lang="es-EC" dirty="0" err="1">
                <a:latin typeface="Arial" pitchFamily="34" charset="0"/>
                <a:cs typeface="Arial" pitchFamily="34" charset="0"/>
              </a:rPr>
              <a:t>seg</a:t>
            </a:r>
            <a:r>
              <a:rPr lang="es-EC" dirty="0">
                <a:latin typeface="Arial" pitchFamily="34" charset="0"/>
                <a:cs typeface="Arial" pitchFamily="34" charset="0"/>
              </a:rPr>
              <a:t>) = 8,33 Hz.</a:t>
            </a:r>
          </a:p>
        </p:txBody>
      </p:sp>
    </p:spTree>
    <p:extLst>
      <p:ext uri="{BB962C8B-B14F-4D97-AF65-F5344CB8AC3E}">
        <p14:creationId xmlns:p14="http://schemas.microsoft.com/office/powerpoint/2010/main" val="34220670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980728"/>
            <a:ext cx="8136904" cy="720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CURVA CARACTERÍSTICA DE OPERACIÓN DEL SENSOR DPFE DEL SISTEMA EGR CON ACTUADOR </a:t>
            </a:r>
            <a:r>
              <a:rPr lang="es-EC" b="1" dirty="0" smtClean="0">
                <a:latin typeface="Arial" pitchFamily="34" charset="0"/>
                <a:cs typeface="Arial" pitchFamily="34" charset="0"/>
              </a:rPr>
              <a:t>NEUMÁTICO.</a:t>
            </a:r>
            <a:endParaRPr lang="es-EC" b="1" dirty="0">
              <a:latin typeface="Arial" pitchFamily="34" charset="0"/>
              <a:cs typeface="Arial" pitchFamily="34" charset="0"/>
            </a:endParaRPr>
          </a:p>
        </p:txBody>
      </p:sp>
      <p:pic>
        <p:nvPicPr>
          <p:cNvPr id="5" name="4 Marcador de contenido"/>
          <p:cNvPicPr>
            <a:picLocks noGrp="1"/>
          </p:cNvPicPr>
          <p:nvPr>
            <p:ph idx="1"/>
          </p:nvPr>
        </p:nvPicPr>
        <p:blipFill>
          <a:blip r:embed="rId2" cstate="print"/>
          <a:srcRect/>
          <a:stretch>
            <a:fillRect/>
          </a:stretch>
        </p:blipFill>
        <p:spPr bwMode="auto">
          <a:xfrm>
            <a:off x="704236" y="1916832"/>
            <a:ext cx="3268468" cy="3921125"/>
          </a:xfrm>
          <a:prstGeom prst="rect">
            <a:avLst/>
          </a:prstGeom>
          <a:noFill/>
          <a:ln w="19050">
            <a:solidFill>
              <a:schemeClr val="tx1"/>
            </a:solidFill>
            <a:miter lim="800000"/>
            <a:headEnd/>
            <a:tailEnd/>
          </a:ln>
        </p:spPr>
      </p:pic>
      <p:graphicFrame>
        <p:nvGraphicFramePr>
          <p:cNvPr id="6" name="5 Tabla"/>
          <p:cNvGraphicFramePr>
            <a:graphicFrameLocks noGrp="1"/>
          </p:cNvGraphicFramePr>
          <p:nvPr>
            <p:extLst>
              <p:ext uri="{D42A27DB-BD31-4B8C-83A1-F6EECF244321}">
                <p14:modId xmlns:p14="http://schemas.microsoft.com/office/powerpoint/2010/main" val="2805015332"/>
              </p:ext>
            </p:extLst>
          </p:nvPr>
        </p:nvGraphicFramePr>
        <p:xfrm>
          <a:off x="4283967" y="1916832"/>
          <a:ext cx="4536505" cy="1498302"/>
        </p:xfrm>
        <a:graphic>
          <a:graphicData uri="http://schemas.openxmlformats.org/drawingml/2006/table">
            <a:tbl>
              <a:tblPr firstRow="1" firstCol="1" bandRow="1">
                <a:tableStyleId>{5C22544A-7EE6-4342-B048-85BDC9FD1C3A}</a:tableStyleId>
              </a:tblPr>
              <a:tblGrid>
                <a:gridCol w="1837835"/>
                <a:gridCol w="2698670"/>
              </a:tblGrid>
              <a:tr h="499434">
                <a:tc gridSpan="2">
                  <a:txBody>
                    <a:bodyPr/>
                    <a:lstStyle/>
                    <a:p>
                      <a:pPr algn="ctr">
                        <a:lnSpc>
                          <a:spcPct val="150000"/>
                        </a:lnSpc>
                        <a:spcAft>
                          <a:spcPts val="0"/>
                        </a:spcAft>
                      </a:pPr>
                      <a:r>
                        <a:rPr lang="es-EC" sz="1200" dirty="0">
                          <a:effectLst/>
                          <a:latin typeface="Arial" pitchFamily="34" charset="0"/>
                          <a:cs typeface="Arial" pitchFamily="34" charset="0"/>
                        </a:rPr>
                        <a:t>ETAPAS DE OPERACIÓN</a:t>
                      </a:r>
                      <a:endParaRPr lang="es-EC" sz="1600" dirty="0">
                        <a:effectLst/>
                        <a:latin typeface="Arial" pitchFamily="34" charset="0"/>
                        <a:ea typeface="Times New Roman"/>
                        <a:cs typeface="Arial" pitchFamily="34" charset="0"/>
                      </a:endParaRPr>
                    </a:p>
                  </a:txBody>
                  <a:tcPr marL="68580" marR="68580" marT="0" marB="0"/>
                </a:tc>
                <a:tc hMerge="1">
                  <a:txBody>
                    <a:bodyPr/>
                    <a:lstStyle/>
                    <a:p>
                      <a:endParaRPr lang="es-EC"/>
                    </a:p>
                  </a:txBody>
                  <a:tcPr/>
                </a:tc>
              </a:tr>
              <a:tr h="499434">
                <a:tc>
                  <a:txBody>
                    <a:bodyPr/>
                    <a:lstStyle/>
                    <a:p>
                      <a:pPr algn="ctr">
                        <a:lnSpc>
                          <a:spcPct val="150000"/>
                        </a:lnSpc>
                        <a:spcAft>
                          <a:spcPts val="0"/>
                        </a:spcAft>
                      </a:pPr>
                      <a:r>
                        <a:rPr lang="es-EC" sz="1200">
                          <a:effectLst/>
                          <a:latin typeface="Arial" pitchFamily="34" charset="0"/>
                          <a:cs typeface="Arial" pitchFamily="34" charset="0"/>
                        </a:rPr>
                        <a:t>1. Sensor en ralentí</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2. Sensor operando a plena carga</a:t>
                      </a:r>
                      <a:endParaRPr lang="es-EC" sz="1600">
                        <a:effectLst/>
                        <a:latin typeface="Arial" pitchFamily="34" charset="0"/>
                        <a:ea typeface="Times New Roman"/>
                        <a:cs typeface="Arial" pitchFamily="34" charset="0"/>
                      </a:endParaRPr>
                    </a:p>
                  </a:txBody>
                  <a:tcPr marL="68580" marR="68580" marT="0" marB="0"/>
                </a:tc>
              </a:tr>
              <a:tr h="499434">
                <a:tc>
                  <a:txBody>
                    <a:bodyPr/>
                    <a:lstStyle/>
                    <a:p>
                      <a:pPr algn="ctr">
                        <a:lnSpc>
                          <a:spcPct val="150000"/>
                        </a:lnSpc>
                        <a:spcAft>
                          <a:spcPts val="0"/>
                        </a:spcAft>
                      </a:pPr>
                      <a:r>
                        <a:rPr lang="es-EC" sz="1200">
                          <a:effectLst/>
                          <a:latin typeface="Arial" pitchFamily="34" charset="0"/>
                          <a:cs typeface="Arial" pitchFamily="34" charset="0"/>
                        </a:rPr>
                        <a:t>Máximo 2,55 voltios</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latin typeface="Arial" pitchFamily="34" charset="0"/>
                          <a:cs typeface="Arial" pitchFamily="34" charset="0"/>
                        </a:rPr>
                        <a:t>Escala: 1 V/div - 0,5 s/div</a:t>
                      </a:r>
                      <a:endParaRPr lang="es-EC" sz="1600" dirty="0">
                        <a:effectLst/>
                        <a:latin typeface="Arial" pitchFamily="34" charset="0"/>
                        <a:ea typeface="Times New Roman"/>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31055967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83568" y="980728"/>
            <a:ext cx="7488832" cy="720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CURVA CARACTERÍSTICA DE OPERACIÓN DEL ACTUADOR DEL SISTEMA EGR ELÉCTRICO DE MOTOR </a:t>
            </a:r>
            <a:r>
              <a:rPr lang="es-EC" b="1" dirty="0" smtClean="0">
                <a:latin typeface="Arial" pitchFamily="34" charset="0"/>
                <a:cs typeface="Arial" pitchFamily="34" charset="0"/>
              </a:rPr>
              <a:t>PAP.</a:t>
            </a:r>
            <a:endParaRPr lang="es-EC" b="1" dirty="0">
              <a:latin typeface="Arial" pitchFamily="34" charset="0"/>
              <a:cs typeface="Arial" pitchFamily="34" charset="0"/>
            </a:endParaRPr>
          </a:p>
        </p:txBody>
      </p:sp>
      <p:pic>
        <p:nvPicPr>
          <p:cNvPr id="6" name="5 Marcador de contenido"/>
          <p:cNvPicPr>
            <a:picLocks noGrp="1"/>
          </p:cNvPicPr>
          <p:nvPr>
            <p:ph idx="1"/>
          </p:nvPr>
        </p:nvPicPr>
        <p:blipFill>
          <a:blip r:embed="rId2" cstate="print"/>
          <a:srcRect l="27494" t="27642" r="19465" b="15126"/>
          <a:stretch>
            <a:fillRect/>
          </a:stretch>
        </p:blipFill>
        <p:spPr bwMode="auto">
          <a:xfrm>
            <a:off x="668491" y="1988840"/>
            <a:ext cx="4119533" cy="3024336"/>
          </a:xfrm>
          <a:prstGeom prst="rect">
            <a:avLst/>
          </a:prstGeom>
          <a:noFill/>
          <a:ln w="19050">
            <a:solidFill>
              <a:schemeClr val="tx1"/>
            </a:solidFill>
            <a:miter lim="800000"/>
            <a:headEnd/>
            <a:tailEnd/>
          </a:ln>
        </p:spPr>
      </p:pic>
      <p:graphicFrame>
        <p:nvGraphicFramePr>
          <p:cNvPr id="7" name="6 Tabla"/>
          <p:cNvGraphicFramePr>
            <a:graphicFrameLocks noGrp="1"/>
          </p:cNvGraphicFramePr>
          <p:nvPr>
            <p:extLst>
              <p:ext uri="{D42A27DB-BD31-4B8C-83A1-F6EECF244321}">
                <p14:modId xmlns:p14="http://schemas.microsoft.com/office/powerpoint/2010/main" val="3038003062"/>
              </p:ext>
            </p:extLst>
          </p:nvPr>
        </p:nvGraphicFramePr>
        <p:xfrm>
          <a:off x="4932040" y="1988840"/>
          <a:ext cx="4104456" cy="1584175"/>
        </p:xfrm>
        <a:graphic>
          <a:graphicData uri="http://schemas.openxmlformats.org/drawingml/2006/table">
            <a:tbl>
              <a:tblPr firstRow="1" firstCol="1" bandRow="1">
                <a:tableStyleId>{5C22544A-7EE6-4342-B048-85BDC9FD1C3A}</a:tableStyleId>
              </a:tblPr>
              <a:tblGrid>
                <a:gridCol w="921719"/>
                <a:gridCol w="1316742"/>
                <a:gridCol w="1865995"/>
              </a:tblGrid>
              <a:tr h="316835">
                <a:tc gridSpan="3">
                  <a:txBody>
                    <a:bodyPr/>
                    <a:lstStyle/>
                    <a:p>
                      <a:pPr marL="457200" algn="ctr">
                        <a:lnSpc>
                          <a:spcPct val="150000"/>
                        </a:lnSpc>
                        <a:spcAft>
                          <a:spcPts val="0"/>
                        </a:spcAft>
                      </a:pPr>
                      <a:r>
                        <a:rPr lang="es-EC" sz="1200" dirty="0">
                          <a:effectLst/>
                          <a:latin typeface="Arial" pitchFamily="34" charset="0"/>
                          <a:cs typeface="Arial" pitchFamily="34" charset="0"/>
                        </a:rPr>
                        <a:t>ETAPAS DE OPERACIÓN</a:t>
                      </a:r>
                      <a:endParaRPr lang="es-EC" sz="1600" dirty="0">
                        <a:effectLst/>
                        <a:latin typeface="Arial" pitchFamily="34" charset="0"/>
                        <a:ea typeface="Times New Roman"/>
                        <a:cs typeface="Arial" pitchFamily="34" charset="0"/>
                      </a:endParaRPr>
                    </a:p>
                  </a:txBody>
                  <a:tcPr marL="68580" marR="68580" marT="0" marB="0"/>
                </a:tc>
                <a:tc hMerge="1">
                  <a:txBody>
                    <a:bodyPr/>
                    <a:lstStyle/>
                    <a:p>
                      <a:endParaRPr lang="es-EC"/>
                    </a:p>
                  </a:txBody>
                  <a:tcPr/>
                </a:tc>
                <a:tc hMerge="1">
                  <a:txBody>
                    <a:bodyPr/>
                    <a:lstStyle/>
                    <a:p>
                      <a:endParaRPr lang="es-EC"/>
                    </a:p>
                  </a:txBody>
                  <a:tcPr/>
                </a:tc>
              </a:tr>
              <a:tr h="633670">
                <a:tc>
                  <a:txBody>
                    <a:bodyPr/>
                    <a:lstStyle/>
                    <a:p>
                      <a:pPr>
                        <a:lnSpc>
                          <a:spcPct val="150000"/>
                        </a:lnSpc>
                        <a:spcAft>
                          <a:spcPts val="0"/>
                        </a:spcAft>
                      </a:pPr>
                      <a:r>
                        <a:rPr lang="es-EC" sz="1200">
                          <a:effectLst/>
                          <a:latin typeface="Arial" pitchFamily="34" charset="0"/>
                          <a:cs typeface="Arial" pitchFamily="34" charset="0"/>
                        </a:rPr>
                        <a:t>1. Tiempo inactivo</a:t>
                      </a:r>
                      <a:endParaRPr lang="es-EC" sz="160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a:effectLst/>
                          <a:latin typeface="Arial" pitchFamily="34" charset="0"/>
                          <a:cs typeface="Arial" pitchFamily="34" charset="0"/>
                        </a:rPr>
                        <a:t>3. Tiempo activo</a:t>
                      </a:r>
                      <a:endParaRPr lang="es-EC" sz="160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a:effectLst/>
                          <a:latin typeface="Arial" pitchFamily="34" charset="0"/>
                          <a:cs typeface="Arial" pitchFamily="34" charset="0"/>
                        </a:rPr>
                        <a:t>5. Periodo T= 20ms</a:t>
                      </a:r>
                      <a:endParaRPr lang="es-EC" sz="1600">
                        <a:effectLst/>
                        <a:latin typeface="Arial" pitchFamily="34" charset="0"/>
                        <a:ea typeface="Times New Roman"/>
                        <a:cs typeface="Arial" pitchFamily="34" charset="0"/>
                      </a:endParaRPr>
                    </a:p>
                  </a:txBody>
                  <a:tcPr marL="68580" marR="68580" marT="0" marB="0"/>
                </a:tc>
              </a:tr>
              <a:tr h="633670">
                <a:tc>
                  <a:txBody>
                    <a:bodyPr/>
                    <a:lstStyle/>
                    <a:p>
                      <a:pPr>
                        <a:lnSpc>
                          <a:spcPct val="150000"/>
                        </a:lnSpc>
                        <a:spcAft>
                          <a:spcPts val="0"/>
                        </a:spcAft>
                      </a:pPr>
                      <a:r>
                        <a:rPr lang="es-EC" sz="1200">
                          <a:effectLst/>
                          <a:latin typeface="Arial" pitchFamily="34" charset="0"/>
                          <a:cs typeface="Arial" pitchFamily="34" charset="0"/>
                        </a:rPr>
                        <a:t>2. Inicio saturación</a:t>
                      </a:r>
                      <a:endParaRPr lang="es-EC" sz="160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4. Pico inductivo</a:t>
                      </a:r>
                      <a:endParaRPr lang="es-EC" sz="1600" dirty="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Escalas: 10 V/div – 10 ms/div</a:t>
                      </a:r>
                      <a:endParaRPr lang="es-EC" sz="1600" dirty="0">
                        <a:effectLst/>
                        <a:latin typeface="Arial" pitchFamily="34" charset="0"/>
                        <a:ea typeface="Times New Roman"/>
                        <a:cs typeface="Arial" pitchFamily="34" charset="0"/>
                      </a:endParaRPr>
                    </a:p>
                  </a:txBody>
                  <a:tcPr marL="68580" marR="68580" marT="0" marB="0"/>
                </a:tc>
              </a:tr>
            </a:tbl>
          </a:graphicData>
        </a:graphic>
      </p:graphicFrame>
      <p:sp>
        <p:nvSpPr>
          <p:cNvPr id="8" name="7 Rectángulo"/>
          <p:cNvSpPr/>
          <p:nvPr/>
        </p:nvSpPr>
        <p:spPr>
          <a:xfrm>
            <a:off x="5292080" y="3933056"/>
            <a:ext cx="3510576" cy="369332"/>
          </a:xfrm>
          <a:prstGeom prst="rect">
            <a:avLst/>
          </a:prstGeom>
        </p:spPr>
        <p:txBody>
          <a:bodyPr wrap="none">
            <a:spAutoFit/>
          </a:bodyPr>
          <a:lstStyle/>
          <a:p>
            <a:pPr algn="ctr"/>
            <a:r>
              <a:rPr lang="es-EC" dirty="0">
                <a:latin typeface="Arial" pitchFamily="34" charset="0"/>
                <a:cs typeface="Arial" pitchFamily="34" charset="0"/>
              </a:rPr>
              <a:t>f = 1 / T = 1 / (0,02 </a:t>
            </a:r>
            <a:r>
              <a:rPr lang="es-EC" dirty="0" err="1">
                <a:latin typeface="Arial" pitchFamily="34" charset="0"/>
                <a:cs typeface="Arial" pitchFamily="34" charset="0"/>
              </a:rPr>
              <a:t>seg</a:t>
            </a:r>
            <a:r>
              <a:rPr lang="es-EC" dirty="0">
                <a:latin typeface="Arial" pitchFamily="34" charset="0"/>
                <a:cs typeface="Arial" pitchFamily="34" charset="0"/>
              </a:rPr>
              <a:t>) = 50 Hz</a:t>
            </a:r>
            <a:r>
              <a:rPr lang="es-EC" dirty="0"/>
              <a:t>.</a:t>
            </a:r>
          </a:p>
        </p:txBody>
      </p:sp>
      <p:sp>
        <p:nvSpPr>
          <p:cNvPr id="9" name="8 Rectángulo"/>
          <p:cNvSpPr/>
          <p:nvPr/>
        </p:nvSpPr>
        <p:spPr>
          <a:xfrm>
            <a:off x="688248" y="5301208"/>
            <a:ext cx="8119088" cy="646331"/>
          </a:xfrm>
          <a:prstGeom prst="rect">
            <a:avLst/>
          </a:prstGeom>
        </p:spPr>
        <p:txBody>
          <a:bodyPr wrap="square">
            <a:spAutoFit/>
          </a:bodyPr>
          <a:lstStyle/>
          <a:p>
            <a:pPr algn="just"/>
            <a:r>
              <a:rPr lang="es-EC" dirty="0">
                <a:latin typeface="Arial" pitchFamily="34" charset="0"/>
                <a:cs typeface="Arial" pitchFamily="34" charset="0"/>
              </a:rPr>
              <a:t>Cabe resaltar que esta curva de operación va a ser la misma para los 4 terminales negativos (cada bobina) de esta válvula. </a:t>
            </a:r>
          </a:p>
        </p:txBody>
      </p:sp>
    </p:spTree>
    <p:extLst>
      <p:ext uri="{BB962C8B-B14F-4D97-AF65-F5344CB8AC3E}">
        <p14:creationId xmlns:p14="http://schemas.microsoft.com/office/powerpoint/2010/main" val="227445094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980728"/>
            <a:ext cx="7488832" cy="720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CURVA CARACTERÍSTICA DE OPERACIÓN DEL ACTUADOR DEL SISTEMA EGR LINEAL</a:t>
            </a:r>
            <a:r>
              <a:rPr lang="es-EC" dirty="0">
                <a:latin typeface="Arial" pitchFamily="34" charset="0"/>
                <a:cs typeface="Arial" pitchFamily="34" charset="0"/>
              </a:rPr>
              <a:t>.</a:t>
            </a:r>
            <a:endParaRPr lang="es-EC" b="1" dirty="0">
              <a:latin typeface="Arial" pitchFamily="34" charset="0"/>
              <a:cs typeface="Arial" pitchFamily="34" charset="0"/>
            </a:endParaRPr>
          </a:p>
        </p:txBody>
      </p:sp>
      <p:pic>
        <p:nvPicPr>
          <p:cNvPr id="5" name="4 Marcador de contenido"/>
          <p:cNvPicPr>
            <a:picLocks noGrp="1"/>
          </p:cNvPicPr>
          <p:nvPr>
            <p:ph idx="1"/>
          </p:nvPr>
        </p:nvPicPr>
        <p:blipFill>
          <a:blip r:embed="rId2" cstate="print"/>
          <a:srcRect t="40417"/>
          <a:stretch>
            <a:fillRect/>
          </a:stretch>
        </p:blipFill>
        <p:spPr bwMode="auto">
          <a:xfrm>
            <a:off x="2771800" y="1988840"/>
            <a:ext cx="3960439" cy="2016224"/>
          </a:xfrm>
          <a:prstGeom prst="rect">
            <a:avLst/>
          </a:prstGeom>
          <a:noFill/>
          <a:ln w="19050">
            <a:solidFill>
              <a:schemeClr val="tx1"/>
            </a:solidFill>
            <a:miter lim="800000"/>
            <a:headEnd/>
            <a:tailEnd/>
          </a:ln>
        </p:spPr>
      </p:pic>
      <p:graphicFrame>
        <p:nvGraphicFramePr>
          <p:cNvPr id="6" name="5 Tabla"/>
          <p:cNvGraphicFramePr>
            <a:graphicFrameLocks noGrp="1"/>
          </p:cNvGraphicFramePr>
          <p:nvPr>
            <p:extLst>
              <p:ext uri="{D42A27DB-BD31-4B8C-83A1-F6EECF244321}">
                <p14:modId xmlns:p14="http://schemas.microsoft.com/office/powerpoint/2010/main" val="221748154"/>
              </p:ext>
            </p:extLst>
          </p:nvPr>
        </p:nvGraphicFramePr>
        <p:xfrm>
          <a:off x="2501152" y="4149080"/>
          <a:ext cx="4407440" cy="1378888"/>
        </p:xfrm>
        <a:graphic>
          <a:graphicData uri="http://schemas.openxmlformats.org/drawingml/2006/table">
            <a:tbl>
              <a:tblPr firstRow="1" firstCol="1" bandRow="1">
                <a:tableStyleId>{5C22544A-7EE6-4342-B048-85BDC9FD1C3A}</a:tableStyleId>
              </a:tblPr>
              <a:tblGrid>
                <a:gridCol w="1143474"/>
                <a:gridCol w="861442"/>
                <a:gridCol w="2402524"/>
              </a:tblGrid>
              <a:tr h="281608">
                <a:tc gridSpan="3">
                  <a:txBody>
                    <a:bodyPr/>
                    <a:lstStyle/>
                    <a:p>
                      <a:pPr algn="ctr">
                        <a:lnSpc>
                          <a:spcPct val="150000"/>
                        </a:lnSpc>
                        <a:spcAft>
                          <a:spcPts val="0"/>
                        </a:spcAft>
                      </a:pPr>
                      <a:r>
                        <a:rPr lang="es-EC" sz="1200" dirty="0">
                          <a:effectLst/>
                          <a:latin typeface="Arial" pitchFamily="34" charset="0"/>
                          <a:cs typeface="Arial" pitchFamily="34" charset="0"/>
                        </a:rPr>
                        <a:t>ETAPAS DE OPERACIÓN </a:t>
                      </a:r>
                      <a:endParaRPr lang="es-EC" sz="1600" dirty="0">
                        <a:effectLst/>
                        <a:latin typeface="Arial" pitchFamily="34" charset="0"/>
                        <a:ea typeface="Times New Roman"/>
                        <a:cs typeface="Arial" pitchFamily="34" charset="0"/>
                      </a:endParaRPr>
                    </a:p>
                  </a:txBody>
                  <a:tcPr marL="68580" marR="68580" marT="0" marB="0"/>
                </a:tc>
                <a:tc hMerge="1">
                  <a:txBody>
                    <a:bodyPr/>
                    <a:lstStyle/>
                    <a:p>
                      <a:endParaRPr lang="es-EC"/>
                    </a:p>
                  </a:txBody>
                  <a:tcPr/>
                </a:tc>
                <a:tc hMerge="1">
                  <a:txBody>
                    <a:bodyPr/>
                    <a:lstStyle/>
                    <a:p>
                      <a:endParaRPr lang="es-EC"/>
                    </a:p>
                  </a:txBody>
                  <a:tcPr/>
                </a:tc>
              </a:tr>
              <a:tr h="281608">
                <a:tc>
                  <a:txBody>
                    <a:bodyPr/>
                    <a:lstStyle/>
                    <a:p>
                      <a:pPr>
                        <a:lnSpc>
                          <a:spcPct val="150000"/>
                        </a:lnSpc>
                        <a:spcAft>
                          <a:spcPts val="0"/>
                        </a:spcAft>
                      </a:pPr>
                      <a:r>
                        <a:rPr lang="es-EC" sz="1200" dirty="0">
                          <a:effectLst/>
                          <a:latin typeface="Arial" pitchFamily="34" charset="0"/>
                          <a:cs typeface="Arial" pitchFamily="34" charset="0"/>
                        </a:rPr>
                        <a:t>1. Tiempo inactivo </a:t>
                      </a:r>
                      <a:endParaRPr lang="es-EC" sz="1600" dirty="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3. Tiempo activo</a:t>
                      </a:r>
                      <a:endParaRPr lang="es-EC" sz="1600" dirty="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Escalas:: 10 V/div – 5 ms/div.</a:t>
                      </a:r>
                      <a:endParaRPr lang="es-EC" sz="1600" dirty="0">
                        <a:effectLst/>
                        <a:latin typeface="Arial" pitchFamily="34" charset="0"/>
                        <a:ea typeface="Times New Roman"/>
                        <a:cs typeface="Arial" pitchFamily="34" charset="0"/>
                      </a:endParaRPr>
                    </a:p>
                  </a:txBody>
                  <a:tcPr marL="68580" marR="68580" marT="0" marB="0"/>
                </a:tc>
              </a:tr>
              <a:tr h="281608">
                <a:tc>
                  <a:txBody>
                    <a:bodyPr/>
                    <a:lstStyle/>
                    <a:p>
                      <a:pPr>
                        <a:lnSpc>
                          <a:spcPct val="150000"/>
                        </a:lnSpc>
                        <a:spcAft>
                          <a:spcPts val="0"/>
                        </a:spcAft>
                      </a:pPr>
                      <a:r>
                        <a:rPr lang="es-EC" sz="1200" dirty="0">
                          <a:effectLst/>
                          <a:latin typeface="Arial" pitchFamily="34" charset="0"/>
                          <a:cs typeface="Arial" pitchFamily="34" charset="0"/>
                        </a:rPr>
                        <a:t>2. 14 voltios</a:t>
                      </a:r>
                      <a:endParaRPr lang="es-EC" sz="1600" dirty="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5. Periodo T= 8ms</a:t>
                      </a:r>
                      <a:endParaRPr lang="es-EC" sz="1600" dirty="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 </a:t>
                      </a:r>
                      <a:endParaRPr lang="es-EC" sz="1600" dirty="0">
                        <a:effectLst/>
                        <a:latin typeface="Arial" pitchFamily="34" charset="0"/>
                        <a:ea typeface="Times New Roman"/>
                        <a:cs typeface="Arial" pitchFamily="34" charset="0"/>
                      </a:endParaRPr>
                    </a:p>
                  </a:txBody>
                  <a:tcPr marL="68580" marR="68580" marT="0" marB="0"/>
                </a:tc>
              </a:tr>
            </a:tbl>
          </a:graphicData>
        </a:graphic>
      </p:graphicFrame>
      <p:sp>
        <p:nvSpPr>
          <p:cNvPr id="7" name="6 Rectángulo"/>
          <p:cNvSpPr/>
          <p:nvPr/>
        </p:nvSpPr>
        <p:spPr>
          <a:xfrm>
            <a:off x="3087284" y="5877272"/>
            <a:ext cx="3773469" cy="369332"/>
          </a:xfrm>
          <a:prstGeom prst="rect">
            <a:avLst/>
          </a:prstGeom>
        </p:spPr>
        <p:txBody>
          <a:bodyPr wrap="none">
            <a:spAutoFit/>
          </a:bodyPr>
          <a:lstStyle/>
          <a:p>
            <a:r>
              <a:rPr lang="es-EC" dirty="0">
                <a:latin typeface="Arial" pitchFamily="34" charset="0"/>
                <a:cs typeface="Arial" pitchFamily="34" charset="0"/>
              </a:rPr>
              <a:t>f = 1 / T = 1 / (0,008 </a:t>
            </a:r>
            <a:r>
              <a:rPr lang="es-EC" dirty="0" err="1">
                <a:latin typeface="Arial" pitchFamily="34" charset="0"/>
                <a:cs typeface="Arial" pitchFamily="34" charset="0"/>
              </a:rPr>
              <a:t>seg</a:t>
            </a:r>
            <a:r>
              <a:rPr lang="es-EC" dirty="0">
                <a:latin typeface="Arial" pitchFamily="34" charset="0"/>
                <a:cs typeface="Arial" pitchFamily="34" charset="0"/>
              </a:rPr>
              <a:t>) = 125 Hz.</a:t>
            </a:r>
          </a:p>
        </p:txBody>
      </p:sp>
    </p:spTree>
    <p:extLst>
      <p:ext uri="{BB962C8B-B14F-4D97-AF65-F5344CB8AC3E}">
        <p14:creationId xmlns:p14="http://schemas.microsoft.com/office/powerpoint/2010/main" val="20409304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9"/>
            <a:ext cx="8229600" cy="2088231"/>
          </a:xfrm>
        </p:spPr>
        <p:txBody>
          <a:bodyPr>
            <a:normAutofit/>
          </a:bodyPr>
          <a:lstStyle/>
          <a:p>
            <a:pPr algn="just"/>
            <a:r>
              <a:rPr lang="es-EC" sz="1800" dirty="0">
                <a:latin typeface="Arial" pitchFamily="34" charset="0"/>
                <a:cs typeface="Arial" pitchFamily="34" charset="0"/>
              </a:rPr>
              <a:t>S</a:t>
            </a:r>
            <a:r>
              <a:rPr lang="es-EC" sz="1800" dirty="0" smtClean="0">
                <a:latin typeface="Arial" pitchFamily="34" charset="0"/>
                <a:cs typeface="Arial" pitchFamily="34" charset="0"/>
              </a:rPr>
              <a:t>i </a:t>
            </a:r>
            <a:r>
              <a:rPr lang="es-EC" sz="1800" dirty="0">
                <a:latin typeface="Arial" pitchFamily="34" charset="0"/>
                <a:cs typeface="Arial" pitchFamily="34" charset="0"/>
              </a:rPr>
              <a:t>nos damos cuenta en este caso al soltarse la masa que coloca el PCM, no se generan picos inductivos, para ello existen dos posibilidades</a:t>
            </a:r>
            <a:r>
              <a:rPr lang="es-EC" sz="1800" dirty="0" smtClean="0">
                <a:latin typeface="Arial" pitchFamily="34" charset="0"/>
                <a:cs typeface="Arial" pitchFamily="34" charset="0"/>
              </a:rPr>
              <a:t>:</a:t>
            </a:r>
          </a:p>
          <a:p>
            <a:pPr algn="just"/>
            <a:r>
              <a:rPr lang="es-EC" sz="1800" dirty="0">
                <a:latin typeface="Arial" pitchFamily="34" charset="0"/>
                <a:cs typeface="Arial" pitchFamily="34" charset="0"/>
              </a:rPr>
              <a:t>L</a:t>
            </a:r>
            <a:r>
              <a:rPr lang="es-EC" sz="1800" dirty="0" smtClean="0">
                <a:latin typeface="Arial" pitchFamily="34" charset="0"/>
                <a:cs typeface="Arial" pitchFamily="34" charset="0"/>
              </a:rPr>
              <a:t>a </a:t>
            </a:r>
            <a:r>
              <a:rPr lang="es-EC" sz="1800" dirty="0">
                <a:latin typeface="Arial" pitchFamily="34" charset="0"/>
                <a:cs typeface="Arial" pitchFamily="34" charset="0"/>
              </a:rPr>
              <a:t>primera que internamente el solenoide puede contener un diodo en paralelo con el devanado y opuesto a la circulación de </a:t>
            </a:r>
            <a:r>
              <a:rPr lang="es-EC" sz="1800" dirty="0" smtClean="0">
                <a:latin typeface="Arial" pitchFamily="34" charset="0"/>
                <a:cs typeface="Arial" pitchFamily="34" charset="0"/>
              </a:rPr>
              <a:t>corriente.</a:t>
            </a:r>
          </a:p>
          <a:p>
            <a:pPr algn="just"/>
            <a:r>
              <a:rPr lang="es-EC" sz="1800" dirty="0">
                <a:latin typeface="Arial" pitchFamily="34" charset="0"/>
                <a:cs typeface="Arial" pitchFamily="34" charset="0"/>
              </a:rPr>
              <a:t>L</a:t>
            </a:r>
            <a:r>
              <a:rPr lang="es-EC" sz="1800" dirty="0" smtClean="0">
                <a:latin typeface="Arial" pitchFamily="34" charset="0"/>
                <a:cs typeface="Arial" pitchFamily="34" charset="0"/>
              </a:rPr>
              <a:t>a </a:t>
            </a:r>
            <a:r>
              <a:rPr lang="es-EC" sz="1800" dirty="0">
                <a:latin typeface="Arial" pitchFamily="34" charset="0"/>
                <a:cs typeface="Arial" pitchFamily="34" charset="0"/>
              </a:rPr>
              <a:t>segunda posibilidad es que el devanado del solenoide esté defectuoso o no cargue la suficiente energía como para producir el pico mencionado.</a:t>
            </a:r>
          </a:p>
          <a:p>
            <a:endParaRPr lang="es-EC" sz="1800" dirty="0">
              <a:latin typeface="Arial" pitchFamily="34" charset="0"/>
              <a:cs typeface="Arial" pitchFamily="34" charset="0"/>
            </a:endParaRPr>
          </a:p>
        </p:txBody>
      </p:sp>
      <p:pic>
        <p:nvPicPr>
          <p:cNvPr id="4" name="3 Imagen"/>
          <p:cNvPicPr/>
          <p:nvPr/>
        </p:nvPicPr>
        <p:blipFill>
          <a:blip r:embed="rId2" cstate="print"/>
          <a:srcRect/>
          <a:stretch>
            <a:fillRect/>
          </a:stretch>
        </p:blipFill>
        <p:spPr bwMode="auto">
          <a:xfrm>
            <a:off x="611560" y="3017311"/>
            <a:ext cx="4104456" cy="2499921"/>
          </a:xfrm>
          <a:prstGeom prst="rect">
            <a:avLst/>
          </a:prstGeom>
          <a:noFill/>
          <a:ln w="9525">
            <a:noFill/>
            <a:miter lim="800000"/>
            <a:headEnd/>
            <a:tailEnd/>
          </a:ln>
        </p:spPr>
      </p:pic>
      <p:pic>
        <p:nvPicPr>
          <p:cNvPr id="5" name="4 Imagen"/>
          <p:cNvPicPr/>
          <p:nvPr/>
        </p:nvPicPr>
        <p:blipFill>
          <a:blip r:embed="rId3" cstate="print"/>
          <a:srcRect/>
          <a:stretch>
            <a:fillRect/>
          </a:stretch>
        </p:blipFill>
        <p:spPr bwMode="auto">
          <a:xfrm>
            <a:off x="4860032" y="3017310"/>
            <a:ext cx="4176464" cy="2499921"/>
          </a:xfrm>
          <a:prstGeom prst="rect">
            <a:avLst/>
          </a:prstGeom>
          <a:noFill/>
          <a:ln w="9525">
            <a:noFill/>
            <a:miter lim="800000"/>
            <a:headEnd/>
            <a:tailEnd/>
          </a:ln>
        </p:spPr>
      </p:pic>
      <p:sp>
        <p:nvSpPr>
          <p:cNvPr id="6" name="5 Rectángulo"/>
          <p:cNvSpPr/>
          <p:nvPr/>
        </p:nvSpPr>
        <p:spPr>
          <a:xfrm>
            <a:off x="611560" y="5661248"/>
            <a:ext cx="8064896" cy="923330"/>
          </a:xfrm>
          <a:prstGeom prst="rect">
            <a:avLst/>
          </a:prstGeom>
        </p:spPr>
        <p:txBody>
          <a:bodyPr wrap="square">
            <a:spAutoFit/>
          </a:bodyPr>
          <a:lstStyle/>
          <a:p>
            <a:pPr algn="just"/>
            <a:r>
              <a:rPr lang="es-EC" dirty="0">
                <a:latin typeface="Arial" pitchFamily="34" charset="0"/>
                <a:cs typeface="Arial" pitchFamily="34" charset="0"/>
              </a:rPr>
              <a:t>E</a:t>
            </a:r>
            <a:r>
              <a:rPr lang="es-EC" dirty="0" smtClean="0">
                <a:latin typeface="Arial" pitchFamily="34" charset="0"/>
                <a:cs typeface="Arial" pitchFamily="34" charset="0"/>
              </a:rPr>
              <a:t>ste </a:t>
            </a:r>
            <a:r>
              <a:rPr lang="es-EC" dirty="0">
                <a:latin typeface="Arial" pitchFamily="34" charset="0"/>
                <a:cs typeface="Arial" pitchFamily="34" charset="0"/>
              </a:rPr>
              <a:t>diodo hace que se reduzcan los picos inductivos, producto de que el diodo direcciona la corriente hacia masa impidiendo que ésta (corriente) regrese en forma de pico </a:t>
            </a:r>
            <a:r>
              <a:rPr lang="es-EC" dirty="0" smtClean="0">
                <a:latin typeface="Arial" pitchFamily="34" charset="0"/>
                <a:cs typeface="Arial" pitchFamily="34" charset="0"/>
              </a:rPr>
              <a:t>inductivo. </a:t>
            </a:r>
            <a:endParaRPr lang="es-EC" dirty="0">
              <a:latin typeface="Arial" pitchFamily="34" charset="0"/>
              <a:cs typeface="Arial" pitchFamily="34" charset="0"/>
            </a:endParaRPr>
          </a:p>
        </p:txBody>
      </p:sp>
    </p:spTree>
    <p:extLst>
      <p:ext uri="{BB962C8B-B14F-4D97-AF65-F5344CB8AC3E}">
        <p14:creationId xmlns:p14="http://schemas.microsoft.com/office/powerpoint/2010/main" val="1137966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21134" y="1844824"/>
            <a:ext cx="7965666" cy="4896544"/>
          </a:xfrm>
        </p:spPr>
        <p:txBody>
          <a:bodyPr>
            <a:normAutofit/>
          </a:bodyPr>
          <a:lstStyle/>
          <a:p>
            <a:pPr marL="0" indent="0" algn="just">
              <a:buNone/>
            </a:pPr>
            <a:r>
              <a:rPr lang="es-EC" sz="1800" dirty="0">
                <a:latin typeface="Arial" pitchFamily="34" charset="0"/>
                <a:cs typeface="Arial" pitchFamily="34" charset="0"/>
              </a:rPr>
              <a:t>En la mayoría de los casos se piensa que las emisiones automotrices sólo provienen de los gases que salen por el tubo de escape, pero estos corresponden solo al 60% de la contaminación emitida por el vehículo, el porcentaje restante corresponde en un 20% a las emisiones evaporativas de los depósitos de gasolina, y en otro 20% a los residuos de la combustión que escapan de la cámara hacia el interior del motor y a los vapores del cárter.</a:t>
            </a:r>
          </a:p>
        </p:txBody>
      </p:sp>
      <p:sp>
        <p:nvSpPr>
          <p:cNvPr id="4" name="3 Rectángulo"/>
          <p:cNvSpPr/>
          <p:nvPr/>
        </p:nvSpPr>
        <p:spPr>
          <a:xfrm>
            <a:off x="641589" y="1052736"/>
            <a:ext cx="5939098"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sz="2000" b="1" dirty="0" smtClean="0">
                <a:latin typeface="Arial" pitchFamily="34" charset="0"/>
                <a:cs typeface="Arial" pitchFamily="34" charset="0"/>
              </a:rPr>
              <a:t>FUENTES DE EMISIONES EN LOS VEHÍCULOS.</a:t>
            </a:r>
            <a:endParaRPr lang="es-EC" sz="2000" b="1" dirty="0">
              <a:latin typeface="Arial" pitchFamily="34" charset="0"/>
              <a:cs typeface="Arial" pitchFamily="34" charset="0"/>
            </a:endParaRPr>
          </a:p>
        </p:txBody>
      </p:sp>
      <p:pic>
        <p:nvPicPr>
          <p:cNvPr id="5" name="4 Imagen"/>
          <p:cNvPicPr/>
          <p:nvPr/>
        </p:nvPicPr>
        <p:blipFill>
          <a:blip r:embed="rId2" cstate="print">
            <a:lum bright="-10000" contrast="10000"/>
          </a:blip>
          <a:srcRect/>
          <a:stretch>
            <a:fillRect/>
          </a:stretch>
        </p:blipFill>
        <p:spPr bwMode="auto">
          <a:xfrm>
            <a:off x="2915816" y="3933056"/>
            <a:ext cx="3384376" cy="2420888"/>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92164260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83568" y="980728"/>
            <a:ext cx="7488832" cy="720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CURVA CARACTERÍSTICA DE OPERACIÓN DEL SOLENOIDE DE PURGA DEL CÁNISTER DEL SISTEMA EVAP.</a:t>
            </a:r>
          </a:p>
        </p:txBody>
      </p:sp>
      <p:pic>
        <p:nvPicPr>
          <p:cNvPr id="5" name="4 Imagen"/>
          <p:cNvPicPr/>
          <p:nvPr/>
        </p:nvPicPr>
        <p:blipFill>
          <a:blip r:embed="rId2" cstate="print"/>
          <a:srcRect/>
          <a:stretch>
            <a:fillRect/>
          </a:stretch>
        </p:blipFill>
        <p:spPr bwMode="auto">
          <a:xfrm>
            <a:off x="683568" y="1988840"/>
            <a:ext cx="3528392" cy="2592288"/>
          </a:xfrm>
          <a:prstGeom prst="rect">
            <a:avLst/>
          </a:prstGeom>
          <a:noFill/>
          <a:ln w="19050">
            <a:solidFill>
              <a:schemeClr val="tx1"/>
            </a:solidFill>
            <a:miter lim="800000"/>
            <a:headEnd/>
            <a:tailEnd/>
          </a:ln>
        </p:spPr>
      </p:pic>
      <p:graphicFrame>
        <p:nvGraphicFramePr>
          <p:cNvPr id="6" name="5 Tabla"/>
          <p:cNvGraphicFramePr>
            <a:graphicFrameLocks noGrp="1"/>
          </p:cNvGraphicFramePr>
          <p:nvPr>
            <p:extLst>
              <p:ext uri="{D42A27DB-BD31-4B8C-83A1-F6EECF244321}">
                <p14:modId xmlns:p14="http://schemas.microsoft.com/office/powerpoint/2010/main" val="3308329469"/>
              </p:ext>
            </p:extLst>
          </p:nvPr>
        </p:nvGraphicFramePr>
        <p:xfrm>
          <a:off x="4716016" y="2053346"/>
          <a:ext cx="3960441" cy="1378888"/>
        </p:xfrm>
        <a:graphic>
          <a:graphicData uri="http://schemas.openxmlformats.org/drawingml/2006/table">
            <a:tbl>
              <a:tblPr firstRow="1" firstCol="1" bandRow="1">
                <a:tableStyleId>{5C22544A-7EE6-4342-B048-85BDC9FD1C3A}</a:tableStyleId>
              </a:tblPr>
              <a:tblGrid>
                <a:gridCol w="1060983"/>
                <a:gridCol w="1885132"/>
                <a:gridCol w="1014326"/>
              </a:tblGrid>
              <a:tr h="281608">
                <a:tc gridSpan="3">
                  <a:txBody>
                    <a:bodyPr/>
                    <a:lstStyle/>
                    <a:p>
                      <a:pPr algn="ctr">
                        <a:lnSpc>
                          <a:spcPct val="150000"/>
                        </a:lnSpc>
                        <a:spcAft>
                          <a:spcPts val="0"/>
                        </a:spcAft>
                      </a:pPr>
                      <a:r>
                        <a:rPr lang="es-EC" sz="1200" dirty="0">
                          <a:effectLst/>
                          <a:latin typeface="Arial" pitchFamily="34" charset="0"/>
                          <a:cs typeface="Arial" pitchFamily="34" charset="0"/>
                        </a:rPr>
                        <a:t>ETAPAS DE OPERACIÓN </a:t>
                      </a:r>
                      <a:endParaRPr lang="es-EC" sz="1600" dirty="0">
                        <a:effectLst/>
                        <a:latin typeface="Arial" pitchFamily="34" charset="0"/>
                        <a:ea typeface="Times New Roman"/>
                        <a:cs typeface="Arial" pitchFamily="34" charset="0"/>
                      </a:endParaRPr>
                    </a:p>
                  </a:txBody>
                  <a:tcPr marL="68580" marR="68580" marT="0" marB="0"/>
                </a:tc>
                <a:tc hMerge="1">
                  <a:txBody>
                    <a:bodyPr/>
                    <a:lstStyle/>
                    <a:p>
                      <a:endParaRPr lang="es-EC"/>
                    </a:p>
                  </a:txBody>
                  <a:tcPr/>
                </a:tc>
                <a:tc hMerge="1">
                  <a:txBody>
                    <a:bodyPr/>
                    <a:lstStyle/>
                    <a:p>
                      <a:endParaRPr lang="es-EC"/>
                    </a:p>
                  </a:txBody>
                  <a:tcPr/>
                </a:tc>
              </a:tr>
              <a:tr h="281608">
                <a:tc>
                  <a:txBody>
                    <a:bodyPr/>
                    <a:lstStyle/>
                    <a:p>
                      <a:pPr>
                        <a:lnSpc>
                          <a:spcPct val="150000"/>
                        </a:lnSpc>
                        <a:spcAft>
                          <a:spcPts val="0"/>
                        </a:spcAft>
                      </a:pPr>
                      <a:r>
                        <a:rPr lang="es-EC" sz="1200">
                          <a:effectLst/>
                          <a:latin typeface="Arial" pitchFamily="34" charset="0"/>
                          <a:cs typeface="Arial" pitchFamily="34" charset="0"/>
                        </a:rPr>
                        <a:t>1.  Tiempo desactivado</a:t>
                      </a:r>
                      <a:endParaRPr lang="es-EC" sz="160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2. Tiempo activo</a:t>
                      </a:r>
                      <a:endParaRPr lang="es-EC" sz="1600" dirty="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pPr>
                      <a:r>
                        <a:rPr lang="es-EC" sz="1200" dirty="0">
                          <a:effectLst/>
                          <a:latin typeface="Arial" pitchFamily="34" charset="0"/>
                          <a:cs typeface="Arial" pitchFamily="34" charset="0"/>
                        </a:rPr>
                        <a:t>3. Pico inductivo</a:t>
                      </a:r>
                      <a:endParaRPr lang="es-EC" sz="1600" dirty="0">
                        <a:effectLst/>
                        <a:latin typeface="Arial" pitchFamily="34" charset="0"/>
                        <a:ea typeface="Times New Roman"/>
                        <a:cs typeface="Arial" pitchFamily="34" charset="0"/>
                      </a:endParaRPr>
                    </a:p>
                  </a:txBody>
                  <a:tcPr marL="68580" marR="68580" marT="0" marB="0"/>
                </a:tc>
              </a:tr>
              <a:tr h="281608">
                <a:tc>
                  <a:txBody>
                    <a:bodyPr/>
                    <a:lstStyle/>
                    <a:p>
                      <a:pPr>
                        <a:lnSpc>
                          <a:spcPct val="150000"/>
                        </a:lnSpc>
                        <a:spcAft>
                          <a:spcPts val="0"/>
                        </a:spcAft>
                      </a:pPr>
                      <a:r>
                        <a:rPr lang="es-EC" sz="1200">
                          <a:effectLst/>
                          <a:latin typeface="Arial" pitchFamily="34" charset="0"/>
                          <a:cs typeface="Arial" pitchFamily="34" charset="0"/>
                        </a:rPr>
                        <a:t>4. Periodo T= 100ms</a:t>
                      </a:r>
                      <a:endParaRPr lang="es-EC" sz="1600">
                        <a:effectLst/>
                        <a:latin typeface="Arial" pitchFamily="34" charset="0"/>
                        <a:ea typeface="Times New Roman"/>
                        <a:cs typeface="Arial" pitchFamily="34" charset="0"/>
                      </a:endParaRPr>
                    </a:p>
                  </a:txBody>
                  <a:tcPr marL="68580" marR="68580" marT="0" marB="0"/>
                </a:tc>
                <a:tc>
                  <a:txBody>
                    <a:bodyPr/>
                    <a:lstStyle/>
                    <a:p>
                      <a:pPr>
                        <a:lnSpc>
                          <a:spcPct val="150000"/>
                        </a:lnSpc>
                        <a:spcAft>
                          <a:spcPts val="0"/>
                        </a:spcAft>
                        <a:tabLst>
                          <a:tab pos="314325" algn="l"/>
                        </a:tabLst>
                      </a:pPr>
                      <a:r>
                        <a:rPr lang="es-EC" sz="1200" dirty="0">
                          <a:effectLst/>
                          <a:latin typeface="Arial" pitchFamily="34" charset="0"/>
                          <a:cs typeface="Arial" pitchFamily="34" charset="0"/>
                        </a:rPr>
                        <a:t>Escala: 10 V/div – 20 ms/div </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000" dirty="0">
                          <a:effectLst/>
                        </a:rPr>
                        <a:t> </a:t>
                      </a:r>
                      <a:endParaRPr lang="es-EC" sz="1100" dirty="0">
                        <a:effectLst/>
                        <a:latin typeface="Calibri"/>
                        <a:ea typeface="Times New Roman"/>
                        <a:cs typeface="Times New Roman"/>
                      </a:endParaRPr>
                    </a:p>
                  </a:txBody>
                  <a:tcPr marL="68580" marR="68580" marT="0" marB="0"/>
                </a:tc>
              </a:tr>
            </a:tbl>
          </a:graphicData>
        </a:graphic>
      </p:graphicFrame>
      <p:sp>
        <p:nvSpPr>
          <p:cNvPr id="7" name="6 Rectángulo"/>
          <p:cNvSpPr/>
          <p:nvPr/>
        </p:nvSpPr>
        <p:spPr>
          <a:xfrm>
            <a:off x="5292080" y="4247377"/>
            <a:ext cx="3388748" cy="369332"/>
          </a:xfrm>
          <a:prstGeom prst="rect">
            <a:avLst/>
          </a:prstGeom>
        </p:spPr>
        <p:txBody>
          <a:bodyPr wrap="none">
            <a:spAutoFit/>
          </a:bodyPr>
          <a:lstStyle/>
          <a:p>
            <a:r>
              <a:rPr lang="es-EC" dirty="0">
                <a:latin typeface="Arial" pitchFamily="34" charset="0"/>
                <a:cs typeface="Arial" pitchFamily="34" charset="0"/>
              </a:rPr>
              <a:t>f = 1 / T = 1 / (0,1 </a:t>
            </a:r>
            <a:r>
              <a:rPr lang="es-EC" dirty="0" err="1">
                <a:latin typeface="Arial" pitchFamily="34" charset="0"/>
                <a:cs typeface="Arial" pitchFamily="34" charset="0"/>
              </a:rPr>
              <a:t>seg</a:t>
            </a:r>
            <a:r>
              <a:rPr lang="es-EC" dirty="0">
                <a:latin typeface="Arial" pitchFamily="34" charset="0"/>
                <a:cs typeface="Arial" pitchFamily="34" charset="0"/>
              </a:rPr>
              <a:t>) = 10 Hz.</a:t>
            </a:r>
          </a:p>
        </p:txBody>
      </p:sp>
    </p:spTree>
    <p:extLst>
      <p:ext uri="{BB962C8B-B14F-4D97-AF65-F5344CB8AC3E}">
        <p14:creationId xmlns:p14="http://schemas.microsoft.com/office/powerpoint/2010/main" val="10257948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11560" y="980728"/>
            <a:ext cx="8352928" cy="86409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MANUAL SOBRE EL CONTROL Y MONITOREO DE LOS SISTEMAS EGR Y </a:t>
            </a:r>
            <a:r>
              <a:rPr lang="es-EC" sz="2000" b="1" u="sng" dirty="0" smtClean="0">
                <a:latin typeface="Arial" pitchFamily="34" charset="0"/>
                <a:cs typeface="Arial" pitchFamily="34" charset="0"/>
              </a:rPr>
              <a:t>EVAP</a:t>
            </a:r>
            <a:endParaRPr lang="es-EC" sz="2000" b="1" u="sng" dirty="0">
              <a:latin typeface="Arial" pitchFamily="34" charset="0"/>
              <a:cs typeface="Arial" pitchFamily="34" charset="0"/>
            </a:endParaRPr>
          </a:p>
        </p:txBody>
      </p:sp>
      <p:sp>
        <p:nvSpPr>
          <p:cNvPr id="2" name="1 Rectángulo"/>
          <p:cNvSpPr/>
          <p:nvPr/>
        </p:nvSpPr>
        <p:spPr>
          <a:xfrm>
            <a:off x="611560" y="2132856"/>
            <a:ext cx="8136904" cy="923330"/>
          </a:xfrm>
          <a:prstGeom prst="rect">
            <a:avLst/>
          </a:prstGeom>
        </p:spPr>
        <p:txBody>
          <a:bodyPr wrap="square">
            <a:spAutoFit/>
          </a:bodyPr>
          <a:lstStyle/>
          <a:p>
            <a:pPr algn="just"/>
            <a:r>
              <a:rPr lang="es-EC" dirty="0">
                <a:latin typeface="Arial" pitchFamily="34" charset="0"/>
                <a:cs typeface="Arial" pitchFamily="34" charset="0"/>
              </a:rPr>
              <a:t>Para cada tipo de sistema EGR se debe seguir los pasos y tomar las consideraciones aquí detalladas, lo mismo para el sistema EVAP. En esta investigación se ha utilizado como equipo básico el osciloscopio OTC </a:t>
            </a:r>
            <a:r>
              <a:rPr lang="es-EC" dirty="0" smtClean="0">
                <a:latin typeface="Arial" pitchFamily="34" charset="0"/>
                <a:cs typeface="Arial" pitchFamily="34" charset="0"/>
              </a:rPr>
              <a:t>3840f.</a:t>
            </a:r>
            <a:endParaRPr lang="es-EC" dirty="0">
              <a:latin typeface="Arial" pitchFamily="34" charset="0"/>
              <a:cs typeface="Arial" pitchFamily="34" charset="0"/>
            </a:endParaRPr>
          </a:p>
        </p:txBody>
      </p:sp>
      <p:sp>
        <p:nvSpPr>
          <p:cNvPr id="6" name="5 Rectángulo"/>
          <p:cNvSpPr/>
          <p:nvPr/>
        </p:nvSpPr>
        <p:spPr>
          <a:xfrm>
            <a:off x="683568" y="3056186"/>
            <a:ext cx="7488832" cy="720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COMPORTAMIENTO DEL SISTEMA EGR CON ACTUADOR NEUMÁTICO, SOLENOIDE EVR Y SENSOR DPFE</a:t>
            </a:r>
            <a:r>
              <a:rPr lang="es-EC" dirty="0"/>
              <a:t>. </a:t>
            </a:r>
            <a:endParaRPr lang="es-EC" b="1" dirty="0">
              <a:latin typeface="Arial" pitchFamily="34" charset="0"/>
              <a:cs typeface="Arial" pitchFamily="34" charset="0"/>
            </a:endParaRPr>
          </a:p>
        </p:txBody>
      </p:sp>
      <p:sp>
        <p:nvSpPr>
          <p:cNvPr id="4" name="3 Rectángulo"/>
          <p:cNvSpPr/>
          <p:nvPr/>
        </p:nvSpPr>
        <p:spPr>
          <a:xfrm>
            <a:off x="683568" y="4029165"/>
            <a:ext cx="8064896" cy="923330"/>
          </a:xfrm>
          <a:prstGeom prst="rect">
            <a:avLst/>
          </a:prstGeom>
        </p:spPr>
        <p:txBody>
          <a:bodyPr wrap="square">
            <a:spAutoFit/>
          </a:bodyPr>
          <a:lstStyle/>
          <a:p>
            <a:pPr algn="just"/>
            <a:r>
              <a:rPr lang="es-EC" dirty="0">
                <a:latin typeface="Arial" pitchFamily="34" charset="0"/>
                <a:cs typeface="Arial" pitchFamily="34" charset="0"/>
              </a:rPr>
              <a:t>Estos monitoreos se han realizado en un vehículo Ford Escape, mismo que cuenta con este tipo de sistema EGR, y el procedimiento de control es el siguiente: </a:t>
            </a:r>
          </a:p>
        </p:txBody>
      </p:sp>
      <p:sp>
        <p:nvSpPr>
          <p:cNvPr id="8" name="7 Rectángulo"/>
          <p:cNvSpPr/>
          <p:nvPr/>
        </p:nvSpPr>
        <p:spPr>
          <a:xfrm>
            <a:off x="755576" y="5170607"/>
            <a:ext cx="7848872" cy="369332"/>
          </a:xfrm>
          <a:prstGeom prst="rect">
            <a:avLst/>
          </a:prstGeom>
        </p:spPr>
        <p:txBody>
          <a:bodyPr wrap="square">
            <a:spAutoFit/>
          </a:bodyPr>
          <a:lstStyle/>
          <a:p>
            <a:r>
              <a:rPr lang="es-EC" b="1" dirty="0">
                <a:latin typeface="Arial" pitchFamily="34" charset="0"/>
                <a:cs typeface="Arial" pitchFamily="34" charset="0"/>
              </a:rPr>
              <a:t>PASO 1: </a:t>
            </a:r>
            <a:r>
              <a:rPr lang="es-EC" dirty="0">
                <a:latin typeface="Arial" pitchFamily="34" charset="0"/>
                <a:cs typeface="Arial" pitchFamily="34" charset="0"/>
              </a:rPr>
              <a:t>Colocar la llave de encendido en posición de contacto.</a:t>
            </a:r>
            <a:r>
              <a:rPr lang="es-EC" b="1" dirty="0">
                <a:latin typeface="Arial" pitchFamily="34" charset="0"/>
                <a:cs typeface="Arial" pitchFamily="34" charset="0"/>
              </a:rPr>
              <a:t> </a:t>
            </a:r>
            <a:endParaRPr lang="es-EC" dirty="0">
              <a:latin typeface="Arial" pitchFamily="34" charset="0"/>
              <a:cs typeface="Arial" pitchFamily="34" charset="0"/>
            </a:endParaRPr>
          </a:p>
        </p:txBody>
      </p:sp>
      <p:sp>
        <p:nvSpPr>
          <p:cNvPr id="9" name="8 Rectángulo"/>
          <p:cNvSpPr/>
          <p:nvPr/>
        </p:nvSpPr>
        <p:spPr>
          <a:xfrm>
            <a:off x="780924" y="5949280"/>
            <a:ext cx="7031435" cy="369332"/>
          </a:xfrm>
          <a:prstGeom prst="rect">
            <a:avLst/>
          </a:prstGeom>
        </p:spPr>
        <p:txBody>
          <a:bodyPr wrap="square">
            <a:spAutoFit/>
          </a:bodyPr>
          <a:lstStyle/>
          <a:p>
            <a:pPr algn="just"/>
            <a:r>
              <a:rPr lang="es-EC" b="1" dirty="0">
                <a:latin typeface="Arial" pitchFamily="34" charset="0"/>
                <a:cs typeface="Arial" pitchFamily="34" charset="0"/>
              </a:rPr>
              <a:t>PASO 2: </a:t>
            </a:r>
            <a:r>
              <a:rPr lang="es-EC" dirty="0">
                <a:latin typeface="Arial" pitchFamily="34" charset="0"/>
                <a:cs typeface="Arial" pitchFamily="34" charset="0"/>
              </a:rPr>
              <a:t>Localizar el conector del solenoide</a:t>
            </a:r>
            <a:r>
              <a:rPr lang="es-EC" b="1" dirty="0">
                <a:latin typeface="Arial" pitchFamily="34" charset="0"/>
                <a:cs typeface="Arial" pitchFamily="34" charset="0"/>
              </a:rPr>
              <a:t> </a:t>
            </a:r>
            <a:r>
              <a:rPr lang="es-EC" dirty="0">
                <a:latin typeface="Arial" pitchFamily="34" charset="0"/>
                <a:cs typeface="Arial" pitchFamily="34" charset="0"/>
              </a:rPr>
              <a:t>EVR.</a:t>
            </a:r>
            <a:r>
              <a:rPr lang="es-EC" b="1" dirty="0">
                <a:latin typeface="Arial" pitchFamily="34" charset="0"/>
                <a:cs typeface="Arial" pitchFamily="34" charset="0"/>
              </a:rPr>
              <a:t> </a:t>
            </a:r>
            <a:endParaRPr lang="es-EC" dirty="0">
              <a:latin typeface="Arial" pitchFamily="34" charset="0"/>
              <a:cs typeface="Arial" pitchFamily="34" charset="0"/>
            </a:endParaRPr>
          </a:p>
        </p:txBody>
      </p:sp>
    </p:spTree>
    <p:extLst>
      <p:ext uri="{BB962C8B-B14F-4D97-AF65-F5344CB8AC3E}">
        <p14:creationId xmlns:p14="http://schemas.microsoft.com/office/powerpoint/2010/main" val="12660236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147248" cy="5145435"/>
          </a:xfrm>
        </p:spPr>
        <p:txBody>
          <a:bodyPr>
            <a:normAutofit/>
          </a:bodyPr>
          <a:lstStyle/>
          <a:p>
            <a:pPr marL="0" indent="0" algn="just">
              <a:buNone/>
            </a:pPr>
            <a:r>
              <a:rPr lang="es-EC" sz="1800" b="1" dirty="0">
                <a:latin typeface="Arial" pitchFamily="34" charset="0"/>
                <a:cs typeface="Arial" pitchFamily="34" charset="0"/>
              </a:rPr>
              <a:t>PASO 3: </a:t>
            </a:r>
            <a:r>
              <a:rPr lang="es-EC" sz="1800" dirty="0">
                <a:latin typeface="Arial" pitchFamily="34" charset="0"/>
                <a:cs typeface="Arial" pitchFamily="34" charset="0"/>
              </a:rPr>
              <a:t>Con un multímetro u osciloscopio en modo de voltímetro gráfico se coloca la punta de medición en cada terminal del conector del solenoide EVR y la pinza en una buena </a:t>
            </a:r>
            <a:r>
              <a:rPr lang="es-EC" sz="1800" dirty="0" smtClean="0">
                <a:latin typeface="Arial" pitchFamily="34" charset="0"/>
                <a:cs typeface="Arial" pitchFamily="34" charset="0"/>
              </a:rPr>
              <a:t>masa. </a:t>
            </a:r>
          </a:p>
          <a:p>
            <a:pPr marL="0" indent="0" algn="just">
              <a:buNone/>
            </a:pPr>
            <a:r>
              <a:rPr lang="es-EC" sz="1800" dirty="0">
                <a:latin typeface="Arial" pitchFamily="34" charset="0"/>
                <a:cs typeface="Arial" pitchFamily="34" charset="0"/>
              </a:rPr>
              <a:t>Este paso nos sirve para determinar lo que representa cada terminal del conector del solenoide EVR.</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lgn="just">
              <a:buNone/>
            </a:pPr>
            <a:r>
              <a:rPr lang="es-EC" sz="1800" dirty="0">
                <a:latin typeface="Arial" pitchFamily="34" charset="0"/>
                <a:cs typeface="Arial" pitchFamily="34" charset="0"/>
              </a:rPr>
              <a:t>Al colocar la punta de medición en el primer terminal del conector (desde la derecha en este caso), indica un valor de 12,61 voltios.</a:t>
            </a:r>
          </a:p>
          <a:p>
            <a:pPr marL="0" indent="0" algn="just">
              <a:buNone/>
            </a:pPr>
            <a:endParaRPr lang="es-EC" sz="1800" dirty="0">
              <a:latin typeface="Arial" pitchFamily="34" charset="0"/>
              <a:cs typeface="Arial" pitchFamily="34" charset="0"/>
            </a:endParaRPr>
          </a:p>
        </p:txBody>
      </p:sp>
      <p:pic>
        <p:nvPicPr>
          <p:cNvPr id="5" name="4 Imagen"/>
          <p:cNvPicPr/>
          <p:nvPr/>
        </p:nvPicPr>
        <p:blipFill>
          <a:blip r:embed="rId2" cstate="print"/>
          <a:srcRect l="18375" t="19870" r="23798" b="13029"/>
          <a:stretch>
            <a:fillRect/>
          </a:stretch>
        </p:blipFill>
        <p:spPr bwMode="auto">
          <a:xfrm>
            <a:off x="1115616" y="3212976"/>
            <a:ext cx="3371850" cy="2446655"/>
          </a:xfrm>
          <a:prstGeom prst="rect">
            <a:avLst/>
          </a:prstGeom>
          <a:noFill/>
          <a:ln w="19050">
            <a:solidFill>
              <a:schemeClr val="tx1"/>
            </a:solidFill>
            <a:miter lim="800000"/>
            <a:headEnd/>
            <a:tailEnd/>
          </a:ln>
        </p:spPr>
      </p:pic>
      <p:pic>
        <p:nvPicPr>
          <p:cNvPr id="7" name="6 Imagen"/>
          <p:cNvPicPr/>
          <p:nvPr/>
        </p:nvPicPr>
        <p:blipFill>
          <a:blip r:embed="rId3" cstate="print"/>
          <a:srcRect l="9037" t="33473" r="21105" b="11715"/>
          <a:stretch>
            <a:fillRect/>
          </a:stretch>
        </p:blipFill>
        <p:spPr bwMode="auto">
          <a:xfrm>
            <a:off x="4788024" y="3230160"/>
            <a:ext cx="3528392" cy="2446655"/>
          </a:xfrm>
          <a:prstGeom prst="rect">
            <a:avLst/>
          </a:prstGeom>
          <a:noFill/>
          <a:ln w="19050">
            <a:solidFill>
              <a:schemeClr val="tx1"/>
            </a:solidFill>
            <a:miter lim="800000"/>
            <a:headEnd/>
            <a:tailEnd/>
          </a:ln>
        </p:spPr>
      </p:pic>
      <p:sp>
        <p:nvSpPr>
          <p:cNvPr id="8" name="7 Rectángulo"/>
          <p:cNvSpPr/>
          <p:nvPr/>
        </p:nvSpPr>
        <p:spPr>
          <a:xfrm>
            <a:off x="599034" y="5805264"/>
            <a:ext cx="8005414" cy="923330"/>
          </a:xfrm>
          <a:prstGeom prst="rect">
            <a:avLst/>
          </a:prstGeom>
        </p:spPr>
        <p:txBody>
          <a:bodyPr wrap="square">
            <a:spAutoFit/>
          </a:bodyPr>
          <a:lstStyle/>
          <a:p>
            <a:pPr algn="just"/>
            <a:r>
              <a:rPr lang="es-ES" dirty="0">
                <a:latin typeface="Arial" pitchFamily="34" charset="0"/>
                <a:cs typeface="Arial" pitchFamily="34" charset="0"/>
              </a:rPr>
              <a:t>Como puede apreciarse solo existe una pequeña caída de tensión  de 0,03 voltios (12,61 V - 12,58 V = 0 ,03 V), que es la corriente que consume la bobina del solenoide. </a:t>
            </a:r>
            <a:endParaRPr lang="es-EC" dirty="0">
              <a:latin typeface="Arial" pitchFamily="34" charset="0"/>
              <a:cs typeface="Arial" pitchFamily="34" charset="0"/>
            </a:endParaRPr>
          </a:p>
        </p:txBody>
      </p:sp>
    </p:spTree>
    <p:extLst>
      <p:ext uri="{BB962C8B-B14F-4D97-AF65-F5344CB8AC3E}">
        <p14:creationId xmlns:p14="http://schemas.microsoft.com/office/powerpoint/2010/main" val="240593164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147248" cy="5616624"/>
          </a:xfrm>
        </p:spPr>
        <p:txBody>
          <a:bodyPr>
            <a:normAutofit/>
          </a:bodyPr>
          <a:lstStyle/>
          <a:p>
            <a:pPr marL="0" indent="0" algn="just">
              <a:buNone/>
            </a:pPr>
            <a:r>
              <a:rPr lang="es-EC" sz="1800" dirty="0" smtClean="0">
                <a:latin typeface="Arial" pitchFamily="34" charset="0"/>
                <a:cs typeface="Arial" pitchFamily="34" charset="0"/>
              </a:rPr>
              <a:t>Para este caso el paso </a:t>
            </a:r>
            <a:r>
              <a:rPr lang="es-EC" sz="1800" b="1" dirty="0" smtClean="0">
                <a:latin typeface="Arial" pitchFamily="34" charset="0"/>
                <a:cs typeface="Arial" pitchFamily="34" charset="0"/>
              </a:rPr>
              <a:t>4</a:t>
            </a:r>
            <a:r>
              <a:rPr lang="es-EC" sz="1800" dirty="0" smtClean="0">
                <a:latin typeface="Arial" pitchFamily="34" charset="0"/>
                <a:cs typeface="Arial" pitchFamily="34" charset="0"/>
              </a:rPr>
              <a:t> y </a:t>
            </a:r>
            <a:r>
              <a:rPr lang="es-EC" sz="1800" b="1" dirty="0" smtClean="0">
                <a:latin typeface="Arial" pitchFamily="34" charset="0"/>
                <a:cs typeface="Arial" pitchFamily="34" charset="0"/>
              </a:rPr>
              <a:t>5</a:t>
            </a:r>
            <a:r>
              <a:rPr lang="es-EC" sz="1800" dirty="0" smtClean="0">
                <a:latin typeface="Arial" pitchFamily="34" charset="0"/>
                <a:cs typeface="Arial" pitchFamily="34" charset="0"/>
              </a:rPr>
              <a:t> no se lo realizara debido a que el vehículo se encuentra en ralentí y en ese instante no se podrá generar la curva de operación del solenoide EVR.</a:t>
            </a:r>
          </a:p>
          <a:p>
            <a:pPr marL="0" indent="0" algn="just">
              <a:buNone/>
            </a:pPr>
            <a:r>
              <a:rPr lang="es-EC" sz="1800" dirty="0" smtClean="0">
                <a:latin typeface="Arial" pitchFamily="34" charset="0"/>
                <a:cs typeface="Arial" pitchFamily="34" charset="0"/>
              </a:rPr>
              <a:t>Mientras que los pasos </a:t>
            </a:r>
            <a:r>
              <a:rPr lang="es-EC" sz="1800" b="1" dirty="0" smtClean="0">
                <a:latin typeface="Arial" pitchFamily="34" charset="0"/>
                <a:cs typeface="Arial" pitchFamily="34" charset="0"/>
              </a:rPr>
              <a:t>6</a:t>
            </a:r>
            <a:r>
              <a:rPr lang="es-EC" sz="1800" dirty="0" smtClean="0">
                <a:latin typeface="Arial" pitchFamily="34" charset="0"/>
                <a:cs typeface="Arial" pitchFamily="34" charset="0"/>
              </a:rPr>
              <a:t>, </a:t>
            </a:r>
            <a:r>
              <a:rPr lang="es-EC" sz="1800" b="1" dirty="0" smtClean="0">
                <a:latin typeface="Arial" pitchFamily="34" charset="0"/>
                <a:cs typeface="Arial" pitchFamily="34" charset="0"/>
              </a:rPr>
              <a:t>7</a:t>
            </a:r>
            <a:r>
              <a:rPr lang="es-EC" sz="1800" dirty="0" smtClean="0">
                <a:latin typeface="Arial" pitchFamily="34" charset="0"/>
                <a:cs typeface="Arial" pitchFamily="34" charset="0"/>
              </a:rPr>
              <a:t> y </a:t>
            </a:r>
            <a:r>
              <a:rPr lang="es-EC" sz="1800" b="1" dirty="0" smtClean="0">
                <a:latin typeface="Arial" pitchFamily="34" charset="0"/>
                <a:cs typeface="Arial" pitchFamily="34" charset="0"/>
              </a:rPr>
              <a:t>8 </a:t>
            </a:r>
            <a:r>
              <a:rPr lang="es-EC" sz="1800" dirty="0" smtClean="0">
                <a:latin typeface="Arial" pitchFamily="34" charset="0"/>
                <a:cs typeface="Arial" pitchFamily="34" charset="0"/>
              </a:rPr>
              <a:t>son los mismos pasos </a:t>
            </a:r>
            <a:r>
              <a:rPr lang="es-EC" sz="1800" b="1" dirty="0" smtClean="0">
                <a:latin typeface="Arial" pitchFamily="34" charset="0"/>
                <a:cs typeface="Arial" pitchFamily="34" charset="0"/>
              </a:rPr>
              <a:t>1</a:t>
            </a:r>
            <a:r>
              <a:rPr lang="es-EC" sz="1800" dirty="0" smtClean="0">
                <a:latin typeface="Arial" pitchFamily="34" charset="0"/>
                <a:cs typeface="Arial" pitchFamily="34" charset="0"/>
              </a:rPr>
              <a:t>, </a:t>
            </a:r>
            <a:r>
              <a:rPr lang="es-EC" sz="1800" b="1" dirty="0" smtClean="0">
                <a:latin typeface="Arial" pitchFamily="34" charset="0"/>
                <a:cs typeface="Arial" pitchFamily="34" charset="0"/>
              </a:rPr>
              <a:t>2</a:t>
            </a:r>
            <a:r>
              <a:rPr lang="es-EC" sz="1800" dirty="0" smtClean="0">
                <a:latin typeface="Arial" pitchFamily="34" charset="0"/>
                <a:cs typeface="Arial" pitchFamily="34" charset="0"/>
              </a:rPr>
              <a:t> y </a:t>
            </a:r>
            <a:r>
              <a:rPr lang="es-EC" sz="1800" b="1" dirty="0" smtClean="0">
                <a:latin typeface="Arial" pitchFamily="34" charset="0"/>
                <a:cs typeface="Arial" pitchFamily="34" charset="0"/>
              </a:rPr>
              <a:t>3</a:t>
            </a:r>
            <a:r>
              <a:rPr lang="es-EC" sz="1800" dirty="0" smtClean="0">
                <a:latin typeface="Arial" pitchFamily="34" charset="0"/>
                <a:cs typeface="Arial" pitchFamily="34" charset="0"/>
              </a:rPr>
              <a:t>, solo que para este caso ayuda a determinar lo que representa cada terminal del conector del sensor DPFE, tomando como referencia el primer terminal desde la derecha.</a:t>
            </a:r>
            <a:endParaRPr lang="es-EC" sz="1800" dirty="0">
              <a:latin typeface="Arial" pitchFamily="34" charset="0"/>
              <a:cs typeface="Arial" pitchFamily="34" charset="0"/>
            </a:endParaRPr>
          </a:p>
        </p:txBody>
      </p:sp>
      <p:pic>
        <p:nvPicPr>
          <p:cNvPr id="4" name="3 Imagen"/>
          <p:cNvPicPr/>
          <p:nvPr/>
        </p:nvPicPr>
        <p:blipFill>
          <a:blip r:embed="rId2" cstate="print"/>
          <a:srcRect l="9835" t="23640" r="16674" b="16109"/>
          <a:stretch>
            <a:fillRect/>
          </a:stretch>
        </p:blipFill>
        <p:spPr bwMode="auto">
          <a:xfrm>
            <a:off x="660435" y="2907494"/>
            <a:ext cx="4032448" cy="2376264"/>
          </a:xfrm>
          <a:prstGeom prst="rect">
            <a:avLst/>
          </a:prstGeom>
          <a:noFill/>
          <a:ln w="19050">
            <a:solidFill>
              <a:schemeClr val="tx1"/>
            </a:solidFill>
            <a:miter lim="800000"/>
            <a:headEnd/>
            <a:tailEnd/>
          </a:ln>
        </p:spPr>
      </p:pic>
      <p:pic>
        <p:nvPicPr>
          <p:cNvPr id="5" name="4 Imagen"/>
          <p:cNvPicPr/>
          <p:nvPr/>
        </p:nvPicPr>
        <p:blipFill>
          <a:blip r:embed="rId3" cstate="print"/>
          <a:srcRect l="7732" t="38285" r="16400" b="11506"/>
          <a:stretch>
            <a:fillRect/>
          </a:stretch>
        </p:blipFill>
        <p:spPr bwMode="auto">
          <a:xfrm>
            <a:off x="4860032" y="2907494"/>
            <a:ext cx="3456384" cy="1765300"/>
          </a:xfrm>
          <a:prstGeom prst="rect">
            <a:avLst/>
          </a:prstGeom>
          <a:noFill/>
          <a:ln w="19050">
            <a:solidFill>
              <a:schemeClr val="tx1"/>
            </a:solidFill>
            <a:miter lim="800000"/>
            <a:headEnd/>
            <a:tailEnd/>
          </a:ln>
        </p:spPr>
      </p:pic>
      <p:pic>
        <p:nvPicPr>
          <p:cNvPr id="6" name="5 Imagen"/>
          <p:cNvPicPr/>
          <p:nvPr/>
        </p:nvPicPr>
        <p:blipFill>
          <a:blip r:embed="rId4" cstate="print"/>
          <a:srcRect l="4629" t="34833" r="25844" b="11207"/>
          <a:stretch>
            <a:fillRect/>
          </a:stretch>
        </p:blipFill>
        <p:spPr bwMode="auto">
          <a:xfrm>
            <a:off x="4860033" y="4869160"/>
            <a:ext cx="3456384" cy="1872208"/>
          </a:xfrm>
          <a:prstGeom prst="rect">
            <a:avLst/>
          </a:prstGeom>
          <a:noFill/>
          <a:ln w="19050">
            <a:solidFill>
              <a:schemeClr val="tx1"/>
            </a:solidFill>
            <a:miter lim="800000"/>
            <a:headEnd/>
            <a:tailEnd/>
          </a:ln>
        </p:spPr>
      </p:pic>
      <p:graphicFrame>
        <p:nvGraphicFramePr>
          <p:cNvPr id="7" name="6 Tabla"/>
          <p:cNvGraphicFramePr>
            <a:graphicFrameLocks noGrp="1"/>
          </p:cNvGraphicFramePr>
          <p:nvPr>
            <p:extLst>
              <p:ext uri="{D42A27DB-BD31-4B8C-83A1-F6EECF244321}">
                <p14:modId xmlns:p14="http://schemas.microsoft.com/office/powerpoint/2010/main" val="3301756405"/>
              </p:ext>
            </p:extLst>
          </p:nvPr>
        </p:nvGraphicFramePr>
        <p:xfrm>
          <a:off x="1115616" y="5484068"/>
          <a:ext cx="2952327" cy="1257300"/>
        </p:xfrm>
        <a:graphic>
          <a:graphicData uri="http://schemas.openxmlformats.org/drawingml/2006/table">
            <a:tbl>
              <a:tblPr firstRow="1" firstCol="1" bandRow="1">
                <a:tableStyleId>{5C22544A-7EE6-4342-B048-85BDC9FD1C3A}</a:tableStyleId>
              </a:tblPr>
              <a:tblGrid>
                <a:gridCol w="984109"/>
                <a:gridCol w="984109"/>
                <a:gridCol w="984109"/>
              </a:tblGrid>
              <a:tr h="109855">
                <a:tc>
                  <a:txBody>
                    <a:bodyPr/>
                    <a:lstStyle/>
                    <a:p>
                      <a:pPr algn="ctr">
                        <a:lnSpc>
                          <a:spcPct val="150000"/>
                        </a:lnSpc>
                        <a:spcAft>
                          <a:spcPts val="0"/>
                        </a:spcAft>
                      </a:pPr>
                      <a:r>
                        <a:rPr lang="es-EC" sz="1100" dirty="0">
                          <a:effectLst/>
                          <a:latin typeface="Arial" pitchFamily="34" charset="0"/>
                          <a:cs typeface="Arial" pitchFamily="34" charset="0"/>
                        </a:rPr>
                        <a:t>TERMINAL</a:t>
                      </a:r>
                      <a:endParaRPr lang="es-EC" sz="14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100">
                          <a:effectLst/>
                          <a:latin typeface="Arial" pitchFamily="34" charset="0"/>
                          <a:cs typeface="Arial" pitchFamily="34" charset="0"/>
                        </a:rPr>
                        <a:t>SOLENOIDE EVR</a:t>
                      </a:r>
                      <a:endParaRPr lang="es-EC" sz="14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100" dirty="0">
                          <a:effectLst/>
                          <a:latin typeface="Arial" pitchFamily="34" charset="0"/>
                          <a:cs typeface="Arial" pitchFamily="34" charset="0"/>
                        </a:rPr>
                        <a:t>SENSOR DPFE</a:t>
                      </a:r>
                      <a:endParaRPr lang="es-EC" sz="1400" dirty="0">
                        <a:effectLst/>
                        <a:latin typeface="Arial" pitchFamily="34" charset="0"/>
                        <a:ea typeface="Times New Roman"/>
                        <a:cs typeface="Arial" pitchFamily="34" charset="0"/>
                      </a:endParaRPr>
                    </a:p>
                  </a:txBody>
                  <a:tcPr marL="68580" marR="68580" marT="0" marB="0"/>
                </a:tc>
              </a:tr>
              <a:tr h="109220">
                <a:tc>
                  <a:txBody>
                    <a:bodyPr/>
                    <a:lstStyle/>
                    <a:p>
                      <a:pPr algn="ctr">
                        <a:lnSpc>
                          <a:spcPct val="150000"/>
                        </a:lnSpc>
                        <a:spcAft>
                          <a:spcPts val="0"/>
                        </a:spcAft>
                      </a:pPr>
                      <a:r>
                        <a:rPr lang="es-EC" sz="1100">
                          <a:effectLst/>
                          <a:latin typeface="Arial" pitchFamily="34" charset="0"/>
                          <a:cs typeface="Arial" pitchFamily="34" charset="0"/>
                        </a:rPr>
                        <a:t>1</a:t>
                      </a:r>
                      <a:endParaRPr lang="es-EC" sz="14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100">
                          <a:effectLst/>
                          <a:latin typeface="Arial" pitchFamily="34" charset="0"/>
                          <a:cs typeface="Arial" pitchFamily="34" charset="0"/>
                        </a:rPr>
                        <a:t>12,61 V</a:t>
                      </a:r>
                      <a:endParaRPr lang="es-EC" sz="14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100" dirty="0">
                          <a:effectLst/>
                          <a:latin typeface="Arial" pitchFamily="34" charset="0"/>
                          <a:cs typeface="Arial" pitchFamily="34" charset="0"/>
                        </a:rPr>
                        <a:t>4,99 V</a:t>
                      </a:r>
                      <a:endParaRPr lang="es-EC" sz="1400" dirty="0">
                        <a:effectLst/>
                        <a:latin typeface="Arial" pitchFamily="34" charset="0"/>
                        <a:ea typeface="Times New Roman"/>
                        <a:cs typeface="Arial" pitchFamily="34" charset="0"/>
                      </a:endParaRPr>
                    </a:p>
                  </a:txBody>
                  <a:tcPr marL="68580" marR="68580" marT="0" marB="0"/>
                </a:tc>
              </a:tr>
              <a:tr h="109220">
                <a:tc>
                  <a:txBody>
                    <a:bodyPr/>
                    <a:lstStyle/>
                    <a:p>
                      <a:pPr algn="ctr">
                        <a:lnSpc>
                          <a:spcPct val="150000"/>
                        </a:lnSpc>
                        <a:spcAft>
                          <a:spcPts val="0"/>
                        </a:spcAft>
                      </a:pPr>
                      <a:r>
                        <a:rPr lang="es-EC" sz="1100">
                          <a:effectLst/>
                          <a:latin typeface="Arial" pitchFamily="34" charset="0"/>
                          <a:cs typeface="Arial" pitchFamily="34" charset="0"/>
                        </a:rPr>
                        <a:t>2</a:t>
                      </a:r>
                      <a:endParaRPr lang="es-EC" sz="14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100">
                          <a:effectLst/>
                          <a:latin typeface="Arial" pitchFamily="34" charset="0"/>
                          <a:cs typeface="Arial" pitchFamily="34" charset="0"/>
                        </a:rPr>
                        <a:t>12,58 V</a:t>
                      </a:r>
                      <a:endParaRPr lang="es-EC" sz="14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100">
                          <a:effectLst/>
                          <a:latin typeface="Arial" pitchFamily="34" charset="0"/>
                          <a:cs typeface="Arial" pitchFamily="34" charset="0"/>
                        </a:rPr>
                        <a:t>26,7 mV</a:t>
                      </a:r>
                      <a:endParaRPr lang="es-EC" sz="1400">
                        <a:effectLst/>
                        <a:latin typeface="Arial" pitchFamily="34" charset="0"/>
                        <a:ea typeface="Times New Roman"/>
                        <a:cs typeface="Arial" pitchFamily="34" charset="0"/>
                      </a:endParaRPr>
                    </a:p>
                  </a:txBody>
                  <a:tcPr marL="68580" marR="68580" marT="0" marB="0"/>
                </a:tc>
              </a:tr>
              <a:tr h="109220">
                <a:tc>
                  <a:txBody>
                    <a:bodyPr/>
                    <a:lstStyle/>
                    <a:p>
                      <a:pPr algn="ctr">
                        <a:lnSpc>
                          <a:spcPct val="150000"/>
                        </a:lnSpc>
                        <a:spcAft>
                          <a:spcPts val="0"/>
                        </a:spcAft>
                      </a:pPr>
                      <a:r>
                        <a:rPr lang="es-EC" sz="1100">
                          <a:effectLst/>
                          <a:latin typeface="Arial" pitchFamily="34" charset="0"/>
                          <a:cs typeface="Arial" pitchFamily="34" charset="0"/>
                        </a:rPr>
                        <a:t>3</a:t>
                      </a:r>
                      <a:endParaRPr lang="es-EC" sz="1400">
                        <a:effectLst/>
                        <a:latin typeface="Arial" pitchFamily="34" charset="0"/>
                        <a:ea typeface="Times New Roman"/>
                        <a:cs typeface="Arial" pitchFamily="34" charset="0"/>
                      </a:endParaRPr>
                    </a:p>
                  </a:txBody>
                  <a:tcPr marL="68580" marR="68580" marT="0" marB="0"/>
                </a:tc>
                <a:tc>
                  <a:txBody>
                    <a:bodyPr/>
                    <a:lstStyle/>
                    <a:p>
                      <a:pPr algn="just">
                        <a:lnSpc>
                          <a:spcPct val="150000"/>
                        </a:lnSpc>
                        <a:spcAft>
                          <a:spcPts val="0"/>
                        </a:spcAft>
                      </a:pPr>
                      <a:r>
                        <a:rPr lang="es-EC" sz="1100">
                          <a:effectLst/>
                          <a:latin typeface="Arial" pitchFamily="34" charset="0"/>
                          <a:cs typeface="Arial" pitchFamily="34" charset="0"/>
                        </a:rPr>
                        <a:t> </a:t>
                      </a:r>
                      <a:endParaRPr lang="es-EC" sz="14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100" dirty="0">
                          <a:effectLst/>
                          <a:latin typeface="Arial" pitchFamily="34" charset="0"/>
                          <a:cs typeface="Arial" pitchFamily="34" charset="0"/>
                        </a:rPr>
                        <a:t>1,149 V</a:t>
                      </a:r>
                      <a:endParaRPr lang="es-EC" sz="1400" dirty="0">
                        <a:effectLst/>
                        <a:latin typeface="Arial" pitchFamily="34" charset="0"/>
                        <a:ea typeface="Times New Roman"/>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294141263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352928" cy="5688632"/>
          </a:xfrm>
        </p:spPr>
        <p:txBody>
          <a:bodyPr>
            <a:normAutofit/>
          </a:bodyPr>
          <a:lstStyle/>
          <a:p>
            <a:pPr marL="0" indent="0" algn="just">
              <a:buNone/>
            </a:pPr>
            <a:r>
              <a:rPr lang="es-EC" sz="1800" b="1" dirty="0">
                <a:latin typeface="Arial" pitchFamily="34" charset="0"/>
                <a:cs typeface="Arial" pitchFamily="34" charset="0"/>
              </a:rPr>
              <a:t>PASO 9: </a:t>
            </a:r>
            <a:r>
              <a:rPr lang="es-EC" sz="1800" dirty="0">
                <a:latin typeface="Arial" pitchFamily="34" charset="0"/>
                <a:cs typeface="Arial" pitchFamily="34" charset="0"/>
              </a:rPr>
              <a:t>Encender el motor. </a:t>
            </a:r>
          </a:p>
          <a:p>
            <a:pPr marL="0" indent="0" algn="just">
              <a:buNone/>
            </a:pPr>
            <a:r>
              <a:rPr lang="es-EC" sz="1800" b="1" dirty="0">
                <a:latin typeface="Arial" pitchFamily="34" charset="0"/>
                <a:cs typeface="Arial" pitchFamily="34" charset="0"/>
              </a:rPr>
              <a:t>PASO 10:</a:t>
            </a:r>
            <a:r>
              <a:rPr lang="es-EC" sz="1800" dirty="0">
                <a:latin typeface="Arial" pitchFamily="34" charset="0"/>
                <a:cs typeface="Arial" pitchFamily="34" charset="0"/>
              </a:rPr>
              <a:t> Apague el A/C y todos los otros accesorios. Maneje el vehículo bajo modos </a:t>
            </a:r>
            <a:r>
              <a:rPr lang="es-EC" sz="1800" dirty="0" smtClean="0">
                <a:latin typeface="Arial" pitchFamily="34" charset="0"/>
                <a:cs typeface="Arial" pitchFamily="34" charset="0"/>
              </a:rPr>
              <a:t>normales.</a:t>
            </a:r>
          </a:p>
          <a:p>
            <a:pPr marL="0" indent="0" algn="just">
              <a:buNone/>
            </a:pPr>
            <a:r>
              <a:rPr lang="es-EC" sz="1800" b="1" dirty="0">
                <a:latin typeface="Arial" pitchFamily="34" charset="0"/>
                <a:cs typeface="Arial" pitchFamily="34" charset="0"/>
              </a:rPr>
              <a:t>PASO 11:</a:t>
            </a:r>
            <a:r>
              <a:rPr lang="es-EC" sz="1800" dirty="0">
                <a:latin typeface="Arial" pitchFamily="34" charset="0"/>
                <a:cs typeface="Arial" pitchFamily="34" charset="0"/>
              </a:rPr>
              <a:t> Verifique que la amplitud es correcta</a:t>
            </a:r>
            <a:r>
              <a:rPr lang="es-EC" sz="1800" dirty="0" smtClean="0">
                <a:latin typeface="Arial" pitchFamily="34" charset="0"/>
                <a:cs typeface="Arial" pitchFamily="34" charset="0"/>
              </a:rPr>
              <a:t>.</a:t>
            </a:r>
          </a:p>
          <a:p>
            <a:pPr marL="0" indent="0" algn="just">
              <a:buNone/>
            </a:pPr>
            <a:r>
              <a:rPr lang="es-EC" sz="1800" b="1" dirty="0">
                <a:latin typeface="Arial" pitchFamily="34" charset="0"/>
                <a:cs typeface="Arial" pitchFamily="34" charset="0"/>
              </a:rPr>
              <a:t>PASO 12:</a:t>
            </a:r>
            <a:r>
              <a:rPr lang="es-EC" sz="1800" dirty="0">
                <a:latin typeface="Arial" pitchFamily="34" charset="0"/>
                <a:cs typeface="Arial" pitchFamily="34" charset="0"/>
              </a:rPr>
              <a:t> Verificar que todas las mangueras y líneas de entrada al múltiple, válvula EGR, y EVR estén </a:t>
            </a:r>
            <a:r>
              <a:rPr lang="es-EC" sz="1800" dirty="0" smtClean="0">
                <a:latin typeface="Arial" pitchFamily="34" charset="0"/>
                <a:cs typeface="Arial" pitchFamily="34" charset="0"/>
              </a:rPr>
              <a:t>intactas.</a:t>
            </a:r>
          </a:p>
          <a:p>
            <a:pPr marL="0" indent="0" algn="just">
              <a:buNone/>
            </a:pPr>
            <a:r>
              <a:rPr lang="es-EC" sz="1800" b="1" dirty="0">
                <a:latin typeface="Arial" pitchFamily="34" charset="0"/>
                <a:cs typeface="Arial" pitchFamily="34" charset="0"/>
              </a:rPr>
              <a:t>PASO 13:</a:t>
            </a:r>
            <a:r>
              <a:rPr lang="es-EC" sz="1800" dirty="0">
                <a:latin typeface="Arial" pitchFamily="34" charset="0"/>
                <a:cs typeface="Arial" pitchFamily="34" charset="0"/>
              </a:rPr>
              <a:t> En el osciloscopio seleccionar COMPONENT TEST y luego seleccionar SENSOR EGR (DPFE), seleccionar RUN y se tendrá que tan pronto como el motor alcance las condiciones de operación, el PCM comenzará a actuar sobre la válvula EGR</a:t>
            </a:r>
            <a:r>
              <a:rPr lang="es-EC" sz="1800" dirty="0" smtClean="0">
                <a:latin typeface="Arial" pitchFamily="34" charset="0"/>
                <a:cs typeface="Arial" pitchFamily="34" charset="0"/>
              </a:rPr>
              <a:t>.</a:t>
            </a:r>
          </a:p>
          <a:p>
            <a:pPr marL="0" indent="0" algn="just">
              <a:buNone/>
            </a:pPr>
            <a:r>
              <a:rPr lang="es-EC" sz="1800" dirty="0">
                <a:latin typeface="Arial" pitchFamily="34" charset="0"/>
                <a:cs typeface="Arial" pitchFamily="34" charset="0"/>
              </a:rPr>
              <a:t>La forma de onda debería caer cuando la válvula EGR cierra y el motor desacelera. Las altas demandas de la EGR se dan cuando hay altas aceleraciones. </a:t>
            </a:r>
          </a:p>
          <a:p>
            <a:endParaRPr lang="es-EC" sz="1800" dirty="0">
              <a:latin typeface="Arial" pitchFamily="34" charset="0"/>
              <a:cs typeface="Arial" pitchFamily="34" charset="0"/>
            </a:endParaRPr>
          </a:p>
        </p:txBody>
      </p:sp>
      <p:pic>
        <p:nvPicPr>
          <p:cNvPr id="4" name="3 Imagen" descr="C:\Users\Personal\Downloads\IMG00154-20130319-1701.jpg"/>
          <p:cNvPicPr/>
          <p:nvPr/>
        </p:nvPicPr>
        <p:blipFill>
          <a:blip r:embed="rId2" cstate="print"/>
          <a:srcRect/>
          <a:stretch>
            <a:fillRect/>
          </a:stretch>
        </p:blipFill>
        <p:spPr bwMode="auto">
          <a:xfrm>
            <a:off x="3491880" y="4653136"/>
            <a:ext cx="2520280" cy="2060848"/>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20332599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147248" cy="5145435"/>
          </a:xfrm>
        </p:spPr>
        <p:txBody>
          <a:bodyPr>
            <a:normAutofit/>
          </a:bodyPr>
          <a:lstStyle/>
          <a:p>
            <a:pPr marL="0" indent="0" algn="just">
              <a:buNone/>
            </a:pPr>
            <a:r>
              <a:rPr lang="es-EC" sz="1800" b="1" dirty="0" smtClean="0">
                <a:latin typeface="Arial" pitchFamily="34" charset="0"/>
                <a:cs typeface="Arial" pitchFamily="34" charset="0"/>
              </a:rPr>
              <a:t>PASO </a:t>
            </a:r>
            <a:r>
              <a:rPr lang="es-EC" sz="1800" b="1" dirty="0">
                <a:latin typeface="Arial" pitchFamily="34" charset="0"/>
                <a:cs typeface="Arial" pitchFamily="34" charset="0"/>
              </a:rPr>
              <a:t>14:</a:t>
            </a:r>
            <a:r>
              <a:rPr lang="es-EC" sz="1800" dirty="0">
                <a:latin typeface="Arial" pitchFamily="34" charset="0"/>
                <a:cs typeface="Arial" pitchFamily="34" charset="0"/>
              </a:rPr>
              <a:t> Con las mismas condiciones indicadas en los pasos </a:t>
            </a:r>
            <a:r>
              <a:rPr lang="es-EC" sz="1800" b="1" dirty="0">
                <a:latin typeface="Arial" pitchFamily="34" charset="0"/>
                <a:cs typeface="Arial" pitchFamily="34" charset="0"/>
              </a:rPr>
              <a:t>9-13</a:t>
            </a:r>
            <a:r>
              <a:rPr lang="es-EC" sz="1800" dirty="0">
                <a:latin typeface="Arial" pitchFamily="34" charset="0"/>
                <a:cs typeface="Arial" pitchFamily="34" charset="0"/>
              </a:rPr>
              <a:t>, pero en lugar de seleccionar SENSOR EGR (DPFE), seleccionamos ACTUATOR EGR y presionamos RUN. Tan pronto como el motor alcance las condiciones de operación requeridas por el sistema EGR, el PCM debería comenzar las pulsaciones del solenoide del EGR con una señal de ancho de pulso (PWM) para abrir el solenoide </a:t>
            </a:r>
            <a:r>
              <a:rPr lang="es-EC" sz="1800" dirty="0" smtClean="0">
                <a:latin typeface="Arial" pitchFamily="34" charset="0"/>
                <a:cs typeface="Arial" pitchFamily="34" charset="0"/>
              </a:rPr>
              <a:t>EVR.</a:t>
            </a:r>
            <a:endParaRPr lang="es-EC" sz="1800" dirty="0">
              <a:latin typeface="Arial" pitchFamily="34" charset="0"/>
              <a:cs typeface="Arial" pitchFamily="34" charset="0"/>
            </a:endParaRPr>
          </a:p>
        </p:txBody>
      </p:sp>
      <p:pic>
        <p:nvPicPr>
          <p:cNvPr id="4" name="3 Imagen" descr="E:\DCIM\Camera\2013-03-05 15.33.38.jpg"/>
          <p:cNvPicPr/>
          <p:nvPr/>
        </p:nvPicPr>
        <p:blipFill>
          <a:blip r:embed="rId2" cstate="print">
            <a:lum bright="-10000" contrast="20000"/>
          </a:blip>
          <a:srcRect t="14781" r="9588" b="7167"/>
          <a:stretch>
            <a:fillRect/>
          </a:stretch>
        </p:blipFill>
        <p:spPr bwMode="auto">
          <a:xfrm>
            <a:off x="3667124" y="2780928"/>
            <a:ext cx="2273027" cy="3168352"/>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7989786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844824"/>
            <a:ext cx="8147248" cy="4281339"/>
          </a:xfrm>
        </p:spPr>
        <p:txBody>
          <a:bodyPr/>
          <a:lstStyle/>
          <a:p>
            <a:pPr marL="0" indent="0" algn="just">
              <a:buNone/>
            </a:pPr>
            <a:r>
              <a:rPr lang="es-EC" sz="1800" dirty="0">
                <a:latin typeface="Arial" pitchFamily="34" charset="0"/>
                <a:cs typeface="Arial" pitchFamily="34" charset="0"/>
              </a:rPr>
              <a:t>Estos monitoreos se los llevaron a cabo en un vehículo  Chevrolet Grand Vitara, el cual cuenta con este sistema EGR, el proceso de control a seguir es el siguiente</a:t>
            </a:r>
            <a:r>
              <a:rPr lang="es-EC" sz="1800" dirty="0" smtClean="0">
                <a:latin typeface="Arial" pitchFamily="34" charset="0"/>
                <a:cs typeface="Arial" pitchFamily="34" charset="0"/>
              </a:rPr>
              <a:t>:</a:t>
            </a:r>
          </a:p>
          <a:p>
            <a:pPr marL="0" indent="0" algn="just">
              <a:buNone/>
            </a:pPr>
            <a:endParaRPr lang="es-EC" sz="1800" dirty="0">
              <a:latin typeface="Arial" pitchFamily="34" charset="0"/>
              <a:cs typeface="Arial" pitchFamily="34" charset="0"/>
            </a:endParaRPr>
          </a:p>
          <a:p>
            <a:pPr marL="0" indent="0">
              <a:buNone/>
            </a:pPr>
            <a:endParaRPr lang="es-EC" dirty="0"/>
          </a:p>
        </p:txBody>
      </p:sp>
      <p:sp>
        <p:nvSpPr>
          <p:cNvPr id="8" name="7 Rectángulo"/>
          <p:cNvSpPr/>
          <p:nvPr/>
        </p:nvSpPr>
        <p:spPr>
          <a:xfrm>
            <a:off x="683568" y="978817"/>
            <a:ext cx="6768752" cy="720080"/>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smtClean="0">
                <a:latin typeface="Arial" pitchFamily="34" charset="0"/>
                <a:cs typeface="Arial" pitchFamily="34" charset="0"/>
              </a:rPr>
              <a:t>COMPORTAMIENTO DEL SISTEMA EGR CON ACTUADOR EGR ELÉCTRICO DE MOTOR PASO A PASO.</a:t>
            </a:r>
            <a:endParaRPr lang="es-EC" b="1" dirty="0">
              <a:latin typeface="Arial" pitchFamily="34" charset="0"/>
              <a:cs typeface="Arial" pitchFamily="34" charset="0"/>
            </a:endParaRPr>
          </a:p>
        </p:txBody>
      </p:sp>
      <p:sp>
        <p:nvSpPr>
          <p:cNvPr id="9" name="8 Rectángulo"/>
          <p:cNvSpPr/>
          <p:nvPr/>
        </p:nvSpPr>
        <p:spPr>
          <a:xfrm>
            <a:off x="539552" y="2804110"/>
            <a:ext cx="8136904" cy="369332"/>
          </a:xfrm>
          <a:prstGeom prst="rect">
            <a:avLst/>
          </a:prstGeom>
        </p:spPr>
        <p:txBody>
          <a:bodyPr wrap="square">
            <a:spAutoFit/>
          </a:bodyPr>
          <a:lstStyle/>
          <a:p>
            <a:pPr algn="just"/>
            <a:r>
              <a:rPr lang="es-EC" b="1" dirty="0">
                <a:latin typeface="Arial" pitchFamily="34" charset="0"/>
                <a:cs typeface="Arial" pitchFamily="34" charset="0"/>
              </a:rPr>
              <a:t>PASO 1: </a:t>
            </a:r>
            <a:r>
              <a:rPr lang="es-EC" dirty="0">
                <a:latin typeface="Arial" pitchFamily="34" charset="0"/>
                <a:cs typeface="Arial" pitchFamily="34" charset="0"/>
              </a:rPr>
              <a:t>Colocar la llave de encendido en posición de contacto (KOEO).</a:t>
            </a:r>
            <a:r>
              <a:rPr lang="es-EC" b="1" dirty="0">
                <a:latin typeface="Arial" pitchFamily="34" charset="0"/>
                <a:cs typeface="Arial" pitchFamily="34" charset="0"/>
              </a:rPr>
              <a:t> </a:t>
            </a:r>
            <a:endParaRPr lang="es-EC" dirty="0">
              <a:latin typeface="Arial" pitchFamily="34" charset="0"/>
              <a:cs typeface="Arial" pitchFamily="34" charset="0"/>
            </a:endParaRPr>
          </a:p>
        </p:txBody>
      </p:sp>
      <p:sp>
        <p:nvSpPr>
          <p:cNvPr id="10" name="9 Rectángulo"/>
          <p:cNvSpPr/>
          <p:nvPr/>
        </p:nvSpPr>
        <p:spPr>
          <a:xfrm>
            <a:off x="539552" y="3105835"/>
            <a:ext cx="8136904" cy="369332"/>
          </a:xfrm>
          <a:prstGeom prst="rect">
            <a:avLst/>
          </a:prstGeom>
        </p:spPr>
        <p:txBody>
          <a:bodyPr wrap="square">
            <a:spAutoFit/>
          </a:bodyPr>
          <a:lstStyle/>
          <a:p>
            <a:pPr algn="just"/>
            <a:r>
              <a:rPr lang="es-EC" b="1" dirty="0">
                <a:latin typeface="Arial" pitchFamily="34" charset="0"/>
                <a:cs typeface="Arial" pitchFamily="34" charset="0"/>
              </a:rPr>
              <a:t>PASO 2: </a:t>
            </a:r>
            <a:r>
              <a:rPr lang="es-EC" dirty="0">
                <a:latin typeface="Arial" pitchFamily="34" charset="0"/>
                <a:cs typeface="Arial" pitchFamily="34" charset="0"/>
              </a:rPr>
              <a:t>Localizar el conector de la EGR eléctrica. </a:t>
            </a:r>
          </a:p>
        </p:txBody>
      </p:sp>
      <p:sp>
        <p:nvSpPr>
          <p:cNvPr id="11" name="10 Rectángulo"/>
          <p:cNvSpPr/>
          <p:nvPr/>
        </p:nvSpPr>
        <p:spPr>
          <a:xfrm>
            <a:off x="539552" y="3485824"/>
            <a:ext cx="8064896" cy="923330"/>
          </a:xfrm>
          <a:prstGeom prst="rect">
            <a:avLst/>
          </a:prstGeom>
        </p:spPr>
        <p:txBody>
          <a:bodyPr wrap="square">
            <a:spAutoFit/>
          </a:bodyPr>
          <a:lstStyle/>
          <a:p>
            <a:pPr algn="just"/>
            <a:r>
              <a:rPr lang="es-EC" b="1" dirty="0">
                <a:latin typeface="Arial" pitchFamily="34" charset="0"/>
                <a:cs typeface="Arial" pitchFamily="34" charset="0"/>
              </a:rPr>
              <a:t>PASO 3: </a:t>
            </a:r>
            <a:r>
              <a:rPr lang="es-EC" dirty="0">
                <a:latin typeface="Arial" pitchFamily="34" charset="0"/>
                <a:cs typeface="Arial" pitchFamily="34" charset="0"/>
              </a:rPr>
              <a:t>Con un multímetro u osciloscopio en modo de voltímetro gráfico se coloca la punta de medición en cada terminal del conector de la EGR eléctrica de motor paso a paso y la pinza en una buena masa. </a:t>
            </a:r>
          </a:p>
        </p:txBody>
      </p:sp>
      <p:sp>
        <p:nvSpPr>
          <p:cNvPr id="12" name="11 Rectángulo"/>
          <p:cNvSpPr/>
          <p:nvPr/>
        </p:nvSpPr>
        <p:spPr>
          <a:xfrm>
            <a:off x="539552" y="4409154"/>
            <a:ext cx="8136904" cy="646331"/>
          </a:xfrm>
          <a:prstGeom prst="rect">
            <a:avLst/>
          </a:prstGeom>
        </p:spPr>
        <p:txBody>
          <a:bodyPr wrap="square">
            <a:spAutoFit/>
          </a:bodyPr>
          <a:lstStyle/>
          <a:p>
            <a:pPr algn="just"/>
            <a:r>
              <a:rPr lang="es-EC" dirty="0">
                <a:latin typeface="Arial" pitchFamily="34" charset="0"/>
                <a:cs typeface="Arial" pitchFamily="34" charset="0"/>
              </a:rPr>
              <a:t>Este paso nos sirve para determinar que es cada terminal del conector de la válvula EGR.</a:t>
            </a:r>
            <a:r>
              <a:rPr lang="es-EC" b="1" dirty="0">
                <a:latin typeface="Arial" pitchFamily="34" charset="0"/>
                <a:cs typeface="Arial" pitchFamily="34" charset="0"/>
              </a:rPr>
              <a:t> </a:t>
            </a:r>
            <a:endParaRPr lang="es-EC" dirty="0">
              <a:latin typeface="Arial" pitchFamily="34" charset="0"/>
              <a:cs typeface="Arial" pitchFamily="34" charset="0"/>
            </a:endParaRPr>
          </a:p>
        </p:txBody>
      </p:sp>
    </p:spTree>
    <p:extLst>
      <p:ext uri="{BB962C8B-B14F-4D97-AF65-F5344CB8AC3E}">
        <p14:creationId xmlns:p14="http://schemas.microsoft.com/office/powerpoint/2010/main" val="3288244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p:nvPr/>
        </p:nvPicPr>
        <p:blipFill>
          <a:blip r:embed="rId2" cstate="print"/>
          <a:srcRect l="6025" t="28065" r="5720" b="14179"/>
          <a:stretch>
            <a:fillRect/>
          </a:stretch>
        </p:blipFill>
        <p:spPr bwMode="auto">
          <a:xfrm>
            <a:off x="755576" y="1052736"/>
            <a:ext cx="3672408" cy="1800200"/>
          </a:xfrm>
          <a:prstGeom prst="rect">
            <a:avLst/>
          </a:prstGeom>
          <a:noFill/>
          <a:ln w="19050">
            <a:solidFill>
              <a:schemeClr val="tx1"/>
            </a:solidFill>
            <a:miter lim="800000"/>
            <a:headEnd/>
            <a:tailEnd/>
          </a:ln>
        </p:spPr>
      </p:pic>
      <p:pic>
        <p:nvPicPr>
          <p:cNvPr id="5" name="4 Imagen"/>
          <p:cNvPicPr/>
          <p:nvPr/>
        </p:nvPicPr>
        <p:blipFill>
          <a:blip r:embed="rId3" cstate="print"/>
          <a:srcRect l="6110" t="23995" r="6399" b="23406"/>
          <a:stretch>
            <a:fillRect/>
          </a:stretch>
        </p:blipFill>
        <p:spPr bwMode="auto">
          <a:xfrm>
            <a:off x="4572000" y="1052736"/>
            <a:ext cx="4392488" cy="1800200"/>
          </a:xfrm>
          <a:prstGeom prst="rect">
            <a:avLst/>
          </a:prstGeom>
          <a:noFill/>
          <a:ln w="19050">
            <a:solidFill>
              <a:schemeClr val="tx1"/>
            </a:solidFill>
            <a:miter lim="800000"/>
            <a:headEnd/>
            <a:tailEnd/>
          </a:ln>
        </p:spPr>
      </p:pic>
      <p:pic>
        <p:nvPicPr>
          <p:cNvPr id="6" name="5 Imagen"/>
          <p:cNvPicPr/>
          <p:nvPr/>
        </p:nvPicPr>
        <p:blipFill>
          <a:blip r:embed="rId4" cstate="print"/>
          <a:srcRect l="15275" t="27657" r="18534" b="15943"/>
          <a:stretch>
            <a:fillRect/>
          </a:stretch>
        </p:blipFill>
        <p:spPr bwMode="auto">
          <a:xfrm>
            <a:off x="774815" y="3068960"/>
            <a:ext cx="3674748" cy="1800199"/>
          </a:xfrm>
          <a:prstGeom prst="rect">
            <a:avLst/>
          </a:prstGeom>
          <a:noFill/>
          <a:ln w="19050">
            <a:solidFill>
              <a:schemeClr val="tx1"/>
            </a:solidFill>
            <a:miter lim="800000"/>
            <a:headEnd/>
            <a:tailEnd/>
          </a:ln>
        </p:spPr>
      </p:pic>
      <p:pic>
        <p:nvPicPr>
          <p:cNvPr id="7" name="6 Imagen"/>
          <p:cNvPicPr/>
          <p:nvPr/>
        </p:nvPicPr>
        <p:blipFill>
          <a:blip r:embed="rId5" cstate="print"/>
          <a:srcRect l="10078" t="27349" r="9123" b="14614"/>
          <a:stretch>
            <a:fillRect/>
          </a:stretch>
        </p:blipFill>
        <p:spPr bwMode="auto">
          <a:xfrm>
            <a:off x="4572000" y="3068961"/>
            <a:ext cx="4392488" cy="1800199"/>
          </a:xfrm>
          <a:prstGeom prst="rect">
            <a:avLst/>
          </a:prstGeom>
          <a:noFill/>
          <a:ln w="19050">
            <a:solidFill>
              <a:schemeClr val="tx1"/>
            </a:solidFill>
            <a:miter lim="800000"/>
            <a:headEnd/>
            <a:tailEnd/>
          </a:ln>
        </p:spPr>
      </p:pic>
      <p:pic>
        <p:nvPicPr>
          <p:cNvPr id="8" name="7 Imagen"/>
          <p:cNvPicPr/>
          <p:nvPr/>
        </p:nvPicPr>
        <p:blipFill>
          <a:blip r:embed="rId6" cstate="print"/>
          <a:srcRect l="19687" t="27116" r="10811" b="11465"/>
          <a:stretch>
            <a:fillRect/>
          </a:stretch>
        </p:blipFill>
        <p:spPr bwMode="auto">
          <a:xfrm>
            <a:off x="792626" y="5013176"/>
            <a:ext cx="3674747" cy="1656184"/>
          </a:xfrm>
          <a:prstGeom prst="rect">
            <a:avLst/>
          </a:prstGeom>
          <a:noFill/>
          <a:ln w="19050">
            <a:solidFill>
              <a:schemeClr val="tx1"/>
            </a:solidFill>
            <a:miter lim="800000"/>
            <a:headEnd/>
            <a:tailEnd/>
          </a:ln>
        </p:spPr>
      </p:pic>
      <p:pic>
        <p:nvPicPr>
          <p:cNvPr id="9" name="8 Imagen"/>
          <p:cNvPicPr/>
          <p:nvPr/>
        </p:nvPicPr>
        <p:blipFill>
          <a:blip r:embed="rId7" cstate="print"/>
          <a:srcRect l="19263" t="26574" r="11999" b="10516"/>
          <a:stretch>
            <a:fillRect/>
          </a:stretch>
        </p:blipFill>
        <p:spPr bwMode="auto">
          <a:xfrm>
            <a:off x="4788024" y="5010603"/>
            <a:ext cx="3960440" cy="165618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71787236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228831879"/>
              </p:ext>
            </p:extLst>
          </p:nvPr>
        </p:nvGraphicFramePr>
        <p:xfrm>
          <a:off x="2653391" y="1052736"/>
          <a:ext cx="3744416" cy="2231502"/>
        </p:xfrm>
        <a:graphic>
          <a:graphicData uri="http://schemas.openxmlformats.org/drawingml/2006/table">
            <a:tbl>
              <a:tblPr firstRow="1" firstCol="1" bandRow="1">
                <a:tableStyleId>{5C22544A-7EE6-4342-B048-85BDC9FD1C3A}</a:tableStyleId>
              </a:tblPr>
              <a:tblGrid>
                <a:gridCol w="1004077"/>
                <a:gridCol w="2740339"/>
              </a:tblGrid>
              <a:tr h="581837">
                <a:tc>
                  <a:txBody>
                    <a:bodyPr/>
                    <a:lstStyle/>
                    <a:p>
                      <a:pPr algn="ctr">
                        <a:lnSpc>
                          <a:spcPct val="150000"/>
                        </a:lnSpc>
                        <a:spcAft>
                          <a:spcPts val="0"/>
                        </a:spcAft>
                        <a:tabLst>
                          <a:tab pos="2495550" algn="l"/>
                        </a:tabLst>
                      </a:pPr>
                      <a:r>
                        <a:rPr lang="es-EC" sz="1200" dirty="0">
                          <a:effectLst/>
                          <a:latin typeface="Arial" pitchFamily="34" charset="0"/>
                          <a:cs typeface="Arial" pitchFamily="34" charset="0"/>
                        </a:rPr>
                        <a:t>TERMINAL</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tabLst>
                          <a:tab pos="2495550" algn="l"/>
                        </a:tabLst>
                      </a:pPr>
                      <a:r>
                        <a:rPr lang="es-EC" sz="1200">
                          <a:effectLst/>
                          <a:latin typeface="Arial" pitchFamily="34" charset="0"/>
                          <a:cs typeface="Arial" pitchFamily="34" charset="0"/>
                        </a:rPr>
                        <a:t>VALORES DE LA VÁLVULA EGR DE MOTOR PAP</a:t>
                      </a:r>
                      <a:endParaRPr lang="es-EC" sz="1600">
                        <a:effectLst/>
                        <a:latin typeface="Arial" pitchFamily="34" charset="0"/>
                        <a:ea typeface="Times New Roman"/>
                        <a:cs typeface="Arial" pitchFamily="34" charset="0"/>
                      </a:endParaRPr>
                    </a:p>
                  </a:txBody>
                  <a:tcPr marL="68580" marR="68580" marT="0" marB="0"/>
                </a:tc>
              </a:tr>
              <a:tr h="275069">
                <a:tc>
                  <a:txBody>
                    <a:bodyPr/>
                    <a:lstStyle/>
                    <a:p>
                      <a:pPr algn="ctr">
                        <a:lnSpc>
                          <a:spcPct val="150000"/>
                        </a:lnSpc>
                        <a:spcAft>
                          <a:spcPts val="0"/>
                        </a:spcAft>
                        <a:tabLst>
                          <a:tab pos="2495550" algn="l"/>
                        </a:tabLst>
                      </a:pPr>
                      <a:r>
                        <a:rPr lang="es-EC" sz="1200">
                          <a:effectLst/>
                          <a:latin typeface="Arial" pitchFamily="34" charset="0"/>
                          <a:cs typeface="Arial" pitchFamily="34" charset="0"/>
                        </a:rPr>
                        <a:t>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tabLst>
                          <a:tab pos="2495550" algn="l"/>
                        </a:tabLst>
                      </a:pPr>
                      <a:r>
                        <a:rPr lang="es-EC" sz="1200">
                          <a:effectLst/>
                          <a:latin typeface="Arial" pitchFamily="34" charset="0"/>
                          <a:cs typeface="Arial" pitchFamily="34" charset="0"/>
                        </a:rPr>
                        <a:t>0,19 V</a:t>
                      </a:r>
                      <a:endParaRPr lang="es-EC" sz="1600">
                        <a:effectLst/>
                        <a:latin typeface="Arial" pitchFamily="34" charset="0"/>
                        <a:ea typeface="Times New Roman"/>
                        <a:cs typeface="Arial" pitchFamily="34" charset="0"/>
                      </a:endParaRPr>
                    </a:p>
                  </a:txBody>
                  <a:tcPr marL="68580" marR="68580" marT="0" marB="0"/>
                </a:tc>
              </a:tr>
              <a:tr h="223214">
                <a:tc>
                  <a:txBody>
                    <a:bodyPr/>
                    <a:lstStyle/>
                    <a:p>
                      <a:pPr algn="ctr">
                        <a:lnSpc>
                          <a:spcPct val="150000"/>
                        </a:lnSpc>
                        <a:spcAft>
                          <a:spcPts val="0"/>
                        </a:spcAft>
                        <a:tabLst>
                          <a:tab pos="2495550" algn="l"/>
                        </a:tabLst>
                      </a:pPr>
                      <a:r>
                        <a:rPr lang="es-EC" sz="1200">
                          <a:effectLst/>
                          <a:latin typeface="Arial" pitchFamily="34" charset="0"/>
                          <a:cs typeface="Arial" pitchFamily="34" charset="0"/>
                        </a:rPr>
                        <a:t>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tabLst>
                          <a:tab pos="2495550" algn="l"/>
                        </a:tabLst>
                      </a:pPr>
                      <a:r>
                        <a:rPr lang="es-EC" sz="1200">
                          <a:effectLst/>
                          <a:latin typeface="Arial" pitchFamily="34" charset="0"/>
                          <a:cs typeface="Arial" pitchFamily="34" charset="0"/>
                        </a:rPr>
                        <a:t>12,02 V</a:t>
                      </a:r>
                      <a:endParaRPr lang="es-EC" sz="1600">
                        <a:effectLst/>
                        <a:latin typeface="Arial" pitchFamily="34" charset="0"/>
                        <a:ea typeface="Times New Roman"/>
                        <a:cs typeface="Arial" pitchFamily="34" charset="0"/>
                      </a:endParaRPr>
                    </a:p>
                  </a:txBody>
                  <a:tcPr marL="68580" marR="68580" marT="0" marB="0"/>
                </a:tc>
              </a:tr>
              <a:tr h="275069">
                <a:tc>
                  <a:txBody>
                    <a:bodyPr/>
                    <a:lstStyle/>
                    <a:p>
                      <a:pPr algn="ctr">
                        <a:lnSpc>
                          <a:spcPct val="150000"/>
                        </a:lnSpc>
                        <a:spcAft>
                          <a:spcPts val="0"/>
                        </a:spcAft>
                        <a:tabLst>
                          <a:tab pos="2495550" algn="l"/>
                        </a:tabLst>
                      </a:pPr>
                      <a:r>
                        <a:rPr lang="es-EC" sz="1200">
                          <a:effectLst/>
                          <a:latin typeface="Arial" pitchFamily="34" charset="0"/>
                          <a:cs typeface="Arial" pitchFamily="34" charset="0"/>
                        </a:rPr>
                        <a:t>3</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tabLst>
                          <a:tab pos="2495550" algn="l"/>
                        </a:tabLst>
                      </a:pPr>
                      <a:r>
                        <a:rPr lang="es-EC" sz="1200" dirty="0" smtClean="0">
                          <a:effectLst/>
                          <a:latin typeface="Arial" pitchFamily="34" charset="0"/>
                          <a:cs typeface="Arial" pitchFamily="34" charset="0"/>
                        </a:rPr>
                        <a:t>12,02 V</a:t>
                      </a:r>
                      <a:endParaRPr lang="es-EC" sz="1600" dirty="0">
                        <a:effectLst/>
                        <a:latin typeface="Arial" pitchFamily="34" charset="0"/>
                        <a:ea typeface="Times New Roman"/>
                        <a:cs typeface="Arial" pitchFamily="34" charset="0"/>
                      </a:endParaRPr>
                    </a:p>
                  </a:txBody>
                  <a:tcPr marL="68580" marR="68580" marT="0" marB="0"/>
                </a:tc>
              </a:tr>
              <a:tr h="275069">
                <a:tc>
                  <a:txBody>
                    <a:bodyPr/>
                    <a:lstStyle/>
                    <a:p>
                      <a:pPr algn="ctr">
                        <a:lnSpc>
                          <a:spcPct val="150000"/>
                        </a:lnSpc>
                        <a:spcAft>
                          <a:spcPts val="0"/>
                        </a:spcAft>
                        <a:tabLst>
                          <a:tab pos="2495550" algn="l"/>
                        </a:tabLst>
                      </a:pPr>
                      <a:r>
                        <a:rPr lang="es-EC" sz="1200">
                          <a:effectLst/>
                          <a:latin typeface="Arial" pitchFamily="34" charset="0"/>
                          <a:cs typeface="Arial" pitchFamily="34" charset="0"/>
                        </a:rPr>
                        <a:t>4</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tabLst>
                          <a:tab pos="2495550" algn="l"/>
                        </a:tabLst>
                      </a:pPr>
                      <a:r>
                        <a:rPr lang="es-EC" sz="1200">
                          <a:effectLst/>
                          <a:latin typeface="Arial" pitchFamily="34" charset="0"/>
                          <a:cs typeface="Arial" pitchFamily="34" charset="0"/>
                        </a:rPr>
                        <a:t>12,22 V</a:t>
                      </a:r>
                      <a:endParaRPr lang="es-EC" sz="1600">
                        <a:effectLst/>
                        <a:latin typeface="Arial" pitchFamily="34" charset="0"/>
                        <a:ea typeface="Times New Roman"/>
                        <a:cs typeface="Arial" pitchFamily="34" charset="0"/>
                      </a:endParaRPr>
                    </a:p>
                  </a:txBody>
                  <a:tcPr marL="68580" marR="68580" marT="0" marB="0"/>
                </a:tc>
              </a:tr>
              <a:tr h="275069">
                <a:tc>
                  <a:txBody>
                    <a:bodyPr/>
                    <a:lstStyle/>
                    <a:p>
                      <a:pPr algn="ctr">
                        <a:lnSpc>
                          <a:spcPct val="150000"/>
                        </a:lnSpc>
                        <a:spcAft>
                          <a:spcPts val="0"/>
                        </a:spcAft>
                        <a:tabLst>
                          <a:tab pos="2495550" algn="l"/>
                        </a:tabLst>
                      </a:pPr>
                      <a:r>
                        <a:rPr lang="es-EC" sz="1200">
                          <a:effectLst/>
                          <a:latin typeface="Arial" pitchFamily="34" charset="0"/>
                          <a:cs typeface="Arial" pitchFamily="34" charset="0"/>
                        </a:rPr>
                        <a:t>5</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tabLst>
                          <a:tab pos="2495550" algn="l"/>
                        </a:tabLst>
                      </a:pPr>
                      <a:r>
                        <a:rPr lang="es-EC" sz="1200">
                          <a:effectLst/>
                          <a:latin typeface="Arial" pitchFamily="34" charset="0"/>
                          <a:cs typeface="Arial" pitchFamily="34" charset="0"/>
                        </a:rPr>
                        <a:t>12,22 V</a:t>
                      </a:r>
                      <a:endParaRPr lang="es-EC" sz="1600">
                        <a:effectLst/>
                        <a:latin typeface="Arial" pitchFamily="34" charset="0"/>
                        <a:ea typeface="Times New Roman"/>
                        <a:cs typeface="Arial" pitchFamily="34" charset="0"/>
                      </a:endParaRPr>
                    </a:p>
                  </a:txBody>
                  <a:tcPr marL="68580" marR="68580" marT="0" marB="0"/>
                </a:tc>
              </a:tr>
              <a:tr h="275069">
                <a:tc>
                  <a:txBody>
                    <a:bodyPr/>
                    <a:lstStyle/>
                    <a:p>
                      <a:pPr algn="ctr">
                        <a:lnSpc>
                          <a:spcPct val="150000"/>
                        </a:lnSpc>
                        <a:spcAft>
                          <a:spcPts val="0"/>
                        </a:spcAft>
                        <a:tabLst>
                          <a:tab pos="2495550" algn="l"/>
                        </a:tabLst>
                      </a:pPr>
                      <a:r>
                        <a:rPr lang="es-EC" sz="1200">
                          <a:effectLst/>
                          <a:latin typeface="Arial" pitchFamily="34" charset="0"/>
                          <a:cs typeface="Arial" pitchFamily="34" charset="0"/>
                        </a:rPr>
                        <a:t>6</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tabLst>
                          <a:tab pos="2495550" algn="l"/>
                        </a:tabLst>
                      </a:pPr>
                      <a:r>
                        <a:rPr lang="es-EC" sz="1200" dirty="0">
                          <a:effectLst/>
                          <a:latin typeface="Arial" pitchFamily="34" charset="0"/>
                          <a:cs typeface="Arial" pitchFamily="34" charset="0"/>
                        </a:rPr>
                        <a:t>0,187 V</a:t>
                      </a:r>
                      <a:endParaRPr lang="es-EC" sz="1600" dirty="0">
                        <a:effectLst/>
                        <a:latin typeface="Arial" pitchFamily="34" charset="0"/>
                        <a:ea typeface="Times New Roman"/>
                        <a:cs typeface="Arial" pitchFamily="34" charset="0"/>
                      </a:endParaRPr>
                    </a:p>
                  </a:txBody>
                  <a:tcPr marL="68580" marR="68580" marT="0" marB="0"/>
                </a:tc>
              </a:tr>
            </a:tbl>
          </a:graphicData>
        </a:graphic>
      </p:graphicFrame>
      <p:sp>
        <p:nvSpPr>
          <p:cNvPr id="5" name="4 Rectángulo"/>
          <p:cNvSpPr/>
          <p:nvPr/>
        </p:nvSpPr>
        <p:spPr>
          <a:xfrm>
            <a:off x="637695" y="3429000"/>
            <a:ext cx="7992888" cy="1200329"/>
          </a:xfrm>
          <a:prstGeom prst="rect">
            <a:avLst/>
          </a:prstGeom>
        </p:spPr>
        <p:txBody>
          <a:bodyPr wrap="square">
            <a:spAutoFit/>
          </a:bodyPr>
          <a:lstStyle/>
          <a:p>
            <a:pPr algn="just"/>
            <a:r>
              <a:rPr lang="es-EC" dirty="0">
                <a:latin typeface="Arial" pitchFamily="34" charset="0"/>
                <a:cs typeface="Arial" pitchFamily="34" charset="0"/>
              </a:rPr>
              <a:t>Como puede verse no se sabe con exactitud a que corresponde cada terminal del conector, los 12 voltios que se miden en los terminales son la alimentación que únicamente recorren los devanados de las bobinas del motor paso a </a:t>
            </a:r>
            <a:r>
              <a:rPr lang="es-EC" dirty="0" smtClean="0">
                <a:latin typeface="Arial" pitchFamily="34" charset="0"/>
                <a:cs typeface="Arial" pitchFamily="34" charset="0"/>
              </a:rPr>
              <a:t>paso.</a:t>
            </a:r>
            <a:endParaRPr lang="es-EC" dirty="0">
              <a:latin typeface="Arial" pitchFamily="34" charset="0"/>
              <a:cs typeface="Arial" pitchFamily="34" charset="0"/>
            </a:endParaRPr>
          </a:p>
        </p:txBody>
      </p:sp>
      <p:sp>
        <p:nvSpPr>
          <p:cNvPr id="6" name="5 Rectángulo"/>
          <p:cNvSpPr/>
          <p:nvPr/>
        </p:nvSpPr>
        <p:spPr>
          <a:xfrm>
            <a:off x="637695" y="4927176"/>
            <a:ext cx="3887904" cy="369332"/>
          </a:xfrm>
          <a:prstGeom prst="rect">
            <a:avLst/>
          </a:prstGeom>
        </p:spPr>
        <p:txBody>
          <a:bodyPr wrap="square">
            <a:spAutoFit/>
          </a:bodyPr>
          <a:lstStyle/>
          <a:p>
            <a:r>
              <a:rPr lang="es-EC" b="1" dirty="0" smtClean="0">
                <a:latin typeface="Arial" pitchFamily="34" charset="0"/>
                <a:cs typeface="Arial" pitchFamily="34" charset="0"/>
              </a:rPr>
              <a:t>PASO 4</a:t>
            </a:r>
            <a:r>
              <a:rPr lang="es-EC" b="1" dirty="0">
                <a:latin typeface="Arial" pitchFamily="34" charset="0"/>
                <a:cs typeface="Arial" pitchFamily="34" charset="0"/>
              </a:rPr>
              <a:t>: </a:t>
            </a:r>
            <a:r>
              <a:rPr lang="es-EC" dirty="0">
                <a:latin typeface="Arial" pitchFamily="34" charset="0"/>
                <a:cs typeface="Arial" pitchFamily="34" charset="0"/>
              </a:rPr>
              <a:t>Encender el motor. </a:t>
            </a:r>
          </a:p>
        </p:txBody>
      </p:sp>
      <p:sp>
        <p:nvSpPr>
          <p:cNvPr id="7" name="6 Rectángulo"/>
          <p:cNvSpPr/>
          <p:nvPr/>
        </p:nvSpPr>
        <p:spPr>
          <a:xfrm>
            <a:off x="637695" y="5296508"/>
            <a:ext cx="7986385" cy="923330"/>
          </a:xfrm>
          <a:prstGeom prst="rect">
            <a:avLst/>
          </a:prstGeom>
        </p:spPr>
        <p:txBody>
          <a:bodyPr wrap="square">
            <a:spAutoFit/>
          </a:bodyPr>
          <a:lstStyle/>
          <a:p>
            <a:pPr algn="just"/>
            <a:r>
              <a:rPr lang="es-EC" b="1" dirty="0" smtClean="0">
                <a:latin typeface="Arial" pitchFamily="34" charset="0"/>
                <a:cs typeface="Arial" pitchFamily="34" charset="0"/>
              </a:rPr>
              <a:t>PASO 5</a:t>
            </a:r>
            <a:r>
              <a:rPr lang="es-EC" b="1" dirty="0">
                <a:latin typeface="Arial" pitchFamily="34" charset="0"/>
                <a:cs typeface="Arial" pitchFamily="34" charset="0"/>
              </a:rPr>
              <a:t>: </a:t>
            </a:r>
            <a:r>
              <a:rPr lang="es-EC" dirty="0">
                <a:latin typeface="Arial" pitchFamily="34" charset="0"/>
                <a:cs typeface="Arial" pitchFamily="34" charset="0"/>
              </a:rPr>
              <a:t>Con el motor encendido pero ahora utilizando el modo de osciloscopio colocamos la punta de medición en el terminal </a:t>
            </a:r>
            <a:r>
              <a:rPr lang="es-EC" dirty="0" smtClean="0">
                <a:latin typeface="Arial" pitchFamily="34" charset="0"/>
                <a:cs typeface="Arial" pitchFamily="34" charset="0"/>
              </a:rPr>
              <a:t>3 de </a:t>
            </a:r>
            <a:r>
              <a:rPr lang="es-EC" dirty="0">
                <a:latin typeface="Arial" pitchFamily="34" charset="0"/>
                <a:cs typeface="Arial" pitchFamily="34" charset="0"/>
              </a:rPr>
              <a:t>la válvula EGR y la pinza en una buena masa. </a:t>
            </a:r>
          </a:p>
        </p:txBody>
      </p:sp>
    </p:spTree>
    <p:extLst>
      <p:ext uri="{BB962C8B-B14F-4D97-AF65-F5344CB8AC3E}">
        <p14:creationId xmlns:p14="http://schemas.microsoft.com/office/powerpoint/2010/main" val="30563181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80728"/>
            <a:ext cx="8147248" cy="5145435"/>
          </a:xfrm>
        </p:spPr>
        <p:txBody>
          <a:bodyPr>
            <a:normAutofit/>
          </a:bodyPr>
          <a:lstStyle/>
          <a:p>
            <a:pPr marL="0" indent="0" algn="just">
              <a:buNone/>
            </a:pPr>
            <a:r>
              <a:rPr lang="es-EC" sz="1800" dirty="0">
                <a:latin typeface="Arial" pitchFamily="34" charset="0"/>
                <a:cs typeface="Arial" pitchFamily="34" charset="0"/>
              </a:rPr>
              <a:t>En condiciones de ralentí el sistema EGR no entra a funcionar aún, lo cual hace que en las bobinas que conforman la válvula EGR se mantengan ahora los 14 voltios del sistema de carga en sus negativos, como se observa en la pantalla del osciloscopio a través del canal A.</a:t>
            </a:r>
          </a:p>
        </p:txBody>
      </p:sp>
      <p:pic>
        <p:nvPicPr>
          <p:cNvPr id="4" name="3 Imagen"/>
          <p:cNvPicPr/>
          <p:nvPr/>
        </p:nvPicPr>
        <p:blipFill>
          <a:blip r:embed="rId2" cstate="print"/>
          <a:srcRect l="8571" t="22911" r="8690" b="21099"/>
          <a:stretch>
            <a:fillRect/>
          </a:stretch>
        </p:blipFill>
        <p:spPr bwMode="auto">
          <a:xfrm>
            <a:off x="2569081" y="2276872"/>
            <a:ext cx="4038600" cy="1875790"/>
          </a:xfrm>
          <a:prstGeom prst="rect">
            <a:avLst/>
          </a:prstGeom>
          <a:noFill/>
          <a:ln w="19050">
            <a:solidFill>
              <a:schemeClr val="tx1"/>
            </a:solidFill>
            <a:miter lim="800000"/>
            <a:headEnd/>
            <a:tailEnd/>
          </a:ln>
        </p:spPr>
      </p:pic>
      <p:sp>
        <p:nvSpPr>
          <p:cNvPr id="5" name="4 Rectángulo"/>
          <p:cNvSpPr/>
          <p:nvPr/>
        </p:nvSpPr>
        <p:spPr>
          <a:xfrm>
            <a:off x="483925" y="4152662"/>
            <a:ext cx="8208912" cy="1200329"/>
          </a:xfrm>
          <a:prstGeom prst="rect">
            <a:avLst/>
          </a:prstGeom>
        </p:spPr>
        <p:txBody>
          <a:bodyPr wrap="square">
            <a:spAutoFit/>
          </a:bodyPr>
          <a:lstStyle/>
          <a:p>
            <a:pPr algn="just"/>
            <a:r>
              <a:rPr lang="es-EC" b="1" dirty="0">
                <a:latin typeface="Arial" pitchFamily="34" charset="0"/>
                <a:cs typeface="Arial" pitchFamily="34" charset="0"/>
              </a:rPr>
              <a:t>PASO 6: </a:t>
            </a:r>
            <a:r>
              <a:rPr lang="es-EC" dirty="0">
                <a:latin typeface="Arial" pitchFamily="34" charset="0"/>
                <a:cs typeface="Arial" pitchFamily="34" charset="0"/>
              </a:rPr>
              <a:t>Cuando el motor ha alcanzado su temperatura ideal de funcionamiento y cumplido</a:t>
            </a:r>
            <a:r>
              <a:rPr lang="es-EC" b="1" dirty="0">
                <a:latin typeface="Arial" pitchFamily="34" charset="0"/>
                <a:cs typeface="Arial" pitchFamily="34" charset="0"/>
              </a:rPr>
              <a:t> </a:t>
            </a:r>
            <a:r>
              <a:rPr lang="es-EC" dirty="0">
                <a:latin typeface="Arial" pitchFamily="34" charset="0"/>
                <a:cs typeface="Arial" pitchFamily="34" charset="0"/>
              </a:rPr>
              <a:t>con ciertos parámetros de operación, se realiza aceleraciones bruscas de 2000 a 2500 rpm las cuales hacen operar a la válvula EGR de motor paso a paso.</a:t>
            </a:r>
          </a:p>
        </p:txBody>
      </p:sp>
      <p:pic>
        <p:nvPicPr>
          <p:cNvPr id="6" name="5 Imagen"/>
          <p:cNvPicPr/>
          <p:nvPr/>
        </p:nvPicPr>
        <p:blipFill>
          <a:blip r:embed="rId3" cstate="print"/>
          <a:srcRect l="11710" t="31885" r="8526" b="17913"/>
          <a:stretch>
            <a:fillRect/>
          </a:stretch>
        </p:blipFill>
        <p:spPr bwMode="auto">
          <a:xfrm>
            <a:off x="4283968" y="5085184"/>
            <a:ext cx="4104456" cy="1700808"/>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3918114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916832"/>
            <a:ext cx="8075240" cy="4209331"/>
          </a:xfrm>
        </p:spPr>
        <p:txBody>
          <a:bodyPr/>
          <a:lstStyle/>
          <a:p>
            <a:pPr marL="0" indent="0" algn="just">
              <a:buNone/>
            </a:pPr>
            <a:r>
              <a:rPr lang="es-EC" sz="1800" dirty="0">
                <a:latin typeface="Arial" pitchFamily="34" charset="0"/>
                <a:cs typeface="Arial" pitchFamily="34" charset="0"/>
              </a:rPr>
              <a:t>Dentro de los gases generados en la combustión, se tiene unos que son nocivos para la salud y otros no</a:t>
            </a:r>
            <a:r>
              <a:rPr lang="es-EC" sz="1800" dirty="0" smtClean="0">
                <a:latin typeface="Arial" pitchFamily="34" charset="0"/>
                <a:cs typeface="Arial" pitchFamily="34" charset="0"/>
              </a:rPr>
              <a:t>.</a:t>
            </a:r>
            <a:endParaRPr lang="es-EC" sz="1800" dirty="0">
              <a:latin typeface="Arial" pitchFamily="34" charset="0"/>
              <a:cs typeface="Arial" pitchFamily="34" charset="0"/>
            </a:endParaRPr>
          </a:p>
          <a:p>
            <a:pPr marL="0" indent="0">
              <a:buNone/>
            </a:pPr>
            <a:endParaRPr lang="es-EC" dirty="0"/>
          </a:p>
        </p:txBody>
      </p:sp>
      <p:sp>
        <p:nvSpPr>
          <p:cNvPr id="4" name="3 Rectángulo"/>
          <p:cNvSpPr/>
          <p:nvPr/>
        </p:nvSpPr>
        <p:spPr>
          <a:xfrm>
            <a:off x="611560" y="1052736"/>
            <a:ext cx="7488832"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sz="2000" b="1" dirty="0" smtClean="0">
                <a:latin typeface="Arial" pitchFamily="34" charset="0"/>
                <a:cs typeface="Arial" pitchFamily="34" charset="0"/>
              </a:rPr>
              <a:t>PRINCIPALES EMISIONES EN LOS MOTORES A GASOLINA.</a:t>
            </a:r>
            <a:endParaRPr lang="es-EC" sz="2000" b="1" dirty="0">
              <a:latin typeface="Arial" pitchFamily="34" charset="0"/>
              <a:cs typeface="Arial" pitchFamily="34" charset="0"/>
            </a:endParaRPr>
          </a:p>
        </p:txBody>
      </p:sp>
      <p:pic>
        <p:nvPicPr>
          <p:cNvPr id="5" name="4 Imagen"/>
          <p:cNvPicPr/>
          <p:nvPr/>
        </p:nvPicPr>
        <p:blipFill>
          <a:blip r:embed="rId2" cstate="print">
            <a:lum bright="-10000" contrast="20000"/>
          </a:blip>
          <a:srcRect/>
          <a:stretch>
            <a:fillRect/>
          </a:stretch>
        </p:blipFill>
        <p:spPr bwMode="auto">
          <a:xfrm>
            <a:off x="2123728" y="2708920"/>
            <a:ext cx="5112568" cy="3384376"/>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19648199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772816"/>
            <a:ext cx="8229600" cy="4353347"/>
          </a:xfrm>
        </p:spPr>
        <p:txBody>
          <a:bodyPr/>
          <a:lstStyle/>
          <a:p>
            <a:pPr marL="0" indent="0" algn="just">
              <a:buNone/>
            </a:pPr>
            <a:r>
              <a:rPr lang="es-EC" sz="1800" dirty="0">
                <a:latin typeface="Arial" pitchFamily="34" charset="0"/>
                <a:cs typeface="Arial" pitchFamily="34" charset="0"/>
              </a:rPr>
              <a:t>Estos monitoreos se los llevaron a cabo en un vehículo Chevrolet Aveo, el cual cuenta con este sistema EGR, el proceso de control a seguir </a:t>
            </a:r>
            <a:r>
              <a:rPr lang="es-EC" sz="1800" dirty="0" smtClean="0">
                <a:latin typeface="Arial" pitchFamily="34" charset="0"/>
                <a:cs typeface="Arial" pitchFamily="34" charset="0"/>
              </a:rPr>
              <a:t>para los pasos </a:t>
            </a:r>
            <a:r>
              <a:rPr lang="es-EC" sz="1800" b="1" dirty="0" smtClean="0">
                <a:latin typeface="Arial" pitchFamily="34" charset="0"/>
                <a:cs typeface="Arial" pitchFamily="34" charset="0"/>
              </a:rPr>
              <a:t>1,2</a:t>
            </a:r>
            <a:r>
              <a:rPr lang="es-EC" sz="1800" dirty="0" smtClean="0">
                <a:latin typeface="Arial" pitchFamily="34" charset="0"/>
                <a:cs typeface="Arial" pitchFamily="34" charset="0"/>
              </a:rPr>
              <a:t> y </a:t>
            </a:r>
            <a:r>
              <a:rPr lang="es-EC" sz="1800" b="1" dirty="0" smtClean="0">
                <a:latin typeface="Arial" pitchFamily="34" charset="0"/>
                <a:cs typeface="Arial" pitchFamily="34" charset="0"/>
              </a:rPr>
              <a:t>3</a:t>
            </a:r>
            <a:r>
              <a:rPr lang="es-EC" sz="1800" dirty="0" smtClean="0">
                <a:latin typeface="Arial" pitchFamily="34" charset="0"/>
                <a:cs typeface="Arial" pitchFamily="34" charset="0"/>
              </a:rPr>
              <a:t> serán los mismos que se describieron para el sistema anterior, mismos que nos ayudaran a determinar </a:t>
            </a:r>
            <a:r>
              <a:rPr lang="es-EC" sz="1800" dirty="0">
                <a:latin typeface="Arial" pitchFamily="34" charset="0"/>
                <a:cs typeface="Arial" pitchFamily="34" charset="0"/>
              </a:rPr>
              <a:t>lo que representa cada terminal del conector de la válvula EGR </a:t>
            </a:r>
            <a:r>
              <a:rPr lang="es-EC" sz="1800" dirty="0" smtClean="0">
                <a:latin typeface="Arial" pitchFamily="34" charset="0"/>
                <a:cs typeface="Arial" pitchFamily="34" charset="0"/>
              </a:rPr>
              <a:t>lineal.</a:t>
            </a:r>
            <a:endParaRPr lang="es-EC" sz="1800" dirty="0">
              <a:latin typeface="Arial" pitchFamily="34" charset="0"/>
              <a:cs typeface="Arial" pitchFamily="34" charset="0"/>
            </a:endParaRPr>
          </a:p>
          <a:p>
            <a:pPr marL="0" indent="0" algn="just">
              <a:buNone/>
            </a:pPr>
            <a:r>
              <a:rPr lang="es-EC" sz="1800" dirty="0">
                <a:latin typeface="Arial" pitchFamily="34" charset="0"/>
                <a:cs typeface="Arial" pitchFamily="34" charset="0"/>
              </a:rPr>
              <a:t>Para tomar las medidas de voltaje en cada terminal, se lo realizará en este caso partiendo desde la derecha. </a:t>
            </a:r>
          </a:p>
          <a:p>
            <a:endParaRPr lang="es-EC" dirty="0"/>
          </a:p>
        </p:txBody>
      </p:sp>
      <p:sp>
        <p:nvSpPr>
          <p:cNvPr id="4" name="3 Rectángulo"/>
          <p:cNvSpPr/>
          <p:nvPr/>
        </p:nvSpPr>
        <p:spPr>
          <a:xfrm>
            <a:off x="683568" y="978817"/>
            <a:ext cx="5544616" cy="5779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COMPORTAMIENTO DEL SISTEMA EGR </a:t>
            </a:r>
            <a:r>
              <a:rPr lang="es-EC" b="1" dirty="0" smtClean="0">
                <a:latin typeface="Arial" pitchFamily="34" charset="0"/>
                <a:cs typeface="Arial" pitchFamily="34" charset="0"/>
              </a:rPr>
              <a:t>LINEAL.</a:t>
            </a:r>
            <a:endParaRPr lang="es-EC" b="1" dirty="0">
              <a:latin typeface="Arial" pitchFamily="34" charset="0"/>
              <a:cs typeface="Arial" pitchFamily="34" charset="0"/>
            </a:endParaRPr>
          </a:p>
        </p:txBody>
      </p:sp>
      <p:pic>
        <p:nvPicPr>
          <p:cNvPr id="6" name="5 Imagen"/>
          <p:cNvPicPr/>
          <p:nvPr/>
        </p:nvPicPr>
        <p:blipFill>
          <a:blip r:embed="rId2" cstate="print"/>
          <a:srcRect/>
          <a:stretch>
            <a:fillRect/>
          </a:stretch>
        </p:blipFill>
        <p:spPr bwMode="auto">
          <a:xfrm>
            <a:off x="683568" y="3861048"/>
            <a:ext cx="2428875" cy="2637790"/>
          </a:xfrm>
          <a:prstGeom prst="rect">
            <a:avLst/>
          </a:prstGeom>
          <a:noFill/>
          <a:ln w="19050">
            <a:solidFill>
              <a:schemeClr val="tx1"/>
            </a:solidFill>
            <a:miter lim="800000"/>
            <a:headEnd/>
            <a:tailEnd/>
          </a:ln>
        </p:spPr>
      </p:pic>
      <p:pic>
        <p:nvPicPr>
          <p:cNvPr id="7" name="6 Imagen"/>
          <p:cNvPicPr/>
          <p:nvPr/>
        </p:nvPicPr>
        <p:blipFill>
          <a:blip r:embed="rId3" cstate="print"/>
          <a:srcRect/>
          <a:stretch>
            <a:fillRect/>
          </a:stretch>
        </p:blipFill>
        <p:spPr bwMode="auto">
          <a:xfrm>
            <a:off x="3395345" y="3861048"/>
            <a:ext cx="2353310" cy="2637790"/>
          </a:xfrm>
          <a:prstGeom prst="rect">
            <a:avLst/>
          </a:prstGeom>
          <a:noFill/>
          <a:ln w="19050">
            <a:solidFill>
              <a:schemeClr val="tx1"/>
            </a:solidFill>
            <a:miter lim="800000"/>
            <a:headEnd/>
            <a:tailEnd/>
          </a:ln>
        </p:spPr>
      </p:pic>
      <p:pic>
        <p:nvPicPr>
          <p:cNvPr id="8" name="7 Imagen"/>
          <p:cNvPicPr/>
          <p:nvPr/>
        </p:nvPicPr>
        <p:blipFill>
          <a:blip r:embed="rId4" cstate="print"/>
          <a:srcRect/>
          <a:stretch>
            <a:fillRect/>
          </a:stretch>
        </p:blipFill>
        <p:spPr bwMode="auto">
          <a:xfrm>
            <a:off x="6012161" y="3861048"/>
            <a:ext cx="2304255" cy="263779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8653272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247281853"/>
              </p:ext>
            </p:extLst>
          </p:nvPr>
        </p:nvGraphicFramePr>
        <p:xfrm>
          <a:off x="5508104" y="1005845"/>
          <a:ext cx="3489325" cy="2194560"/>
        </p:xfrm>
        <a:graphic>
          <a:graphicData uri="http://schemas.openxmlformats.org/drawingml/2006/table">
            <a:tbl>
              <a:tblPr firstRow="1" firstCol="1" bandRow="1">
                <a:tableStyleId>{5C22544A-7EE6-4342-B048-85BDC9FD1C3A}</a:tableStyleId>
              </a:tblPr>
              <a:tblGrid>
                <a:gridCol w="1779270"/>
                <a:gridCol w="1710055"/>
              </a:tblGrid>
              <a:tr h="0">
                <a:tc>
                  <a:txBody>
                    <a:bodyPr/>
                    <a:lstStyle/>
                    <a:p>
                      <a:pPr algn="ctr">
                        <a:lnSpc>
                          <a:spcPct val="150000"/>
                        </a:lnSpc>
                        <a:spcAft>
                          <a:spcPts val="0"/>
                        </a:spcAft>
                      </a:pPr>
                      <a:r>
                        <a:rPr lang="es-ES" sz="1200">
                          <a:effectLst/>
                          <a:latin typeface="Arial" pitchFamily="34" charset="0"/>
                          <a:cs typeface="Arial" pitchFamily="34" charset="0"/>
                        </a:rPr>
                        <a:t>TERMINAL DEL CONECTOR</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S" sz="1200">
                          <a:effectLst/>
                          <a:latin typeface="Arial" pitchFamily="34" charset="0"/>
                          <a:cs typeface="Arial" pitchFamily="34" charset="0"/>
                        </a:rPr>
                        <a:t>VALORES DE LA VÁLVULA EGR LINEAL</a:t>
                      </a:r>
                      <a:endParaRPr lang="es-EC" sz="1600">
                        <a:effectLst/>
                        <a:latin typeface="Arial" pitchFamily="34" charset="0"/>
                        <a:ea typeface="Times New Roman"/>
                        <a:cs typeface="Arial" pitchFamily="34" charset="0"/>
                      </a:endParaRPr>
                    </a:p>
                  </a:txBody>
                  <a:tcPr marL="68580" marR="68580" marT="0" marB="0"/>
                </a:tc>
              </a:tr>
              <a:tr h="0">
                <a:tc>
                  <a:txBody>
                    <a:bodyPr/>
                    <a:lstStyle/>
                    <a:p>
                      <a:pPr algn="ctr">
                        <a:lnSpc>
                          <a:spcPct val="150000"/>
                        </a:lnSpc>
                        <a:spcAft>
                          <a:spcPts val="0"/>
                        </a:spcAft>
                      </a:pPr>
                      <a:r>
                        <a:rPr lang="es-ES" sz="1200">
                          <a:effectLst/>
                          <a:latin typeface="Arial" pitchFamily="34" charset="0"/>
                          <a:cs typeface="Arial" pitchFamily="34" charset="0"/>
                        </a:rPr>
                        <a:t>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S" sz="1200">
                          <a:effectLst/>
                          <a:latin typeface="Arial" pitchFamily="34" charset="0"/>
                          <a:cs typeface="Arial" pitchFamily="34" charset="0"/>
                        </a:rPr>
                        <a:t>12,24 V</a:t>
                      </a:r>
                      <a:endParaRPr lang="es-EC" sz="1600">
                        <a:effectLst/>
                        <a:latin typeface="Arial" pitchFamily="34" charset="0"/>
                        <a:ea typeface="Times New Roman"/>
                        <a:cs typeface="Arial" pitchFamily="34" charset="0"/>
                      </a:endParaRPr>
                    </a:p>
                  </a:txBody>
                  <a:tcPr marL="68580" marR="68580" marT="0" marB="0"/>
                </a:tc>
              </a:tr>
              <a:tr h="0">
                <a:tc>
                  <a:txBody>
                    <a:bodyPr/>
                    <a:lstStyle/>
                    <a:p>
                      <a:pPr algn="ctr">
                        <a:lnSpc>
                          <a:spcPct val="150000"/>
                        </a:lnSpc>
                        <a:spcAft>
                          <a:spcPts val="0"/>
                        </a:spcAft>
                      </a:pPr>
                      <a:r>
                        <a:rPr lang="es-ES" sz="1200">
                          <a:effectLst/>
                          <a:latin typeface="Arial" pitchFamily="34" charset="0"/>
                          <a:cs typeface="Arial" pitchFamily="34" charset="0"/>
                        </a:rPr>
                        <a:t>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S" sz="1200">
                          <a:effectLst/>
                          <a:latin typeface="Arial" pitchFamily="34" charset="0"/>
                          <a:cs typeface="Arial" pitchFamily="34" charset="0"/>
                        </a:rPr>
                        <a:t>0,039 V</a:t>
                      </a:r>
                      <a:endParaRPr lang="es-EC" sz="1600">
                        <a:effectLst/>
                        <a:latin typeface="Arial" pitchFamily="34" charset="0"/>
                        <a:ea typeface="Times New Roman"/>
                        <a:cs typeface="Arial" pitchFamily="34" charset="0"/>
                      </a:endParaRPr>
                    </a:p>
                  </a:txBody>
                  <a:tcPr marL="68580" marR="68580" marT="0" marB="0"/>
                </a:tc>
              </a:tr>
              <a:tr h="0">
                <a:tc>
                  <a:txBody>
                    <a:bodyPr/>
                    <a:lstStyle/>
                    <a:p>
                      <a:pPr algn="ctr">
                        <a:lnSpc>
                          <a:spcPct val="150000"/>
                        </a:lnSpc>
                        <a:spcAft>
                          <a:spcPts val="0"/>
                        </a:spcAft>
                      </a:pPr>
                      <a:r>
                        <a:rPr lang="es-ES" sz="1200">
                          <a:effectLst/>
                          <a:latin typeface="Arial" pitchFamily="34" charset="0"/>
                          <a:cs typeface="Arial" pitchFamily="34" charset="0"/>
                        </a:rPr>
                        <a:t>3</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S" sz="1200">
                          <a:effectLst/>
                          <a:latin typeface="Arial" pitchFamily="34" charset="0"/>
                          <a:cs typeface="Arial" pitchFamily="34" charset="0"/>
                        </a:rPr>
                        <a:t>0,671 V</a:t>
                      </a:r>
                      <a:endParaRPr lang="es-EC" sz="1600">
                        <a:effectLst/>
                        <a:latin typeface="Arial" pitchFamily="34" charset="0"/>
                        <a:ea typeface="Times New Roman"/>
                        <a:cs typeface="Arial" pitchFamily="34" charset="0"/>
                      </a:endParaRPr>
                    </a:p>
                  </a:txBody>
                  <a:tcPr marL="68580" marR="68580" marT="0" marB="0"/>
                </a:tc>
              </a:tr>
              <a:tr h="0">
                <a:tc>
                  <a:txBody>
                    <a:bodyPr/>
                    <a:lstStyle/>
                    <a:p>
                      <a:pPr algn="ctr">
                        <a:lnSpc>
                          <a:spcPct val="150000"/>
                        </a:lnSpc>
                        <a:spcAft>
                          <a:spcPts val="0"/>
                        </a:spcAft>
                      </a:pPr>
                      <a:r>
                        <a:rPr lang="es-ES" sz="1200">
                          <a:effectLst/>
                          <a:latin typeface="Arial" pitchFamily="34" charset="0"/>
                          <a:cs typeface="Arial" pitchFamily="34" charset="0"/>
                        </a:rPr>
                        <a:t>4</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S" sz="1200">
                          <a:effectLst/>
                          <a:latin typeface="Arial" pitchFamily="34" charset="0"/>
                          <a:cs typeface="Arial" pitchFamily="34" charset="0"/>
                        </a:rPr>
                        <a:t>5,06 V</a:t>
                      </a:r>
                      <a:endParaRPr lang="es-EC" sz="1600">
                        <a:effectLst/>
                        <a:latin typeface="Arial" pitchFamily="34" charset="0"/>
                        <a:ea typeface="Times New Roman"/>
                        <a:cs typeface="Arial" pitchFamily="34" charset="0"/>
                      </a:endParaRPr>
                    </a:p>
                  </a:txBody>
                  <a:tcPr marL="68580" marR="68580" marT="0" marB="0"/>
                </a:tc>
              </a:tr>
              <a:tr h="0">
                <a:tc>
                  <a:txBody>
                    <a:bodyPr/>
                    <a:lstStyle/>
                    <a:p>
                      <a:pPr algn="ctr">
                        <a:lnSpc>
                          <a:spcPct val="150000"/>
                        </a:lnSpc>
                        <a:spcAft>
                          <a:spcPts val="0"/>
                        </a:spcAft>
                      </a:pPr>
                      <a:r>
                        <a:rPr lang="es-ES" sz="1200">
                          <a:effectLst/>
                          <a:latin typeface="Arial" pitchFamily="34" charset="0"/>
                          <a:cs typeface="Arial" pitchFamily="34" charset="0"/>
                        </a:rPr>
                        <a:t>5</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S" sz="1200" dirty="0">
                          <a:effectLst/>
                          <a:latin typeface="Arial" pitchFamily="34" charset="0"/>
                          <a:cs typeface="Arial" pitchFamily="34" charset="0"/>
                        </a:rPr>
                        <a:t>12,23 V</a:t>
                      </a:r>
                      <a:endParaRPr lang="es-EC" sz="1600" dirty="0">
                        <a:effectLst/>
                        <a:latin typeface="Arial" pitchFamily="34" charset="0"/>
                        <a:ea typeface="Times New Roman"/>
                        <a:cs typeface="Arial" pitchFamily="34" charset="0"/>
                      </a:endParaRPr>
                    </a:p>
                  </a:txBody>
                  <a:tcPr marL="68580" marR="68580" marT="0" marB="0"/>
                </a:tc>
              </a:tr>
            </a:tbl>
          </a:graphicData>
        </a:graphic>
      </p:graphicFrame>
      <p:pic>
        <p:nvPicPr>
          <p:cNvPr id="4" name="3 Imagen"/>
          <p:cNvPicPr/>
          <p:nvPr/>
        </p:nvPicPr>
        <p:blipFill>
          <a:blip r:embed="rId2" cstate="print"/>
          <a:srcRect/>
          <a:stretch>
            <a:fillRect/>
          </a:stretch>
        </p:blipFill>
        <p:spPr bwMode="auto">
          <a:xfrm>
            <a:off x="611560" y="958668"/>
            <a:ext cx="2160239" cy="2448272"/>
          </a:xfrm>
          <a:prstGeom prst="rect">
            <a:avLst/>
          </a:prstGeom>
          <a:noFill/>
          <a:ln w="19050">
            <a:solidFill>
              <a:schemeClr val="tx1"/>
            </a:solidFill>
            <a:miter lim="800000"/>
            <a:headEnd/>
            <a:tailEnd/>
          </a:ln>
        </p:spPr>
      </p:pic>
      <p:pic>
        <p:nvPicPr>
          <p:cNvPr id="5" name="4 Imagen"/>
          <p:cNvPicPr/>
          <p:nvPr/>
        </p:nvPicPr>
        <p:blipFill>
          <a:blip r:embed="rId3" cstate="print"/>
          <a:srcRect/>
          <a:stretch>
            <a:fillRect/>
          </a:stretch>
        </p:blipFill>
        <p:spPr bwMode="auto">
          <a:xfrm>
            <a:off x="2915816" y="958668"/>
            <a:ext cx="2376264" cy="2448272"/>
          </a:xfrm>
          <a:prstGeom prst="rect">
            <a:avLst/>
          </a:prstGeom>
          <a:noFill/>
          <a:ln w="19050">
            <a:solidFill>
              <a:schemeClr val="tx1"/>
            </a:solidFill>
            <a:miter lim="800000"/>
            <a:headEnd/>
            <a:tailEnd/>
          </a:ln>
        </p:spPr>
      </p:pic>
      <p:sp>
        <p:nvSpPr>
          <p:cNvPr id="7" name="6 Rectángulo"/>
          <p:cNvSpPr/>
          <p:nvPr/>
        </p:nvSpPr>
        <p:spPr>
          <a:xfrm>
            <a:off x="578548" y="3573016"/>
            <a:ext cx="8385940" cy="1200329"/>
          </a:xfrm>
          <a:prstGeom prst="rect">
            <a:avLst/>
          </a:prstGeom>
        </p:spPr>
        <p:txBody>
          <a:bodyPr wrap="square">
            <a:spAutoFit/>
          </a:bodyPr>
          <a:lstStyle/>
          <a:p>
            <a:pPr algn="just"/>
            <a:r>
              <a:rPr lang="es-ES" dirty="0">
                <a:latin typeface="Arial" pitchFamily="34" charset="0"/>
                <a:cs typeface="Arial" pitchFamily="34" charset="0"/>
              </a:rPr>
              <a:t>Por último en el quinto terminal el osciloscopio nos da un valor de 12,23 voltios lo cual me indica que este terminal es también de bobina, comparando con el valor del primer terminal se tiene una caída de tensión de 0,01 voltios (12,24 - 12,23 = 0,01), debido a que es la corriente que consume el solenoide.</a:t>
            </a:r>
            <a:endParaRPr lang="es-EC" dirty="0">
              <a:latin typeface="Arial" pitchFamily="34" charset="0"/>
              <a:cs typeface="Arial" pitchFamily="34" charset="0"/>
            </a:endParaRPr>
          </a:p>
        </p:txBody>
      </p:sp>
      <p:sp>
        <p:nvSpPr>
          <p:cNvPr id="8" name="7 Rectángulo"/>
          <p:cNvSpPr/>
          <p:nvPr/>
        </p:nvSpPr>
        <p:spPr>
          <a:xfrm>
            <a:off x="578548" y="4810455"/>
            <a:ext cx="3273372" cy="369332"/>
          </a:xfrm>
          <a:prstGeom prst="rect">
            <a:avLst/>
          </a:prstGeom>
        </p:spPr>
        <p:txBody>
          <a:bodyPr wrap="square">
            <a:spAutoFit/>
          </a:bodyPr>
          <a:lstStyle/>
          <a:p>
            <a:r>
              <a:rPr lang="es-EC" b="1" dirty="0">
                <a:latin typeface="Arial" pitchFamily="34" charset="0"/>
                <a:cs typeface="Arial" pitchFamily="34" charset="0"/>
              </a:rPr>
              <a:t>PASO 4: </a:t>
            </a:r>
            <a:r>
              <a:rPr lang="es-EC" dirty="0">
                <a:latin typeface="Arial" pitchFamily="34" charset="0"/>
                <a:cs typeface="Arial" pitchFamily="34" charset="0"/>
              </a:rPr>
              <a:t>Encender el motor. </a:t>
            </a:r>
          </a:p>
        </p:txBody>
      </p:sp>
      <p:sp>
        <p:nvSpPr>
          <p:cNvPr id="9" name="8 Rectángulo"/>
          <p:cNvSpPr/>
          <p:nvPr/>
        </p:nvSpPr>
        <p:spPr>
          <a:xfrm>
            <a:off x="578548" y="5210832"/>
            <a:ext cx="8313932" cy="646331"/>
          </a:xfrm>
          <a:prstGeom prst="rect">
            <a:avLst/>
          </a:prstGeom>
        </p:spPr>
        <p:txBody>
          <a:bodyPr wrap="square">
            <a:spAutoFit/>
          </a:bodyPr>
          <a:lstStyle/>
          <a:p>
            <a:pPr algn="just"/>
            <a:r>
              <a:rPr lang="es-EC" b="1" dirty="0">
                <a:latin typeface="Arial" pitchFamily="34" charset="0"/>
                <a:cs typeface="Arial" pitchFamily="34" charset="0"/>
              </a:rPr>
              <a:t>PASO 5: </a:t>
            </a:r>
            <a:r>
              <a:rPr lang="es-EC" dirty="0">
                <a:latin typeface="Arial" pitchFamily="34" charset="0"/>
                <a:cs typeface="Arial" pitchFamily="34" charset="0"/>
              </a:rPr>
              <a:t>Con el motor encendido pero ahora utilizando osciloscopio se ubica la punta de medición en el terminal 5 </a:t>
            </a:r>
            <a:r>
              <a:rPr lang="es-EC" dirty="0" smtClean="0">
                <a:latin typeface="Arial" pitchFamily="34" charset="0"/>
                <a:cs typeface="Arial" pitchFamily="34" charset="0"/>
              </a:rPr>
              <a:t>y </a:t>
            </a:r>
            <a:r>
              <a:rPr lang="es-EC" dirty="0">
                <a:latin typeface="Arial" pitchFamily="34" charset="0"/>
                <a:cs typeface="Arial" pitchFamily="34" charset="0"/>
              </a:rPr>
              <a:t>la pinza en una buena masa.</a:t>
            </a:r>
          </a:p>
        </p:txBody>
      </p:sp>
    </p:spTree>
    <p:extLst>
      <p:ext uri="{BB962C8B-B14F-4D97-AF65-F5344CB8AC3E}">
        <p14:creationId xmlns:p14="http://schemas.microsoft.com/office/powerpoint/2010/main" val="173541780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C:\Users\Personal\Desktop\tesis para modificar\sistema EGR LINEAL\curva de operacion egr lineal\977199_574364172584625_782979012_o.jpg"/>
          <p:cNvPicPr/>
          <p:nvPr/>
        </p:nvPicPr>
        <p:blipFill>
          <a:blip r:embed="rId2" cstate="print"/>
          <a:srcRect l="27737" t="8759" r="28650" b="25547"/>
          <a:stretch>
            <a:fillRect/>
          </a:stretch>
        </p:blipFill>
        <p:spPr bwMode="auto">
          <a:xfrm>
            <a:off x="755576" y="1124744"/>
            <a:ext cx="2762250" cy="3120390"/>
          </a:xfrm>
          <a:prstGeom prst="rect">
            <a:avLst/>
          </a:prstGeom>
          <a:noFill/>
          <a:ln w="19050">
            <a:solidFill>
              <a:schemeClr val="tx1"/>
            </a:solidFill>
            <a:miter lim="800000"/>
            <a:headEnd/>
            <a:tailEnd/>
          </a:ln>
        </p:spPr>
      </p:pic>
      <p:sp>
        <p:nvSpPr>
          <p:cNvPr id="5" name="4 Rectángulo"/>
          <p:cNvSpPr/>
          <p:nvPr/>
        </p:nvSpPr>
        <p:spPr>
          <a:xfrm>
            <a:off x="3779912" y="1124744"/>
            <a:ext cx="5112568" cy="1477328"/>
          </a:xfrm>
          <a:prstGeom prst="rect">
            <a:avLst/>
          </a:prstGeom>
        </p:spPr>
        <p:txBody>
          <a:bodyPr wrap="square">
            <a:spAutoFit/>
          </a:bodyPr>
          <a:lstStyle/>
          <a:p>
            <a:pPr algn="just"/>
            <a:r>
              <a:rPr lang="es-EC" b="1" dirty="0">
                <a:latin typeface="Arial" pitchFamily="34" charset="0"/>
                <a:cs typeface="Arial" pitchFamily="34" charset="0"/>
              </a:rPr>
              <a:t>PASO 6: </a:t>
            </a:r>
            <a:r>
              <a:rPr lang="es-EC" dirty="0">
                <a:latin typeface="Arial" pitchFamily="34" charset="0"/>
                <a:cs typeface="Arial" pitchFamily="34" charset="0"/>
              </a:rPr>
              <a:t>Con el motor igualmente encendido se ubica una punta de medición en el terminal </a:t>
            </a:r>
            <a:r>
              <a:rPr lang="es-EC" dirty="0" smtClean="0">
                <a:latin typeface="Arial" pitchFamily="34" charset="0"/>
                <a:cs typeface="Arial" pitchFamily="34" charset="0"/>
              </a:rPr>
              <a:t>5 que </a:t>
            </a:r>
            <a:r>
              <a:rPr lang="es-EC" dirty="0">
                <a:latin typeface="Arial" pitchFamily="34" charset="0"/>
                <a:cs typeface="Arial" pitchFamily="34" charset="0"/>
              </a:rPr>
              <a:t>es el negativo del solenoide; la otra punta se coloca en el terminal </a:t>
            </a:r>
            <a:r>
              <a:rPr lang="es-EC" dirty="0" smtClean="0">
                <a:latin typeface="Arial" pitchFamily="34" charset="0"/>
                <a:cs typeface="Arial" pitchFamily="34" charset="0"/>
              </a:rPr>
              <a:t>3 que </a:t>
            </a:r>
            <a:r>
              <a:rPr lang="es-EC" dirty="0">
                <a:latin typeface="Arial" pitchFamily="34" charset="0"/>
                <a:cs typeface="Arial" pitchFamily="34" charset="0"/>
              </a:rPr>
              <a:t>es la señal del sensor lineal; y la pinza en una buena masa.</a:t>
            </a:r>
          </a:p>
        </p:txBody>
      </p:sp>
      <p:pic>
        <p:nvPicPr>
          <p:cNvPr id="6" name="5 Imagen" descr="C:\Users\Personal\Desktop\tesis para modificar\sistema EGR LINEAL\curva de operacion egr lineal\965643_574363859251323_957312849_o (1).jpg"/>
          <p:cNvPicPr/>
          <p:nvPr/>
        </p:nvPicPr>
        <p:blipFill>
          <a:blip r:embed="rId3" cstate="print"/>
          <a:srcRect l="18066" r="6752" b="2676"/>
          <a:stretch>
            <a:fillRect/>
          </a:stretch>
        </p:blipFill>
        <p:spPr bwMode="auto">
          <a:xfrm>
            <a:off x="5508104" y="2655464"/>
            <a:ext cx="2880320" cy="2832293"/>
          </a:xfrm>
          <a:prstGeom prst="rect">
            <a:avLst/>
          </a:prstGeom>
          <a:noFill/>
          <a:ln w="19050">
            <a:solidFill>
              <a:schemeClr val="tx1"/>
            </a:solidFill>
            <a:miter lim="800000"/>
            <a:headEnd/>
            <a:tailEnd/>
          </a:ln>
        </p:spPr>
      </p:pic>
      <p:sp>
        <p:nvSpPr>
          <p:cNvPr id="7" name="6 Rectángulo"/>
          <p:cNvSpPr/>
          <p:nvPr/>
        </p:nvSpPr>
        <p:spPr>
          <a:xfrm>
            <a:off x="467544" y="4437112"/>
            <a:ext cx="4824536" cy="923330"/>
          </a:xfrm>
          <a:prstGeom prst="rect">
            <a:avLst/>
          </a:prstGeom>
        </p:spPr>
        <p:txBody>
          <a:bodyPr wrap="square">
            <a:spAutoFit/>
          </a:bodyPr>
          <a:lstStyle/>
          <a:p>
            <a:r>
              <a:rPr lang="es-EC" dirty="0">
                <a:latin typeface="Arial" pitchFamily="34" charset="0"/>
                <a:cs typeface="Arial" pitchFamily="34" charset="0"/>
              </a:rPr>
              <a:t>E</a:t>
            </a:r>
            <a:r>
              <a:rPr lang="es-EC" dirty="0" smtClean="0">
                <a:latin typeface="Arial" pitchFamily="34" charset="0"/>
                <a:cs typeface="Arial" pitchFamily="34" charset="0"/>
              </a:rPr>
              <a:t>n </a:t>
            </a:r>
            <a:r>
              <a:rPr lang="es-EC" dirty="0">
                <a:latin typeface="Arial" pitchFamily="34" charset="0"/>
                <a:cs typeface="Arial" pitchFamily="34" charset="0"/>
              </a:rPr>
              <a:t>el canal A se tiene que la válvula se abre y se genera la señal característica del </a:t>
            </a:r>
            <a:r>
              <a:rPr lang="es-EC" dirty="0" smtClean="0">
                <a:latin typeface="Arial" pitchFamily="34" charset="0"/>
                <a:cs typeface="Arial" pitchFamily="34" charset="0"/>
              </a:rPr>
              <a:t>solenoide.</a:t>
            </a:r>
            <a:r>
              <a:rPr lang="es-EC" dirty="0" smtClean="0"/>
              <a:t> </a:t>
            </a:r>
            <a:endParaRPr lang="es-EC" dirty="0"/>
          </a:p>
        </p:txBody>
      </p:sp>
      <p:sp>
        <p:nvSpPr>
          <p:cNvPr id="8" name="7 Rectángulo"/>
          <p:cNvSpPr/>
          <p:nvPr/>
        </p:nvSpPr>
        <p:spPr>
          <a:xfrm>
            <a:off x="508622" y="5654543"/>
            <a:ext cx="8254804" cy="923330"/>
          </a:xfrm>
          <a:prstGeom prst="rect">
            <a:avLst/>
          </a:prstGeom>
        </p:spPr>
        <p:txBody>
          <a:bodyPr wrap="square">
            <a:spAutoFit/>
          </a:bodyPr>
          <a:lstStyle/>
          <a:p>
            <a:pPr algn="just"/>
            <a:r>
              <a:rPr lang="es-EC" dirty="0">
                <a:latin typeface="Arial" pitchFamily="34" charset="0"/>
                <a:cs typeface="Arial" pitchFamily="34" charset="0"/>
              </a:rPr>
              <a:t>En el canal </a:t>
            </a:r>
            <a:r>
              <a:rPr lang="es-EC" dirty="0" smtClean="0">
                <a:latin typeface="Arial" pitchFamily="34" charset="0"/>
                <a:cs typeface="Arial" pitchFamily="34" charset="0"/>
              </a:rPr>
              <a:t>B el </a:t>
            </a:r>
            <a:r>
              <a:rPr lang="es-EC" dirty="0">
                <a:latin typeface="Arial" pitchFamily="34" charset="0"/>
                <a:cs typeface="Arial" pitchFamily="34" charset="0"/>
              </a:rPr>
              <a:t>solenoide se  satura a masa, el sensor lineal genera un aumento de voltaje a casi 3,5 voltios, esto debido a que el vástago de la válvula en ese preciso instante se levanta, luego de eso se mantiene en 3 </a:t>
            </a:r>
            <a:r>
              <a:rPr lang="es-EC" dirty="0" smtClean="0">
                <a:latin typeface="Arial" pitchFamily="34" charset="0"/>
                <a:cs typeface="Arial" pitchFamily="34" charset="0"/>
              </a:rPr>
              <a:t>voltios.</a:t>
            </a:r>
            <a:endParaRPr lang="es-EC" dirty="0">
              <a:latin typeface="Arial" pitchFamily="34" charset="0"/>
              <a:cs typeface="Arial" pitchFamily="34" charset="0"/>
            </a:endParaRPr>
          </a:p>
        </p:txBody>
      </p:sp>
    </p:spTree>
    <p:extLst>
      <p:ext uri="{BB962C8B-B14F-4D97-AF65-F5344CB8AC3E}">
        <p14:creationId xmlns:p14="http://schemas.microsoft.com/office/powerpoint/2010/main" val="266106655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772816"/>
            <a:ext cx="8229600" cy="4353347"/>
          </a:xfrm>
        </p:spPr>
        <p:txBody>
          <a:bodyPr/>
          <a:lstStyle/>
          <a:p>
            <a:pPr marL="0" indent="0" algn="just">
              <a:buNone/>
            </a:pPr>
            <a:r>
              <a:rPr lang="es-EC" sz="1800" dirty="0">
                <a:latin typeface="Arial" pitchFamily="34" charset="0"/>
                <a:cs typeface="Arial" pitchFamily="34" charset="0"/>
              </a:rPr>
              <a:t>Estos monitoreos se los ejecutaron en un vehículo Chevrolet Grand Vitara, el mismo que cuenta con un sistema EVAP básico (sin válvula CV), </a:t>
            </a:r>
            <a:r>
              <a:rPr lang="es-EC" sz="1800" dirty="0" smtClean="0">
                <a:latin typeface="Arial" pitchFamily="34" charset="0"/>
                <a:cs typeface="Arial" pitchFamily="34" charset="0"/>
              </a:rPr>
              <a:t>teniendo en cuenta que en los pasos </a:t>
            </a:r>
            <a:r>
              <a:rPr lang="es-EC" sz="1800" b="1" dirty="0" smtClean="0">
                <a:latin typeface="Arial" pitchFamily="34" charset="0"/>
                <a:cs typeface="Arial" pitchFamily="34" charset="0"/>
              </a:rPr>
              <a:t>1, 2 </a:t>
            </a:r>
            <a:r>
              <a:rPr lang="es-EC" sz="1800" dirty="0" smtClean="0">
                <a:latin typeface="Arial" pitchFamily="34" charset="0"/>
                <a:cs typeface="Arial" pitchFamily="34" charset="0"/>
              </a:rPr>
              <a:t>y </a:t>
            </a:r>
            <a:r>
              <a:rPr lang="es-EC" sz="1800" b="1" dirty="0" smtClean="0">
                <a:latin typeface="Arial" pitchFamily="34" charset="0"/>
                <a:cs typeface="Arial" pitchFamily="34" charset="0"/>
              </a:rPr>
              <a:t>3</a:t>
            </a:r>
            <a:r>
              <a:rPr lang="es-EC" sz="1800" dirty="0" smtClean="0">
                <a:latin typeface="Arial" pitchFamily="34" charset="0"/>
                <a:cs typeface="Arial" pitchFamily="34" charset="0"/>
              </a:rPr>
              <a:t> serán los mismos pasos descritos anteriormente en los otros sistemas con la diferencia que se determinara los terminales al solenoide de purga del C</a:t>
            </a:r>
            <a:r>
              <a:rPr lang="es-EC" sz="1800" dirty="0">
                <a:latin typeface="Arial" pitchFamily="34" charset="0"/>
                <a:cs typeface="Arial" pitchFamily="34" charset="0"/>
              </a:rPr>
              <a:t>á</a:t>
            </a:r>
            <a:r>
              <a:rPr lang="es-EC" sz="1800" dirty="0" smtClean="0">
                <a:latin typeface="Arial" pitchFamily="34" charset="0"/>
                <a:cs typeface="Arial" pitchFamily="34" charset="0"/>
              </a:rPr>
              <a:t>nister. </a:t>
            </a:r>
            <a:endParaRPr lang="es-EC" sz="1800" dirty="0">
              <a:latin typeface="Arial" pitchFamily="34" charset="0"/>
              <a:cs typeface="Arial" pitchFamily="34" charset="0"/>
            </a:endParaRPr>
          </a:p>
          <a:p>
            <a:pPr marL="0" indent="0">
              <a:buNone/>
            </a:pPr>
            <a:endParaRPr lang="es-EC" dirty="0"/>
          </a:p>
        </p:txBody>
      </p:sp>
      <p:sp>
        <p:nvSpPr>
          <p:cNvPr id="4" name="3 Rectángulo"/>
          <p:cNvSpPr/>
          <p:nvPr/>
        </p:nvSpPr>
        <p:spPr>
          <a:xfrm>
            <a:off x="683568" y="978817"/>
            <a:ext cx="5544616" cy="5779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COMPORTAMIENTO DEL </a:t>
            </a:r>
            <a:r>
              <a:rPr lang="es-EC" b="1" dirty="0" smtClean="0">
                <a:latin typeface="Arial" pitchFamily="34" charset="0"/>
                <a:cs typeface="Arial" pitchFamily="34" charset="0"/>
              </a:rPr>
              <a:t>SISTEMA EVAP.</a:t>
            </a:r>
            <a:endParaRPr lang="es-EC" b="1" dirty="0">
              <a:latin typeface="Arial" pitchFamily="34" charset="0"/>
              <a:cs typeface="Arial" pitchFamily="34" charset="0"/>
            </a:endParaRPr>
          </a:p>
        </p:txBody>
      </p:sp>
      <p:pic>
        <p:nvPicPr>
          <p:cNvPr id="6" name="5 Imagen"/>
          <p:cNvPicPr/>
          <p:nvPr/>
        </p:nvPicPr>
        <p:blipFill>
          <a:blip r:embed="rId2" cstate="print"/>
          <a:srcRect l="5124" t="25941" r="7289" b="11506"/>
          <a:stretch>
            <a:fillRect/>
          </a:stretch>
        </p:blipFill>
        <p:spPr bwMode="auto">
          <a:xfrm>
            <a:off x="668885" y="3560306"/>
            <a:ext cx="3600399" cy="2376264"/>
          </a:xfrm>
          <a:prstGeom prst="rect">
            <a:avLst/>
          </a:prstGeom>
          <a:noFill/>
          <a:ln w="19050">
            <a:solidFill>
              <a:schemeClr val="tx1"/>
            </a:solidFill>
            <a:miter lim="800000"/>
            <a:headEnd/>
            <a:tailEnd/>
          </a:ln>
        </p:spPr>
      </p:pic>
      <p:pic>
        <p:nvPicPr>
          <p:cNvPr id="7" name="6 Imagen"/>
          <p:cNvPicPr/>
          <p:nvPr/>
        </p:nvPicPr>
        <p:blipFill>
          <a:blip r:embed="rId3" cstate="print"/>
          <a:srcRect l="21556" t="32157" r="23211" b="21929"/>
          <a:stretch>
            <a:fillRect/>
          </a:stretch>
        </p:blipFill>
        <p:spPr bwMode="auto">
          <a:xfrm>
            <a:off x="4499992" y="3560306"/>
            <a:ext cx="4476291" cy="237626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02531253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688632"/>
          </a:xfrm>
        </p:spPr>
        <p:txBody>
          <a:bodyPr>
            <a:normAutofit/>
          </a:bodyPr>
          <a:lstStyle/>
          <a:p>
            <a:pPr marL="0" indent="0" algn="just">
              <a:buNone/>
            </a:pPr>
            <a:r>
              <a:rPr lang="es-EC" sz="1800" b="1" dirty="0">
                <a:latin typeface="Arial" pitchFamily="34" charset="0"/>
                <a:cs typeface="Arial" pitchFamily="34" charset="0"/>
              </a:rPr>
              <a:t>PASO 4: </a:t>
            </a:r>
            <a:r>
              <a:rPr lang="es-EC" sz="1800" dirty="0">
                <a:latin typeface="Arial" pitchFamily="34" charset="0"/>
                <a:cs typeface="Arial" pitchFamily="34" charset="0"/>
              </a:rPr>
              <a:t>Encender el motor. </a:t>
            </a:r>
          </a:p>
          <a:p>
            <a:pPr marL="0" indent="0" algn="just">
              <a:buNone/>
            </a:pPr>
            <a:r>
              <a:rPr lang="es-EC" sz="1800" b="1" dirty="0">
                <a:latin typeface="Arial" pitchFamily="34" charset="0"/>
                <a:cs typeface="Arial" pitchFamily="34" charset="0"/>
              </a:rPr>
              <a:t>PASO 5: </a:t>
            </a:r>
            <a:r>
              <a:rPr lang="es-EC" sz="1800" dirty="0">
                <a:latin typeface="Arial" pitchFamily="34" charset="0"/>
                <a:cs typeface="Arial" pitchFamily="34" charset="0"/>
              </a:rPr>
              <a:t>Con el motor encendido pero ahora utilizando osciloscopio se ubica la punta de medición en el terminal 2 </a:t>
            </a:r>
            <a:r>
              <a:rPr lang="es-EC" sz="1800" dirty="0" smtClean="0">
                <a:latin typeface="Arial" pitchFamily="34" charset="0"/>
                <a:cs typeface="Arial" pitchFamily="34" charset="0"/>
              </a:rPr>
              <a:t>y </a:t>
            </a:r>
            <a:r>
              <a:rPr lang="es-EC" sz="1800" dirty="0">
                <a:latin typeface="Arial" pitchFamily="34" charset="0"/>
                <a:cs typeface="Arial" pitchFamily="34" charset="0"/>
              </a:rPr>
              <a:t>la pinza en una buena masa.</a:t>
            </a:r>
          </a:p>
          <a:p>
            <a:pPr marL="0" indent="0" algn="just">
              <a:buNone/>
            </a:pPr>
            <a:r>
              <a:rPr lang="es-EC" sz="1800" dirty="0">
                <a:latin typeface="Arial" pitchFamily="34" charset="0"/>
                <a:cs typeface="Arial" pitchFamily="34" charset="0"/>
              </a:rPr>
              <a:t>En condiciones de ralentí la válvula de purga del Cánister no opera, manteniéndose entonces cerrada, lo que hace que se genere en el osciloscopio una línea constante en 14 voltios (voltaje del sistema de carga), como se observa en la pantalla a través del canal B.</a:t>
            </a:r>
          </a:p>
          <a:p>
            <a:pPr marL="0" indent="0" algn="just">
              <a:buNone/>
            </a:pPr>
            <a:endParaRPr lang="es-EC" sz="1800" dirty="0" smtClean="0">
              <a:latin typeface="Arial" pitchFamily="34" charset="0"/>
              <a:cs typeface="Arial" pitchFamily="34" charset="0"/>
            </a:endParaRPr>
          </a:p>
          <a:p>
            <a:pPr marL="0" indent="0" algn="just">
              <a:buNone/>
            </a:pPr>
            <a:endParaRPr lang="es-EC" sz="1800" dirty="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endParaRPr lang="es-EC" sz="1800" dirty="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endParaRPr lang="es-EC" sz="1800" dirty="0">
              <a:latin typeface="Arial" pitchFamily="34" charset="0"/>
              <a:cs typeface="Arial" pitchFamily="34" charset="0"/>
            </a:endParaRPr>
          </a:p>
          <a:p>
            <a:pPr marL="0" indent="0" algn="just">
              <a:buNone/>
            </a:pPr>
            <a:r>
              <a:rPr lang="es-EC" sz="1800" b="1" dirty="0">
                <a:latin typeface="Arial" pitchFamily="34" charset="0"/>
                <a:cs typeface="Arial" pitchFamily="34" charset="0"/>
              </a:rPr>
              <a:t>PASO 6: </a:t>
            </a:r>
            <a:r>
              <a:rPr lang="es-EC" sz="1800" dirty="0">
                <a:latin typeface="Arial" pitchFamily="34" charset="0"/>
                <a:cs typeface="Arial" pitchFamily="34" charset="0"/>
              </a:rPr>
              <a:t>Cuando el motor haya alcanzado su temperatura ideal de funcionamiento y cumplido</a:t>
            </a:r>
            <a:r>
              <a:rPr lang="es-EC" sz="1800" b="1" dirty="0">
                <a:latin typeface="Arial" pitchFamily="34" charset="0"/>
                <a:cs typeface="Arial" pitchFamily="34" charset="0"/>
              </a:rPr>
              <a:t> </a:t>
            </a:r>
            <a:r>
              <a:rPr lang="es-EC" sz="1800" dirty="0">
                <a:latin typeface="Arial" pitchFamily="34" charset="0"/>
                <a:cs typeface="Arial" pitchFamily="34" charset="0"/>
              </a:rPr>
              <a:t>con ciertos parámetros de operación, se llevará al vehículo a mantener aceleraciones de 2000 a 2500 rpm las cuales harán operar al solenoide de purga de Cánister. </a:t>
            </a:r>
          </a:p>
        </p:txBody>
      </p:sp>
      <p:pic>
        <p:nvPicPr>
          <p:cNvPr id="4" name="3 Imagen"/>
          <p:cNvPicPr/>
          <p:nvPr/>
        </p:nvPicPr>
        <p:blipFill>
          <a:blip r:embed="rId2" cstate="print"/>
          <a:srcRect l="8858" t="28233" r="17618" b="18215"/>
          <a:stretch>
            <a:fillRect/>
          </a:stretch>
        </p:blipFill>
        <p:spPr bwMode="auto">
          <a:xfrm>
            <a:off x="1043608" y="3225739"/>
            <a:ext cx="3905250" cy="2088233"/>
          </a:xfrm>
          <a:prstGeom prst="rect">
            <a:avLst/>
          </a:prstGeom>
          <a:noFill/>
          <a:ln w="19050">
            <a:solidFill>
              <a:schemeClr val="tx1"/>
            </a:solidFill>
            <a:miter lim="800000"/>
            <a:headEnd/>
            <a:tailEnd/>
          </a:ln>
        </p:spPr>
      </p:pic>
      <p:pic>
        <p:nvPicPr>
          <p:cNvPr id="5" name="4 Imagen"/>
          <p:cNvPicPr/>
          <p:nvPr/>
        </p:nvPicPr>
        <p:blipFill>
          <a:blip r:embed="rId3" cstate="print"/>
          <a:srcRect/>
          <a:stretch>
            <a:fillRect/>
          </a:stretch>
        </p:blipFill>
        <p:spPr bwMode="auto">
          <a:xfrm>
            <a:off x="6012160" y="3226124"/>
            <a:ext cx="2260476" cy="2087848"/>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56807175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85962" y="1988840"/>
            <a:ext cx="8229600" cy="4137323"/>
          </a:xfrm>
        </p:spPr>
        <p:txBody>
          <a:bodyPr>
            <a:normAutofit/>
          </a:bodyPr>
          <a:lstStyle/>
          <a:p>
            <a:pPr marL="0" indent="0" algn="just">
              <a:buNone/>
            </a:pPr>
            <a:r>
              <a:rPr lang="es-EC" sz="1800" dirty="0" smtClean="0">
                <a:latin typeface="Arial" pitchFamily="34" charset="0"/>
                <a:cs typeface="Arial" pitchFamily="34" charset="0"/>
              </a:rPr>
              <a:t>Los procedimientos a realizarse deben hacerse siguiendo los procedimientos de diagnóstico que aquí se detallan. </a:t>
            </a:r>
          </a:p>
          <a:p>
            <a:pPr marL="0" indent="0" algn="just">
              <a:buNone/>
            </a:pPr>
            <a:r>
              <a:rPr lang="es-EC" sz="1800" dirty="0" smtClean="0">
                <a:latin typeface="Arial" pitchFamily="34" charset="0"/>
                <a:cs typeface="Arial" pitchFamily="34" charset="0"/>
              </a:rPr>
              <a:t>Cabe recalcar que en ciertos casos el scanner es de gran utilidad ya que determina con precisión el componente o parámetro que origina la falla en los sistemas anticontaminantes.</a:t>
            </a:r>
          </a:p>
          <a:p>
            <a:pPr marL="0" indent="0" algn="just">
              <a:buNone/>
            </a:pPr>
            <a:r>
              <a:rPr lang="es-EC" sz="1800" dirty="0" smtClean="0">
                <a:latin typeface="Arial" pitchFamily="34" charset="0"/>
                <a:cs typeface="Arial" pitchFamily="34" charset="0"/>
              </a:rPr>
              <a:t>Ya que en ciertas marcas de vehículos no se tiene acceso a los códigos precisos solamente utilizando el scanner original para dicha marca.</a:t>
            </a:r>
            <a:endParaRPr lang="es-EC" sz="1800" dirty="0">
              <a:latin typeface="Arial" pitchFamily="34" charset="0"/>
              <a:cs typeface="Arial" pitchFamily="34" charset="0"/>
            </a:endParaRPr>
          </a:p>
        </p:txBody>
      </p:sp>
      <p:sp>
        <p:nvSpPr>
          <p:cNvPr id="4" name="3 Rectángulo"/>
          <p:cNvSpPr/>
          <p:nvPr/>
        </p:nvSpPr>
        <p:spPr>
          <a:xfrm>
            <a:off x="611560" y="980728"/>
            <a:ext cx="8352928" cy="86409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MANUAL SOBRE EL DIAGNÓSTICO ELECTRÓNICO DE LOS SISTEMAS EGR Y </a:t>
            </a:r>
            <a:r>
              <a:rPr lang="es-EC" sz="2000" b="1" u="sng" dirty="0" smtClean="0">
                <a:latin typeface="Arial" pitchFamily="34" charset="0"/>
                <a:cs typeface="Arial" pitchFamily="34" charset="0"/>
              </a:rPr>
              <a:t>EVAP</a:t>
            </a:r>
            <a:endParaRPr lang="es-EC" sz="2000" b="1" u="sng" dirty="0">
              <a:latin typeface="Arial" pitchFamily="34" charset="0"/>
              <a:cs typeface="Arial" pitchFamily="34" charset="0"/>
            </a:endParaRPr>
          </a:p>
        </p:txBody>
      </p:sp>
      <p:sp>
        <p:nvSpPr>
          <p:cNvPr id="5" name="4 Rectángulo"/>
          <p:cNvSpPr/>
          <p:nvPr/>
        </p:nvSpPr>
        <p:spPr>
          <a:xfrm>
            <a:off x="611560" y="4293096"/>
            <a:ext cx="3816424" cy="5779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DIAGNÓSTICO CON SCANNER</a:t>
            </a:r>
            <a:r>
              <a:rPr lang="es-EC" b="1" dirty="0" smtClean="0">
                <a:latin typeface="Arial" pitchFamily="34" charset="0"/>
                <a:cs typeface="Arial" pitchFamily="34" charset="0"/>
              </a:rPr>
              <a:t>.</a:t>
            </a:r>
            <a:endParaRPr lang="es-EC" b="1" dirty="0">
              <a:latin typeface="Arial" pitchFamily="34" charset="0"/>
              <a:cs typeface="Arial" pitchFamily="34" charset="0"/>
            </a:endParaRPr>
          </a:p>
        </p:txBody>
      </p:sp>
      <p:sp>
        <p:nvSpPr>
          <p:cNvPr id="6" name="5 Rectángulo"/>
          <p:cNvSpPr/>
          <p:nvPr/>
        </p:nvSpPr>
        <p:spPr>
          <a:xfrm>
            <a:off x="611560" y="5085184"/>
            <a:ext cx="8064896" cy="1200329"/>
          </a:xfrm>
          <a:prstGeom prst="rect">
            <a:avLst/>
          </a:prstGeom>
        </p:spPr>
        <p:txBody>
          <a:bodyPr wrap="square">
            <a:spAutoFit/>
          </a:bodyPr>
          <a:lstStyle/>
          <a:p>
            <a:pPr algn="just"/>
            <a:r>
              <a:rPr lang="es-EC" dirty="0">
                <a:latin typeface="Arial" pitchFamily="34" charset="0"/>
                <a:cs typeface="Arial" pitchFamily="34" charset="0"/>
              </a:rPr>
              <a:t>Tanto para los sistemas EGR como para el sistema EVAP, el diagnóstico con scanner es el comprobar si es que el PCM y el sistema OBD II encuentran alguna anomalía en el funcionamiento de dichos sistemas, cargándose así </a:t>
            </a:r>
            <a:r>
              <a:rPr lang="es-EC" dirty="0" err="1">
                <a:latin typeface="Arial" pitchFamily="34" charset="0"/>
                <a:cs typeface="Arial" pitchFamily="34" charset="0"/>
              </a:rPr>
              <a:t>DTCs</a:t>
            </a:r>
            <a:r>
              <a:rPr lang="es-EC" dirty="0">
                <a:latin typeface="Arial" pitchFamily="34" charset="0"/>
                <a:cs typeface="Arial" pitchFamily="34" charset="0"/>
              </a:rPr>
              <a:t> establecidos para los sistemas </a:t>
            </a:r>
            <a:r>
              <a:rPr lang="es-EC" dirty="0" smtClean="0">
                <a:latin typeface="Arial" pitchFamily="34" charset="0"/>
                <a:cs typeface="Arial" pitchFamily="34" charset="0"/>
              </a:rPr>
              <a:t>anticontaminantes como </a:t>
            </a:r>
            <a:r>
              <a:rPr lang="es-EC" dirty="0">
                <a:latin typeface="Arial" pitchFamily="34" charset="0"/>
                <a:cs typeface="Arial" pitchFamily="34" charset="0"/>
              </a:rPr>
              <a:t>P04XX.</a:t>
            </a:r>
          </a:p>
        </p:txBody>
      </p:sp>
    </p:spTree>
    <p:extLst>
      <p:ext uri="{BB962C8B-B14F-4D97-AF65-F5344CB8AC3E}">
        <p14:creationId xmlns:p14="http://schemas.microsoft.com/office/powerpoint/2010/main" val="206983858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980728"/>
            <a:ext cx="8280920" cy="5760640"/>
          </a:xfrm>
        </p:spPr>
        <p:txBody>
          <a:bodyPr>
            <a:normAutofit/>
          </a:bodyPr>
          <a:lstStyle/>
          <a:p>
            <a:pPr marL="0" indent="0" algn="just">
              <a:buNone/>
            </a:pPr>
            <a:r>
              <a:rPr lang="es-EC" sz="1800" dirty="0">
                <a:latin typeface="Arial" pitchFamily="34" charset="0"/>
                <a:cs typeface="Arial" pitchFamily="34" charset="0"/>
              </a:rPr>
              <a:t>Realizar este procedimiento con el motor apagado y la llave de encendido en posición de contacto (KOEO) o con el motor en marcha (KOER</a:t>
            </a:r>
            <a:r>
              <a:rPr lang="es-EC" sz="1800" dirty="0" smtClean="0">
                <a:latin typeface="Arial" pitchFamily="34" charset="0"/>
                <a:cs typeface="Arial" pitchFamily="34" charset="0"/>
              </a:rPr>
              <a:t>):</a:t>
            </a:r>
          </a:p>
          <a:p>
            <a:pPr marL="0" indent="0" algn="just">
              <a:buNone/>
            </a:pPr>
            <a:endParaRPr lang="es-EC" sz="1800" dirty="0" smtClean="0">
              <a:latin typeface="Arial" pitchFamily="34" charset="0"/>
              <a:cs typeface="Arial" pitchFamily="34" charset="0"/>
            </a:endParaRPr>
          </a:p>
          <a:p>
            <a:pPr marL="0" indent="0" algn="just">
              <a:buNone/>
            </a:pPr>
            <a:r>
              <a:rPr lang="es-EC" sz="1800" b="1" dirty="0">
                <a:latin typeface="Arial" pitchFamily="34" charset="0"/>
                <a:cs typeface="Arial" pitchFamily="34" charset="0"/>
              </a:rPr>
              <a:t>PASO 1: </a:t>
            </a:r>
            <a:r>
              <a:rPr lang="es-EC" sz="1800" dirty="0">
                <a:latin typeface="Arial" pitchFamily="34" charset="0"/>
                <a:cs typeface="Arial" pitchFamily="34" charset="0"/>
              </a:rPr>
              <a:t>Conectar el scanner en el conector (DLC) del vehículo. </a:t>
            </a:r>
          </a:p>
          <a:p>
            <a:pPr marL="0" indent="0" algn="just">
              <a:buNone/>
            </a:pPr>
            <a:r>
              <a:rPr lang="es-EC" sz="1800" b="1" dirty="0" smtClean="0">
                <a:latin typeface="Arial" pitchFamily="34" charset="0"/>
                <a:cs typeface="Arial" pitchFamily="34" charset="0"/>
              </a:rPr>
              <a:t>PASO 2: </a:t>
            </a:r>
            <a:r>
              <a:rPr lang="es-EC" sz="1800" dirty="0" smtClean="0">
                <a:latin typeface="Arial" pitchFamily="34" charset="0"/>
                <a:cs typeface="Arial" pitchFamily="34" charset="0"/>
              </a:rPr>
              <a:t>En </a:t>
            </a:r>
            <a:r>
              <a:rPr lang="es-EC" sz="1800" dirty="0">
                <a:latin typeface="Arial" pitchFamily="34" charset="0"/>
                <a:cs typeface="Arial" pitchFamily="34" charset="0"/>
              </a:rPr>
              <a:t>el scanner seleccionar búsqueda automática del vehículo o ingresamos sus datos y luego entramos a la gestión del motor. </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lgn="just">
              <a:buNone/>
            </a:pPr>
            <a:r>
              <a:rPr lang="es-EC" sz="1800" b="1" dirty="0">
                <a:latin typeface="Arial" pitchFamily="34" charset="0"/>
                <a:cs typeface="Arial" pitchFamily="34" charset="0"/>
              </a:rPr>
              <a:t>PASO 3: </a:t>
            </a:r>
            <a:r>
              <a:rPr lang="es-EC" sz="1800" dirty="0">
                <a:latin typeface="Arial" pitchFamily="34" charset="0"/>
                <a:cs typeface="Arial" pitchFamily="34" charset="0"/>
              </a:rPr>
              <a:t>Seleccionar códigos de diagnóstico y observamos si se ha cargado algún código de características P04XX. </a:t>
            </a:r>
            <a:endParaRPr lang="es-EC" sz="1800" dirty="0" smtClean="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r>
              <a:rPr lang="es-EC" sz="1800" dirty="0">
                <a:latin typeface="Arial" pitchFamily="34" charset="0"/>
                <a:cs typeface="Arial" pitchFamily="34" charset="0"/>
              </a:rPr>
              <a:t>O</a:t>
            </a:r>
            <a:r>
              <a:rPr lang="es-EC" sz="1800" dirty="0" smtClean="0">
                <a:latin typeface="Arial" pitchFamily="34" charset="0"/>
                <a:cs typeface="Arial" pitchFamily="34" charset="0"/>
              </a:rPr>
              <a:t>tra </a:t>
            </a:r>
            <a:r>
              <a:rPr lang="es-EC" sz="1800" dirty="0">
                <a:latin typeface="Arial" pitchFamily="34" charset="0"/>
                <a:cs typeface="Arial" pitchFamily="34" charset="0"/>
              </a:rPr>
              <a:t>forma de comprobar el correcto funcionamiento de los sistemas anticontaminantes es visualizando el flujo de datos específicamente a lo que ajustes de combustible (SFT y LFT) se </a:t>
            </a:r>
            <a:r>
              <a:rPr lang="es-EC" sz="1800" dirty="0" smtClean="0">
                <a:latin typeface="Arial" pitchFamily="34" charset="0"/>
                <a:cs typeface="Arial" pitchFamily="34" charset="0"/>
              </a:rPr>
              <a:t>refiere: </a:t>
            </a:r>
          </a:p>
          <a:p>
            <a:pPr marL="0" indent="0" algn="just">
              <a:buNone/>
            </a:pPr>
            <a:endParaRPr lang="es-EC" sz="1800" dirty="0">
              <a:latin typeface="Arial" pitchFamily="34" charset="0"/>
              <a:cs typeface="Arial" pitchFamily="34" charset="0"/>
            </a:endParaRPr>
          </a:p>
          <a:p>
            <a:pPr marL="0" indent="0" algn="just">
              <a:buNone/>
            </a:pPr>
            <a:r>
              <a:rPr lang="es-EC" sz="1800" b="1" dirty="0">
                <a:latin typeface="Arial" pitchFamily="34" charset="0"/>
                <a:cs typeface="Arial" pitchFamily="34" charset="0"/>
              </a:rPr>
              <a:t>PASO 1: </a:t>
            </a:r>
            <a:r>
              <a:rPr lang="es-EC" sz="1800" dirty="0">
                <a:latin typeface="Arial" pitchFamily="34" charset="0"/>
                <a:cs typeface="Arial" pitchFamily="34" charset="0"/>
              </a:rPr>
              <a:t>Conectar el scanner en el conector (DLC) </a:t>
            </a:r>
            <a:r>
              <a:rPr lang="es-EC" sz="1800" dirty="0" smtClean="0">
                <a:latin typeface="Arial" pitchFamily="34" charset="0"/>
                <a:cs typeface="Arial" pitchFamily="34" charset="0"/>
              </a:rPr>
              <a:t>del vehículo. </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lgn="just">
              <a:buNone/>
            </a:pPr>
            <a:r>
              <a:rPr lang="es-EC" sz="1800" b="1" dirty="0">
                <a:latin typeface="Arial" pitchFamily="34" charset="0"/>
                <a:cs typeface="Arial" pitchFamily="34" charset="0"/>
              </a:rPr>
              <a:t>PASO 2: </a:t>
            </a:r>
            <a:r>
              <a:rPr lang="es-EC" sz="1800" dirty="0">
                <a:latin typeface="Arial" pitchFamily="34" charset="0"/>
                <a:cs typeface="Arial" pitchFamily="34" charset="0"/>
              </a:rPr>
              <a:t>En el scanner seleccionar búsqueda automática del vehículo o ingresamos sus datos y luego entramos a la gestión del motor. </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lgn="just">
              <a:buNone/>
            </a:pPr>
            <a:r>
              <a:rPr lang="es-EC" sz="1800" b="1" dirty="0" smtClean="0">
                <a:latin typeface="Arial" pitchFamily="34" charset="0"/>
                <a:cs typeface="Arial" pitchFamily="34" charset="0"/>
              </a:rPr>
              <a:t>PASO </a:t>
            </a:r>
            <a:r>
              <a:rPr lang="es-EC" sz="1800" b="1" dirty="0">
                <a:latin typeface="Arial" pitchFamily="34" charset="0"/>
                <a:cs typeface="Arial" pitchFamily="34" charset="0"/>
              </a:rPr>
              <a:t>3: </a:t>
            </a:r>
            <a:r>
              <a:rPr lang="es-EC" sz="1800" dirty="0">
                <a:latin typeface="Arial" pitchFamily="34" charset="0"/>
                <a:cs typeface="Arial" pitchFamily="34" charset="0"/>
              </a:rPr>
              <a:t>Seleccionar flujo de datos y observamos cómo se están comportando los ajustes de combustible. </a:t>
            </a:r>
          </a:p>
          <a:p>
            <a:pPr marL="0" indent="0" algn="just">
              <a:buNone/>
            </a:pPr>
            <a:endParaRPr lang="es-EC" sz="1800" dirty="0">
              <a:latin typeface="Arial" pitchFamily="34" charset="0"/>
              <a:cs typeface="Arial" pitchFamily="34" charset="0"/>
            </a:endParaRPr>
          </a:p>
          <a:p>
            <a:pPr marL="0" indent="0">
              <a:buNone/>
            </a:pPr>
            <a:endParaRPr lang="es-EC" sz="1800" dirty="0">
              <a:latin typeface="Arial" pitchFamily="34" charset="0"/>
              <a:cs typeface="Arial" pitchFamily="34" charset="0"/>
            </a:endParaRPr>
          </a:p>
        </p:txBody>
      </p:sp>
    </p:spTree>
    <p:extLst>
      <p:ext uri="{BB962C8B-B14F-4D97-AF65-F5344CB8AC3E}">
        <p14:creationId xmlns:p14="http://schemas.microsoft.com/office/powerpoint/2010/main" val="22801329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95161" y="3789040"/>
            <a:ext cx="8229600" cy="1656184"/>
          </a:xfrm>
        </p:spPr>
        <p:txBody>
          <a:bodyPr>
            <a:noAutofit/>
          </a:bodyPr>
          <a:lstStyle/>
          <a:p>
            <a:pPr marL="0" indent="0" algn="just">
              <a:buNone/>
            </a:pPr>
            <a:r>
              <a:rPr lang="es-EC" sz="1800" dirty="0">
                <a:latin typeface="Arial" pitchFamily="34" charset="0"/>
                <a:cs typeface="Arial" pitchFamily="34" charset="0"/>
              </a:rPr>
              <a:t>Los valores de SFT y LFT sumados (tomando en cuenta el signo) deben encontrarse en un rango máximo de ± 25%, en caso que se esté próximo a los límites indica que existe algún inconveniente que puede estar directamente relacionado con los sistemas anticontaminantes, pero que la computadora no la detecta aún como para generar un DTC. </a:t>
            </a:r>
          </a:p>
        </p:txBody>
      </p:sp>
      <p:pic>
        <p:nvPicPr>
          <p:cNvPr id="4" name="3 Imagen"/>
          <p:cNvPicPr/>
          <p:nvPr/>
        </p:nvPicPr>
        <p:blipFill>
          <a:blip r:embed="rId2" cstate="print"/>
          <a:srcRect t="5556" r="8488"/>
          <a:stretch>
            <a:fillRect/>
          </a:stretch>
        </p:blipFill>
        <p:spPr bwMode="auto">
          <a:xfrm>
            <a:off x="3047722" y="1052736"/>
            <a:ext cx="3324478" cy="216024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3325711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43410" y="1844824"/>
            <a:ext cx="8043390" cy="4281339"/>
          </a:xfrm>
        </p:spPr>
        <p:txBody>
          <a:bodyPr>
            <a:normAutofit/>
          </a:bodyPr>
          <a:lstStyle/>
          <a:p>
            <a:pPr marL="0" indent="0" algn="just">
              <a:buNone/>
            </a:pPr>
            <a:r>
              <a:rPr lang="es-EC" sz="1800" dirty="0">
                <a:latin typeface="Arial" pitchFamily="34" charset="0"/>
                <a:cs typeface="Arial" pitchFamily="34" charset="0"/>
              </a:rPr>
              <a:t>Este apartado es muy importante cuando no se tiene acceso a los códigos de diagnóstico con el scanner, entonces para saber en dónde radica la falla, lo primero que se debe hacer y es de vital importancia es el contar con el diagrama eléctrico del </a:t>
            </a:r>
            <a:r>
              <a:rPr lang="es-EC" sz="1800" dirty="0" smtClean="0">
                <a:latin typeface="Arial" pitchFamily="34" charset="0"/>
                <a:cs typeface="Arial" pitchFamily="34" charset="0"/>
              </a:rPr>
              <a:t>vehículo.</a:t>
            </a:r>
            <a:endParaRPr lang="es-EC" sz="1800" dirty="0">
              <a:latin typeface="Arial" pitchFamily="34" charset="0"/>
              <a:cs typeface="Arial" pitchFamily="34" charset="0"/>
            </a:endParaRPr>
          </a:p>
        </p:txBody>
      </p:sp>
      <p:sp>
        <p:nvSpPr>
          <p:cNvPr id="5" name="4 Rectángulo"/>
          <p:cNvSpPr/>
          <p:nvPr/>
        </p:nvSpPr>
        <p:spPr>
          <a:xfrm>
            <a:off x="643410" y="1052736"/>
            <a:ext cx="6376862" cy="5779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DIAGNÓSTICO CON MULTÍMETRO Y OSCILOSCOPIO</a:t>
            </a:r>
            <a:r>
              <a:rPr lang="es-EC" b="1" dirty="0" smtClean="0">
                <a:latin typeface="Arial" pitchFamily="34" charset="0"/>
                <a:cs typeface="Arial" pitchFamily="34" charset="0"/>
              </a:rPr>
              <a:t>.</a:t>
            </a:r>
            <a:endParaRPr lang="es-EC" b="1" dirty="0">
              <a:latin typeface="Arial" pitchFamily="34" charset="0"/>
              <a:cs typeface="Arial" pitchFamily="34" charset="0"/>
            </a:endParaRPr>
          </a:p>
        </p:txBody>
      </p:sp>
      <p:sp>
        <p:nvSpPr>
          <p:cNvPr id="6" name="5 Rectángulo"/>
          <p:cNvSpPr/>
          <p:nvPr/>
        </p:nvSpPr>
        <p:spPr>
          <a:xfrm>
            <a:off x="649395" y="3140968"/>
            <a:ext cx="6768752" cy="720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C" b="1" dirty="0">
                <a:latin typeface="Arial" pitchFamily="34" charset="0"/>
                <a:cs typeface="Arial" pitchFamily="34" charset="0"/>
              </a:rPr>
              <a:t>COMPROBACIONES AL SISTEMA EGR CON ACTUADOR NEUMÁTICO, SOLENOIDE EVR Y SENSOR DPFE. </a:t>
            </a:r>
          </a:p>
        </p:txBody>
      </p:sp>
      <p:sp>
        <p:nvSpPr>
          <p:cNvPr id="7" name="6 Rectángulo"/>
          <p:cNvSpPr/>
          <p:nvPr/>
        </p:nvSpPr>
        <p:spPr>
          <a:xfrm>
            <a:off x="649395" y="4077072"/>
            <a:ext cx="4570677" cy="369332"/>
          </a:xfrm>
          <a:prstGeom prst="rect">
            <a:avLst/>
          </a:prstGeom>
        </p:spPr>
        <p:txBody>
          <a:bodyPr wrap="square">
            <a:spAutoFit/>
          </a:bodyPr>
          <a:lstStyle/>
          <a:p>
            <a:r>
              <a:rPr lang="es-EC" b="1" dirty="0">
                <a:latin typeface="Arial" pitchFamily="34" charset="0"/>
                <a:cs typeface="Arial" pitchFamily="34" charset="0"/>
              </a:rPr>
              <a:t>PASO 1: </a:t>
            </a:r>
            <a:r>
              <a:rPr lang="es-EC" dirty="0">
                <a:latin typeface="Arial" pitchFamily="34" charset="0"/>
                <a:cs typeface="Arial" pitchFamily="34" charset="0"/>
              </a:rPr>
              <a:t>Verificar la alimentación del PCM</a:t>
            </a:r>
            <a:r>
              <a:rPr lang="es-EC" dirty="0"/>
              <a:t>.</a:t>
            </a:r>
            <a:r>
              <a:rPr lang="es-EC" b="1" dirty="0"/>
              <a:t> </a:t>
            </a:r>
            <a:endParaRPr lang="es-EC" dirty="0"/>
          </a:p>
        </p:txBody>
      </p:sp>
      <p:pic>
        <p:nvPicPr>
          <p:cNvPr id="8" name="7 Imagen"/>
          <p:cNvPicPr/>
          <p:nvPr/>
        </p:nvPicPr>
        <p:blipFill>
          <a:blip r:embed="rId2" cstate="print"/>
          <a:srcRect l="26870" t="29756" r="25050" b="8293"/>
          <a:stretch>
            <a:fillRect/>
          </a:stretch>
        </p:blipFill>
        <p:spPr bwMode="auto">
          <a:xfrm>
            <a:off x="5580112" y="4077072"/>
            <a:ext cx="3024336" cy="2396242"/>
          </a:xfrm>
          <a:prstGeom prst="rect">
            <a:avLst/>
          </a:prstGeom>
          <a:noFill/>
          <a:ln w="19050">
            <a:solidFill>
              <a:schemeClr val="tx1"/>
            </a:solidFill>
            <a:miter lim="800000"/>
            <a:headEnd/>
            <a:tailEnd/>
          </a:ln>
        </p:spPr>
      </p:pic>
      <p:sp>
        <p:nvSpPr>
          <p:cNvPr id="9" name="8 Rectángulo"/>
          <p:cNvSpPr/>
          <p:nvPr/>
        </p:nvSpPr>
        <p:spPr>
          <a:xfrm>
            <a:off x="644662" y="4581128"/>
            <a:ext cx="4572000" cy="923330"/>
          </a:xfrm>
          <a:prstGeom prst="rect">
            <a:avLst/>
          </a:prstGeom>
        </p:spPr>
        <p:txBody>
          <a:bodyPr>
            <a:spAutoFit/>
          </a:bodyPr>
          <a:lstStyle/>
          <a:p>
            <a:pPr algn="just"/>
            <a:r>
              <a:rPr lang="es-EC" dirty="0">
                <a:latin typeface="Arial" pitchFamily="34" charset="0"/>
                <a:cs typeface="Arial" pitchFamily="34" charset="0"/>
              </a:rPr>
              <a:t>La máxima caída de tensión máxima permisible con respecto al voltaje de batería debe ser ≤ 0,5 V.</a:t>
            </a:r>
          </a:p>
        </p:txBody>
      </p:sp>
    </p:spTree>
    <p:extLst>
      <p:ext uri="{BB962C8B-B14F-4D97-AF65-F5344CB8AC3E}">
        <p14:creationId xmlns:p14="http://schemas.microsoft.com/office/powerpoint/2010/main" val="8831617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018" y="3212976"/>
            <a:ext cx="4320480"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40060" y="3206116"/>
            <a:ext cx="3960440" cy="2133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2 Marcador de contenido"/>
          <p:cNvSpPr>
            <a:spLocks noGrp="1"/>
          </p:cNvSpPr>
          <p:nvPr>
            <p:ph idx="1"/>
          </p:nvPr>
        </p:nvSpPr>
        <p:spPr>
          <a:xfrm>
            <a:off x="539552" y="3717032"/>
            <a:ext cx="8147248" cy="2880320"/>
          </a:xfrm>
        </p:spPr>
        <p:txBody>
          <a:bodyPr>
            <a:normAutofit/>
          </a:bodyPr>
          <a:lstStyle/>
          <a:p>
            <a:pPr marL="0" indent="0">
              <a:buNone/>
            </a:pPr>
            <a:endParaRPr lang="es-EC" sz="1800" dirty="0">
              <a:latin typeface="Arial" pitchFamily="34" charset="0"/>
              <a:cs typeface="Arial" pitchFamily="34" charset="0"/>
            </a:endParaRPr>
          </a:p>
          <a:p>
            <a:pPr marL="0" indent="0">
              <a:buNone/>
            </a:pPr>
            <a:endParaRPr lang="es-EC" sz="1800" dirty="0">
              <a:latin typeface="Arial" pitchFamily="34" charset="0"/>
              <a:cs typeface="Arial" pitchFamily="34" charset="0"/>
            </a:endParaRPr>
          </a:p>
        </p:txBody>
      </p:sp>
      <p:sp>
        <p:nvSpPr>
          <p:cNvPr id="9" name="2 Marcador de contenido"/>
          <p:cNvSpPr txBox="1">
            <a:spLocks/>
          </p:cNvSpPr>
          <p:nvPr/>
        </p:nvSpPr>
        <p:spPr>
          <a:xfrm>
            <a:off x="674868" y="980729"/>
            <a:ext cx="8043390" cy="20162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es-EC" sz="1800" dirty="0" smtClean="0">
                <a:latin typeface="Arial" pitchFamily="34" charset="0"/>
                <a:cs typeface="Arial" pitchFamily="34" charset="0"/>
              </a:rPr>
              <a:t>Al momento de verificar la alimentación de la PCM, actuador del sistema EGR </a:t>
            </a:r>
            <a:r>
              <a:rPr lang="es-EC" sz="1800" dirty="0">
                <a:latin typeface="Arial" pitchFamily="34" charset="0"/>
                <a:cs typeface="Arial" pitchFamily="34" charset="0"/>
              </a:rPr>
              <a:t>o</a:t>
            </a:r>
            <a:r>
              <a:rPr lang="es-EC" sz="1800" dirty="0" smtClean="0">
                <a:latin typeface="Arial" pitchFamily="34" charset="0"/>
                <a:cs typeface="Arial" pitchFamily="34" charset="0"/>
              </a:rPr>
              <a:t> actuador del sistema EVAP, debemos apreciar que la </a:t>
            </a:r>
            <a:r>
              <a:rPr lang="es-EC" sz="1800" dirty="0">
                <a:latin typeface="Arial" pitchFamily="34" charset="0"/>
                <a:cs typeface="Arial" pitchFamily="34" charset="0"/>
              </a:rPr>
              <a:t>caída de tensión debe encontrarse dentro del límite establecido, generalmente ≤ 0,5 V, con respecto al voltaje de </a:t>
            </a:r>
            <a:r>
              <a:rPr lang="es-EC" sz="1800" dirty="0" smtClean="0">
                <a:latin typeface="Arial" pitchFamily="34" charset="0"/>
                <a:cs typeface="Arial" pitchFamily="34" charset="0"/>
              </a:rPr>
              <a:t>batería, caso contrario se tiene dos condiciones la primera cuando la tensión es demasiado bajo y la segunda cuando la tensión es excesiva.  </a:t>
            </a:r>
            <a:endParaRPr lang="es-EC" sz="1800" dirty="0">
              <a:latin typeface="Arial" pitchFamily="34" charset="0"/>
              <a:cs typeface="Arial" pitchFamily="34" charset="0"/>
            </a:endParaRPr>
          </a:p>
          <a:p>
            <a:pPr marL="0" indent="0" algn="just">
              <a:buFont typeface="Arial" pitchFamily="34" charset="0"/>
              <a:buNone/>
            </a:pPr>
            <a:endParaRPr lang="es-EC" sz="1800" dirty="0">
              <a:latin typeface="Arial" pitchFamily="34" charset="0"/>
              <a:cs typeface="Arial" pitchFamily="34" charset="0"/>
            </a:endParaRPr>
          </a:p>
        </p:txBody>
      </p:sp>
    </p:spTree>
    <p:extLst>
      <p:ext uri="{BB962C8B-B14F-4D97-AF65-F5344CB8AC3E}">
        <p14:creationId xmlns:p14="http://schemas.microsoft.com/office/powerpoint/2010/main" val="35390093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700808"/>
            <a:ext cx="8075240" cy="4896544"/>
          </a:xfrm>
        </p:spPr>
        <p:txBody>
          <a:bodyPr>
            <a:noAutofit/>
          </a:bodyPr>
          <a:lstStyle/>
          <a:p>
            <a:pPr algn="just"/>
            <a:r>
              <a:rPr lang="es-EC" sz="1800" dirty="0">
                <a:latin typeface="Arial" pitchFamily="34" charset="0"/>
                <a:cs typeface="Arial" pitchFamily="34" charset="0"/>
              </a:rPr>
              <a:t>El aire se compone por dos gases: Nitrógeno (N</a:t>
            </a:r>
            <a:r>
              <a:rPr lang="es-EC" sz="1800" baseline="-25000" dirty="0">
                <a:latin typeface="Arial" pitchFamily="34" charset="0"/>
                <a:cs typeface="Arial" pitchFamily="34" charset="0"/>
              </a:rPr>
              <a:t>2</a:t>
            </a:r>
            <a:r>
              <a:rPr lang="es-EC" sz="1800" dirty="0">
                <a:latin typeface="Arial" pitchFamily="34" charset="0"/>
                <a:cs typeface="Arial" pitchFamily="34" charset="0"/>
              </a:rPr>
              <a:t>)  y Oxígeno (0</a:t>
            </a:r>
            <a:r>
              <a:rPr lang="es-EC" sz="1800" baseline="-25000" dirty="0">
                <a:latin typeface="Arial" pitchFamily="34" charset="0"/>
                <a:cs typeface="Arial" pitchFamily="34" charset="0"/>
              </a:rPr>
              <a:t>2</a:t>
            </a:r>
            <a:r>
              <a:rPr lang="es-EC" sz="1800" dirty="0">
                <a:latin typeface="Arial" pitchFamily="34" charset="0"/>
                <a:cs typeface="Arial" pitchFamily="34" charset="0"/>
              </a:rPr>
              <a:t>). </a:t>
            </a:r>
            <a:endParaRPr lang="es-EC" sz="1800" dirty="0" smtClean="0">
              <a:latin typeface="Arial" pitchFamily="34" charset="0"/>
              <a:cs typeface="Arial" pitchFamily="34" charset="0"/>
            </a:endParaRPr>
          </a:p>
          <a:p>
            <a:pPr algn="just"/>
            <a:r>
              <a:rPr lang="es-EC" sz="1800" dirty="0" smtClean="0">
                <a:latin typeface="Arial" pitchFamily="34" charset="0"/>
                <a:cs typeface="Arial" pitchFamily="34" charset="0"/>
              </a:rPr>
              <a:t>En </a:t>
            </a:r>
            <a:r>
              <a:rPr lang="es-EC" sz="1800" dirty="0">
                <a:latin typeface="Arial" pitchFamily="34" charset="0"/>
                <a:cs typeface="Arial" pitchFamily="34" charset="0"/>
              </a:rPr>
              <a:t>un volumen determinado de aire se encuentra una proporción del 78% (N</a:t>
            </a:r>
            <a:r>
              <a:rPr lang="es-EC" sz="1800" baseline="-25000" dirty="0">
                <a:latin typeface="Arial" pitchFamily="34" charset="0"/>
                <a:cs typeface="Arial" pitchFamily="34" charset="0"/>
              </a:rPr>
              <a:t>2</a:t>
            </a:r>
            <a:r>
              <a:rPr lang="es-EC" sz="1800" dirty="0">
                <a:latin typeface="Arial" pitchFamily="34" charset="0"/>
                <a:cs typeface="Arial" pitchFamily="34" charset="0"/>
              </a:rPr>
              <a:t>), 21% (O</a:t>
            </a:r>
            <a:r>
              <a:rPr lang="es-EC" sz="1800" baseline="-25000" dirty="0">
                <a:latin typeface="Arial" pitchFamily="34" charset="0"/>
                <a:cs typeface="Arial" pitchFamily="34" charset="0"/>
              </a:rPr>
              <a:t>2</a:t>
            </a:r>
            <a:r>
              <a:rPr lang="es-EC" sz="1800" dirty="0">
                <a:latin typeface="Arial" pitchFamily="34" charset="0"/>
                <a:cs typeface="Arial" pitchFamily="34" charset="0"/>
              </a:rPr>
              <a:t>), y 1% de otros gases.</a:t>
            </a:r>
          </a:p>
          <a:p>
            <a:pPr algn="just"/>
            <a:r>
              <a:rPr lang="es-EC" sz="1800" dirty="0">
                <a:latin typeface="Arial" pitchFamily="34" charset="0"/>
                <a:cs typeface="Arial" pitchFamily="34" charset="0"/>
              </a:rPr>
              <a:t>El nitrógeno durante la combustión, al principio no se combina con nada y sale sin modificación alguna, excepto en pequeñas cantidades, para formar óxidos de nitrógeno (</a:t>
            </a:r>
            <a:r>
              <a:rPr lang="es-EC" sz="1800" dirty="0" err="1">
                <a:latin typeface="Arial" pitchFamily="34" charset="0"/>
                <a:cs typeface="Arial" pitchFamily="34" charset="0"/>
              </a:rPr>
              <a:t>NOx</a:t>
            </a:r>
            <a:r>
              <a:rPr lang="es-EC" sz="1800" dirty="0">
                <a:latin typeface="Arial" pitchFamily="34" charset="0"/>
                <a:cs typeface="Arial" pitchFamily="34" charset="0"/>
              </a:rPr>
              <a:t>). </a:t>
            </a:r>
            <a:endParaRPr lang="es-EC" sz="1800" dirty="0" smtClean="0">
              <a:latin typeface="Arial" pitchFamily="34" charset="0"/>
              <a:cs typeface="Arial" pitchFamily="34" charset="0"/>
            </a:endParaRPr>
          </a:p>
          <a:p>
            <a:pPr marL="0" indent="0" algn="just">
              <a:buNone/>
            </a:pPr>
            <a:r>
              <a:rPr lang="es-EC" sz="1800" dirty="0" smtClean="0">
                <a:latin typeface="Arial" pitchFamily="34" charset="0"/>
                <a:cs typeface="Arial" pitchFamily="34" charset="0"/>
              </a:rPr>
              <a:t> </a:t>
            </a:r>
            <a:endParaRPr lang="es-EC" sz="1800" dirty="0">
              <a:latin typeface="Arial" pitchFamily="34" charset="0"/>
              <a:cs typeface="Arial" pitchFamily="34" charset="0"/>
            </a:endParaRPr>
          </a:p>
        </p:txBody>
      </p:sp>
      <p:sp>
        <p:nvSpPr>
          <p:cNvPr id="4" name="3 Rectángulo"/>
          <p:cNvSpPr/>
          <p:nvPr/>
        </p:nvSpPr>
        <p:spPr>
          <a:xfrm>
            <a:off x="611560" y="1052736"/>
            <a:ext cx="6048672"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sz="2000" b="1" dirty="0" smtClean="0">
                <a:latin typeface="Arial" pitchFamily="34" charset="0"/>
                <a:cs typeface="Arial" pitchFamily="34" charset="0"/>
              </a:rPr>
              <a:t>COMPONENTES DE LOS GASES DE ESCAPE.</a:t>
            </a:r>
            <a:endParaRPr lang="es-EC" sz="2000" b="1" dirty="0">
              <a:latin typeface="Arial" pitchFamily="34" charset="0"/>
              <a:cs typeface="Arial" pitchFamily="34" charset="0"/>
            </a:endParaRPr>
          </a:p>
        </p:txBody>
      </p:sp>
      <p:pic>
        <p:nvPicPr>
          <p:cNvPr id="5" name="4 Imagen"/>
          <p:cNvPicPr/>
          <p:nvPr/>
        </p:nvPicPr>
        <p:blipFill>
          <a:blip r:embed="rId2" cstate="print">
            <a:lum bright="-10000" contrast="20000"/>
          </a:blip>
          <a:srcRect/>
          <a:stretch>
            <a:fillRect/>
          </a:stretch>
        </p:blipFill>
        <p:spPr bwMode="auto">
          <a:xfrm>
            <a:off x="2816705" y="3717032"/>
            <a:ext cx="4131559" cy="3024336"/>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80057419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908720"/>
            <a:ext cx="8147248" cy="5616624"/>
          </a:xfrm>
        </p:spPr>
        <p:txBody>
          <a:bodyPr>
            <a:normAutofit/>
          </a:bodyPr>
          <a:lstStyle/>
          <a:p>
            <a:pPr marL="0" indent="0" algn="just">
              <a:buNone/>
            </a:pPr>
            <a:r>
              <a:rPr lang="es-EC" sz="1800" b="1" dirty="0">
                <a:latin typeface="Arial" pitchFamily="34" charset="0"/>
                <a:cs typeface="Arial" pitchFamily="34" charset="0"/>
              </a:rPr>
              <a:t>PASO 2: </a:t>
            </a:r>
            <a:r>
              <a:rPr lang="es-EC" sz="1800" dirty="0">
                <a:latin typeface="Arial" pitchFamily="34" charset="0"/>
                <a:cs typeface="Arial" pitchFamily="34" charset="0"/>
              </a:rPr>
              <a:t>Verificar la señal de los sensores asociados a este sistema</a:t>
            </a:r>
            <a:r>
              <a:rPr lang="es-EC" sz="1800" dirty="0" smtClean="0">
                <a:latin typeface="Arial" pitchFamily="34" charset="0"/>
                <a:cs typeface="Arial" pitchFamily="34" charset="0"/>
              </a:rPr>
              <a:t>.</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lgn="just">
              <a:buNone/>
            </a:pPr>
            <a:r>
              <a:rPr lang="es-EC" sz="1800" b="1" dirty="0">
                <a:latin typeface="Arial" pitchFamily="34" charset="0"/>
                <a:cs typeface="Arial" pitchFamily="34" charset="0"/>
              </a:rPr>
              <a:t>PASO 3: </a:t>
            </a:r>
            <a:r>
              <a:rPr lang="es-EC" sz="1800" dirty="0">
                <a:latin typeface="Arial" pitchFamily="34" charset="0"/>
                <a:cs typeface="Arial" pitchFamily="34" charset="0"/>
              </a:rPr>
              <a:t>Verificar las señales de activación hacia el actuador por parte del PCM, en este caso sería la señal de comando al solenoide EVR. </a:t>
            </a:r>
          </a:p>
          <a:p>
            <a:pPr marL="0" indent="0" algn="just">
              <a:buNone/>
            </a:pPr>
            <a:r>
              <a:rPr lang="es-EC" sz="1800" dirty="0">
                <a:latin typeface="Arial" pitchFamily="34" charset="0"/>
                <a:cs typeface="Arial" pitchFamily="34" charset="0"/>
              </a:rPr>
              <a:t>También se debe verificar la señal del sensor DPFE para ver como se está comportando. </a:t>
            </a:r>
            <a:endParaRPr lang="es-EC" sz="1800" dirty="0" smtClean="0">
              <a:latin typeface="Arial" pitchFamily="34" charset="0"/>
              <a:cs typeface="Arial" pitchFamily="34" charset="0"/>
            </a:endParaRPr>
          </a:p>
          <a:p>
            <a:pPr marL="0" indent="0" algn="just">
              <a:buNone/>
            </a:pPr>
            <a:r>
              <a:rPr lang="es-EC" sz="1800" b="1" dirty="0" smtClean="0">
                <a:latin typeface="Arial" pitchFamily="34" charset="0"/>
                <a:cs typeface="Arial" pitchFamily="34" charset="0"/>
              </a:rPr>
              <a:t>PASO </a:t>
            </a:r>
            <a:r>
              <a:rPr lang="es-EC" sz="1800" b="1" dirty="0">
                <a:latin typeface="Arial" pitchFamily="34" charset="0"/>
                <a:cs typeface="Arial" pitchFamily="34" charset="0"/>
              </a:rPr>
              <a:t>4: </a:t>
            </a:r>
            <a:r>
              <a:rPr lang="es-EC" sz="1800" dirty="0">
                <a:latin typeface="Arial" pitchFamily="34" charset="0"/>
                <a:cs typeface="Arial" pitchFamily="34" charset="0"/>
              </a:rPr>
              <a:t>Verificar la alimentación del solenoide </a:t>
            </a:r>
            <a:r>
              <a:rPr lang="es-EC" sz="1800" dirty="0" smtClean="0">
                <a:latin typeface="Arial" pitchFamily="34" charset="0"/>
                <a:cs typeface="Arial" pitchFamily="34" charset="0"/>
              </a:rPr>
              <a:t>EVR.</a:t>
            </a:r>
          </a:p>
          <a:p>
            <a:pPr marL="0" indent="0" algn="just">
              <a:buNone/>
            </a:pPr>
            <a:r>
              <a:rPr lang="es-EC" sz="1800" dirty="0" smtClean="0">
                <a:latin typeface="Arial" pitchFamily="34" charset="0"/>
                <a:cs typeface="Arial" pitchFamily="34" charset="0"/>
              </a:rPr>
              <a:t>La caída de tensión debe encontrarse dentro del límite establecido, generalmente </a:t>
            </a:r>
            <a:r>
              <a:rPr lang="es-EC" sz="1800" dirty="0">
                <a:latin typeface="Arial" pitchFamily="34" charset="0"/>
                <a:cs typeface="Arial" pitchFamily="34" charset="0"/>
              </a:rPr>
              <a:t>≤ 0,5 </a:t>
            </a:r>
            <a:r>
              <a:rPr lang="es-EC" sz="1800" dirty="0" smtClean="0">
                <a:latin typeface="Arial" pitchFamily="34" charset="0"/>
                <a:cs typeface="Arial" pitchFamily="34" charset="0"/>
              </a:rPr>
              <a:t>V, con respecto al voltaje de batería.  </a:t>
            </a:r>
            <a:endParaRPr lang="es-EC" sz="1800" dirty="0">
              <a:latin typeface="Arial" pitchFamily="34" charset="0"/>
              <a:cs typeface="Arial" pitchFamily="34" charset="0"/>
            </a:endParaRPr>
          </a:p>
          <a:p>
            <a:pPr marL="0" indent="0">
              <a:buNone/>
            </a:pPr>
            <a:endParaRPr lang="es-EC" sz="1800" dirty="0">
              <a:latin typeface="Arial" pitchFamily="34" charset="0"/>
              <a:cs typeface="Arial" pitchFamily="34" charset="0"/>
            </a:endParaRPr>
          </a:p>
        </p:txBody>
      </p:sp>
      <p:pic>
        <p:nvPicPr>
          <p:cNvPr id="4" name="3 Imagen"/>
          <p:cNvPicPr/>
          <p:nvPr/>
        </p:nvPicPr>
        <p:blipFill>
          <a:blip r:embed="rId2" cstate="print"/>
          <a:srcRect l="18375" t="19870" r="23798" b="13029"/>
          <a:stretch>
            <a:fillRect/>
          </a:stretch>
        </p:blipFill>
        <p:spPr bwMode="auto">
          <a:xfrm>
            <a:off x="2843808" y="3645024"/>
            <a:ext cx="3672408" cy="2952328"/>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40280258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052736"/>
            <a:ext cx="8147248" cy="5544616"/>
          </a:xfrm>
        </p:spPr>
        <p:txBody>
          <a:bodyPr>
            <a:normAutofit/>
          </a:bodyPr>
          <a:lstStyle/>
          <a:p>
            <a:pPr marL="0" indent="0" algn="just">
              <a:buNone/>
            </a:pPr>
            <a:r>
              <a:rPr lang="es-EC" sz="1800" b="1" dirty="0">
                <a:latin typeface="Arial" pitchFamily="34" charset="0"/>
                <a:cs typeface="Arial" pitchFamily="34" charset="0"/>
              </a:rPr>
              <a:t>PASO 5: </a:t>
            </a:r>
            <a:r>
              <a:rPr lang="es-EC" sz="1800" dirty="0">
                <a:latin typeface="Arial" pitchFamily="34" charset="0"/>
                <a:cs typeface="Arial" pitchFamily="34" charset="0"/>
              </a:rPr>
              <a:t>Verificar la resistencia del solenoide EVR.</a:t>
            </a:r>
            <a:r>
              <a:rPr lang="es-EC" sz="1800" b="1" dirty="0">
                <a:latin typeface="Arial" pitchFamily="34" charset="0"/>
                <a:cs typeface="Arial" pitchFamily="34" charset="0"/>
              </a:rPr>
              <a:t> </a:t>
            </a:r>
            <a:endParaRPr lang="es-EC" sz="1800" b="1" dirty="0" smtClean="0">
              <a:latin typeface="Arial" pitchFamily="34" charset="0"/>
              <a:cs typeface="Arial" pitchFamily="34" charset="0"/>
            </a:endParaRPr>
          </a:p>
          <a:p>
            <a:pPr marL="0" indent="0" algn="just">
              <a:buNone/>
            </a:pPr>
            <a:r>
              <a:rPr lang="es-EC" sz="1800" dirty="0">
                <a:latin typeface="Arial" pitchFamily="34" charset="0"/>
                <a:cs typeface="Arial" pitchFamily="34" charset="0"/>
              </a:rPr>
              <a:t>Para obtener la resistencia se debe quitar el conector, después colocamos el tester para medir ohmios y colocamos las puntas en ambos terminales del solenoide.</a:t>
            </a:r>
          </a:p>
          <a:p>
            <a:pPr marL="0" indent="0">
              <a:buNone/>
            </a:pPr>
            <a:endParaRPr lang="es-EC" sz="1800" dirty="0">
              <a:latin typeface="Arial" pitchFamily="34" charset="0"/>
              <a:cs typeface="Arial" pitchFamily="34" charset="0"/>
            </a:endParaRPr>
          </a:p>
          <a:p>
            <a:pPr marL="0" indent="0">
              <a:buNone/>
            </a:pPr>
            <a:endParaRPr lang="es-EC" sz="1800" dirty="0">
              <a:latin typeface="Arial" pitchFamily="34" charset="0"/>
              <a:cs typeface="Arial" pitchFamily="34" charset="0"/>
            </a:endParaRPr>
          </a:p>
        </p:txBody>
      </p:sp>
      <p:pic>
        <p:nvPicPr>
          <p:cNvPr id="4" name="3 Imagen"/>
          <p:cNvPicPr/>
          <p:nvPr/>
        </p:nvPicPr>
        <p:blipFill>
          <a:blip r:embed="rId2" cstate="print"/>
          <a:srcRect l="3930" t="22222" r="6614" b="10847"/>
          <a:stretch>
            <a:fillRect/>
          </a:stretch>
        </p:blipFill>
        <p:spPr bwMode="auto">
          <a:xfrm>
            <a:off x="2128837" y="2271712"/>
            <a:ext cx="4886325" cy="2314575"/>
          </a:xfrm>
          <a:prstGeom prst="rect">
            <a:avLst/>
          </a:prstGeom>
          <a:noFill/>
          <a:ln w="19050">
            <a:solidFill>
              <a:schemeClr val="tx1"/>
            </a:solidFill>
            <a:miter lim="800000"/>
            <a:headEnd/>
            <a:tailEnd/>
          </a:ln>
        </p:spPr>
      </p:pic>
      <p:sp>
        <p:nvSpPr>
          <p:cNvPr id="5" name="4 Rectángulo"/>
          <p:cNvSpPr/>
          <p:nvPr/>
        </p:nvSpPr>
        <p:spPr>
          <a:xfrm>
            <a:off x="539552" y="4725144"/>
            <a:ext cx="7704856" cy="369332"/>
          </a:xfrm>
          <a:prstGeom prst="rect">
            <a:avLst/>
          </a:prstGeom>
        </p:spPr>
        <p:txBody>
          <a:bodyPr wrap="square">
            <a:spAutoFit/>
          </a:bodyPr>
          <a:lstStyle/>
          <a:p>
            <a:pPr algn="just"/>
            <a:r>
              <a:rPr lang="es-EC" dirty="0">
                <a:latin typeface="Arial" pitchFamily="34" charset="0"/>
                <a:cs typeface="Arial" pitchFamily="34" charset="0"/>
              </a:rPr>
              <a:t>Este valor se encuentra generalmente entre 20 y 45 Ω.</a:t>
            </a:r>
          </a:p>
        </p:txBody>
      </p:sp>
      <p:sp>
        <p:nvSpPr>
          <p:cNvPr id="6" name="5 Rectángulo"/>
          <p:cNvSpPr/>
          <p:nvPr/>
        </p:nvSpPr>
        <p:spPr>
          <a:xfrm>
            <a:off x="539552" y="5109851"/>
            <a:ext cx="8064896" cy="1200329"/>
          </a:xfrm>
          <a:prstGeom prst="rect">
            <a:avLst/>
          </a:prstGeom>
        </p:spPr>
        <p:txBody>
          <a:bodyPr wrap="square">
            <a:spAutoFit/>
          </a:bodyPr>
          <a:lstStyle/>
          <a:p>
            <a:pPr algn="just"/>
            <a:r>
              <a:rPr lang="es-EC" dirty="0">
                <a:latin typeface="Arial" pitchFamily="34" charset="0"/>
                <a:cs typeface="Arial" pitchFamily="34" charset="0"/>
              </a:rPr>
              <a:t>Si se presentan incoherencias en el valor medido se debe remplazar el solenoide EVR.</a:t>
            </a:r>
          </a:p>
          <a:p>
            <a:pPr algn="just"/>
            <a:r>
              <a:rPr lang="es-EC" b="1" dirty="0">
                <a:latin typeface="Arial" pitchFamily="34" charset="0"/>
                <a:cs typeface="Arial" pitchFamily="34" charset="0"/>
              </a:rPr>
              <a:t> </a:t>
            </a:r>
            <a:endParaRPr lang="es-EC" dirty="0">
              <a:latin typeface="Arial" pitchFamily="34" charset="0"/>
              <a:cs typeface="Arial" pitchFamily="34" charset="0"/>
            </a:endParaRPr>
          </a:p>
          <a:p>
            <a:pPr algn="just"/>
            <a:r>
              <a:rPr lang="es-EC" b="1" dirty="0">
                <a:latin typeface="Arial" pitchFamily="34" charset="0"/>
                <a:cs typeface="Arial" pitchFamily="34" charset="0"/>
              </a:rPr>
              <a:t>PASO 6: </a:t>
            </a:r>
            <a:r>
              <a:rPr lang="es-EC" dirty="0">
                <a:latin typeface="Arial" pitchFamily="34" charset="0"/>
                <a:cs typeface="Arial" pitchFamily="34" charset="0"/>
              </a:rPr>
              <a:t>Verificar la curva característica del solenoide EVR.</a:t>
            </a:r>
          </a:p>
        </p:txBody>
      </p:sp>
    </p:spTree>
    <p:extLst>
      <p:ext uri="{BB962C8B-B14F-4D97-AF65-F5344CB8AC3E}">
        <p14:creationId xmlns:p14="http://schemas.microsoft.com/office/powerpoint/2010/main" val="182531708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988840"/>
            <a:ext cx="8147248" cy="4536504"/>
          </a:xfrm>
        </p:spPr>
        <p:txBody>
          <a:bodyPr>
            <a:normAutofit/>
          </a:bodyPr>
          <a:lstStyle/>
          <a:p>
            <a:pPr marL="0" indent="0" algn="just">
              <a:buNone/>
            </a:pPr>
            <a:r>
              <a:rPr lang="es-EC" sz="1800" dirty="0" smtClean="0">
                <a:latin typeface="Arial" pitchFamily="34" charset="0"/>
                <a:cs typeface="Arial" pitchFamily="34" charset="0"/>
              </a:rPr>
              <a:t>Para la comprobación de este sistema los pasos </a:t>
            </a:r>
            <a:r>
              <a:rPr lang="es-EC" sz="1800" b="1" dirty="0" smtClean="0">
                <a:latin typeface="Arial" pitchFamily="34" charset="0"/>
                <a:cs typeface="Arial" pitchFamily="34" charset="0"/>
              </a:rPr>
              <a:t>1</a:t>
            </a:r>
            <a:r>
              <a:rPr lang="es-EC" sz="1800" dirty="0" smtClean="0">
                <a:latin typeface="Arial" pitchFamily="34" charset="0"/>
                <a:cs typeface="Arial" pitchFamily="34" charset="0"/>
              </a:rPr>
              <a:t> y </a:t>
            </a:r>
            <a:r>
              <a:rPr lang="es-EC" sz="1800" b="1" dirty="0" smtClean="0">
                <a:latin typeface="Arial" pitchFamily="34" charset="0"/>
                <a:cs typeface="Arial" pitchFamily="34" charset="0"/>
              </a:rPr>
              <a:t>2</a:t>
            </a:r>
            <a:r>
              <a:rPr lang="es-EC" sz="1800" dirty="0" smtClean="0">
                <a:latin typeface="Arial" pitchFamily="34" charset="0"/>
                <a:cs typeface="Arial" pitchFamily="34" charset="0"/>
              </a:rPr>
              <a:t> hacen referencia a los mismos pasos tratados en el sistema anterior. </a:t>
            </a:r>
            <a:endParaRPr lang="es-EC" sz="1800" dirty="0">
              <a:latin typeface="Arial" pitchFamily="34" charset="0"/>
              <a:cs typeface="Arial" pitchFamily="34" charset="0"/>
            </a:endParaRPr>
          </a:p>
          <a:p>
            <a:pPr marL="0" indent="0" algn="just">
              <a:buNone/>
            </a:pPr>
            <a:r>
              <a:rPr lang="es-EC" sz="1800" b="1" dirty="0" smtClean="0">
                <a:latin typeface="Arial" pitchFamily="34" charset="0"/>
                <a:cs typeface="Arial" pitchFamily="34" charset="0"/>
              </a:rPr>
              <a:t>PASO </a:t>
            </a:r>
            <a:r>
              <a:rPr lang="es-EC" sz="1800" b="1" dirty="0">
                <a:latin typeface="Arial" pitchFamily="34" charset="0"/>
                <a:cs typeface="Arial" pitchFamily="34" charset="0"/>
              </a:rPr>
              <a:t>3: </a:t>
            </a:r>
            <a:r>
              <a:rPr lang="es-EC" sz="1800" dirty="0">
                <a:latin typeface="Arial" pitchFamily="34" charset="0"/>
                <a:cs typeface="Arial" pitchFamily="34" charset="0"/>
              </a:rPr>
              <a:t>Verificar las señales de activación hacia el actuador por parte del PCM, en este caso sería la señal de comando directamente hacia la válvula EGR de motor paso a paso, es decir el comando de sus cuatro bobinas.</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lgn="just">
              <a:buNone/>
            </a:pPr>
            <a:r>
              <a:rPr lang="es-EC" sz="1800" b="1" dirty="0" smtClean="0">
                <a:latin typeface="Arial" pitchFamily="34" charset="0"/>
                <a:cs typeface="Arial" pitchFamily="34" charset="0"/>
              </a:rPr>
              <a:t>PASO </a:t>
            </a:r>
            <a:r>
              <a:rPr lang="es-EC" sz="1800" b="1" dirty="0">
                <a:latin typeface="Arial" pitchFamily="34" charset="0"/>
                <a:cs typeface="Arial" pitchFamily="34" charset="0"/>
              </a:rPr>
              <a:t>4: </a:t>
            </a:r>
            <a:r>
              <a:rPr lang="es-EC" sz="1800" dirty="0">
                <a:latin typeface="Arial" pitchFamily="34" charset="0"/>
                <a:cs typeface="Arial" pitchFamily="34" charset="0"/>
              </a:rPr>
              <a:t>Verificar la alimentación de la válvula EGR de motor paso a paso.</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buNone/>
            </a:pPr>
            <a:endParaRPr lang="es-EC" sz="1800" dirty="0">
              <a:latin typeface="Arial" pitchFamily="34" charset="0"/>
              <a:cs typeface="Arial" pitchFamily="34" charset="0"/>
            </a:endParaRPr>
          </a:p>
        </p:txBody>
      </p:sp>
      <p:sp>
        <p:nvSpPr>
          <p:cNvPr id="4" name="3 Rectángulo"/>
          <p:cNvSpPr/>
          <p:nvPr/>
        </p:nvSpPr>
        <p:spPr>
          <a:xfrm>
            <a:off x="649395" y="1052736"/>
            <a:ext cx="6768752" cy="720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C" b="1" dirty="0">
                <a:latin typeface="Arial" pitchFamily="34" charset="0"/>
                <a:cs typeface="Arial" pitchFamily="34" charset="0"/>
              </a:rPr>
              <a:t>COMPROBACIONES AL SISTEMA EGR CON ACTUADOR EGR ELÉCTRICO DE MOTOR PASO A </a:t>
            </a:r>
            <a:r>
              <a:rPr lang="es-EC" b="1" dirty="0" smtClean="0">
                <a:latin typeface="Arial" pitchFamily="34" charset="0"/>
                <a:cs typeface="Arial" pitchFamily="34" charset="0"/>
              </a:rPr>
              <a:t>PASO.</a:t>
            </a:r>
            <a:endParaRPr lang="es-EC" b="1" dirty="0">
              <a:latin typeface="Arial" pitchFamily="34" charset="0"/>
              <a:cs typeface="Arial" pitchFamily="34" charset="0"/>
            </a:endParaRPr>
          </a:p>
        </p:txBody>
      </p:sp>
      <p:pic>
        <p:nvPicPr>
          <p:cNvPr id="5" name="4 Imagen"/>
          <p:cNvPicPr/>
          <p:nvPr/>
        </p:nvPicPr>
        <p:blipFill>
          <a:blip r:embed="rId2" cstate="print"/>
          <a:srcRect l="6110" t="23995" r="6399" b="23406"/>
          <a:stretch>
            <a:fillRect/>
          </a:stretch>
        </p:blipFill>
        <p:spPr bwMode="auto">
          <a:xfrm>
            <a:off x="649395" y="4077072"/>
            <a:ext cx="4930717" cy="2232248"/>
          </a:xfrm>
          <a:prstGeom prst="rect">
            <a:avLst/>
          </a:prstGeom>
          <a:noFill/>
          <a:ln w="19050">
            <a:solidFill>
              <a:schemeClr val="tx1"/>
            </a:solidFill>
            <a:miter lim="800000"/>
            <a:headEnd/>
            <a:tailEnd/>
          </a:ln>
        </p:spPr>
      </p:pic>
      <p:sp>
        <p:nvSpPr>
          <p:cNvPr id="6" name="5 Rectángulo"/>
          <p:cNvSpPr/>
          <p:nvPr/>
        </p:nvSpPr>
        <p:spPr>
          <a:xfrm>
            <a:off x="6033620" y="4401180"/>
            <a:ext cx="2858860" cy="1200329"/>
          </a:xfrm>
          <a:prstGeom prst="rect">
            <a:avLst/>
          </a:prstGeom>
        </p:spPr>
        <p:txBody>
          <a:bodyPr wrap="square">
            <a:spAutoFit/>
          </a:bodyPr>
          <a:lstStyle/>
          <a:p>
            <a:pPr algn="just"/>
            <a:r>
              <a:rPr lang="es-EC" dirty="0">
                <a:latin typeface="Arial" pitchFamily="34" charset="0"/>
                <a:cs typeface="Arial" pitchFamily="34" charset="0"/>
              </a:rPr>
              <a:t>Esta lectura de 12 V debe darse en dos pines (de los 6) del conector de la válvula </a:t>
            </a:r>
            <a:r>
              <a:rPr lang="es-EC" dirty="0" smtClean="0">
                <a:latin typeface="Arial" pitchFamily="34" charset="0"/>
                <a:cs typeface="Arial" pitchFamily="34" charset="0"/>
              </a:rPr>
              <a:t>EGR.</a:t>
            </a:r>
            <a:endParaRPr lang="es-EC" dirty="0">
              <a:latin typeface="Arial" pitchFamily="34" charset="0"/>
              <a:cs typeface="Arial" pitchFamily="34" charset="0"/>
            </a:endParaRPr>
          </a:p>
        </p:txBody>
      </p:sp>
    </p:spTree>
    <p:extLst>
      <p:ext uri="{BB962C8B-B14F-4D97-AF65-F5344CB8AC3E}">
        <p14:creationId xmlns:p14="http://schemas.microsoft.com/office/powerpoint/2010/main" val="395401830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80728"/>
            <a:ext cx="8229600" cy="5616624"/>
          </a:xfrm>
        </p:spPr>
        <p:txBody>
          <a:bodyPr/>
          <a:lstStyle/>
          <a:p>
            <a:pPr marL="0" indent="0" algn="just">
              <a:buNone/>
            </a:pPr>
            <a:r>
              <a:rPr lang="es-EC" sz="1800" b="1" dirty="0">
                <a:latin typeface="Arial" pitchFamily="34" charset="0"/>
                <a:cs typeface="Arial" pitchFamily="34" charset="0"/>
              </a:rPr>
              <a:t>PASO 5: </a:t>
            </a:r>
            <a:r>
              <a:rPr lang="es-EC" sz="1800" dirty="0">
                <a:latin typeface="Arial" pitchFamily="34" charset="0"/>
                <a:cs typeface="Arial" pitchFamily="34" charset="0"/>
              </a:rPr>
              <a:t>Verificar las resistencias de las 4 bobinas de la válvula EGR.</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buNone/>
            </a:pPr>
            <a:endParaRPr lang="es-EC" dirty="0"/>
          </a:p>
        </p:txBody>
      </p:sp>
      <p:pic>
        <p:nvPicPr>
          <p:cNvPr id="4" name="3 Imagen"/>
          <p:cNvPicPr/>
          <p:nvPr/>
        </p:nvPicPr>
        <p:blipFill>
          <a:blip r:embed="rId2" cstate="print"/>
          <a:srcRect/>
          <a:stretch>
            <a:fillRect/>
          </a:stretch>
        </p:blipFill>
        <p:spPr bwMode="auto">
          <a:xfrm>
            <a:off x="683568" y="1556792"/>
            <a:ext cx="2686050" cy="1512168"/>
          </a:xfrm>
          <a:prstGeom prst="rect">
            <a:avLst/>
          </a:prstGeom>
          <a:noFill/>
          <a:ln w="19050">
            <a:solidFill>
              <a:schemeClr val="tx1"/>
            </a:solidFill>
            <a:miter lim="800000"/>
            <a:headEnd/>
            <a:tailEnd/>
          </a:ln>
        </p:spPr>
      </p:pic>
      <p:pic>
        <p:nvPicPr>
          <p:cNvPr id="5" name="4 Imagen" descr="C:\Users\USUARIO\consultas para la tesis\Grand Vitara EGR EVAP\resistencia del egr y evap\CIMG1469.JPG"/>
          <p:cNvPicPr/>
          <p:nvPr/>
        </p:nvPicPr>
        <p:blipFill>
          <a:blip r:embed="rId3" cstate="print">
            <a:lum bright="-10000" contrast="20000"/>
          </a:blip>
          <a:srcRect/>
          <a:stretch>
            <a:fillRect/>
          </a:stretch>
        </p:blipFill>
        <p:spPr bwMode="auto">
          <a:xfrm>
            <a:off x="3635896" y="1556792"/>
            <a:ext cx="2589138" cy="2140193"/>
          </a:xfrm>
          <a:prstGeom prst="rect">
            <a:avLst/>
          </a:prstGeom>
          <a:noFill/>
          <a:ln w="19050">
            <a:solidFill>
              <a:schemeClr val="tx1"/>
            </a:solidFill>
            <a:miter lim="800000"/>
            <a:headEnd/>
            <a:tailEnd/>
          </a:ln>
        </p:spPr>
      </p:pic>
      <p:pic>
        <p:nvPicPr>
          <p:cNvPr id="6" name="5 Imagen" descr="C:\Users\USUARIO\consultas para la tesis\Grand Vitara EGR EVAP\resistencia del egr y evap\CIMG1470.JPG"/>
          <p:cNvPicPr/>
          <p:nvPr/>
        </p:nvPicPr>
        <p:blipFill>
          <a:blip r:embed="rId4" cstate="print">
            <a:lum bright="-10000" contrast="20000"/>
          </a:blip>
          <a:srcRect/>
          <a:stretch>
            <a:fillRect/>
          </a:stretch>
        </p:blipFill>
        <p:spPr bwMode="auto">
          <a:xfrm>
            <a:off x="6516216" y="1563712"/>
            <a:ext cx="2387784" cy="2133273"/>
          </a:xfrm>
          <a:prstGeom prst="rect">
            <a:avLst/>
          </a:prstGeom>
          <a:noFill/>
          <a:ln w="19050">
            <a:solidFill>
              <a:schemeClr val="tx1"/>
            </a:solidFill>
            <a:miter lim="800000"/>
            <a:headEnd/>
            <a:tailEnd/>
          </a:ln>
        </p:spPr>
      </p:pic>
      <p:pic>
        <p:nvPicPr>
          <p:cNvPr id="7" name="6 Imagen"/>
          <p:cNvPicPr/>
          <p:nvPr/>
        </p:nvPicPr>
        <p:blipFill>
          <a:blip r:embed="rId5" cstate="print"/>
          <a:srcRect/>
          <a:stretch>
            <a:fillRect/>
          </a:stretch>
        </p:blipFill>
        <p:spPr bwMode="auto">
          <a:xfrm>
            <a:off x="1547663" y="4060050"/>
            <a:ext cx="3382801" cy="2249270"/>
          </a:xfrm>
          <a:prstGeom prst="rect">
            <a:avLst/>
          </a:prstGeom>
          <a:noFill/>
          <a:ln w="19050">
            <a:solidFill>
              <a:schemeClr val="tx1"/>
            </a:solidFill>
            <a:miter lim="800000"/>
            <a:headEnd/>
            <a:tailEnd/>
          </a:ln>
        </p:spPr>
      </p:pic>
      <p:pic>
        <p:nvPicPr>
          <p:cNvPr id="8" name="7 Imagen"/>
          <p:cNvPicPr/>
          <p:nvPr/>
        </p:nvPicPr>
        <p:blipFill>
          <a:blip r:embed="rId6" cstate="print">
            <a:lum bright="-10000" contrast="20000"/>
          </a:blip>
          <a:srcRect/>
          <a:stretch>
            <a:fillRect/>
          </a:stretch>
        </p:blipFill>
        <p:spPr bwMode="auto">
          <a:xfrm>
            <a:off x="5220072" y="4060050"/>
            <a:ext cx="3210026" cy="2232248"/>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3490037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3027647882"/>
              </p:ext>
            </p:extLst>
          </p:nvPr>
        </p:nvGraphicFramePr>
        <p:xfrm>
          <a:off x="5724128" y="1124744"/>
          <a:ext cx="3173095" cy="1051560"/>
        </p:xfrm>
        <a:graphic>
          <a:graphicData uri="http://schemas.openxmlformats.org/drawingml/2006/table">
            <a:tbl>
              <a:tblPr firstRow="1" firstCol="1" bandRow="1">
                <a:tableStyleId>{5C22544A-7EE6-4342-B048-85BDC9FD1C3A}</a:tableStyleId>
              </a:tblPr>
              <a:tblGrid>
                <a:gridCol w="1438275"/>
                <a:gridCol w="1734820"/>
              </a:tblGrid>
              <a:tr h="0">
                <a:tc>
                  <a:txBody>
                    <a:bodyPr/>
                    <a:lstStyle/>
                    <a:p>
                      <a:pPr algn="ctr">
                        <a:lnSpc>
                          <a:spcPct val="115000"/>
                        </a:lnSpc>
                        <a:spcAft>
                          <a:spcPts val="0"/>
                        </a:spcAft>
                      </a:pPr>
                      <a:r>
                        <a:rPr lang="es-EC" sz="1200" dirty="0">
                          <a:effectLst/>
                          <a:latin typeface="Arial" pitchFamily="34" charset="0"/>
                          <a:cs typeface="Arial" pitchFamily="34" charset="0"/>
                        </a:rPr>
                        <a:t>Terminales</a:t>
                      </a:r>
                      <a:endParaRPr lang="es-EC" sz="12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s-EC" sz="1200">
                          <a:effectLst/>
                          <a:latin typeface="Arial" pitchFamily="34" charset="0"/>
                          <a:cs typeface="Arial" pitchFamily="34" charset="0"/>
                        </a:rPr>
                        <a:t>Resistencia normal</a:t>
                      </a:r>
                      <a:endParaRPr lang="es-EC" sz="1200">
                        <a:effectLst/>
                        <a:latin typeface="Arial" pitchFamily="34" charset="0"/>
                        <a:ea typeface="Times New Roman"/>
                        <a:cs typeface="Arial" pitchFamily="34" charset="0"/>
                      </a:endParaRPr>
                    </a:p>
                  </a:txBody>
                  <a:tcPr marL="68580" marR="68580" marT="0" marB="0"/>
                </a:tc>
              </a:tr>
              <a:tr h="0">
                <a:tc>
                  <a:txBody>
                    <a:bodyPr/>
                    <a:lstStyle/>
                    <a:p>
                      <a:pPr algn="ctr">
                        <a:lnSpc>
                          <a:spcPct val="115000"/>
                        </a:lnSpc>
                        <a:spcAft>
                          <a:spcPts val="0"/>
                        </a:spcAft>
                      </a:pPr>
                      <a:r>
                        <a:rPr lang="es-EC" sz="1200" dirty="0">
                          <a:effectLst/>
                          <a:latin typeface="Arial" pitchFamily="34" charset="0"/>
                          <a:cs typeface="Arial" pitchFamily="34" charset="0"/>
                        </a:rPr>
                        <a:t>B-A</a:t>
                      </a:r>
                    </a:p>
                    <a:p>
                      <a:pPr algn="ctr">
                        <a:lnSpc>
                          <a:spcPct val="115000"/>
                        </a:lnSpc>
                        <a:spcAft>
                          <a:spcPts val="0"/>
                        </a:spcAft>
                      </a:pPr>
                      <a:r>
                        <a:rPr lang="es-EC" sz="1200" dirty="0">
                          <a:effectLst/>
                          <a:latin typeface="Arial" pitchFamily="34" charset="0"/>
                          <a:cs typeface="Arial" pitchFamily="34" charset="0"/>
                        </a:rPr>
                        <a:t>B-C</a:t>
                      </a:r>
                    </a:p>
                    <a:p>
                      <a:pPr algn="ctr">
                        <a:lnSpc>
                          <a:spcPct val="115000"/>
                        </a:lnSpc>
                        <a:spcAft>
                          <a:spcPts val="0"/>
                        </a:spcAft>
                      </a:pPr>
                      <a:r>
                        <a:rPr lang="es-EC" sz="1200" dirty="0">
                          <a:effectLst/>
                          <a:latin typeface="Arial" pitchFamily="34" charset="0"/>
                          <a:cs typeface="Arial" pitchFamily="34" charset="0"/>
                        </a:rPr>
                        <a:t>E-F</a:t>
                      </a:r>
                    </a:p>
                    <a:p>
                      <a:pPr algn="ctr">
                        <a:lnSpc>
                          <a:spcPct val="115000"/>
                        </a:lnSpc>
                        <a:spcAft>
                          <a:spcPts val="0"/>
                        </a:spcAft>
                      </a:pPr>
                      <a:r>
                        <a:rPr lang="es-EC" sz="1200" dirty="0">
                          <a:effectLst/>
                          <a:latin typeface="Arial" pitchFamily="34" charset="0"/>
                          <a:cs typeface="Arial" pitchFamily="34" charset="0"/>
                        </a:rPr>
                        <a:t>E-D</a:t>
                      </a:r>
                      <a:endParaRPr lang="es-EC" sz="1200" dirty="0">
                        <a:effectLst/>
                        <a:latin typeface="Arial" pitchFamily="34" charset="0"/>
                        <a:ea typeface="Times New Roman"/>
                        <a:cs typeface="Arial" pitchFamily="34" charset="0"/>
                      </a:endParaRPr>
                    </a:p>
                  </a:txBody>
                  <a:tcPr marL="68580" marR="68580" marT="0" marB="0"/>
                </a:tc>
                <a:tc>
                  <a:txBody>
                    <a:bodyPr/>
                    <a:lstStyle/>
                    <a:p>
                      <a:pPr algn="ctr">
                        <a:lnSpc>
                          <a:spcPct val="115000"/>
                        </a:lnSpc>
                        <a:spcAft>
                          <a:spcPts val="0"/>
                        </a:spcAft>
                      </a:pPr>
                      <a:r>
                        <a:rPr lang="es-EC" sz="1200" dirty="0">
                          <a:effectLst/>
                          <a:latin typeface="Arial" pitchFamily="34" charset="0"/>
                          <a:cs typeface="Arial" pitchFamily="34" charset="0"/>
                        </a:rPr>
                        <a:t> </a:t>
                      </a:r>
                    </a:p>
                    <a:p>
                      <a:pPr algn="ctr">
                        <a:lnSpc>
                          <a:spcPct val="115000"/>
                        </a:lnSpc>
                        <a:spcAft>
                          <a:spcPts val="0"/>
                        </a:spcAft>
                      </a:pPr>
                      <a:r>
                        <a:rPr lang="es-EC" sz="1200" dirty="0">
                          <a:effectLst/>
                          <a:latin typeface="Arial" pitchFamily="34" charset="0"/>
                          <a:cs typeface="Arial" pitchFamily="34" charset="0"/>
                        </a:rPr>
                        <a:t>15-40 </a:t>
                      </a:r>
                      <a:r>
                        <a:rPr lang="es-EC" sz="1200" dirty="0">
                          <a:effectLst/>
                          <a:latin typeface="Arial" pitchFamily="34" charset="0"/>
                          <a:cs typeface="Arial" pitchFamily="34" charset="0"/>
                          <a:sym typeface="Symbol"/>
                        </a:rPr>
                        <a:t></a:t>
                      </a:r>
                      <a:r>
                        <a:rPr lang="es-EC" sz="1200" dirty="0">
                          <a:effectLst/>
                          <a:latin typeface="Arial" pitchFamily="34" charset="0"/>
                          <a:cs typeface="Arial" pitchFamily="34" charset="0"/>
                        </a:rPr>
                        <a:t> </a:t>
                      </a:r>
                      <a:endParaRPr lang="es-EC" sz="1200" dirty="0">
                        <a:effectLst/>
                        <a:latin typeface="Arial" pitchFamily="34" charset="0"/>
                        <a:ea typeface="Times New Roman"/>
                        <a:cs typeface="Arial" pitchFamily="34" charset="0"/>
                      </a:endParaRPr>
                    </a:p>
                  </a:txBody>
                  <a:tcPr marL="68580" marR="68580" marT="0" marB="0"/>
                </a:tc>
              </a:tr>
            </a:tbl>
          </a:graphicData>
        </a:graphic>
      </p:graphicFrame>
      <p:graphicFrame>
        <p:nvGraphicFramePr>
          <p:cNvPr id="4" name="3 Tabla"/>
          <p:cNvGraphicFramePr>
            <a:graphicFrameLocks noGrp="1"/>
          </p:cNvGraphicFramePr>
          <p:nvPr>
            <p:extLst>
              <p:ext uri="{D42A27DB-BD31-4B8C-83A1-F6EECF244321}">
                <p14:modId xmlns:p14="http://schemas.microsoft.com/office/powerpoint/2010/main" val="3252518944"/>
              </p:ext>
            </p:extLst>
          </p:nvPr>
        </p:nvGraphicFramePr>
        <p:xfrm>
          <a:off x="827584" y="1124744"/>
          <a:ext cx="4608512" cy="2041048"/>
        </p:xfrm>
        <a:graphic>
          <a:graphicData uri="http://schemas.openxmlformats.org/drawingml/2006/table">
            <a:tbl>
              <a:tblPr firstRow="1" firstCol="1" bandRow="1">
                <a:tableStyleId>{5C22544A-7EE6-4342-B048-85BDC9FD1C3A}</a:tableStyleId>
              </a:tblPr>
              <a:tblGrid>
                <a:gridCol w="2304256"/>
                <a:gridCol w="2304256"/>
              </a:tblGrid>
              <a:tr h="373102">
                <a:tc>
                  <a:txBody>
                    <a:bodyPr/>
                    <a:lstStyle/>
                    <a:p>
                      <a:pPr algn="ctr">
                        <a:lnSpc>
                          <a:spcPct val="150000"/>
                        </a:lnSpc>
                        <a:spcAft>
                          <a:spcPts val="0"/>
                        </a:spcAft>
                      </a:pPr>
                      <a:r>
                        <a:rPr lang="es-EC" sz="1200" dirty="0">
                          <a:effectLst/>
                          <a:latin typeface="Arial" pitchFamily="34" charset="0"/>
                          <a:cs typeface="Arial" pitchFamily="34" charset="0"/>
                        </a:rPr>
                        <a:t>TERMINAL DE LAS BOBINAS</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VALOR DE LA VÁLVULA EGR DE MOTOR PAP</a:t>
                      </a:r>
                      <a:endParaRPr lang="es-EC" sz="1600">
                        <a:effectLst/>
                        <a:latin typeface="Arial" pitchFamily="34" charset="0"/>
                        <a:ea typeface="Times New Roman"/>
                        <a:cs typeface="Arial" pitchFamily="34" charset="0"/>
                      </a:endParaRPr>
                    </a:p>
                  </a:txBody>
                  <a:tcPr marL="68580" marR="68580" marT="0" marB="0"/>
                </a:tc>
              </a:tr>
              <a:tr h="373102">
                <a:tc>
                  <a:txBody>
                    <a:bodyPr/>
                    <a:lstStyle/>
                    <a:p>
                      <a:pPr algn="ctr">
                        <a:lnSpc>
                          <a:spcPct val="150000"/>
                        </a:lnSpc>
                        <a:spcAft>
                          <a:spcPts val="0"/>
                        </a:spcAft>
                      </a:pPr>
                      <a:r>
                        <a:rPr lang="es-EC" sz="1200" dirty="0">
                          <a:effectLst/>
                          <a:latin typeface="Arial" pitchFamily="34" charset="0"/>
                          <a:cs typeface="Arial" pitchFamily="34" charset="0"/>
                        </a:rPr>
                        <a:t>B-A</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latin typeface="Arial" pitchFamily="34" charset="0"/>
                          <a:cs typeface="Arial" pitchFamily="34" charset="0"/>
                        </a:rPr>
                        <a:t>23,1 </a:t>
                      </a:r>
                      <a:r>
                        <a:rPr lang="es-EC" sz="1200" dirty="0">
                          <a:effectLst/>
                          <a:latin typeface="Arial" pitchFamily="34" charset="0"/>
                          <a:cs typeface="Arial" pitchFamily="34" charset="0"/>
                          <a:sym typeface="Symbol"/>
                        </a:rPr>
                        <a:t></a:t>
                      </a:r>
                      <a:endParaRPr lang="es-EC" sz="1600" dirty="0">
                        <a:effectLst/>
                        <a:latin typeface="Arial" pitchFamily="34" charset="0"/>
                        <a:ea typeface="Times New Roman"/>
                        <a:cs typeface="Arial" pitchFamily="34" charset="0"/>
                      </a:endParaRPr>
                    </a:p>
                  </a:txBody>
                  <a:tcPr marL="68580" marR="68580" marT="0" marB="0"/>
                </a:tc>
              </a:tr>
              <a:tr h="373102">
                <a:tc>
                  <a:txBody>
                    <a:bodyPr/>
                    <a:lstStyle/>
                    <a:p>
                      <a:pPr algn="ctr">
                        <a:lnSpc>
                          <a:spcPct val="150000"/>
                        </a:lnSpc>
                        <a:spcAft>
                          <a:spcPts val="0"/>
                        </a:spcAft>
                      </a:pPr>
                      <a:r>
                        <a:rPr lang="es-EC" sz="1200">
                          <a:effectLst/>
                          <a:latin typeface="Arial" pitchFamily="34" charset="0"/>
                          <a:cs typeface="Arial" pitchFamily="34" charset="0"/>
                        </a:rPr>
                        <a:t>B-C</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latin typeface="Arial" pitchFamily="34" charset="0"/>
                          <a:cs typeface="Arial" pitchFamily="34" charset="0"/>
                        </a:rPr>
                        <a:t>23,4 </a:t>
                      </a:r>
                      <a:r>
                        <a:rPr lang="es-EC" sz="1200" dirty="0">
                          <a:effectLst/>
                          <a:latin typeface="Arial" pitchFamily="34" charset="0"/>
                          <a:cs typeface="Arial" pitchFamily="34" charset="0"/>
                          <a:sym typeface="Symbol"/>
                        </a:rPr>
                        <a:t></a:t>
                      </a:r>
                      <a:endParaRPr lang="es-EC" sz="1600" dirty="0">
                        <a:effectLst/>
                        <a:latin typeface="Arial" pitchFamily="34" charset="0"/>
                        <a:ea typeface="Times New Roman"/>
                        <a:cs typeface="Arial" pitchFamily="34" charset="0"/>
                      </a:endParaRPr>
                    </a:p>
                  </a:txBody>
                  <a:tcPr marL="68580" marR="68580" marT="0" marB="0"/>
                </a:tc>
              </a:tr>
              <a:tr h="373102">
                <a:tc>
                  <a:txBody>
                    <a:bodyPr/>
                    <a:lstStyle/>
                    <a:p>
                      <a:pPr algn="ctr">
                        <a:lnSpc>
                          <a:spcPct val="150000"/>
                        </a:lnSpc>
                        <a:spcAft>
                          <a:spcPts val="0"/>
                        </a:spcAft>
                      </a:pPr>
                      <a:r>
                        <a:rPr lang="es-EC" sz="1200">
                          <a:effectLst/>
                          <a:latin typeface="Arial" pitchFamily="34" charset="0"/>
                          <a:cs typeface="Arial" pitchFamily="34" charset="0"/>
                        </a:rPr>
                        <a:t>E-D</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latin typeface="Arial" pitchFamily="34" charset="0"/>
                          <a:cs typeface="Arial" pitchFamily="34" charset="0"/>
                        </a:rPr>
                        <a:t>23 </a:t>
                      </a:r>
                      <a:r>
                        <a:rPr lang="es-EC" sz="1200" dirty="0">
                          <a:effectLst/>
                          <a:latin typeface="Arial" pitchFamily="34" charset="0"/>
                          <a:cs typeface="Arial" pitchFamily="34" charset="0"/>
                          <a:sym typeface="Symbol"/>
                        </a:rPr>
                        <a:t></a:t>
                      </a:r>
                      <a:endParaRPr lang="es-EC" sz="1600" dirty="0">
                        <a:effectLst/>
                        <a:latin typeface="Arial" pitchFamily="34" charset="0"/>
                        <a:ea typeface="Times New Roman"/>
                        <a:cs typeface="Arial" pitchFamily="34" charset="0"/>
                      </a:endParaRPr>
                    </a:p>
                  </a:txBody>
                  <a:tcPr marL="68580" marR="68580" marT="0" marB="0"/>
                </a:tc>
              </a:tr>
              <a:tr h="373102">
                <a:tc>
                  <a:txBody>
                    <a:bodyPr/>
                    <a:lstStyle/>
                    <a:p>
                      <a:pPr algn="ctr">
                        <a:lnSpc>
                          <a:spcPct val="150000"/>
                        </a:lnSpc>
                        <a:spcAft>
                          <a:spcPts val="0"/>
                        </a:spcAft>
                      </a:pPr>
                      <a:r>
                        <a:rPr lang="es-EC" sz="1200">
                          <a:effectLst/>
                          <a:latin typeface="Arial" pitchFamily="34" charset="0"/>
                          <a:cs typeface="Arial" pitchFamily="34" charset="0"/>
                        </a:rPr>
                        <a:t>E-F</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latin typeface="Arial" pitchFamily="34" charset="0"/>
                          <a:cs typeface="Arial" pitchFamily="34" charset="0"/>
                        </a:rPr>
                        <a:t>22,9 </a:t>
                      </a:r>
                      <a:r>
                        <a:rPr lang="es-EC" sz="1200" dirty="0">
                          <a:effectLst/>
                          <a:latin typeface="Arial" pitchFamily="34" charset="0"/>
                          <a:cs typeface="Arial" pitchFamily="34" charset="0"/>
                          <a:sym typeface="Symbol"/>
                        </a:rPr>
                        <a:t></a:t>
                      </a:r>
                      <a:endParaRPr lang="es-EC" sz="1600" dirty="0">
                        <a:effectLst/>
                        <a:latin typeface="Arial" pitchFamily="34" charset="0"/>
                        <a:ea typeface="Times New Roman"/>
                        <a:cs typeface="Arial" pitchFamily="34" charset="0"/>
                      </a:endParaRPr>
                    </a:p>
                  </a:txBody>
                  <a:tcPr marL="68580" marR="68580" marT="0" marB="0"/>
                </a:tc>
              </a:tr>
            </a:tbl>
          </a:graphicData>
        </a:graphic>
      </p:graphicFrame>
      <p:sp>
        <p:nvSpPr>
          <p:cNvPr id="6" name="5 Rectángulo"/>
          <p:cNvSpPr/>
          <p:nvPr/>
        </p:nvSpPr>
        <p:spPr>
          <a:xfrm>
            <a:off x="683568" y="3501008"/>
            <a:ext cx="8136904" cy="923330"/>
          </a:xfrm>
          <a:prstGeom prst="rect">
            <a:avLst/>
          </a:prstGeom>
        </p:spPr>
        <p:txBody>
          <a:bodyPr wrap="square">
            <a:spAutoFit/>
          </a:bodyPr>
          <a:lstStyle/>
          <a:p>
            <a:pPr algn="just"/>
            <a:r>
              <a:rPr lang="es-EC" dirty="0">
                <a:latin typeface="Arial" pitchFamily="34" charset="0"/>
                <a:cs typeface="Arial" pitchFamily="34" charset="0"/>
              </a:rPr>
              <a:t>El valor debe encontrarse de acuerdo a lo especificado por los fabricantes pero si no se cuenta con un manual lo más práctico es comparar este valor con los mostrados en catálogos de fabricantes. </a:t>
            </a:r>
          </a:p>
        </p:txBody>
      </p:sp>
      <p:sp>
        <p:nvSpPr>
          <p:cNvPr id="7" name="6 Rectángulo"/>
          <p:cNvSpPr/>
          <p:nvPr/>
        </p:nvSpPr>
        <p:spPr>
          <a:xfrm>
            <a:off x="683568" y="4564545"/>
            <a:ext cx="8136904" cy="646331"/>
          </a:xfrm>
          <a:prstGeom prst="rect">
            <a:avLst/>
          </a:prstGeom>
        </p:spPr>
        <p:txBody>
          <a:bodyPr wrap="square">
            <a:spAutoFit/>
          </a:bodyPr>
          <a:lstStyle/>
          <a:p>
            <a:pPr algn="just"/>
            <a:r>
              <a:rPr lang="es-EC" dirty="0">
                <a:latin typeface="Arial" pitchFamily="34" charset="0"/>
                <a:cs typeface="Arial" pitchFamily="34" charset="0"/>
              </a:rPr>
              <a:t>Si se presentan incoherencias en el valor medido se debe remplazar la válvula EGR de motor paso a paso.</a:t>
            </a:r>
          </a:p>
        </p:txBody>
      </p:sp>
      <p:sp>
        <p:nvSpPr>
          <p:cNvPr id="8" name="7 Rectángulo"/>
          <p:cNvSpPr/>
          <p:nvPr/>
        </p:nvSpPr>
        <p:spPr>
          <a:xfrm>
            <a:off x="683568" y="5661248"/>
            <a:ext cx="8136904" cy="369332"/>
          </a:xfrm>
          <a:prstGeom prst="rect">
            <a:avLst/>
          </a:prstGeom>
        </p:spPr>
        <p:txBody>
          <a:bodyPr wrap="square">
            <a:spAutoFit/>
          </a:bodyPr>
          <a:lstStyle/>
          <a:p>
            <a:pPr algn="just"/>
            <a:r>
              <a:rPr lang="es-EC" b="1" dirty="0">
                <a:latin typeface="Arial" pitchFamily="34" charset="0"/>
                <a:cs typeface="Arial" pitchFamily="34" charset="0"/>
              </a:rPr>
              <a:t>PASO 6: </a:t>
            </a:r>
            <a:r>
              <a:rPr lang="es-EC" dirty="0">
                <a:latin typeface="Arial" pitchFamily="34" charset="0"/>
                <a:cs typeface="Arial" pitchFamily="34" charset="0"/>
              </a:rPr>
              <a:t>Verificar la curva característica de la válvula EGR.</a:t>
            </a:r>
          </a:p>
        </p:txBody>
      </p:sp>
    </p:spTree>
    <p:extLst>
      <p:ext uri="{BB962C8B-B14F-4D97-AF65-F5344CB8AC3E}">
        <p14:creationId xmlns:p14="http://schemas.microsoft.com/office/powerpoint/2010/main" val="114862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49394" y="1844824"/>
            <a:ext cx="8037405" cy="4281339"/>
          </a:xfrm>
        </p:spPr>
        <p:txBody>
          <a:bodyPr>
            <a:normAutofit/>
          </a:bodyPr>
          <a:lstStyle/>
          <a:p>
            <a:pPr marL="0" indent="0" algn="just">
              <a:buNone/>
            </a:pPr>
            <a:r>
              <a:rPr lang="es-EC" sz="1800" dirty="0" smtClean="0">
                <a:latin typeface="Arial" pitchFamily="34" charset="0"/>
                <a:cs typeface="Arial" pitchFamily="34" charset="0"/>
              </a:rPr>
              <a:t>Para la comprobación de este sistema los pasos </a:t>
            </a:r>
            <a:r>
              <a:rPr lang="es-EC" sz="1800" b="1" dirty="0" smtClean="0">
                <a:latin typeface="Arial" pitchFamily="34" charset="0"/>
                <a:cs typeface="Arial" pitchFamily="34" charset="0"/>
              </a:rPr>
              <a:t>1</a:t>
            </a:r>
            <a:r>
              <a:rPr lang="es-EC" sz="1800" dirty="0" smtClean="0">
                <a:latin typeface="Arial" pitchFamily="34" charset="0"/>
                <a:cs typeface="Arial" pitchFamily="34" charset="0"/>
              </a:rPr>
              <a:t>, </a:t>
            </a:r>
            <a:r>
              <a:rPr lang="es-EC" sz="1800" b="1" dirty="0" smtClean="0">
                <a:latin typeface="Arial" pitchFamily="34" charset="0"/>
                <a:cs typeface="Arial" pitchFamily="34" charset="0"/>
              </a:rPr>
              <a:t>2</a:t>
            </a:r>
            <a:r>
              <a:rPr lang="es-EC" sz="1800" dirty="0" smtClean="0">
                <a:latin typeface="Arial" pitchFamily="34" charset="0"/>
                <a:cs typeface="Arial" pitchFamily="34" charset="0"/>
              </a:rPr>
              <a:t> y </a:t>
            </a:r>
            <a:r>
              <a:rPr lang="es-EC" sz="1800" b="1" dirty="0" smtClean="0">
                <a:latin typeface="Arial" pitchFamily="34" charset="0"/>
                <a:cs typeface="Arial" pitchFamily="34" charset="0"/>
              </a:rPr>
              <a:t>3 </a:t>
            </a:r>
            <a:r>
              <a:rPr lang="es-EC" sz="1800" dirty="0" smtClean="0">
                <a:latin typeface="Arial" pitchFamily="34" charset="0"/>
                <a:cs typeface="Arial" pitchFamily="34" charset="0"/>
              </a:rPr>
              <a:t>son los mismos que se detallaron en los sistemas anteriores, con la diferencia que en el paso </a:t>
            </a:r>
            <a:r>
              <a:rPr lang="es-EC" sz="1800" b="1" dirty="0" smtClean="0">
                <a:latin typeface="Arial" pitchFamily="34" charset="0"/>
                <a:cs typeface="Arial" pitchFamily="34" charset="0"/>
              </a:rPr>
              <a:t>3 </a:t>
            </a:r>
            <a:r>
              <a:rPr lang="es-EC" sz="1800" dirty="0" smtClean="0">
                <a:latin typeface="Arial" pitchFamily="34" charset="0"/>
                <a:cs typeface="Arial" pitchFamily="34" charset="0"/>
              </a:rPr>
              <a:t>la</a:t>
            </a:r>
            <a:r>
              <a:rPr lang="es-EC" sz="1800" b="1" dirty="0" smtClean="0">
                <a:latin typeface="Arial" pitchFamily="34" charset="0"/>
                <a:cs typeface="Arial" pitchFamily="34" charset="0"/>
              </a:rPr>
              <a:t> </a:t>
            </a:r>
            <a:r>
              <a:rPr lang="es-EC" sz="1800" dirty="0" smtClean="0">
                <a:latin typeface="Arial" pitchFamily="34" charset="0"/>
                <a:cs typeface="Arial" pitchFamily="34" charset="0"/>
              </a:rPr>
              <a:t>señal de comando es </a:t>
            </a:r>
            <a:r>
              <a:rPr lang="es-EC" sz="1800" dirty="0">
                <a:latin typeface="Arial" pitchFamily="34" charset="0"/>
                <a:cs typeface="Arial" pitchFamily="34" charset="0"/>
              </a:rPr>
              <a:t>directamente hacia la válvula EGR lineal, es decir el comando por negativo de su bobina interna.</a:t>
            </a:r>
            <a:r>
              <a:rPr lang="es-EC" sz="1800" b="1" dirty="0">
                <a:latin typeface="Arial" pitchFamily="34" charset="0"/>
                <a:cs typeface="Arial" pitchFamily="34" charset="0"/>
              </a:rPr>
              <a:t> </a:t>
            </a:r>
            <a:endParaRPr lang="es-EC" sz="1800" b="1" dirty="0" smtClean="0">
              <a:latin typeface="Arial" pitchFamily="34" charset="0"/>
              <a:cs typeface="Arial" pitchFamily="34" charset="0"/>
            </a:endParaRPr>
          </a:p>
          <a:p>
            <a:pPr marL="0" indent="0" algn="just">
              <a:buNone/>
            </a:pPr>
            <a:endParaRPr lang="es-EC" sz="1800" dirty="0">
              <a:latin typeface="Arial" pitchFamily="34" charset="0"/>
              <a:cs typeface="Arial" pitchFamily="34" charset="0"/>
            </a:endParaRPr>
          </a:p>
          <a:p>
            <a:pPr marL="0" indent="0">
              <a:buNone/>
            </a:pPr>
            <a:r>
              <a:rPr lang="es-EC" sz="1800" b="1" dirty="0">
                <a:latin typeface="Arial" pitchFamily="34" charset="0"/>
                <a:cs typeface="Arial" pitchFamily="34" charset="0"/>
              </a:rPr>
              <a:t>PASO 4: </a:t>
            </a:r>
            <a:r>
              <a:rPr lang="es-EC" sz="1800" dirty="0">
                <a:latin typeface="Arial" pitchFamily="34" charset="0"/>
                <a:cs typeface="Arial" pitchFamily="34" charset="0"/>
              </a:rPr>
              <a:t>Verificar la alimentación de la válvula EGR lineal.</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buNone/>
            </a:pPr>
            <a:endParaRPr lang="es-EC" sz="1800" b="1" dirty="0">
              <a:latin typeface="Arial" pitchFamily="34" charset="0"/>
              <a:cs typeface="Arial" pitchFamily="34" charset="0"/>
            </a:endParaRPr>
          </a:p>
        </p:txBody>
      </p:sp>
      <p:sp>
        <p:nvSpPr>
          <p:cNvPr id="4" name="3 Rectángulo"/>
          <p:cNvSpPr/>
          <p:nvPr/>
        </p:nvSpPr>
        <p:spPr>
          <a:xfrm>
            <a:off x="649395" y="1013651"/>
            <a:ext cx="6768752" cy="72008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C" b="1" dirty="0">
                <a:latin typeface="Arial" pitchFamily="34" charset="0"/>
                <a:cs typeface="Arial" pitchFamily="34" charset="0"/>
              </a:rPr>
              <a:t>COMPROBACIONES AL SISTEMA EGR CON ACTUADOR EGR ELÉCTRICO LINEAL</a:t>
            </a:r>
            <a:r>
              <a:rPr lang="es-EC" b="1" dirty="0" smtClean="0">
                <a:latin typeface="Arial" pitchFamily="34" charset="0"/>
                <a:cs typeface="Arial" pitchFamily="34" charset="0"/>
              </a:rPr>
              <a:t>.</a:t>
            </a:r>
            <a:endParaRPr lang="es-EC" b="1" dirty="0">
              <a:latin typeface="Arial" pitchFamily="34" charset="0"/>
              <a:cs typeface="Arial" pitchFamily="34" charset="0"/>
            </a:endParaRPr>
          </a:p>
        </p:txBody>
      </p:sp>
      <p:pic>
        <p:nvPicPr>
          <p:cNvPr id="5" name="4 Imagen"/>
          <p:cNvPicPr/>
          <p:nvPr/>
        </p:nvPicPr>
        <p:blipFill>
          <a:blip r:embed="rId2" cstate="print"/>
          <a:srcRect/>
          <a:stretch>
            <a:fillRect/>
          </a:stretch>
        </p:blipFill>
        <p:spPr bwMode="auto">
          <a:xfrm>
            <a:off x="3419872" y="3954715"/>
            <a:ext cx="2482445" cy="2821281"/>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187308393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11560" y="1052736"/>
            <a:ext cx="7632848" cy="369332"/>
          </a:xfrm>
          <a:prstGeom prst="rect">
            <a:avLst/>
          </a:prstGeom>
        </p:spPr>
        <p:txBody>
          <a:bodyPr wrap="square">
            <a:spAutoFit/>
          </a:bodyPr>
          <a:lstStyle/>
          <a:p>
            <a:r>
              <a:rPr lang="es-EC" b="1" dirty="0">
                <a:latin typeface="Arial" pitchFamily="34" charset="0"/>
                <a:cs typeface="Arial" pitchFamily="34" charset="0"/>
              </a:rPr>
              <a:t>PASO 5: </a:t>
            </a:r>
            <a:r>
              <a:rPr lang="es-EC" dirty="0">
                <a:latin typeface="Arial" pitchFamily="34" charset="0"/>
                <a:cs typeface="Arial" pitchFamily="34" charset="0"/>
              </a:rPr>
              <a:t>Verificar las resistencias de la bobina de la válvula EGR lineal.</a:t>
            </a:r>
            <a:r>
              <a:rPr lang="es-EC" b="1" dirty="0">
                <a:latin typeface="Arial" pitchFamily="34" charset="0"/>
                <a:cs typeface="Arial" pitchFamily="34" charset="0"/>
              </a:rPr>
              <a:t> </a:t>
            </a:r>
            <a:endParaRPr lang="es-EC" dirty="0">
              <a:latin typeface="Arial" pitchFamily="34" charset="0"/>
              <a:cs typeface="Arial" pitchFamily="34" charset="0"/>
            </a:endParaRPr>
          </a:p>
        </p:txBody>
      </p:sp>
      <p:pic>
        <p:nvPicPr>
          <p:cNvPr id="5" name="4 Imagen" descr="C:\Users\Personal\Desktop\tesis para modificar\sistema EGR LINEAL\resistencia egr lineal\CIMG1684.JPG"/>
          <p:cNvPicPr/>
          <p:nvPr/>
        </p:nvPicPr>
        <p:blipFill>
          <a:blip r:embed="rId2" cstate="print"/>
          <a:srcRect/>
          <a:stretch>
            <a:fillRect/>
          </a:stretch>
        </p:blipFill>
        <p:spPr bwMode="auto">
          <a:xfrm>
            <a:off x="2530983" y="1628800"/>
            <a:ext cx="3794002" cy="2320057"/>
          </a:xfrm>
          <a:prstGeom prst="rect">
            <a:avLst/>
          </a:prstGeom>
          <a:noFill/>
          <a:ln w="19050">
            <a:solidFill>
              <a:schemeClr val="tx1"/>
            </a:solidFill>
            <a:miter lim="800000"/>
            <a:headEnd/>
            <a:tailEnd/>
          </a:ln>
        </p:spPr>
      </p:pic>
      <p:sp>
        <p:nvSpPr>
          <p:cNvPr id="6" name="5 Rectángulo"/>
          <p:cNvSpPr/>
          <p:nvPr/>
        </p:nvSpPr>
        <p:spPr>
          <a:xfrm>
            <a:off x="611560" y="4149080"/>
            <a:ext cx="7848872" cy="1200329"/>
          </a:xfrm>
          <a:prstGeom prst="rect">
            <a:avLst/>
          </a:prstGeom>
        </p:spPr>
        <p:txBody>
          <a:bodyPr wrap="square">
            <a:spAutoFit/>
          </a:bodyPr>
          <a:lstStyle/>
          <a:p>
            <a:pPr algn="just"/>
            <a:r>
              <a:rPr lang="es-EC" dirty="0">
                <a:latin typeface="Arial" pitchFamily="34" charset="0"/>
                <a:cs typeface="Arial" pitchFamily="34" charset="0"/>
              </a:rPr>
              <a:t>El valor debe encontrarse de acuerdo a lo especificado por los fabricantes pero si no se cuenta con un manual lo más práctico es comparar este valor con los mostrados en catálogos de fabricantes. Este valor se encuentra generalmente entre 3 y 15 Ω.</a:t>
            </a:r>
          </a:p>
        </p:txBody>
      </p:sp>
      <p:sp>
        <p:nvSpPr>
          <p:cNvPr id="7" name="6 Rectángulo"/>
          <p:cNvSpPr/>
          <p:nvPr/>
        </p:nvSpPr>
        <p:spPr>
          <a:xfrm>
            <a:off x="611560" y="5341532"/>
            <a:ext cx="7848872" cy="646331"/>
          </a:xfrm>
          <a:prstGeom prst="rect">
            <a:avLst/>
          </a:prstGeom>
        </p:spPr>
        <p:txBody>
          <a:bodyPr wrap="square">
            <a:spAutoFit/>
          </a:bodyPr>
          <a:lstStyle/>
          <a:p>
            <a:pPr algn="just"/>
            <a:r>
              <a:rPr lang="es-EC" dirty="0">
                <a:latin typeface="Arial" pitchFamily="34" charset="0"/>
                <a:cs typeface="Arial" pitchFamily="34" charset="0"/>
              </a:rPr>
              <a:t>Si se presentan incoherencias en el valor medido se debe remplazar la válvula EGR de motor paso a paso.</a:t>
            </a:r>
          </a:p>
        </p:txBody>
      </p:sp>
      <p:sp>
        <p:nvSpPr>
          <p:cNvPr id="8" name="7 Rectángulo"/>
          <p:cNvSpPr/>
          <p:nvPr/>
        </p:nvSpPr>
        <p:spPr>
          <a:xfrm>
            <a:off x="633138" y="6009304"/>
            <a:ext cx="7827293" cy="369332"/>
          </a:xfrm>
          <a:prstGeom prst="rect">
            <a:avLst/>
          </a:prstGeom>
        </p:spPr>
        <p:txBody>
          <a:bodyPr wrap="square">
            <a:spAutoFit/>
          </a:bodyPr>
          <a:lstStyle/>
          <a:p>
            <a:r>
              <a:rPr lang="es-EC" b="1" dirty="0">
                <a:latin typeface="Arial" pitchFamily="34" charset="0"/>
                <a:cs typeface="Arial" pitchFamily="34" charset="0"/>
              </a:rPr>
              <a:t>PASO 6: </a:t>
            </a:r>
            <a:r>
              <a:rPr lang="es-EC" dirty="0">
                <a:latin typeface="Arial" pitchFamily="34" charset="0"/>
                <a:cs typeface="Arial" pitchFamily="34" charset="0"/>
              </a:rPr>
              <a:t>Verificar la curva característica de la válvula EGR</a:t>
            </a:r>
            <a:r>
              <a:rPr lang="es-EC" dirty="0"/>
              <a:t>.</a:t>
            </a:r>
          </a:p>
        </p:txBody>
      </p:sp>
    </p:spTree>
    <p:extLst>
      <p:ext uri="{BB962C8B-B14F-4D97-AF65-F5344CB8AC3E}">
        <p14:creationId xmlns:p14="http://schemas.microsoft.com/office/powerpoint/2010/main" val="238865988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916832"/>
            <a:ext cx="8229600" cy="4209331"/>
          </a:xfrm>
        </p:spPr>
        <p:txBody>
          <a:bodyPr>
            <a:normAutofit/>
          </a:bodyPr>
          <a:lstStyle/>
          <a:p>
            <a:pPr marL="0" indent="0" algn="just">
              <a:buNone/>
            </a:pPr>
            <a:r>
              <a:rPr lang="es-EC" sz="1800" dirty="0" smtClean="0">
                <a:latin typeface="Arial" pitchFamily="34" charset="0"/>
                <a:cs typeface="Arial" pitchFamily="34" charset="0"/>
              </a:rPr>
              <a:t>Para seguir con las comprobaciones de este sistema se seguirán los mismos pasos </a:t>
            </a:r>
            <a:r>
              <a:rPr lang="es-EC" sz="1800" b="1" dirty="0" smtClean="0">
                <a:latin typeface="Arial" pitchFamily="34" charset="0"/>
                <a:cs typeface="Arial" pitchFamily="34" charset="0"/>
              </a:rPr>
              <a:t>1</a:t>
            </a:r>
            <a:r>
              <a:rPr lang="es-EC" sz="1800" dirty="0" smtClean="0">
                <a:latin typeface="Arial" pitchFamily="34" charset="0"/>
                <a:cs typeface="Arial" pitchFamily="34" charset="0"/>
              </a:rPr>
              <a:t>, </a:t>
            </a:r>
            <a:r>
              <a:rPr lang="es-EC" sz="1800" b="1" dirty="0" smtClean="0">
                <a:latin typeface="Arial" pitchFamily="34" charset="0"/>
                <a:cs typeface="Arial" pitchFamily="34" charset="0"/>
              </a:rPr>
              <a:t>2</a:t>
            </a:r>
            <a:r>
              <a:rPr lang="es-EC" sz="1800" dirty="0" smtClean="0">
                <a:latin typeface="Arial" pitchFamily="34" charset="0"/>
                <a:cs typeface="Arial" pitchFamily="34" charset="0"/>
              </a:rPr>
              <a:t> y </a:t>
            </a:r>
            <a:r>
              <a:rPr lang="es-EC" sz="1800" b="1" dirty="0" smtClean="0">
                <a:latin typeface="Arial" pitchFamily="34" charset="0"/>
                <a:cs typeface="Arial" pitchFamily="34" charset="0"/>
              </a:rPr>
              <a:t>3</a:t>
            </a:r>
            <a:r>
              <a:rPr lang="es-EC" sz="1800" dirty="0">
                <a:latin typeface="Arial" pitchFamily="34" charset="0"/>
                <a:cs typeface="Arial" pitchFamily="34" charset="0"/>
              </a:rPr>
              <a:t> </a:t>
            </a:r>
            <a:r>
              <a:rPr lang="es-EC" sz="1800" dirty="0" smtClean="0">
                <a:latin typeface="Arial" pitchFamily="34" charset="0"/>
                <a:cs typeface="Arial" pitchFamily="34" charset="0"/>
              </a:rPr>
              <a:t>ya expuestos en los sistemas anteriores, con la diferencia que en el paso </a:t>
            </a:r>
            <a:r>
              <a:rPr lang="es-EC" sz="1800" b="1" dirty="0" smtClean="0">
                <a:latin typeface="Arial" pitchFamily="34" charset="0"/>
                <a:cs typeface="Arial" pitchFamily="34" charset="0"/>
              </a:rPr>
              <a:t>3 </a:t>
            </a:r>
            <a:r>
              <a:rPr lang="es-EC" sz="1800" dirty="0" smtClean="0">
                <a:latin typeface="Arial" pitchFamily="34" charset="0"/>
                <a:cs typeface="Arial" pitchFamily="34" charset="0"/>
              </a:rPr>
              <a:t>se verificara la señal de activación hacia el actuador </a:t>
            </a:r>
            <a:r>
              <a:rPr lang="es-EC" sz="1800" dirty="0">
                <a:latin typeface="Arial" pitchFamily="34" charset="0"/>
                <a:cs typeface="Arial" pitchFamily="34" charset="0"/>
              </a:rPr>
              <a:t>(válvula de purga </a:t>
            </a:r>
            <a:r>
              <a:rPr lang="es-EC" sz="1800" dirty="0" smtClean="0">
                <a:latin typeface="Arial" pitchFamily="34" charset="0"/>
                <a:cs typeface="Arial" pitchFamily="34" charset="0"/>
              </a:rPr>
              <a:t>del </a:t>
            </a:r>
            <a:r>
              <a:rPr lang="es-EC" sz="1800" dirty="0">
                <a:latin typeface="Arial" pitchFamily="34" charset="0"/>
                <a:cs typeface="Arial" pitchFamily="34" charset="0"/>
              </a:rPr>
              <a:t>Cánister) por parte del PCM.</a:t>
            </a:r>
          </a:p>
          <a:p>
            <a:pPr marL="0" indent="0">
              <a:buNone/>
            </a:pPr>
            <a:r>
              <a:rPr lang="es-EC" sz="1800" b="1" dirty="0" smtClean="0">
                <a:latin typeface="Arial" pitchFamily="34" charset="0"/>
                <a:cs typeface="Arial" pitchFamily="34" charset="0"/>
              </a:rPr>
              <a:t>PASO </a:t>
            </a:r>
            <a:r>
              <a:rPr lang="es-EC" sz="1800" b="1" dirty="0">
                <a:latin typeface="Arial" pitchFamily="34" charset="0"/>
                <a:cs typeface="Arial" pitchFamily="34" charset="0"/>
              </a:rPr>
              <a:t>4: </a:t>
            </a:r>
            <a:r>
              <a:rPr lang="es-EC" sz="1800" dirty="0">
                <a:latin typeface="Arial" pitchFamily="34" charset="0"/>
                <a:cs typeface="Arial" pitchFamily="34" charset="0"/>
              </a:rPr>
              <a:t>Verificar la alimentación de la </a:t>
            </a:r>
            <a:r>
              <a:rPr lang="es-EC" sz="1800" dirty="0" smtClean="0">
                <a:latin typeface="Arial" pitchFamily="34" charset="0"/>
                <a:cs typeface="Arial" pitchFamily="34" charset="0"/>
              </a:rPr>
              <a:t>válvula de </a:t>
            </a:r>
            <a:r>
              <a:rPr lang="es-EC" sz="1800" dirty="0">
                <a:latin typeface="Arial" pitchFamily="34" charset="0"/>
                <a:cs typeface="Arial" pitchFamily="34" charset="0"/>
              </a:rPr>
              <a:t>purga del Cánister.</a:t>
            </a:r>
            <a:r>
              <a:rPr lang="es-EC" sz="1800" b="1" dirty="0">
                <a:latin typeface="Arial" pitchFamily="34" charset="0"/>
                <a:cs typeface="Arial" pitchFamily="34" charset="0"/>
              </a:rPr>
              <a:t> </a:t>
            </a:r>
            <a:endParaRPr lang="es-EC" sz="1800" dirty="0">
              <a:latin typeface="Arial" pitchFamily="34" charset="0"/>
              <a:cs typeface="Arial" pitchFamily="34" charset="0"/>
            </a:endParaRPr>
          </a:p>
          <a:p>
            <a:pPr marL="0" indent="0">
              <a:buNone/>
            </a:pPr>
            <a:endParaRPr lang="es-EC" sz="1800" b="1" dirty="0">
              <a:latin typeface="Arial" pitchFamily="34" charset="0"/>
              <a:cs typeface="Arial" pitchFamily="34" charset="0"/>
            </a:endParaRPr>
          </a:p>
        </p:txBody>
      </p:sp>
      <p:sp>
        <p:nvSpPr>
          <p:cNvPr id="4" name="3 Rectángulo"/>
          <p:cNvSpPr/>
          <p:nvPr/>
        </p:nvSpPr>
        <p:spPr>
          <a:xfrm>
            <a:off x="649395" y="1013651"/>
            <a:ext cx="4858709" cy="615149"/>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C" b="1" dirty="0">
                <a:latin typeface="Arial" pitchFamily="34" charset="0"/>
                <a:cs typeface="Arial" pitchFamily="34" charset="0"/>
              </a:rPr>
              <a:t>COMPROBACIONES AL SISTEMA </a:t>
            </a:r>
            <a:r>
              <a:rPr lang="es-EC" b="1" dirty="0" smtClean="0">
                <a:latin typeface="Arial" pitchFamily="34" charset="0"/>
                <a:cs typeface="Arial" pitchFamily="34" charset="0"/>
              </a:rPr>
              <a:t>EVAP.</a:t>
            </a:r>
            <a:endParaRPr lang="es-EC" b="1" dirty="0">
              <a:latin typeface="Arial" pitchFamily="34" charset="0"/>
              <a:cs typeface="Arial" pitchFamily="34" charset="0"/>
            </a:endParaRPr>
          </a:p>
        </p:txBody>
      </p:sp>
      <p:pic>
        <p:nvPicPr>
          <p:cNvPr id="5" name="4 Imagen"/>
          <p:cNvPicPr/>
          <p:nvPr/>
        </p:nvPicPr>
        <p:blipFill>
          <a:blip r:embed="rId2" cstate="print"/>
          <a:srcRect l="5124" t="25941" r="7289" b="11506"/>
          <a:stretch>
            <a:fillRect/>
          </a:stretch>
        </p:blipFill>
        <p:spPr bwMode="auto">
          <a:xfrm>
            <a:off x="1979712" y="3717032"/>
            <a:ext cx="5256584" cy="2448272"/>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23828098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052736"/>
            <a:ext cx="8229600" cy="5073427"/>
          </a:xfrm>
        </p:spPr>
        <p:txBody>
          <a:bodyPr>
            <a:normAutofit/>
          </a:bodyPr>
          <a:lstStyle/>
          <a:p>
            <a:pPr marL="0" indent="0">
              <a:buNone/>
            </a:pPr>
            <a:r>
              <a:rPr lang="es-EC" sz="1800" b="1" dirty="0">
                <a:latin typeface="Arial" pitchFamily="34" charset="0"/>
                <a:cs typeface="Arial" pitchFamily="34" charset="0"/>
              </a:rPr>
              <a:t>PASO 5: </a:t>
            </a:r>
            <a:r>
              <a:rPr lang="es-EC" sz="1800" dirty="0">
                <a:latin typeface="Arial" pitchFamily="34" charset="0"/>
                <a:cs typeface="Arial" pitchFamily="34" charset="0"/>
              </a:rPr>
              <a:t>Verificar las resistencias de las </a:t>
            </a:r>
            <a:r>
              <a:rPr lang="es-EC" sz="1800" dirty="0" smtClean="0">
                <a:latin typeface="Arial" pitchFamily="34" charset="0"/>
                <a:cs typeface="Arial" pitchFamily="34" charset="0"/>
              </a:rPr>
              <a:t>válvula.</a:t>
            </a:r>
            <a:r>
              <a:rPr lang="es-EC" sz="1800" b="1" dirty="0" smtClean="0">
                <a:latin typeface="Arial" pitchFamily="34" charset="0"/>
                <a:cs typeface="Arial" pitchFamily="34" charset="0"/>
              </a:rPr>
              <a:t> </a:t>
            </a:r>
            <a:endParaRPr lang="es-EC" sz="1800" dirty="0">
              <a:latin typeface="Arial" pitchFamily="34" charset="0"/>
              <a:cs typeface="Arial" pitchFamily="34" charset="0"/>
            </a:endParaRPr>
          </a:p>
          <a:p>
            <a:pPr marL="0" indent="0" algn="just">
              <a:buNone/>
            </a:pPr>
            <a:r>
              <a:rPr lang="es-EC" sz="1800" dirty="0">
                <a:latin typeface="Arial" pitchFamily="34" charset="0"/>
                <a:cs typeface="Arial" pitchFamily="34" charset="0"/>
              </a:rPr>
              <a:t>Para obtener la resistencia se debe quitar el conector, después colocamos el tester para medir ohmios y colocamos las puntas en ambos terminales de las válvulas.</a:t>
            </a:r>
          </a:p>
          <a:p>
            <a:pPr marL="0" indent="0">
              <a:buNone/>
            </a:pPr>
            <a:endParaRPr lang="es-EC" sz="1800" dirty="0">
              <a:latin typeface="Arial" pitchFamily="34" charset="0"/>
              <a:cs typeface="Arial" pitchFamily="34" charset="0"/>
            </a:endParaRPr>
          </a:p>
        </p:txBody>
      </p:sp>
      <p:pic>
        <p:nvPicPr>
          <p:cNvPr id="4" name="3 Imagen"/>
          <p:cNvPicPr/>
          <p:nvPr/>
        </p:nvPicPr>
        <p:blipFill>
          <a:blip r:embed="rId2" cstate="print">
            <a:lum bright="-10000" contrast="20000"/>
          </a:blip>
          <a:srcRect/>
          <a:stretch>
            <a:fillRect/>
          </a:stretch>
        </p:blipFill>
        <p:spPr bwMode="auto">
          <a:xfrm>
            <a:off x="971600" y="2636912"/>
            <a:ext cx="2376264" cy="2659866"/>
          </a:xfrm>
          <a:prstGeom prst="rect">
            <a:avLst/>
          </a:prstGeom>
          <a:noFill/>
          <a:ln w="19050">
            <a:solidFill>
              <a:schemeClr val="tx1"/>
            </a:solidFill>
            <a:miter lim="800000"/>
            <a:headEnd/>
            <a:tailEnd/>
          </a:ln>
        </p:spPr>
      </p:pic>
      <p:sp>
        <p:nvSpPr>
          <p:cNvPr id="5" name="4 Rectángulo"/>
          <p:cNvSpPr/>
          <p:nvPr/>
        </p:nvSpPr>
        <p:spPr>
          <a:xfrm>
            <a:off x="4139952" y="3093060"/>
            <a:ext cx="4752528" cy="1200329"/>
          </a:xfrm>
          <a:prstGeom prst="rect">
            <a:avLst/>
          </a:prstGeom>
        </p:spPr>
        <p:txBody>
          <a:bodyPr wrap="square">
            <a:spAutoFit/>
          </a:bodyPr>
          <a:lstStyle/>
          <a:p>
            <a:pPr algn="just"/>
            <a:r>
              <a:rPr lang="es-EC" dirty="0">
                <a:latin typeface="Arial" pitchFamily="34" charset="0"/>
                <a:cs typeface="Arial" pitchFamily="34" charset="0"/>
              </a:rPr>
              <a:t>Este valor se encuentra generalmente entre 20 – 40  Ω. Si se presentan incoherencias en el valor medido se debe remplazar las válvulas del sistema EVAP.</a:t>
            </a:r>
          </a:p>
        </p:txBody>
      </p:sp>
      <p:sp>
        <p:nvSpPr>
          <p:cNvPr id="6" name="5 Rectángulo"/>
          <p:cNvSpPr/>
          <p:nvPr/>
        </p:nvSpPr>
        <p:spPr>
          <a:xfrm>
            <a:off x="467544" y="5738546"/>
            <a:ext cx="8028892" cy="369332"/>
          </a:xfrm>
          <a:prstGeom prst="rect">
            <a:avLst/>
          </a:prstGeom>
        </p:spPr>
        <p:txBody>
          <a:bodyPr wrap="square">
            <a:spAutoFit/>
          </a:bodyPr>
          <a:lstStyle/>
          <a:p>
            <a:pPr algn="just"/>
            <a:r>
              <a:rPr lang="es-EC" b="1" dirty="0">
                <a:latin typeface="Arial" pitchFamily="34" charset="0"/>
                <a:cs typeface="Arial" pitchFamily="34" charset="0"/>
              </a:rPr>
              <a:t>PASO 6: </a:t>
            </a:r>
            <a:r>
              <a:rPr lang="es-EC" dirty="0">
                <a:latin typeface="Arial" pitchFamily="34" charset="0"/>
                <a:cs typeface="Arial" pitchFamily="34" charset="0"/>
              </a:rPr>
              <a:t>Verificar la curva característica de la válvulas del sistema EVAP.</a:t>
            </a:r>
          </a:p>
        </p:txBody>
      </p:sp>
    </p:spTree>
    <p:extLst>
      <p:ext uri="{BB962C8B-B14F-4D97-AF65-F5344CB8AC3E}">
        <p14:creationId xmlns:p14="http://schemas.microsoft.com/office/powerpoint/2010/main" val="3065429509"/>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124744"/>
            <a:ext cx="8147248" cy="5001419"/>
          </a:xfrm>
        </p:spPr>
        <p:txBody>
          <a:bodyPr>
            <a:normAutofit/>
          </a:bodyPr>
          <a:lstStyle/>
          <a:p>
            <a:pPr marL="0" indent="0" algn="just">
              <a:buNone/>
            </a:pPr>
            <a:r>
              <a:rPr lang="es-EC" sz="1800" dirty="0" smtClean="0">
                <a:latin typeface="Arial" pitchFamily="34" charset="0"/>
                <a:cs typeface="Arial" pitchFamily="34" charset="0"/>
              </a:rPr>
              <a:t>Cabe mencionar que cuando se mide la resistencia de las bobinas de cualquier solenoide del sistema EGR o EVAP, se debe percatar que el valor de la resistencia este dentro del rango especificado por el fabricante, caso contrario se tendrá las siguientes condiciones y causas posibles que estén afectando a dicho solenoide.   </a:t>
            </a:r>
            <a:endParaRPr lang="es-EC" sz="1800" dirty="0">
              <a:latin typeface="Arial" pitchFamily="34" charset="0"/>
              <a:cs typeface="Arial"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3" y="2731178"/>
            <a:ext cx="4696779" cy="1705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783" y="4598687"/>
            <a:ext cx="4696779" cy="178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9179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2475148108"/>
              </p:ext>
            </p:extLst>
          </p:nvPr>
        </p:nvGraphicFramePr>
        <p:xfrm>
          <a:off x="831890" y="1542329"/>
          <a:ext cx="8280921" cy="5315671"/>
        </p:xfrm>
        <a:graphic>
          <a:graphicData uri="http://schemas.openxmlformats.org/drawingml/2006/table">
            <a:tbl>
              <a:tblPr firstRow="1" bandRow="1">
                <a:tableStyleId>{F5AB1C69-6EDB-4FF4-983F-18BD219EF322}</a:tableStyleId>
              </a:tblPr>
              <a:tblGrid>
                <a:gridCol w="1008112"/>
                <a:gridCol w="3884126"/>
                <a:gridCol w="3388683"/>
              </a:tblGrid>
              <a:tr h="560791">
                <a:tc>
                  <a:txBody>
                    <a:bodyPr/>
                    <a:lstStyle/>
                    <a:p>
                      <a:pPr algn="ctr"/>
                      <a:r>
                        <a:rPr lang="es-EC" sz="1200" b="1" dirty="0" smtClean="0">
                          <a:latin typeface="Arial" pitchFamily="34" charset="0"/>
                          <a:cs typeface="Arial" pitchFamily="34" charset="0"/>
                        </a:rPr>
                        <a:t>GASES</a:t>
                      </a:r>
                      <a:r>
                        <a:rPr lang="es-EC" sz="1200" b="1" baseline="0" dirty="0" smtClean="0">
                          <a:latin typeface="Arial" pitchFamily="34" charset="0"/>
                          <a:cs typeface="Arial" pitchFamily="34" charset="0"/>
                        </a:rPr>
                        <a:t> </a:t>
                      </a:r>
                      <a:r>
                        <a:rPr lang="es-EC" sz="1200" b="1" dirty="0" smtClean="0">
                          <a:latin typeface="Arial" pitchFamily="34" charset="0"/>
                          <a:cs typeface="Arial" pitchFamily="34" charset="0"/>
                        </a:rPr>
                        <a:t>DE ESCAPE </a:t>
                      </a:r>
                      <a:endParaRPr lang="es-EC" sz="1200" b="1" dirty="0">
                        <a:latin typeface="Arial" pitchFamily="34" charset="0"/>
                        <a:cs typeface="Arial" pitchFamily="34" charset="0"/>
                      </a:endParaRPr>
                    </a:p>
                  </a:txBody>
                  <a:tcPr/>
                </a:tc>
                <a:tc>
                  <a:txBody>
                    <a:bodyPr/>
                    <a:lstStyle/>
                    <a:p>
                      <a:pPr algn="ctr"/>
                      <a:r>
                        <a:rPr lang="es-EC" sz="1200" b="1" dirty="0" smtClean="0">
                          <a:latin typeface="Arial" pitchFamily="34" charset="0"/>
                          <a:cs typeface="Arial" pitchFamily="34" charset="0"/>
                        </a:rPr>
                        <a:t>CARACTERÍSTICA </a:t>
                      </a:r>
                      <a:endParaRPr lang="es-EC" sz="1200" b="1" dirty="0">
                        <a:latin typeface="Arial" pitchFamily="34" charset="0"/>
                        <a:cs typeface="Arial" pitchFamily="34" charset="0"/>
                      </a:endParaRPr>
                    </a:p>
                  </a:txBody>
                  <a:tcPr/>
                </a:tc>
                <a:tc>
                  <a:txBody>
                    <a:bodyPr/>
                    <a:lstStyle/>
                    <a:p>
                      <a:pPr algn="ctr"/>
                      <a:r>
                        <a:rPr lang="es-EC" sz="1200" b="1" dirty="0" smtClean="0">
                          <a:latin typeface="Arial" pitchFamily="34" charset="0"/>
                          <a:cs typeface="Arial" pitchFamily="34" charset="0"/>
                        </a:rPr>
                        <a:t>EFECTO</a:t>
                      </a:r>
                      <a:endParaRPr lang="es-EC" sz="1200" b="1" dirty="0">
                        <a:latin typeface="Arial" pitchFamily="34" charset="0"/>
                        <a:cs typeface="Arial" pitchFamily="34" charset="0"/>
                      </a:endParaRPr>
                    </a:p>
                  </a:txBody>
                  <a:tcPr/>
                </a:tc>
              </a:tr>
              <a:tr h="979437">
                <a:tc>
                  <a:txBody>
                    <a:bodyPr/>
                    <a:lstStyle/>
                    <a:p>
                      <a:pPr algn="ctr"/>
                      <a:r>
                        <a:rPr lang="es-EC" sz="1200" dirty="0" smtClean="0">
                          <a:latin typeface="Arial" pitchFamily="34" charset="0"/>
                          <a:cs typeface="Arial" pitchFamily="34" charset="0"/>
                        </a:rPr>
                        <a:t>Nitrógeno (N</a:t>
                      </a:r>
                      <a:r>
                        <a:rPr lang="es-EC" sz="1100" dirty="0" smtClean="0">
                          <a:latin typeface="Arial" pitchFamily="34" charset="0"/>
                          <a:cs typeface="Arial" pitchFamily="34" charset="0"/>
                        </a:rPr>
                        <a:t>2</a:t>
                      </a:r>
                      <a:r>
                        <a:rPr lang="es-EC" sz="1200" dirty="0" smtClean="0">
                          <a:latin typeface="Arial" pitchFamily="34" charset="0"/>
                          <a:cs typeface="Arial" pitchFamily="34" charset="0"/>
                        </a:rPr>
                        <a:t>)</a:t>
                      </a:r>
                      <a:endParaRPr lang="es-EC" sz="1200" dirty="0">
                        <a:latin typeface="Arial" pitchFamily="34" charset="0"/>
                        <a:cs typeface="Arial" pitchFamily="34" charset="0"/>
                      </a:endParaRP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Es un gas no combustible, incoloro e inodoro.</a:t>
                      </a:r>
                    </a:p>
                    <a:p>
                      <a:pPr marL="171450" indent="-171450" algn="just">
                        <a:buFont typeface="Arial" pitchFamily="34" charset="0"/>
                        <a:buChar char="•"/>
                      </a:pPr>
                      <a:r>
                        <a:rPr lang="es-EC" sz="1200" kern="1200" dirty="0" smtClean="0">
                          <a:solidFill>
                            <a:schemeClr val="dk1"/>
                          </a:solidFill>
                          <a:effectLst/>
                          <a:latin typeface="Arial" pitchFamily="34" charset="0"/>
                          <a:ea typeface="+mn-ea"/>
                          <a:cs typeface="Arial" pitchFamily="34" charset="0"/>
                        </a:rPr>
                        <a:t>La mayor parte del nitrógeno aspirado vuelve a salir puro en los gases de escape; sólo una pequeña parte se combina con el oxígeno O2 (óxidos nítricos </a:t>
                      </a:r>
                      <a:r>
                        <a:rPr lang="es-EC" sz="1200" kern="1200" dirty="0" err="1" smtClean="0">
                          <a:solidFill>
                            <a:schemeClr val="dk1"/>
                          </a:solidFill>
                          <a:effectLst/>
                          <a:latin typeface="Arial" pitchFamily="34" charset="0"/>
                          <a:ea typeface="+mn-ea"/>
                          <a:cs typeface="Arial" pitchFamily="34" charset="0"/>
                        </a:rPr>
                        <a:t>NOx</a:t>
                      </a:r>
                      <a:r>
                        <a:rPr lang="es-EC" sz="1200" kern="1200" dirty="0" smtClean="0">
                          <a:solidFill>
                            <a:schemeClr val="dk1"/>
                          </a:solidFill>
                          <a:effectLst/>
                          <a:latin typeface="Arial" pitchFamily="34" charset="0"/>
                          <a:ea typeface="+mn-ea"/>
                          <a:cs typeface="Arial" pitchFamily="34" charset="0"/>
                        </a:rPr>
                        <a:t>).</a:t>
                      </a:r>
                      <a:endParaRPr lang="es-EC" sz="1000" dirty="0">
                        <a:latin typeface="Arial" pitchFamily="34" charset="0"/>
                        <a:cs typeface="Arial" pitchFamily="34" charset="0"/>
                      </a:endParaRPr>
                    </a:p>
                  </a:txBody>
                  <a:tcPr/>
                </a:tc>
                <a:tc>
                  <a:txBody>
                    <a:bodyPr/>
                    <a:lstStyle/>
                    <a:p>
                      <a:endParaRPr lang="es-EC" sz="1200" dirty="0">
                        <a:latin typeface="Arial" pitchFamily="34" charset="0"/>
                        <a:cs typeface="Arial" pitchFamily="34" charset="0"/>
                      </a:endParaRPr>
                    </a:p>
                  </a:txBody>
                  <a:tcPr/>
                </a:tc>
              </a:tr>
              <a:tr h="1157517">
                <a:tc>
                  <a:txBody>
                    <a:bodyPr/>
                    <a:lstStyle/>
                    <a:p>
                      <a:pPr algn="ctr"/>
                      <a:r>
                        <a:rPr lang="es-EC" sz="1200" dirty="0" smtClean="0">
                          <a:latin typeface="Arial" pitchFamily="34" charset="0"/>
                          <a:cs typeface="Arial" pitchFamily="34" charset="0"/>
                        </a:rPr>
                        <a:t>Oxígeno</a:t>
                      </a:r>
                      <a:r>
                        <a:rPr lang="es-EC" sz="1200" baseline="0" dirty="0" smtClean="0">
                          <a:latin typeface="Arial" pitchFamily="34" charset="0"/>
                          <a:cs typeface="Arial" pitchFamily="34" charset="0"/>
                        </a:rPr>
                        <a:t> (O</a:t>
                      </a:r>
                      <a:r>
                        <a:rPr lang="es-EC" sz="1100" baseline="0" dirty="0" smtClean="0">
                          <a:latin typeface="Arial" pitchFamily="34" charset="0"/>
                          <a:cs typeface="Arial" pitchFamily="34" charset="0"/>
                        </a:rPr>
                        <a:t>2</a:t>
                      </a:r>
                      <a:r>
                        <a:rPr lang="es-EC" sz="1200" baseline="0" dirty="0" smtClean="0">
                          <a:latin typeface="Arial" pitchFamily="34" charset="0"/>
                          <a:cs typeface="Arial" pitchFamily="34" charset="0"/>
                        </a:rPr>
                        <a:t>)</a:t>
                      </a:r>
                      <a:endParaRPr lang="es-EC" sz="1200" dirty="0">
                        <a:latin typeface="Arial" pitchFamily="34" charset="0"/>
                        <a:cs typeface="Arial" pitchFamily="34" charset="0"/>
                      </a:endParaRP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Es un gas incoloro, inodoro e insípido.</a:t>
                      </a:r>
                    </a:p>
                    <a:p>
                      <a:pPr marL="171450" indent="-171450" algn="just">
                        <a:buFont typeface="Arial" pitchFamily="34" charset="0"/>
                        <a:buChar char="•"/>
                      </a:pPr>
                      <a:r>
                        <a:rPr lang="es-EC" sz="1200" kern="1200" dirty="0" smtClean="0">
                          <a:solidFill>
                            <a:schemeClr val="dk1"/>
                          </a:solidFill>
                          <a:effectLst/>
                          <a:latin typeface="Arial" pitchFamily="34" charset="0"/>
                          <a:ea typeface="+mn-ea"/>
                          <a:cs typeface="Arial" pitchFamily="34" charset="0"/>
                        </a:rPr>
                        <a:t>Es imprescindible para el proceso de combustión, con una mezcla ideal el consumo de combustible debería ser total, pero en el caso de la combustión incompleta, el oxígeno restante es expulsado por el sistema de escape.</a:t>
                      </a:r>
                      <a:endParaRPr lang="es-EC" sz="1000" dirty="0">
                        <a:latin typeface="Arial" pitchFamily="34" charset="0"/>
                        <a:cs typeface="Arial" pitchFamily="34" charset="0"/>
                      </a:endParaRPr>
                    </a:p>
                  </a:txBody>
                  <a:tcPr/>
                </a:tc>
                <a:tc>
                  <a:txBody>
                    <a:bodyPr/>
                    <a:lstStyle/>
                    <a:p>
                      <a:endParaRPr lang="es-EC" sz="1200">
                        <a:latin typeface="Arial" pitchFamily="34" charset="0"/>
                        <a:cs typeface="Arial" pitchFamily="34" charset="0"/>
                      </a:endParaRPr>
                    </a:p>
                  </a:txBody>
                  <a:tcPr/>
                </a:tc>
              </a:tr>
              <a:tr h="1335596">
                <a:tc>
                  <a:txBody>
                    <a:bodyPr/>
                    <a:lstStyle/>
                    <a:p>
                      <a:pPr algn="ctr"/>
                      <a:r>
                        <a:rPr lang="es-EC" sz="1200" kern="1200" dirty="0" smtClean="0">
                          <a:solidFill>
                            <a:schemeClr val="dk1"/>
                          </a:solidFill>
                          <a:effectLst/>
                          <a:latin typeface="Arial" pitchFamily="34" charset="0"/>
                          <a:ea typeface="+mn-ea"/>
                          <a:cs typeface="Arial" pitchFamily="34" charset="0"/>
                        </a:rPr>
                        <a:t>Agua</a:t>
                      </a:r>
                      <a:r>
                        <a:rPr lang="es-EC" sz="1200" kern="1200" baseline="0" dirty="0" smtClean="0">
                          <a:solidFill>
                            <a:schemeClr val="dk1"/>
                          </a:solidFill>
                          <a:effectLst/>
                          <a:latin typeface="Arial" pitchFamily="34" charset="0"/>
                          <a:ea typeface="+mn-ea"/>
                          <a:cs typeface="Arial" pitchFamily="34" charset="0"/>
                        </a:rPr>
                        <a:t> </a:t>
                      </a:r>
                      <a:r>
                        <a:rPr lang="es-EC" sz="1200" b="0" kern="1200" dirty="0" smtClean="0">
                          <a:solidFill>
                            <a:schemeClr val="dk1"/>
                          </a:solidFill>
                          <a:effectLst/>
                          <a:latin typeface="Arial" pitchFamily="34" charset="0"/>
                          <a:ea typeface="+mn-ea"/>
                          <a:cs typeface="Arial" pitchFamily="34" charset="0"/>
                        </a:rPr>
                        <a:t>(H</a:t>
                      </a:r>
                      <a:r>
                        <a:rPr lang="es-EC" sz="1100" b="0" kern="1200" dirty="0" smtClean="0">
                          <a:solidFill>
                            <a:schemeClr val="dk1"/>
                          </a:solidFill>
                          <a:effectLst/>
                          <a:latin typeface="Arial" pitchFamily="34" charset="0"/>
                          <a:ea typeface="+mn-ea"/>
                          <a:cs typeface="Arial" pitchFamily="34" charset="0"/>
                        </a:rPr>
                        <a:t>2</a:t>
                      </a:r>
                      <a:r>
                        <a:rPr lang="es-EC" sz="1200" b="0" kern="1200" dirty="0" smtClean="0">
                          <a:solidFill>
                            <a:schemeClr val="dk1"/>
                          </a:solidFill>
                          <a:effectLst/>
                          <a:latin typeface="Arial" pitchFamily="34" charset="0"/>
                          <a:ea typeface="+mn-ea"/>
                          <a:cs typeface="Arial" pitchFamily="34" charset="0"/>
                        </a:rPr>
                        <a:t>O)</a:t>
                      </a:r>
                      <a:endParaRPr lang="es-EC" sz="1000" b="0" dirty="0">
                        <a:latin typeface="Arial" pitchFamily="34" charset="0"/>
                        <a:cs typeface="Arial" pitchFamily="34" charset="0"/>
                      </a:endParaRP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Es aspirada en parte por el motor (humedad del aire) o se produce con motivo de la combustión “fría” (fase de calentamiento del motor).</a:t>
                      </a:r>
                    </a:p>
                    <a:p>
                      <a:pPr marL="171450" indent="-171450" algn="just">
                        <a:buFont typeface="Arial" pitchFamily="34" charset="0"/>
                        <a:buChar char="•"/>
                      </a:pPr>
                      <a:r>
                        <a:rPr lang="es-EC" sz="1200" kern="1200" dirty="0" smtClean="0">
                          <a:solidFill>
                            <a:schemeClr val="dk1"/>
                          </a:solidFill>
                          <a:effectLst/>
                          <a:latin typeface="Arial" pitchFamily="34" charset="0"/>
                          <a:ea typeface="+mn-ea"/>
                          <a:cs typeface="Arial" pitchFamily="34" charset="0"/>
                        </a:rPr>
                        <a:t>Se lo puede visualizar sobre todo en los días más fríos, como un humo blanco que sale por el escape, o en el caso de condensarse a lo largo del tubo, se produce un goteo.</a:t>
                      </a:r>
                      <a:endParaRPr lang="es-EC" sz="1200" dirty="0">
                        <a:latin typeface="Arial" pitchFamily="34" charset="0"/>
                        <a:cs typeface="Arial" pitchFamily="34" charset="0"/>
                      </a:endParaRPr>
                    </a:p>
                  </a:txBody>
                  <a:tcPr/>
                </a:tc>
                <a:tc>
                  <a:txBody>
                    <a:bodyPr/>
                    <a:lstStyle/>
                    <a:p>
                      <a:endParaRPr lang="es-EC" sz="1200" dirty="0">
                        <a:latin typeface="Arial" pitchFamily="34" charset="0"/>
                        <a:cs typeface="Arial" pitchFamily="34" charset="0"/>
                      </a:endParaRPr>
                    </a:p>
                  </a:txBody>
                  <a:tcPr/>
                </a:tc>
              </a:tr>
              <a:tr h="1157517">
                <a:tc>
                  <a:txBody>
                    <a:bodyPr/>
                    <a:lstStyle/>
                    <a:p>
                      <a:pPr algn="ctr"/>
                      <a:r>
                        <a:rPr lang="es-EC" sz="1200" dirty="0" smtClean="0">
                          <a:latin typeface="Arial" pitchFamily="34" charset="0"/>
                          <a:cs typeface="Arial" pitchFamily="34" charset="0"/>
                        </a:rPr>
                        <a:t>Dióxido de carbono (CO</a:t>
                      </a:r>
                      <a:r>
                        <a:rPr lang="es-EC" sz="1100" dirty="0" smtClean="0">
                          <a:latin typeface="Arial" pitchFamily="34" charset="0"/>
                          <a:cs typeface="Arial" pitchFamily="34" charset="0"/>
                        </a:rPr>
                        <a:t>2</a:t>
                      </a:r>
                      <a:r>
                        <a:rPr lang="es-EC" sz="1200" dirty="0" smtClean="0">
                          <a:latin typeface="Arial" pitchFamily="34" charset="0"/>
                          <a:cs typeface="Arial" pitchFamily="34" charset="0"/>
                        </a:rPr>
                        <a:t>)</a:t>
                      </a:r>
                      <a:endParaRPr lang="es-EC" sz="1200" dirty="0">
                        <a:latin typeface="Arial" pitchFamily="34" charset="0"/>
                        <a:cs typeface="Arial" pitchFamily="34" charset="0"/>
                      </a:endParaRPr>
                    </a:p>
                  </a:txBody>
                  <a:tcPr/>
                </a:tc>
                <a:tc>
                  <a:txBody>
                    <a:bodyPr/>
                    <a:lstStyle/>
                    <a:p>
                      <a:pPr marL="171450" indent="-171450" algn="just">
                        <a:buFont typeface="Arial" pitchFamily="34" charset="0"/>
                        <a:buChar char="•"/>
                      </a:pPr>
                      <a:r>
                        <a:rPr lang="es-EC" sz="1200" kern="1200" dirty="0" smtClean="0">
                          <a:solidFill>
                            <a:schemeClr val="dk1"/>
                          </a:solidFill>
                          <a:effectLst/>
                          <a:latin typeface="Arial" pitchFamily="34" charset="0"/>
                          <a:ea typeface="+mn-ea"/>
                          <a:cs typeface="Arial" pitchFamily="34" charset="0"/>
                        </a:rPr>
                        <a:t>Se produce al ser quemados los combustibles que contienen carbono. </a:t>
                      </a:r>
                    </a:p>
                    <a:p>
                      <a:pPr marL="171450" indent="-171450" algn="just">
                        <a:buFont typeface="Arial" pitchFamily="34" charset="0"/>
                        <a:buChar char="•"/>
                      </a:pPr>
                      <a:r>
                        <a:rPr lang="es-EC" sz="1200" kern="1200" dirty="0" smtClean="0">
                          <a:solidFill>
                            <a:schemeClr val="dk1"/>
                          </a:solidFill>
                          <a:effectLst/>
                          <a:latin typeface="Arial" pitchFamily="34" charset="0"/>
                          <a:ea typeface="+mn-ea"/>
                          <a:cs typeface="Arial" pitchFamily="34" charset="0"/>
                        </a:rPr>
                        <a:t>Es un gas incoloro, no combustible.</a:t>
                      </a:r>
                      <a:endParaRPr lang="es-EC" sz="700" dirty="0">
                        <a:latin typeface="Arial" pitchFamily="34" charset="0"/>
                        <a:cs typeface="Arial" pitchFamily="34" charset="0"/>
                      </a:endParaRPr>
                    </a:p>
                  </a:txBody>
                  <a:tcPr/>
                </a:tc>
                <a:tc>
                  <a:txBody>
                    <a:bodyPr/>
                    <a:lstStyle/>
                    <a:p>
                      <a:pPr marL="171450" marR="0" lvl="0" indent="-171450" algn="just" defTabSz="914400" rtl="0" eaLnBrk="1" fontAlgn="auto" latinLnBrk="0" hangingPunct="1">
                        <a:lnSpc>
                          <a:spcPct val="100000"/>
                        </a:lnSpc>
                        <a:spcBef>
                          <a:spcPts val="0"/>
                        </a:spcBef>
                        <a:spcAft>
                          <a:spcPts val="0"/>
                        </a:spcAft>
                        <a:buClrTx/>
                        <a:buSzTx/>
                        <a:buFont typeface="Arial" pitchFamily="34" charset="0"/>
                        <a:buChar char="•"/>
                        <a:tabLst/>
                        <a:defRPr/>
                      </a:pPr>
                      <a:r>
                        <a:rPr lang="es-EC" sz="1200" kern="1200" dirty="0" smtClean="0">
                          <a:solidFill>
                            <a:schemeClr val="dk1"/>
                          </a:solidFill>
                          <a:effectLst/>
                          <a:latin typeface="Arial" pitchFamily="34" charset="0"/>
                          <a:ea typeface="+mn-ea"/>
                          <a:cs typeface="Arial" pitchFamily="34" charset="0"/>
                        </a:rPr>
                        <a:t>A pesar de ser un gas no tóxico, reduce el estrato de la atmósfera terrestre que suele servir de protección contra la penetración de los rayos UV (la tierra se calienta).</a:t>
                      </a:r>
                    </a:p>
                    <a:p>
                      <a:pPr marL="171450" indent="-171450" algn="just">
                        <a:buFont typeface="Arial" pitchFamily="34" charset="0"/>
                        <a:buChar char="•"/>
                      </a:pPr>
                      <a:r>
                        <a:rPr lang="es-EC" sz="1200" kern="1200" dirty="0" smtClean="0">
                          <a:solidFill>
                            <a:schemeClr val="dk1"/>
                          </a:solidFill>
                          <a:effectLst/>
                          <a:latin typeface="Arial" pitchFamily="34" charset="0"/>
                          <a:ea typeface="+mn-ea"/>
                          <a:cs typeface="Arial" pitchFamily="34" charset="0"/>
                        </a:rPr>
                        <a:t>Produce alteraciones climatológicas (efecto “invernadero“).</a:t>
                      </a:r>
                      <a:endParaRPr lang="es-EC" sz="1000" dirty="0">
                        <a:latin typeface="Arial" pitchFamily="34" charset="0"/>
                        <a:cs typeface="Arial" pitchFamily="34" charset="0"/>
                      </a:endParaRPr>
                    </a:p>
                  </a:txBody>
                  <a:tcPr/>
                </a:tc>
              </a:tr>
            </a:tbl>
          </a:graphicData>
        </a:graphic>
      </p:graphicFrame>
      <p:sp>
        <p:nvSpPr>
          <p:cNvPr id="6" name="5 Rectángulo"/>
          <p:cNvSpPr/>
          <p:nvPr/>
        </p:nvSpPr>
        <p:spPr>
          <a:xfrm>
            <a:off x="2807295" y="854558"/>
            <a:ext cx="6324486" cy="50405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sz="2000" b="1" dirty="0" smtClean="0">
                <a:latin typeface="Arial" pitchFamily="34" charset="0"/>
                <a:cs typeface="Arial" pitchFamily="34" charset="0"/>
              </a:rPr>
              <a:t>CARACTERÍSTICAS DE LOS GASES DE ESCAPE.</a:t>
            </a:r>
            <a:endParaRPr lang="es-EC" sz="2000" b="1" dirty="0">
              <a:latin typeface="Arial" pitchFamily="34" charset="0"/>
              <a:cs typeface="Arial" pitchFamily="34" charset="0"/>
            </a:endParaRPr>
          </a:p>
        </p:txBody>
      </p:sp>
    </p:spTree>
    <p:extLst>
      <p:ext uri="{BB962C8B-B14F-4D97-AF65-F5344CB8AC3E}">
        <p14:creationId xmlns:p14="http://schemas.microsoft.com/office/powerpoint/2010/main" val="43265025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988840"/>
            <a:ext cx="8147248" cy="4608512"/>
          </a:xfrm>
        </p:spPr>
        <p:txBody>
          <a:bodyPr>
            <a:normAutofit/>
          </a:bodyPr>
          <a:lstStyle/>
          <a:p>
            <a:pPr marL="0" indent="0" algn="just">
              <a:buNone/>
            </a:pPr>
            <a:r>
              <a:rPr lang="es-EC" sz="1800" dirty="0">
                <a:latin typeface="Arial" pitchFamily="34" charset="0"/>
                <a:cs typeface="Arial" pitchFamily="34" charset="0"/>
              </a:rPr>
              <a:t>Las pruebas experimentales fueron llevadas a cabo en el laboratorio de motores de la ESPE-L, se las realizó a los sistemas EGR y EVAP, enfocándose en comprobar si el rendimiento del motor es afectado o no al estar estos sistemas en malas condiciones de operación, y a su vez conocer si se incrementan las emisiones </a:t>
            </a:r>
            <a:r>
              <a:rPr lang="es-EC" sz="1800" dirty="0" smtClean="0">
                <a:latin typeface="Arial" pitchFamily="34" charset="0"/>
                <a:cs typeface="Arial" pitchFamily="34" charset="0"/>
              </a:rPr>
              <a:t>contaminantes.  </a:t>
            </a:r>
          </a:p>
          <a:p>
            <a:pPr marL="0" indent="0" algn="just">
              <a:buNone/>
            </a:pPr>
            <a:endParaRPr lang="es-EC" sz="1800" dirty="0">
              <a:latin typeface="Arial" pitchFamily="34" charset="0"/>
              <a:cs typeface="Arial" pitchFamily="34" charset="0"/>
            </a:endParaRPr>
          </a:p>
          <a:p>
            <a:pPr marL="0" indent="0" algn="just">
              <a:buNone/>
            </a:pPr>
            <a:endParaRPr lang="es-EC" sz="1800" dirty="0" smtClean="0">
              <a:latin typeface="Arial" pitchFamily="34" charset="0"/>
              <a:cs typeface="Arial" pitchFamily="34" charset="0"/>
            </a:endParaRPr>
          </a:p>
          <a:p>
            <a:pPr marL="0" indent="0" algn="just">
              <a:buNone/>
            </a:pPr>
            <a:r>
              <a:rPr lang="es-EC" sz="1800" dirty="0" smtClean="0">
                <a:latin typeface="Arial" pitchFamily="34" charset="0"/>
                <a:cs typeface="Arial" pitchFamily="34" charset="0"/>
              </a:rPr>
              <a:t>En </a:t>
            </a:r>
            <a:r>
              <a:rPr lang="es-EC" sz="1800" dirty="0">
                <a:latin typeface="Arial" pitchFamily="34" charset="0"/>
                <a:cs typeface="Arial" pitchFamily="34" charset="0"/>
              </a:rPr>
              <a:t>el dinamómetro se realizaron tres pruebas: primera,  el motor del vehículo en condiciones normales, es decir sin desconectar ningún sistema; segunda, desconectando el sistema EGR; y tercera, desconectando el solenoide de purga del sistema EVAP. </a:t>
            </a:r>
          </a:p>
          <a:p>
            <a:pPr marL="0" indent="0" algn="just">
              <a:buNone/>
            </a:pPr>
            <a:endParaRPr lang="es-EC" sz="1800" dirty="0">
              <a:latin typeface="Arial" pitchFamily="34" charset="0"/>
              <a:cs typeface="Arial" pitchFamily="34" charset="0"/>
            </a:endParaRPr>
          </a:p>
          <a:p>
            <a:pPr marL="0" indent="0">
              <a:buNone/>
            </a:pPr>
            <a:endParaRPr lang="es-EC" sz="1800" dirty="0"/>
          </a:p>
        </p:txBody>
      </p:sp>
      <p:sp>
        <p:nvSpPr>
          <p:cNvPr id="4" name="3 Rectángulo"/>
          <p:cNvSpPr/>
          <p:nvPr/>
        </p:nvSpPr>
        <p:spPr>
          <a:xfrm>
            <a:off x="827584" y="980728"/>
            <a:ext cx="7704856" cy="72008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2000" b="1" u="sng" dirty="0">
                <a:latin typeface="Arial" pitchFamily="34" charset="0"/>
                <a:cs typeface="Arial" pitchFamily="34" charset="0"/>
              </a:rPr>
              <a:t>DESARROLLO DE PRUEBAS EXPERIMENTALES EN LOS SISTEMAS EGR EVAP</a:t>
            </a:r>
          </a:p>
        </p:txBody>
      </p:sp>
      <p:sp>
        <p:nvSpPr>
          <p:cNvPr id="5" name="4 Rectángulo"/>
          <p:cNvSpPr/>
          <p:nvPr/>
        </p:nvSpPr>
        <p:spPr>
          <a:xfrm>
            <a:off x="643410" y="3501008"/>
            <a:ext cx="3424534" cy="5779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EJECUCIÓN DE PRUEBAS.</a:t>
            </a:r>
          </a:p>
        </p:txBody>
      </p:sp>
      <p:pic>
        <p:nvPicPr>
          <p:cNvPr id="6" name="5 Imagen"/>
          <p:cNvPicPr/>
          <p:nvPr/>
        </p:nvPicPr>
        <p:blipFill>
          <a:blip r:embed="rId2" cstate="print"/>
          <a:srcRect l="22141" t="35626" r="15328" b="22519"/>
          <a:stretch>
            <a:fillRect/>
          </a:stretch>
        </p:blipFill>
        <p:spPr bwMode="auto">
          <a:xfrm>
            <a:off x="3707904" y="5085184"/>
            <a:ext cx="4142801" cy="1656184"/>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343450349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43410" y="980728"/>
            <a:ext cx="5800798" cy="5779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smtClean="0">
                <a:latin typeface="Arial" pitchFamily="34" charset="0"/>
                <a:cs typeface="Arial" pitchFamily="34" charset="0"/>
              </a:rPr>
              <a:t>PRUEBA OPERANDO LOS SISTEMA EGR, EVAP.</a:t>
            </a:r>
            <a:endParaRPr lang="es-EC" b="1" dirty="0">
              <a:latin typeface="Arial" pitchFamily="34" charset="0"/>
              <a:cs typeface="Arial" pitchFamily="34" charset="0"/>
            </a:endParaRPr>
          </a:p>
        </p:txBody>
      </p:sp>
      <p:pic>
        <p:nvPicPr>
          <p:cNvPr id="5" name="4 Marcador de contenido"/>
          <p:cNvPicPr>
            <a:picLocks noGrp="1"/>
          </p:cNvPicPr>
          <p:nvPr>
            <p:ph idx="1"/>
          </p:nvPr>
        </p:nvPicPr>
        <p:blipFill>
          <a:blip r:embed="rId2" cstate="print"/>
          <a:srcRect/>
          <a:stretch>
            <a:fillRect/>
          </a:stretch>
        </p:blipFill>
        <p:spPr bwMode="auto">
          <a:xfrm>
            <a:off x="2051720" y="1700808"/>
            <a:ext cx="5420679" cy="3528392"/>
          </a:xfrm>
          <a:prstGeom prst="rect">
            <a:avLst/>
          </a:prstGeom>
          <a:noFill/>
          <a:ln w="19050">
            <a:solidFill>
              <a:schemeClr val="tx1"/>
            </a:solidFill>
            <a:miter lim="800000"/>
            <a:headEnd/>
            <a:tailEnd/>
          </a:ln>
        </p:spPr>
      </p:pic>
      <p:graphicFrame>
        <p:nvGraphicFramePr>
          <p:cNvPr id="6" name="5 Tabla"/>
          <p:cNvGraphicFramePr>
            <a:graphicFrameLocks noGrp="1"/>
          </p:cNvGraphicFramePr>
          <p:nvPr>
            <p:extLst>
              <p:ext uri="{D42A27DB-BD31-4B8C-83A1-F6EECF244321}">
                <p14:modId xmlns:p14="http://schemas.microsoft.com/office/powerpoint/2010/main" val="1687103782"/>
              </p:ext>
            </p:extLst>
          </p:nvPr>
        </p:nvGraphicFramePr>
        <p:xfrm>
          <a:off x="971600" y="5589240"/>
          <a:ext cx="4248472" cy="813312"/>
        </p:xfrm>
        <a:graphic>
          <a:graphicData uri="http://schemas.openxmlformats.org/drawingml/2006/table">
            <a:tbl>
              <a:tblPr firstRow="1" firstCol="1" bandRow="1">
                <a:tableStyleId>{D7AC3CCA-C797-4891-BE02-D94E43425B78}</a:tableStyleId>
              </a:tblPr>
              <a:tblGrid>
                <a:gridCol w="1791142"/>
                <a:gridCol w="2457330"/>
              </a:tblGrid>
              <a:tr h="504056">
                <a:tc>
                  <a:txBody>
                    <a:bodyPr/>
                    <a:lstStyle/>
                    <a:p>
                      <a:pPr algn="ctr">
                        <a:lnSpc>
                          <a:spcPct val="150000"/>
                        </a:lnSpc>
                        <a:spcAft>
                          <a:spcPts val="0"/>
                        </a:spcAft>
                      </a:pPr>
                      <a:r>
                        <a:rPr lang="es-EC" sz="1200" dirty="0">
                          <a:effectLst/>
                        </a:rPr>
                        <a:t>Potencia máxima</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115,5 KW (154,8 HP) a 2413 rpm</a:t>
                      </a:r>
                      <a:endParaRPr lang="es-EC" sz="1600" dirty="0">
                        <a:effectLst/>
                        <a:latin typeface="Arial" pitchFamily="34" charset="0"/>
                        <a:ea typeface="Times New Roman"/>
                        <a:cs typeface="Arial" pitchFamily="34" charset="0"/>
                      </a:endParaRPr>
                    </a:p>
                  </a:txBody>
                  <a:tcPr marL="68580" marR="68580" marT="0" marB="0"/>
                </a:tc>
              </a:tr>
              <a:tr h="309256">
                <a:tc>
                  <a:txBody>
                    <a:bodyPr/>
                    <a:lstStyle/>
                    <a:p>
                      <a:pPr algn="ctr">
                        <a:lnSpc>
                          <a:spcPct val="150000"/>
                        </a:lnSpc>
                        <a:spcAft>
                          <a:spcPts val="0"/>
                        </a:spcAft>
                      </a:pPr>
                      <a:r>
                        <a:rPr lang="es-EC" sz="1200">
                          <a:effectLst/>
                        </a:rPr>
                        <a:t>Torque máximo</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501 </a:t>
                      </a:r>
                      <a:r>
                        <a:rPr lang="es-EC" sz="1200" dirty="0" err="1">
                          <a:effectLst/>
                        </a:rPr>
                        <a:t>Nm</a:t>
                      </a:r>
                      <a:r>
                        <a:rPr lang="es-EC" sz="1200" dirty="0">
                          <a:effectLst/>
                        </a:rPr>
                        <a:t> a 2176 rpm</a:t>
                      </a:r>
                      <a:endParaRPr lang="es-EC" sz="1600" dirty="0">
                        <a:effectLst/>
                        <a:latin typeface="Arial" pitchFamily="34" charset="0"/>
                        <a:ea typeface="Times New Roman"/>
                        <a:cs typeface="Arial" pitchFamily="34" charset="0"/>
                      </a:endParaRPr>
                    </a:p>
                  </a:txBody>
                  <a:tcPr marL="68580" marR="68580" marT="0" marB="0"/>
                </a:tc>
              </a:tr>
            </a:tbl>
          </a:graphicData>
        </a:graphic>
      </p:graphicFrame>
      <p:graphicFrame>
        <p:nvGraphicFramePr>
          <p:cNvPr id="7" name="6 Tabla"/>
          <p:cNvGraphicFramePr>
            <a:graphicFrameLocks noGrp="1"/>
          </p:cNvGraphicFramePr>
          <p:nvPr>
            <p:extLst>
              <p:ext uri="{D42A27DB-BD31-4B8C-83A1-F6EECF244321}">
                <p14:modId xmlns:p14="http://schemas.microsoft.com/office/powerpoint/2010/main" val="2338751670"/>
              </p:ext>
            </p:extLst>
          </p:nvPr>
        </p:nvGraphicFramePr>
        <p:xfrm>
          <a:off x="5580112" y="5420036"/>
          <a:ext cx="3384376" cy="1412776"/>
        </p:xfrm>
        <a:graphic>
          <a:graphicData uri="http://schemas.openxmlformats.org/drawingml/2006/table">
            <a:tbl>
              <a:tblPr firstRow="1" firstCol="1" bandRow="1">
                <a:tableStyleId>{D7AC3CCA-C797-4891-BE02-D94E43425B78}</a:tableStyleId>
              </a:tblPr>
              <a:tblGrid>
                <a:gridCol w="2249974"/>
                <a:gridCol w="1134402"/>
              </a:tblGrid>
              <a:tr h="353194">
                <a:tc>
                  <a:txBody>
                    <a:bodyPr/>
                    <a:lstStyle/>
                    <a:p>
                      <a:pPr algn="ctr">
                        <a:lnSpc>
                          <a:spcPct val="150000"/>
                        </a:lnSpc>
                        <a:spcAft>
                          <a:spcPts val="0"/>
                        </a:spcAft>
                      </a:pPr>
                      <a:r>
                        <a:rPr lang="es-EC" sz="1200" dirty="0">
                          <a:effectLst/>
                        </a:rPr>
                        <a:t>Compuesto</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Cantidad</a:t>
                      </a:r>
                      <a:endParaRPr lang="es-EC" sz="1600">
                        <a:effectLst/>
                        <a:latin typeface="Arial" pitchFamily="34" charset="0"/>
                        <a:ea typeface="Times New Roman"/>
                        <a:cs typeface="Arial" pitchFamily="34" charset="0"/>
                      </a:endParaRPr>
                    </a:p>
                  </a:txBody>
                  <a:tcPr marL="68580" marR="68580" marT="0" marB="0"/>
                </a:tc>
              </a:tr>
              <a:tr h="353194">
                <a:tc>
                  <a:txBody>
                    <a:bodyPr/>
                    <a:lstStyle/>
                    <a:p>
                      <a:pPr algn="ctr">
                        <a:lnSpc>
                          <a:spcPct val="150000"/>
                        </a:lnSpc>
                        <a:spcAft>
                          <a:spcPts val="0"/>
                        </a:spcAft>
                      </a:pPr>
                      <a:r>
                        <a:rPr lang="es-EC" sz="1200" dirty="0">
                          <a:effectLst/>
                        </a:rPr>
                        <a:t>Monóxido de carbono (CO)</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0,153 %Vol.</a:t>
                      </a:r>
                      <a:endParaRPr lang="es-EC" sz="1600">
                        <a:effectLst/>
                        <a:latin typeface="Arial" pitchFamily="34" charset="0"/>
                        <a:ea typeface="Times New Roman"/>
                        <a:cs typeface="Arial" pitchFamily="34" charset="0"/>
                      </a:endParaRPr>
                    </a:p>
                  </a:txBody>
                  <a:tcPr marL="68580" marR="68580" marT="0" marB="0"/>
                </a:tc>
              </a:tr>
              <a:tr h="353194">
                <a:tc>
                  <a:txBody>
                    <a:bodyPr/>
                    <a:lstStyle/>
                    <a:p>
                      <a:pPr algn="ctr">
                        <a:lnSpc>
                          <a:spcPct val="150000"/>
                        </a:lnSpc>
                        <a:spcAft>
                          <a:spcPts val="0"/>
                        </a:spcAft>
                      </a:pPr>
                      <a:r>
                        <a:rPr lang="es-EC" sz="1200">
                          <a:effectLst/>
                        </a:rPr>
                        <a:t>Hidrocarburos (HC)</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125 ppm Vol.</a:t>
                      </a:r>
                      <a:endParaRPr lang="es-EC" sz="1600" dirty="0">
                        <a:effectLst/>
                        <a:latin typeface="Arial" pitchFamily="34" charset="0"/>
                        <a:ea typeface="Times New Roman"/>
                        <a:cs typeface="Arial" pitchFamily="34" charset="0"/>
                      </a:endParaRPr>
                    </a:p>
                  </a:txBody>
                  <a:tcPr marL="68580" marR="68580" marT="0" marB="0"/>
                </a:tc>
              </a:tr>
              <a:tr h="353194">
                <a:tc>
                  <a:txBody>
                    <a:bodyPr/>
                    <a:lstStyle/>
                    <a:p>
                      <a:pPr algn="ctr">
                        <a:lnSpc>
                          <a:spcPct val="150000"/>
                        </a:lnSpc>
                        <a:spcAft>
                          <a:spcPts val="0"/>
                        </a:spcAft>
                      </a:pPr>
                      <a:r>
                        <a:rPr lang="es-EC" sz="1200">
                          <a:effectLst/>
                        </a:rPr>
                        <a:t>Óxidos de nitrógeno (NOx)</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0,145 g/Km.</a:t>
                      </a:r>
                      <a:endParaRPr lang="es-EC" sz="1600" dirty="0">
                        <a:effectLst/>
                        <a:latin typeface="Arial" pitchFamily="34" charset="0"/>
                        <a:ea typeface="Times New Roman"/>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233488682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643410" y="980728"/>
            <a:ext cx="7168950" cy="5779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PRUEBA </a:t>
            </a:r>
            <a:r>
              <a:rPr lang="es-EC" b="1" dirty="0" smtClean="0">
                <a:latin typeface="Arial" pitchFamily="34" charset="0"/>
                <a:cs typeface="Arial" pitchFamily="34" charset="0"/>
              </a:rPr>
              <a:t>DESHABILITADA LA VÁLVULA </a:t>
            </a:r>
            <a:r>
              <a:rPr lang="es-EC" b="1" dirty="0">
                <a:latin typeface="Arial" pitchFamily="34" charset="0"/>
                <a:cs typeface="Arial" pitchFamily="34" charset="0"/>
              </a:rPr>
              <a:t>EGR ELÉCTRICA</a:t>
            </a:r>
            <a:r>
              <a:rPr lang="es-EC" b="1" dirty="0" smtClean="0">
                <a:latin typeface="Arial" pitchFamily="34" charset="0"/>
                <a:cs typeface="Arial" pitchFamily="34" charset="0"/>
              </a:rPr>
              <a:t>.</a:t>
            </a:r>
            <a:endParaRPr lang="es-EC" b="1" dirty="0">
              <a:latin typeface="Arial" pitchFamily="34" charset="0"/>
              <a:cs typeface="Arial" pitchFamily="34" charset="0"/>
            </a:endParaRPr>
          </a:p>
        </p:txBody>
      </p:sp>
      <p:pic>
        <p:nvPicPr>
          <p:cNvPr id="6" name="5 Marcador de contenido"/>
          <p:cNvPicPr>
            <a:picLocks noGrp="1"/>
          </p:cNvPicPr>
          <p:nvPr>
            <p:ph idx="1"/>
          </p:nvPr>
        </p:nvPicPr>
        <p:blipFill>
          <a:blip r:embed="rId2" cstate="print"/>
          <a:srcRect l="28102" t="26987" r="16792" b="11297"/>
          <a:stretch>
            <a:fillRect/>
          </a:stretch>
        </p:blipFill>
        <p:spPr bwMode="auto">
          <a:xfrm>
            <a:off x="2267744" y="1700808"/>
            <a:ext cx="5087029" cy="3560763"/>
          </a:xfrm>
          <a:prstGeom prst="rect">
            <a:avLst/>
          </a:prstGeom>
          <a:noFill/>
          <a:ln w="19050">
            <a:solidFill>
              <a:schemeClr val="tx1"/>
            </a:solidFill>
            <a:miter lim="800000"/>
            <a:headEnd/>
            <a:tailEnd/>
          </a:ln>
        </p:spPr>
      </p:pic>
      <p:graphicFrame>
        <p:nvGraphicFramePr>
          <p:cNvPr id="7" name="6 Tabla"/>
          <p:cNvGraphicFramePr>
            <a:graphicFrameLocks noGrp="1"/>
          </p:cNvGraphicFramePr>
          <p:nvPr>
            <p:extLst>
              <p:ext uri="{D42A27DB-BD31-4B8C-83A1-F6EECF244321}">
                <p14:modId xmlns:p14="http://schemas.microsoft.com/office/powerpoint/2010/main" val="2629838035"/>
              </p:ext>
            </p:extLst>
          </p:nvPr>
        </p:nvGraphicFramePr>
        <p:xfrm>
          <a:off x="827584" y="5589240"/>
          <a:ext cx="3528392" cy="1080120"/>
        </p:xfrm>
        <a:graphic>
          <a:graphicData uri="http://schemas.openxmlformats.org/drawingml/2006/table">
            <a:tbl>
              <a:tblPr firstRow="1" firstCol="1" bandRow="1">
                <a:tableStyleId>{D7AC3CCA-C797-4891-BE02-D94E43425B78}</a:tableStyleId>
              </a:tblPr>
              <a:tblGrid>
                <a:gridCol w="1427480"/>
                <a:gridCol w="2100912"/>
              </a:tblGrid>
              <a:tr h="635595">
                <a:tc>
                  <a:txBody>
                    <a:bodyPr/>
                    <a:lstStyle/>
                    <a:p>
                      <a:pPr algn="ctr">
                        <a:lnSpc>
                          <a:spcPct val="150000"/>
                        </a:lnSpc>
                        <a:spcAft>
                          <a:spcPts val="0"/>
                        </a:spcAft>
                      </a:pPr>
                      <a:r>
                        <a:rPr lang="es-EC" sz="1200" dirty="0">
                          <a:effectLst/>
                        </a:rPr>
                        <a:t>Potencia máxima</a:t>
                      </a:r>
                      <a:endParaRPr lang="es-EC" sz="12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57,4 KW (76,9 HP) a 2148 rpm</a:t>
                      </a:r>
                      <a:endParaRPr lang="es-EC" sz="1200">
                        <a:effectLst/>
                        <a:latin typeface="Arial" pitchFamily="34" charset="0"/>
                        <a:ea typeface="Times New Roman"/>
                        <a:cs typeface="Arial" pitchFamily="34" charset="0"/>
                      </a:endParaRPr>
                    </a:p>
                  </a:txBody>
                  <a:tcPr marL="68580" marR="68580" marT="0" marB="0"/>
                </a:tc>
              </a:tr>
              <a:tr h="444525">
                <a:tc>
                  <a:txBody>
                    <a:bodyPr/>
                    <a:lstStyle/>
                    <a:p>
                      <a:pPr algn="ctr">
                        <a:lnSpc>
                          <a:spcPct val="150000"/>
                        </a:lnSpc>
                        <a:spcAft>
                          <a:spcPts val="0"/>
                        </a:spcAft>
                      </a:pPr>
                      <a:r>
                        <a:rPr lang="es-EC" sz="1200">
                          <a:effectLst/>
                        </a:rPr>
                        <a:t>Torque máximo</a:t>
                      </a:r>
                      <a:endParaRPr lang="es-EC" sz="12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266,8 </a:t>
                      </a:r>
                      <a:r>
                        <a:rPr lang="es-EC" sz="1200" dirty="0" err="1">
                          <a:effectLst/>
                        </a:rPr>
                        <a:t>Nm</a:t>
                      </a:r>
                      <a:r>
                        <a:rPr lang="es-EC" sz="1200" dirty="0">
                          <a:effectLst/>
                        </a:rPr>
                        <a:t> a 1994 rpm</a:t>
                      </a:r>
                      <a:endParaRPr lang="es-EC" sz="1200" dirty="0">
                        <a:effectLst/>
                        <a:latin typeface="Arial" pitchFamily="34" charset="0"/>
                        <a:ea typeface="Times New Roman"/>
                        <a:cs typeface="Arial" pitchFamily="34" charset="0"/>
                      </a:endParaRPr>
                    </a:p>
                  </a:txBody>
                  <a:tcPr marL="68580" marR="68580" marT="0" marB="0"/>
                </a:tc>
              </a:tr>
            </a:tbl>
          </a:graphicData>
        </a:graphic>
      </p:graphicFrame>
      <p:graphicFrame>
        <p:nvGraphicFramePr>
          <p:cNvPr id="8" name="7 Tabla"/>
          <p:cNvGraphicFramePr>
            <a:graphicFrameLocks noGrp="1"/>
          </p:cNvGraphicFramePr>
          <p:nvPr>
            <p:extLst>
              <p:ext uri="{D42A27DB-BD31-4B8C-83A1-F6EECF244321}">
                <p14:modId xmlns:p14="http://schemas.microsoft.com/office/powerpoint/2010/main" val="3986989304"/>
              </p:ext>
            </p:extLst>
          </p:nvPr>
        </p:nvGraphicFramePr>
        <p:xfrm>
          <a:off x="5004048" y="5373216"/>
          <a:ext cx="3960440" cy="1484784"/>
        </p:xfrm>
        <a:graphic>
          <a:graphicData uri="http://schemas.openxmlformats.org/drawingml/2006/table">
            <a:tbl>
              <a:tblPr firstRow="1" firstCol="1" bandRow="1">
                <a:tableStyleId>{D7AC3CCA-C797-4891-BE02-D94E43425B78}</a:tableStyleId>
              </a:tblPr>
              <a:tblGrid>
                <a:gridCol w="2607268"/>
                <a:gridCol w="1353172"/>
              </a:tblGrid>
              <a:tr h="371196">
                <a:tc>
                  <a:txBody>
                    <a:bodyPr/>
                    <a:lstStyle/>
                    <a:p>
                      <a:pPr algn="ctr">
                        <a:lnSpc>
                          <a:spcPct val="150000"/>
                        </a:lnSpc>
                        <a:spcAft>
                          <a:spcPts val="0"/>
                        </a:spcAft>
                      </a:pPr>
                      <a:r>
                        <a:rPr lang="es-EC" sz="1200" dirty="0">
                          <a:effectLst/>
                        </a:rPr>
                        <a:t>Compuesto</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Cantidad</a:t>
                      </a:r>
                      <a:endParaRPr lang="es-EC" sz="1600" dirty="0">
                        <a:effectLst/>
                        <a:latin typeface="Arial" pitchFamily="34" charset="0"/>
                        <a:ea typeface="Times New Roman"/>
                        <a:cs typeface="Arial" pitchFamily="34" charset="0"/>
                      </a:endParaRPr>
                    </a:p>
                  </a:txBody>
                  <a:tcPr marL="68580" marR="68580" marT="0" marB="0"/>
                </a:tc>
              </a:tr>
              <a:tr h="371196">
                <a:tc>
                  <a:txBody>
                    <a:bodyPr/>
                    <a:lstStyle/>
                    <a:p>
                      <a:pPr algn="ctr">
                        <a:lnSpc>
                          <a:spcPct val="150000"/>
                        </a:lnSpc>
                        <a:spcAft>
                          <a:spcPts val="0"/>
                        </a:spcAft>
                      </a:pPr>
                      <a:r>
                        <a:rPr lang="es-EC" sz="1200">
                          <a:effectLst/>
                        </a:rPr>
                        <a:t>Monóxido de carbono (CO)</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0,153 %Vol.</a:t>
                      </a:r>
                      <a:endParaRPr lang="es-EC" sz="1600">
                        <a:effectLst/>
                        <a:latin typeface="Arial" pitchFamily="34" charset="0"/>
                        <a:ea typeface="Times New Roman"/>
                        <a:cs typeface="Arial" pitchFamily="34" charset="0"/>
                      </a:endParaRPr>
                    </a:p>
                  </a:txBody>
                  <a:tcPr marL="68580" marR="68580" marT="0" marB="0"/>
                </a:tc>
              </a:tr>
              <a:tr h="371196">
                <a:tc>
                  <a:txBody>
                    <a:bodyPr/>
                    <a:lstStyle/>
                    <a:p>
                      <a:pPr algn="ctr">
                        <a:lnSpc>
                          <a:spcPct val="150000"/>
                        </a:lnSpc>
                        <a:spcAft>
                          <a:spcPts val="0"/>
                        </a:spcAft>
                      </a:pPr>
                      <a:r>
                        <a:rPr lang="es-EC" sz="1200">
                          <a:effectLst/>
                        </a:rPr>
                        <a:t>Hidrocarburos (HC)</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90 ppm Vol.</a:t>
                      </a:r>
                      <a:endParaRPr lang="es-EC" sz="1600">
                        <a:effectLst/>
                        <a:latin typeface="Arial" pitchFamily="34" charset="0"/>
                        <a:ea typeface="Times New Roman"/>
                        <a:cs typeface="Arial" pitchFamily="34" charset="0"/>
                      </a:endParaRPr>
                    </a:p>
                  </a:txBody>
                  <a:tcPr marL="68580" marR="68580" marT="0" marB="0"/>
                </a:tc>
              </a:tr>
              <a:tr h="371196">
                <a:tc>
                  <a:txBody>
                    <a:bodyPr/>
                    <a:lstStyle/>
                    <a:p>
                      <a:pPr algn="ctr">
                        <a:lnSpc>
                          <a:spcPct val="150000"/>
                        </a:lnSpc>
                        <a:spcAft>
                          <a:spcPts val="0"/>
                        </a:spcAft>
                      </a:pPr>
                      <a:r>
                        <a:rPr lang="es-EC" sz="1200">
                          <a:effectLst/>
                        </a:rPr>
                        <a:t>Óxidos de nitrógeno (NOx)</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0,290 g/Km.</a:t>
                      </a:r>
                      <a:endParaRPr lang="es-EC" sz="1600" dirty="0">
                        <a:effectLst/>
                        <a:latin typeface="Arial" pitchFamily="34" charset="0"/>
                        <a:ea typeface="Times New Roman"/>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124061861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Marcador de contenido"/>
          <p:cNvGraphicFramePr>
            <a:graphicFrameLocks noGrp="1"/>
          </p:cNvGraphicFramePr>
          <p:nvPr>
            <p:ph idx="1"/>
            <p:extLst>
              <p:ext uri="{D42A27DB-BD31-4B8C-83A1-F6EECF244321}">
                <p14:modId xmlns:p14="http://schemas.microsoft.com/office/powerpoint/2010/main" val="603451853"/>
              </p:ext>
            </p:extLst>
          </p:nvPr>
        </p:nvGraphicFramePr>
        <p:xfrm>
          <a:off x="836294" y="5733256"/>
          <a:ext cx="3976718" cy="936104"/>
        </p:xfrm>
        <a:graphic>
          <a:graphicData uri="http://schemas.openxmlformats.org/drawingml/2006/table">
            <a:tbl>
              <a:tblPr firstRow="1" firstCol="1" bandRow="1">
                <a:tableStyleId>{D7AC3CCA-C797-4891-BE02-D94E43425B78}</a:tableStyleId>
              </a:tblPr>
              <a:tblGrid>
                <a:gridCol w="1581764"/>
                <a:gridCol w="2394954"/>
              </a:tblGrid>
              <a:tr h="468052">
                <a:tc>
                  <a:txBody>
                    <a:bodyPr/>
                    <a:lstStyle/>
                    <a:p>
                      <a:pPr algn="ctr">
                        <a:lnSpc>
                          <a:spcPct val="150000"/>
                        </a:lnSpc>
                        <a:spcAft>
                          <a:spcPts val="0"/>
                        </a:spcAft>
                      </a:pPr>
                      <a:r>
                        <a:rPr lang="es-EC" sz="1200" dirty="0">
                          <a:effectLst/>
                        </a:rPr>
                        <a:t>Potencia máxima</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74,9Kw (100,4Hp) a 1152 rpm</a:t>
                      </a:r>
                      <a:endParaRPr lang="es-EC" sz="1600" dirty="0">
                        <a:effectLst/>
                        <a:latin typeface="Arial" pitchFamily="34" charset="0"/>
                        <a:ea typeface="Times New Roman"/>
                        <a:cs typeface="Arial" pitchFamily="34" charset="0"/>
                      </a:endParaRPr>
                    </a:p>
                  </a:txBody>
                  <a:tcPr marL="68580" marR="68580" marT="0" marB="0"/>
                </a:tc>
              </a:tr>
              <a:tr h="468052">
                <a:tc>
                  <a:txBody>
                    <a:bodyPr/>
                    <a:lstStyle/>
                    <a:p>
                      <a:pPr algn="ctr">
                        <a:lnSpc>
                          <a:spcPct val="150000"/>
                        </a:lnSpc>
                        <a:spcAft>
                          <a:spcPts val="0"/>
                        </a:spcAft>
                      </a:pPr>
                      <a:r>
                        <a:rPr lang="es-EC" sz="1200">
                          <a:effectLst/>
                        </a:rPr>
                        <a:t>Torque máximo</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463,3Nm a 1549rpm</a:t>
                      </a:r>
                      <a:endParaRPr lang="es-EC" sz="1600" dirty="0">
                        <a:effectLst/>
                        <a:latin typeface="Arial" pitchFamily="34" charset="0"/>
                        <a:ea typeface="Times New Roman"/>
                        <a:cs typeface="Arial" pitchFamily="34" charset="0"/>
                      </a:endParaRPr>
                    </a:p>
                  </a:txBody>
                  <a:tcPr marL="68580" marR="68580" marT="0" marB="0"/>
                </a:tc>
              </a:tr>
            </a:tbl>
          </a:graphicData>
        </a:graphic>
      </p:graphicFrame>
      <p:sp>
        <p:nvSpPr>
          <p:cNvPr id="4" name="3 Rectángulo"/>
          <p:cNvSpPr/>
          <p:nvPr/>
        </p:nvSpPr>
        <p:spPr>
          <a:xfrm>
            <a:off x="643410" y="980728"/>
            <a:ext cx="7745014" cy="577975"/>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just"/>
            <a:r>
              <a:rPr lang="es-EC" b="1" dirty="0">
                <a:latin typeface="Arial" pitchFamily="34" charset="0"/>
                <a:cs typeface="Arial" pitchFamily="34" charset="0"/>
              </a:rPr>
              <a:t>PRUEBA </a:t>
            </a:r>
            <a:r>
              <a:rPr lang="es-EC" b="1" dirty="0" smtClean="0">
                <a:latin typeface="Arial" pitchFamily="34" charset="0"/>
                <a:cs typeface="Arial" pitchFamily="34" charset="0"/>
              </a:rPr>
              <a:t>DESHABILITADO EL </a:t>
            </a:r>
            <a:r>
              <a:rPr lang="es-EC" b="1" dirty="0">
                <a:latin typeface="Arial" pitchFamily="34" charset="0"/>
                <a:cs typeface="Arial" pitchFamily="34" charset="0"/>
              </a:rPr>
              <a:t>SOLENOIDE DE PURGA DEL SISTEMA EVAP</a:t>
            </a:r>
            <a:r>
              <a:rPr lang="es-EC" b="1" dirty="0" smtClean="0">
                <a:latin typeface="Arial" pitchFamily="34" charset="0"/>
                <a:cs typeface="Arial" pitchFamily="34" charset="0"/>
              </a:rPr>
              <a:t>.</a:t>
            </a:r>
            <a:endParaRPr lang="es-EC" b="1" dirty="0">
              <a:latin typeface="Arial" pitchFamily="34" charset="0"/>
              <a:cs typeface="Arial" pitchFamily="34" charset="0"/>
            </a:endParaRPr>
          </a:p>
        </p:txBody>
      </p:sp>
      <p:pic>
        <p:nvPicPr>
          <p:cNvPr id="5" name="4 Imagen"/>
          <p:cNvPicPr/>
          <p:nvPr/>
        </p:nvPicPr>
        <p:blipFill>
          <a:blip r:embed="rId2" cstate="print"/>
          <a:srcRect l="8461" t="20976" r="30685" b="11707"/>
          <a:stretch>
            <a:fillRect/>
          </a:stretch>
        </p:blipFill>
        <p:spPr bwMode="auto">
          <a:xfrm>
            <a:off x="2411760" y="1778310"/>
            <a:ext cx="4802505" cy="3522895"/>
          </a:xfrm>
          <a:prstGeom prst="rect">
            <a:avLst/>
          </a:prstGeom>
          <a:noFill/>
          <a:ln w="19050">
            <a:solidFill>
              <a:schemeClr val="tx1"/>
            </a:solidFill>
            <a:miter lim="800000"/>
            <a:headEnd/>
            <a:tailEnd/>
          </a:ln>
        </p:spPr>
      </p:pic>
      <p:graphicFrame>
        <p:nvGraphicFramePr>
          <p:cNvPr id="7" name="6 Tabla"/>
          <p:cNvGraphicFramePr>
            <a:graphicFrameLocks noGrp="1"/>
          </p:cNvGraphicFramePr>
          <p:nvPr>
            <p:extLst>
              <p:ext uri="{D42A27DB-BD31-4B8C-83A1-F6EECF244321}">
                <p14:modId xmlns:p14="http://schemas.microsoft.com/office/powerpoint/2010/main" val="4451217"/>
              </p:ext>
            </p:extLst>
          </p:nvPr>
        </p:nvGraphicFramePr>
        <p:xfrm>
          <a:off x="5370500" y="5445224"/>
          <a:ext cx="3449972" cy="1323968"/>
        </p:xfrm>
        <a:graphic>
          <a:graphicData uri="http://schemas.openxmlformats.org/drawingml/2006/table">
            <a:tbl>
              <a:tblPr firstRow="1" firstCol="1" bandRow="1">
                <a:tableStyleId>{D7AC3CCA-C797-4891-BE02-D94E43425B78}</a:tableStyleId>
              </a:tblPr>
              <a:tblGrid>
                <a:gridCol w="2019812"/>
                <a:gridCol w="1430160"/>
              </a:tblGrid>
              <a:tr h="330992">
                <a:tc>
                  <a:txBody>
                    <a:bodyPr/>
                    <a:lstStyle/>
                    <a:p>
                      <a:pPr algn="ctr">
                        <a:lnSpc>
                          <a:spcPct val="150000"/>
                        </a:lnSpc>
                        <a:spcAft>
                          <a:spcPts val="0"/>
                        </a:spcAft>
                      </a:pPr>
                      <a:r>
                        <a:rPr lang="es-EC" sz="1200" dirty="0">
                          <a:effectLst/>
                        </a:rPr>
                        <a:t>Compuesto</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Cantidad</a:t>
                      </a:r>
                      <a:endParaRPr lang="es-EC" sz="1600">
                        <a:effectLst/>
                        <a:latin typeface="Arial" pitchFamily="34" charset="0"/>
                        <a:ea typeface="Times New Roman"/>
                        <a:cs typeface="Arial" pitchFamily="34" charset="0"/>
                      </a:endParaRPr>
                    </a:p>
                  </a:txBody>
                  <a:tcPr marL="68580" marR="68580" marT="0" marB="0"/>
                </a:tc>
              </a:tr>
              <a:tr h="330992">
                <a:tc>
                  <a:txBody>
                    <a:bodyPr/>
                    <a:lstStyle/>
                    <a:p>
                      <a:pPr algn="ctr">
                        <a:lnSpc>
                          <a:spcPct val="150000"/>
                        </a:lnSpc>
                        <a:spcAft>
                          <a:spcPts val="0"/>
                        </a:spcAft>
                      </a:pPr>
                      <a:r>
                        <a:rPr lang="es-EC" sz="1200" dirty="0">
                          <a:effectLst/>
                        </a:rPr>
                        <a:t>Monóxido de carbono CO:</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0,153 %Vol.</a:t>
                      </a:r>
                      <a:endParaRPr lang="es-EC" sz="1600">
                        <a:effectLst/>
                        <a:latin typeface="Arial" pitchFamily="34" charset="0"/>
                        <a:ea typeface="Times New Roman"/>
                        <a:cs typeface="Arial" pitchFamily="34" charset="0"/>
                      </a:endParaRPr>
                    </a:p>
                  </a:txBody>
                  <a:tcPr marL="68580" marR="68580" marT="0" marB="0"/>
                </a:tc>
              </a:tr>
              <a:tr h="330992">
                <a:tc>
                  <a:txBody>
                    <a:bodyPr/>
                    <a:lstStyle/>
                    <a:p>
                      <a:pPr algn="ctr">
                        <a:lnSpc>
                          <a:spcPct val="150000"/>
                        </a:lnSpc>
                        <a:spcAft>
                          <a:spcPts val="0"/>
                        </a:spcAft>
                      </a:pPr>
                      <a:r>
                        <a:rPr lang="es-EC" sz="1200" dirty="0">
                          <a:effectLst/>
                        </a:rPr>
                        <a:t>Hidrocarburos HC:</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62 ppm Vol.</a:t>
                      </a:r>
                      <a:endParaRPr lang="es-EC" sz="1600">
                        <a:effectLst/>
                        <a:latin typeface="Arial" pitchFamily="34" charset="0"/>
                        <a:ea typeface="Times New Roman"/>
                        <a:cs typeface="Arial" pitchFamily="34" charset="0"/>
                      </a:endParaRPr>
                    </a:p>
                  </a:txBody>
                  <a:tcPr marL="68580" marR="68580" marT="0" marB="0"/>
                </a:tc>
              </a:tr>
              <a:tr h="330992">
                <a:tc>
                  <a:txBody>
                    <a:bodyPr/>
                    <a:lstStyle/>
                    <a:p>
                      <a:pPr algn="ctr">
                        <a:lnSpc>
                          <a:spcPct val="150000"/>
                        </a:lnSpc>
                        <a:spcAft>
                          <a:spcPts val="0"/>
                        </a:spcAft>
                      </a:pPr>
                      <a:r>
                        <a:rPr lang="es-EC" sz="1200">
                          <a:effectLst/>
                        </a:rPr>
                        <a:t>Óxidos de nitrógeno NOx:</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0,145 g/Km.</a:t>
                      </a:r>
                      <a:endParaRPr lang="es-EC" sz="1600" dirty="0">
                        <a:effectLst/>
                        <a:latin typeface="Arial" pitchFamily="34" charset="0"/>
                        <a:ea typeface="Times New Roman"/>
                        <a:cs typeface="Arial" pitchFamily="34" charset="0"/>
                      </a:endParaRPr>
                    </a:p>
                  </a:txBody>
                  <a:tcPr marL="68580" marR="68580" marT="0" marB="0"/>
                </a:tc>
              </a:tr>
            </a:tbl>
          </a:graphicData>
        </a:graphic>
      </p:graphicFrame>
    </p:spTree>
    <p:extLst>
      <p:ext uri="{BB962C8B-B14F-4D97-AF65-F5344CB8AC3E}">
        <p14:creationId xmlns:p14="http://schemas.microsoft.com/office/powerpoint/2010/main" val="12351326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772816"/>
            <a:ext cx="8280920" cy="4896544"/>
          </a:xfrm>
        </p:spPr>
        <p:txBody>
          <a:bodyPr>
            <a:normAutofit fontScale="92500" lnSpcReduction="10000"/>
          </a:bodyPr>
          <a:lstStyle/>
          <a:p>
            <a:pPr marL="0" indent="0" algn="just">
              <a:buNone/>
            </a:pPr>
            <a:endParaRPr lang="es-EC" sz="1800" dirty="0">
              <a:latin typeface="Arial" pitchFamily="34" charset="0"/>
              <a:cs typeface="Arial" pitchFamily="34" charset="0"/>
            </a:endParaRPr>
          </a:p>
          <a:p>
            <a:pPr marL="0" indent="0">
              <a:buNone/>
            </a:pPr>
            <a:endParaRPr lang="es-EC" sz="1800" dirty="0" smtClean="0">
              <a:latin typeface="Arial" pitchFamily="34" charset="0"/>
              <a:cs typeface="Arial" pitchFamily="34" charset="0"/>
            </a:endParaRPr>
          </a:p>
          <a:p>
            <a:pPr marL="0" indent="0">
              <a:buNone/>
            </a:pPr>
            <a:endParaRPr lang="es-EC" sz="1800" dirty="0">
              <a:latin typeface="Arial" pitchFamily="34" charset="0"/>
              <a:cs typeface="Arial" pitchFamily="34" charset="0"/>
            </a:endParaRPr>
          </a:p>
          <a:p>
            <a:pPr marL="0" indent="0">
              <a:buNone/>
            </a:pPr>
            <a:endParaRPr lang="es-EC" sz="1800" dirty="0" smtClean="0">
              <a:latin typeface="Arial" pitchFamily="34" charset="0"/>
              <a:cs typeface="Arial" pitchFamily="34" charset="0"/>
            </a:endParaRPr>
          </a:p>
          <a:p>
            <a:pPr marL="0" indent="0">
              <a:buNone/>
            </a:pPr>
            <a:endParaRPr lang="es-EC" sz="1800" dirty="0">
              <a:latin typeface="Arial" pitchFamily="34" charset="0"/>
              <a:cs typeface="Arial" pitchFamily="34" charset="0"/>
            </a:endParaRPr>
          </a:p>
          <a:p>
            <a:pPr marL="0" indent="0">
              <a:buNone/>
            </a:pPr>
            <a:endParaRPr lang="es-EC" sz="1800" dirty="0">
              <a:latin typeface="Arial" pitchFamily="34" charset="0"/>
              <a:cs typeface="Arial" pitchFamily="34" charset="0"/>
            </a:endParaRPr>
          </a:p>
          <a:p>
            <a:pPr marL="0" indent="0" algn="just">
              <a:buNone/>
            </a:pPr>
            <a:r>
              <a:rPr lang="es-EC" sz="1900" dirty="0">
                <a:latin typeface="Arial" pitchFamily="34" charset="0"/>
                <a:cs typeface="Arial" pitchFamily="34" charset="0"/>
              </a:rPr>
              <a:t>En la </a:t>
            </a:r>
            <a:r>
              <a:rPr lang="es-EC" sz="1900" b="1" dirty="0">
                <a:latin typeface="Arial" pitchFamily="34" charset="0"/>
                <a:cs typeface="Arial" pitchFamily="34" charset="0"/>
              </a:rPr>
              <a:t>prueba 2</a:t>
            </a:r>
            <a:r>
              <a:rPr lang="es-EC" sz="1900" dirty="0" smtClean="0">
                <a:latin typeface="Arial" pitchFamily="34" charset="0"/>
                <a:cs typeface="Arial" pitchFamily="34" charset="0"/>
              </a:rPr>
              <a:t>, la potencia </a:t>
            </a:r>
            <a:r>
              <a:rPr lang="es-EC" sz="1900" dirty="0">
                <a:latin typeface="Arial" pitchFamily="34" charset="0"/>
                <a:cs typeface="Arial" pitchFamily="34" charset="0"/>
              </a:rPr>
              <a:t>tiene una diferencia de 58,1 KW (77,9 HP) de pérdida (50,3%), y en torque se tiene una diferencia de 234,2 </a:t>
            </a:r>
            <a:r>
              <a:rPr lang="es-EC" sz="1900" dirty="0" err="1">
                <a:latin typeface="Arial" pitchFamily="34" charset="0"/>
                <a:cs typeface="Arial" pitchFamily="34" charset="0"/>
              </a:rPr>
              <a:t>Nm</a:t>
            </a:r>
            <a:r>
              <a:rPr lang="es-EC" sz="1900" dirty="0">
                <a:latin typeface="Arial" pitchFamily="34" charset="0"/>
                <a:cs typeface="Arial" pitchFamily="34" charset="0"/>
              </a:rPr>
              <a:t> de pérdida (46,74</a:t>
            </a:r>
            <a:r>
              <a:rPr lang="es-EC" sz="1900" dirty="0" smtClean="0">
                <a:latin typeface="Arial" pitchFamily="34" charset="0"/>
                <a:cs typeface="Arial" pitchFamily="34" charset="0"/>
              </a:rPr>
              <a:t>%).</a:t>
            </a:r>
          </a:p>
          <a:p>
            <a:pPr marL="0" indent="0" algn="just">
              <a:buNone/>
            </a:pPr>
            <a:endParaRPr lang="es-EC" sz="1900" dirty="0">
              <a:latin typeface="Arial" pitchFamily="34" charset="0"/>
              <a:cs typeface="Arial" pitchFamily="34" charset="0"/>
            </a:endParaRPr>
          </a:p>
          <a:p>
            <a:pPr marL="0" indent="0" algn="just">
              <a:buNone/>
            </a:pPr>
            <a:r>
              <a:rPr lang="es-EC" sz="1900" dirty="0">
                <a:latin typeface="Arial" pitchFamily="34" charset="0"/>
                <a:cs typeface="Arial" pitchFamily="34" charset="0"/>
              </a:rPr>
              <a:t>Esto se debe a que como ya no existe recirculación de gases de escape, el sensor MAP ya no detecta la cantidad de presión de aire adicional en el múltiple de admisión, por ende el sensor MAP detectará una cantidad de aire baja que está ingresando al motor, esto hace que el PCM envíe una señal de voltaje a los inyectores, reduciendo el pulso de inyección a los mismos, estableciéndose una mezcla aire/combustible pobre (menor pulso de inyección</a:t>
            </a:r>
            <a:r>
              <a:rPr lang="es-EC" sz="1900" dirty="0" smtClean="0">
                <a:latin typeface="Arial" pitchFamily="34" charset="0"/>
                <a:cs typeface="Arial" pitchFamily="34" charset="0"/>
              </a:rPr>
              <a:t>).</a:t>
            </a:r>
            <a:endParaRPr lang="es-EC" sz="1900" dirty="0">
              <a:latin typeface="Arial" pitchFamily="34" charset="0"/>
              <a:cs typeface="Arial" pitchFamily="34" charset="0"/>
            </a:endParaRPr>
          </a:p>
        </p:txBody>
      </p:sp>
      <p:graphicFrame>
        <p:nvGraphicFramePr>
          <p:cNvPr id="4" name="3 Tabla"/>
          <p:cNvGraphicFramePr>
            <a:graphicFrameLocks noGrp="1"/>
          </p:cNvGraphicFramePr>
          <p:nvPr>
            <p:extLst>
              <p:ext uri="{D42A27DB-BD31-4B8C-83A1-F6EECF244321}">
                <p14:modId xmlns:p14="http://schemas.microsoft.com/office/powerpoint/2010/main" val="3400505593"/>
              </p:ext>
            </p:extLst>
          </p:nvPr>
        </p:nvGraphicFramePr>
        <p:xfrm>
          <a:off x="2987824" y="1916832"/>
          <a:ext cx="3916333" cy="1387435"/>
        </p:xfrm>
        <a:graphic>
          <a:graphicData uri="http://schemas.openxmlformats.org/drawingml/2006/table">
            <a:tbl>
              <a:tblPr firstRow="1" firstCol="1" bandRow="1">
                <a:tableStyleId>{5C22544A-7EE6-4342-B048-85BDC9FD1C3A}</a:tableStyleId>
              </a:tblPr>
              <a:tblGrid>
                <a:gridCol w="1207967"/>
                <a:gridCol w="879422"/>
                <a:gridCol w="830566"/>
                <a:gridCol w="998378"/>
              </a:tblGrid>
              <a:tr h="422770">
                <a:tc>
                  <a:txBody>
                    <a:bodyPr/>
                    <a:lstStyle/>
                    <a:p>
                      <a:pPr algn="ctr">
                        <a:lnSpc>
                          <a:spcPct val="150000"/>
                        </a:lnSpc>
                        <a:spcAft>
                          <a:spcPts val="0"/>
                        </a:spcAft>
                      </a:pPr>
                      <a:r>
                        <a:rPr lang="es-EC" sz="1200" dirty="0">
                          <a:effectLst/>
                        </a:rPr>
                        <a:t>Dinamómetro</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Prueba1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Prueba 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Prueba 3</a:t>
                      </a:r>
                      <a:endParaRPr lang="es-EC" sz="1600">
                        <a:effectLst/>
                        <a:latin typeface="Arial" pitchFamily="34" charset="0"/>
                        <a:ea typeface="Times New Roman"/>
                        <a:cs typeface="Arial" pitchFamily="34" charset="0"/>
                      </a:endParaRPr>
                    </a:p>
                  </a:txBody>
                  <a:tcPr marL="68580" marR="68580" marT="0" marB="0"/>
                </a:tc>
              </a:tr>
              <a:tr h="478829">
                <a:tc>
                  <a:txBody>
                    <a:bodyPr/>
                    <a:lstStyle/>
                    <a:p>
                      <a:pPr algn="ctr">
                        <a:lnSpc>
                          <a:spcPct val="150000"/>
                        </a:lnSpc>
                        <a:spcAft>
                          <a:spcPts val="0"/>
                        </a:spcAft>
                      </a:pPr>
                      <a:r>
                        <a:rPr lang="es-EC" sz="1200">
                          <a:effectLst/>
                        </a:rPr>
                        <a:t>Potencia  (Kw)</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115,5</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57,4</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74,9</a:t>
                      </a:r>
                      <a:endParaRPr lang="es-EC" sz="1600">
                        <a:effectLst/>
                        <a:latin typeface="Arial" pitchFamily="34" charset="0"/>
                        <a:ea typeface="Times New Roman"/>
                        <a:cs typeface="Arial" pitchFamily="34" charset="0"/>
                      </a:endParaRPr>
                    </a:p>
                  </a:txBody>
                  <a:tcPr marL="68580" marR="68580" marT="0" marB="0"/>
                </a:tc>
              </a:tr>
              <a:tr h="485836">
                <a:tc>
                  <a:txBody>
                    <a:bodyPr/>
                    <a:lstStyle/>
                    <a:p>
                      <a:pPr algn="ctr">
                        <a:lnSpc>
                          <a:spcPct val="150000"/>
                        </a:lnSpc>
                        <a:spcAft>
                          <a:spcPts val="0"/>
                        </a:spcAft>
                      </a:pPr>
                      <a:r>
                        <a:rPr lang="es-EC" sz="1200">
                          <a:effectLst/>
                        </a:rPr>
                        <a:t>Torque  (Nm)</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501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rPr>
                        <a:t>266,8</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rPr>
                        <a:t>463,3</a:t>
                      </a:r>
                      <a:endParaRPr lang="es-EC" sz="1600" dirty="0">
                        <a:effectLst/>
                        <a:latin typeface="Arial" pitchFamily="34" charset="0"/>
                        <a:ea typeface="Times New Roman"/>
                        <a:cs typeface="Arial" pitchFamily="34" charset="0"/>
                      </a:endParaRPr>
                    </a:p>
                  </a:txBody>
                  <a:tcPr marL="68580" marR="68580" marT="0" marB="0"/>
                </a:tc>
              </a:tr>
            </a:tbl>
          </a:graphicData>
        </a:graphic>
      </p:graphicFrame>
      <p:sp>
        <p:nvSpPr>
          <p:cNvPr id="5" name="4 Rectángulo"/>
          <p:cNvSpPr/>
          <p:nvPr/>
        </p:nvSpPr>
        <p:spPr>
          <a:xfrm>
            <a:off x="683568" y="980728"/>
            <a:ext cx="6336704"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ANÁLISIS DE RESULTADOS EN LA PRUEBA CON EL DINAMÓMETRO.</a:t>
            </a:r>
            <a:endParaRPr lang="es-EC" b="1" dirty="0">
              <a:latin typeface="Arial" pitchFamily="34" charset="0"/>
              <a:cs typeface="Arial" pitchFamily="34" charset="0"/>
            </a:endParaRPr>
          </a:p>
        </p:txBody>
      </p:sp>
    </p:spTree>
    <p:extLst>
      <p:ext uri="{BB962C8B-B14F-4D97-AF65-F5344CB8AC3E}">
        <p14:creationId xmlns:p14="http://schemas.microsoft.com/office/powerpoint/2010/main" val="44618649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908720"/>
            <a:ext cx="8229600" cy="5217443"/>
          </a:xfrm>
        </p:spPr>
        <p:txBody>
          <a:bodyPr>
            <a:normAutofit/>
          </a:bodyPr>
          <a:lstStyle/>
          <a:p>
            <a:pPr marL="0" indent="0" algn="just">
              <a:buNone/>
            </a:pPr>
            <a:r>
              <a:rPr lang="es-EC" sz="1800" dirty="0">
                <a:latin typeface="Arial" pitchFamily="34" charset="0"/>
                <a:cs typeface="Arial" pitchFamily="34" charset="0"/>
              </a:rPr>
              <a:t>Otro sensor que monitorea el sistema EGR es el sensor de oxígeno ya que es el encargado de determinar si la mezcla que entra en los cilindros se encuentra rica o pobre de acuerdo con el contenido de oxígeno en los gases de escape, entonces al no existir recirculación de gases de escape, inicialmente el sensor de oxígeno detecta en el escape mezcla rica (mayor cantidad de combustible), eso hace que el sensor de oxígeno envíe una señal al PCM y comanda a los inyectores para que reduzcan el pulso de </a:t>
            </a:r>
            <a:r>
              <a:rPr lang="es-EC" sz="1800" dirty="0" smtClean="0">
                <a:latin typeface="Arial" pitchFamily="34" charset="0"/>
                <a:cs typeface="Arial" pitchFamily="34" charset="0"/>
              </a:rPr>
              <a:t>inyección.</a:t>
            </a:r>
          </a:p>
          <a:p>
            <a:pPr marL="0" indent="0" algn="just">
              <a:buNone/>
            </a:pPr>
            <a:endParaRPr lang="es-EC" sz="1800" dirty="0" smtClean="0">
              <a:latin typeface="Arial" pitchFamily="34" charset="0"/>
              <a:cs typeface="Arial" pitchFamily="34" charset="0"/>
            </a:endParaRPr>
          </a:p>
          <a:p>
            <a:pPr marL="0" indent="0" algn="just">
              <a:buNone/>
            </a:pPr>
            <a:r>
              <a:rPr lang="es-EC" sz="1800" dirty="0" smtClean="0">
                <a:latin typeface="Arial" pitchFamily="34" charset="0"/>
                <a:cs typeface="Arial" pitchFamily="34" charset="0"/>
              </a:rPr>
              <a:t>Esto </a:t>
            </a:r>
            <a:r>
              <a:rPr lang="es-EC" sz="1800" dirty="0">
                <a:latin typeface="Arial" pitchFamily="34" charset="0"/>
                <a:cs typeface="Arial" pitchFamily="34" charset="0"/>
              </a:rPr>
              <a:t>nos indica que cuando el sistema EGR no se encuentra trabajando o tiene alguna falla, en algún momento el sensor de oxígeno va a censar mezcla rica (en el escape) y los inyectores reducirán su tiempo de inyección lo cual hará perder potencia y torque al motor.</a:t>
            </a:r>
          </a:p>
          <a:p>
            <a:pPr marL="0" indent="0" algn="just">
              <a:buNone/>
            </a:pPr>
            <a:endParaRPr lang="es-EC" sz="1800" dirty="0" smtClean="0">
              <a:latin typeface="Arial" pitchFamily="34" charset="0"/>
              <a:cs typeface="Arial" pitchFamily="34" charset="0"/>
            </a:endParaRPr>
          </a:p>
          <a:p>
            <a:pPr marL="0" indent="0" algn="just">
              <a:buNone/>
            </a:pPr>
            <a:r>
              <a:rPr lang="es-EC" sz="1800" dirty="0">
                <a:latin typeface="Arial" pitchFamily="34" charset="0"/>
                <a:cs typeface="Arial" pitchFamily="34" charset="0"/>
              </a:rPr>
              <a:t>Con respecto a la </a:t>
            </a:r>
            <a:r>
              <a:rPr lang="es-EC" sz="1800" b="1" dirty="0">
                <a:latin typeface="Arial" pitchFamily="34" charset="0"/>
                <a:cs typeface="Arial" pitchFamily="34" charset="0"/>
              </a:rPr>
              <a:t>prueba 3</a:t>
            </a:r>
            <a:r>
              <a:rPr lang="es-EC" sz="1800" dirty="0">
                <a:latin typeface="Arial" pitchFamily="34" charset="0"/>
                <a:cs typeface="Arial" pitchFamily="34" charset="0"/>
              </a:rPr>
              <a:t>, en potencia se tiene una diferencia de 40,6 </a:t>
            </a:r>
            <a:r>
              <a:rPr lang="es-EC" sz="1800" dirty="0" err="1">
                <a:latin typeface="Arial" pitchFamily="34" charset="0"/>
                <a:cs typeface="Arial" pitchFamily="34" charset="0"/>
              </a:rPr>
              <a:t>kw</a:t>
            </a:r>
            <a:r>
              <a:rPr lang="es-EC" sz="1800" dirty="0">
                <a:latin typeface="Arial" pitchFamily="34" charset="0"/>
                <a:cs typeface="Arial" pitchFamily="34" charset="0"/>
              </a:rPr>
              <a:t> (54,4 HP) de pérdida (35,15%), mientras que en torque hay una diferencia de 37,7 </a:t>
            </a:r>
            <a:r>
              <a:rPr lang="es-EC" sz="1800" dirty="0" err="1">
                <a:latin typeface="Arial" pitchFamily="34" charset="0"/>
                <a:cs typeface="Arial" pitchFamily="34" charset="0"/>
              </a:rPr>
              <a:t>Nm</a:t>
            </a:r>
            <a:r>
              <a:rPr lang="es-EC" sz="1800" dirty="0">
                <a:latin typeface="Arial" pitchFamily="34" charset="0"/>
                <a:cs typeface="Arial" pitchFamily="34" charset="0"/>
              </a:rPr>
              <a:t> de pérdida (7,52%).</a:t>
            </a:r>
          </a:p>
          <a:p>
            <a:pPr marL="0" indent="0" algn="just">
              <a:buNone/>
            </a:pPr>
            <a:endParaRPr lang="es-EC" sz="1800" dirty="0">
              <a:latin typeface="Arial" pitchFamily="34" charset="0"/>
              <a:cs typeface="Arial" pitchFamily="34" charset="0"/>
            </a:endParaRPr>
          </a:p>
        </p:txBody>
      </p:sp>
    </p:spTree>
    <p:extLst>
      <p:ext uri="{BB962C8B-B14F-4D97-AF65-F5344CB8AC3E}">
        <p14:creationId xmlns:p14="http://schemas.microsoft.com/office/powerpoint/2010/main" val="332004721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980728"/>
            <a:ext cx="8075240" cy="5544616"/>
          </a:xfrm>
        </p:spPr>
        <p:txBody>
          <a:bodyPr>
            <a:normAutofit/>
          </a:bodyPr>
          <a:lstStyle/>
          <a:p>
            <a:pPr marL="0" indent="0" algn="just">
              <a:buNone/>
            </a:pPr>
            <a:r>
              <a:rPr lang="es-EC" sz="1800" dirty="0">
                <a:latin typeface="Arial" pitchFamily="34" charset="0"/>
                <a:cs typeface="Arial" pitchFamily="34" charset="0"/>
              </a:rPr>
              <a:t>En esta prueba el sensor de oxígeno no detecta exceso de hidrocarburos (mezcla pobre), debido a que no está operando el solenoide de purga del Cánister, y por ende el PCM enviará a los inyectores a abrir más el tiempo de inyección para compensar y llevar a la mezcla aire/combustible a una mezcla ideal de operación, así el rendimiento del motor no disminuirá mucho</a:t>
            </a:r>
            <a:r>
              <a:rPr lang="es-EC" sz="1800" dirty="0" smtClean="0">
                <a:latin typeface="Arial" pitchFamily="34" charset="0"/>
                <a:cs typeface="Arial" pitchFamily="34" charset="0"/>
              </a:rPr>
              <a:t>.</a:t>
            </a:r>
          </a:p>
          <a:p>
            <a:pPr marL="0" indent="0" algn="just">
              <a:buNone/>
            </a:pPr>
            <a:endParaRPr lang="es-EC" sz="1800" dirty="0">
              <a:latin typeface="Arial" pitchFamily="34" charset="0"/>
              <a:cs typeface="Arial" pitchFamily="34" charset="0"/>
            </a:endParaRPr>
          </a:p>
          <a:p>
            <a:pPr marL="0" indent="0" algn="just">
              <a:buNone/>
            </a:pPr>
            <a:r>
              <a:rPr lang="es-EC" sz="1800" dirty="0">
                <a:latin typeface="Arial" pitchFamily="34" charset="0"/>
                <a:cs typeface="Arial" pitchFamily="34" charset="0"/>
              </a:rPr>
              <a:t>En sí el sistema EVAP no afecta en altos porcentajes al rendimiento del motor debido a que el sensor de oxígeno estará censando mezcla pobre por la ausencia de los hidrocarburos que no ingresan a la admisión para ser quemados y expulsados, el sensor de oxígeno no los detecta y así los inyectores tendrán que aumentar el tiempo de inyección para hacer que esa mezcla pobre llegue a ser una mezcla estequiométrica, y esto hace que no se afecte demasiado el rendimiento del motor.</a:t>
            </a:r>
          </a:p>
          <a:p>
            <a:pPr marL="0" indent="0">
              <a:buNone/>
            </a:pPr>
            <a:endParaRPr lang="es-EC" sz="1800" dirty="0">
              <a:latin typeface="Arial" pitchFamily="34" charset="0"/>
              <a:cs typeface="Arial" pitchFamily="34" charset="0"/>
            </a:endParaRPr>
          </a:p>
        </p:txBody>
      </p:sp>
    </p:spTree>
    <p:extLst>
      <p:ext uri="{BB962C8B-B14F-4D97-AF65-F5344CB8AC3E}">
        <p14:creationId xmlns:p14="http://schemas.microsoft.com/office/powerpoint/2010/main" val="337188745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extLst>
              <p:ext uri="{D42A27DB-BD31-4B8C-83A1-F6EECF244321}">
                <p14:modId xmlns:p14="http://schemas.microsoft.com/office/powerpoint/2010/main" val="3324368706"/>
              </p:ext>
            </p:extLst>
          </p:nvPr>
        </p:nvGraphicFramePr>
        <p:xfrm>
          <a:off x="1403648" y="1844824"/>
          <a:ext cx="6624736" cy="2016223"/>
        </p:xfrm>
        <a:graphic>
          <a:graphicData uri="http://schemas.openxmlformats.org/drawingml/2006/table">
            <a:tbl>
              <a:tblPr firstRow="1" firstCol="1" bandRow="1">
                <a:tableStyleId>{5C22544A-7EE6-4342-B048-85BDC9FD1C3A}</a:tableStyleId>
              </a:tblPr>
              <a:tblGrid>
                <a:gridCol w="1644139"/>
                <a:gridCol w="1190732"/>
                <a:gridCol w="1219123"/>
                <a:gridCol w="1219984"/>
                <a:gridCol w="1350758"/>
              </a:tblGrid>
              <a:tr h="554575">
                <a:tc>
                  <a:txBody>
                    <a:bodyPr/>
                    <a:lstStyle/>
                    <a:p>
                      <a:pPr algn="ctr">
                        <a:lnSpc>
                          <a:spcPct val="150000"/>
                        </a:lnSpc>
                        <a:spcAft>
                          <a:spcPts val="0"/>
                        </a:spcAft>
                      </a:pPr>
                      <a:r>
                        <a:rPr lang="es-EC" sz="1200" dirty="0">
                          <a:effectLst/>
                          <a:latin typeface="Arial" pitchFamily="34" charset="0"/>
                          <a:cs typeface="Arial" pitchFamily="34" charset="0"/>
                        </a:rPr>
                        <a:t>Lectura de gases de escape</a:t>
                      </a:r>
                      <a:endParaRPr lang="es-EC" sz="1600" dirty="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Prueba 1</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Prueba 2</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Prueba 3</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Límites de emisiones</a:t>
                      </a:r>
                      <a:endParaRPr lang="es-EC" sz="1600">
                        <a:effectLst/>
                        <a:latin typeface="Arial" pitchFamily="34" charset="0"/>
                        <a:ea typeface="Times New Roman"/>
                        <a:cs typeface="Arial" pitchFamily="34" charset="0"/>
                      </a:endParaRPr>
                    </a:p>
                  </a:txBody>
                  <a:tcPr marL="68580" marR="68580" marT="0" marB="0"/>
                </a:tc>
              </a:tr>
              <a:tr h="554575">
                <a:tc>
                  <a:txBody>
                    <a:bodyPr/>
                    <a:lstStyle/>
                    <a:p>
                      <a:pPr algn="ctr">
                        <a:lnSpc>
                          <a:spcPct val="150000"/>
                        </a:lnSpc>
                        <a:spcAft>
                          <a:spcPts val="0"/>
                        </a:spcAft>
                      </a:pPr>
                      <a:r>
                        <a:rPr lang="es-EC" sz="1200">
                          <a:effectLst/>
                          <a:latin typeface="Arial" pitchFamily="34" charset="0"/>
                          <a:cs typeface="Arial" pitchFamily="34" charset="0"/>
                        </a:rPr>
                        <a:t>Monóxido de carbono (CO)</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0,153 % vol.</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0,153 % vol.</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0,153 % vol.</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0,5  % vol.</a:t>
                      </a:r>
                      <a:endParaRPr lang="es-EC" sz="1600">
                        <a:effectLst/>
                        <a:latin typeface="Arial" pitchFamily="34" charset="0"/>
                        <a:ea typeface="Times New Roman"/>
                        <a:cs typeface="Arial" pitchFamily="34" charset="0"/>
                      </a:endParaRPr>
                    </a:p>
                  </a:txBody>
                  <a:tcPr marL="68580" marR="68580" marT="0" marB="0"/>
                </a:tc>
              </a:tr>
              <a:tr h="352498">
                <a:tc>
                  <a:txBody>
                    <a:bodyPr/>
                    <a:lstStyle/>
                    <a:p>
                      <a:pPr algn="ctr">
                        <a:lnSpc>
                          <a:spcPct val="150000"/>
                        </a:lnSpc>
                        <a:spcAft>
                          <a:spcPts val="0"/>
                        </a:spcAft>
                      </a:pPr>
                      <a:r>
                        <a:rPr lang="es-EC" sz="1200">
                          <a:effectLst/>
                          <a:latin typeface="Arial" pitchFamily="34" charset="0"/>
                          <a:cs typeface="Arial" pitchFamily="34" charset="0"/>
                        </a:rPr>
                        <a:t>Hidrocarburos (HC)</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125 ppm vol.</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90 ppm vol.</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62 ppm vol.</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200 ppm vol.</a:t>
                      </a:r>
                      <a:endParaRPr lang="es-EC" sz="1600">
                        <a:effectLst/>
                        <a:latin typeface="Arial" pitchFamily="34" charset="0"/>
                        <a:ea typeface="Times New Roman"/>
                        <a:cs typeface="Arial" pitchFamily="34" charset="0"/>
                      </a:endParaRPr>
                    </a:p>
                  </a:txBody>
                  <a:tcPr marL="68580" marR="68580" marT="0" marB="0"/>
                </a:tc>
              </a:tr>
              <a:tr h="554575">
                <a:tc>
                  <a:txBody>
                    <a:bodyPr/>
                    <a:lstStyle/>
                    <a:p>
                      <a:pPr algn="ctr">
                        <a:lnSpc>
                          <a:spcPct val="150000"/>
                        </a:lnSpc>
                        <a:spcAft>
                          <a:spcPts val="0"/>
                        </a:spcAft>
                      </a:pPr>
                      <a:r>
                        <a:rPr lang="es-EC" sz="1200">
                          <a:effectLst/>
                          <a:latin typeface="Arial" pitchFamily="34" charset="0"/>
                          <a:cs typeface="Arial" pitchFamily="34" charset="0"/>
                        </a:rPr>
                        <a:t>Óxidos de nitrógeno (NOx)</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0,145 g/km.</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0,290 g/km.</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a:effectLst/>
                          <a:latin typeface="Arial" pitchFamily="34" charset="0"/>
                          <a:cs typeface="Arial" pitchFamily="34" charset="0"/>
                        </a:rPr>
                        <a:t>0,145 g/km.</a:t>
                      </a:r>
                      <a:endParaRPr lang="es-EC" sz="1600">
                        <a:effectLst/>
                        <a:latin typeface="Arial" pitchFamily="34" charset="0"/>
                        <a:ea typeface="Times New Roman"/>
                        <a:cs typeface="Arial" pitchFamily="34" charset="0"/>
                      </a:endParaRPr>
                    </a:p>
                  </a:txBody>
                  <a:tcPr marL="68580" marR="68580" marT="0" marB="0"/>
                </a:tc>
                <a:tc>
                  <a:txBody>
                    <a:bodyPr/>
                    <a:lstStyle/>
                    <a:p>
                      <a:pPr algn="ctr">
                        <a:lnSpc>
                          <a:spcPct val="150000"/>
                        </a:lnSpc>
                        <a:spcAft>
                          <a:spcPts val="0"/>
                        </a:spcAft>
                      </a:pPr>
                      <a:r>
                        <a:rPr lang="es-EC" sz="1200" dirty="0">
                          <a:effectLst/>
                          <a:latin typeface="Arial" pitchFamily="34" charset="0"/>
                          <a:cs typeface="Arial" pitchFamily="34" charset="0"/>
                        </a:rPr>
                        <a:t>0,62 g/Km</a:t>
                      </a:r>
                      <a:endParaRPr lang="es-EC" sz="1600" dirty="0">
                        <a:effectLst/>
                        <a:latin typeface="Arial" pitchFamily="34" charset="0"/>
                        <a:ea typeface="Times New Roman"/>
                        <a:cs typeface="Arial" pitchFamily="34" charset="0"/>
                      </a:endParaRPr>
                    </a:p>
                  </a:txBody>
                  <a:tcPr marL="68580" marR="68580" marT="0" marB="0"/>
                </a:tc>
              </a:tr>
            </a:tbl>
          </a:graphicData>
        </a:graphic>
      </p:graphicFrame>
      <p:sp>
        <p:nvSpPr>
          <p:cNvPr id="4" name="3 Rectángulo"/>
          <p:cNvSpPr/>
          <p:nvPr/>
        </p:nvSpPr>
        <p:spPr>
          <a:xfrm>
            <a:off x="683568" y="980728"/>
            <a:ext cx="6336704" cy="648072"/>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r>
              <a:rPr lang="es-EC" b="1" dirty="0" smtClean="0">
                <a:latin typeface="Arial" pitchFamily="34" charset="0"/>
                <a:cs typeface="Arial" pitchFamily="34" charset="0"/>
              </a:rPr>
              <a:t>ANÁLISIS DE RESULTADOS EN LA PRUEBA CON EL ANALIZADOR DE GASES.</a:t>
            </a:r>
            <a:endParaRPr lang="es-EC" b="1" dirty="0">
              <a:latin typeface="Arial" pitchFamily="34" charset="0"/>
              <a:cs typeface="Arial" pitchFamily="34" charset="0"/>
            </a:endParaRPr>
          </a:p>
        </p:txBody>
      </p:sp>
      <p:sp>
        <p:nvSpPr>
          <p:cNvPr id="6" name="5 Rectángulo"/>
          <p:cNvSpPr/>
          <p:nvPr/>
        </p:nvSpPr>
        <p:spPr>
          <a:xfrm>
            <a:off x="724512" y="4149080"/>
            <a:ext cx="7843280" cy="1477328"/>
          </a:xfrm>
          <a:prstGeom prst="rect">
            <a:avLst/>
          </a:prstGeom>
        </p:spPr>
        <p:txBody>
          <a:bodyPr wrap="square">
            <a:spAutoFit/>
          </a:bodyPr>
          <a:lstStyle/>
          <a:p>
            <a:pPr algn="just"/>
            <a:r>
              <a:rPr lang="es-EC" dirty="0" smtClean="0">
                <a:latin typeface="Arial" pitchFamily="34" charset="0"/>
                <a:cs typeface="Arial" pitchFamily="34" charset="0"/>
              </a:rPr>
              <a:t>En la  </a:t>
            </a:r>
            <a:r>
              <a:rPr lang="es-EC" b="1" dirty="0" smtClean="0">
                <a:latin typeface="Arial" pitchFamily="34" charset="0"/>
                <a:cs typeface="Arial" pitchFamily="34" charset="0"/>
              </a:rPr>
              <a:t>prueba 1</a:t>
            </a:r>
            <a:r>
              <a:rPr lang="es-EC" dirty="0" smtClean="0">
                <a:latin typeface="Arial" pitchFamily="34" charset="0"/>
                <a:cs typeface="Arial" pitchFamily="34" charset="0"/>
              </a:rPr>
              <a:t>, </a:t>
            </a:r>
            <a:r>
              <a:rPr lang="es-EC" dirty="0">
                <a:latin typeface="Arial" pitchFamily="34" charset="0"/>
                <a:cs typeface="Arial" pitchFamily="34" charset="0"/>
              </a:rPr>
              <a:t>y teniendo en cuenta que todos los sistemas están operando en óptimas condiciones, no hay exceso de emisiones, lo que nos indica que sí se está en un rango de emisiones tolerables, ya que no superan los límites establecidos en este caso por el ente regulador como es el caso de la CORPAIRE de la ciudad de Quito.</a:t>
            </a:r>
          </a:p>
        </p:txBody>
      </p:sp>
    </p:spTree>
    <p:extLst>
      <p:ext uri="{BB962C8B-B14F-4D97-AF65-F5344CB8AC3E}">
        <p14:creationId xmlns:p14="http://schemas.microsoft.com/office/powerpoint/2010/main" val="2786555548"/>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980728"/>
            <a:ext cx="8003232" cy="5145435"/>
          </a:xfrm>
        </p:spPr>
        <p:txBody>
          <a:bodyPr>
            <a:normAutofit/>
          </a:bodyPr>
          <a:lstStyle/>
          <a:p>
            <a:pPr marL="0" indent="0" algn="just">
              <a:buNone/>
            </a:pPr>
            <a:r>
              <a:rPr lang="es-EC" sz="1800" dirty="0" smtClean="0">
                <a:latin typeface="Arial" pitchFamily="34" charset="0"/>
                <a:cs typeface="Arial" pitchFamily="34" charset="0"/>
              </a:rPr>
              <a:t>En la </a:t>
            </a:r>
            <a:r>
              <a:rPr lang="es-EC" sz="1800" b="1" dirty="0" smtClean="0">
                <a:latin typeface="Arial" pitchFamily="34" charset="0"/>
                <a:cs typeface="Arial" pitchFamily="34" charset="0"/>
              </a:rPr>
              <a:t>prueba 2</a:t>
            </a:r>
            <a:r>
              <a:rPr lang="es-EC" sz="1800" dirty="0" smtClean="0">
                <a:latin typeface="Arial" pitchFamily="34" charset="0"/>
                <a:cs typeface="Arial" pitchFamily="34" charset="0"/>
              </a:rPr>
              <a:t>, </a:t>
            </a:r>
            <a:r>
              <a:rPr lang="es-EC" sz="1800" dirty="0">
                <a:latin typeface="Arial" pitchFamily="34" charset="0"/>
                <a:cs typeface="Arial" pitchFamily="34" charset="0"/>
              </a:rPr>
              <a:t>el Monóxido de Carbono se mantiene, los Hidrocarburos se reducen en 35 ppm (28%), y los Óxidos de nitrógeno tienen un aumento de 0,145 g/Km, (50</a:t>
            </a:r>
            <a:r>
              <a:rPr lang="es-EC" sz="1800" dirty="0" smtClean="0">
                <a:latin typeface="Arial" pitchFamily="34" charset="0"/>
                <a:cs typeface="Arial" pitchFamily="34" charset="0"/>
              </a:rPr>
              <a:t>%), </a:t>
            </a:r>
            <a:r>
              <a:rPr lang="es-EC" sz="1800" dirty="0">
                <a:latin typeface="Arial" pitchFamily="34" charset="0"/>
                <a:cs typeface="Arial" pitchFamily="34" charset="0"/>
              </a:rPr>
              <a:t>en este último valor (</a:t>
            </a:r>
            <a:r>
              <a:rPr lang="es-EC" sz="1800" dirty="0" err="1">
                <a:latin typeface="Arial" pitchFamily="34" charset="0"/>
                <a:cs typeface="Arial" pitchFamily="34" charset="0"/>
              </a:rPr>
              <a:t>NOx</a:t>
            </a:r>
            <a:r>
              <a:rPr lang="es-EC" sz="1800" dirty="0">
                <a:latin typeface="Arial" pitchFamily="34" charset="0"/>
                <a:cs typeface="Arial" pitchFamily="34" charset="0"/>
              </a:rPr>
              <a:t>) se puede notar que aumentan debido a que como no hay recirculación de gases de escape, entonces la alta temperatura junto con una mayor presión en el interior de la cámara de combustión, así como también la mayor cantidad de oxígeno al estar en plena carga el motor, llevan a generar más niveles de este compuesto.</a:t>
            </a:r>
          </a:p>
          <a:p>
            <a:pPr marL="0" indent="0" algn="just">
              <a:buNone/>
            </a:pPr>
            <a:endParaRPr lang="es-EC" sz="1800" dirty="0" smtClean="0">
              <a:latin typeface="Arial" pitchFamily="34" charset="0"/>
              <a:cs typeface="Arial" pitchFamily="34" charset="0"/>
            </a:endParaRPr>
          </a:p>
          <a:p>
            <a:pPr marL="0" indent="0" algn="just">
              <a:buNone/>
            </a:pPr>
            <a:r>
              <a:rPr lang="es-EC" sz="1800" dirty="0">
                <a:latin typeface="Arial" pitchFamily="34" charset="0"/>
                <a:cs typeface="Arial" pitchFamily="34" charset="0"/>
              </a:rPr>
              <a:t>El Monóxido de Carbono se mantiene ya que al no haber recirculación de gases de escape, no baja la temperatura ni la presión en la cámara de combustión, </a:t>
            </a:r>
            <a:r>
              <a:rPr lang="es-EC" sz="1800" dirty="0" smtClean="0">
                <a:latin typeface="Arial" pitchFamily="34" charset="0"/>
                <a:cs typeface="Arial" pitchFamily="34" charset="0"/>
              </a:rPr>
              <a:t>teniendo una </a:t>
            </a:r>
            <a:r>
              <a:rPr lang="es-EC" sz="1800" dirty="0">
                <a:latin typeface="Arial" pitchFamily="34" charset="0"/>
                <a:cs typeface="Arial" pitchFamily="34" charset="0"/>
              </a:rPr>
              <a:t>buena combustión, lo que hace que no se aumenten los niveles de Monóxido de Carbono, ni de Hidrocarburos, ya que aquellos se generan por una combustión incompleta.</a:t>
            </a:r>
          </a:p>
          <a:p>
            <a:pPr marL="0" indent="0">
              <a:buNone/>
            </a:pPr>
            <a:endParaRPr lang="es-EC" sz="1800" dirty="0"/>
          </a:p>
        </p:txBody>
      </p:sp>
    </p:spTree>
    <p:extLst>
      <p:ext uri="{BB962C8B-B14F-4D97-AF65-F5344CB8AC3E}">
        <p14:creationId xmlns:p14="http://schemas.microsoft.com/office/powerpoint/2010/main" val="9845610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980728"/>
            <a:ext cx="8003232" cy="5145435"/>
          </a:xfrm>
        </p:spPr>
        <p:txBody>
          <a:bodyPr>
            <a:normAutofit/>
          </a:bodyPr>
          <a:lstStyle/>
          <a:p>
            <a:pPr marL="0" indent="0" algn="just">
              <a:buNone/>
            </a:pPr>
            <a:r>
              <a:rPr lang="es-EC" sz="1800" dirty="0">
                <a:latin typeface="Arial" pitchFamily="34" charset="0"/>
                <a:cs typeface="Arial" pitchFamily="34" charset="0"/>
              </a:rPr>
              <a:t>En </a:t>
            </a:r>
            <a:r>
              <a:rPr lang="es-EC" sz="1800" dirty="0" smtClean="0">
                <a:latin typeface="Arial" pitchFamily="34" charset="0"/>
                <a:cs typeface="Arial" pitchFamily="34" charset="0"/>
              </a:rPr>
              <a:t>la </a:t>
            </a:r>
            <a:r>
              <a:rPr lang="es-EC" sz="1800" b="1" dirty="0">
                <a:latin typeface="Arial" pitchFamily="34" charset="0"/>
                <a:cs typeface="Arial" pitchFamily="34" charset="0"/>
              </a:rPr>
              <a:t>prueba </a:t>
            </a:r>
            <a:r>
              <a:rPr lang="es-EC" sz="1800" b="1" dirty="0" smtClean="0">
                <a:latin typeface="Arial" pitchFamily="34" charset="0"/>
                <a:cs typeface="Arial" pitchFamily="34" charset="0"/>
              </a:rPr>
              <a:t>3</a:t>
            </a:r>
            <a:r>
              <a:rPr lang="es-EC" sz="1800" dirty="0" smtClean="0">
                <a:latin typeface="Arial" pitchFamily="34" charset="0"/>
                <a:cs typeface="Arial" pitchFamily="34" charset="0"/>
              </a:rPr>
              <a:t> , los </a:t>
            </a:r>
            <a:r>
              <a:rPr lang="es-EC" sz="1800" dirty="0">
                <a:latin typeface="Arial" pitchFamily="34" charset="0"/>
                <a:cs typeface="Arial" pitchFamily="34" charset="0"/>
              </a:rPr>
              <a:t>Hidrocarburos </a:t>
            </a:r>
            <a:r>
              <a:rPr lang="es-EC" sz="1800" dirty="0" smtClean="0">
                <a:latin typeface="Arial" pitchFamily="34" charset="0"/>
                <a:cs typeface="Arial" pitchFamily="34" charset="0"/>
              </a:rPr>
              <a:t>se </a:t>
            </a:r>
            <a:r>
              <a:rPr lang="es-EC" sz="1800" dirty="0">
                <a:latin typeface="Arial" pitchFamily="34" charset="0"/>
                <a:cs typeface="Arial" pitchFamily="34" charset="0"/>
              </a:rPr>
              <a:t>reduce en 63 ppm vol. (50,4</a:t>
            </a:r>
            <a:r>
              <a:rPr lang="es-EC" sz="1800" dirty="0" smtClean="0">
                <a:latin typeface="Arial" pitchFamily="34" charset="0"/>
                <a:cs typeface="Arial" pitchFamily="34" charset="0"/>
              </a:rPr>
              <a:t>%),  </a:t>
            </a:r>
            <a:r>
              <a:rPr lang="es-EC" sz="1800" dirty="0">
                <a:latin typeface="Arial" pitchFamily="34" charset="0"/>
                <a:cs typeface="Arial" pitchFamily="34" charset="0"/>
              </a:rPr>
              <a:t>mientras que en los demás compuestos se mantienen sus valores. Esto ya que el sistema EGR si está funcionando. </a:t>
            </a:r>
          </a:p>
          <a:p>
            <a:pPr marL="0" indent="0" algn="just">
              <a:buNone/>
            </a:pPr>
            <a:endParaRPr lang="es-EC" sz="1800" dirty="0" smtClean="0">
              <a:latin typeface="Arial" pitchFamily="34" charset="0"/>
              <a:cs typeface="Arial" pitchFamily="34" charset="0"/>
            </a:endParaRPr>
          </a:p>
          <a:p>
            <a:pPr marL="0" indent="0" algn="just">
              <a:buNone/>
            </a:pPr>
            <a:r>
              <a:rPr lang="es-EC" sz="1800" dirty="0">
                <a:latin typeface="Arial" pitchFamily="34" charset="0"/>
                <a:cs typeface="Arial" pitchFamily="34" charset="0"/>
              </a:rPr>
              <a:t>La reducción de Hidrocarburos se debe a que como la válvula de purga del Cánister no envía los vapores del tanque a la admisión (se encuentra desconectada), y como el sistema EGR ya está en funcionamiento, los pocos Hidrocarburos que salen por el escape al no ser quemados en la combustión vuelven a la admisión para posteriormente volver a ser quemados en la cámara de combustión. </a:t>
            </a:r>
          </a:p>
          <a:p>
            <a:pPr marL="0" indent="0">
              <a:buNone/>
            </a:pPr>
            <a:endParaRPr lang="es-EC" sz="1800" dirty="0" smtClean="0"/>
          </a:p>
          <a:p>
            <a:pPr marL="0" indent="0" algn="just">
              <a:buNone/>
            </a:pPr>
            <a:r>
              <a:rPr lang="es-EC" sz="1800" dirty="0">
                <a:latin typeface="Arial" pitchFamily="34" charset="0"/>
                <a:cs typeface="Arial" pitchFamily="34" charset="0"/>
              </a:rPr>
              <a:t>Finalmente se puede concluir que los sistemas anticontaminantes, si ayudan a reducir los niveles  de contaminación o al menos para poder mantenerse en un nivel permisible. </a:t>
            </a:r>
          </a:p>
          <a:p>
            <a:pPr marL="0" indent="0">
              <a:buNone/>
            </a:pPr>
            <a:endParaRPr lang="es-EC" sz="1800" dirty="0"/>
          </a:p>
        </p:txBody>
      </p:sp>
    </p:spTree>
    <p:extLst>
      <p:ext uri="{BB962C8B-B14F-4D97-AF65-F5344CB8AC3E}">
        <p14:creationId xmlns:p14="http://schemas.microsoft.com/office/powerpoint/2010/main" val="1786383746"/>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3908</TotalTime>
  <Words>12433</Words>
  <Application>Microsoft Office PowerPoint</Application>
  <PresentationFormat>Presentación en pantalla (4:3)</PresentationFormat>
  <Paragraphs>947</Paragraphs>
  <Slides>134</Slides>
  <Notes>1</Notes>
  <HiddenSlides>0</HiddenSlides>
  <MMClips>0</MMClips>
  <ScaleCrop>false</ScaleCrop>
  <HeadingPairs>
    <vt:vector size="4" baseType="variant">
      <vt:variant>
        <vt:lpstr>Tema</vt:lpstr>
      </vt:variant>
      <vt:variant>
        <vt:i4>1</vt:i4>
      </vt:variant>
      <vt:variant>
        <vt:lpstr>Títulos de diapositiva</vt:lpstr>
      </vt:variant>
      <vt:variant>
        <vt:i4>134</vt:i4>
      </vt:variant>
    </vt:vector>
  </HeadingPairs>
  <TitlesOfParts>
    <vt:vector size="135" baseType="lpstr">
      <vt:lpstr>Tema de Office</vt:lpstr>
      <vt:lpstr>PROYECTO DE GRADO PREVIO A LA OBTENCIÓN DEL TÍTULO DE: INGENIERO AUTOMOTRIZ TEMA: ANÁLISIS DE OPERACIÓN E INCIDENCIA  EN EL RENDIMIENTO DEL MOTOR EN FUNCIÓN DE SISTEMAS EGR, EVAP Y EVR.  ELABORADO POR: TITO FABRICIO QUIMIS MORALES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Servidor2</dc:creator>
  <cp:lastModifiedBy>Tito</cp:lastModifiedBy>
  <cp:revision>211</cp:revision>
  <dcterms:created xsi:type="dcterms:W3CDTF">2013-09-10T18:10:35Z</dcterms:created>
  <dcterms:modified xsi:type="dcterms:W3CDTF">2013-09-24T20:13:39Z</dcterms:modified>
</cp:coreProperties>
</file>