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2" r:id="rId1"/>
  </p:sldMasterIdLst>
  <p:notesMasterIdLst>
    <p:notesMasterId r:id="rId40"/>
  </p:notesMasterIdLst>
  <p:sldIdLst>
    <p:sldId id="312" r:id="rId2"/>
    <p:sldId id="364" r:id="rId3"/>
    <p:sldId id="313" r:id="rId4"/>
    <p:sldId id="321" r:id="rId5"/>
    <p:sldId id="315" r:id="rId6"/>
    <p:sldId id="317" r:id="rId7"/>
    <p:sldId id="318" r:id="rId8"/>
    <p:sldId id="337" r:id="rId9"/>
    <p:sldId id="335" r:id="rId10"/>
    <p:sldId id="336" r:id="rId11"/>
    <p:sldId id="338" r:id="rId12"/>
    <p:sldId id="339" r:id="rId13"/>
    <p:sldId id="344" r:id="rId14"/>
    <p:sldId id="343" r:id="rId15"/>
    <p:sldId id="342" r:id="rId16"/>
    <p:sldId id="341" r:id="rId17"/>
    <p:sldId id="340" r:id="rId18"/>
    <p:sldId id="345" r:id="rId19"/>
    <p:sldId id="348" r:id="rId20"/>
    <p:sldId id="351" r:id="rId21"/>
    <p:sldId id="350" r:id="rId22"/>
    <p:sldId id="349" r:id="rId23"/>
    <p:sldId id="346" r:id="rId24"/>
    <p:sldId id="347" r:id="rId25"/>
    <p:sldId id="352" r:id="rId26"/>
    <p:sldId id="356" r:id="rId27"/>
    <p:sldId id="355" r:id="rId28"/>
    <p:sldId id="354" r:id="rId29"/>
    <p:sldId id="353" r:id="rId30"/>
    <p:sldId id="363" r:id="rId31"/>
    <p:sldId id="362" r:id="rId32"/>
    <p:sldId id="361" r:id="rId33"/>
    <p:sldId id="360" r:id="rId34"/>
    <p:sldId id="359" r:id="rId35"/>
    <p:sldId id="358" r:id="rId36"/>
    <p:sldId id="334" r:id="rId37"/>
    <p:sldId id="333" r:id="rId38"/>
    <p:sldId id="365" r:id="rId39"/>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5126" autoAdjust="0"/>
  </p:normalViewPr>
  <p:slideViewPr>
    <p:cSldViewPr>
      <p:cViewPr>
        <p:scale>
          <a:sx n="70" d="100"/>
          <a:sy n="70" d="100"/>
        </p:scale>
        <p:origin x="-149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slide" Target="../slides/slide22.xml"/><Relationship Id="rId1" Type="http://schemas.openxmlformats.org/officeDocument/2006/relationships/slide" Target="../slides/slide16.xml"/><Relationship Id="rId4"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D8981-2AAC-48FC-BC7C-01554B64B62F}" type="doc">
      <dgm:prSet loTypeId="urn:microsoft.com/office/officeart/2008/layout/HorizontalMultiLevelHierarchy" loCatId="hierarchy" qsTypeId="urn:microsoft.com/office/officeart/2005/8/quickstyle/3d9" qsCatId="3D" csTypeId="urn:microsoft.com/office/officeart/2005/8/colors/accent6_4" csCatId="accent6" phldr="1"/>
      <dgm:spPr/>
      <dgm:t>
        <a:bodyPr/>
        <a:lstStyle/>
        <a:p>
          <a:endParaRPr lang="es-EC"/>
        </a:p>
      </dgm:t>
    </dgm:pt>
    <dgm:pt modelId="{D88B136B-ADDD-4B3A-AC86-A9AC573332D2}">
      <dgm:prSet phldrT="[Texto]"/>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ES"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MANUAL DE SEGURIDAD Y SALUD OCUPACIONAL PARA LA FINCA “SIERRA FLOR”</a:t>
          </a:r>
          <a:endParaRPr lang="es-EC"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gm:t>
    </dgm:pt>
    <dgm:pt modelId="{F6D30CB3-23E4-4B63-9135-DA46EAAF3DF4}" type="parTrans" cxnId="{05A3646E-86EC-4988-8AEC-D65201354267}">
      <dgm:prSe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s-EC"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gm:t>
    </dgm:pt>
    <dgm:pt modelId="{367A85A1-E909-4E9C-A560-74D1884E525B}" type="sibTrans" cxnId="{05A3646E-86EC-4988-8AEC-D65201354267}">
      <dgm:prSe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s-EC"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gm:t>
    </dgm:pt>
    <dgm:pt modelId="{B7601E12-C692-4038-855D-F983A55707C0}">
      <dgm:prSet phldrT="[Texto]"/>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ES"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hlinkClick xmlns:r="http://schemas.openxmlformats.org/officeDocument/2006/relationships" r:id="rId1" action="ppaction://hlinksldjump"/>
            </a:rPr>
            <a:t>SEGURIDAD INDUSTRIAL</a:t>
          </a:r>
          <a:endParaRPr lang="es-EC"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gm:t>
    </dgm:pt>
    <dgm:pt modelId="{8C7F080F-99AD-466F-B884-BBB7676AA299}" type="parTrans" cxnId="{D2F8D290-BBE8-45F0-A0E1-0621F80E814F}">
      <dgm:prSe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s-EC"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gm:t>
    </dgm:pt>
    <dgm:pt modelId="{8539886E-B1D6-430C-A399-28216F4F2341}" type="sibTrans" cxnId="{D2F8D290-BBE8-45F0-A0E1-0621F80E814F}">
      <dgm:prSe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s-EC"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gm:t>
    </dgm:pt>
    <dgm:pt modelId="{B60203E0-2FD2-448D-9FC3-B8317FD65429}">
      <dgm:prSet phldrT="[Texto]"/>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ES"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hlinkClick xmlns:r="http://schemas.openxmlformats.org/officeDocument/2006/relationships" r:id="rId2" action="ppaction://hlinksldjump"/>
            </a:rPr>
            <a:t>SALUD OCUPACIONAL</a:t>
          </a:r>
          <a:endParaRPr lang="es-EC"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gm:t>
    </dgm:pt>
    <dgm:pt modelId="{A59C44EE-3E6A-4D76-B6C0-983D1A614EE5}" type="parTrans" cxnId="{76500004-AEF0-4006-8D4C-B0065F1BB00D}">
      <dgm:prSe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s-EC"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gm:t>
    </dgm:pt>
    <dgm:pt modelId="{7E0A7FE9-F733-42AF-AE3A-75AD16593535}" type="sibTrans" cxnId="{76500004-AEF0-4006-8D4C-B0065F1BB00D}">
      <dgm:prSe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s-EC"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gm:t>
    </dgm:pt>
    <dgm:pt modelId="{B5CBEAE8-41B0-4F53-A17E-7A29F2FBB247}">
      <dgm:prSet phldrT="[Texto]"/>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ES"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hlinkClick xmlns:r="http://schemas.openxmlformats.org/officeDocument/2006/relationships" r:id="rId3" action="ppaction://hlinksldjump"/>
            </a:rPr>
            <a:t>PLAN DE CONTINGENCIAS CONTRA INCENDIOS</a:t>
          </a:r>
          <a:endParaRPr lang="es-EC"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gm:t>
    </dgm:pt>
    <dgm:pt modelId="{1C6E58EE-54DD-4DFD-82EE-A65266EACFB9}" type="parTrans" cxnId="{9FF338E1-3663-4C13-A2D7-B02622AB1380}">
      <dgm:prSe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s-EC"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gm:t>
    </dgm:pt>
    <dgm:pt modelId="{31AA48F6-89E6-4BB1-8535-831C5353AFC2}" type="sibTrans" cxnId="{9FF338E1-3663-4C13-A2D7-B02622AB1380}">
      <dgm:prSe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s-EC"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gm:t>
    </dgm:pt>
    <dgm:pt modelId="{4D8E5493-929F-4075-B7C2-1FB6968AF1C3}">
      <dgm:prSet phldrT="[Texto]"/>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ES"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hlinkClick xmlns:r="http://schemas.openxmlformats.org/officeDocument/2006/relationships" r:id="rId4" action="ppaction://hlinksldjump"/>
            </a:rPr>
            <a:t>CAPACITACIÓN EN SEGURIDAD Y SALUD OCUPACIONAL</a:t>
          </a:r>
          <a:endParaRPr lang="es-EC"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gm:t>
    </dgm:pt>
    <dgm:pt modelId="{F4833F30-2FBA-4CF6-AD45-36C0312CEC55}" type="parTrans" cxnId="{84DC8629-ACFE-4590-A3C2-0D16FF9348FD}">
      <dgm:prSe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s-EC"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gm:t>
    </dgm:pt>
    <dgm:pt modelId="{49FC43F7-D1ED-4266-9F91-9B68003F8373}" type="sibTrans" cxnId="{84DC8629-ACFE-4590-A3C2-0D16FF9348FD}">
      <dgm:prSe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s-EC"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gm:t>
    </dgm:pt>
    <dgm:pt modelId="{39DA325F-14DE-4199-8E6C-ABD0C2388F43}" type="pres">
      <dgm:prSet presAssocID="{32DD8981-2AAC-48FC-BC7C-01554B64B62F}" presName="Name0" presStyleCnt="0">
        <dgm:presLayoutVars>
          <dgm:chPref val="1"/>
          <dgm:dir/>
          <dgm:animOne val="branch"/>
          <dgm:animLvl val="lvl"/>
          <dgm:resizeHandles val="exact"/>
        </dgm:presLayoutVars>
      </dgm:prSet>
      <dgm:spPr/>
      <dgm:t>
        <a:bodyPr/>
        <a:lstStyle/>
        <a:p>
          <a:endParaRPr lang="es-EC"/>
        </a:p>
      </dgm:t>
    </dgm:pt>
    <dgm:pt modelId="{BF00BF60-7207-4912-B262-FB942212E8F4}" type="pres">
      <dgm:prSet presAssocID="{D88B136B-ADDD-4B3A-AC86-A9AC573332D2}" presName="root1" presStyleCnt="0"/>
      <dgm:spPr/>
      <dgm:t>
        <a:bodyPr/>
        <a:lstStyle/>
        <a:p>
          <a:endParaRPr lang="es-EC"/>
        </a:p>
      </dgm:t>
    </dgm:pt>
    <dgm:pt modelId="{8401D1B2-FFE8-49EC-BF17-3E55D71B8F25}" type="pres">
      <dgm:prSet presAssocID="{D88B136B-ADDD-4B3A-AC86-A9AC573332D2}" presName="LevelOneTextNode" presStyleLbl="node0" presStyleIdx="0" presStyleCnt="1" custScaleX="168765">
        <dgm:presLayoutVars>
          <dgm:chPref val="3"/>
        </dgm:presLayoutVars>
      </dgm:prSet>
      <dgm:spPr/>
      <dgm:t>
        <a:bodyPr/>
        <a:lstStyle/>
        <a:p>
          <a:endParaRPr lang="es-EC"/>
        </a:p>
      </dgm:t>
    </dgm:pt>
    <dgm:pt modelId="{A57E48ED-BFD1-49EB-AAA9-1C06131294DA}" type="pres">
      <dgm:prSet presAssocID="{D88B136B-ADDD-4B3A-AC86-A9AC573332D2}" presName="level2hierChild" presStyleCnt="0"/>
      <dgm:spPr/>
      <dgm:t>
        <a:bodyPr/>
        <a:lstStyle/>
        <a:p>
          <a:endParaRPr lang="es-EC"/>
        </a:p>
      </dgm:t>
    </dgm:pt>
    <dgm:pt modelId="{233B8B08-6447-47D6-9C66-4152BFB4E992}" type="pres">
      <dgm:prSet presAssocID="{8C7F080F-99AD-466F-B884-BBB7676AA299}" presName="conn2-1" presStyleLbl="parChTrans1D2" presStyleIdx="0" presStyleCnt="4"/>
      <dgm:spPr/>
      <dgm:t>
        <a:bodyPr/>
        <a:lstStyle/>
        <a:p>
          <a:endParaRPr lang="es-EC"/>
        </a:p>
      </dgm:t>
    </dgm:pt>
    <dgm:pt modelId="{3932C76E-605B-46B6-82CE-6F4FF76D8C57}" type="pres">
      <dgm:prSet presAssocID="{8C7F080F-99AD-466F-B884-BBB7676AA299}" presName="connTx" presStyleLbl="parChTrans1D2" presStyleIdx="0" presStyleCnt="4"/>
      <dgm:spPr/>
      <dgm:t>
        <a:bodyPr/>
        <a:lstStyle/>
        <a:p>
          <a:endParaRPr lang="es-EC"/>
        </a:p>
      </dgm:t>
    </dgm:pt>
    <dgm:pt modelId="{A22069F1-BF87-47A4-801A-438F3B8F6135}" type="pres">
      <dgm:prSet presAssocID="{B7601E12-C692-4038-855D-F983A55707C0}" presName="root2" presStyleCnt="0"/>
      <dgm:spPr/>
      <dgm:t>
        <a:bodyPr/>
        <a:lstStyle/>
        <a:p>
          <a:endParaRPr lang="es-EC"/>
        </a:p>
      </dgm:t>
    </dgm:pt>
    <dgm:pt modelId="{060D613A-310C-4DBF-AEA4-13C198F937B4}" type="pres">
      <dgm:prSet presAssocID="{B7601E12-C692-4038-855D-F983A55707C0}" presName="LevelTwoTextNode" presStyleLbl="node2" presStyleIdx="0" presStyleCnt="4">
        <dgm:presLayoutVars>
          <dgm:chPref val="3"/>
        </dgm:presLayoutVars>
      </dgm:prSet>
      <dgm:spPr/>
      <dgm:t>
        <a:bodyPr/>
        <a:lstStyle/>
        <a:p>
          <a:endParaRPr lang="es-EC"/>
        </a:p>
      </dgm:t>
    </dgm:pt>
    <dgm:pt modelId="{7A9620BE-43B3-498C-B327-2674543CAE15}" type="pres">
      <dgm:prSet presAssocID="{B7601E12-C692-4038-855D-F983A55707C0}" presName="level3hierChild" presStyleCnt="0"/>
      <dgm:spPr/>
      <dgm:t>
        <a:bodyPr/>
        <a:lstStyle/>
        <a:p>
          <a:endParaRPr lang="es-EC"/>
        </a:p>
      </dgm:t>
    </dgm:pt>
    <dgm:pt modelId="{182D6BE6-D586-407C-980A-1E923D969B5B}" type="pres">
      <dgm:prSet presAssocID="{A59C44EE-3E6A-4D76-B6C0-983D1A614EE5}" presName="conn2-1" presStyleLbl="parChTrans1D2" presStyleIdx="1" presStyleCnt="4"/>
      <dgm:spPr/>
      <dgm:t>
        <a:bodyPr/>
        <a:lstStyle/>
        <a:p>
          <a:endParaRPr lang="es-EC"/>
        </a:p>
      </dgm:t>
    </dgm:pt>
    <dgm:pt modelId="{2A54F8D1-9D5D-44DF-827F-A596DD78D4A8}" type="pres">
      <dgm:prSet presAssocID="{A59C44EE-3E6A-4D76-B6C0-983D1A614EE5}" presName="connTx" presStyleLbl="parChTrans1D2" presStyleIdx="1" presStyleCnt="4"/>
      <dgm:spPr/>
      <dgm:t>
        <a:bodyPr/>
        <a:lstStyle/>
        <a:p>
          <a:endParaRPr lang="es-EC"/>
        </a:p>
      </dgm:t>
    </dgm:pt>
    <dgm:pt modelId="{FC785033-8423-47CE-94AC-3AEAE1E251CC}" type="pres">
      <dgm:prSet presAssocID="{B60203E0-2FD2-448D-9FC3-B8317FD65429}" presName="root2" presStyleCnt="0"/>
      <dgm:spPr/>
      <dgm:t>
        <a:bodyPr/>
        <a:lstStyle/>
        <a:p>
          <a:endParaRPr lang="es-EC"/>
        </a:p>
      </dgm:t>
    </dgm:pt>
    <dgm:pt modelId="{49A829D8-76CE-4AA5-87E1-C864CD5877F6}" type="pres">
      <dgm:prSet presAssocID="{B60203E0-2FD2-448D-9FC3-B8317FD65429}" presName="LevelTwoTextNode" presStyleLbl="node2" presStyleIdx="1" presStyleCnt="4">
        <dgm:presLayoutVars>
          <dgm:chPref val="3"/>
        </dgm:presLayoutVars>
      </dgm:prSet>
      <dgm:spPr/>
      <dgm:t>
        <a:bodyPr/>
        <a:lstStyle/>
        <a:p>
          <a:endParaRPr lang="es-EC"/>
        </a:p>
      </dgm:t>
    </dgm:pt>
    <dgm:pt modelId="{0A0E3FC5-FAEF-45EC-8988-6269860A0C36}" type="pres">
      <dgm:prSet presAssocID="{B60203E0-2FD2-448D-9FC3-B8317FD65429}" presName="level3hierChild" presStyleCnt="0"/>
      <dgm:spPr/>
      <dgm:t>
        <a:bodyPr/>
        <a:lstStyle/>
        <a:p>
          <a:endParaRPr lang="es-EC"/>
        </a:p>
      </dgm:t>
    </dgm:pt>
    <dgm:pt modelId="{AA99DB03-1A39-467A-B445-678B467D527E}" type="pres">
      <dgm:prSet presAssocID="{1C6E58EE-54DD-4DFD-82EE-A65266EACFB9}" presName="conn2-1" presStyleLbl="parChTrans1D2" presStyleIdx="2" presStyleCnt="4"/>
      <dgm:spPr/>
      <dgm:t>
        <a:bodyPr/>
        <a:lstStyle/>
        <a:p>
          <a:endParaRPr lang="es-EC"/>
        </a:p>
      </dgm:t>
    </dgm:pt>
    <dgm:pt modelId="{365EFCB8-2D25-428B-9C4F-800CCF0B8A2B}" type="pres">
      <dgm:prSet presAssocID="{1C6E58EE-54DD-4DFD-82EE-A65266EACFB9}" presName="connTx" presStyleLbl="parChTrans1D2" presStyleIdx="2" presStyleCnt="4"/>
      <dgm:spPr/>
      <dgm:t>
        <a:bodyPr/>
        <a:lstStyle/>
        <a:p>
          <a:endParaRPr lang="es-EC"/>
        </a:p>
      </dgm:t>
    </dgm:pt>
    <dgm:pt modelId="{67D3CDE0-62E3-4971-9002-CCA00465D51A}" type="pres">
      <dgm:prSet presAssocID="{B5CBEAE8-41B0-4F53-A17E-7A29F2FBB247}" presName="root2" presStyleCnt="0"/>
      <dgm:spPr/>
      <dgm:t>
        <a:bodyPr/>
        <a:lstStyle/>
        <a:p>
          <a:endParaRPr lang="es-EC"/>
        </a:p>
      </dgm:t>
    </dgm:pt>
    <dgm:pt modelId="{C2E2D063-C347-46C5-A218-0CDB4CF351B2}" type="pres">
      <dgm:prSet presAssocID="{B5CBEAE8-41B0-4F53-A17E-7A29F2FBB247}" presName="LevelTwoTextNode" presStyleLbl="node2" presStyleIdx="2" presStyleCnt="4">
        <dgm:presLayoutVars>
          <dgm:chPref val="3"/>
        </dgm:presLayoutVars>
      </dgm:prSet>
      <dgm:spPr/>
      <dgm:t>
        <a:bodyPr/>
        <a:lstStyle/>
        <a:p>
          <a:endParaRPr lang="es-EC"/>
        </a:p>
      </dgm:t>
    </dgm:pt>
    <dgm:pt modelId="{106E0858-4BBC-437E-908E-D659D5411C93}" type="pres">
      <dgm:prSet presAssocID="{B5CBEAE8-41B0-4F53-A17E-7A29F2FBB247}" presName="level3hierChild" presStyleCnt="0"/>
      <dgm:spPr/>
      <dgm:t>
        <a:bodyPr/>
        <a:lstStyle/>
        <a:p>
          <a:endParaRPr lang="es-EC"/>
        </a:p>
      </dgm:t>
    </dgm:pt>
    <dgm:pt modelId="{8BE5ACE1-545B-43EF-B9C2-25AE5D4533D1}" type="pres">
      <dgm:prSet presAssocID="{F4833F30-2FBA-4CF6-AD45-36C0312CEC55}" presName="conn2-1" presStyleLbl="parChTrans1D2" presStyleIdx="3" presStyleCnt="4"/>
      <dgm:spPr/>
      <dgm:t>
        <a:bodyPr/>
        <a:lstStyle/>
        <a:p>
          <a:endParaRPr lang="es-EC"/>
        </a:p>
      </dgm:t>
    </dgm:pt>
    <dgm:pt modelId="{3A080968-4FBA-4F4B-9848-4179A9FCF743}" type="pres">
      <dgm:prSet presAssocID="{F4833F30-2FBA-4CF6-AD45-36C0312CEC55}" presName="connTx" presStyleLbl="parChTrans1D2" presStyleIdx="3" presStyleCnt="4"/>
      <dgm:spPr/>
      <dgm:t>
        <a:bodyPr/>
        <a:lstStyle/>
        <a:p>
          <a:endParaRPr lang="es-EC"/>
        </a:p>
      </dgm:t>
    </dgm:pt>
    <dgm:pt modelId="{A8F5824E-40CA-4809-8EEB-9FA5E9F2E78E}" type="pres">
      <dgm:prSet presAssocID="{4D8E5493-929F-4075-B7C2-1FB6968AF1C3}" presName="root2" presStyleCnt="0"/>
      <dgm:spPr/>
      <dgm:t>
        <a:bodyPr/>
        <a:lstStyle/>
        <a:p>
          <a:endParaRPr lang="es-EC"/>
        </a:p>
      </dgm:t>
    </dgm:pt>
    <dgm:pt modelId="{6D3615B5-0923-474F-A371-F6B83D19F697}" type="pres">
      <dgm:prSet presAssocID="{4D8E5493-929F-4075-B7C2-1FB6968AF1C3}" presName="LevelTwoTextNode" presStyleLbl="node2" presStyleIdx="3" presStyleCnt="4">
        <dgm:presLayoutVars>
          <dgm:chPref val="3"/>
        </dgm:presLayoutVars>
      </dgm:prSet>
      <dgm:spPr/>
      <dgm:t>
        <a:bodyPr/>
        <a:lstStyle/>
        <a:p>
          <a:endParaRPr lang="es-EC"/>
        </a:p>
      </dgm:t>
    </dgm:pt>
    <dgm:pt modelId="{B08345B4-136E-444D-B71B-4C0CF6CFA04B}" type="pres">
      <dgm:prSet presAssocID="{4D8E5493-929F-4075-B7C2-1FB6968AF1C3}" presName="level3hierChild" presStyleCnt="0"/>
      <dgm:spPr/>
      <dgm:t>
        <a:bodyPr/>
        <a:lstStyle/>
        <a:p>
          <a:endParaRPr lang="es-EC"/>
        </a:p>
      </dgm:t>
    </dgm:pt>
  </dgm:ptLst>
  <dgm:cxnLst>
    <dgm:cxn modelId="{948972E7-A9A0-4318-BC34-C6805DE7DE94}" type="presOf" srcId="{B5CBEAE8-41B0-4F53-A17E-7A29F2FBB247}" destId="{C2E2D063-C347-46C5-A218-0CDB4CF351B2}" srcOrd="0" destOrd="0" presId="urn:microsoft.com/office/officeart/2008/layout/HorizontalMultiLevelHierarchy"/>
    <dgm:cxn modelId="{64FE0325-A52D-4DFF-AC97-D54C6C9060E2}" type="presOf" srcId="{4D8E5493-929F-4075-B7C2-1FB6968AF1C3}" destId="{6D3615B5-0923-474F-A371-F6B83D19F697}" srcOrd="0" destOrd="0" presId="urn:microsoft.com/office/officeart/2008/layout/HorizontalMultiLevelHierarchy"/>
    <dgm:cxn modelId="{76CD3C9A-B45D-4CCF-9897-8FCF6F4C588B}" type="presOf" srcId="{8C7F080F-99AD-466F-B884-BBB7676AA299}" destId="{233B8B08-6447-47D6-9C66-4152BFB4E992}" srcOrd="0" destOrd="0" presId="urn:microsoft.com/office/officeart/2008/layout/HorizontalMultiLevelHierarchy"/>
    <dgm:cxn modelId="{B63BE195-7F1A-4D0F-A68F-2E5F6BC1D3D1}" type="presOf" srcId="{8C7F080F-99AD-466F-B884-BBB7676AA299}" destId="{3932C76E-605B-46B6-82CE-6F4FF76D8C57}" srcOrd="1" destOrd="0" presId="urn:microsoft.com/office/officeart/2008/layout/HorizontalMultiLevelHierarchy"/>
    <dgm:cxn modelId="{CDC47CB0-FD1B-4691-8BE9-F821E3081CA7}" type="presOf" srcId="{F4833F30-2FBA-4CF6-AD45-36C0312CEC55}" destId="{3A080968-4FBA-4F4B-9848-4179A9FCF743}" srcOrd="1" destOrd="0" presId="urn:microsoft.com/office/officeart/2008/layout/HorizontalMultiLevelHierarchy"/>
    <dgm:cxn modelId="{D2F8D290-BBE8-45F0-A0E1-0621F80E814F}" srcId="{D88B136B-ADDD-4B3A-AC86-A9AC573332D2}" destId="{B7601E12-C692-4038-855D-F983A55707C0}" srcOrd="0" destOrd="0" parTransId="{8C7F080F-99AD-466F-B884-BBB7676AA299}" sibTransId="{8539886E-B1D6-430C-A399-28216F4F2341}"/>
    <dgm:cxn modelId="{C139E68F-55C6-4BA5-8D1D-07674F67DC2E}" type="presOf" srcId="{F4833F30-2FBA-4CF6-AD45-36C0312CEC55}" destId="{8BE5ACE1-545B-43EF-B9C2-25AE5D4533D1}" srcOrd="0" destOrd="0" presId="urn:microsoft.com/office/officeart/2008/layout/HorizontalMultiLevelHierarchy"/>
    <dgm:cxn modelId="{05A3646E-86EC-4988-8AEC-D65201354267}" srcId="{32DD8981-2AAC-48FC-BC7C-01554B64B62F}" destId="{D88B136B-ADDD-4B3A-AC86-A9AC573332D2}" srcOrd="0" destOrd="0" parTransId="{F6D30CB3-23E4-4B63-9135-DA46EAAF3DF4}" sibTransId="{367A85A1-E909-4E9C-A560-74D1884E525B}"/>
    <dgm:cxn modelId="{9FF338E1-3663-4C13-A2D7-B02622AB1380}" srcId="{D88B136B-ADDD-4B3A-AC86-A9AC573332D2}" destId="{B5CBEAE8-41B0-4F53-A17E-7A29F2FBB247}" srcOrd="2" destOrd="0" parTransId="{1C6E58EE-54DD-4DFD-82EE-A65266EACFB9}" sibTransId="{31AA48F6-89E6-4BB1-8535-831C5353AFC2}"/>
    <dgm:cxn modelId="{72ED38BE-4254-4FE9-935F-DC14C0EE76F5}" type="presOf" srcId="{D88B136B-ADDD-4B3A-AC86-A9AC573332D2}" destId="{8401D1B2-FFE8-49EC-BF17-3E55D71B8F25}" srcOrd="0" destOrd="0" presId="urn:microsoft.com/office/officeart/2008/layout/HorizontalMultiLevelHierarchy"/>
    <dgm:cxn modelId="{84DC8629-ACFE-4590-A3C2-0D16FF9348FD}" srcId="{D88B136B-ADDD-4B3A-AC86-A9AC573332D2}" destId="{4D8E5493-929F-4075-B7C2-1FB6968AF1C3}" srcOrd="3" destOrd="0" parTransId="{F4833F30-2FBA-4CF6-AD45-36C0312CEC55}" sibTransId="{49FC43F7-D1ED-4266-9F91-9B68003F8373}"/>
    <dgm:cxn modelId="{F8790088-D135-4E55-8A6A-AE0D5AC4DB73}" type="presOf" srcId="{A59C44EE-3E6A-4D76-B6C0-983D1A614EE5}" destId="{182D6BE6-D586-407C-980A-1E923D969B5B}" srcOrd="0" destOrd="0" presId="urn:microsoft.com/office/officeart/2008/layout/HorizontalMultiLevelHierarchy"/>
    <dgm:cxn modelId="{76500004-AEF0-4006-8D4C-B0065F1BB00D}" srcId="{D88B136B-ADDD-4B3A-AC86-A9AC573332D2}" destId="{B60203E0-2FD2-448D-9FC3-B8317FD65429}" srcOrd="1" destOrd="0" parTransId="{A59C44EE-3E6A-4D76-B6C0-983D1A614EE5}" sibTransId="{7E0A7FE9-F733-42AF-AE3A-75AD16593535}"/>
    <dgm:cxn modelId="{524022D0-961B-4024-B9D0-5112EB6A4C47}" type="presOf" srcId="{A59C44EE-3E6A-4D76-B6C0-983D1A614EE5}" destId="{2A54F8D1-9D5D-44DF-827F-A596DD78D4A8}" srcOrd="1" destOrd="0" presId="urn:microsoft.com/office/officeart/2008/layout/HorizontalMultiLevelHierarchy"/>
    <dgm:cxn modelId="{2D293357-7DAB-4946-A771-7C32681E698E}" type="presOf" srcId="{B60203E0-2FD2-448D-9FC3-B8317FD65429}" destId="{49A829D8-76CE-4AA5-87E1-C864CD5877F6}" srcOrd="0" destOrd="0" presId="urn:microsoft.com/office/officeart/2008/layout/HorizontalMultiLevelHierarchy"/>
    <dgm:cxn modelId="{E411EC8D-A328-49DF-AF3C-3857A1189E2E}" type="presOf" srcId="{1C6E58EE-54DD-4DFD-82EE-A65266EACFB9}" destId="{365EFCB8-2D25-428B-9C4F-800CCF0B8A2B}" srcOrd="1" destOrd="0" presId="urn:microsoft.com/office/officeart/2008/layout/HorizontalMultiLevelHierarchy"/>
    <dgm:cxn modelId="{3ED8F8A9-B4C9-4549-B2BF-32FA4413D1E2}" type="presOf" srcId="{32DD8981-2AAC-48FC-BC7C-01554B64B62F}" destId="{39DA325F-14DE-4199-8E6C-ABD0C2388F43}" srcOrd="0" destOrd="0" presId="urn:microsoft.com/office/officeart/2008/layout/HorizontalMultiLevelHierarchy"/>
    <dgm:cxn modelId="{DE1EB21E-1320-4C7B-862B-9FB5145DE91A}" type="presOf" srcId="{1C6E58EE-54DD-4DFD-82EE-A65266EACFB9}" destId="{AA99DB03-1A39-467A-B445-678B467D527E}" srcOrd="0" destOrd="0" presId="urn:microsoft.com/office/officeart/2008/layout/HorizontalMultiLevelHierarchy"/>
    <dgm:cxn modelId="{2D6D5AFE-81B5-479D-BAD7-1A2514E8111A}" type="presOf" srcId="{B7601E12-C692-4038-855D-F983A55707C0}" destId="{060D613A-310C-4DBF-AEA4-13C198F937B4}" srcOrd="0" destOrd="0" presId="urn:microsoft.com/office/officeart/2008/layout/HorizontalMultiLevelHierarchy"/>
    <dgm:cxn modelId="{D3329261-FD2E-453D-9A3E-5BC451C83873}" type="presParOf" srcId="{39DA325F-14DE-4199-8E6C-ABD0C2388F43}" destId="{BF00BF60-7207-4912-B262-FB942212E8F4}" srcOrd="0" destOrd="0" presId="urn:microsoft.com/office/officeart/2008/layout/HorizontalMultiLevelHierarchy"/>
    <dgm:cxn modelId="{AFB56D2D-D19D-4930-A7EB-948B48BC173E}" type="presParOf" srcId="{BF00BF60-7207-4912-B262-FB942212E8F4}" destId="{8401D1B2-FFE8-49EC-BF17-3E55D71B8F25}" srcOrd="0" destOrd="0" presId="urn:microsoft.com/office/officeart/2008/layout/HorizontalMultiLevelHierarchy"/>
    <dgm:cxn modelId="{BF670F9C-4483-4DE4-9052-9EBE380CA351}" type="presParOf" srcId="{BF00BF60-7207-4912-B262-FB942212E8F4}" destId="{A57E48ED-BFD1-49EB-AAA9-1C06131294DA}" srcOrd="1" destOrd="0" presId="urn:microsoft.com/office/officeart/2008/layout/HorizontalMultiLevelHierarchy"/>
    <dgm:cxn modelId="{5AACED5E-13C2-42CC-956F-FA29A1AAC028}" type="presParOf" srcId="{A57E48ED-BFD1-49EB-AAA9-1C06131294DA}" destId="{233B8B08-6447-47D6-9C66-4152BFB4E992}" srcOrd="0" destOrd="0" presId="urn:microsoft.com/office/officeart/2008/layout/HorizontalMultiLevelHierarchy"/>
    <dgm:cxn modelId="{69475C64-2C91-4164-9A9C-24F3B9E0DAE3}" type="presParOf" srcId="{233B8B08-6447-47D6-9C66-4152BFB4E992}" destId="{3932C76E-605B-46B6-82CE-6F4FF76D8C57}" srcOrd="0" destOrd="0" presId="urn:microsoft.com/office/officeart/2008/layout/HorizontalMultiLevelHierarchy"/>
    <dgm:cxn modelId="{C12AAC3C-8B17-45A5-B84C-31BE42DF842D}" type="presParOf" srcId="{A57E48ED-BFD1-49EB-AAA9-1C06131294DA}" destId="{A22069F1-BF87-47A4-801A-438F3B8F6135}" srcOrd="1" destOrd="0" presId="urn:microsoft.com/office/officeart/2008/layout/HorizontalMultiLevelHierarchy"/>
    <dgm:cxn modelId="{1450A81A-B90A-4687-9AE6-D9C7F4CD5D1F}" type="presParOf" srcId="{A22069F1-BF87-47A4-801A-438F3B8F6135}" destId="{060D613A-310C-4DBF-AEA4-13C198F937B4}" srcOrd="0" destOrd="0" presId="urn:microsoft.com/office/officeart/2008/layout/HorizontalMultiLevelHierarchy"/>
    <dgm:cxn modelId="{6E54365C-7E19-457F-9AEA-87C3F2008CB3}" type="presParOf" srcId="{A22069F1-BF87-47A4-801A-438F3B8F6135}" destId="{7A9620BE-43B3-498C-B327-2674543CAE15}" srcOrd="1" destOrd="0" presId="urn:microsoft.com/office/officeart/2008/layout/HorizontalMultiLevelHierarchy"/>
    <dgm:cxn modelId="{2B0DE839-06AC-46B5-B9CD-302E32C09CD1}" type="presParOf" srcId="{A57E48ED-BFD1-49EB-AAA9-1C06131294DA}" destId="{182D6BE6-D586-407C-980A-1E923D969B5B}" srcOrd="2" destOrd="0" presId="urn:microsoft.com/office/officeart/2008/layout/HorizontalMultiLevelHierarchy"/>
    <dgm:cxn modelId="{C3230151-F721-474B-A746-09C68F0BDA00}" type="presParOf" srcId="{182D6BE6-D586-407C-980A-1E923D969B5B}" destId="{2A54F8D1-9D5D-44DF-827F-A596DD78D4A8}" srcOrd="0" destOrd="0" presId="urn:microsoft.com/office/officeart/2008/layout/HorizontalMultiLevelHierarchy"/>
    <dgm:cxn modelId="{CC9800D0-CB71-4B02-A1C8-817C149E976F}" type="presParOf" srcId="{A57E48ED-BFD1-49EB-AAA9-1C06131294DA}" destId="{FC785033-8423-47CE-94AC-3AEAE1E251CC}" srcOrd="3" destOrd="0" presId="urn:microsoft.com/office/officeart/2008/layout/HorizontalMultiLevelHierarchy"/>
    <dgm:cxn modelId="{DEC6708F-8F89-4861-8A37-234EA792C65A}" type="presParOf" srcId="{FC785033-8423-47CE-94AC-3AEAE1E251CC}" destId="{49A829D8-76CE-4AA5-87E1-C864CD5877F6}" srcOrd="0" destOrd="0" presId="urn:microsoft.com/office/officeart/2008/layout/HorizontalMultiLevelHierarchy"/>
    <dgm:cxn modelId="{C08DA4E7-DAC4-4915-8601-C8B8D099ED15}" type="presParOf" srcId="{FC785033-8423-47CE-94AC-3AEAE1E251CC}" destId="{0A0E3FC5-FAEF-45EC-8988-6269860A0C36}" srcOrd="1" destOrd="0" presId="urn:microsoft.com/office/officeart/2008/layout/HorizontalMultiLevelHierarchy"/>
    <dgm:cxn modelId="{56C8109B-9C66-47F0-B63B-F3D2669EDB6C}" type="presParOf" srcId="{A57E48ED-BFD1-49EB-AAA9-1C06131294DA}" destId="{AA99DB03-1A39-467A-B445-678B467D527E}" srcOrd="4" destOrd="0" presId="urn:microsoft.com/office/officeart/2008/layout/HorizontalMultiLevelHierarchy"/>
    <dgm:cxn modelId="{4F8FD585-1028-4B23-8EC9-6905B2EA6BE4}" type="presParOf" srcId="{AA99DB03-1A39-467A-B445-678B467D527E}" destId="{365EFCB8-2D25-428B-9C4F-800CCF0B8A2B}" srcOrd="0" destOrd="0" presId="urn:microsoft.com/office/officeart/2008/layout/HorizontalMultiLevelHierarchy"/>
    <dgm:cxn modelId="{39B56161-C2D3-40E0-918C-1BCB5A1D1D83}" type="presParOf" srcId="{A57E48ED-BFD1-49EB-AAA9-1C06131294DA}" destId="{67D3CDE0-62E3-4971-9002-CCA00465D51A}" srcOrd="5" destOrd="0" presId="urn:microsoft.com/office/officeart/2008/layout/HorizontalMultiLevelHierarchy"/>
    <dgm:cxn modelId="{9CA8561A-590A-4246-AC96-3255F3DAD886}" type="presParOf" srcId="{67D3CDE0-62E3-4971-9002-CCA00465D51A}" destId="{C2E2D063-C347-46C5-A218-0CDB4CF351B2}" srcOrd="0" destOrd="0" presId="urn:microsoft.com/office/officeart/2008/layout/HorizontalMultiLevelHierarchy"/>
    <dgm:cxn modelId="{B05420CB-9E05-4B2D-BE32-AC5151DA0A7E}" type="presParOf" srcId="{67D3CDE0-62E3-4971-9002-CCA00465D51A}" destId="{106E0858-4BBC-437E-908E-D659D5411C93}" srcOrd="1" destOrd="0" presId="urn:microsoft.com/office/officeart/2008/layout/HorizontalMultiLevelHierarchy"/>
    <dgm:cxn modelId="{D71D3502-D7B6-4A89-AFA2-5130EE80C390}" type="presParOf" srcId="{A57E48ED-BFD1-49EB-AAA9-1C06131294DA}" destId="{8BE5ACE1-545B-43EF-B9C2-25AE5D4533D1}" srcOrd="6" destOrd="0" presId="urn:microsoft.com/office/officeart/2008/layout/HorizontalMultiLevelHierarchy"/>
    <dgm:cxn modelId="{04DFEFF1-6197-4F26-9FC1-CED1C405FDF2}" type="presParOf" srcId="{8BE5ACE1-545B-43EF-B9C2-25AE5D4533D1}" destId="{3A080968-4FBA-4F4B-9848-4179A9FCF743}" srcOrd="0" destOrd="0" presId="urn:microsoft.com/office/officeart/2008/layout/HorizontalMultiLevelHierarchy"/>
    <dgm:cxn modelId="{E0B31CC4-C5CA-4285-A7F1-2B2F569AC960}" type="presParOf" srcId="{A57E48ED-BFD1-49EB-AAA9-1C06131294DA}" destId="{A8F5824E-40CA-4809-8EEB-9FA5E9F2E78E}" srcOrd="7" destOrd="0" presId="urn:microsoft.com/office/officeart/2008/layout/HorizontalMultiLevelHierarchy"/>
    <dgm:cxn modelId="{F2852307-91FA-439E-A071-AC13640305DE}" type="presParOf" srcId="{A8F5824E-40CA-4809-8EEB-9FA5E9F2E78E}" destId="{6D3615B5-0923-474F-A371-F6B83D19F697}" srcOrd="0" destOrd="0" presId="urn:microsoft.com/office/officeart/2008/layout/HorizontalMultiLevelHierarchy"/>
    <dgm:cxn modelId="{8674C7F8-8634-48D4-A9BD-40504DBC2B7A}" type="presParOf" srcId="{A8F5824E-40CA-4809-8EEB-9FA5E9F2E78E}" destId="{B08345B4-136E-444D-B71B-4C0CF6CFA04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95F767-3FC5-41A8-A4ED-FC4EBC3E6450}" type="doc">
      <dgm:prSet loTypeId="urn:microsoft.com/office/officeart/2005/8/layout/chevron2" loCatId="list" qsTypeId="urn:microsoft.com/office/officeart/2005/8/quickstyle/simple1" qsCatId="simple" csTypeId="urn:microsoft.com/office/officeart/2005/8/colors/colorful5" csCatId="colorful" phldr="1"/>
      <dgm:spPr>
        <a:scene3d>
          <a:camera prst="orthographicFront">
            <a:rot lat="0" lon="0" rev="0"/>
          </a:camera>
          <a:lightRig rig="contrasting" dir="t">
            <a:rot lat="0" lon="0" rev="1500000"/>
          </a:lightRig>
        </a:scene3d>
      </dgm:spPr>
      <dgm:t>
        <a:bodyPr/>
        <a:lstStyle/>
        <a:p>
          <a:endParaRPr lang="es-EC"/>
        </a:p>
      </dgm:t>
    </dgm:pt>
    <dgm:pt modelId="{1732F604-1849-4F5B-805F-397A17D21288}">
      <dgm:prSet phldrT="[Texto]" phldr="1"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endParaRPr lang="es-EC" sz="1800"/>
        </a:p>
      </dgm:t>
    </dgm:pt>
    <dgm:pt modelId="{6825BCEE-1FFF-4A63-B31B-CCAEFA543526}" type="parTrans" cxnId="{964CEDA4-D518-4556-8372-07778B55440A}">
      <dgm:prSet/>
      <dgm:spPr/>
      <dgm:t>
        <a:bodyPr/>
        <a:lstStyle/>
        <a:p>
          <a:pPr algn="just"/>
          <a:endParaRPr lang="es-EC" sz="1800"/>
        </a:p>
      </dgm:t>
    </dgm:pt>
    <dgm:pt modelId="{3E7C487E-953F-4F6E-A0BB-901F070CE2A1}" type="sibTrans" cxnId="{964CEDA4-D518-4556-8372-07778B55440A}">
      <dgm:prSet/>
      <dgm:spPr/>
      <dgm:t>
        <a:bodyPr/>
        <a:lstStyle/>
        <a:p>
          <a:pPr algn="just"/>
          <a:endParaRPr lang="es-EC" sz="1800"/>
        </a:p>
      </dgm:t>
    </dgm:pt>
    <dgm:pt modelId="{1F8F20C2-2422-4509-9ED3-D0E1848C65C6}">
      <dgm:prSet phldrT="[Texto]"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EC" sz="1800" dirty="0" smtClean="0"/>
            <a:t>Constitución política del Ecuador</a:t>
          </a:r>
          <a:endParaRPr lang="es-EC" sz="1800" dirty="0"/>
        </a:p>
      </dgm:t>
    </dgm:pt>
    <dgm:pt modelId="{4A5F875F-902D-4442-880F-E92AE54CD950}" type="parTrans" cxnId="{8F866375-AFF6-4587-9D9A-622110C75331}">
      <dgm:prSet/>
      <dgm:spPr/>
      <dgm:t>
        <a:bodyPr/>
        <a:lstStyle/>
        <a:p>
          <a:pPr algn="just"/>
          <a:endParaRPr lang="es-EC" sz="1800"/>
        </a:p>
      </dgm:t>
    </dgm:pt>
    <dgm:pt modelId="{7E4752DC-86D0-49B7-874F-CCFC1C8C5953}" type="sibTrans" cxnId="{8F866375-AFF6-4587-9D9A-622110C75331}">
      <dgm:prSet/>
      <dgm:spPr/>
      <dgm:t>
        <a:bodyPr/>
        <a:lstStyle/>
        <a:p>
          <a:pPr algn="just"/>
          <a:endParaRPr lang="es-EC" sz="1800"/>
        </a:p>
      </dgm:t>
    </dgm:pt>
    <dgm:pt modelId="{B400CC34-6698-476F-B26F-1A52A6DD63EF}">
      <dgm:prSet phldrT="[Texto]" phldr="1"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endParaRPr lang="es-EC" sz="1800"/>
        </a:p>
      </dgm:t>
    </dgm:pt>
    <dgm:pt modelId="{B2967C4A-A4A2-447D-B3DC-40297E55CD47}" type="parTrans" cxnId="{D34B0322-61D5-4E24-905C-3C80A4213294}">
      <dgm:prSet/>
      <dgm:spPr/>
      <dgm:t>
        <a:bodyPr/>
        <a:lstStyle/>
        <a:p>
          <a:pPr algn="just"/>
          <a:endParaRPr lang="es-EC" sz="1800"/>
        </a:p>
      </dgm:t>
    </dgm:pt>
    <dgm:pt modelId="{020BB0F5-47D6-4284-B9BB-43E30F153F3F}" type="sibTrans" cxnId="{D34B0322-61D5-4E24-905C-3C80A4213294}">
      <dgm:prSet/>
      <dgm:spPr/>
      <dgm:t>
        <a:bodyPr/>
        <a:lstStyle/>
        <a:p>
          <a:pPr algn="just"/>
          <a:endParaRPr lang="es-EC" sz="1800"/>
        </a:p>
      </dgm:t>
    </dgm:pt>
    <dgm:pt modelId="{09B744BD-DA4D-43A3-ACEE-C032C02A3AAD}">
      <dgm:prSet phldrT="[Texto]"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EC" sz="1800" dirty="0" smtClean="0"/>
            <a:t>Decisión 584 “Instrumento Andino de Seguridad y Salud en el Trabajo</a:t>
          </a:r>
          <a:endParaRPr lang="es-EC" sz="1800" dirty="0"/>
        </a:p>
      </dgm:t>
    </dgm:pt>
    <dgm:pt modelId="{4E4A1A5C-87AD-4FEF-A899-0E9E1A7C2EC0}" type="parTrans" cxnId="{7DE67EB0-59EA-4F5A-A693-5E14AC0A2875}">
      <dgm:prSet/>
      <dgm:spPr/>
      <dgm:t>
        <a:bodyPr/>
        <a:lstStyle/>
        <a:p>
          <a:pPr algn="just"/>
          <a:endParaRPr lang="es-EC" sz="1800"/>
        </a:p>
      </dgm:t>
    </dgm:pt>
    <dgm:pt modelId="{238C469F-6626-40AA-A984-5F1F40905007}" type="sibTrans" cxnId="{7DE67EB0-59EA-4F5A-A693-5E14AC0A2875}">
      <dgm:prSet/>
      <dgm:spPr/>
      <dgm:t>
        <a:bodyPr/>
        <a:lstStyle/>
        <a:p>
          <a:pPr algn="just"/>
          <a:endParaRPr lang="es-EC" sz="1800"/>
        </a:p>
      </dgm:t>
    </dgm:pt>
    <dgm:pt modelId="{ECBD1E38-4956-4019-87AD-50D7EFF6481F}">
      <dgm:prSet phldrT="[Texto]" phldr="1"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endParaRPr lang="es-EC" sz="1800" dirty="0"/>
        </a:p>
      </dgm:t>
    </dgm:pt>
    <dgm:pt modelId="{3E68FAD7-87A1-47EF-9BF3-19641A9C776B}" type="parTrans" cxnId="{49D61422-FE67-4522-95C9-01A3C1BE397E}">
      <dgm:prSet/>
      <dgm:spPr/>
      <dgm:t>
        <a:bodyPr/>
        <a:lstStyle/>
        <a:p>
          <a:pPr algn="just"/>
          <a:endParaRPr lang="es-EC" sz="1800"/>
        </a:p>
      </dgm:t>
    </dgm:pt>
    <dgm:pt modelId="{A1D34EA1-C160-47CB-8D5B-43C54D2CB5E4}" type="sibTrans" cxnId="{49D61422-FE67-4522-95C9-01A3C1BE397E}">
      <dgm:prSet/>
      <dgm:spPr/>
      <dgm:t>
        <a:bodyPr/>
        <a:lstStyle/>
        <a:p>
          <a:pPr algn="just"/>
          <a:endParaRPr lang="es-EC" sz="1800"/>
        </a:p>
      </dgm:t>
    </dgm:pt>
    <dgm:pt modelId="{DD15DBEE-9AC8-412D-AE6A-26C304084C4F}">
      <dgm:prSet phldrT="[Texto]"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EC" sz="1800" dirty="0" smtClean="0"/>
            <a:t>Resolución 954 “Reglamento del Instrumento Andino de Seguridad y Salud en el Trabajo</a:t>
          </a:r>
          <a:endParaRPr lang="es-EC" sz="1800" dirty="0"/>
        </a:p>
      </dgm:t>
    </dgm:pt>
    <dgm:pt modelId="{DA498494-3D42-47EF-9A9A-C35884E7E730}" type="parTrans" cxnId="{D183721A-6CC1-4D00-8C64-774B8A0E050F}">
      <dgm:prSet/>
      <dgm:spPr/>
      <dgm:t>
        <a:bodyPr/>
        <a:lstStyle/>
        <a:p>
          <a:pPr algn="just"/>
          <a:endParaRPr lang="es-EC" sz="1800"/>
        </a:p>
      </dgm:t>
    </dgm:pt>
    <dgm:pt modelId="{0D6A3185-62F0-41A3-A763-6E6846650807}" type="sibTrans" cxnId="{D183721A-6CC1-4D00-8C64-774B8A0E050F}">
      <dgm:prSet/>
      <dgm:spPr/>
      <dgm:t>
        <a:bodyPr/>
        <a:lstStyle/>
        <a:p>
          <a:pPr algn="just"/>
          <a:endParaRPr lang="es-EC" sz="1800"/>
        </a:p>
      </dgm:t>
    </dgm:pt>
    <dgm:pt modelId="{BB4E73B3-A471-484D-A516-44085FFAC99B}">
      <dgm:prSet phldrT="[Texto]"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endParaRPr lang="es-EC" sz="1800" dirty="0"/>
        </a:p>
      </dgm:t>
    </dgm:pt>
    <dgm:pt modelId="{BC15E715-6ABD-44CC-8FAF-8B9FB7B90800}" type="parTrans" cxnId="{75565157-C1E8-4FA0-94F3-151736E57E8E}">
      <dgm:prSet/>
      <dgm:spPr/>
      <dgm:t>
        <a:bodyPr/>
        <a:lstStyle/>
        <a:p>
          <a:pPr algn="just"/>
          <a:endParaRPr lang="es-EC" sz="1800"/>
        </a:p>
      </dgm:t>
    </dgm:pt>
    <dgm:pt modelId="{1A985830-E4C0-4F80-970C-41F65B34A84D}" type="sibTrans" cxnId="{75565157-C1E8-4FA0-94F3-151736E57E8E}">
      <dgm:prSet/>
      <dgm:spPr/>
      <dgm:t>
        <a:bodyPr/>
        <a:lstStyle/>
        <a:p>
          <a:pPr algn="just"/>
          <a:endParaRPr lang="es-EC" sz="1800"/>
        </a:p>
      </dgm:t>
    </dgm:pt>
    <dgm:pt modelId="{395D1F39-4464-464A-A07B-A6F2398D504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EC" sz="1800" dirty="0" smtClean="0"/>
            <a:t>Código de Trabajo Ecuatoriano</a:t>
          </a:r>
          <a:endParaRPr lang="es-EC" sz="1800" dirty="0"/>
        </a:p>
      </dgm:t>
    </dgm:pt>
    <dgm:pt modelId="{5013218E-8944-4919-9F44-88C56A124B11}" type="parTrans" cxnId="{9799D9AC-4686-437D-A81F-69180CB32503}">
      <dgm:prSet/>
      <dgm:spPr/>
      <dgm:t>
        <a:bodyPr/>
        <a:lstStyle/>
        <a:p>
          <a:pPr algn="just"/>
          <a:endParaRPr lang="es-EC" sz="1800"/>
        </a:p>
      </dgm:t>
    </dgm:pt>
    <dgm:pt modelId="{BD87EA54-E8D6-47D6-82B4-002430D38E16}" type="sibTrans" cxnId="{9799D9AC-4686-437D-A81F-69180CB32503}">
      <dgm:prSet/>
      <dgm:spPr/>
      <dgm:t>
        <a:bodyPr/>
        <a:lstStyle/>
        <a:p>
          <a:pPr algn="just"/>
          <a:endParaRPr lang="es-EC" sz="1800"/>
        </a:p>
      </dgm:t>
    </dgm:pt>
    <dgm:pt modelId="{BD5E4FA2-17DC-4188-BBFE-13F0B331146B}">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endParaRPr lang="es-EC" sz="1800" dirty="0"/>
        </a:p>
      </dgm:t>
    </dgm:pt>
    <dgm:pt modelId="{1199367A-A318-4DB1-BF06-278E138B87CD}" type="parTrans" cxnId="{854AAB60-B3F6-4132-86E3-6C69AF967553}">
      <dgm:prSet/>
      <dgm:spPr/>
      <dgm:t>
        <a:bodyPr/>
        <a:lstStyle/>
        <a:p>
          <a:pPr algn="just"/>
          <a:endParaRPr lang="es-EC" sz="1800"/>
        </a:p>
      </dgm:t>
    </dgm:pt>
    <dgm:pt modelId="{2142C2A8-3953-4BC5-9014-57C7931DE795}" type="sibTrans" cxnId="{854AAB60-B3F6-4132-86E3-6C69AF967553}">
      <dgm:prSet/>
      <dgm:spPr/>
      <dgm:t>
        <a:bodyPr/>
        <a:lstStyle/>
        <a:p>
          <a:pPr algn="just"/>
          <a:endParaRPr lang="es-EC" sz="1800"/>
        </a:p>
      </dgm:t>
    </dgm:pt>
    <dgm:pt modelId="{B0185005-556F-456A-ACEB-F119FACBFE0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EC" sz="1800" dirty="0" smtClean="0"/>
            <a:t>Decreto Ejecutivo </a:t>
          </a:r>
          <a:r>
            <a:rPr lang="es-EC" sz="1800" dirty="0" smtClean="0"/>
            <a:t>390 </a:t>
          </a:r>
          <a:r>
            <a:rPr lang="es-EC" sz="1800" dirty="0" smtClean="0"/>
            <a:t>“Reglamento de Seguridad y Salud de los trabajadores y Mejoramiento del Medio Ambiente de Trabajo.</a:t>
          </a:r>
          <a:endParaRPr lang="es-EC" sz="1800" dirty="0"/>
        </a:p>
      </dgm:t>
    </dgm:pt>
    <dgm:pt modelId="{1E225148-C935-4B48-AD13-8F611223972E}" type="parTrans" cxnId="{EC315A6F-F382-40D8-A315-E586A5427C32}">
      <dgm:prSet/>
      <dgm:spPr/>
      <dgm:t>
        <a:bodyPr/>
        <a:lstStyle/>
        <a:p>
          <a:pPr algn="just"/>
          <a:endParaRPr lang="es-EC" sz="1800"/>
        </a:p>
      </dgm:t>
    </dgm:pt>
    <dgm:pt modelId="{A16D1E37-4AB8-4FDB-9C1C-FEA6DA85F3E3}" type="sibTrans" cxnId="{EC315A6F-F382-40D8-A315-E586A5427C32}">
      <dgm:prSet/>
      <dgm:spPr/>
      <dgm:t>
        <a:bodyPr/>
        <a:lstStyle/>
        <a:p>
          <a:pPr algn="just"/>
          <a:endParaRPr lang="es-EC" sz="1800"/>
        </a:p>
      </dgm:t>
    </dgm:pt>
    <dgm:pt modelId="{9A25ED59-ED0D-4D42-9239-08195D7F6D26}" type="pres">
      <dgm:prSet presAssocID="{F395F767-3FC5-41A8-A4ED-FC4EBC3E6450}" presName="linearFlow" presStyleCnt="0">
        <dgm:presLayoutVars>
          <dgm:dir/>
          <dgm:animLvl val="lvl"/>
          <dgm:resizeHandles val="exact"/>
        </dgm:presLayoutVars>
      </dgm:prSet>
      <dgm:spPr/>
      <dgm:t>
        <a:bodyPr/>
        <a:lstStyle/>
        <a:p>
          <a:endParaRPr lang="es-ES"/>
        </a:p>
      </dgm:t>
    </dgm:pt>
    <dgm:pt modelId="{78CA1074-5B8B-445B-A211-049B4C26F96D}" type="pres">
      <dgm:prSet presAssocID="{1732F604-1849-4F5B-805F-397A17D21288}"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77240D9-CB51-42E5-B248-A0BD7DF0CD67}" type="pres">
      <dgm:prSet presAssocID="{1732F604-1849-4F5B-805F-397A17D21288}" presName="parentText" presStyleLbl="alignNode1" presStyleIdx="0" presStyleCnt="5">
        <dgm:presLayoutVars>
          <dgm:chMax val="1"/>
          <dgm:bulletEnabled val="1"/>
        </dgm:presLayoutVars>
      </dgm:prSet>
      <dgm:spPr/>
      <dgm:t>
        <a:bodyPr/>
        <a:lstStyle/>
        <a:p>
          <a:endParaRPr lang="es-ES"/>
        </a:p>
      </dgm:t>
    </dgm:pt>
    <dgm:pt modelId="{846F080E-A549-4D49-B2C3-AEEBAE178527}" type="pres">
      <dgm:prSet presAssocID="{1732F604-1849-4F5B-805F-397A17D21288}" presName="descendantText" presStyleLbl="alignAcc1" presStyleIdx="0" presStyleCnt="5">
        <dgm:presLayoutVars>
          <dgm:bulletEnabled val="1"/>
        </dgm:presLayoutVars>
      </dgm:prSet>
      <dgm:spPr/>
      <dgm:t>
        <a:bodyPr/>
        <a:lstStyle/>
        <a:p>
          <a:endParaRPr lang="es-EC"/>
        </a:p>
      </dgm:t>
    </dgm:pt>
    <dgm:pt modelId="{FE27CFEA-85E4-40E7-8A09-43A9E5894542}" type="pres">
      <dgm:prSet presAssocID="{3E7C487E-953F-4F6E-A0BB-901F070CE2A1}"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1531D84-D960-4F33-91F1-2C05562E0F28}" type="pres">
      <dgm:prSet presAssocID="{B400CC34-6698-476F-B26F-1A52A6DD63EF}"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0AA2CFE-AF91-42CC-851D-F08B68764BDB}" type="pres">
      <dgm:prSet presAssocID="{B400CC34-6698-476F-B26F-1A52A6DD63EF}" presName="parentText" presStyleLbl="alignNode1" presStyleIdx="1" presStyleCnt="5">
        <dgm:presLayoutVars>
          <dgm:chMax val="1"/>
          <dgm:bulletEnabled val="1"/>
        </dgm:presLayoutVars>
      </dgm:prSet>
      <dgm:spPr/>
      <dgm:t>
        <a:bodyPr/>
        <a:lstStyle/>
        <a:p>
          <a:endParaRPr lang="es-ES"/>
        </a:p>
      </dgm:t>
    </dgm:pt>
    <dgm:pt modelId="{1C0D8D0A-38E5-4B43-BCFC-38C713EBC4C4}" type="pres">
      <dgm:prSet presAssocID="{B400CC34-6698-476F-B26F-1A52A6DD63EF}" presName="descendantText" presStyleLbl="alignAcc1" presStyleIdx="1" presStyleCnt="5">
        <dgm:presLayoutVars>
          <dgm:bulletEnabled val="1"/>
        </dgm:presLayoutVars>
      </dgm:prSet>
      <dgm:spPr/>
      <dgm:t>
        <a:bodyPr/>
        <a:lstStyle/>
        <a:p>
          <a:endParaRPr lang="es-EC"/>
        </a:p>
      </dgm:t>
    </dgm:pt>
    <dgm:pt modelId="{5FE12E02-C78B-421D-BD77-0B70376C2298}" type="pres">
      <dgm:prSet presAssocID="{020BB0F5-47D6-4284-B9BB-43E30F153F3F}"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3EE881D-AB35-46A1-97EB-23B7FF4A6F0C}" type="pres">
      <dgm:prSet presAssocID="{ECBD1E38-4956-4019-87AD-50D7EFF6481F}"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889706E-377A-49AE-BAB2-FCCBEC2AD320}" type="pres">
      <dgm:prSet presAssocID="{ECBD1E38-4956-4019-87AD-50D7EFF6481F}" presName="parentText" presStyleLbl="alignNode1" presStyleIdx="2" presStyleCnt="5">
        <dgm:presLayoutVars>
          <dgm:chMax val="1"/>
          <dgm:bulletEnabled val="1"/>
        </dgm:presLayoutVars>
      </dgm:prSet>
      <dgm:spPr/>
      <dgm:t>
        <a:bodyPr/>
        <a:lstStyle/>
        <a:p>
          <a:endParaRPr lang="es-ES"/>
        </a:p>
      </dgm:t>
    </dgm:pt>
    <dgm:pt modelId="{E9AD12AE-442C-43EA-9291-B9474B0945CC}" type="pres">
      <dgm:prSet presAssocID="{ECBD1E38-4956-4019-87AD-50D7EFF6481F}" presName="descendantText" presStyleLbl="alignAcc1" presStyleIdx="2" presStyleCnt="5">
        <dgm:presLayoutVars>
          <dgm:bulletEnabled val="1"/>
        </dgm:presLayoutVars>
      </dgm:prSet>
      <dgm:spPr/>
      <dgm:t>
        <a:bodyPr/>
        <a:lstStyle/>
        <a:p>
          <a:endParaRPr lang="es-EC"/>
        </a:p>
      </dgm:t>
    </dgm:pt>
    <dgm:pt modelId="{52DBF75E-0AE5-41B7-983B-C74A15F7503C}" type="pres">
      <dgm:prSet presAssocID="{A1D34EA1-C160-47CB-8D5B-43C54D2CB5E4}"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93609DE-DF9B-43D7-B5CC-89FEFD644F30}" type="pres">
      <dgm:prSet presAssocID="{BB4E73B3-A471-484D-A516-44085FFAC99B}"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E0E579B-F0D7-4579-99B0-0E5D40B0801F}" type="pres">
      <dgm:prSet presAssocID="{BB4E73B3-A471-484D-A516-44085FFAC99B}" presName="parentText" presStyleLbl="alignNode1" presStyleIdx="3" presStyleCnt="5">
        <dgm:presLayoutVars>
          <dgm:chMax val="1"/>
          <dgm:bulletEnabled val="1"/>
        </dgm:presLayoutVars>
      </dgm:prSet>
      <dgm:spPr/>
      <dgm:t>
        <a:bodyPr/>
        <a:lstStyle/>
        <a:p>
          <a:endParaRPr lang="es-ES"/>
        </a:p>
      </dgm:t>
    </dgm:pt>
    <dgm:pt modelId="{3905ABF3-B73A-45D9-A508-8D142C7BC2E9}" type="pres">
      <dgm:prSet presAssocID="{BB4E73B3-A471-484D-A516-44085FFAC99B}" presName="descendantText" presStyleLbl="alignAcc1" presStyleIdx="3" presStyleCnt="5">
        <dgm:presLayoutVars>
          <dgm:bulletEnabled val="1"/>
        </dgm:presLayoutVars>
      </dgm:prSet>
      <dgm:spPr/>
      <dgm:t>
        <a:bodyPr/>
        <a:lstStyle/>
        <a:p>
          <a:endParaRPr lang="es-EC"/>
        </a:p>
      </dgm:t>
    </dgm:pt>
    <dgm:pt modelId="{465D433F-6CFD-4C15-B441-B0D31EB54A20}" type="pres">
      <dgm:prSet presAssocID="{1A985830-E4C0-4F80-970C-41F65B34A84D}"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53D65ED-C2D9-45B6-B10B-8995FDD8A6A4}" type="pres">
      <dgm:prSet presAssocID="{BD5E4FA2-17DC-4188-BBFE-13F0B331146B}"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6026D54-4D09-4AEA-A832-3AC9C153FB42}" type="pres">
      <dgm:prSet presAssocID="{BD5E4FA2-17DC-4188-BBFE-13F0B331146B}" presName="parentText" presStyleLbl="alignNode1" presStyleIdx="4" presStyleCnt="5">
        <dgm:presLayoutVars>
          <dgm:chMax val="1"/>
          <dgm:bulletEnabled val="1"/>
        </dgm:presLayoutVars>
      </dgm:prSet>
      <dgm:spPr/>
      <dgm:t>
        <a:bodyPr/>
        <a:lstStyle/>
        <a:p>
          <a:endParaRPr lang="es-ES"/>
        </a:p>
      </dgm:t>
    </dgm:pt>
    <dgm:pt modelId="{39EA83BD-DA14-4DE3-A89C-67C80CA4C1C4}" type="pres">
      <dgm:prSet presAssocID="{BD5E4FA2-17DC-4188-BBFE-13F0B331146B}" presName="descendantText" presStyleLbl="alignAcc1" presStyleIdx="4" presStyleCnt="5">
        <dgm:presLayoutVars>
          <dgm:bulletEnabled val="1"/>
        </dgm:presLayoutVars>
      </dgm:prSet>
      <dgm:spPr/>
      <dgm:t>
        <a:bodyPr/>
        <a:lstStyle/>
        <a:p>
          <a:endParaRPr lang="es-EC"/>
        </a:p>
      </dgm:t>
    </dgm:pt>
  </dgm:ptLst>
  <dgm:cxnLst>
    <dgm:cxn modelId="{69CCCAA5-7199-40D6-9C18-8C464D826028}" type="presOf" srcId="{F395F767-3FC5-41A8-A4ED-FC4EBC3E6450}" destId="{9A25ED59-ED0D-4D42-9239-08195D7F6D26}" srcOrd="0" destOrd="0" presId="urn:microsoft.com/office/officeart/2005/8/layout/chevron2"/>
    <dgm:cxn modelId="{8F866375-AFF6-4587-9D9A-622110C75331}" srcId="{1732F604-1849-4F5B-805F-397A17D21288}" destId="{1F8F20C2-2422-4509-9ED3-D0E1848C65C6}" srcOrd="0" destOrd="0" parTransId="{4A5F875F-902D-4442-880F-E92AE54CD950}" sibTransId="{7E4752DC-86D0-49B7-874F-CCFC1C8C5953}"/>
    <dgm:cxn modelId="{49D61422-FE67-4522-95C9-01A3C1BE397E}" srcId="{F395F767-3FC5-41A8-A4ED-FC4EBC3E6450}" destId="{ECBD1E38-4956-4019-87AD-50D7EFF6481F}" srcOrd="2" destOrd="0" parTransId="{3E68FAD7-87A1-47EF-9BF3-19641A9C776B}" sibTransId="{A1D34EA1-C160-47CB-8D5B-43C54D2CB5E4}"/>
    <dgm:cxn modelId="{64BA142D-611C-47EE-8D6B-62F7694258A5}" type="presOf" srcId="{DD15DBEE-9AC8-412D-AE6A-26C304084C4F}" destId="{E9AD12AE-442C-43EA-9291-B9474B0945CC}" srcOrd="0" destOrd="0" presId="urn:microsoft.com/office/officeart/2005/8/layout/chevron2"/>
    <dgm:cxn modelId="{785E3014-4DD5-4444-A4D1-70C7416B9491}" type="presOf" srcId="{395D1F39-4464-464A-A07B-A6F2398D504D}" destId="{3905ABF3-B73A-45D9-A508-8D142C7BC2E9}" srcOrd="0" destOrd="0" presId="urn:microsoft.com/office/officeart/2005/8/layout/chevron2"/>
    <dgm:cxn modelId="{2133DCD7-81E0-485B-8B0D-B5C1B4808D25}" type="presOf" srcId="{09B744BD-DA4D-43A3-ACEE-C032C02A3AAD}" destId="{1C0D8D0A-38E5-4B43-BCFC-38C713EBC4C4}" srcOrd="0" destOrd="0" presId="urn:microsoft.com/office/officeart/2005/8/layout/chevron2"/>
    <dgm:cxn modelId="{75565157-C1E8-4FA0-94F3-151736E57E8E}" srcId="{F395F767-3FC5-41A8-A4ED-FC4EBC3E6450}" destId="{BB4E73B3-A471-484D-A516-44085FFAC99B}" srcOrd="3" destOrd="0" parTransId="{BC15E715-6ABD-44CC-8FAF-8B9FB7B90800}" sibTransId="{1A985830-E4C0-4F80-970C-41F65B34A84D}"/>
    <dgm:cxn modelId="{8ED7D758-444F-41CE-A2DF-2F041E627526}" type="presOf" srcId="{BB4E73B3-A471-484D-A516-44085FFAC99B}" destId="{8E0E579B-F0D7-4579-99B0-0E5D40B0801F}" srcOrd="0" destOrd="0" presId="urn:microsoft.com/office/officeart/2005/8/layout/chevron2"/>
    <dgm:cxn modelId="{964CEDA4-D518-4556-8372-07778B55440A}" srcId="{F395F767-3FC5-41A8-A4ED-FC4EBC3E6450}" destId="{1732F604-1849-4F5B-805F-397A17D21288}" srcOrd="0" destOrd="0" parTransId="{6825BCEE-1FFF-4A63-B31B-CCAEFA543526}" sibTransId="{3E7C487E-953F-4F6E-A0BB-901F070CE2A1}"/>
    <dgm:cxn modelId="{7DE67EB0-59EA-4F5A-A693-5E14AC0A2875}" srcId="{B400CC34-6698-476F-B26F-1A52A6DD63EF}" destId="{09B744BD-DA4D-43A3-ACEE-C032C02A3AAD}" srcOrd="0" destOrd="0" parTransId="{4E4A1A5C-87AD-4FEF-A899-0E9E1A7C2EC0}" sibTransId="{238C469F-6626-40AA-A984-5F1F40905007}"/>
    <dgm:cxn modelId="{9799D9AC-4686-437D-A81F-69180CB32503}" srcId="{BB4E73B3-A471-484D-A516-44085FFAC99B}" destId="{395D1F39-4464-464A-A07B-A6F2398D504D}" srcOrd="0" destOrd="0" parTransId="{5013218E-8944-4919-9F44-88C56A124B11}" sibTransId="{BD87EA54-E8D6-47D6-82B4-002430D38E16}"/>
    <dgm:cxn modelId="{D183721A-6CC1-4D00-8C64-774B8A0E050F}" srcId="{ECBD1E38-4956-4019-87AD-50D7EFF6481F}" destId="{DD15DBEE-9AC8-412D-AE6A-26C304084C4F}" srcOrd="0" destOrd="0" parTransId="{DA498494-3D42-47EF-9A9A-C35884E7E730}" sibTransId="{0D6A3185-62F0-41A3-A763-6E6846650807}"/>
    <dgm:cxn modelId="{27DC9B2F-292D-4F05-98F0-FA1D6323078C}" type="presOf" srcId="{1732F604-1849-4F5B-805F-397A17D21288}" destId="{B77240D9-CB51-42E5-B248-A0BD7DF0CD67}" srcOrd="0" destOrd="0" presId="urn:microsoft.com/office/officeart/2005/8/layout/chevron2"/>
    <dgm:cxn modelId="{854AAB60-B3F6-4132-86E3-6C69AF967553}" srcId="{F395F767-3FC5-41A8-A4ED-FC4EBC3E6450}" destId="{BD5E4FA2-17DC-4188-BBFE-13F0B331146B}" srcOrd="4" destOrd="0" parTransId="{1199367A-A318-4DB1-BF06-278E138B87CD}" sibTransId="{2142C2A8-3953-4BC5-9014-57C7931DE795}"/>
    <dgm:cxn modelId="{CBB46437-7009-4132-8F1E-ADC6956C6610}" type="presOf" srcId="{B0185005-556F-456A-ACEB-F119FACBFE06}" destId="{39EA83BD-DA14-4DE3-A89C-67C80CA4C1C4}" srcOrd="0" destOrd="0" presId="urn:microsoft.com/office/officeart/2005/8/layout/chevron2"/>
    <dgm:cxn modelId="{8F924DE3-7E4B-4FBE-AD0E-53F02D3D11D4}" type="presOf" srcId="{B400CC34-6698-476F-B26F-1A52A6DD63EF}" destId="{60AA2CFE-AF91-42CC-851D-F08B68764BDB}" srcOrd="0" destOrd="0" presId="urn:microsoft.com/office/officeart/2005/8/layout/chevron2"/>
    <dgm:cxn modelId="{D34B0322-61D5-4E24-905C-3C80A4213294}" srcId="{F395F767-3FC5-41A8-A4ED-FC4EBC3E6450}" destId="{B400CC34-6698-476F-B26F-1A52A6DD63EF}" srcOrd="1" destOrd="0" parTransId="{B2967C4A-A4A2-447D-B3DC-40297E55CD47}" sibTransId="{020BB0F5-47D6-4284-B9BB-43E30F153F3F}"/>
    <dgm:cxn modelId="{3A074753-29A9-4911-AE79-C8C44257E7EA}" type="presOf" srcId="{ECBD1E38-4956-4019-87AD-50D7EFF6481F}" destId="{5889706E-377A-49AE-BAB2-FCCBEC2AD320}" srcOrd="0" destOrd="0" presId="urn:microsoft.com/office/officeart/2005/8/layout/chevron2"/>
    <dgm:cxn modelId="{2A660E7D-7995-4433-8458-60F5172F77C4}" type="presOf" srcId="{BD5E4FA2-17DC-4188-BBFE-13F0B331146B}" destId="{86026D54-4D09-4AEA-A832-3AC9C153FB42}" srcOrd="0" destOrd="0" presId="urn:microsoft.com/office/officeart/2005/8/layout/chevron2"/>
    <dgm:cxn modelId="{EC315A6F-F382-40D8-A315-E586A5427C32}" srcId="{BD5E4FA2-17DC-4188-BBFE-13F0B331146B}" destId="{B0185005-556F-456A-ACEB-F119FACBFE06}" srcOrd="0" destOrd="0" parTransId="{1E225148-C935-4B48-AD13-8F611223972E}" sibTransId="{A16D1E37-4AB8-4FDB-9C1C-FEA6DA85F3E3}"/>
    <dgm:cxn modelId="{2D31F69A-2D3A-419B-8604-334272909EA4}" type="presOf" srcId="{1F8F20C2-2422-4509-9ED3-D0E1848C65C6}" destId="{846F080E-A549-4D49-B2C3-AEEBAE178527}" srcOrd="0" destOrd="0" presId="urn:microsoft.com/office/officeart/2005/8/layout/chevron2"/>
    <dgm:cxn modelId="{E292E77A-B698-483A-A757-761861249E39}" type="presParOf" srcId="{9A25ED59-ED0D-4D42-9239-08195D7F6D26}" destId="{78CA1074-5B8B-445B-A211-049B4C26F96D}" srcOrd="0" destOrd="0" presId="urn:microsoft.com/office/officeart/2005/8/layout/chevron2"/>
    <dgm:cxn modelId="{7B5BE5D2-9D4F-40BF-998D-2DEAB572A52C}" type="presParOf" srcId="{78CA1074-5B8B-445B-A211-049B4C26F96D}" destId="{B77240D9-CB51-42E5-B248-A0BD7DF0CD67}" srcOrd="0" destOrd="0" presId="urn:microsoft.com/office/officeart/2005/8/layout/chevron2"/>
    <dgm:cxn modelId="{CACF9A6A-40FD-4414-BE48-5C10BA920339}" type="presParOf" srcId="{78CA1074-5B8B-445B-A211-049B4C26F96D}" destId="{846F080E-A549-4D49-B2C3-AEEBAE178527}" srcOrd="1" destOrd="0" presId="urn:microsoft.com/office/officeart/2005/8/layout/chevron2"/>
    <dgm:cxn modelId="{480052B9-BA5E-4885-AA51-ECCAC7EC32BD}" type="presParOf" srcId="{9A25ED59-ED0D-4D42-9239-08195D7F6D26}" destId="{FE27CFEA-85E4-40E7-8A09-43A9E5894542}" srcOrd="1" destOrd="0" presId="urn:microsoft.com/office/officeart/2005/8/layout/chevron2"/>
    <dgm:cxn modelId="{C005689A-231D-4FEA-B645-59FAA0C135D4}" type="presParOf" srcId="{9A25ED59-ED0D-4D42-9239-08195D7F6D26}" destId="{71531D84-D960-4F33-91F1-2C05562E0F28}" srcOrd="2" destOrd="0" presId="urn:microsoft.com/office/officeart/2005/8/layout/chevron2"/>
    <dgm:cxn modelId="{BEE01FA5-3A9B-456B-A828-4DC7723D63FD}" type="presParOf" srcId="{71531D84-D960-4F33-91F1-2C05562E0F28}" destId="{60AA2CFE-AF91-42CC-851D-F08B68764BDB}" srcOrd="0" destOrd="0" presId="urn:microsoft.com/office/officeart/2005/8/layout/chevron2"/>
    <dgm:cxn modelId="{258499EB-99AE-4E1F-910C-D2E83FAC45F7}" type="presParOf" srcId="{71531D84-D960-4F33-91F1-2C05562E0F28}" destId="{1C0D8D0A-38E5-4B43-BCFC-38C713EBC4C4}" srcOrd="1" destOrd="0" presId="urn:microsoft.com/office/officeart/2005/8/layout/chevron2"/>
    <dgm:cxn modelId="{DAF6FD78-7F63-49BB-B70B-0CC7608D6E12}" type="presParOf" srcId="{9A25ED59-ED0D-4D42-9239-08195D7F6D26}" destId="{5FE12E02-C78B-421D-BD77-0B70376C2298}" srcOrd="3" destOrd="0" presId="urn:microsoft.com/office/officeart/2005/8/layout/chevron2"/>
    <dgm:cxn modelId="{39963056-2A5F-4707-9D99-59F88D41C0BF}" type="presParOf" srcId="{9A25ED59-ED0D-4D42-9239-08195D7F6D26}" destId="{13EE881D-AB35-46A1-97EB-23B7FF4A6F0C}" srcOrd="4" destOrd="0" presId="urn:microsoft.com/office/officeart/2005/8/layout/chevron2"/>
    <dgm:cxn modelId="{1DDE7A8F-63E1-432A-977F-68BC00476898}" type="presParOf" srcId="{13EE881D-AB35-46A1-97EB-23B7FF4A6F0C}" destId="{5889706E-377A-49AE-BAB2-FCCBEC2AD320}" srcOrd="0" destOrd="0" presId="urn:microsoft.com/office/officeart/2005/8/layout/chevron2"/>
    <dgm:cxn modelId="{EEB5BFBD-708B-4465-B418-F19FF5A93C6E}" type="presParOf" srcId="{13EE881D-AB35-46A1-97EB-23B7FF4A6F0C}" destId="{E9AD12AE-442C-43EA-9291-B9474B0945CC}" srcOrd="1" destOrd="0" presId="urn:microsoft.com/office/officeart/2005/8/layout/chevron2"/>
    <dgm:cxn modelId="{6CD6A8F5-A62A-4AB7-ADD0-7A208AC10044}" type="presParOf" srcId="{9A25ED59-ED0D-4D42-9239-08195D7F6D26}" destId="{52DBF75E-0AE5-41B7-983B-C74A15F7503C}" srcOrd="5" destOrd="0" presId="urn:microsoft.com/office/officeart/2005/8/layout/chevron2"/>
    <dgm:cxn modelId="{554A4D85-43CC-46A0-98CF-DBCB3793E67E}" type="presParOf" srcId="{9A25ED59-ED0D-4D42-9239-08195D7F6D26}" destId="{F93609DE-DF9B-43D7-B5CC-89FEFD644F30}" srcOrd="6" destOrd="0" presId="urn:microsoft.com/office/officeart/2005/8/layout/chevron2"/>
    <dgm:cxn modelId="{80656E82-1D89-432D-8EF8-8BD3EE23497B}" type="presParOf" srcId="{F93609DE-DF9B-43D7-B5CC-89FEFD644F30}" destId="{8E0E579B-F0D7-4579-99B0-0E5D40B0801F}" srcOrd="0" destOrd="0" presId="urn:microsoft.com/office/officeart/2005/8/layout/chevron2"/>
    <dgm:cxn modelId="{AA36BC8C-77B2-4223-9502-212E1730D0BD}" type="presParOf" srcId="{F93609DE-DF9B-43D7-B5CC-89FEFD644F30}" destId="{3905ABF3-B73A-45D9-A508-8D142C7BC2E9}" srcOrd="1" destOrd="0" presId="urn:microsoft.com/office/officeart/2005/8/layout/chevron2"/>
    <dgm:cxn modelId="{896884CD-93E8-4B14-A229-DF28233101C1}" type="presParOf" srcId="{9A25ED59-ED0D-4D42-9239-08195D7F6D26}" destId="{465D433F-6CFD-4C15-B441-B0D31EB54A20}" srcOrd="7" destOrd="0" presId="urn:microsoft.com/office/officeart/2005/8/layout/chevron2"/>
    <dgm:cxn modelId="{94049568-EB40-471F-8311-AA2B744F939F}" type="presParOf" srcId="{9A25ED59-ED0D-4D42-9239-08195D7F6D26}" destId="{153D65ED-C2D9-45B6-B10B-8995FDD8A6A4}" srcOrd="8" destOrd="0" presId="urn:microsoft.com/office/officeart/2005/8/layout/chevron2"/>
    <dgm:cxn modelId="{3F99A520-09A9-4A79-80D9-3FD589BE31ED}" type="presParOf" srcId="{153D65ED-C2D9-45B6-B10B-8995FDD8A6A4}" destId="{86026D54-4D09-4AEA-A832-3AC9C153FB42}" srcOrd="0" destOrd="0" presId="urn:microsoft.com/office/officeart/2005/8/layout/chevron2"/>
    <dgm:cxn modelId="{7BB5BD75-8EE7-45E1-B87E-117AB58ABEB0}" type="presParOf" srcId="{153D65ED-C2D9-45B6-B10B-8995FDD8A6A4}" destId="{39EA83BD-DA14-4DE3-A89C-67C80CA4C1C4}" srcOrd="1" destOrd="0" presId="urn:microsoft.com/office/officeart/2005/8/layout/chevron2"/>
  </dgm:cxnLst>
  <dgm:bg>
    <a:effectLst>
      <a:glow rad="101600">
        <a:schemeClr val="accent2">
          <a:satMod val="175000"/>
          <a:alpha val="40000"/>
        </a:schemeClr>
      </a:glow>
      <a:innerShdw blurRad="63500" dist="50800" dir="189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61FAC3-2F8D-4F19-806D-7034658E7A42}" type="doc">
      <dgm:prSet loTypeId="urn:microsoft.com/office/officeart/2005/8/layout/bProcess4" loCatId="process" qsTypeId="urn:microsoft.com/office/officeart/2009/2/quickstyle/3d8" qsCatId="3D" csTypeId="urn:microsoft.com/office/officeart/2005/8/colors/accent6_4" csCatId="accent6" phldr="1"/>
      <dgm:spPr/>
      <dgm:t>
        <a:bodyPr/>
        <a:lstStyle/>
        <a:p>
          <a:endParaRPr lang="es-EC"/>
        </a:p>
      </dgm:t>
    </dgm:pt>
    <dgm:pt modelId="{8A8AB89B-CD53-4A8A-913E-2B6BD311BBD3}">
      <dgm:prSet phldrT="[Texto]" custT="1"/>
      <dgm:spPr/>
      <dgm:t>
        <a:bodyPr/>
        <a:lstStyle/>
        <a:p>
          <a:pPr algn="ctr"/>
          <a:r>
            <a:rPr lang="es-EC" sz="1600" dirty="0" smtClean="0">
              <a:effectLst/>
            </a:rPr>
            <a:t>Inicio </a:t>
          </a:r>
          <a:endParaRPr lang="es-EC" sz="1600" dirty="0">
            <a:effectLst/>
          </a:endParaRPr>
        </a:p>
      </dgm:t>
    </dgm:pt>
    <dgm:pt modelId="{D49101A0-9044-4482-A1B5-D351B7C8CE5B}" type="parTrans" cxnId="{801C0129-49E9-43CA-A484-3B750ED52356}">
      <dgm:prSet/>
      <dgm:spPr/>
      <dgm:t>
        <a:bodyPr/>
        <a:lstStyle/>
        <a:p>
          <a:pPr algn="ctr"/>
          <a:endParaRPr lang="es-EC" sz="1600"/>
        </a:p>
      </dgm:t>
    </dgm:pt>
    <dgm:pt modelId="{25DF5AB7-C7FC-4C49-A9D8-020DC03B6FB7}" type="sibTrans" cxnId="{801C0129-49E9-43CA-A484-3B750ED52356}">
      <dgm:prSet/>
      <dgm:spPr/>
      <dgm:t>
        <a:bodyPr/>
        <a:lstStyle/>
        <a:p>
          <a:pPr algn="ctr"/>
          <a:endParaRPr lang="es-EC" sz="1600"/>
        </a:p>
      </dgm:t>
    </dgm:pt>
    <dgm:pt modelId="{64EF3643-811B-4C72-B2A3-F145CEDA4F11}">
      <dgm:prSet phldrT="[Texto]" custT="1"/>
      <dgm:spPr/>
      <dgm:t>
        <a:bodyPr/>
        <a:lstStyle/>
        <a:p>
          <a:pPr algn="ctr"/>
          <a:r>
            <a:rPr lang="es-EC" sz="1600" dirty="0" smtClean="0"/>
            <a:t>Detener las operaciones hasta que se determine que existe seguridad para continuarlas</a:t>
          </a:r>
          <a:endParaRPr lang="es-EC" sz="1600" dirty="0"/>
        </a:p>
      </dgm:t>
    </dgm:pt>
    <dgm:pt modelId="{28D4CE04-F192-4D7C-A144-8C89BFF512E5}" type="parTrans" cxnId="{A45E8179-7CDC-4791-91ED-6EA3485A0F96}">
      <dgm:prSet/>
      <dgm:spPr/>
      <dgm:t>
        <a:bodyPr/>
        <a:lstStyle/>
        <a:p>
          <a:pPr algn="ctr"/>
          <a:endParaRPr lang="es-EC" sz="1600"/>
        </a:p>
      </dgm:t>
    </dgm:pt>
    <dgm:pt modelId="{D973F6A3-96A8-4455-B3A7-9643FDB54DC4}" type="sibTrans" cxnId="{A45E8179-7CDC-4791-91ED-6EA3485A0F96}">
      <dgm:prSet/>
      <dgm:spPr/>
      <dgm:t>
        <a:bodyPr/>
        <a:lstStyle/>
        <a:p>
          <a:pPr algn="ctr"/>
          <a:endParaRPr lang="es-EC" sz="1600"/>
        </a:p>
      </dgm:t>
    </dgm:pt>
    <dgm:pt modelId="{28C11CD2-6F00-4F23-8E71-B7ECAB75B2A4}">
      <dgm:prSet phldrT="[Texto]" custT="1"/>
      <dgm:spPr/>
      <dgm:t>
        <a:bodyPr/>
        <a:lstStyle/>
        <a:p>
          <a:pPr algn="ctr"/>
          <a:r>
            <a:rPr lang="es-EC" sz="1600" dirty="0" smtClean="0"/>
            <a:t>Recolectar datos</a:t>
          </a:r>
          <a:endParaRPr lang="es-EC" sz="1600" dirty="0"/>
        </a:p>
      </dgm:t>
    </dgm:pt>
    <dgm:pt modelId="{0C339BA8-B632-4659-B9DD-BAE7E7A9C2F9}" type="parTrans" cxnId="{45A4063B-C14C-4E99-AD1B-9EE0522C1D12}">
      <dgm:prSet/>
      <dgm:spPr/>
      <dgm:t>
        <a:bodyPr/>
        <a:lstStyle/>
        <a:p>
          <a:pPr algn="ctr"/>
          <a:endParaRPr lang="es-EC" sz="1600"/>
        </a:p>
      </dgm:t>
    </dgm:pt>
    <dgm:pt modelId="{40377BD8-62F8-4DCA-8FBB-D5997D475EDC}" type="sibTrans" cxnId="{45A4063B-C14C-4E99-AD1B-9EE0522C1D12}">
      <dgm:prSet/>
      <dgm:spPr/>
      <dgm:t>
        <a:bodyPr/>
        <a:lstStyle/>
        <a:p>
          <a:pPr algn="ctr"/>
          <a:endParaRPr lang="es-EC" sz="1600"/>
        </a:p>
      </dgm:t>
    </dgm:pt>
    <dgm:pt modelId="{D39C38AB-24F5-4286-A88F-152200A61545}">
      <dgm:prSet phldrT="[Texto]" custT="1"/>
      <dgm:spPr/>
      <dgm:t>
        <a:bodyPr/>
        <a:lstStyle/>
        <a:p>
          <a:pPr algn="ctr"/>
          <a:r>
            <a:rPr lang="es-EC" sz="1600" dirty="0" smtClean="0"/>
            <a:t>Determinar si las causa raíz por factores personales o factores de trabajo</a:t>
          </a:r>
        </a:p>
      </dgm:t>
    </dgm:pt>
    <dgm:pt modelId="{83025EF7-4707-47E4-A56D-314939082F3C}" type="parTrans" cxnId="{356F7346-49ED-4864-BD38-D93502B7006C}">
      <dgm:prSet/>
      <dgm:spPr/>
      <dgm:t>
        <a:bodyPr/>
        <a:lstStyle/>
        <a:p>
          <a:pPr algn="ctr"/>
          <a:endParaRPr lang="es-EC" sz="1600"/>
        </a:p>
      </dgm:t>
    </dgm:pt>
    <dgm:pt modelId="{A9A94BDD-9140-4EC1-8356-A48A9321CA25}" type="sibTrans" cxnId="{356F7346-49ED-4864-BD38-D93502B7006C}">
      <dgm:prSet/>
      <dgm:spPr/>
      <dgm:t>
        <a:bodyPr/>
        <a:lstStyle/>
        <a:p>
          <a:pPr algn="ctr"/>
          <a:endParaRPr lang="es-EC" sz="1600"/>
        </a:p>
      </dgm:t>
    </dgm:pt>
    <dgm:pt modelId="{644B8F16-A6A9-4153-BE1A-386D49096D63}">
      <dgm:prSet phldrT="[Texto]" custT="1"/>
      <dgm:spPr/>
      <dgm:t>
        <a:bodyPr/>
        <a:lstStyle/>
        <a:p>
          <a:pPr algn="ctr"/>
          <a:r>
            <a:rPr lang="es-EC" sz="1600" dirty="0" smtClean="0"/>
            <a:t>Realizar la investigación minuciosa del accidente</a:t>
          </a:r>
          <a:endParaRPr lang="es-EC" sz="1600" dirty="0"/>
        </a:p>
      </dgm:t>
    </dgm:pt>
    <dgm:pt modelId="{AAFA4E96-08CB-4DA8-AA16-6674B250D874}" type="parTrans" cxnId="{C1F8A422-87F8-466D-AD0D-5A0501D08ABF}">
      <dgm:prSet/>
      <dgm:spPr/>
      <dgm:t>
        <a:bodyPr/>
        <a:lstStyle/>
        <a:p>
          <a:pPr algn="ctr"/>
          <a:endParaRPr lang="es-EC" sz="1600"/>
        </a:p>
      </dgm:t>
    </dgm:pt>
    <dgm:pt modelId="{351B96A7-919D-40D0-B9E8-9080C5092A60}" type="sibTrans" cxnId="{C1F8A422-87F8-466D-AD0D-5A0501D08ABF}">
      <dgm:prSet/>
      <dgm:spPr/>
      <dgm:t>
        <a:bodyPr/>
        <a:lstStyle/>
        <a:p>
          <a:pPr algn="ctr"/>
          <a:endParaRPr lang="es-EC" sz="1600"/>
        </a:p>
      </dgm:t>
    </dgm:pt>
    <dgm:pt modelId="{6C087802-F686-4F1D-8145-CC240F757F6F}">
      <dgm:prSet phldrT="[Texto]" custT="1"/>
      <dgm:spPr/>
      <dgm:t>
        <a:bodyPr/>
        <a:lstStyle/>
        <a:p>
          <a:pPr algn="ctr"/>
          <a:r>
            <a:rPr lang="es-EC" sz="1600" dirty="0" smtClean="0"/>
            <a:t>Determinar los factores descubiertos</a:t>
          </a:r>
          <a:endParaRPr lang="es-EC" sz="1600" dirty="0"/>
        </a:p>
      </dgm:t>
    </dgm:pt>
    <dgm:pt modelId="{7CFD4F53-14CB-47CE-B8C1-0A6DA94DA1BF}" type="parTrans" cxnId="{A57E7672-8A1B-4024-ABC6-170C153F45A5}">
      <dgm:prSet/>
      <dgm:spPr/>
      <dgm:t>
        <a:bodyPr/>
        <a:lstStyle/>
        <a:p>
          <a:pPr algn="ctr"/>
          <a:endParaRPr lang="es-EC" sz="1600"/>
        </a:p>
      </dgm:t>
    </dgm:pt>
    <dgm:pt modelId="{6D1871DD-BB75-44C1-AFD0-872536B19609}" type="sibTrans" cxnId="{A57E7672-8A1B-4024-ABC6-170C153F45A5}">
      <dgm:prSet/>
      <dgm:spPr/>
      <dgm:t>
        <a:bodyPr/>
        <a:lstStyle/>
        <a:p>
          <a:pPr algn="ctr"/>
          <a:endParaRPr lang="es-EC" sz="1600"/>
        </a:p>
      </dgm:t>
    </dgm:pt>
    <dgm:pt modelId="{15A113CB-8F99-4AF4-8576-EF3C67F19E51}">
      <dgm:prSet phldrT="[Texto]" custT="1"/>
      <dgm:spPr/>
      <dgm:t>
        <a:bodyPr/>
        <a:lstStyle/>
        <a:p>
          <a:pPr algn="ctr"/>
          <a:r>
            <a:rPr lang="es-EC" sz="1600" dirty="0" smtClean="0"/>
            <a:t>Realizar las recomendaciones de las medidas correctivas, sobre la base de la investigación</a:t>
          </a:r>
          <a:endParaRPr lang="es-EC" sz="1600" dirty="0"/>
        </a:p>
      </dgm:t>
    </dgm:pt>
    <dgm:pt modelId="{2952E301-ACC8-4143-8FBA-E5FCE87999F6}" type="parTrans" cxnId="{DCBFB055-B869-4288-9629-95255328EA56}">
      <dgm:prSet/>
      <dgm:spPr/>
      <dgm:t>
        <a:bodyPr/>
        <a:lstStyle/>
        <a:p>
          <a:pPr algn="ctr"/>
          <a:endParaRPr lang="es-EC" sz="1600"/>
        </a:p>
      </dgm:t>
    </dgm:pt>
    <dgm:pt modelId="{E5D65BDE-DF27-4B61-9BE1-B77F1789A821}" type="sibTrans" cxnId="{DCBFB055-B869-4288-9629-95255328EA56}">
      <dgm:prSet/>
      <dgm:spPr/>
      <dgm:t>
        <a:bodyPr/>
        <a:lstStyle/>
        <a:p>
          <a:pPr algn="ctr"/>
          <a:endParaRPr lang="es-EC" sz="1600"/>
        </a:p>
      </dgm:t>
    </dgm:pt>
    <dgm:pt modelId="{63A3C94C-965B-4EDF-9522-44127488E17C}">
      <dgm:prSet phldrT="[Texto]" custT="1"/>
      <dgm:spPr/>
      <dgm:t>
        <a:bodyPr/>
        <a:lstStyle/>
        <a:p>
          <a:pPr algn="ctr"/>
          <a:r>
            <a:rPr lang="es-EC" sz="1600" dirty="0" smtClean="0"/>
            <a:t>Determinar los factores descubiertos</a:t>
          </a:r>
          <a:endParaRPr lang="es-EC" sz="1600" dirty="0"/>
        </a:p>
      </dgm:t>
    </dgm:pt>
    <dgm:pt modelId="{CAEB39CB-6A1D-4346-915D-11F3BABC6BED}" type="parTrans" cxnId="{1185C3C3-31B4-4D48-86A2-175158651A0B}">
      <dgm:prSet/>
      <dgm:spPr/>
      <dgm:t>
        <a:bodyPr/>
        <a:lstStyle/>
        <a:p>
          <a:pPr algn="ctr"/>
          <a:endParaRPr lang="es-EC" sz="1600"/>
        </a:p>
      </dgm:t>
    </dgm:pt>
    <dgm:pt modelId="{4309E2C7-4D36-41C5-8B91-B4179BD90C90}" type="sibTrans" cxnId="{1185C3C3-31B4-4D48-86A2-175158651A0B}">
      <dgm:prSet/>
      <dgm:spPr/>
      <dgm:t>
        <a:bodyPr/>
        <a:lstStyle/>
        <a:p>
          <a:pPr algn="ctr"/>
          <a:endParaRPr lang="es-EC" sz="1600"/>
        </a:p>
      </dgm:t>
    </dgm:pt>
    <dgm:pt modelId="{44229668-FE13-4F82-B4A1-7742563B008A}">
      <dgm:prSet phldrT="[Texto]" custT="1"/>
      <dgm:spPr/>
      <dgm:t>
        <a:bodyPr/>
        <a:lstStyle/>
        <a:p>
          <a:pPr algn="ctr"/>
          <a:r>
            <a:rPr lang="es-EC" sz="1600" dirty="0" smtClean="0"/>
            <a:t>fin</a:t>
          </a:r>
          <a:endParaRPr lang="es-EC" sz="1600" dirty="0"/>
        </a:p>
      </dgm:t>
    </dgm:pt>
    <dgm:pt modelId="{B790D9D0-1CDE-452D-9662-DA1465159941}" type="parTrans" cxnId="{134C2461-EC35-42E0-9BB7-38CFBEB876C8}">
      <dgm:prSet/>
      <dgm:spPr/>
      <dgm:t>
        <a:bodyPr/>
        <a:lstStyle/>
        <a:p>
          <a:pPr algn="ctr"/>
          <a:endParaRPr lang="es-EC" sz="1600"/>
        </a:p>
      </dgm:t>
    </dgm:pt>
    <dgm:pt modelId="{C1F8CEDA-7542-467B-B7A4-B95400D76B43}" type="sibTrans" cxnId="{134C2461-EC35-42E0-9BB7-38CFBEB876C8}">
      <dgm:prSet/>
      <dgm:spPr/>
      <dgm:t>
        <a:bodyPr/>
        <a:lstStyle/>
        <a:p>
          <a:pPr algn="ctr"/>
          <a:endParaRPr lang="es-EC" sz="1600"/>
        </a:p>
      </dgm:t>
    </dgm:pt>
    <dgm:pt modelId="{BD09E124-4EFA-4245-8B0A-58737666E567}" type="pres">
      <dgm:prSet presAssocID="{1961FAC3-2F8D-4F19-806D-7034658E7A42}" presName="Name0" presStyleCnt="0">
        <dgm:presLayoutVars>
          <dgm:dir/>
          <dgm:resizeHandles/>
        </dgm:presLayoutVars>
      </dgm:prSet>
      <dgm:spPr/>
      <dgm:t>
        <a:bodyPr/>
        <a:lstStyle/>
        <a:p>
          <a:endParaRPr lang="es-ES"/>
        </a:p>
      </dgm:t>
    </dgm:pt>
    <dgm:pt modelId="{7BFB4B5A-165C-4DE6-9D98-D72C85F49EFC}" type="pres">
      <dgm:prSet presAssocID="{8A8AB89B-CD53-4A8A-913E-2B6BD311BBD3}" presName="compNode" presStyleCnt="0"/>
      <dgm:spPr/>
    </dgm:pt>
    <dgm:pt modelId="{CB300DF6-162F-4329-9D9C-5258C27CD95B}" type="pres">
      <dgm:prSet presAssocID="{8A8AB89B-CD53-4A8A-913E-2B6BD311BBD3}" presName="dummyConnPt" presStyleCnt="0"/>
      <dgm:spPr/>
    </dgm:pt>
    <dgm:pt modelId="{B0DF5BF9-FBB9-49F8-91A6-1BBF16946B50}" type="pres">
      <dgm:prSet presAssocID="{8A8AB89B-CD53-4A8A-913E-2B6BD311BBD3}" presName="node" presStyleLbl="node1" presStyleIdx="0" presStyleCnt="9">
        <dgm:presLayoutVars>
          <dgm:bulletEnabled val="1"/>
        </dgm:presLayoutVars>
      </dgm:prSet>
      <dgm:spPr/>
      <dgm:t>
        <a:bodyPr/>
        <a:lstStyle/>
        <a:p>
          <a:endParaRPr lang="es-ES"/>
        </a:p>
      </dgm:t>
    </dgm:pt>
    <dgm:pt modelId="{902AEBBE-FEC4-4525-A455-A56FD2734508}" type="pres">
      <dgm:prSet presAssocID="{25DF5AB7-C7FC-4C49-A9D8-020DC03B6FB7}" presName="sibTrans" presStyleLbl="bgSibTrans2D1" presStyleIdx="0" presStyleCnt="8"/>
      <dgm:spPr/>
      <dgm:t>
        <a:bodyPr/>
        <a:lstStyle/>
        <a:p>
          <a:endParaRPr lang="es-ES"/>
        </a:p>
      </dgm:t>
    </dgm:pt>
    <dgm:pt modelId="{93D9B240-0528-4B75-B466-4617E23D8778}" type="pres">
      <dgm:prSet presAssocID="{64EF3643-811B-4C72-B2A3-F145CEDA4F11}" presName="compNode" presStyleCnt="0"/>
      <dgm:spPr/>
    </dgm:pt>
    <dgm:pt modelId="{2F587E0C-76A1-4F34-ACC2-BB0C34BDA7BA}" type="pres">
      <dgm:prSet presAssocID="{64EF3643-811B-4C72-B2A3-F145CEDA4F11}" presName="dummyConnPt" presStyleCnt="0"/>
      <dgm:spPr/>
    </dgm:pt>
    <dgm:pt modelId="{611845F4-010D-4F49-A11E-742A7FC7A5C4}" type="pres">
      <dgm:prSet presAssocID="{64EF3643-811B-4C72-B2A3-F145CEDA4F11}" presName="node" presStyleLbl="node1" presStyleIdx="1" presStyleCnt="9">
        <dgm:presLayoutVars>
          <dgm:bulletEnabled val="1"/>
        </dgm:presLayoutVars>
      </dgm:prSet>
      <dgm:spPr/>
      <dgm:t>
        <a:bodyPr/>
        <a:lstStyle/>
        <a:p>
          <a:endParaRPr lang="es-ES"/>
        </a:p>
      </dgm:t>
    </dgm:pt>
    <dgm:pt modelId="{DA3EA0B5-35D5-4689-8518-86F68D214E93}" type="pres">
      <dgm:prSet presAssocID="{D973F6A3-96A8-4455-B3A7-9643FDB54DC4}" presName="sibTrans" presStyleLbl="bgSibTrans2D1" presStyleIdx="1" presStyleCnt="8"/>
      <dgm:spPr/>
      <dgm:t>
        <a:bodyPr/>
        <a:lstStyle/>
        <a:p>
          <a:endParaRPr lang="es-ES"/>
        </a:p>
      </dgm:t>
    </dgm:pt>
    <dgm:pt modelId="{3DCB652E-394C-4690-8202-EF2C47DF3C36}" type="pres">
      <dgm:prSet presAssocID="{28C11CD2-6F00-4F23-8E71-B7ECAB75B2A4}" presName="compNode" presStyleCnt="0"/>
      <dgm:spPr/>
    </dgm:pt>
    <dgm:pt modelId="{F5C1BFC2-B8A5-4C77-994E-772A450866B7}" type="pres">
      <dgm:prSet presAssocID="{28C11CD2-6F00-4F23-8E71-B7ECAB75B2A4}" presName="dummyConnPt" presStyleCnt="0"/>
      <dgm:spPr/>
    </dgm:pt>
    <dgm:pt modelId="{48D3E5C6-B52A-4753-92C1-D11AEC018B42}" type="pres">
      <dgm:prSet presAssocID="{28C11CD2-6F00-4F23-8E71-B7ECAB75B2A4}" presName="node" presStyleLbl="node1" presStyleIdx="2" presStyleCnt="9">
        <dgm:presLayoutVars>
          <dgm:bulletEnabled val="1"/>
        </dgm:presLayoutVars>
      </dgm:prSet>
      <dgm:spPr/>
      <dgm:t>
        <a:bodyPr/>
        <a:lstStyle/>
        <a:p>
          <a:endParaRPr lang="es-EC"/>
        </a:p>
      </dgm:t>
    </dgm:pt>
    <dgm:pt modelId="{20AACF19-7BED-46AE-86E5-D39CEFDDD6D0}" type="pres">
      <dgm:prSet presAssocID="{40377BD8-62F8-4DCA-8FBB-D5997D475EDC}" presName="sibTrans" presStyleLbl="bgSibTrans2D1" presStyleIdx="2" presStyleCnt="8"/>
      <dgm:spPr/>
      <dgm:t>
        <a:bodyPr/>
        <a:lstStyle/>
        <a:p>
          <a:endParaRPr lang="es-ES"/>
        </a:p>
      </dgm:t>
    </dgm:pt>
    <dgm:pt modelId="{6CAEE4D7-382C-4B1A-94D9-1B218229BCD6}" type="pres">
      <dgm:prSet presAssocID="{D39C38AB-24F5-4286-A88F-152200A61545}" presName="compNode" presStyleCnt="0"/>
      <dgm:spPr/>
    </dgm:pt>
    <dgm:pt modelId="{4C1E848A-0D4F-4054-88C9-45C73B56DD57}" type="pres">
      <dgm:prSet presAssocID="{D39C38AB-24F5-4286-A88F-152200A61545}" presName="dummyConnPt" presStyleCnt="0"/>
      <dgm:spPr/>
    </dgm:pt>
    <dgm:pt modelId="{16AE5D1D-F030-4168-B681-25096F719A84}" type="pres">
      <dgm:prSet presAssocID="{D39C38AB-24F5-4286-A88F-152200A61545}" presName="node" presStyleLbl="node1" presStyleIdx="3" presStyleCnt="9">
        <dgm:presLayoutVars>
          <dgm:bulletEnabled val="1"/>
        </dgm:presLayoutVars>
      </dgm:prSet>
      <dgm:spPr/>
      <dgm:t>
        <a:bodyPr/>
        <a:lstStyle/>
        <a:p>
          <a:endParaRPr lang="es-EC"/>
        </a:p>
      </dgm:t>
    </dgm:pt>
    <dgm:pt modelId="{1E655081-A924-4CA0-BA99-7D2533EC7AB5}" type="pres">
      <dgm:prSet presAssocID="{A9A94BDD-9140-4EC1-8356-A48A9321CA25}" presName="sibTrans" presStyleLbl="bgSibTrans2D1" presStyleIdx="3" presStyleCnt="8"/>
      <dgm:spPr/>
      <dgm:t>
        <a:bodyPr/>
        <a:lstStyle/>
        <a:p>
          <a:endParaRPr lang="es-ES"/>
        </a:p>
      </dgm:t>
    </dgm:pt>
    <dgm:pt modelId="{0B8129FA-0CA8-4DA4-A2EE-A76D6CC12202}" type="pres">
      <dgm:prSet presAssocID="{644B8F16-A6A9-4153-BE1A-386D49096D63}" presName="compNode" presStyleCnt="0"/>
      <dgm:spPr/>
    </dgm:pt>
    <dgm:pt modelId="{8BCD1077-107E-4C30-8898-AD328CE79F9B}" type="pres">
      <dgm:prSet presAssocID="{644B8F16-A6A9-4153-BE1A-386D49096D63}" presName="dummyConnPt" presStyleCnt="0"/>
      <dgm:spPr/>
    </dgm:pt>
    <dgm:pt modelId="{2E439B1A-CA15-48D1-9EEF-0D0B90A415EB}" type="pres">
      <dgm:prSet presAssocID="{644B8F16-A6A9-4153-BE1A-386D49096D63}" presName="node" presStyleLbl="node1" presStyleIdx="4" presStyleCnt="9">
        <dgm:presLayoutVars>
          <dgm:bulletEnabled val="1"/>
        </dgm:presLayoutVars>
      </dgm:prSet>
      <dgm:spPr/>
      <dgm:t>
        <a:bodyPr/>
        <a:lstStyle/>
        <a:p>
          <a:endParaRPr lang="es-ES"/>
        </a:p>
      </dgm:t>
    </dgm:pt>
    <dgm:pt modelId="{971700CE-D95E-45D4-A332-36C45D5EBC36}" type="pres">
      <dgm:prSet presAssocID="{351B96A7-919D-40D0-B9E8-9080C5092A60}" presName="sibTrans" presStyleLbl="bgSibTrans2D1" presStyleIdx="4" presStyleCnt="8"/>
      <dgm:spPr/>
      <dgm:t>
        <a:bodyPr/>
        <a:lstStyle/>
        <a:p>
          <a:endParaRPr lang="es-ES"/>
        </a:p>
      </dgm:t>
    </dgm:pt>
    <dgm:pt modelId="{4161E6E4-471F-4638-B4E9-1DE1E2F8DFC7}" type="pres">
      <dgm:prSet presAssocID="{6C087802-F686-4F1D-8145-CC240F757F6F}" presName="compNode" presStyleCnt="0"/>
      <dgm:spPr/>
    </dgm:pt>
    <dgm:pt modelId="{61E55BB6-6564-456D-B71D-E6AADED8FB52}" type="pres">
      <dgm:prSet presAssocID="{6C087802-F686-4F1D-8145-CC240F757F6F}" presName="dummyConnPt" presStyleCnt="0"/>
      <dgm:spPr/>
    </dgm:pt>
    <dgm:pt modelId="{DAA6CCC8-6187-4612-892C-2B4EE2EEB127}" type="pres">
      <dgm:prSet presAssocID="{6C087802-F686-4F1D-8145-CC240F757F6F}" presName="node" presStyleLbl="node1" presStyleIdx="5" presStyleCnt="9">
        <dgm:presLayoutVars>
          <dgm:bulletEnabled val="1"/>
        </dgm:presLayoutVars>
      </dgm:prSet>
      <dgm:spPr/>
      <dgm:t>
        <a:bodyPr/>
        <a:lstStyle/>
        <a:p>
          <a:endParaRPr lang="es-EC"/>
        </a:p>
      </dgm:t>
    </dgm:pt>
    <dgm:pt modelId="{BF2D1C4B-A7CB-42E0-BEC8-D07AAA8E98DC}" type="pres">
      <dgm:prSet presAssocID="{6D1871DD-BB75-44C1-AFD0-872536B19609}" presName="sibTrans" presStyleLbl="bgSibTrans2D1" presStyleIdx="5" presStyleCnt="8"/>
      <dgm:spPr/>
      <dgm:t>
        <a:bodyPr/>
        <a:lstStyle/>
        <a:p>
          <a:endParaRPr lang="es-ES"/>
        </a:p>
      </dgm:t>
    </dgm:pt>
    <dgm:pt modelId="{BD7D1886-90D9-45E0-AEBF-7D0A1D5B1BB2}" type="pres">
      <dgm:prSet presAssocID="{15A113CB-8F99-4AF4-8576-EF3C67F19E51}" presName="compNode" presStyleCnt="0"/>
      <dgm:spPr/>
    </dgm:pt>
    <dgm:pt modelId="{8426E5CE-B472-4153-A6AC-18DE8A6AB812}" type="pres">
      <dgm:prSet presAssocID="{15A113CB-8F99-4AF4-8576-EF3C67F19E51}" presName="dummyConnPt" presStyleCnt="0"/>
      <dgm:spPr/>
    </dgm:pt>
    <dgm:pt modelId="{544A34C3-E04A-46C9-A807-53142123A4D8}" type="pres">
      <dgm:prSet presAssocID="{15A113CB-8F99-4AF4-8576-EF3C67F19E51}" presName="node" presStyleLbl="node1" presStyleIdx="6" presStyleCnt="9">
        <dgm:presLayoutVars>
          <dgm:bulletEnabled val="1"/>
        </dgm:presLayoutVars>
      </dgm:prSet>
      <dgm:spPr/>
      <dgm:t>
        <a:bodyPr/>
        <a:lstStyle/>
        <a:p>
          <a:endParaRPr lang="es-EC"/>
        </a:p>
      </dgm:t>
    </dgm:pt>
    <dgm:pt modelId="{70E29927-D3F9-4857-A792-42BEC50F5183}" type="pres">
      <dgm:prSet presAssocID="{E5D65BDE-DF27-4B61-9BE1-B77F1789A821}" presName="sibTrans" presStyleLbl="bgSibTrans2D1" presStyleIdx="6" presStyleCnt="8"/>
      <dgm:spPr/>
      <dgm:t>
        <a:bodyPr/>
        <a:lstStyle/>
        <a:p>
          <a:endParaRPr lang="es-ES"/>
        </a:p>
      </dgm:t>
    </dgm:pt>
    <dgm:pt modelId="{F2056637-CB8A-4394-AD00-FB33737424DF}" type="pres">
      <dgm:prSet presAssocID="{63A3C94C-965B-4EDF-9522-44127488E17C}" presName="compNode" presStyleCnt="0"/>
      <dgm:spPr/>
    </dgm:pt>
    <dgm:pt modelId="{95C55D84-2EF0-4DCD-8510-A58723FB087B}" type="pres">
      <dgm:prSet presAssocID="{63A3C94C-965B-4EDF-9522-44127488E17C}" presName="dummyConnPt" presStyleCnt="0"/>
      <dgm:spPr/>
    </dgm:pt>
    <dgm:pt modelId="{B65FF11E-5DB2-403C-A671-1DE63D4D4207}" type="pres">
      <dgm:prSet presAssocID="{63A3C94C-965B-4EDF-9522-44127488E17C}" presName="node" presStyleLbl="node1" presStyleIdx="7" presStyleCnt="9">
        <dgm:presLayoutVars>
          <dgm:bulletEnabled val="1"/>
        </dgm:presLayoutVars>
      </dgm:prSet>
      <dgm:spPr/>
      <dgm:t>
        <a:bodyPr/>
        <a:lstStyle/>
        <a:p>
          <a:endParaRPr lang="es-EC"/>
        </a:p>
      </dgm:t>
    </dgm:pt>
    <dgm:pt modelId="{C5B61D0E-7707-49E7-B5FD-CDA185D64AB1}" type="pres">
      <dgm:prSet presAssocID="{4309E2C7-4D36-41C5-8B91-B4179BD90C90}" presName="sibTrans" presStyleLbl="bgSibTrans2D1" presStyleIdx="7" presStyleCnt="8"/>
      <dgm:spPr/>
      <dgm:t>
        <a:bodyPr/>
        <a:lstStyle/>
        <a:p>
          <a:endParaRPr lang="es-ES"/>
        </a:p>
      </dgm:t>
    </dgm:pt>
    <dgm:pt modelId="{87ABA0B7-98DD-4095-9560-DD45E6120F6D}" type="pres">
      <dgm:prSet presAssocID="{44229668-FE13-4F82-B4A1-7742563B008A}" presName="compNode" presStyleCnt="0"/>
      <dgm:spPr/>
    </dgm:pt>
    <dgm:pt modelId="{940156F6-2039-46C0-970B-0235CF7D99FE}" type="pres">
      <dgm:prSet presAssocID="{44229668-FE13-4F82-B4A1-7742563B008A}" presName="dummyConnPt" presStyleCnt="0"/>
      <dgm:spPr/>
    </dgm:pt>
    <dgm:pt modelId="{FDD83680-D816-4BB2-88B1-9EF56378F283}" type="pres">
      <dgm:prSet presAssocID="{44229668-FE13-4F82-B4A1-7742563B008A}" presName="node" presStyleLbl="node1" presStyleIdx="8" presStyleCnt="9">
        <dgm:presLayoutVars>
          <dgm:bulletEnabled val="1"/>
        </dgm:presLayoutVars>
      </dgm:prSet>
      <dgm:spPr/>
      <dgm:t>
        <a:bodyPr/>
        <a:lstStyle/>
        <a:p>
          <a:endParaRPr lang="es-ES"/>
        </a:p>
      </dgm:t>
    </dgm:pt>
  </dgm:ptLst>
  <dgm:cxnLst>
    <dgm:cxn modelId="{E4DD2A04-36C4-411D-9161-BB690169C7AA}" type="presOf" srcId="{D39C38AB-24F5-4286-A88F-152200A61545}" destId="{16AE5D1D-F030-4168-B681-25096F719A84}" srcOrd="0" destOrd="0" presId="urn:microsoft.com/office/officeart/2005/8/layout/bProcess4"/>
    <dgm:cxn modelId="{36225D9E-0AD3-4BB6-943C-9B57F87F5709}" type="presOf" srcId="{6D1871DD-BB75-44C1-AFD0-872536B19609}" destId="{BF2D1C4B-A7CB-42E0-BEC8-D07AAA8E98DC}" srcOrd="0" destOrd="0" presId="urn:microsoft.com/office/officeart/2005/8/layout/bProcess4"/>
    <dgm:cxn modelId="{A51513D2-5C0B-4EFC-B0B3-F8343F0CD5FC}" type="presOf" srcId="{28C11CD2-6F00-4F23-8E71-B7ECAB75B2A4}" destId="{48D3E5C6-B52A-4753-92C1-D11AEC018B42}" srcOrd="0" destOrd="0" presId="urn:microsoft.com/office/officeart/2005/8/layout/bProcess4"/>
    <dgm:cxn modelId="{600EADEE-4BFD-4983-AF9D-D43FB70349FA}" type="presOf" srcId="{44229668-FE13-4F82-B4A1-7742563B008A}" destId="{FDD83680-D816-4BB2-88B1-9EF56378F283}" srcOrd="0" destOrd="0" presId="urn:microsoft.com/office/officeart/2005/8/layout/bProcess4"/>
    <dgm:cxn modelId="{A57E7672-8A1B-4024-ABC6-170C153F45A5}" srcId="{1961FAC3-2F8D-4F19-806D-7034658E7A42}" destId="{6C087802-F686-4F1D-8145-CC240F757F6F}" srcOrd="5" destOrd="0" parTransId="{7CFD4F53-14CB-47CE-B8C1-0A6DA94DA1BF}" sibTransId="{6D1871DD-BB75-44C1-AFD0-872536B19609}"/>
    <dgm:cxn modelId="{7EC081D7-B80D-494E-AFF5-3E81EEC2CF0F}" type="presOf" srcId="{6C087802-F686-4F1D-8145-CC240F757F6F}" destId="{DAA6CCC8-6187-4612-892C-2B4EE2EEB127}" srcOrd="0" destOrd="0" presId="urn:microsoft.com/office/officeart/2005/8/layout/bProcess4"/>
    <dgm:cxn modelId="{1185C3C3-31B4-4D48-86A2-175158651A0B}" srcId="{1961FAC3-2F8D-4F19-806D-7034658E7A42}" destId="{63A3C94C-965B-4EDF-9522-44127488E17C}" srcOrd="7" destOrd="0" parTransId="{CAEB39CB-6A1D-4346-915D-11F3BABC6BED}" sibTransId="{4309E2C7-4D36-41C5-8B91-B4179BD90C90}"/>
    <dgm:cxn modelId="{DCBFB055-B869-4288-9629-95255328EA56}" srcId="{1961FAC3-2F8D-4F19-806D-7034658E7A42}" destId="{15A113CB-8F99-4AF4-8576-EF3C67F19E51}" srcOrd="6" destOrd="0" parTransId="{2952E301-ACC8-4143-8FBA-E5FCE87999F6}" sibTransId="{E5D65BDE-DF27-4B61-9BE1-B77F1789A821}"/>
    <dgm:cxn modelId="{CA787C1E-24A1-4B8F-AF1D-F4A0577871E6}" type="presOf" srcId="{D973F6A3-96A8-4455-B3A7-9643FDB54DC4}" destId="{DA3EA0B5-35D5-4689-8518-86F68D214E93}" srcOrd="0" destOrd="0" presId="urn:microsoft.com/office/officeart/2005/8/layout/bProcess4"/>
    <dgm:cxn modelId="{356F7346-49ED-4864-BD38-D93502B7006C}" srcId="{1961FAC3-2F8D-4F19-806D-7034658E7A42}" destId="{D39C38AB-24F5-4286-A88F-152200A61545}" srcOrd="3" destOrd="0" parTransId="{83025EF7-4707-47E4-A56D-314939082F3C}" sibTransId="{A9A94BDD-9140-4EC1-8356-A48A9321CA25}"/>
    <dgm:cxn modelId="{6A1BF832-9821-4F0E-BDFB-A9F27C4655B9}" type="presOf" srcId="{351B96A7-919D-40D0-B9E8-9080C5092A60}" destId="{971700CE-D95E-45D4-A332-36C45D5EBC36}" srcOrd="0" destOrd="0" presId="urn:microsoft.com/office/officeart/2005/8/layout/bProcess4"/>
    <dgm:cxn modelId="{7DAC4CE5-88A8-460A-890A-9B32D783CF1C}" type="presOf" srcId="{64EF3643-811B-4C72-B2A3-F145CEDA4F11}" destId="{611845F4-010D-4F49-A11E-742A7FC7A5C4}" srcOrd="0" destOrd="0" presId="urn:microsoft.com/office/officeart/2005/8/layout/bProcess4"/>
    <dgm:cxn modelId="{AADBB2C4-5AC2-46CE-A106-973E8EF8A834}" type="presOf" srcId="{63A3C94C-965B-4EDF-9522-44127488E17C}" destId="{B65FF11E-5DB2-403C-A671-1DE63D4D4207}" srcOrd="0" destOrd="0" presId="urn:microsoft.com/office/officeart/2005/8/layout/bProcess4"/>
    <dgm:cxn modelId="{D0FD85B7-6115-4FAB-B7BF-141B26BB59C9}" type="presOf" srcId="{15A113CB-8F99-4AF4-8576-EF3C67F19E51}" destId="{544A34C3-E04A-46C9-A807-53142123A4D8}" srcOrd="0" destOrd="0" presId="urn:microsoft.com/office/officeart/2005/8/layout/bProcess4"/>
    <dgm:cxn modelId="{45A4063B-C14C-4E99-AD1B-9EE0522C1D12}" srcId="{1961FAC3-2F8D-4F19-806D-7034658E7A42}" destId="{28C11CD2-6F00-4F23-8E71-B7ECAB75B2A4}" srcOrd="2" destOrd="0" parTransId="{0C339BA8-B632-4659-B9DD-BAE7E7A9C2F9}" sibTransId="{40377BD8-62F8-4DCA-8FBB-D5997D475EDC}"/>
    <dgm:cxn modelId="{BAB0B10D-F7E0-4220-B702-F8879A4E364F}" type="presOf" srcId="{E5D65BDE-DF27-4B61-9BE1-B77F1789A821}" destId="{70E29927-D3F9-4857-A792-42BEC50F5183}" srcOrd="0" destOrd="0" presId="urn:microsoft.com/office/officeart/2005/8/layout/bProcess4"/>
    <dgm:cxn modelId="{A45E8179-7CDC-4791-91ED-6EA3485A0F96}" srcId="{1961FAC3-2F8D-4F19-806D-7034658E7A42}" destId="{64EF3643-811B-4C72-B2A3-F145CEDA4F11}" srcOrd="1" destOrd="0" parTransId="{28D4CE04-F192-4D7C-A144-8C89BFF512E5}" sibTransId="{D973F6A3-96A8-4455-B3A7-9643FDB54DC4}"/>
    <dgm:cxn modelId="{FA5892AB-2221-4EDB-9866-A921514F8CB2}" type="presOf" srcId="{1961FAC3-2F8D-4F19-806D-7034658E7A42}" destId="{BD09E124-4EFA-4245-8B0A-58737666E567}" srcOrd="0" destOrd="0" presId="urn:microsoft.com/office/officeart/2005/8/layout/bProcess4"/>
    <dgm:cxn modelId="{18998A98-1A91-416B-841A-D00835C8E4F0}" type="presOf" srcId="{40377BD8-62F8-4DCA-8FBB-D5997D475EDC}" destId="{20AACF19-7BED-46AE-86E5-D39CEFDDD6D0}" srcOrd="0" destOrd="0" presId="urn:microsoft.com/office/officeart/2005/8/layout/bProcess4"/>
    <dgm:cxn modelId="{134C2461-EC35-42E0-9BB7-38CFBEB876C8}" srcId="{1961FAC3-2F8D-4F19-806D-7034658E7A42}" destId="{44229668-FE13-4F82-B4A1-7742563B008A}" srcOrd="8" destOrd="0" parTransId="{B790D9D0-1CDE-452D-9662-DA1465159941}" sibTransId="{C1F8CEDA-7542-467B-B7A4-B95400D76B43}"/>
    <dgm:cxn modelId="{1647F1D5-146C-4A72-BCD1-E801E5D6FDCC}" type="presOf" srcId="{8A8AB89B-CD53-4A8A-913E-2B6BD311BBD3}" destId="{B0DF5BF9-FBB9-49F8-91A6-1BBF16946B50}" srcOrd="0" destOrd="0" presId="urn:microsoft.com/office/officeart/2005/8/layout/bProcess4"/>
    <dgm:cxn modelId="{801C0129-49E9-43CA-A484-3B750ED52356}" srcId="{1961FAC3-2F8D-4F19-806D-7034658E7A42}" destId="{8A8AB89B-CD53-4A8A-913E-2B6BD311BBD3}" srcOrd="0" destOrd="0" parTransId="{D49101A0-9044-4482-A1B5-D351B7C8CE5B}" sibTransId="{25DF5AB7-C7FC-4C49-A9D8-020DC03B6FB7}"/>
    <dgm:cxn modelId="{C1F8A422-87F8-466D-AD0D-5A0501D08ABF}" srcId="{1961FAC3-2F8D-4F19-806D-7034658E7A42}" destId="{644B8F16-A6A9-4153-BE1A-386D49096D63}" srcOrd="4" destOrd="0" parTransId="{AAFA4E96-08CB-4DA8-AA16-6674B250D874}" sibTransId="{351B96A7-919D-40D0-B9E8-9080C5092A60}"/>
    <dgm:cxn modelId="{7CB85FEF-D7F8-4E97-BE37-A17AEAEA6206}" type="presOf" srcId="{25DF5AB7-C7FC-4C49-A9D8-020DC03B6FB7}" destId="{902AEBBE-FEC4-4525-A455-A56FD2734508}" srcOrd="0" destOrd="0" presId="urn:microsoft.com/office/officeart/2005/8/layout/bProcess4"/>
    <dgm:cxn modelId="{15A8B1FA-46B6-43ED-952B-996D48FE0B06}" type="presOf" srcId="{4309E2C7-4D36-41C5-8B91-B4179BD90C90}" destId="{C5B61D0E-7707-49E7-B5FD-CDA185D64AB1}" srcOrd="0" destOrd="0" presId="urn:microsoft.com/office/officeart/2005/8/layout/bProcess4"/>
    <dgm:cxn modelId="{5B72BFE0-C947-4D3E-9BB4-53B9BCF1F9C0}" type="presOf" srcId="{644B8F16-A6A9-4153-BE1A-386D49096D63}" destId="{2E439B1A-CA15-48D1-9EEF-0D0B90A415EB}" srcOrd="0" destOrd="0" presId="urn:microsoft.com/office/officeart/2005/8/layout/bProcess4"/>
    <dgm:cxn modelId="{23E779EE-92C4-4BE3-90CB-5E8CA8F77B76}" type="presOf" srcId="{A9A94BDD-9140-4EC1-8356-A48A9321CA25}" destId="{1E655081-A924-4CA0-BA99-7D2533EC7AB5}" srcOrd="0" destOrd="0" presId="urn:microsoft.com/office/officeart/2005/8/layout/bProcess4"/>
    <dgm:cxn modelId="{AAF739AA-4A57-46F3-B44E-2A920DDEEA67}" type="presParOf" srcId="{BD09E124-4EFA-4245-8B0A-58737666E567}" destId="{7BFB4B5A-165C-4DE6-9D98-D72C85F49EFC}" srcOrd="0" destOrd="0" presId="urn:microsoft.com/office/officeart/2005/8/layout/bProcess4"/>
    <dgm:cxn modelId="{1EC3CCED-EE8A-4768-8422-C0459509276D}" type="presParOf" srcId="{7BFB4B5A-165C-4DE6-9D98-D72C85F49EFC}" destId="{CB300DF6-162F-4329-9D9C-5258C27CD95B}" srcOrd="0" destOrd="0" presId="urn:microsoft.com/office/officeart/2005/8/layout/bProcess4"/>
    <dgm:cxn modelId="{3F713238-AB32-467F-B018-838C25F382F7}" type="presParOf" srcId="{7BFB4B5A-165C-4DE6-9D98-D72C85F49EFC}" destId="{B0DF5BF9-FBB9-49F8-91A6-1BBF16946B50}" srcOrd="1" destOrd="0" presId="urn:microsoft.com/office/officeart/2005/8/layout/bProcess4"/>
    <dgm:cxn modelId="{0D379D64-66FE-4778-90D2-763CDC9C923E}" type="presParOf" srcId="{BD09E124-4EFA-4245-8B0A-58737666E567}" destId="{902AEBBE-FEC4-4525-A455-A56FD2734508}" srcOrd="1" destOrd="0" presId="urn:microsoft.com/office/officeart/2005/8/layout/bProcess4"/>
    <dgm:cxn modelId="{216FA61E-2092-4D2F-A75E-5BDF2FF0F3EE}" type="presParOf" srcId="{BD09E124-4EFA-4245-8B0A-58737666E567}" destId="{93D9B240-0528-4B75-B466-4617E23D8778}" srcOrd="2" destOrd="0" presId="urn:microsoft.com/office/officeart/2005/8/layout/bProcess4"/>
    <dgm:cxn modelId="{9D9B5C24-2293-4210-AE44-52A8FCDA3749}" type="presParOf" srcId="{93D9B240-0528-4B75-B466-4617E23D8778}" destId="{2F587E0C-76A1-4F34-ACC2-BB0C34BDA7BA}" srcOrd="0" destOrd="0" presId="urn:microsoft.com/office/officeart/2005/8/layout/bProcess4"/>
    <dgm:cxn modelId="{0F2A8BEC-AF73-4665-B171-D6A3136A3DF0}" type="presParOf" srcId="{93D9B240-0528-4B75-B466-4617E23D8778}" destId="{611845F4-010D-4F49-A11E-742A7FC7A5C4}" srcOrd="1" destOrd="0" presId="urn:microsoft.com/office/officeart/2005/8/layout/bProcess4"/>
    <dgm:cxn modelId="{623B29AF-F0F9-4462-BD86-9ADE80726F67}" type="presParOf" srcId="{BD09E124-4EFA-4245-8B0A-58737666E567}" destId="{DA3EA0B5-35D5-4689-8518-86F68D214E93}" srcOrd="3" destOrd="0" presId="urn:microsoft.com/office/officeart/2005/8/layout/bProcess4"/>
    <dgm:cxn modelId="{39878A49-7CED-4CF4-B7D8-424BAC8DA649}" type="presParOf" srcId="{BD09E124-4EFA-4245-8B0A-58737666E567}" destId="{3DCB652E-394C-4690-8202-EF2C47DF3C36}" srcOrd="4" destOrd="0" presId="urn:microsoft.com/office/officeart/2005/8/layout/bProcess4"/>
    <dgm:cxn modelId="{C13050DE-2A28-43EC-939E-B8868564A73C}" type="presParOf" srcId="{3DCB652E-394C-4690-8202-EF2C47DF3C36}" destId="{F5C1BFC2-B8A5-4C77-994E-772A450866B7}" srcOrd="0" destOrd="0" presId="urn:microsoft.com/office/officeart/2005/8/layout/bProcess4"/>
    <dgm:cxn modelId="{D07BC238-AED1-413C-98B7-5DFB9FA8E43E}" type="presParOf" srcId="{3DCB652E-394C-4690-8202-EF2C47DF3C36}" destId="{48D3E5C6-B52A-4753-92C1-D11AEC018B42}" srcOrd="1" destOrd="0" presId="urn:microsoft.com/office/officeart/2005/8/layout/bProcess4"/>
    <dgm:cxn modelId="{4EEF0C4E-CC75-4A41-8FEB-E1D67AB49AE9}" type="presParOf" srcId="{BD09E124-4EFA-4245-8B0A-58737666E567}" destId="{20AACF19-7BED-46AE-86E5-D39CEFDDD6D0}" srcOrd="5" destOrd="0" presId="urn:microsoft.com/office/officeart/2005/8/layout/bProcess4"/>
    <dgm:cxn modelId="{E5D77C84-F847-4FCA-BC88-18F7C0122CCB}" type="presParOf" srcId="{BD09E124-4EFA-4245-8B0A-58737666E567}" destId="{6CAEE4D7-382C-4B1A-94D9-1B218229BCD6}" srcOrd="6" destOrd="0" presId="urn:microsoft.com/office/officeart/2005/8/layout/bProcess4"/>
    <dgm:cxn modelId="{35AD4CD2-6509-4F27-9FD3-5A6C42503445}" type="presParOf" srcId="{6CAEE4D7-382C-4B1A-94D9-1B218229BCD6}" destId="{4C1E848A-0D4F-4054-88C9-45C73B56DD57}" srcOrd="0" destOrd="0" presId="urn:microsoft.com/office/officeart/2005/8/layout/bProcess4"/>
    <dgm:cxn modelId="{83BDDEFB-3B46-4BF2-96E8-758DFF34117C}" type="presParOf" srcId="{6CAEE4D7-382C-4B1A-94D9-1B218229BCD6}" destId="{16AE5D1D-F030-4168-B681-25096F719A84}" srcOrd="1" destOrd="0" presId="urn:microsoft.com/office/officeart/2005/8/layout/bProcess4"/>
    <dgm:cxn modelId="{FCE78BEA-9C4B-49FF-9A8F-57E222D5B5A4}" type="presParOf" srcId="{BD09E124-4EFA-4245-8B0A-58737666E567}" destId="{1E655081-A924-4CA0-BA99-7D2533EC7AB5}" srcOrd="7" destOrd="0" presId="urn:microsoft.com/office/officeart/2005/8/layout/bProcess4"/>
    <dgm:cxn modelId="{172B00F2-DF22-426C-9FC7-DF5617C4BF76}" type="presParOf" srcId="{BD09E124-4EFA-4245-8B0A-58737666E567}" destId="{0B8129FA-0CA8-4DA4-A2EE-A76D6CC12202}" srcOrd="8" destOrd="0" presId="urn:microsoft.com/office/officeart/2005/8/layout/bProcess4"/>
    <dgm:cxn modelId="{6C46ABD8-70EB-4C90-8836-F8454252AB18}" type="presParOf" srcId="{0B8129FA-0CA8-4DA4-A2EE-A76D6CC12202}" destId="{8BCD1077-107E-4C30-8898-AD328CE79F9B}" srcOrd="0" destOrd="0" presId="urn:microsoft.com/office/officeart/2005/8/layout/bProcess4"/>
    <dgm:cxn modelId="{30BFD720-4362-442C-BB3B-B88F0A7FB9CD}" type="presParOf" srcId="{0B8129FA-0CA8-4DA4-A2EE-A76D6CC12202}" destId="{2E439B1A-CA15-48D1-9EEF-0D0B90A415EB}" srcOrd="1" destOrd="0" presId="urn:microsoft.com/office/officeart/2005/8/layout/bProcess4"/>
    <dgm:cxn modelId="{2E041413-E71E-412A-BF45-8EAF592327DE}" type="presParOf" srcId="{BD09E124-4EFA-4245-8B0A-58737666E567}" destId="{971700CE-D95E-45D4-A332-36C45D5EBC36}" srcOrd="9" destOrd="0" presId="urn:microsoft.com/office/officeart/2005/8/layout/bProcess4"/>
    <dgm:cxn modelId="{1FE411CF-C7B3-4D38-9DA0-A51083108BD3}" type="presParOf" srcId="{BD09E124-4EFA-4245-8B0A-58737666E567}" destId="{4161E6E4-471F-4638-B4E9-1DE1E2F8DFC7}" srcOrd="10" destOrd="0" presId="urn:microsoft.com/office/officeart/2005/8/layout/bProcess4"/>
    <dgm:cxn modelId="{A03BD114-8684-44C4-8932-2E9558A92BA4}" type="presParOf" srcId="{4161E6E4-471F-4638-B4E9-1DE1E2F8DFC7}" destId="{61E55BB6-6564-456D-B71D-E6AADED8FB52}" srcOrd="0" destOrd="0" presId="urn:microsoft.com/office/officeart/2005/8/layout/bProcess4"/>
    <dgm:cxn modelId="{E255BFAA-690B-47C2-9F3E-CD3112A7F49D}" type="presParOf" srcId="{4161E6E4-471F-4638-B4E9-1DE1E2F8DFC7}" destId="{DAA6CCC8-6187-4612-892C-2B4EE2EEB127}" srcOrd="1" destOrd="0" presId="urn:microsoft.com/office/officeart/2005/8/layout/bProcess4"/>
    <dgm:cxn modelId="{E9DCF026-C598-4CE7-AC76-C530B38A2C91}" type="presParOf" srcId="{BD09E124-4EFA-4245-8B0A-58737666E567}" destId="{BF2D1C4B-A7CB-42E0-BEC8-D07AAA8E98DC}" srcOrd="11" destOrd="0" presId="urn:microsoft.com/office/officeart/2005/8/layout/bProcess4"/>
    <dgm:cxn modelId="{0F7B0EE9-8FEB-4052-839F-38F124C6F632}" type="presParOf" srcId="{BD09E124-4EFA-4245-8B0A-58737666E567}" destId="{BD7D1886-90D9-45E0-AEBF-7D0A1D5B1BB2}" srcOrd="12" destOrd="0" presId="urn:microsoft.com/office/officeart/2005/8/layout/bProcess4"/>
    <dgm:cxn modelId="{73DA8E32-8475-4BCD-9FC8-979CC3B01B1B}" type="presParOf" srcId="{BD7D1886-90D9-45E0-AEBF-7D0A1D5B1BB2}" destId="{8426E5CE-B472-4153-A6AC-18DE8A6AB812}" srcOrd="0" destOrd="0" presId="urn:microsoft.com/office/officeart/2005/8/layout/bProcess4"/>
    <dgm:cxn modelId="{C398A598-CD86-4E42-9423-351EBE9A7E89}" type="presParOf" srcId="{BD7D1886-90D9-45E0-AEBF-7D0A1D5B1BB2}" destId="{544A34C3-E04A-46C9-A807-53142123A4D8}" srcOrd="1" destOrd="0" presId="urn:microsoft.com/office/officeart/2005/8/layout/bProcess4"/>
    <dgm:cxn modelId="{CB68746C-2FC4-436F-9607-30B18CF4A4D5}" type="presParOf" srcId="{BD09E124-4EFA-4245-8B0A-58737666E567}" destId="{70E29927-D3F9-4857-A792-42BEC50F5183}" srcOrd="13" destOrd="0" presId="urn:microsoft.com/office/officeart/2005/8/layout/bProcess4"/>
    <dgm:cxn modelId="{B744D7D3-C3B1-4888-8305-8E3501367243}" type="presParOf" srcId="{BD09E124-4EFA-4245-8B0A-58737666E567}" destId="{F2056637-CB8A-4394-AD00-FB33737424DF}" srcOrd="14" destOrd="0" presId="urn:microsoft.com/office/officeart/2005/8/layout/bProcess4"/>
    <dgm:cxn modelId="{2038AB90-EFA1-4678-BB20-F0078121818F}" type="presParOf" srcId="{F2056637-CB8A-4394-AD00-FB33737424DF}" destId="{95C55D84-2EF0-4DCD-8510-A58723FB087B}" srcOrd="0" destOrd="0" presId="urn:microsoft.com/office/officeart/2005/8/layout/bProcess4"/>
    <dgm:cxn modelId="{A35198DD-36D6-4AE8-AC84-C0DC9CCF6CFF}" type="presParOf" srcId="{F2056637-CB8A-4394-AD00-FB33737424DF}" destId="{B65FF11E-5DB2-403C-A671-1DE63D4D4207}" srcOrd="1" destOrd="0" presId="urn:microsoft.com/office/officeart/2005/8/layout/bProcess4"/>
    <dgm:cxn modelId="{3743F6D1-8E18-4FFC-A00B-1F7E4CFF4892}" type="presParOf" srcId="{BD09E124-4EFA-4245-8B0A-58737666E567}" destId="{C5B61D0E-7707-49E7-B5FD-CDA185D64AB1}" srcOrd="15" destOrd="0" presId="urn:microsoft.com/office/officeart/2005/8/layout/bProcess4"/>
    <dgm:cxn modelId="{E35058BA-013F-4EF1-9799-D89C49E90BB7}" type="presParOf" srcId="{BD09E124-4EFA-4245-8B0A-58737666E567}" destId="{87ABA0B7-98DD-4095-9560-DD45E6120F6D}" srcOrd="16" destOrd="0" presId="urn:microsoft.com/office/officeart/2005/8/layout/bProcess4"/>
    <dgm:cxn modelId="{385D0E13-3DF2-4D77-A1E9-DF5D4C8FF3AD}" type="presParOf" srcId="{87ABA0B7-98DD-4095-9560-DD45E6120F6D}" destId="{940156F6-2039-46C0-970B-0235CF7D99FE}" srcOrd="0" destOrd="0" presId="urn:microsoft.com/office/officeart/2005/8/layout/bProcess4"/>
    <dgm:cxn modelId="{813A0AC7-D976-4336-9AC5-4EC29CF09E79}" type="presParOf" srcId="{87ABA0B7-98DD-4095-9560-DD45E6120F6D}" destId="{FDD83680-D816-4BB2-88B1-9EF56378F28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558EB1-E44C-42DD-9D18-4F5B49922DFB}" type="doc">
      <dgm:prSet loTypeId="urn:microsoft.com/office/officeart/2005/8/layout/bProcess3" loCatId="process" qsTypeId="urn:microsoft.com/office/officeart/2005/8/quickstyle/3d7" qsCatId="3D" csTypeId="urn:microsoft.com/office/officeart/2005/8/colors/accent6_4" csCatId="accent6" phldr="1"/>
      <dgm:spPr/>
      <dgm:t>
        <a:bodyPr/>
        <a:lstStyle/>
        <a:p>
          <a:endParaRPr lang="es-EC"/>
        </a:p>
      </dgm:t>
    </dgm:pt>
    <dgm:pt modelId="{4DB3401C-8206-457F-82CB-09D46A6BB184}">
      <dgm:prSet phldrT="[Texto]" custT="1"/>
      <dgm:spPr/>
      <dgm:t>
        <a:bodyPr/>
        <a:lstStyle/>
        <a:p>
          <a:r>
            <a:rPr lang="es-EC" sz="1100" dirty="0" smtClean="0"/>
            <a:t>Inicio </a:t>
          </a:r>
          <a:endParaRPr lang="es-EC" sz="1100" dirty="0"/>
        </a:p>
      </dgm:t>
    </dgm:pt>
    <dgm:pt modelId="{963B6F4C-EE77-498B-899C-38028D0F147E}" type="parTrans" cxnId="{30FBB4E0-CE15-4D00-8C25-AB693CF00434}">
      <dgm:prSet/>
      <dgm:spPr/>
      <dgm:t>
        <a:bodyPr/>
        <a:lstStyle/>
        <a:p>
          <a:endParaRPr lang="es-EC" sz="1100"/>
        </a:p>
      </dgm:t>
    </dgm:pt>
    <dgm:pt modelId="{6910B07F-B74A-4F12-82D9-E99A33213F0C}" type="sibTrans" cxnId="{30FBB4E0-CE15-4D00-8C25-AB693CF00434}">
      <dgm:prSet custT="1"/>
      <dgm:spPr>
        <a:ln w="15875">
          <a:solidFill>
            <a:schemeClr val="accent6">
              <a:lumMod val="75000"/>
            </a:schemeClr>
          </a:solidFill>
        </a:ln>
      </dgm:spPr>
      <dgm:t>
        <a:bodyPr/>
        <a:lstStyle/>
        <a:p>
          <a:endParaRPr lang="es-EC" sz="1100"/>
        </a:p>
      </dgm:t>
    </dgm:pt>
    <dgm:pt modelId="{02241F58-7DEC-458C-BD5B-EE484628E860}">
      <dgm:prSet phldrT="[Texto]" custT="1"/>
      <dgm:spPr/>
      <dgm:t>
        <a:bodyPr/>
        <a:lstStyle/>
        <a:p>
          <a:r>
            <a:rPr lang="es-EC" sz="1100" dirty="0" smtClean="0"/>
            <a:t>Obtener el reporte del accidente elaborado por el patrón</a:t>
          </a:r>
          <a:endParaRPr lang="es-EC" sz="1100" dirty="0"/>
        </a:p>
      </dgm:t>
    </dgm:pt>
    <dgm:pt modelId="{9B12A136-A8AC-4D2E-9417-208E581C69AE}" type="parTrans" cxnId="{4CEA7C72-3EA8-4428-8D91-4D8691AED7BD}">
      <dgm:prSet/>
      <dgm:spPr/>
      <dgm:t>
        <a:bodyPr/>
        <a:lstStyle/>
        <a:p>
          <a:endParaRPr lang="es-EC" sz="1100"/>
        </a:p>
      </dgm:t>
    </dgm:pt>
    <dgm:pt modelId="{6B978F09-FBB9-47AC-9379-1E4B0D242768}" type="sibTrans" cxnId="{4CEA7C72-3EA8-4428-8D91-4D8691AED7BD}">
      <dgm:prSet custT="1"/>
      <dgm:spPr>
        <a:ln w="15875">
          <a:solidFill>
            <a:schemeClr val="accent6">
              <a:lumMod val="75000"/>
            </a:schemeClr>
          </a:solidFill>
        </a:ln>
      </dgm:spPr>
      <dgm:t>
        <a:bodyPr/>
        <a:lstStyle/>
        <a:p>
          <a:endParaRPr lang="es-EC" sz="1100"/>
        </a:p>
      </dgm:t>
    </dgm:pt>
    <dgm:pt modelId="{7C5257F9-B67D-4259-A666-0B094407439D}">
      <dgm:prSet phldrT="[Texto]" custT="1"/>
      <dgm:spPr/>
      <dgm:t>
        <a:bodyPr/>
        <a:lstStyle/>
        <a:p>
          <a:r>
            <a:rPr lang="es-EC" sz="1100" dirty="0" smtClean="0"/>
            <a:t>Obtener lo antes posible la declaración del trabajador accidentado </a:t>
          </a:r>
          <a:endParaRPr lang="es-EC" sz="1100" dirty="0"/>
        </a:p>
      </dgm:t>
    </dgm:pt>
    <dgm:pt modelId="{456AFE91-0216-4575-AA37-F58669A4E89B}" type="parTrans" cxnId="{FD0DCDDA-EA7D-4C5E-B36A-968DFEFC5022}">
      <dgm:prSet/>
      <dgm:spPr/>
      <dgm:t>
        <a:bodyPr/>
        <a:lstStyle/>
        <a:p>
          <a:endParaRPr lang="es-EC" sz="1100"/>
        </a:p>
      </dgm:t>
    </dgm:pt>
    <dgm:pt modelId="{66958263-EA42-4856-B50E-5A9089FA4576}" type="sibTrans" cxnId="{FD0DCDDA-EA7D-4C5E-B36A-968DFEFC5022}">
      <dgm:prSet custT="1"/>
      <dgm:spPr>
        <a:ln w="15875">
          <a:solidFill>
            <a:schemeClr val="accent6">
              <a:lumMod val="75000"/>
            </a:schemeClr>
          </a:solidFill>
        </a:ln>
      </dgm:spPr>
      <dgm:t>
        <a:bodyPr/>
        <a:lstStyle/>
        <a:p>
          <a:endParaRPr lang="es-EC" sz="1100"/>
        </a:p>
      </dgm:t>
    </dgm:pt>
    <dgm:pt modelId="{9062CB67-0915-4AC0-A646-7E0339405E84}">
      <dgm:prSet phldrT="[Texto]" custT="1"/>
      <dgm:spPr/>
      <dgm:t>
        <a:bodyPr/>
        <a:lstStyle/>
        <a:p>
          <a:r>
            <a:rPr lang="es-EC" sz="1100" dirty="0" smtClean="0"/>
            <a:t>Obtener la declaración de los testigos del accidente</a:t>
          </a:r>
          <a:endParaRPr lang="es-EC" sz="1100" dirty="0"/>
        </a:p>
      </dgm:t>
    </dgm:pt>
    <dgm:pt modelId="{9DA33BE0-9F2C-473D-A4E1-2A367099F1C2}" type="parTrans" cxnId="{A7EB9946-5EC4-4891-838B-A56A4CC1CCA4}">
      <dgm:prSet/>
      <dgm:spPr/>
      <dgm:t>
        <a:bodyPr/>
        <a:lstStyle/>
        <a:p>
          <a:endParaRPr lang="es-EC" sz="1100"/>
        </a:p>
      </dgm:t>
    </dgm:pt>
    <dgm:pt modelId="{177BDF76-9B02-4826-96AC-6BC85EFAE41D}" type="sibTrans" cxnId="{A7EB9946-5EC4-4891-838B-A56A4CC1CCA4}">
      <dgm:prSet custT="1"/>
      <dgm:spPr>
        <a:ln w="15875">
          <a:solidFill>
            <a:schemeClr val="accent6">
              <a:lumMod val="75000"/>
            </a:schemeClr>
          </a:solidFill>
        </a:ln>
      </dgm:spPr>
      <dgm:t>
        <a:bodyPr/>
        <a:lstStyle/>
        <a:p>
          <a:endParaRPr lang="es-EC" sz="1100"/>
        </a:p>
      </dgm:t>
    </dgm:pt>
    <dgm:pt modelId="{FFFE6034-C445-4608-A791-5C0AAE2D53E2}">
      <dgm:prSet phldrT="[Texto]" custT="1"/>
      <dgm:spPr/>
      <dgm:t>
        <a:bodyPr/>
        <a:lstStyle/>
        <a:p>
          <a:r>
            <a:rPr lang="es-EC" sz="1100" dirty="0" smtClean="0"/>
            <a:t>Hacer un reconocimiento del lugar del accidente</a:t>
          </a:r>
          <a:endParaRPr lang="es-EC" sz="1100" dirty="0"/>
        </a:p>
      </dgm:t>
    </dgm:pt>
    <dgm:pt modelId="{7EBB35CC-334C-4867-B8F8-41591276A31B}" type="parTrans" cxnId="{940642B6-11EA-41C4-AFCD-F63BF1B1D4B6}">
      <dgm:prSet/>
      <dgm:spPr/>
      <dgm:t>
        <a:bodyPr/>
        <a:lstStyle/>
        <a:p>
          <a:endParaRPr lang="es-EC" sz="1100"/>
        </a:p>
      </dgm:t>
    </dgm:pt>
    <dgm:pt modelId="{F73BFB9C-7206-4547-85EA-27BDB6344DDA}" type="sibTrans" cxnId="{940642B6-11EA-41C4-AFCD-F63BF1B1D4B6}">
      <dgm:prSet custT="1"/>
      <dgm:spPr>
        <a:ln w="15875">
          <a:solidFill>
            <a:schemeClr val="accent6">
              <a:lumMod val="75000"/>
            </a:schemeClr>
          </a:solidFill>
        </a:ln>
      </dgm:spPr>
      <dgm:t>
        <a:bodyPr/>
        <a:lstStyle/>
        <a:p>
          <a:endParaRPr lang="es-EC" sz="1100"/>
        </a:p>
      </dgm:t>
    </dgm:pt>
    <dgm:pt modelId="{438CB400-B5EB-4D0D-9F5D-3CB323D9434E}">
      <dgm:prSet custT="1"/>
      <dgm:spPr/>
      <dgm:t>
        <a:bodyPr/>
        <a:lstStyle/>
        <a:p>
          <a:r>
            <a:rPr lang="es-EC" sz="1100" dirty="0" smtClean="0"/>
            <a:t>Registrar los hechos obtenidos en las actividades anteriores</a:t>
          </a:r>
          <a:endParaRPr lang="es-EC" sz="1100" dirty="0"/>
        </a:p>
      </dgm:t>
    </dgm:pt>
    <dgm:pt modelId="{93F5B535-EDF2-4C03-B0F6-C2FEBB63443C}" type="parTrans" cxnId="{87710F5F-42DC-43DA-B452-FA9E920C0B42}">
      <dgm:prSet/>
      <dgm:spPr/>
      <dgm:t>
        <a:bodyPr/>
        <a:lstStyle/>
        <a:p>
          <a:endParaRPr lang="es-EC" sz="1100"/>
        </a:p>
      </dgm:t>
    </dgm:pt>
    <dgm:pt modelId="{E6FC760C-F8BF-4C57-B8C2-34F9E99AAEDD}" type="sibTrans" cxnId="{87710F5F-42DC-43DA-B452-FA9E920C0B42}">
      <dgm:prSet custT="1"/>
      <dgm:spPr>
        <a:ln w="15875">
          <a:solidFill>
            <a:schemeClr val="accent6">
              <a:lumMod val="75000"/>
            </a:schemeClr>
          </a:solidFill>
        </a:ln>
      </dgm:spPr>
      <dgm:t>
        <a:bodyPr/>
        <a:lstStyle/>
        <a:p>
          <a:endParaRPr lang="es-EC" sz="1100"/>
        </a:p>
      </dgm:t>
    </dgm:pt>
    <dgm:pt modelId="{C587BB09-C1F6-48B2-B3AB-30BDCAE023E3}">
      <dgm:prSet custT="1"/>
      <dgm:spPr/>
      <dgm:t>
        <a:bodyPr/>
        <a:lstStyle/>
        <a:p>
          <a:r>
            <a:rPr lang="es-EC" sz="1100" dirty="0" smtClean="0"/>
            <a:t>Estudiar los hechos esenciales y los secundarios en conjunto y precisar los factores que provocaron el accidente</a:t>
          </a:r>
          <a:endParaRPr lang="es-EC" sz="1100" dirty="0"/>
        </a:p>
      </dgm:t>
    </dgm:pt>
    <dgm:pt modelId="{66BEF487-8655-411B-A0CE-A6A488B10E6F}" type="parTrans" cxnId="{CF13A808-23F8-4D7D-9A49-CC2F010343B5}">
      <dgm:prSet/>
      <dgm:spPr/>
      <dgm:t>
        <a:bodyPr/>
        <a:lstStyle/>
        <a:p>
          <a:endParaRPr lang="es-EC" sz="1100"/>
        </a:p>
      </dgm:t>
    </dgm:pt>
    <dgm:pt modelId="{6C6B79A4-6426-4331-A92E-C4DAD6603A44}" type="sibTrans" cxnId="{CF13A808-23F8-4D7D-9A49-CC2F010343B5}">
      <dgm:prSet custT="1"/>
      <dgm:spPr>
        <a:ln w="15875">
          <a:solidFill>
            <a:schemeClr val="accent6">
              <a:lumMod val="75000"/>
            </a:schemeClr>
          </a:solidFill>
        </a:ln>
      </dgm:spPr>
      <dgm:t>
        <a:bodyPr/>
        <a:lstStyle/>
        <a:p>
          <a:endParaRPr lang="es-EC" sz="1100"/>
        </a:p>
      </dgm:t>
    </dgm:pt>
    <dgm:pt modelId="{FC9EA777-4E03-468F-BC41-CEFAE5F956DD}">
      <dgm:prSet custT="1"/>
      <dgm:spPr/>
      <dgm:t>
        <a:bodyPr/>
        <a:lstStyle/>
        <a:p>
          <a:r>
            <a:rPr lang="es-EC" sz="1100" dirty="0" smtClean="0"/>
            <a:t>Sugerir las acciones correctivas a seguir </a:t>
          </a:r>
          <a:endParaRPr lang="es-EC" sz="1100" dirty="0"/>
        </a:p>
      </dgm:t>
    </dgm:pt>
    <dgm:pt modelId="{0F0EF332-7921-4DDA-AAE0-E26C30894AFA}" type="parTrans" cxnId="{E0467172-D5B3-4E8B-8185-F94683A20CB9}">
      <dgm:prSet/>
      <dgm:spPr/>
      <dgm:t>
        <a:bodyPr/>
        <a:lstStyle/>
        <a:p>
          <a:endParaRPr lang="es-EC" sz="1100"/>
        </a:p>
      </dgm:t>
    </dgm:pt>
    <dgm:pt modelId="{B742955F-55B5-42F9-B6F4-455BE979B897}" type="sibTrans" cxnId="{E0467172-D5B3-4E8B-8185-F94683A20CB9}">
      <dgm:prSet custT="1"/>
      <dgm:spPr>
        <a:ln w="15875">
          <a:solidFill>
            <a:schemeClr val="accent6">
              <a:lumMod val="75000"/>
            </a:schemeClr>
          </a:solidFill>
        </a:ln>
      </dgm:spPr>
      <dgm:t>
        <a:bodyPr/>
        <a:lstStyle/>
        <a:p>
          <a:endParaRPr lang="es-EC" sz="1100"/>
        </a:p>
      </dgm:t>
    </dgm:pt>
    <dgm:pt modelId="{23551CC4-1B91-4FC4-808B-85D9923E14B6}">
      <dgm:prSet custT="1"/>
      <dgm:spPr/>
      <dgm:t>
        <a:bodyPr/>
        <a:lstStyle/>
        <a:p>
          <a:r>
            <a:rPr lang="es-EC" sz="1100" dirty="0" smtClean="0"/>
            <a:t>Reportar el accidente a la división de riesgos de trabajo en el formulario de aviso de accidentes de trabajo</a:t>
          </a:r>
          <a:endParaRPr lang="es-EC" sz="1100" dirty="0"/>
        </a:p>
      </dgm:t>
    </dgm:pt>
    <dgm:pt modelId="{85613B7C-372F-4C94-9564-120517DEF2A8}" type="parTrans" cxnId="{58612E8C-6A9C-42BA-A169-8B6EE7D8E475}">
      <dgm:prSet/>
      <dgm:spPr/>
      <dgm:t>
        <a:bodyPr/>
        <a:lstStyle/>
        <a:p>
          <a:endParaRPr lang="es-EC" sz="1100"/>
        </a:p>
      </dgm:t>
    </dgm:pt>
    <dgm:pt modelId="{1DF206F6-6F4D-4B0E-ABFC-3667379A390C}" type="sibTrans" cxnId="{58612E8C-6A9C-42BA-A169-8B6EE7D8E475}">
      <dgm:prSet custT="1"/>
      <dgm:spPr>
        <a:ln w="15875">
          <a:solidFill>
            <a:schemeClr val="accent6">
              <a:lumMod val="75000"/>
            </a:schemeClr>
          </a:solidFill>
        </a:ln>
      </dgm:spPr>
      <dgm:t>
        <a:bodyPr/>
        <a:lstStyle/>
        <a:p>
          <a:endParaRPr lang="es-EC" sz="1100"/>
        </a:p>
      </dgm:t>
    </dgm:pt>
    <dgm:pt modelId="{CB9CFA73-0834-445F-BE8A-6388FBEE11E6}">
      <dgm:prSet custT="1"/>
      <dgm:spPr/>
      <dgm:t>
        <a:bodyPr/>
        <a:lstStyle/>
        <a:p>
          <a:r>
            <a:rPr lang="es-EC" sz="1100" dirty="0" smtClean="0"/>
            <a:t>Clasificar  el accidente respecto a las causas que originaron, tipo de incapacidad, agente, tipo de accidente y otros, sumado los indicadores de accidentabilidad</a:t>
          </a:r>
          <a:endParaRPr lang="es-EC" sz="1100" dirty="0"/>
        </a:p>
      </dgm:t>
    </dgm:pt>
    <dgm:pt modelId="{E47AC311-BF72-4A4D-A389-BB62731B1F33}" type="parTrans" cxnId="{C6F5ED2B-0D07-41BB-969B-C5A17C03E93F}">
      <dgm:prSet/>
      <dgm:spPr/>
      <dgm:t>
        <a:bodyPr/>
        <a:lstStyle/>
        <a:p>
          <a:endParaRPr lang="es-EC" sz="1100"/>
        </a:p>
      </dgm:t>
    </dgm:pt>
    <dgm:pt modelId="{17B660EA-E4EA-4210-A60A-D66A14E2AAB2}" type="sibTrans" cxnId="{C6F5ED2B-0D07-41BB-969B-C5A17C03E93F}">
      <dgm:prSet custT="1"/>
      <dgm:spPr>
        <a:ln w="15875">
          <a:solidFill>
            <a:schemeClr val="accent6">
              <a:lumMod val="75000"/>
            </a:schemeClr>
          </a:solidFill>
        </a:ln>
      </dgm:spPr>
      <dgm:t>
        <a:bodyPr/>
        <a:lstStyle/>
        <a:p>
          <a:endParaRPr lang="es-EC" sz="1100"/>
        </a:p>
      </dgm:t>
    </dgm:pt>
    <dgm:pt modelId="{AD15802D-FE81-4E89-9A41-2BB341BDB96E}">
      <dgm:prSet custT="1"/>
      <dgm:spPr/>
      <dgm:t>
        <a:bodyPr/>
        <a:lstStyle/>
        <a:p>
          <a:r>
            <a:rPr lang="es-EC" sz="1100" dirty="0" smtClean="0"/>
            <a:t>Reportar semestralmente a la división del riesgo de trabajo del IESS en el formulario correspondiente </a:t>
          </a:r>
          <a:endParaRPr lang="es-EC" sz="1100" dirty="0"/>
        </a:p>
      </dgm:t>
    </dgm:pt>
    <dgm:pt modelId="{F75DFED8-F1EB-49BF-BD56-7EA7CD0BDCDB}" type="parTrans" cxnId="{10A54E46-566B-4D5B-9E25-2C442D1A7F37}">
      <dgm:prSet/>
      <dgm:spPr/>
      <dgm:t>
        <a:bodyPr/>
        <a:lstStyle/>
        <a:p>
          <a:endParaRPr lang="es-EC" sz="1100"/>
        </a:p>
      </dgm:t>
    </dgm:pt>
    <dgm:pt modelId="{232EF306-D2C3-41AE-AA22-9CAF909C77DA}" type="sibTrans" cxnId="{10A54E46-566B-4D5B-9E25-2C442D1A7F37}">
      <dgm:prSet custT="1"/>
      <dgm:spPr>
        <a:ln w="15875">
          <a:solidFill>
            <a:schemeClr val="accent6">
              <a:lumMod val="75000"/>
            </a:schemeClr>
          </a:solidFill>
        </a:ln>
      </dgm:spPr>
      <dgm:t>
        <a:bodyPr/>
        <a:lstStyle/>
        <a:p>
          <a:endParaRPr lang="es-EC" sz="1100"/>
        </a:p>
      </dgm:t>
    </dgm:pt>
    <dgm:pt modelId="{DF1BC584-6566-4A0B-9E13-E603165873D2}">
      <dgm:prSet custT="1"/>
      <dgm:spPr/>
      <dgm:t>
        <a:bodyPr/>
        <a:lstStyle/>
        <a:p>
          <a:r>
            <a:rPr lang="es-EC" sz="1100" dirty="0" smtClean="0"/>
            <a:t>Publicar los récords de los accidentes e incidentes por áreas, el total de días perdidos, las causas, medidas correctivas y otros</a:t>
          </a:r>
          <a:endParaRPr lang="es-EC" sz="1100" dirty="0"/>
        </a:p>
      </dgm:t>
    </dgm:pt>
    <dgm:pt modelId="{E842E5F0-F055-400C-A2FD-23683FFC561D}" type="parTrans" cxnId="{896F0927-5C5A-4083-ABFA-D4BB33E706CB}">
      <dgm:prSet/>
      <dgm:spPr/>
      <dgm:t>
        <a:bodyPr/>
        <a:lstStyle/>
        <a:p>
          <a:endParaRPr lang="es-EC" sz="1100"/>
        </a:p>
      </dgm:t>
    </dgm:pt>
    <dgm:pt modelId="{7AD36820-2CC9-4D85-94BE-0A9F9BA72194}" type="sibTrans" cxnId="{896F0927-5C5A-4083-ABFA-D4BB33E706CB}">
      <dgm:prSet custT="1"/>
      <dgm:spPr>
        <a:ln w="15875">
          <a:solidFill>
            <a:schemeClr val="accent6">
              <a:lumMod val="75000"/>
            </a:schemeClr>
          </a:solidFill>
        </a:ln>
      </dgm:spPr>
      <dgm:t>
        <a:bodyPr/>
        <a:lstStyle/>
        <a:p>
          <a:endParaRPr lang="es-EC" sz="1100"/>
        </a:p>
      </dgm:t>
    </dgm:pt>
    <dgm:pt modelId="{E2D32CD0-6575-48A1-862C-E834AA28B9C3}">
      <dgm:prSet custT="1"/>
      <dgm:spPr/>
      <dgm:t>
        <a:bodyPr/>
        <a:lstStyle/>
        <a:p>
          <a:r>
            <a:rPr lang="es-EC" sz="1100" dirty="0" smtClean="0"/>
            <a:t>Fin </a:t>
          </a:r>
          <a:endParaRPr lang="es-EC" sz="1100" dirty="0"/>
        </a:p>
      </dgm:t>
    </dgm:pt>
    <dgm:pt modelId="{746AFB1C-FEC3-43D0-A7C6-E24824F94D8E}" type="parTrans" cxnId="{725D6619-5678-4DED-968F-4A73A59B7052}">
      <dgm:prSet/>
      <dgm:spPr/>
      <dgm:t>
        <a:bodyPr/>
        <a:lstStyle/>
        <a:p>
          <a:endParaRPr lang="es-EC" sz="1100"/>
        </a:p>
      </dgm:t>
    </dgm:pt>
    <dgm:pt modelId="{54EC04BB-E289-420E-83E8-D4F2AE431491}" type="sibTrans" cxnId="{725D6619-5678-4DED-968F-4A73A59B7052}">
      <dgm:prSet/>
      <dgm:spPr/>
      <dgm:t>
        <a:bodyPr/>
        <a:lstStyle/>
        <a:p>
          <a:endParaRPr lang="es-EC" sz="1100"/>
        </a:p>
      </dgm:t>
    </dgm:pt>
    <dgm:pt modelId="{BA5964E4-26C9-4AC2-98D1-825745948820}" type="pres">
      <dgm:prSet presAssocID="{1D558EB1-E44C-42DD-9D18-4F5B49922DFB}" presName="Name0" presStyleCnt="0">
        <dgm:presLayoutVars>
          <dgm:dir/>
          <dgm:resizeHandles val="exact"/>
        </dgm:presLayoutVars>
      </dgm:prSet>
      <dgm:spPr/>
      <dgm:t>
        <a:bodyPr/>
        <a:lstStyle/>
        <a:p>
          <a:endParaRPr lang="es-ES"/>
        </a:p>
      </dgm:t>
    </dgm:pt>
    <dgm:pt modelId="{5FFC773C-9509-4E9F-AA8F-B061E263C995}" type="pres">
      <dgm:prSet presAssocID="{4DB3401C-8206-457F-82CB-09D46A6BB184}" presName="node" presStyleLbl="node1" presStyleIdx="0" presStyleCnt="13">
        <dgm:presLayoutVars>
          <dgm:bulletEnabled val="1"/>
        </dgm:presLayoutVars>
      </dgm:prSet>
      <dgm:spPr/>
      <dgm:t>
        <a:bodyPr/>
        <a:lstStyle/>
        <a:p>
          <a:endParaRPr lang="es-EC"/>
        </a:p>
      </dgm:t>
    </dgm:pt>
    <dgm:pt modelId="{1BD88121-6889-4180-B3AD-53E502D06DD4}" type="pres">
      <dgm:prSet presAssocID="{6910B07F-B74A-4F12-82D9-E99A33213F0C}" presName="sibTrans" presStyleLbl="sibTrans1D1" presStyleIdx="0" presStyleCnt="12"/>
      <dgm:spPr/>
      <dgm:t>
        <a:bodyPr/>
        <a:lstStyle/>
        <a:p>
          <a:endParaRPr lang="es-ES"/>
        </a:p>
      </dgm:t>
    </dgm:pt>
    <dgm:pt modelId="{45CC5D80-2655-4100-8CEC-F45F38136766}" type="pres">
      <dgm:prSet presAssocID="{6910B07F-B74A-4F12-82D9-E99A33213F0C}" presName="connectorText" presStyleLbl="sibTrans1D1" presStyleIdx="0" presStyleCnt="12"/>
      <dgm:spPr/>
      <dgm:t>
        <a:bodyPr/>
        <a:lstStyle/>
        <a:p>
          <a:endParaRPr lang="es-ES"/>
        </a:p>
      </dgm:t>
    </dgm:pt>
    <dgm:pt modelId="{0295BEBB-4349-45D1-B189-E2005ACA7823}" type="pres">
      <dgm:prSet presAssocID="{02241F58-7DEC-458C-BD5B-EE484628E860}" presName="node" presStyleLbl="node1" presStyleIdx="1" presStyleCnt="13">
        <dgm:presLayoutVars>
          <dgm:bulletEnabled val="1"/>
        </dgm:presLayoutVars>
      </dgm:prSet>
      <dgm:spPr/>
      <dgm:t>
        <a:bodyPr/>
        <a:lstStyle/>
        <a:p>
          <a:endParaRPr lang="es-ES"/>
        </a:p>
      </dgm:t>
    </dgm:pt>
    <dgm:pt modelId="{1B2EBF54-5CAD-49EB-8EFC-EA835278160E}" type="pres">
      <dgm:prSet presAssocID="{6B978F09-FBB9-47AC-9379-1E4B0D242768}" presName="sibTrans" presStyleLbl="sibTrans1D1" presStyleIdx="1" presStyleCnt="12"/>
      <dgm:spPr/>
      <dgm:t>
        <a:bodyPr/>
        <a:lstStyle/>
        <a:p>
          <a:endParaRPr lang="es-ES"/>
        </a:p>
      </dgm:t>
    </dgm:pt>
    <dgm:pt modelId="{B99CB99B-3FBD-48DC-B9C3-0AF40E4DF807}" type="pres">
      <dgm:prSet presAssocID="{6B978F09-FBB9-47AC-9379-1E4B0D242768}" presName="connectorText" presStyleLbl="sibTrans1D1" presStyleIdx="1" presStyleCnt="12"/>
      <dgm:spPr/>
      <dgm:t>
        <a:bodyPr/>
        <a:lstStyle/>
        <a:p>
          <a:endParaRPr lang="es-ES"/>
        </a:p>
      </dgm:t>
    </dgm:pt>
    <dgm:pt modelId="{5E2187D6-BF67-4A0A-A604-E0D37726537D}" type="pres">
      <dgm:prSet presAssocID="{7C5257F9-B67D-4259-A666-0B094407439D}" presName="node" presStyleLbl="node1" presStyleIdx="2" presStyleCnt="13">
        <dgm:presLayoutVars>
          <dgm:bulletEnabled val="1"/>
        </dgm:presLayoutVars>
      </dgm:prSet>
      <dgm:spPr/>
      <dgm:t>
        <a:bodyPr/>
        <a:lstStyle/>
        <a:p>
          <a:endParaRPr lang="es-EC"/>
        </a:p>
      </dgm:t>
    </dgm:pt>
    <dgm:pt modelId="{C8D50790-4F95-467D-99B2-9FE3EAAAFE4A}" type="pres">
      <dgm:prSet presAssocID="{66958263-EA42-4856-B50E-5A9089FA4576}" presName="sibTrans" presStyleLbl="sibTrans1D1" presStyleIdx="2" presStyleCnt="12"/>
      <dgm:spPr/>
      <dgm:t>
        <a:bodyPr/>
        <a:lstStyle/>
        <a:p>
          <a:endParaRPr lang="es-ES"/>
        </a:p>
      </dgm:t>
    </dgm:pt>
    <dgm:pt modelId="{DD6E0F9C-848E-4A75-A440-9B907301D9BD}" type="pres">
      <dgm:prSet presAssocID="{66958263-EA42-4856-B50E-5A9089FA4576}" presName="connectorText" presStyleLbl="sibTrans1D1" presStyleIdx="2" presStyleCnt="12"/>
      <dgm:spPr/>
      <dgm:t>
        <a:bodyPr/>
        <a:lstStyle/>
        <a:p>
          <a:endParaRPr lang="es-ES"/>
        </a:p>
      </dgm:t>
    </dgm:pt>
    <dgm:pt modelId="{A4BFE2E9-E92A-4841-AC88-CEA5763C58AC}" type="pres">
      <dgm:prSet presAssocID="{9062CB67-0915-4AC0-A646-7E0339405E84}" presName="node" presStyleLbl="node1" presStyleIdx="3" presStyleCnt="13">
        <dgm:presLayoutVars>
          <dgm:bulletEnabled val="1"/>
        </dgm:presLayoutVars>
      </dgm:prSet>
      <dgm:spPr/>
      <dgm:t>
        <a:bodyPr/>
        <a:lstStyle/>
        <a:p>
          <a:endParaRPr lang="es-ES"/>
        </a:p>
      </dgm:t>
    </dgm:pt>
    <dgm:pt modelId="{44553A3B-D6F0-406B-873B-8661E6D62190}" type="pres">
      <dgm:prSet presAssocID="{177BDF76-9B02-4826-96AC-6BC85EFAE41D}" presName="sibTrans" presStyleLbl="sibTrans1D1" presStyleIdx="3" presStyleCnt="12"/>
      <dgm:spPr/>
      <dgm:t>
        <a:bodyPr/>
        <a:lstStyle/>
        <a:p>
          <a:endParaRPr lang="es-ES"/>
        </a:p>
      </dgm:t>
    </dgm:pt>
    <dgm:pt modelId="{104C49DB-D9D7-4E8C-BBEF-F6D1012BC353}" type="pres">
      <dgm:prSet presAssocID="{177BDF76-9B02-4826-96AC-6BC85EFAE41D}" presName="connectorText" presStyleLbl="sibTrans1D1" presStyleIdx="3" presStyleCnt="12"/>
      <dgm:spPr/>
      <dgm:t>
        <a:bodyPr/>
        <a:lstStyle/>
        <a:p>
          <a:endParaRPr lang="es-ES"/>
        </a:p>
      </dgm:t>
    </dgm:pt>
    <dgm:pt modelId="{33752B56-67DE-4956-91DC-E7C9D105D995}" type="pres">
      <dgm:prSet presAssocID="{FFFE6034-C445-4608-A791-5C0AAE2D53E2}" presName="node" presStyleLbl="node1" presStyleIdx="4" presStyleCnt="13">
        <dgm:presLayoutVars>
          <dgm:bulletEnabled val="1"/>
        </dgm:presLayoutVars>
      </dgm:prSet>
      <dgm:spPr/>
      <dgm:t>
        <a:bodyPr/>
        <a:lstStyle/>
        <a:p>
          <a:endParaRPr lang="es-EC"/>
        </a:p>
      </dgm:t>
    </dgm:pt>
    <dgm:pt modelId="{913F6F2B-6007-46F2-9A01-B29A13EE8823}" type="pres">
      <dgm:prSet presAssocID="{F73BFB9C-7206-4547-85EA-27BDB6344DDA}" presName="sibTrans" presStyleLbl="sibTrans1D1" presStyleIdx="4" presStyleCnt="12"/>
      <dgm:spPr/>
      <dgm:t>
        <a:bodyPr/>
        <a:lstStyle/>
        <a:p>
          <a:endParaRPr lang="es-ES"/>
        </a:p>
      </dgm:t>
    </dgm:pt>
    <dgm:pt modelId="{12740690-131D-4F00-882B-985E7B08CFA9}" type="pres">
      <dgm:prSet presAssocID="{F73BFB9C-7206-4547-85EA-27BDB6344DDA}" presName="connectorText" presStyleLbl="sibTrans1D1" presStyleIdx="4" presStyleCnt="12"/>
      <dgm:spPr/>
      <dgm:t>
        <a:bodyPr/>
        <a:lstStyle/>
        <a:p>
          <a:endParaRPr lang="es-ES"/>
        </a:p>
      </dgm:t>
    </dgm:pt>
    <dgm:pt modelId="{917A3878-29BA-45C5-AD03-BF2212B8C78B}" type="pres">
      <dgm:prSet presAssocID="{438CB400-B5EB-4D0D-9F5D-3CB323D9434E}" presName="node" presStyleLbl="node1" presStyleIdx="5" presStyleCnt="13">
        <dgm:presLayoutVars>
          <dgm:bulletEnabled val="1"/>
        </dgm:presLayoutVars>
      </dgm:prSet>
      <dgm:spPr/>
      <dgm:t>
        <a:bodyPr/>
        <a:lstStyle/>
        <a:p>
          <a:endParaRPr lang="es-ES"/>
        </a:p>
      </dgm:t>
    </dgm:pt>
    <dgm:pt modelId="{2A101547-6D6E-4A10-B521-FDC996A14271}" type="pres">
      <dgm:prSet presAssocID="{E6FC760C-F8BF-4C57-B8C2-34F9E99AAEDD}" presName="sibTrans" presStyleLbl="sibTrans1D1" presStyleIdx="5" presStyleCnt="12"/>
      <dgm:spPr/>
      <dgm:t>
        <a:bodyPr/>
        <a:lstStyle/>
        <a:p>
          <a:endParaRPr lang="es-ES"/>
        </a:p>
      </dgm:t>
    </dgm:pt>
    <dgm:pt modelId="{C8D84D74-5695-49E9-8081-3B75631D85E2}" type="pres">
      <dgm:prSet presAssocID="{E6FC760C-F8BF-4C57-B8C2-34F9E99AAEDD}" presName="connectorText" presStyleLbl="sibTrans1D1" presStyleIdx="5" presStyleCnt="12"/>
      <dgm:spPr/>
      <dgm:t>
        <a:bodyPr/>
        <a:lstStyle/>
        <a:p>
          <a:endParaRPr lang="es-ES"/>
        </a:p>
      </dgm:t>
    </dgm:pt>
    <dgm:pt modelId="{CEC830CB-F615-4685-A0C5-94E29934E94C}" type="pres">
      <dgm:prSet presAssocID="{C587BB09-C1F6-48B2-B3AB-30BDCAE023E3}" presName="node" presStyleLbl="node1" presStyleIdx="6" presStyleCnt="13">
        <dgm:presLayoutVars>
          <dgm:bulletEnabled val="1"/>
        </dgm:presLayoutVars>
      </dgm:prSet>
      <dgm:spPr/>
      <dgm:t>
        <a:bodyPr/>
        <a:lstStyle/>
        <a:p>
          <a:endParaRPr lang="es-EC"/>
        </a:p>
      </dgm:t>
    </dgm:pt>
    <dgm:pt modelId="{A2E2197C-135E-4A79-A816-3530E78DA78C}" type="pres">
      <dgm:prSet presAssocID="{6C6B79A4-6426-4331-A92E-C4DAD6603A44}" presName="sibTrans" presStyleLbl="sibTrans1D1" presStyleIdx="6" presStyleCnt="12"/>
      <dgm:spPr/>
      <dgm:t>
        <a:bodyPr/>
        <a:lstStyle/>
        <a:p>
          <a:endParaRPr lang="es-ES"/>
        </a:p>
      </dgm:t>
    </dgm:pt>
    <dgm:pt modelId="{90E3EAC7-3E17-4A1B-BD15-7ADE0394D3EF}" type="pres">
      <dgm:prSet presAssocID="{6C6B79A4-6426-4331-A92E-C4DAD6603A44}" presName="connectorText" presStyleLbl="sibTrans1D1" presStyleIdx="6" presStyleCnt="12"/>
      <dgm:spPr/>
      <dgm:t>
        <a:bodyPr/>
        <a:lstStyle/>
        <a:p>
          <a:endParaRPr lang="es-ES"/>
        </a:p>
      </dgm:t>
    </dgm:pt>
    <dgm:pt modelId="{C38A7ED2-3522-4DCE-B2B0-EDAE37CBAF39}" type="pres">
      <dgm:prSet presAssocID="{FC9EA777-4E03-468F-BC41-CEFAE5F956DD}" presName="node" presStyleLbl="node1" presStyleIdx="7" presStyleCnt="13">
        <dgm:presLayoutVars>
          <dgm:bulletEnabled val="1"/>
        </dgm:presLayoutVars>
      </dgm:prSet>
      <dgm:spPr/>
      <dgm:t>
        <a:bodyPr/>
        <a:lstStyle/>
        <a:p>
          <a:endParaRPr lang="es-EC"/>
        </a:p>
      </dgm:t>
    </dgm:pt>
    <dgm:pt modelId="{CED0B70D-C24C-48E4-A045-8C03B396C93B}" type="pres">
      <dgm:prSet presAssocID="{B742955F-55B5-42F9-B6F4-455BE979B897}" presName="sibTrans" presStyleLbl="sibTrans1D1" presStyleIdx="7" presStyleCnt="12"/>
      <dgm:spPr/>
      <dgm:t>
        <a:bodyPr/>
        <a:lstStyle/>
        <a:p>
          <a:endParaRPr lang="es-ES"/>
        </a:p>
      </dgm:t>
    </dgm:pt>
    <dgm:pt modelId="{4BABE5F0-CEEC-49AF-9D48-C59283F4113C}" type="pres">
      <dgm:prSet presAssocID="{B742955F-55B5-42F9-B6F4-455BE979B897}" presName="connectorText" presStyleLbl="sibTrans1D1" presStyleIdx="7" presStyleCnt="12"/>
      <dgm:spPr/>
      <dgm:t>
        <a:bodyPr/>
        <a:lstStyle/>
        <a:p>
          <a:endParaRPr lang="es-ES"/>
        </a:p>
      </dgm:t>
    </dgm:pt>
    <dgm:pt modelId="{32A5D287-4C9F-42E3-91FE-CAECCEC95DC3}" type="pres">
      <dgm:prSet presAssocID="{23551CC4-1B91-4FC4-808B-85D9923E14B6}" presName="node" presStyleLbl="node1" presStyleIdx="8" presStyleCnt="13">
        <dgm:presLayoutVars>
          <dgm:bulletEnabled val="1"/>
        </dgm:presLayoutVars>
      </dgm:prSet>
      <dgm:spPr/>
      <dgm:t>
        <a:bodyPr/>
        <a:lstStyle/>
        <a:p>
          <a:endParaRPr lang="es-ES"/>
        </a:p>
      </dgm:t>
    </dgm:pt>
    <dgm:pt modelId="{AEAC014B-729D-4F80-BE58-FB2484C8AD81}" type="pres">
      <dgm:prSet presAssocID="{1DF206F6-6F4D-4B0E-ABFC-3667379A390C}" presName="sibTrans" presStyleLbl="sibTrans1D1" presStyleIdx="8" presStyleCnt="12"/>
      <dgm:spPr/>
      <dgm:t>
        <a:bodyPr/>
        <a:lstStyle/>
        <a:p>
          <a:endParaRPr lang="es-ES"/>
        </a:p>
      </dgm:t>
    </dgm:pt>
    <dgm:pt modelId="{EDA5AAED-4B01-4CBA-890A-437650E83F9C}" type="pres">
      <dgm:prSet presAssocID="{1DF206F6-6F4D-4B0E-ABFC-3667379A390C}" presName="connectorText" presStyleLbl="sibTrans1D1" presStyleIdx="8" presStyleCnt="12"/>
      <dgm:spPr/>
      <dgm:t>
        <a:bodyPr/>
        <a:lstStyle/>
        <a:p>
          <a:endParaRPr lang="es-ES"/>
        </a:p>
      </dgm:t>
    </dgm:pt>
    <dgm:pt modelId="{2F4C5E94-72E1-42AD-A9FD-86670E44AF79}" type="pres">
      <dgm:prSet presAssocID="{CB9CFA73-0834-445F-BE8A-6388FBEE11E6}" presName="node" presStyleLbl="node1" presStyleIdx="9" presStyleCnt="13">
        <dgm:presLayoutVars>
          <dgm:bulletEnabled val="1"/>
        </dgm:presLayoutVars>
      </dgm:prSet>
      <dgm:spPr/>
      <dgm:t>
        <a:bodyPr/>
        <a:lstStyle/>
        <a:p>
          <a:endParaRPr lang="es-EC"/>
        </a:p>
      </dgm:t>
    </dgm:pt>
    <dgm:pt modelId="{D02F013D-F1D5-4367-9C19-577135FB6997}" type="pres">
      <dgm:prSet presAssocID="{17B660EA-E4EA-4210-A60A-D66A14E2AAB2}" presName="sibTrans" presStyleLbl="sibTrans1D1" presStyleIdx="9" presStyleCnt="12"/>
      <dgm:spPr/>
      <dgm:t>
        <a:bodyPr/>
        <a:lstStyle/>
        <a:p>
          <a:endParaRPr lang="es-ES"/>
        </a:p>
      </dgm:t>
    </dgm:pt>
    <dgm:pt modelId="{244E25C2-9D48-4F33-9FEF-6F209067002F}" type="pres">
      <dgm:prSet presAssocID="{17B660EA-E4EA-4210-A60A-D66A14E2AAB2}" presName="connectorText" presStyleLbl="sibTrans1D1" presStyleIdx="9" presStyleCnt="12"/>
      <dgm:spPr/>
      <dgm:t>
        <a:bodyPr/>
        <a:lstStyle/>
        <a:p>
          <a:endParaRPr lang="es-ES"/>
        </a:p>
      </dgm:t>
    </dgm:pt>
    <dgm:pt modelId="{31B9895E-8B62-42DC-8A81-75376EDCDA41}" type="pres">
      <dgm:prSet presAssocID="{AD15802D-FE81-4E89-9A41-2BB341BDB96E}" presName="node" presStyleLbl="node1" presStyleIdx="10" presStyleCnt="13">
        <dgm:presLayoutVars>
          <dgm:bulletEnabled val="1"/>
        </dgm:presLayoutVars>
      </dgm:prSet>
      <dgm:spPr/>
      <dgm:t>
        <a:bodyPr/>
        <a:lstStyle/>
        <a:p>
          <a:endParaRPr lang="es-EC"/>
        </a:p>
      </dgm:t>
    </dgm:pt>
    <dgm:pt modelId="{6FC6B176-0B76-4F39-BEB7-5AFEE7AC5AF0}" type="pres">
      <dgm:prSet presAssocID="{232EF306-D2C3-41AE-AA22-9CAF909C77DA}" presName="sibTrans" presStyleLbl="sibTrans1D1" presStyleIdx="10" presStyleCnt="12"/>
      <dgm:spPr/>
      <dgm:t>
        <a:bodyPr/>
        <a:lstStyle/>
        <a:p>
          <a:endParaRPr lang="es-ES"/>
        </a:p>
      </dgm:t>
    </dgm:pt>
    <dgm:pt modelId="{036E7D94-1118-4AB8-8056-419D30613FCB}" type="pres">
      <dgm:prSet presAssocID="{232EF306-D2C3-41AE-AA22-9CAF909C77DA}" presName="connectorText" presStyleLbl="sibTrans1D1" presStyleIdx="10" presStyleCnt="12"/>
      <dgm:spPr/>
      <dgm:t>
        <a:bodyPr/>
        <a:lstStyle/>
        <a:p>
          <a:endParaRPr lang="es-ES"/>
        </a:p>
      </dgm:t>
    </dgm:pt>
    <dgm:pt modelId="{E0D5BD46-F164-49D1-B0CD-284D893CE74B}" type="pres">
      <dgm:prSet presAssocID="{DF1BC584-6566-4A0B-9E13-E603165873D2}" presName="node" presStyleLbl="node1" presStyleIdx="11" presStyleCnt="13">
        <dgm:presLayoutVars>
          <dgm:bulletEnabled val="1"/>
        </dgm:presLayoutVars>
      </dgm:prSet>
      <dgm:spPr/>
      <dgm:t>
        <a:bodyPr/>
        <a:lstStyle/>
        <a:p>
          <a:endParaRPr lang="es-EC"/>
        </a:p>
      </dgm:t>
    </dgm:pt>
    <dgm:pt modelId="{8A220325-F712-4DB9-B559-24749B2034EB}" type="pres">
      <dgm:prSet presAssocID="{7AD36820-2CC9-4D85-94BE-0A9F9BA72194}" presName="sibTrans" presStyleLbl="sibTrans1D1" presStyleIdx="11" presStyleCnt="12"/>
      <dgm:spPr/>
      <dgm:t>
        <a:bodyPr/>
        <a:lstStyle/>
        <a:p>
          <a:endParaRPr lang="es-ES"/>
        </a:p>
      </dgm:t>
    </dgm:pt>
    <dgm:pt modelId="{44031D1E-342D-4779-8848-0F71C77EA9D8}" type="pres">
      <dgm:prSet presAssocID="{7AD36820-2CC9-4D85-94BE-0A9F9BA72194}" presName="connectorText" presStyleLbl="sibTrans1D1" presStyleIdx="11" presStyleCnt="12"/>
      <dgm:spPr/>
      <dgm:t>
        <a:bodyPr/>
        <a:lstStyle/>
        <a:p>
          <a:endParaRPr lang="es-ES"/>
        </a:p>
      </dgm:t>
    </dgm:pt>
    <dgm:pt modelId="{B8A94557-AEE7-403B-A2D1-5F4DC4648ACF}" type="pres">
      <dgm:prSet presAssocID="{E2D32CD0-6575-48A1-862C-E834AA28B9C3}" presName="node" presStyleLbl="node1" presStyleIdx="12" presStyleCnt="13" custLinFactX="92130" custLinFactNeighborX="100000" custLinFactNeighborY="1388">
        <dgm:presLayoutVars>
          <dgm:bulletEnabled val="1"/>
        </dgm:presLayoutVars>
      </dgm:prSet>
      <dgm:spPr/>
      <dgm:t>
        <a:bodyPr/>
        <a:lstStyle/>
        <a:p>
          <a:endParaRPr lang="es-ES"/>
        </a:p>
      </dgm:t>
    </dgm:pt>
  </dgm:ptLst>
  <dgm:cxnLst>
    <dgm:cxn modelId="{B8A63589-A7B3-4623-B007-4AAE5FAAEB84}" type="presOf" srcId="{E6FC760C-F8BF-4C57-B8C2-34F9E99AAEDD}" destId="{C8D84D74-5695-49E9-8081-3B75631D85E2}" srcOrd="1" destOrd="0" presId="urn:microsoft.com/office/officeart/2005/8/layout/bProcess3"/>
    <dgm:cxn modelId="{9029FC40-0B03-40C1-928F-1FC8AE6E08BE}" type="presOf" srcId="{232EF306-D2C3-41AE-AA22-9CAF909C77DA}" destId="{036E7D94-1118-4AB8-8056-419D30613FCB}" srcOrd="1" destOrd="0" presId="urn:microsoft.com/office/officeart/2005/8/layout/bProcess3"/>
    <dgm:cxn modelId="{D2FE76CC-2830-4C2C-9445-21D73335FF68}" type="presOf" srcId="{1DF206F6-6F4D-4B0E-ABFC-3667379A390C}" destId="{AEAC014B-729D-4F80-BE58-FB2484C8AD81}" srcOrd="0" destOrd="0" presId="urn:microsoft.com/office/officeart/2005/8/layout/bProcess3"/>
    <dgm:cxn modelId="{791A67FB-FFA8-45FA-AC6D-E8359B3A121A}" type="presOf" srcId="{7AD36820-2CC9-4D85-94BE-0A9F9BA72194}" destId="{8A220325-F712-4DB9-B559-24749B2034EB}" srcOrd="0" destOrd="0" presId="urn:microsoft.com/office/officeart/2005/8/layout/bProcess3"/>
    <dgm:cxn modelId="{1E709CB2-EF4C-438A-A9B9-E941E5A15B56}" type="presOf" srcId="{6910B07F-B74A-4F12-82D9-E99A33213F0C}" destId="{1BD88121-6889-4180-B3AD-53E502D06DD4}" srcOrd="0" destOrd="0" presId="urn:microsoft.com/office/officeart/2005/8/layout/bProcess3"/>
    <dgm:cxn modelId="{CF13A808-23F8-4D7D-9A49-CC2F010343B5}" srcId="{1D558EB1-E44C-42DD-9D18-4F5B49922DFB}" destId="{C587BB09-C1F6-48B2-B3AB-30BDCAE023E3}" srcOrd="6" destOrd="0" parTransId="{66BEF487-8655-411B-A0CE-A6A488B10E6F}" sibTransId="{6C6B79A4-6426-4331-A92E-C4DAD6603A44}"/>
    <dgm:cxn modelId="{1945ACAB-C8CE-4CDD-9467-D46F9AC31126}" type="presOf" srcId="{232EF306-D2C3-41AE-AA22-9CAF909C77DA}" destId="{6FC6B176-0B76-4F39-BEB7-5AFEE7AC5AF0}" srcOrd="0" destOrd="0" presId="urn:microsoft.com/office/officeart/2005/8/layout/bProcess3"/>
    <dgm:cxn modelId="{46B518B1-EF2A-40FD-BEDB-A5E8A9790BC4}" type="presOf" srcId="{66958263-EA42-4856-B50E-5A9089FA4576}" destId="{C8D50790-4F95-467D-99B2-9FE3EAAAFE4A}" srcOrd="0" destOrd="0" presId="urn:microsoft.com/office/officeart/2005/8/layout/bProcess3"/>
    <dgm:cxn modelId="{59156151-AF12-4DC5-BBF4-9B60C20BC0B6}" type="presOf" srcId="{F73BFB9C-7206-4547-85EA-27BDB6344DDA}" destId="{12740690-131D-4F00-882B-985E7B08CFA9}" srcOrd="1" destOrd="0" presId="urn:microsoft.com/office/officeart/2005/8/layout/bProcess3"/>
    <dgm:cxn modelId="{FD0DCDDA-EA7D-4C5E-B36A-968DFEFC5022}" srcId="{1D558EB1-E44C-42DD-9D18-4F5B49922DFB}" destId="{7C5257F9-B67D-4259-A666-0B094407439D}" srcOrd="2" destOrd="0" parTransId="{456AFE91-0216-4575-AA37-F58669A4E89B}" sibTransId="{66958263-EA42-4856-B50E-5A9089FA4576}"/>
    <dgm:cxn modelId="{63E6FFCF-10E8-4236-912E-0C50CD7631C6}" type="presOf" srcId="{B742955F-55B5-42F9-B6F4-455BE979B897}" destId="{CED0B70D-C24C-48E4-A045-8C03B396C93B}" srcOrd="0" destOrd="0" presId="urn:microsoft.com/office/officeart/2005/8/layout/bProcess3"/>
    <dgm:cxn modelId="{CF73BBAB-CCEE-4724-BCC6-9BBBC56D6C14}" type="presOf" srcId="{4DB3401C-8206-457F-82CB-09D46A6BB184}" destId="{5FFC773C-9509-4E9F-AA8F-B061E263C995}" srcOrd="0" destOrd="0" presId="urn:microsoft.com/office/officeart/2005/8/layout/bProcess3"/>
    <dgm:cxn modelId="{BB3FDA19-EDFC-4699-813D-2D1332B6F50A}" type="presOf" srcId="{66958263-EA42-4856-B50E-5A9089FA4576}" destId="{DD6E0F9C-848E-4A75-A440-9B907301D9BD}" srcOrd="1" destOrd="0" presId="urn:microsoft.com/office/officeart/2005/8/layout/bProcess3"/>
    <dgm:cxn modelId="{F65D2DD6-4643-4E43-A7B1-DD9A92AB850A}" type="presOf" srcId="{9062CB67-0915-4AC0-A646-7E0339405E84}" destId="{A4BFE2E9-E92A-4841-AC88-CEA5763C58AC}" srcOrd="0" destOrd="0" presId="urn:microsoft.com/office/officeart/2005/8/layout/bProcess3"/>
    <dgm:cxn modelId="{896F0927-5C5A-4083-ABFA-D4BB33E706CB}" srcId="{1D558EB1-E44C-42DD-9D18-4F5B49922DFB}" destId="{DF1BC584-6566-4A0B-9E13-E603165873D2}" srcOrd="11" destOrd="0" parTransId="{E842E5F0-F055-400C-A2FD-23683FFC561D}" sibTransId="{7AD36820-2CC9-4D85-94BE-0A9F9BA72194}"/>
    <dgm:cxn modelId="{A74CECC3-3B6D-440C-AD52-9F98C0352304}" type="presOf" srcId="{6B978F09-FBB9-47AC-9379-1E4B0D242768}" destId="{1B2EBF54-5CAD-49EB-8EFC-EA835278160E}" srcOrd="0" destOrd="0" presId="urn:microsoft.com/office/officeart/2005/8/layout/bProcess3"/>
    <dgm:cxn modelId="{D9FCB9B5-052F-487C-8072-6A628E75EB2F}" type="presOf" srcId="{6910B07F-B74A-4F12-82D9-E99A33213F0C}" destId="{45CC5D80-2655-4100-8CEC-F45F38136766}" srcOrd="1" destOrd="0" presId="urn:microsoft.com/office/officeart/2005/8/layout/bProcess3"/>
    <dgm:cxn modelId="{C6F5ED2B-0D07-41BB-969B-C5A17C03E93F}" srcId="{1D558EB1-E44C-42DD-9D18-4F5B49922DFB}" destId="{CB9CFA73-0834-445F-BE8A-6388FBEE11E6}" srcOrd="9" destOrd="0" parTransId="{E47AC311-BF72-4A4D-A389-BB62731B1F33}" sibTransId="{17B660EA-E4EA-4210-A60A-D66A14E2AAB2}"/>
    <dgm:cxn modelId="{5A02C38E-71CA-45B9-99FB-1B07D311C862}" type="presOf" srcId="{AD15802D-FE81-4E89-9A41-2BB341BDB96E}" destId="{31B9895E-8B62-42DC-8A81-75376EDCDA41}" srcOrd="0" destOrd="0" presId="urn:microsoft.com/office/officeart/2005/8/layout/bProcess3"/>
    <dgm:cxn modelId="{87710F5F-42DC-43DA-B452-FA9E920C0B42}" srcId="{1D558EB1-E44C-42DD-9D18-4F5B49922DFB}" destId="{438CB400-B5EB-4D0D-9F5D-3CB323D9434E}" srcOrd="5" destOrd="0" parTransId="{93F5B535-EDF2-4C03-B0F6-C2FEBB63443C}" sibTransId="{E6FC760C-F8BF-4C57-B8C2-34F9E99AAEDD}"/>
    <dgm:cxn modelId="{6535CFB9-27C0-4BBA-8A04-0E892FB286C0}" type="presOf" srcId="{FFFE6034-C445-4608-A791-5C0AAE2D53E2}" destId="{33752B56-67DE-4956-91DC-E7C9D105D995}" srcOrd="0" destOrd="0" presId="urn:microsoft.com/office/officeart/2005/8/layout/bProcess3"/>
    <dgm:cxn modelId="{10A54E46-566B-4D5B-9E25-2C442D1A7F37}" srcId="{1D558EB1-E44C-42DD-9D18-4F5B49922DFB}" destId="{AD15802D-FE81-4E89-9A41-2BB341BDB96E}" srcOrd="10" destOrd="0" parTransId="{F75DFED8-F1EB-49BF-BD56-7EA7CD0BDCDB}" sibTransId="{232EF306-D2C3-41AE-AA22-9CAF909C77DA}"/>
    <dgm:cxn modelId="{4D65B1D2-AB0A-4320-B8C5-98FC54ED67C6}" type="presOf" srcId="{F73BFB9C-7206-4547-85EA-27BDB6344DDA}" destId="{913F6F2B-6007-46F2-9A01-B29A13EE8823}" srcOrd="0" destOrd="0" presId="urn:microsoft.com/office/officeart/2005/8/layout/bProcess3"/>
    <dgm:cxn modelId="{9E4A7AAE-4FB1-42DE-9442-3F89A8DFC08D}" type="presOf" srcId="{CB9CFA73-0834-445F-BE8A-6388FBEE11E6}" destId="{2F4C5E94-72E1-42AD-A9FD-86670E44AF79}" srcOrd="0" destOrd="0" presId="urn:microsoft.com/office/officeart/2005/8/layout/bProcess3"/>
    <dgm:cxn modelId="{58612E8C-6A9C-42BA-A169-8B6EE7D8E475}" srcId="{1D558EB1-E44C-42DD-9D18-4F5B49922DFB}" destId="{23551CC4-1B91-4FC4-808B-85D9923E14B6}" srcOrd="8" destOrd="0" parTransId="{85613B7C-372F-4C94-9564-120517DEF2A8}" sibTransId="{1DF206F6-6F4D-4B0E-ABFC-3667379A390C}"/>
    <dgm:cxn modelId="{A7EB9946-5EC4-4891-838B-A56A4CC1CCA4}" srcId="{1D558EB1-E44C-42DD-9D18-4F5B49922DFB}" destId="{9062CB67-0915-4AC0-A646-7E0339405E84}" srcOrd="3" destOrd="0" parTransId="{9DA33BE0-9F2C-473D-A4E1-2A367099F1C2}" sibTransId="{177BDF76-9B02-4826-96AC-6BC85EFAE41D}"/>
    <dgm:cxn modelId="{BC47AC09-4895-44EA-A895-BD722FD721F6}" type="presOf" srcId="{23551CC4-1B91-4FC4-808B-85D9923E14B6}" destId="{32A5D287-4C9F-42E3-91FE-CAECCEC95DC3}" srcOrd="0" destOrd="0" presId="urn:microsoft.com/office/officeart/2005/8/layout/bProcess3"/>
    <dgm:cxn modelId="{FB32952A-F492-4056-A122-0511FEF0BC47}" type="presOf" srcId="{1D558EB1-E44C-42DD-9D18-4F5B49922DFB}" destId="{BA5964E4-26C9-4AC2-98D1-825745948820}" srcOrd="0" destOrd="0" presId="urn:microsoft.com/office/officeart/2005/8/layout/bProcess3"/>
    <dgm:cxn modelId="{D010FEB8-212E-439C-BE2B-AC4C0E1388DD}" type="presOf" srcId="{E6FC760C-F8BF-4C57-B8C2-34F9E99AAEDD}" destId="{2A101547-6D6E-4A10-B521-FDC996A14271}" srcOrd="0" destOrd="0" presId="urn:microsoft.com/office/officeart/2005/8/layout/bProcess3"/>
    <dgm:cxn modelId="{B5FE0FD3-978C-466D-8A24-F4B6C9E94232}" type="presOf" srcId="{438CB400-B5EB-4D0D-9F5D-3CB323D9434E}" destId="{917A3878-29BA-45C5-AD03-BF2212B8C78B}" srcOrd="0" destOrd="0" presId="urn:microsoft.com/office/officeart/2005/8/layout/bProcess3"/>
    <dgm:cxn modelId="{987E2D42-8FEB-44F3-A956-0B4B773F6BF3}" type="presOf" srcId="{17B660EA-E4EA-4210-A60A-D66A14E2AAB2}" destId="{D02F013D-F1D5-4367-9C19-577135FB6997}" srcOrd="0" destOrd="0" presId="urn:microsoft.com/office/officeart/2005/8/layout/bProcess3"/>
    <dgm:cxn modelId="{E0467172-D5B3-4E8B-8185-F94683A20CB9}" srcId="{1D558EB1-E44C-42DD-9D18-4F5B49922DFB}" destId="{FC9EA777-4E03-468F-BC41-CEFAE5F956DD}" srcOrd="7" destOrd="0" parTransId="{0F0EF332-7921-4DDA-AAE0-E26C30894AFA}" sibTransId="{B742955F-55B5-42F9-B6F4-455BE979B897}"/>
    <dgm:cxn modelId="{EDF87D69-AF4E-455F-A0F0-B5803F05DDB2}" type="presOf" srcId="{E2D32CD0-6575-48A1-862C-E834AA28B9C3}" destId="{B8A94557-AEE7-403B-A2D1-5F4DC4648ACF}" srcOrd="0" destOrd="0" presId="urn:microsoft.com/office/officeart/2005/8/layout/bProcess3"/>
    <dgm:cxn modelId="{9E971FB1-0206-4D22-B29F-57027B86A470}" type="presOf" srcId="{DF1BC584-6566-4A0B-9E13-E603165873D2}" destId="{E0D5BD46-F164-49D1-B0CD-284D893CE74B}" srcOrd="0" destOrd="0" presId="urn:microsoft.com/office/officeart/2005/8/layout/bProcess3"/>
    <dgm:cxn modelId="{B001B37D-D30C-4342-BD67-D31C5EB126C2}" type="presOf" srcId="{FC9EA777-4E03-468F-BC41-CEFAE5F956DD}" destId="{C38A7ED2-3522-4DCE-B2B0-EDAE37CBAF39}" srcOrd="0" destOrd="0" presId="urn:microsoft.com/office/officeart/2005/8/layout/bProcess3"/>
    <dgm:cxn modelId="{9395B5E4-AD18-4306-88C3-F99E8ABC8B91}" type="presOf" srcId="{B742955F-55B5-42F9-B6F4-455BE979B897}" destId="{4BABE5F0-CEEC-49AF-9D48-C59283F4113C}" srcOrd="1" destOrd="0" presId="urn:microsoft.com/office/officeart/2005/8/layout/bProcess3"/>
    <dgm:cxn modelId="{A3112542-698A-4D6A-95D3-6464E587CA23}" type="presOf" srcId="{6B978F09-FBB9-47AC-9379-1E4B0D242768}" destId="{B99CB99B-3FBD-48DC-B9C3-0AF40E4DF807}" srcOrd="1" destOrd="0" presId="urn:microsoft.com/office/officeart/2005/8/layout/bProcess3"/>
    <dgm:cxn modelId="{940642B6-11EA-41C4-AFCD-F63BF1B1D4B6}" srcId="{1D558EB1-E44C-42DD-9D18-4F5B49922DFB}" destId="{FFFE6034-C445-4608-A791-5C0AAE2D53E2}" srcOrd="4" destOrd="0" parTransId="{7EBB35CC-334C-4867-B8F8-41591276A31B}" sibTransId="{F73BFB9C-7206-4547-85EA-27BDB6344DDA}"/>
    <dgm:cxn modelId="{59908C87-D02B-4755-A4E4-A06C2CB0BE2D}" type="presOf" srcId="{6C6B79A4-6426-4331-A92E-C4DAD6603A44}" destId="{90E3EAC7-3E17-4A1B-BD15-7ADE0394D3EF}" srcOrd="1" destOrd="0" presId="urn:microsoft.com/office/officeart/2005/8/layout/bProcess3"/>
    <dgm:cxn modelId="{D9084AD2-1AB8-4A89-A569-6F107B764D51}" type="presOf" srcId="{C587BB09-C1F6-48B2-B3AB-30BDCAE023E3}" destId="{CEC830CB-F615-4685-A0C5-94E29934E94C}" srcOrd="0" destOrd="0" presId="urn:microsoft.com/office/officeart/2005/8/layout/bProcess3"/>
    <dgm:cxn modelId="{803DC8C9-3032-4307-86D9-C540CD048185}" type="presOf" srcId="{7C5257F9-B67D-4259-A666-0B094407439D}" destId="{5E2187D6-BF67-4A0A-A604-E0D37726537D}" srcOrd="0" destOrd="0" presId="urn:microsoft.com/office/officeart/2005/8/layout/bProcess3"/>
    <dgm:cxn modelId="{20F2327D-24EA-45B4-BB62-073B210B7856}" type="presOf" srcId="{6C6B79A4-6426-4331-A92E-C4DAD6603A44}" destId="{A2E2197C-135E-4A79-A816-3530E78DA78C}" srcOrd="0" destOrd="0" presId="urn:microsoft.com/office/officeart/2005/8/layout/bProcess3"/>
    <dgm:cxn modelId="{23F2E9C3-EBF0-4407-A70C-F367AF6E83C5}" type="presOf" srcId="{7AD36820-2CC9-4D85-94BE-0A9F9BA72194}" destId="{44031D1E-342D-4779-8848-0F71C77EA9D8}" srcOrd="1" destOrd="0" presId="urn:microsoft.com/office/officeart/2005/8/layout/bProcess3"/>
    <dgm:cxn modelId="{24FA6D00-7E64-4D92-BDE8-D154CF2AFB0B}" type="presOf" srcId="{02241F58-7DEC-458C-BD5B-EE484628E860}" destId="{0295BEBB-4349-45D1-B189-E2005ACA7823}" srcOrd="0" destOrd="0" presId="urn:microsoft.com/office/officeart/2005/8/layout/bProcess3"/>
    <dgm:cxn modelId="{1E8D23A3-98D6-4F85-B8FE-EFB53D29FC44}" type="presOf" srcId="{177BDF76-9B02-4826-96AC-6BC85EFAE41D}" destId="{104C49DB-D9D7-4E8C-BBEF-F6D1012BC353}" srcOrd="1" destOrd="0" presId="urn:microsoft.com/office/officeart/2005/8/layout/bProcess3"/>
    <dgm:cxn modelId="{30FBB4E0-CE15-4D00-8C25-AB693CF00434}" srcId="{1D558EB1-E44C-42DD-9D18-4F5B49922DFB}" destId="{4DB3401C-8206-457F-82CB-09D46A6BB184}" srcOrd="0" destOrd="0" parTransId="{963B6F4C-EE77-498B-899C-38028D0F147E}" sibTransId="{6910B07F-B74A-4F12-82D9-E99A33213F0C}"/>
    <dgm:cxn modelId="{9902CE58-5816-4046-920D-C13BF6731F9F}" type="presOf" srcId="{1DF206F6-6F4D-4B0E-ABFC-3667379A390C}" destId="{EDA5AAED-4B01-4CBA-890A-437650E83F9C}" srcOrd="1" destOrd="0" presId="urn:microsoft.com/office/officeart/2005/8/layout/bProcess3"/>
    <dgm:cxn modelId="{4CEA7C72-3EA8-4428-8D91-4D8691AED7BD}" srcId="{1D558EB1-E44C-42DD-9D18-4F5B49922DFB}" destId="{02241F58-7DEC-458C-BD5B-EE484628E860}" srcOrd="1" destOrd="0" parTransId="{9B12A136-A8AC-4D2E-9417-208E581C69AE}" sibTransId="{6B978F09-FBB9-47AC-9379-1E4B0D242768}"/>
    <dgm:cxn modelId="{596FF12D-0927-46A3-BDAE-6FC2823A2353}" type="presOf" srcId="{17B660EA-E4EA-4210-A60A-D66A14E2AAB2}" destId="{244E25C2-9D48-4F33-9FEF-6F209067002F}" srcOrd="1" destOrd="0" presId="urn:microsoft.com/office/officeart/2005/8/layout/bProcess3"/>
    <dgm:cxn modelId="{725D6619-5678-4DED-968F-4A73A59B7052}" srcId="{1D558EB1-E44C-42DD-9D18-4F5B49922DFB}" destId="{E2D32CD0-6575-48A1-862C-E834AA28B9C3}" srcOrd="12" destOrd="0" parTransId="{746AFB1C-FEC3-43D0-A7C6-E24824F94D8E}" sibTransId="{54EC04BB-E289-420E-83E8-D4F2AE431491}"/>
    <dgm:cxn modelId="{538BB56F-EA91-49E6-879F-F0DDBCF2790B}" type="presOf" srcId="{177BDF76-9B02-4826-96AC-6BC85EFAE41D}" destId="{44553A3B-D6F0-406B-873B-8661E6D62190}" srcOrd="0" destOrd="0" presId="urn:microsoft.com/office/officeart/2005/8/layout/bProcess3"/>
    <dgm:cxn modelId="{304CAF7F-790A-4C49-8D0E-CECAE5501490}" type="presParOf" srcId="{BA5964E4-26C9-4AC2-98D1-825745948820}" destId="{5FFC773C-9509-4E9F-AA8F-B061E263C995}" srcOrd="0" destOrd="0" presId="urn:microsoft.com/office/officeart/2005/8/layout/bProcess3"/>
    <dgm:cxn modelId="{C7B662B0-4AC3-4A42-AA70-0B0CE9046369}" type="presParOf" srcId="{BA5964E4-26C9-4AC2-98D1-825745948820}" destId="{1BD88121-6889-4180-B3AD-53E502D06DD4}" srcOrd="1" destOrd="0" presId="urn:microsoft.com/office/officeart/2005/8/layout/bProcess3"/>
    <dgm:cxn modelId="{578EE38C-3273-4DBC-979B-D9FFCE491C76}" type="presParOf" srcId="{1BD88121-6889-4180-B3AD-53E502D06DD4}" destId="{45CC5D80-2655-4100-8CEC-F45F38136766}" srcOrd="0" destOrd="0" presId="urn:microsoft.com/office/officeart/2005/8/layout/bProcess3"/>
    <dgm:cxn modelId="{A4A6952B-B5B0-466E-A0C2-CEE8792AB5DB}" type="presParOf" srcId="{BA5964E4-26C9-4AC2-98D1-825745948820}" destId="{0295BEBB-4349-45D1-B189-E2005ACA7823}" srcOrd="2" destOrd="0" presId="urn:microsoft.com/office/officeart/2005/8/layout/bProcess3"/>
    <dgm:cxn modelId="{7096F2DE-9EB9-44A3-AA98-FDC62DAB9338}" type="presParOf" srcId="{BA5964E4-26C9-4AC2-98D1-825745948820}" destId="{1B2EBF54-5CAD-49EB-8EFC-EA835278160E}" srcOrd="3" destOrd="0" presId="urn:microsoft.com/office/officeart/2005/8/layout/bProcess3"/>
    <dgm:cxn modelId="{E12C8F54-95E3-4F3E-9992-1E9A06A34F62}" type="presParOf" srcId="{1B2EBF54-5CAD-49EB-8EFC-EA835278160E}" destId="{B99CB99B-3FBD-48DC-B9C3-0AF40E4DF807}" srcOrd="0" destOrd="0" presId="urn:microsoft.com/office/officeart/2005/8/layout/bProcess3"/>
    <dgm:cxn modelId="{B6C1ABB4-F177-4EA1-9763-1A9C878E0E19}" type="presParOf" srcId="{BA5964E4-26C9-4AC2-98D1-825745948820}" destId="{5E2187D6-BF67-4A0A-A604-E0D37726537D}" srcOrd="4" destOrd="0" presId="urn:microsoft.com/office/officeart/2005/8/layout/bProcess3"/>
    <dgm:cxn modelId="{79DFD010-5967-4935-8B68-96FED26BE07B}" type="presParOf" srcId="{BA5964E4-26C9-4AC2-98D1-825745948820}" destId="{C8D50790-4F95-467D-99B2-9FE3EAAAFE4A}" srcOrd="5" destOrd="0" presId="urn:microsoft.com/office/officeart/2005/8/layout/bProcess3"/>
    <dgm:cxn modelId="{801EEC89-8378-4EB5-9095-8B7B33DC152C}" type="presParOf" srcId="{C8D50790-4F95-467D-99B2-9FE3EAAAFE4A}" destId="{DD6E0F9C-848E-4A75-A440-9B907301D9BD}" srcOrd="0" destOrd="0" presId="urn:microsoft.com/office/officeart/2005/8/layout/bProcess3"/>
    <dgm:cxn modelId="{3FE727B5-3700-4E74-B1E7-8D630B674197}" type="presParOf" srcId="{BA5964E4-26C9-4AC2-98D1-825745948820}" destId="{A4BFE2E9-E92A-4841-AC88-CEA5763C58AC}" srcOrd="6" destOrd="0" presId="urn:microsoft.com/office/officeart/2005/8/layout/bProcess3"/>
    <dgm:cxn modelId="{35EF43B0-36A9-45C8-86B1-D2A9A2E46220}" type="presParOf" srcId="{BA5964E4-26C9-4AC2-98D1-825745948820}" destId="{44553A3B-D6F0-406B-873B-8661E6D62190}" srcOrd="7" destOrd="0" presId="urn:microsoft.com/office/officeart/2005/8/layout/bProcess3"/>
    <dgm:cxn modelId="{AD677B81-552C-450A-ABBC-01C33B704C2D}" type="presParOf" srcId="{44553A3B-D6F0-406B-873B-8661E6D62190}" destId="{104C49DB-D9D7-4E8C-BBEF-F6D1012BC353}" srcOrd="0" destOrd="0" presId="urn:microsoft.com/office/officeart/2005/8/layout/bProcess3"/>
    <dgm:cxn modelId="{1C419E16-AB8A-4AB0-88B2-8183DCF7DB82}" type="presParOf" srcId="{BA5964E4-26C9-4AC2-98D1-825745948820}" destId="{33752B56-67DE-4956-91DC-E7C9D105D995}" srcOrd="8" destOrd="0" presId="urn:microsoft.com/office/officeart/2005/8/layout/bProcess3"/>
    <dgm:cxn modelId="{00D876B0-F07D-45C2-9EBA-7AC93C73A25F}" type="presParOf" srcId="{BA5964E4-26C9-4AC2-98D1-825745948820}" destId="{913F6F2B-6007-46F2-9A01-B29A13EE8823}" srcOrd="9" destOrd="0" presId="urn:microsoft.com/office/officeart/2005/8/layout/bProcess3"/>
    <dgm:cxn modelId="{A9BDB9CB-6343-4468-88DC-229D23517D47}" type="presParOf" srcId="{913F6F2B-6007-46F2-9A01-B29A13EE8823}" destId="{12740690-131D-4F00-882B-985E7B08CFA9}" srcOrd="0" destOrd="0" presId="urn:microsoft.com/office/officeart/2005/8/layout/bProcess3"/>
    <dgm:cxn modelId="{4E243281-5FA0-4FFC-8193-A587B111CB1D}" type="presParOf" srcId="{BA5964E4-26C9-4AC2-98D1-825745948820}" destId="{917A3878-29BA-45C5-AD03-BF2212B8C78B}" srcOrd="10" destOrd="0" presId="urn:microsoft.com/office/officeart/2005/8/layout/bProcess3"/>
    <dgm:cxn modelId="{6A4E0763-A771-4BBC-8227-C15F094F3339}" type="presParOf" srcId="{BA5964E4-26C9-4AC2-98D1-825745948820}" destId="{2A101547-6D6E-4A10-B521-FDC996A14271}" srcOrd="11" destOrd="0" presId="urn:microsoft.com/office/officeart/2005/8/layout/bProcess3"/>
    <dgm:cxn modelId="{08ADDD7E-206A-44E9-B957-3698B5B190EF}" type="presParOf" srcId="{2A101547-6D6E-4A10-B521-FDC996A14271}" destId="{C8D84D74-5695-49E9-8081-3B75631D85E2}" srcOrd="0" destOrd="0" presId="urn:microsoft.com/office/officeart/2005/8/layout/bProcess3"/>
    <dgm:cxn modelId="{FAB0129D-06A2-4A8D-94DC-CC2ED790D193}" type="presParOf" srcId="{BA5964E4-26C9-4AC2-98D1-825745948820}" destId="{CEC830CB-F615-4685-A0C5-94E29934E94C}" srcOrd="12" destOrd="0" presId="urn:microsoft.com/office/officeart/2005/8/layout/bProcess3"/>
    <dgm:cxn modelId="{07C47F2D-4F3D-40D2-9C81-1F113E2D9A82}" type="presParOf" srcId="{BA5964E4-26C9-4AC2-98D1-825745948820}" destId="{A2E2197C-135E-4A79-A816-3530E78DA78C}" srcOrd="13" destOrd="0" presId="urn:microsoft.com/office/officeart/2005/8/layout/bProcess3"/>
    <dgm:cxn modelId="{6116E6D4-8711-4937-BEED-1899F4F091E9}" type="presParOf" srcId="{A2E2197C-135E-4A79-A816-3530E78DA78C}" destId="{90E3EAC7-3E17-4A1B-BD15-7ADE0394D3EF}" srcOrd="0" destOrd="0" presId="urn:microsoft.com/office/officeart/2005/8/layout/bProcess3"/>
    <dgm:cxn modelId="{5269C12C-66DF-4833-A7DD-8EF197268357}" type="presParOf" srcId="{BA5964E4-26C9-4AC2-98D1-825745948820}" destId="{C38A7ED2-3522-4DCE-B2B0-EDAE37CBAF39}" srcOrd="14" destOrd="0" presId="urn:microsoft.com/office/officeart/2005/8/layout/bProcess3"/>
    <dgm:cxn modelId="{690795D1-F257-4E17-A913-0A7F8E351B98}" type="presParOf" srcId="{BA5964E4-26C9-4AC2-98D1-825745948820}" destId="{CED0B70D-C24C-48E4-A045-8C03B396C93B}" srcOrd="15" destOrd="0" presId="urn:microsoft.com/office/officeart/2005/8/layout/bProcess3"/>
    <dgm:cxn modelId="{CD2CB735-930D-4071-B32E-F2531EA829B9}" type="presParOf" srcId="{CED0B70D-C24C-48E4-A045-8C03B396C93B}" destId="{4BABE5F0-CEEC-49AF-9D48-C59283F4113C}" srcOrd="0" destOrd="0" presId="urn:microsoft.com/office/officeart/2005/8/layout/bProcess3"/>
    <dgm:cxn modelId="{3C169EC9-04D4-444C-9E8A-B905C3BDC199}" type="presParOf" srcId="{BA5964E4-26C9-4AC2-98D1-825745948820}" destId="{32A5D287-4C9F-42E3-91FE-CAECCEC95DC3}" srcOrd="16" destOrd="0" presId="urn:microsoft.com/office/officeart/2005/8/layout/bProcess3"/>
    <dgm:cxn modelId="{EC41400B-EA0B-4E2A-9328-E1E1195A1A1C}" type="presParOf" srcId="{BA5964E4-26C9-4AC2-98D1-825745948820}" destId="{AEAC014B-729D-4F80-BE58-FB2484C8AD81}" srcOrd="17" destOrd="0" presId="urn:microsoft.com/office/officeart/2005/8/layout/bProcess3"/>
    <dgm:cxn modelId="{803C10F4-E189-4370-B8DA-7F43762B04C5}" type="presParOf" srcId="{AEAC014B-729D-4F80-BE58-FB2484C8AD81}" destId="{EDA5AAED-4B01-4CBA-890A-437650E83F9C}" srcOrd="0" destOrd="0" presId="urn:microsoft.com/office/officeart/2005/8/layout/bProcess3"/>
    <dgm:cxn modelId="{B16F391A-F866-4ACE-BEB3-22C747D96A98}" type="presParOf" srcId="{BA5964E4-26C9-4AC2-98D1-825745948820}" destId="{2F4C5E94-72E1-42AD-A9FD-86670E44AF79}" srcOrd="18" destOrd="0" presId="urn:microsoft.com/office/officeart/2005/8/layout/bProcess3"/>
    <dgm:cxn modelId="{403BC6AD-4B80-42AE-B945-C098383E16C9}" type="presParOf" srcId="{BA5964E4-26C9-4AC2-98D1-825745948820}" destId="{D02F013D-F1D5-4367-9C19-577135FB6997}" srcOrd="19" destOrd="0" presId="urn:microsoft.com/office/officeart/2005/8/layout/bProcess3"/>
    <dgm:cxn modelId="{46B2B351-61C6-4FE2-81EE-92C6196749F3}" type="presParOf" srcId="{D02F013D-F1D5-4367-9C19-577135FB6997}" destId="{244E25C2-9D48-4F33-9FEF-6F209067002F}" srcOrd="0" destOrd="0" presId="urn:microsoft.com/office/officeart/2005/8/layout/bProcess3"/>
    <dgm:cxn modelId="{D9528C1C-11BE-4E74-A1A2-C83BD0913578}" type="presParOf" srcId="{BA5964E4-26C9-4AC2-98D1-825745948820}" destId="{31B9895E-8B62-42DC-8A81-75376EDCDA41}" srcOrd="20" destOrd="0" presId="urn:microsoft.com/office/officeart/2005/8/layout/bProcess3"/>
    <dgm:cxn modelId="{B9F7AF67-A9EF-4C97-A22F-9F889FE4DDCF}" type="presParOf" srcId="{BA5964E4-26C9-4AC2-98D1-825745948820}" destId="{6FC6B176-0B76-4F39-BEB7-5AFEE7AC5AF0}" srcOrd="21" destOrd="0" presId="urn:microsoft.com/office/officeart/2005/8/layout/bProcess3"/>
    <dgm:cxn modelId="{2426CEC4-8E0F-42E2-9E74-9A766E498F6C}" type="presParOf" srcId="{6FC6B176-0B76-4F39-BEB7-5AFEE7AC5AF0}" destId="{036E7D94-1118-4AB8-8056-419D30613FCB}" srcOrd="0" destOrd="0" presId="urn:microsoft.com/office/officeart/2005/8/layout/bProcess3"/>
    <dgm:cxn modelId="{E9F50ACC-5D59-412F-9DED-FECAA270493E}" type="presParOf" srcId="{BA5964E4-26C9-4AC2-98D1-825745948820}" destId="{E0D5BD46-F164-49D1-B0CD-284D893CE74B}" srcOrd="22" destOrd="0" presId="urn:microsoft.com/office/officeart/2005/8/layout/bProcess3"/>
    <dgm:cxn modelId="{F839739D-4FC0-4506-B640-024F60AE4E3E}" type="presParOf" srcId="{BA5964E4-26C9-4AC2-98D1-825745948820}" destId="{8A220325-F712-4DB9-B559-24749B2034EB}" srcOrd="23" destOrd="0" presId="urn:microsoft.com/office/officeart/2005/8/layout/bProcess3"/>
    <dgm:cxn modelId="{0B79CB25-0645-4C16-9F91-0D28A6193A42}" type="presParOf" srcId="{8A220325-F712-4DB9-B559-24749B2034EB}" destId="{44031D1E-342D-4779-8848-0F71C77EA9D8}" srcOrd="0" destOrd="0" presId="urn:microsoft.com/office/officeart/2005/8/layout/bProcess3"/>
    <dgm:cxn modelId="{DAF25C16-974E-443E-90D4-D3D5C7B30D74}" type="presParOf" srcId="{BA5964E4-26C9-4AC2-98D1-825745948820}" destId="{B8A94557-AEE7-403B-A2D1-5F4DC4648ACF}" srcOrd="24" destOrd="0" presId="urn:microsoft.com/office/officeart/2005/8/layout/bProcess3"/>
  </dgm:cxnLst>
  <dgm:bg/>
  <dgm:whole>
    <a:ln w="15875"/>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5ACE1-545B-43EF-B9C2-25AE5D4533D1}">
      <dsp:nvSpPr>
        <dsp:cNvPr id="0" name=""/>
        <dsp:cNvSpPr/>
      </dsp:nvSpPr>
      <dsp:spPr>
        <a:xfrm>
          <a:off x="3077382" y="3204356"/>
          <a:ext cx="798781" cy="2283103"/>
        </a:xfrm>
        <a:custGeom>
          <a:avLst/>
          <a:gdLst/>
          <a:ahLst/>
          <a:cxnLst/>
          <a:rect l="0" t="0" r="0" b="0"/>
          <a:pathLst>
            <a:path>
              <a:moveTo>
                <a:pt x="0" y="0"/>
              </a:moveTo>
              <a:lnTo>
                <a:pt x="399390" y="0"/>
              </a:lnTo>
              <a:lnTo>
                <a:pt x="399390" y="2283103"/>
              </a:lnTo>
              <a:lnTo>
                <a:pt x="798781" y="2283103"/>
              </a:lnTo>
            </a:path>
          </a:pathLst>
        </a:custGeom>
        <a:noFill/>
        <a:ln w="25400" cap="flat" cmpd="sng" algn="ctr">
          <a:solidFill>
            <a:schemeClr val="accent6">
              <a:tint val="9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defTabSz="400050">
            <a:lnSpc>
              <a:spcPct val="90000"/>
            </a:lnSpc>
            <a:spcBef>
              <a:spcPct val="0"/>
            </a:spcBef>
            <a:spcAft>
              <a:spcPct val="35000"/>
            </a:spcAft>
          </a:pPr>
          <a:endParaRPr lang="es-EC" sz="900" b="1" kern="1200"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sp:txBody>
      <dsp:txXfrm>
        <a:off x="3416303" y="4285437"/>
        <a:ext cx="120940" cy="120940"/>
      </dsp:txXfrm>
    </dsp:sp>
    <dsp:sp modelId="{AA99DB03-1A39-467A-B445-678B467D527E}">
      <dsp:nvSpPr>
        <dsp:cNvPr id="0" name=""/>
        <dsp:cNvSpPr/>
      </dsp:nvSpPr>
      <dsp:spPr>
        <a:xfrm>
          <a:off x="3077382" y="3204356"/>
          <a:ext cx="798781" cy="761034"/>
        </a:xfrm>
        <a:custGeom>
          <a:avLst/>
          <a:gdLst/>
          <a:ahLst/>
          <a:cxnLst/>
          <a:rect l="0" t="0" r="0" b="0"/>
          <a:pathLst>
            <a:path>
              <a:moveTo>
                <a:pt x="0" y="0"/>
              </a:moveTo>
              <a:lnTo>
                <a:pt x="399390" y="0"/>
              </a:lnTo>
              <a:lnTo>
                <a:pt x="399390" y="761034"/>
              </a:lnTo>
              <a:lnTo>
                <a:pt x="798781" y="761034"/>
              </a:lnTo>
            </a:path>
          </a:pathLst>
        </a:custGeom>
        <a:noFill/>
        <a:ln w="25400" cap="flat" cmpd="sng" algn="ctr">
          <a:solidFill>
            <a:schemeClr val="accent6">
              <a:tint val="9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defTabSz="222250">
            <a:lnSpc>
              <a:spcPct val="90000"/>
            </a:lnSpc>
            <a:spcBef>
              <a:spcPct val="0"/>
            </a:spcBef>
            <a:spcAft>
              <a:spcPct val="35000"/>
            </a:spcAft>
          </a:pPr>
          <a:endParaRPr lang="es-EC" sz="500" b="1" kern="1200"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sp:txBody>
      <dsp:txXfrm>
        <a:off x="3449191" y="3557291"/>
        <a:ext cx="55163" cy="55163"/>
      </dsp:txXfrm>
    </dsp:sp>
    <dsp:sp modelId="{182D6BE6-D586-407C-980A-1E923D969B5B}">
      <dsp:nvSpPr>
        <dsp:cNvPr id="0" name=""/>
        <dsp:cNvSpPr/>
      </dsp:nvSpPr>
      <dsp:spPr>
        <a:xfrm>
          <a:off x="3077382" y="2443321"/>
          <a:ext cx="798781" cy="761034"/>
        </a:xfrm>
        <a:custGeom>
          <a:avLst/>
          <a:gdLst/>
          <a:ahLst/>
          <a:cxnLst/>
          <a:rect l="0" t="0" r="0" b="0"/>
          <a:pathLst>
            <a:path>
              <a:moveTo>
                <a:pt x="0" y="761034"/>
              </a:moveTo>
              <a:lnTo>
                <a:pt x="399390" y="761034"/>
              </a:lnTo>
              <a:lnTo>
                <a:pt x="399390" y="0"/>
              </a:lnTo>
              <a:lnTo>
                <a:pt x="798781" y="0"/>
              </a:lnTo>
            </a:path>
          </a:pathLst>
        </a:custGeom>
        <a:noFill/>
        <a:ln w="25400" cap="flat" cmpd="sng" algn="ctr">
          <a:solidFill>
            <a:schemeClr val="accent6">
              <a:tint val="9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defTabSz="222250">
            <a:lnSpc>
              <a:spcPct val="90000"/>
            </a:lnSpc>
            <a:spcBef>
              <a:spcPct val="0"/>
            </a:spcBef>
            <a:spcAft>
              <a:spcPct val="35000"/>
            </a:spcAft>
          </a:pPr>
          <a:endParaRPr lang="es-EC" sz="500" b="1" kern="1200"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sp:txBody>
      <dsp:txXfrm>
        <a:off x="3449191" y="2796256"/>
        <a:ext cx="55163" cy="55163"/>
      </dsp:txXfrm>
    </dsp:sp>
    <dsp:sp modelId="{233B8B08-6447-47D6-9C66-4152BFB4E992}">
      <dsp:nvSpPr>
        <dsp:cNvPr id="0" name=""/>
        <dsp:cNvSpPr/>
      </dsp:nvSpPr>
      <dsp:spPr>
        <a:xfrm>
          <a:off x="3077382" y="921252"/>
          <a:ext cx="798781" cy="2283103"/>
        </a:xfrm>
        <a:custGeom>
          <a:avLst/>
          <a:gdLst/>
          <a:ahLst/>
          <a:cxnLst/>
          <a:rect l="0" t="0" r="0" b="0"/>
          <a:pathLst>
            <a:path>
              <a:moveTo>
                <a:pt x="0" y="2283103"/>
              </a:moveTo>
              <a:lnTo>
                <a:pt x="399390" y="2283103"/>
              </a:lnTo>
              <a:lnTo>
                <a:pt x="399390" y="0"/>
              </a:lnTo>
              <a:lnTo>
                <a:pt x="798781" y="0"/>
              </a:lnTo>
            </a:path>
          </a:pathLst>
        </a:custGeom>
        <a:noFill/>
        <a:ln w="25400" cap="flat" cmpd="sng" algn="ctr">
          <a:solidFill>
            <a:schemeClr val="accent6">
              <a:tint val="9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defTabSz="400050">
            <a:lnSpc>
              <a:spcPct val="90000"/>
            </a:lnSpc>
            <a:spcBef>
              <a:spcPct val="0"/>
            </a:spcBef>
            <a:spcAft>
              <a:spcPct val="35000"/>
            </a:spcAft>
          </a:pPr>
          <a:endParaRPr lang="es-EC" sz="900" b="1" kern="1200"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sp:txBody>
      <dsp:txXfrm>
        <a:off x="3416303" y="2002334"/>
        <a:ext cx="120940" cy="120940"/>
      </dsp:txXfrm>
    </dsp:sp>
    <dsp:sp modelId="{8401D1B2-FFE8-49EC-BF17-3E55D71B8F25}">
      <dsp:nvSpPr>
        <dsp:cNvPr id="0" name=""/>
        <dsp:cNvSpPr/>
      </dsp:nvSpPr>
      <dsp:spPr>
        <a:xfrm rot="16200000">
          <a:off x="-1154461" y="2176868"/>
          <a:ext cx="6408712" cy="2054975"/>
        </a:xfrm>
        <a:prstGeom prst="rect">
          <a:avLst/>
        </a:prstGeom>
        <a:solidFill>
          <a:schemeClr val="accent6">
            <a:shade val="6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3495" tIns="23495" rIns="23495" bIns="23495"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defTabSz="1644650">
            <a:lnSpc>
              <a:spcPct val="90000"/>
            </a:lnSpc>
            <a:spcBef>
              <a:spcPct val="0"/>
            </a:spcBef>
            <a:spcAft>
              <a:spcPct val="35000"/>
            </a:spcAft>
          </a:pPr>
          <a:r>
            <a:rPr lang="es-ES" sz="3700" b="1" kern="1200"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MANUAL DE SEGURIDAD Y SALUD OCUPACIONAL PARA LA FINCA “SIERRA FLOR”</a:t>
          </a:r>
          <a:endParaRPr lang="es-EC" sz="3700" b="1" kern="1200"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sp:txBody>
      <dsp:txXfrm>
        <a:off x="-1154461" y="2176868"/>
        <a:ext cx="6408712" cy="2054975"/>
      </dsp:txXfrm>
    </dsp:sp>
    <dsp:sp modelId="{060D613A-310C-4DBF-AEA4-13C198F937B4}">
      <dsp:nvSpPr>
        <dsp:cNvPr id="0" name=""/>
        <dsp:cNvSpPr/>
      </dsp:nvSpPr>
      <dsp:spPr>
        <a:xfrm>
          <a:off x="3876164" y="312424"/>
          <a:ext cx="3993909" cy="1217655"/>
        </a:xfrm>
        <a:prstGeom prst="rect">
          <a:avLst/>
        </a:prstGeom>
        <a:solidFill>
          <a:schemeClr val="accent6">
            <a:shade val="8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defTabSz="1289050">
            <a:lnSpc>
              <a:spcPct val="90000"/>
            </a:lnSpc>
            <a:spcBef>
              <a:spcPct val="0"/>
            </a:spcBef>
            <a:spcAft>
              <a:spcPct val="35000"/>
            </a:spcAft>
          </a:pPr>
          <a:r>
            <a:rPr lang="es-ES" sz="2900" b="1" kern="1200"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hlinkClick xmlns:r="http://schemas.openxmlformats.org/officeDocument/2006/relationships" r:id="" action="ppaction://hlinksldjump"/>
            </a:rPr>
            <a:t>SEGURIDAD INDUSTRIAL</a:t>
          </a:r>
          <a:endParaRPr lang="es-EC" sz="2900" b="1" kern="1200"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sp:txBody>
      <dsp:txXfrm>
        <a:off x="3876164" y="312424"/>
        <a:ext cx="3993909" cy="1217655"/>
      </dsp:txXfrm>
    </dsp:sp>
    <dsp:sp modelId="{49A829D8-76CE-4AA5-87E1-C864CD5877F6}">
      <dsp:nvSpPr>
        <dsp:cNvPr id="0" name=""/>
        <dsp:cNvSpPr/>
      </dsp:nvSpPr>
      <dsp:spPr>
        <a:xfrm>
          <a:off x="3876164" y="1834493"/>
          <a:ext cx="3993909" cy="1217655"/>
        </a:xfrm>
        <a:prstGeom prst="rect">
          <a:avLst/>
        </a:prstGeom>
        <a:solidFill>
          <a:schemeClr val="accent6">
            <a:shade val="8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defTabSz="1289050">
            <a:lnSpc>
              <a:spcPct val="90000"/>
            </a:lnSpc>
            <a:spcBef>
              <a:spcPct val="0"/>
            </a:spcBef>
            <a:spcAft>
              <a:spcPct val="35000"/>
            </a:spcAft>
          </a:pPr>
          <a:r>
            <a:rPr lang="es-ES" sz="2900" b="1" kern="1200"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hlinkClick xmlns:r="http://schemas.openxmlformats.org/officeDocument/2006/relationships" r:id="" action="ppaction://hlinksldjump"/>
            </a:rPr>
            <a:t>SALUD OCUPACIONAL</a:t>
          </a:r>
          <a:endParaRPr lang="es-EC" sz="2900" b="1" kern="1200"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sp:txBody>
      <dsp:txXfrm>
        <a:off x="3876164" y="1834493"/>
        <a:ext cx="3993909" cy="1217655"/>
      </dsp:txXfrm>
    </dsp:sp>
    <dsp:sp modelId="{C2E2D063-C347-46C5-A218-0CDB4CF351B2}">
      <dsp:nvSpPr>
        <dsp:cNvPr id="0" name=""/>
        <dsp:cNvSpPr/>
      </dsp:nvSpPr>
      <dsp:spPr>
        <a:xfrm>
          <a:off x="3876164" y="3356562"/>
          <a:ext cx="3993909" cy="1217655"/>
        </a:xfrm>
        <a:prstGeom prst="rect">
          <a:avLst/>
        </a:prstGeom>
        <a:solidFill>
          <a:schemeClr val="accent6">
            <a:shade val="8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defTabSz="1289050">
            <a:lnSpc>
              <a:spcPct val="90000"/>
            </a:lnSpc>
            <a:spcBef>
              <a:spcPct val="0"/>
            </a:spcBef>
            <a:spcAft>
              <a:spcPct val="35000"/>
            </a:spcAft>
          </a:pPr>
          <a:r>
            <a:rPr lang="es-ES" sz="2900" b="1" kern="1200"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hlinkClick xmlns:r="http://schemas.openxmlformats.org/officeDocument/2006/relationships" r:id="" action="ppaction://hlinksldjump"/>
            </a:rPr>
            <a:t>PLAN DE CONTINGENCIAS CONTRA INCENDIOS</a:t>
          </a:r>
          <a:endParaRPr lang="es-EC" sz="2900" b="1" kern="1200"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sp:txBody>
      <dsp:txXfrm>
        <a:off x="3876164" y="3356562"/>
        <a:ext cx="3993909" cy="1217655"/>
      </dsp:txXfrm>
    </dsp:sp>
    <dsp:sp modelId="{6D3615B5-0923-474F-A371-F6B83D19F697}">
      <dsp:nvSpPr>
        <dsp:cNvPr id="0" name=""/>
        <dsp:cNvSpPr/>
      </dsp:nvSpPr>
      <dsp:spPr>
        <a:xfrm>
          <a:off x="3876164" y="4878632"/>
          <a:ext cx="3993909" cy="1217655"/>
        </a:xfrm>
        <a:prstGeom prst="rect">
          <a:avLst/>
        </a:prstGeom>
        <a:solidFill>
          <a:schemeClr val="accent6">
            <a:shade val="8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defTabSz="1289050">
            <a:lnSpc>
              <a:spcPct val="90000"/>
            </a:lnSpc>
            <a:spcBef>
              <a:spcPct val="0"/>
            </a:spcBef>
            <a:spcAft>
              <a:spcPct val="35000"/>
            </a:spcAft>
          </a:pPr>
          <a:r>
            <a:rPr lang="es-ES" sz="2900" b="1" kern="1200"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hlinkClick xmlns:r="http://schemas.openxmlformats.org/officeDocument/2006/relationships" r:id="" action="ppaction://hlinksldjump"/>
            </a:rPr>
            <a:t>CAPACITACIÓN EN SEGURIDAD Y SALUD OCUPACIONAL</a:t>
          </a:r>
          <a:endParaRPr lang="es-EC" sz="2900" b="1" kern="1200"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dsp:txBody>
      <dsp:txXfrm>
        <a:off x="3876164" y="4878632"/>
        <a:ext cx="3993909" cy="1217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240D9-CB51-42E5-B248-A0BD7DF0CD67}">
      <dsp:nvSpPr>
        <dsp:cNvPr id="0" name=""/>
        <dsp:cNvSpPr/>
      </dsp:nvSpPr>
      <dsp:spPr>
        <a:xfrm rot="5400000">
          <a:off x="-186710" y="186827"/>
          <a:ext cx="1244733" cy="871313"/>
        </a:xfrm>
        <a:prstGeom prst="chevron">
          <a:avLst/>
        </a:prstGeom>
        <a:solidFill>
          <a:schemeClr val="accent5">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endParaRPr lang="es-EC" sz="1800" kern="1200"/>
        </a:p>
      </dsp:txBody>
      <dsp:txXfrm rot="-5400000">
        <a:off x="1" y="435774"/>
        <a:ext cx="871313" cy="373420"/>
      </dsp:txXfrm>
    </dsp:sp>
    <dsp:sp modelId="{846F080E-A549-4D49-B2C3-AEEBAE178527}">
      <dsp:nvSpPr>
        <dsp:cNvPr id="0" name=""/>
        <dsp:cNvSpPr/>
      </dsp:nvSpPr>
      <dsp:spPr>
        <a:xfrm rot="5400000">
          <a:off x="4279429" y="-3407998"/>
          <a:ext cx="809077" cy="7625308"/>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t>Constitución política del Ecuador</a:t>
          </a:r>
          <a:endParaRPr lang="es-EC" sz="1800" kern="1200" dirty="0"/>
        </a:p>
      </dsp:txBody>
      <dsp:txXfrm rot="-5400000">
        <a:off x="871314" y="39613"/>
        <a:ext cx="7585812" cy="730085"/>
      </dsp:txXfrm>
    </dsp:sp>
    <dsp:sp modelId="{60AA2CFE-AF91-42CC-851D-F08B68764BDB}">
      <dsp:nvSpPr>
        <dsp:cNvPr id="0" name=""/>
        <dsp:cNvSpPr/>
      </dsp:nvSpPr>
      <dsp:spPr>
        <a:xfrm rot="5400000">
          <a:off x="-186710" y="1315819"/>
          <a:ext cx="1244733" cy="871313"/>
        </a:xfrm>
        <a:prstGeom prst="chevron">
          <a:avLst/>
        </a:prstGeom>
        <a:solidFill>
          <a:schemeClr val="accent5">
            <a:hueOff val="-2483469"/>
            <a:satOff val="9953"/>
            <a:lumOff val="2157"/>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endParaRPr lang="es-EC" sz="1800" kern="1200"/>
        </a:p>
      </dsp:txBody>
      <dsp:txXfrm rot="-5400000">
        <a:off x="1" y="1564766"/>
        <a:ext cx="871313" cy="373420"/>
      </dsp:txXfrm>
    </dsp:sp>
    <dsp:sp modelId="{1C0D8D0A-38E5-4B43-BCFC-38C713EBC4C4}">
      <dsp:nvSpPr>
        <dsp:cNvPr id="0" name=""/>
        <dsp:cNvSpPr/>
      </dsp:nvSpPr>
      <dsp:spPr>
        <a:xfrm rot="5400000">
          <a:off x="4279429" y="-2279006"/>
          <a:ext cx="809077" cy="7625308"/>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t>Decisión 584 “Instrumento Andino de Seguridad y Salud en el Trabajo</a:t>
          </a:r>
          <a:endParaRPr lang="es-EC" sz="1800" kern="1200" dirty="0"/>
        </a:p>
      </dsp:txBody>
      <dsp:txXfrm rot="-5400000">
        <a:off x="871314" y="1168605"/>
        <a:ext cx="7585812" cy="730085"/>
      </dsp:txXfrm>
    </dsp:sp>
    <dsp:sp modelId="{5889706E-377A-49AE-BAB2-FCCBEC2AD320}">
      <dsp:nvSpPr>
        <dsp:cNvPr id="0" name=""/>
        <dsp:cNvSpPr/>
      </dsp:nvSpPr>
      <dsp:spPr>
        <a:xfrm rot="5400000">
          <a:off x="-186710" y="2444812"/>
          <a:ext cx="1244733" cy="871313"/>
        </a:xfrm>
        <a:prstGeom prst="chevron">
          <a:avLst/>
        </a:prstGeom>
        <a:solidFill>
          <a:schemeClr val="accent5">
            <a:hueOff val="-4966938"/>
            <a:satOff val="19906"/>
            <a:lumOff val="4314"/>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endParaRPr lang="es-EC" sz="1800" kern="1200" dirty="0"/>
        </a:p>
      </dsp:txBody>
      <dsp:txXfrm rot="-5400000">
        <a:off x="1" y="2693759"/>
        <a:ext cx="871313" cy="373420"/>
      </dsp:txXfrm>
    </dsp:sp>
    <dsp:sp modelId="{E9AD12AE-442C-43EA-9291-B9474B0945CC}">
      <dsp:nvSpPr>
        <dsp:cNvPr id="0" name=""/>
        <dsp:cNvSpPr/>
      </dsp:nvSpPr>
      <dsp:spPr>
        <a:xfrm rot="5400000">
          <a:off x="4279429" y="-1150013"/>
          <a:ext cx="809077" cy="7625308"/>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t>Resolución 954 “Reglamento del Instrumento Andino de Seguridad y Salud en el Trabajo</a:t>
          </a:r>
          <a:endParaRPr lang="es-EC" sz="1800" kern="1200" dirty="0"/>
        </a:p>
      </dsp:txBody>
      <dsp:txXfrm rot="-5400000">
        <a:off x="871314" y="2297598"/>
        <a:ext cx="7585812" cy="730085"/>
      </dsp:txXfrm>
    </dsp:sp>
    <dsp:sp modelId="{8E0E579B-F0D7-4579-99B0-0E5D40B0801F}">
      <dsp:nvSpPr>
        <dsp:cNvPr id="0" name=""/>
        <dsp:cNvSpPr/>
      </dsp:nvSpPr>
      <dsp:spPr>
        <a:xfrm rot="5400000">
          <a:off x="-186710" y="3573804"/>
          <a:ext cx="1244733" cy="871313"/>
        </a:xfrm>
        <a:prstGeom prst="chevron">
          <a:avLst/>
        </a:prstGeom>
        <a:solidFill>
          <a:schemeClr val="accent5">
            <a:hueOff val="-7450407"/>
            <a:satOff val="29858"/>
            <a:lumOff val="6471"/>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endParaRPr lang="es-EC" sz="1800" kern="1200" dirty="0"/>
        </a:p>
      </dsp:txBody>
      <dsp:txXfrm rot="-5400000">
        <a:off x="1" y="3822751"/>
        <a:ext cx="871313" cy="373420"/>
      </dsp:txXfrm>
    </dsp:sp>
    <dsp:sp modelId="{3905ABF3-B73A-45D9-A508-8D142C7BC2E9}">
      <dsp:nvSpPr>
        <dsp:cNvPr id="0" name=""/>
        <dsp:cNvSpPr/>
      </dsp:nvSpPr>
      <dsp:spPr>
        <a:xfrm rot="5400000">
          <a:off x="4279429" y="-21021"/>
          <a:ext cx="809077" cy="7625308"/>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t>Código de Trabajo Ecuatoriano</a:t>
          </a:r>
          <a:endParaRPr lang="es-EC" sz="1800" kern="1200" dirty="0"/>
        </a:p>
      </dsp:txBody>
      <dsp:txXfrm rot="-5400000">
        <a:off x="871314" y="3426590"/>
        <a:ext cx="7585812" cy="730085"/>
      </dsp:txXfrm>
    </dsp:sp>
    <dsp:sp modelId="{86026D54-4D09-4AEA-A832-3AC9C153FB42}">
      <dsp:nvSpPr>
        <dsp:cNvPr id="0" name=""/>
        <dsp:cNvSpPr/>
      </dsp:nvSpPr>
      <dsp:spPr>
        <a:xfrm rot="5400000">
          <a:off x="-186710" y="4702797"/>
          <a:ext cx="1244733" cy="871313"/>
        </a:xfrm>
        <a:prstGeom prst="chevron">
          <a:avLst/>
        </a:prstGeom>
        <a:solidFill>
          <a:schemeClr val="accent5">
            <a:hueOff val="-9933876"/>
            <a:satOff val="39811"/>
            <a:lumOff val="8628"/>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endParaRPr lang="es-EC" sz="1800" kern="1200" dirty="0"/>
        </a:p>
      </dsp:txBody>
      <dsp:txXfrm rot="-5400000">
        <a:off x="1" y="4951744"/>
        <a:ext cx="871313" cy="373420"/>
      </dsp:txXfrm>
    </dsp:sp>
    <dsp:sp modelId="{39EA83BD-DA14-4DE3-A89C-67C80CA4C1C4}">
      <dsp:nvSpPr>
        <dsp:cNvPr id="0" name=""/>
        <dsp:cNvSpPr/>
      </dsp:nvSpPr>
      <dsp:spPr>
        <a:xfrm rot="5400000">
          <a:off x="4279429" y="1107971"/>
          <a:ext cx="809077" cy="7625308"/>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t>Decreto Ejecutivo </a:t>
          </a:r>
          <a:r>
            <a:rPr lang="es-EC" sz="1800" kern="1200" dirty="0" smtClean="0"/>
            <a:t>390 </a:t>
          </a:r>
          <a:r>
            <a:rPr lang="es-EC" sz="1800" kern="1200" dirty="0" smtClean="0"/>
            <a:t>“Reglamento de Seguridad y Salud de los trabajadores y Mejoramiento del Medio Ambiente de Trabajo.</a:t>
          </a:r>
          <a:endParaRPr lang="es-EC" sz="1800" kern="1200" dirty="0"/>
        </a:p>
      </dsp:txBody>
      <dsp:txXfrm rot="-5400000">
        <a:off x="871314" y="4555582"/>
        <a:ext cx="7585812" cy="730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AEBBE-FEC4-4525-A455-A56FD2734508}">
      <dsp:nvSpPr>
        <dsp:cNvPr id="0" name=""/>
        <dsp:cNvSpPr/>
      </dsp:nvSpPr>
      <dsp:spPr>
        <a:xfrm rot="5400000">
          <a:off x="6191" y="1227467"/>
          <a:ext cx="1917961" cy="231233"/>
        </a:xfrm>
        <a:prstGeom prst="rect">
          <a:avLst/>
        </a:prstGeom>
        <a:solidFill>
          <a:schemeClr val="accent6">
            <a:shade val="90000"/>
            <a:hueOff val="0"/>
            <a:satOff val="0"/>
            <a:lumOff val="0"/>
            <a:alphaOff val="0"/>
          </a:schemeClr>
        </a:solidFill>
        <a:ln>
          <a:noFill/>
        </a:ln>
        <a:effectLst>
          <a:outerShdw blurRad="40000" dist="23000" dir="5400000" rotWithShape="0">
            <a:srgbClr val="000000">
              <a:alpha val="35000"/>
            </a:srgbClr>
          </a:outerShdw>
        </a:effectLst>
        <a:sp3d z="-152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0DF5BF9-FBB9-49F8-91A6-1BBF16946B50}">
      <dsp:nvSpPr>
        <dsp:cNvPr id="0" name=""/>
        <dsp:cNvSpPr/>
      </dsp:nvSpPr>
      <dsp:spPr>
        <a:xfrm>
          <a:off x="446829" y="2578"/>
          <a:ext cx="2569258" cy="1541554"/>
        </a:xfrm>
        <a:prstGeom prst="roundRect">
          <a:avLst>
            <a:gd name="adj" fmla="val 10000"/>
          </a:avLst>
        </a:prstGeom>
        <a:solidFill>
          <a:schemeClr val="accent6">
            <a:shade val="5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effectLst/>
            </a:rPr>
            <a:t>Inicio </a:t>
          </a:r>
          <a:endParaRPr lang="es-EC" sz="1600" kern="1200" dirty="0">
            <a:effectLst/>
          </a:endParaRPr>
        </a:p>
      </dsp:txBody>
      <dsp:txXfrm>
        <a:off x="491980" y="47729"/>
        <a:ext cx="2478956" cy="1451252"/>
      </dsp:txXfrm>
    </dsp:sp>
    <dsp:sp modelId="{DA3EA0B5-35D5-4689-8518-86F68D214E93}">
      <dsp:nvSpPr>
        <dsp:cNvPr id="0" name=""/>
        <dsp:cNvSpPr/>
      </dsp:nvSpPr>
      <dsp:spPr>
        <a:xfrm rot="5400000">
          <a:off x="6191" y="3154411"/>
          <a:ext cx="1917961" cy="231233"/>
        </a:xfrm>
        <a:prstGeom prst="rect">
          <a:avLst/>
        </a:prstGeom>
        <a:solidFill>
          <a:schemeClr val="accent6">
            <a:shade val="90000"/>
            <a:hueOff val="-120681"/>
            <a:satOff val="1641"/>
            <a:lumOff val="6933"/>
            <a:alphaOff val="0"/>
          </a:schemeClr>
        </a:solidFill>
        <a:ln>
          <a:noFill/>
        </a:ln>
        <a:effectLst>
          <a:outerShdw blurRad="40000" dist="23000" dir="5400000" rotWithShape="0">
            <a:srgbClr val="000000">
              <a:alpha val="35000"/>
            </a:srgbClr>
          </a:outerShdw>
        </a:effectLst>
        <a:sp3d z="-152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11845F4-010D-4F49-A11E-742A7FC7A5C4}">
      <dsp:nvSpPr>
        <dsp:cNvPr id="0" name=""/>
        <dsp:cNvSpPr/>
      </dsp:nvSpPr>
      <dsp:spPr>
        <a:xfrm>
          <a:off x="446829" y="1929522"/>
          <a:ext cx="2569258" cy="1541554"/>
        </a:xfrm>
        <a:prstGeom prst="roundRect">
          <a:avLst>
            <a:gd name="adj" fmla="val 10000"/>
          </a:avLst>
        </a:prstGeom>
        <a:solidFill>
          <a:schemeClr val="accent6">
            <a:shade val="50000"/>
            <a:hueOff val="-102599"/>
            <a:satOff val="6840"/>
            <a:lumOff val="893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Detener las operaciones hasta que se determine que existe seguridad para continuarlas</a:t>
          </a:r>
          <a:endParaRPr lang="es-EC" sz="1600" kern="1200" dirty="0"/>
        </a:p>
      </dsp:txBody>
      <dsp:txXfrm>
        <a:off x="491980" y="1974673"/>
        <a:ext cx="2478956" cy="1451252"/>
      </dsp:txXfrm>
    </dsp:sp>
    <dsp:sp modelId="{20AACF19-7BED-46AE-86E5-D39CEFDDD6D0}">
      <dsp:nvSpPr>
        <dsp:cNvPr id="0" name=""/>
        <dsp:cNvSpPr/>
      </dsp:nvSpPr>
      <dsp:spPr>
        <a:xfrm>
          <a:off x="969663" y="4117883"/>
          <a:ext cx="3408130" cy="231233"/>
        </a:xfrm>
        <a:prstGeom prst="rect">
          <a:avLst/>
        </a:prstGeom>
        <a:solidFill>
          <a:schemeClr val="accent6">
            <a:shade val="90000"/>
            <a:hueOff val="-241362"/>
            <a:satOff val="3282"/>
            <a:lumOff val="13866"/>
            <a:alphaOff val="0"/>
          </a:schemeClr>
        </a:solidFill>
        <a:ln>
          <a:noFill/>
        </a:ln>
        <a:effectLst>
          <a:outerShdw blurRad="40000" dist="23000" dir="5400000" rotWithShape="0">
            <a:srgbClr val="000000">
              <a:alpha val="35000"/>
            </a:srgbClr>
          </a:outerShdw>
        </a:effectLst>
        <a:sp3d z="-152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8D3E5C6-B52A-4753-92C1-D11AEC018B42}">
      <dsp:nvSpPr>
        <dsp:cNvPr id="0" name=""/>
        <dsp:cNvSpPr/>
      </dsp:nvSpPr>
      <dsp:spPr>
        <a:xfrm>
          <a:off x="446829" y="3856466"/>
          <a:ext cx="2569258" cy="1541554"/>
        </a:xfrm>
        <a:prstGeom prst="roundRect">
          <a:avLst>
            <a:gd name="adj" fmla="val 10000"/>
          </a:avLst>
        </a:prstGeom>
        <a:solidFill>
          <a:schemeClr val="accent6">
            <a:shade val="50000"/>
            <a:hueOff val="-205197"/>
            <a:satOff val="13680"/>
            <a:lumOff val="1786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Recolectar datos</a:t>
          </a:r>
          <a:endParaRPr lang="es-EC" sz="1600" kern="1200" dirty="0"/>
        </a:p>
      </dsp:txBody>
      <dsp:txXfrm>
        <a:off x="491980" y="3901617"/>
        <a:ext cx="2478956" cy="1451252"/>
      </dsp:txXfrm>
    </dsp:sp>
    <dsp:sp modelId="{1E655081-A924-4CA0-BA99-7D2533EC7AB5}">
      <dsp:nvSpPr>
        <dsp:cNvPr id="0" name=""/>
        <dsp:cNvSpPr/>
      </dsp:nvSpPr>
      <dsp:spPr>
        <a:xfrm rot="16200000">
          <a:off x="3423305" y="3154411"/>
          <a:ext cx="1917961" cy="231233"/>
        </a:xfrm>
        <a:prstGeom prst="rect">
          <a:avLst/>
        </a:prstGeom>
        <a:solidFill>
          <a:schemeClr val="accent6">
            <a:shade val="90000"/>
            <a:hueOff val="-362044"/>
            <a:satOff val="4922"/>
            <a:lumOff val="20799"/>
            <a:alphaOff val="0"/>
          </a:schemeClr>
        </a:solidFill>
        <a:ln>
          <a:noFill/>
        </a:ln>
        <a:effectLst>
          <a:outerShdw blurRad="40000" dist="23000" dir="5400000" rotWithShape="0">
            <a:srgbClr val="000000">
              <a:alpha val="35000"/>
            </a:srgbClr>
          </a:outerShdw>
        </a:effectLst>
        <a:sp3d z="-152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6AE5D1D-F030-4168-B681-25096F719A84}">
      <dsp:nvSpPr>
        <dsp:cNvPr id="0" name=""/>
        <dsp:cNvSpPr/>
      </dsp:nvSpPr>
      <dsp:spPr>
        <a:xfrm>
          <a:off x="3863942" y="3856466"/>
          <a:ext cx="2569258" cy="1541554"/>
        </a:xfrm>
        <a:prstGeom prst="roundRect">
          <a:avLst>
            <a:gd name="adj" fmla="val 10000"/>
          </a:avLst>
        </a:prstGeom>
        <a:solidFill>
          <a:schemeClr val="accent6">
            <a:shade val="50000"/>
            <a:hueOff val="-307796"/>
            <a:satOff val="20520"/>
            <a:lumOff val="2679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Determinar si las causa raíz por factores personales o factores de trabajo</a:t>
          </a:r>
        </a:p>
      </dsp:txBody>
      <dsp:txXfrm>
        <a:off x="3909093" y="3901617"/>
        <a:ext cx="2478956" cy="1451252"/>
      </dsp:txXfrm>
    </dsp:sp>
    <dsp:sp modelId="{971700CE-D95E-45D4-A332-36C45D5EBC36}">
      <dsp:nvSpPr>
        <dsp:cNvPr id="0" name=""/>
        <dsp:cNvSpPr/>
      </dsp:nvSpPr>
      <dsp:spPr>
        <a:xfrm rot="16200000">
          <a:off x="3423305" y="1227467"/>
          <a:ext cx="1917961" cy="231233"/>
        </a:xfrm>
        <a:prstGeom prst="rect">
          <a:avLst/>
        </a:prstGeom>
        <a:solidFill>
          <a:schemeClr val="accent6">
            <a:shade val="90000"/>
            <a:hueOff val="-482725"/>
            <a:satOff val="6563"/>
            <a:lumOff val="27732"/>
            <a:alphaOff val="0"/>
          </a:schemeClr>
        </a:solidFill>
        <a:ln>
          <a:noFill/>
        </a:ln>
        <a:effectLst>
          <a:outerShdw blurRad="40000" dist="23000" dir="5400000" rotWithShape="0">
            <a:srgbClr val="000000">
              <a:alpha val="35000"/>
            </a:srgbClr>
          </a:outerShdw>
        </a:effectLst>
        <a:sp3d z="-152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E439B1A-CA15-48D1-9EEF-0D0B90A415EB}">
      <dsp:nvSpPr>
        <dsp:cNvPr id="0" name=""/>
        <dsp:cNvSpPr/>
      </dsp:nvSpPr>
      <dsp:spPr>
        <a:xfrm>
          <a:off x="3863942" y="1929522"/>
          <a:ext cx="2569258" cy="1541554"/>
        </a:xfrm>
        <a:prstGeom prst="roundRect">
          <a:avLst>
            <a:gd name="adj" fmla="val 10000"/>
          </a:avLst>
        </a:prstGeom>
        <a:solidFill>
          <a:schemeClr val="accent6">
            <a:shade val="50000"/>
            <a:hueOff val="-410395"/>
            <a:satOff val="27360"/>
            <a:lumOff val="3572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Realizar la investigación minuciosa del accidente</a:t>
          </a:r>
          <a:endParaRPr lang="es-EC" sz="1600" kern="1200" dirty="0"/>
        </a:p>
      </dsp:txBody>
      <dsp:txXfrm>
        <a:off x="3909093" y="1974673"/>
        <a:ext cx="2478956" cy="1451252"/>
      </dsp:txXfrm>
    </dsp:sp>
    <dsp:sp modelId="{BF2D1C4B-A7CB-42E0-BEC8-D07AAA8E98DC}">
      <dsp:nvSpPr>
        <dsp:cNvPr id="0" name=""/>
        <dsp:cNvSpPr/>
      </dsp:nvSpPr>
      <dsp:spPr>
        <a:xfrm>
          <a:off x="4386776" y="263996"/>
          <a:ext cx="3408130" cy="231233"/>
        </a:xfrm>
        <a:prstGeom prst="rect">
          <a:avLst/>
        </a:prstGeom>
        <a:solidFill>
          <a:schemeClr val="accent6">
            <a:shade val="90000"/>
            <a:hueOff val="-362044"/>
            <a:satOff val="4922"/>
            <a:lumOff val="20799"/>
            <a:alphaOff val="0"/>
          </a:schemeClr>
        </a:solidFill>
        <a:ln>
          <a:noFill/>
        </a:ln>
        <a:effectLst>
          <a:outerShdw blurRad="40000" dist="23000" dir="5400000" rotWithShape="0">
            <a:srgbClr val="000000">
              <a:alpha val="35000"/>
            </a:srgbClr>
          </a:outerShdw>
        </a:effectLst>
        <a:sp3d z="-152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A6CCC8-6187-4612-892C-2B4EE2EEB127}">
      <dsp:nvSpPr>
        <dsp:cNvPr id="0" name=""/>
        <dsp:cNvSpPr/>
      </dsp:nvSpPr>
      <dsp:spPr>
        <a:xfrm>
          <a:off x="3863942" y="2578"/>
          <a:ext cx="2569258" cy="1541554"/>
        </a:xfrm>
        <a:prstGeom prst="roundRect">
          <a:avLst>
            <a:gd name="adj" fmla="val 10000"/>
          </a:avLst>
        </a:prstGeom>
        <a:solidFill>
          <a:schemeClr val="accent6">
            <a:shade val="50000"/>
            <a:hueOff val="-410395"/>
            <a:satOff val="27360"/>
            <a:lumOff val="3572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Determinar los factores descubiertos</a:t>
          </a:r>
          <a:endParaRPr lang="es-EC" sz="1600" kern="1200" dirty="0"/>
        </a:p>
      </dsp:txBody>
      <dsp:txXfrm>
        <a:off x="3909093" y="47729"/>
        <a:ext cx="2478956" cy="1451252"/>
      </dsp:txXfrm>
    </dsp:sp>
    <dsp:sp modelId="{70E29927-D3F9-4857-A792-42BEC50F5183}">
      <dsp:nvSpPr>
        <dsp:cNvPr id="0" name=""/>
        <dsp:cNvSpPr/>
      </dsp:nvSpPr>
      <dsp:spPr>
        <a:xfrm rot="5400000">
          <a:off x="6840418" y="1227467"/>
          <a:ext cx="1917961" cy="231233"/>
        </a:xfrm>
        <a:prstGeom prst="rect">
          <a:avLst/>
        </a:prstGeom>
        <a:solidFill>
          <a:schemeClr val="accent6">
            <a:shade val="90000"/>
            <a:hueOff val="-241362"/>
            <a:satOff val="3282"/>
            <a:lumOff val="13866"/>
            <a:alphaOff val="0"/>
          </a:schemeClr>
        </a:solidFill>
        <a:ln>
          <a:noFill/>
        </a:ln>
        <a:effectLst>
          <a:outerShdw blurRad="40000" dist="23000" dir="5400000" rotWithShape="0">
            <a:srgbClr val="000000">
              <a:alpha val="35000"/>
            </a:srgbClr>
          </a:outerShdw>
        </a:effectLst>
        <a:sp3d z="-152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44A34C3-E04A-46C9-A807-53142123A4D8}">
      <dsp:nvSpPr>
        <dsp:cNvPr id="0" name=""/>
        <dsp:cNvSpPr/>
      </dsp:nvSpPr>
      <dsp:spPr>
        <a:xfrm>
          <a:off x="7281056" y="2578"/>
          <a:ext cx="2569258" cy="1541554"/>
        </a:xfrm>
        <a:prstGeom prst="roundRect">
          <a:avLst>
            <a:gd name="adj" fmla="val 10000"/>
          </a:avLst>
        </a:prstGeom>
        <a:solidFill>
          <a:schemeClr val="accent6">
            <a:shade val="50000"/>
            <a:hueOff val="-307796"/>
            <a:satOff val="20520"/>
            <a:lumOff val="2679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Realizar las recomendaciones de las medidas correctivas, sobre la base de la investigación</a:t>
          </a:r>
          <a:endParaRPr lang="es-EC" sz="1600" kern="1200" dirty="0"/>
        </a:p>
      </dsp:txBody>
      <dsp:txXfrm>
        <a:off x="7326207" y="47729"/>
        <a:ext cx="2478956" cy="1451252"/>
      </dsp:txXfrm>
    </dsp:sp>
    <dsp:sp modelId="{C5B61D0E-7707-49E7-B5FD-CDA185D64AB1}">
      <dsp:nvSpPr>
        <dsp:cNvPr id="0" name=""/>
        <dsp:cNvSpPr/>
      </dsp:nvSpPr>
      <dsp:spPr>
        <a:xfrm rot="5400000">
          <a:off x="6840418" y="3154411"/>
          <a:ext cx="1917961" cy="231233"/>
        </a:xfrm>
        <a:prstGeom prst="rect">
          <a:avLst/>
        </a:prstGeom>
        <a:solidFill>
          <a:schemeClr val="accent6">
            <a:shade val="90000"/>
            <a:hueOff val="-120681"/>
            <a:satOff val="1641"/>
            <a:lumOff val="6933"/>
            <a:alphaOff val="0"/>
          </a:schemeClr>
        </a:solidFill>
        <a:ln>
          <a:noFill/>
        </a:ln>
        <a:effectLst>
          <a:outerShdw blurRad="40000" dist="23000" dir="5400000" rotWithShape="0">
            <a:srgbClr val="000000">
              <a:alpha val="35000"/>
            </a:srgbClr>
          </a:outerShdw>
        </a:effectLst>
        <a:sp3d z="-152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65FF11E-5DB2-403C-A671-1DE63D4D4207}">
      <dsp:nvSpPr>
        <dsp:cNvPr id="0" name=""/>
        <dsp:cNvSpPr/>
      </dsp:nvSpPr>
      <dsp:spPr>
        <a:xfrm>
          <a:off x="7281056" y="1929522"/>
          <a:ext cx="2569258" cy="1541554"/>
        </a:xfrm>
        <a:prstGeom prst="roundRect">
          <a:avLst>
            <a:gd name="adj" fmla="val 10000"/>
          </a:avLst>
        </a:prstGeom>
        <a:solidFill>
          <a:schemeClr val="accent6">
            <a:shade val="50000"/>
            <a:hueOff val="-205197"/>
            <a:satOff val="13680"/>
            <a:lumOff val="1786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Determinar los factores descubiertos</a:t>
          </a:r>
          <a:endParaRPr lang="es-EC" sz="1600" kern="1200" dirty="0"/>
        </a:p>
      </dsp:txBody>
      <dsp:txXfrm>
        <a:off x="7326207" y="1974673"/>
        <a:ext cx="2478956" cy="1451252"/>
      </dsp:txXfrm>
    </dsp:sp>
    <dsp:sp modelId="{FDD83680-D816-4BB2-88B1-9EF56378F283}">
      <dsp:nvSpPr>
        <dsp:cNvPr id="0" name=""/>
        <dsp:cNvSpPr/>
      </dsp:nvSpPr>
      <dsp:spPr>
        <a:xfrm>
          <a:off x="7281056" y="3856466"/>
          <a:ext cx="2569258" cy="1541554"/>
        </a:xfrm>
        <a:prstGeom prst="roundRect">
          <a:avLst>
            <a:gd name="adj" fmla="val 10000"/>
          </a:avLst>
        </a:prstGeom>
        <a:solidFill>
          <a:schemeClr val="accent6">
            <a:shade val="50000"/>
            <a:hueOff val="-102599"/>
            <a:satOff val="6840"/>
            <a:lumOff val="893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fin</a:t>
          </a:r>
          <a:endParaRPr lang="es-EC" sz="1600" kern="1200" dirty="0"/>
        </a:p>
      </dsp:txBody>
      <dsp:txXfrm>
        <a:off x="7326207" y="3901617"/>
        <a:ext cx="2478956" cy="1451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88121-6889-4180-B3AD-53E502D06DD4}">
      <dsp:nvSpPr>
        <dsp:cNvPr id="0" name=""/>
        <dsp:cNvSpPr/>
      </dsp:nvSpPr>
      <dsp:spPr>
        <a:xfrm>
          <a:off x="2688176" y="545493"/>
          <a:ext cx="420613" cy="91440"/>
        </a:xfrm>
        <a:custGeom>
          <a:avLst/>
          <a:gdLst/>
          <a:ahLst/>
          <a:cxnLst/>
          <a:rect l="0" t="0" r="0" b="0"/>
          <a:pathLst>
            <a:path>
              <a:moveTo>
                <a:pt x="0" y="45720"/>
              </a:moveTo>
              <a:lnTo>
                <a:pt x="420613" y="45720"/>
              </a:lnTo>
            </a:path>
          </a:pathLst>
        </a:custGeom>
        <a:noFill/>
        <a:ln w="15875" cap="flat" cmpd="sng" algn="ctr">
          <a:solidFill>
            <a:schemeClr val="accent6">
              <a:lumMod val="7500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a:p>
      </dsp:txBody>
      <dsp:txXfrm>
        <a:off x="2887202" y="588957"/>
        <a:ext cx="22560" cy="4512"/>
      </dsp:txXfrm>
    </dsp:sp>
    <dsp:sp modelId="{5FFC773C-9509-4E9F-AA8F-B061E263C995}">
      <dsp:nvSpPr>
        <dsp:cNvPr id="0" name=""/>
        <dsp:cNvSpPr/>
      </dsp:nvSpPr>
      <dsp:spPr>
        <a:xfrm>
          <a:off x="728180" y="2675"/>
          <a:ext cx="1961796" cy="1177077"/>
        </a:xfrm>
        <a:prstGeom prst="rect">
          <a:avLst/>
        </a:prstGeom>
        <a:solidFill>
          <a:schemeClr val="accent6">
            <a:shade val="5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Inicio </a:t>
          </a:r>
          <a:endParaRPr lang="es-EC" sz="1100" kern="1200" dirty="0"/>
        </a:p>
      </dsp:txBody>
      <dsp:txXfrm>
        <a:off x="728180" y="2675"/>
        <a:ext cx="1961796" cy="1177077"/>
      </dsp:txXfrm>
    </dsp:sp>
    <dsp:sp modelId="{1B2EBF54-5CAD-49EB-8EFC-EA835278160E}">
      <dsp:nvSpPr>
        <dsp:cNvPr id="0" name=""/>
        <dsp:cNvSpPr/>
      </dsp:nvSpPr>
      <dsp:spPr>
        <a:xfrm>
          <a:off x="5101185" y="545493"/>
          <a:ext cx="420613" cy="91440"/>
        </a:xfrm>
        <a:custGeom>
          <a:avLst/>
          <a:gdLst/>
          <a:ahLst/>
          <a:cxnLst/>
          <a:rect l="0" t="0" r="0" b="0"/>
          <a:pathLst>
            <a:path>
              <a:moveTo>
                <a:pt x="0" y="45720"/>
              </a:moveTo>
              <a:lnTo>
                <a:pt x="420613" y="45720"/>
              </a:lnTo>
            </a:path>
          </a:pathLst>
        </a:custGeom>
        <a:noFill/>
        <a:ln w="15875" cap="flat" cmpd="sng" algn="ctr">
          <a:solidFill>
            <a:schemeClr val="accent6">
              <a:lumMod val="7500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a:p>
      </dsp:txBody>
      <dsp:txXfrm>
        <a:off x="5300211" y="588957"/>
        <a:ext cx="22560" cy="4512"/>
      </dsp:txXfrm>
    </dsp:sp>
    <dsp:sp modelId="{0295BEBB-4349-45D1-B189-E2005ACA7823}">
      <dsp:nvSpPr>
        <dsp:cNvPr id="0" name=""/>
        <dsp:cNvSpPr/>
      </dsp:nvSpPr>
      <dsp:spPr>
        <a:xfrm>
          <a:off x="3141189" y="2675"/>
          <a:ext cx="1961796" cy="1177077"/>
        </a:xfrm>
        <a:prstGeom prst="rect">
          <a:avLst/>
        </a:prstGeom>
        <a:solidFill>
          <a:schemeClr val="accent6">
            <a:shade val="50000"/>
            <a:hueOff val="-71030"/>
            <a:satOff val="4735"/>
            <a:lumOff val="618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Obtener el reporte del accidente elaborado por el patrón</a:t>
          </a:r>
          <a:endParaRPr lang="es-EC" sz="1100" kern="1200" dirty="0"/>
        </a:p>
      </dsp:txBody>
      <dsp:txXfrm>
        <a:off x="3141189" y="2675"/>
        <a:ext cx="1961796" cy="1177077"/>
      </dsp:txXfrm>
    </dsp:sp>
    <dsp:sp modelId="{C8D50790-4F95-467D-99B2-9FE3EAAAFE4A}">
      <dsp:nvSpPr>
        <dsp:cNvPr id="0" name=""/>
        <dsp:cNvSpPr/>
      </dsp:nvSpPr>
      <dsp:spPr>
        <a:xfrm>
          <a:off x="7514194" y="545493"/>
          <a:ext cx="420613" cy="91440"/>
        </a:xfrm>
        <a:custGeom>
          <a:avLst/>
          <a:gdLst/>
          <a:ahLst/>
          <a:cxnLst/>
          <a:rect l="0" t="0" r="0" b="0"/>
          <a:pathLst>
            <a:path>
              <a:moveTo>
                <a:pt x="0" y="45720"/>
              </a:moveTo>
              <a:lnTo>
                <a:pt x="420613" y="45720"/>
              </a:lnTo>
            </a:path>
          </a:pathLst>
        </a:custGeom>
        <a:noFill/>
        <a:ln w="15875" cap="flat" cmpd="sng" algn="ctr">
          <a:solidFill>
            <a:schemeClr val="accent6">
              <a:lumMod val="7500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a:p>
      </dsp:txBody>
      <dsp:txXfrm>
        <a:off x="7713220" y="588957"/>
        <a:ext cx="22560" cy="4512"/>
      </dsp:txXfrm>
    </dsp:sp>
    <dsp:sp modelId="{5E2187D6-BF67-4A0A-A604-E0D37726537D}">
      <dsp:nvSpPr>
        <dsp:cNvPr id="0" name=""/>
        <dsp:cNvSpPr/>
      </dsp:nvSpPr>
      <dsp:spPr>
        <a:xfrm>
          <a:off x="5554198" y="2675"/>
          <a:ext cx="1961796" cy="1177077"/>
        </a:xfrm>
        <a:prstGeom prst="rect">
          <a:avLst/>
        </a:prstGeom>
        <a:solidFill>
          <a:schemeClr val="accent6">
            <a:shade val="50000"/>
            <a:hueOff val="-142060"/>
            <a:satOff val="9471"/>
            <a:lumOff val="1236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Obtener lo antes posible la declaración del trabajador accidentado </a:t>
          </a:r>
          <a:endParaRPr lang="es-EC" sz="1100" kern="1200" dirty="0"/>
        </a:p>
      </dsp:txBody>
      <dsp:txXfrm>
        <a:off x="5554198" y="2675"/>
        <a:ext cx="1961796" cy="1177077"/>
      </dsp:txXfrm>
    </dsp:sp>
    <dsp:sp modelId="{44553A3B-D6F0-406B-873B-8661E6D62190}">
      <dsp:nvSpPr>
        <dsp:cNvPr id="0" name=""/>
        <dsp:cNvSpPr/>
      </dsp:nvSpPr>
      <dsp:spPr>
        <a:xfrm>
          <a:off x="1709078" y="1177952"/>
          <a:ext cx="7239027" cy="420613"/>
        </a:xfrm>
        <a:custGeom>
          <a:avLst/>
          <a:gdLst/>
          <a:ahLst/>
          <a:cxnLst/>
          <a:rect l="0" t="0" r="0" b="0"/>
          <a:pathLst>
            <a:path>
              <a:moveTo>
                <a:pt x="7239027" y="0"/>
              </a:moveTo>
              <a:lnTo>
                <a:pt x="7239027" y="227406"/>
              </a:lnTo>
              <a:lnTo>
                <a:pt x="0" y="227406"/>
              </a:lnTo>
              <a:lnTo>
                <a:pt x="0" y="420613"/>
              </a:lnTo>
            </a:path>
          </a:pathLst>
        </a:custGeom>
        <a:noFill/>
        <a:ln w="15875" cap="flat" cmpd="sng" algn="ctr">
          <a:solidFill>
            <a:schemeClr val="accent6">
              <a:lumMod val="7500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a:p>
      </dsp:txBody>
      <dsp:txXfrm>
        <a:off x="5147265" y="1386003"/>
        <a:ext cx="362653" cy="4512"/>
      </dsp:txXfrm>
    </dsp:sp>
    <dsp:sp modelId="{A4BFE2E9-E92A-4841-AC88-CEA5763C58AC}">
      <dsp:nvSpPr>
        <dsp:cNvPr id="0" name=""/>
        <dsp:cNvSpPr/>
      </dsp:nvSpPr>
      <dsp:spPr>
        <a:xfrm>
          <a:off x="7967207" y="2675"/>
          <a:ext cx="1961796" cy="1177077"/>
        </a:xfrm>
        <a:prstGeom prst="rect">
          <a:avLst/>
        </a:prstGeom>
        <a:solidFill>
          <a:schemeClr val="accent6">
            <a:shade val="50000"/>
            <a:hueOff val="-213090"/>
            <a:satOff val="14206"/>
            <a:lumOff val="18547"/>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Obtener la declaración de los testigos del accidente</a:t>
          </a:r>
          <a:endParaRPr lang="es-EC" sz="1100" kern="1200" dirty="0"/>
        </a:p>
      </dsp:txBody>
      <dsp:txXfrm>
        <a:off x="7967207" y="2675"/>
        <a:ext cx="1961796" cy="1177077"/>
      </dsp:txXfrm>
    </dsp:sp>
    <dsp:sp modelId="{913F6F2B-6007-46F2-9A01-B29A13EE8823}">
      <dsp:nvSpPr>
        <dsp:cNvPr id="0" name=""/>
        <dsp:cNvSpPr/>
      </dsp:nvSpPr>
      <dsp:spPr>
        <a:xfrm>
          <a:off x="2688176" y="2173784"/>
          <a:ext cx="420613" cy="91440"/>
        </a:xfrm>
        <a:custGeom>
          <a:avLst/>
          <a:gdLst/>
          <a:ahLst/>
          <a:cxnLst/>
          <a:rect l="0" t="0" r="0" b="0"/>
          <a:pathLst>
            <a:path>
              <a:moveTo>
                <a:pt x="0" y="45720"/>
              </a:moveTo>
              <a:lnTo>
                <a:pt x="420613" y="45720"/>
              </a:lnTo>
            </a:path>
          </a:pathLst>
        </a:custGeom>
        <a:noFill/>
        <a:ln w="15875" cap="flat" cmpd="sng" algn="ctr">
          <a:solidFill>
            <a:schemeClr val="accent6">
              <a:lumMod val="7500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a:p>
      </dsp:txBody>
      <dsp:txXfrm>
        <a:off x="2887202" y="2217248"/>
        <a:ext cx="22560" cy="4512"/>
      </dsp:txXfrm>
    </dsp:sp>
    <dsp:sp modelId="{33752B56-67DE-4956-91DC-E7C9D105D995}">
      <dsp:nvSpPr>
        <dsp:cNvPr id="0" name=""/>
        <dsp:cNvSpPr/>
      </dsp:nvSpPr>
      <dsp:spPr>
        <a:xfrm>
          <a:off x="728180" y="1630965"/>
          <a:ext cx="1961796" cy="1177077"/>
        </a:xfrm>
        <a:prstGeom prst="rect">
          <a:avLst/>
        </a:prstGeom>
        <a:solidFill>
          <a:schemeClr val="accent6">
            <a:shade val="50000"/>
            <a:hueOff val="-284119"/>
            <a:satOff val="18942"/>
            <a:lumOff val="24729"/>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Hacer un reconocimiento del lugar del accidente</a:t>
          </a:r>
          <a:endParaRPr lang="es-EC" sz="1100" kern="1200" dirty="0"/>
        </a:p>
      </dsp:txBody>
      <dsp:txXfrm>
        <a:off x="728180" y="1630965"/>
        <a:ext cx="1961796" cy="1177077"/>
      </dsp:txXfrm>
    </dsp:sp>
    <dsp:sp modelId="{2A101547-6D6E-4A10-B521-FDC996A14271}">
      <dsp:nvSpPr>
        <dsp:cNvPr id="0" name=""/>
        <dsp:cNvSpPr/>
      </dsp:nvSpPr>
      <dsp:spPr>
        <a:xfrm>
          <a:off x="5101185" y="2173784"/>
          <a:ext cx="420613" cy="91440"/>
        </a:xfrm>
        <a:custGeom>
          <a:avLst/>
          <a:gdLst/>
          <a:ahLst/>
          <a:cxnLst/>
          <a:rect l="0" t="0" r="0" b="0"/>
          <a:pathLst>
            <a:path>
              <a:moveTo>
                <a:pt x="0" y="45720"/>
              </a:moveTo>
              <a:lnTo>
                <a:pt x="420613" y="45720"/>
              </a:lnTo>
            </a:path>
          </a:pathLst>
        </a:custGeom>
        <a:noFill/>
        <a:ln w="15875" cap="flat" cmpd="sng" algn="ctr">
          <a:solidFill>
            <a:schemeClr val="accent6">
              <a:lumMod val="7500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a:p>
      </dsp:txBody>
      <dsp:txXfrm>
        <a:off x="5300211" y="2217248"/>
        <a:ext cx="22560" cy="4512"/>
      </dsp:txXfrm>
    </dsp:sp>
    <dsp:sp modelId="{917A3878-29BA-45C5-AD03-BF2212B8C78B}">
      <dsp:nvSpPr>
        <dsp:cNvPr id="0" name=""/>
        <dsp:cNvSpPr/>
      </dsp:nvSpPr>
      <dsp:spPr>
        <a:xfrm>
          <a:off x="3141189" y="1630965"/>
          <a:ext cx="1961796" cy="1177077"/>
        </a:xfrm>
        <a:prstGeom prst="rect">
          <a:avLst/>
        </a:prstGeom>
        <a:solidFill>
          <a:schemeClr val="accent6">
            <a:shade val="50000"/>
            <a:hueOff val="-355149"/>
            <a:satOff val="23677"/>
            <a:lumOff val="3091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Registrar los hechos obtenidos en las actividades anteriores</a:t>
          </a:r>
          <a:endParaRPr lang="es-EC" sz="1100" kern="1200" dirty="0"/>
        </a:p>
      </dsp:txBody>
      <dsp:txXfrm>
        <a:off x="3141189" y="1630965"/>
        <a:ext cx="1961796" cy="1177077"/>
      </dsp:txXfrm>
    </dsp:sp>
    <dsp:sp modelId="{A2E2197C-135E-4A79-A816-3530E78DA78C}">
      <dsp:nvSpPr>
        <dsp:cNvPr id="0" name=""/>
        <dsp:cNvSpPr/>
      </dsp:nvSpPr>
      <dsp:spPr>
        <a:xfrm>
          <a:off x="7514194" y="2173784"/>
          <a:ext cx="420613" cy="91440"/>
        </a:xfrm>
        <a:custGeom>
          <a:avLst/>
          <a:gdLst/>
          <a:ahLst/>
          <a:cxnLst/>
          <a:rect l="0" t="0" r="0" b="0"/>
          <a:pathLst>
            <a:path>
              <a:moveTo>
                <a:pt x="0" y="45720"/>
              </a:moveTo>
              <a:lnTo>
                <a:pt x="420613" y="45720"/>
              </a:lnTo>
            </a:path>
          </a:pathLst>
        </a:custGeom>
        <a:noFill/>
        <a:ln w="15875" cap="flat" cmpd="sng" algn="ctr">
          <a:solidFill>
            <a:schemeClr val="accent6">
              <a:lumMod val="7500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a:p>
      </dsp:txBody>
      <dsp:txXfrm>
        <a:off x="7713220" y="2217248"/>
        <a:ext cx="22560" cy="4512"/>
      </dsp:txXfrm>
    </dsp:sp>
    <dsp:sp modelId="{CEC830CB-F615-4685-A0C5-94E29934E94C}">
      <dsp:nvSpPr>
        <dsp:cNvPr id="0" name=""/>
        <dsp:cNvSpPr/>
      </dsp:nvSpPr>
      <dsp:spPr>
        <a:xfrm>
          <a:off x="5554198" y="1630965"/>
          <a:ext cx="1961796" cy="1177077"/>
        </a:xfrm>
        <a:prstGeom prst="rect">
          <a:avLst/>
        </a:prstGeom>
        <a:solidFill>
          <a:schemeClr val="accent6">
            <a:shade val="50000"/>
            <a:hueOff val="-426179"/>
            <a:satOff val="28412"/>
            <a:lumOff val="3709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Estudiar los hechos esenciales y los secundarios en conjunto y precisar los factores que provocaron el accidente</a:t>
          </a:r>
          <a:endParaRPr lang="es-EC" sz="1100" kern="1200" dirty="0"/>
        </a:p>
      </dsp:txBody>
      <dsp:txXfrm>
        <a:off x="5554198" y="1630965"/>
        <a:ext cx="1961796" cy="1177077"/>
      </dsp:txXfrm>
    </dsp:sp>
    <dsp:sp modelId="{CED0B70D-C24C-48E4-A045-8C03B396C93B}">
      <dsp:nvSpPr>
        <dsp:cNvPr id="0" name=""/>
        <dsp:cNvSpPr/>
      </dsp:nvSpPr>
      <dsp:spPr>
        <a:xfrm>
          <a:off x="1709078" y="2806243"/>
          <a:ext cx="7239027" cy="420613"/>
        </a:xfrm>
        <a:custGeom>
          <a:avLst/>
          <a:gdLst/>
          <a:ahLst/>
          <a:cxnLst/>
          <a:rect l="0" t="0" r="0" b="0"/>
          <a:pathLst>
            <a:path>
              <a:moveTo>
                <a:pt x="7239027" y="0"/>
              </a:moveTo>
              <a:lnTo>
                <a:pt x="7239027" y="227406"/>
              </a:lnTo>
              <a:lnTo>
                <a:pt x="0" y="227406"/>
              </a:lnTo>
              <a:lnTo>
                <a:pt x="0" y="420613"/>
              </a:lnTo>
            </a:path>
          </a:pathLst>
        </a:custGeom>
        <a:noFill/>
        <a:ln w="15875" cap="flat" cmpd="sng" algn="ctr">
          <a:solidFill>
            <a:schemeClr val="accent6">
              <a:lumMod val="7500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a:p>
      </dsp:txBody>
      <dsp:txXfrm>
        <a:off x="5147265" y="3014293"/>
        <a:ext cx="362653" cy="4512"/>
      </dsp:txXfrm>
    </dsp:sp>
    <dsp:sp modelId="{C38A7ED2-3522-4DCE-B2B0-EDAE37CBAF39}">
      <dsp:nvSpPr>
        <dsp:cNvPr id="0" name=""/>
        <dsp:cNvSpPr/>
      </dsp:nvSpPr>
      <dsp:spPr>
        <a:xfrm>
          <a:off x="7967207" y="1630965"/>
          <a:ext cx="1961796" cy="1177077"/>
        </a:xfrm>
        <a:prstGeom prst="rect">
          <a:avLst/>
        </a:prstGeom>
        <a:solidFill>
          <a:schemeClr val="accent6">
            <a:shade val="50000"/>
            <a:hueOff val="-426179"/>
            <a:satOff val="28412"/>
            <a:lumOff val="3709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Sugerir las acciones correctivas a seguir </a:t>
          </a:r>
          <a:endParaRPr lang="es-EC" sz="1100" kern="1200" dirty="0"/>
        </a:p>
      </dsp:txBody>
      <dsp:txXfrm>
        <a:off x="7967207" y="1630965"/>
        <a:ext cx="1961796" cy="1177077"/>
      </dsp:txXfrm>
    </dsp:sp>
    <dsp:sp modelId="{AEAC014B-729D-4F80-BE58-FB2484C8AD81}">
      <dsp:nvSpPr>
        <dsp:cNvPr id="0" name=""/>
        <dsp:cNvSpPr/>
      </dsp:nvSpPr>
      <dsp:spPr>
        <a:xfrm>
          <a:off x="2688176" y="3802075"/>
          <a:ext cx="420613" cy="91440"/>
        </a:xfrm>
        <a:custGeom>
          <a:avLst/>
          <a:gdLst/>
          <a:ahLst/>
          <a:cxnLst/>
          <a:rect l="0" t="0" r="0" b="0"/>
          <a:pathLst>
            <a:path>
              <a:moveTo>
                <a:pt x="0" y="45720"/>
              </a:moveTo>
              <a:lnTo>
                <a:pt x="420613" y="45720"/>
              </a:lnTo>
            </a:path>
          </a:pathLst>
        </a:custGeom>
        <a:noFill/>
        <a:ln w="15875" cap="flat" cmpd="sng" algn="ctr">
          <a:solidFill>
            <a:schemeClr val="accent6">
              <a:lumMod val="7500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a:p>
      </dsp:txBody>
      <dsp:txXfrm>
        <a:off x="2887202" y="3845539"/>
        <a:ext cx="22560" cy="4512"/>
      </dsp:txXfrm>
    </dsp:sp>
    <dsp:sp modelId="{32A5D287-4C9F-42E3-91FE-CAECCEC95DC3}">
      <dsp:nvSpPr>
        <dsp:cNvPr id="0" name=""/>
        <dsp:cNvSpPr/>
      </dsp:nvSpPr>
      <dsp:spPr>
        <a:xfrm>
          <a:off x="728180" y="3259256"/>
          <a:ext cx="1961796" cy="1177077"/>
        </a:xfrm>
        <a:prstGeom prst="rect">
          <a:avLst/>
        </a:prstGeom>
        <a:solidFill>
          <a:schemeClr val="accent6">
            <a:shade val="50000"/>
            <a:hueOff val="-355149"/>
            <a:satOff val="23677"/>
            <a:lumOff val="3091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Reportar el accidente a la división de riesgos de trabajo en el formulario de aviso de accidentes de trabajo</a:t>
          </a:r>
          <a:endParaRPr lang="es-EC" sz="1100" kern="1200" dirty="0"/>
        </a:p>
      </dsp:txBody>
      <dsp:txXfrm>
        <a:off x="728180" y="3259256"/>
        <a:ext cx="1961796" cy="1177077"/>
      </dsp:txXfrm>
    </dsp:sp>
    <dsp:sp modelId="{D02F013D-F1D5-4367-9C19-577135FB6997}">
      <dsp:nvSpPr>
        <dsp:cNvPr id="0" name=""/>
        <dsp:cNvSpPr/>
      </dsp:nvSpPr>
      <dsp:spPr>
        <a:xfrm>
          <a:off x="5101185" y="3802075"/>
          <a:ext cx="420613" cy="91440"/>
        </a:xfrm>
        <a:custGeom>
          <a:avLst/>
          <a:gdLst/>
          <a:ahLst/>
          <a:cxnLst/>
          <a:rect l="0" t="0" r="0" b="0"/>
          <a:pathLst>
            <a:path>
              <a:moveTo>
                <a:pt x="0" y="45720"/>
              </a:moveTo>
              <a:lnTo>
                <a:pt x="420613" y="45720"/>
              </a:lnTo>
            </a:path>
          </a:pathLst>
        </a:custGeom>
        <a:noFill/>
        <a:ln w="15875" cap="flat" cmpd="sng" algn="ctr">
          <a:solidFill>
            <a:schemeClr val="accent6">
              <a:lumMod val="7500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a:p>
      </dsp:txBody>
      <dsp:txXfrm>
        <a:off x="5300211" y="3845539"/>
        <a:ext cx="22560" cy="4512"/>
      </dsp:txXfrm>
    </dsp:sp>
    <dsp:sp modelId="{2F4C5E94-72E1-42AD-A9FD-86670E44AF79}">
      <dsp:nvSpPr>
        <dsp:cNvPr id="0" name=""/>
        <dsp:cNvSpPr/>
      </dsp:nvSpPr>
      <dsp:spPr>
        <a:xfrm>
          <a:off x="3141189" y="3259256"/>
          <a:ext cx="1961796" cy="1177077"/>
        </a:xfrm>
        <a:prstGeom prst="rect">
          <a:avLst/>
        </a:prstGeom>
        <a:solidFill>
          <a:schemeClr val="accent6">
            <a:shade val="50000"/>
            <a:hueOff val="-284119"/>
            <a:satOff val="18942"/>
            <a:lumOff val="24729"/>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Clasificar  el accidente respecto a las causas que originaron, tipo de incapacidad, agente, tipo de accidente y otros, sumado los indicadores de accidentabilidad</a:t>
          </a:r>
          <a:endParaRPr lang="es-EC" sz="1100" kern="1200" dirty="0"/>
        </a:p>
      </dsp:txBody>
      <dsp:txXfrm>
        <a:off x="3141189" y="3259256"/>
        <a:ext cx="1961796" cy="1177077"/>
      </dsp:txXfrm>
    </dsp:sp>
    <dsp:sp modelId="{6FC6B176-0B76-4F39-BEB7-5AFEE7AC5AF0}">
      <dsp:nvSpPr>
        <dsp:cNvPr id="0" name=""/>
        <dsp:cNvSpPr/>
      </dsp:nvSpPr>
      <dsp:spPr>
        <a:xfrm>
          <a:off x="7514194" y="3802075"/>
          <a:ext cx="420613" cy="91440"/>
        </a:xfrm>
        <a:custGeom>
          <a:avLst/>
          <a:gdLst/>
          <a:ahLst/>
          <a:cxnLst/>
          <a:rect l="0" t="0" r="0" b="0"/>
          <a:pathLst>
            <a:path>
              <a:moveTo>
                <a:pt x="0" y="45720"/>
              </a:moveTo>
              <a:lnTo>
                <a:pt x="420613" y="45720"/>
              </a:lnTo>
            </a:path>
          </a:pathLst>
        </a:custGeom>
        <a:noFill/>
        <a:ln w="15875" cap="flat" cmpd="sng" algn="ctr">
          <a:solidFill>
            <a:schemeClr val="accent6">
              <a:lumMod val="7500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a:p>
      </dsp:txBody>
      <dsp:txXfrm>
        <a:off x="7713220" y="3845539"/>
        <a:ext cx="22560" cy="4512"/>
      </dsp:txXfrm>
    </dsp:sp>
    <dsp:sp modelId="{31B9895E-8B62-42DC-8A81-75376EDCDA41}">
      <dsp:nvSpPr>
        <dsp:cNvPr id="0" name=""/>
        <dsp:cNvSpPr/>
      </dsp:nvSpPr>
      <dsp:spPr>
        <a:xfrm>
          <a:off x="5554198" y="3259256"/>
          <a:ext cx="1961796" cy="1177077"/>
        </a:xfrm>
        <a:prstGeom prst="rect">
          <a:avLst/>
        </a:prstGeom>
        <a:solidFill>
          <a:schemeClr val="accent6">
            <a:shade val="50000"/>
            <a:hueOff val="-213090"/>
            <a:satOff val="14206"/>
            <a:lumOff val="18547"/>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Reportar semestralmente a la división del riesgo de trabajo del IESS en el formulario correspondiente </a:t>
          </a:r>
          <a:endParaRPr lang="es-EC" sz="1100" kern="1200" dirty="0"/>
        </a:p>
      </dsp:txBody>
      <dsp:txXfrm>
        <a:off x="5554198" y="3259256"/>
        <a:ext cx="1961796" cy="1177077"/>
      </dsp:txXfrm>
    </dsp:sp>
    <dsp:sp modelId="{8A220325-F712-4DB9-B559-24749B2034EB}">
      <dsp:nvSpPr>
        <dsp:cNvPr id="0" name=""/>
        <dsp:cNvSpPr/>
      </dsp:nvSpPr>
      <dsp:spPr>
        <a:xfrm>
          <a:off x="5478277" y="4434534"/>
          <a:ext cx="3469828" cy="423288"/>
        </a:xfrm>
        <a:custGeom>
          <a:avLst/>
          <a:gdLst/>
          <a:ahLst/>
          <a:cxnLst/>
          <a:rect l="0" t="0" r="0" b="0"/>
          <a:pathLst>
            <a:path>
              <a:moveTo>
                <a:pt x="3469828" y="0"/>
              </a:moveTo>
              <a:lnTo>
                <a:pt x="3469828" y="228744"/>
              </a:lnTo>
              <a:lnTo>
                <a:pt x="0" y="228744"/>
              </a:lnTo>
              <a:lnTo>
                <a:pt x="0" y="423288"/>
              </a:lnTo>
            </a:path>
          </a:pathLst>
        </a:custGeom>
        <a:noFill/>
        <a:ln w="15875" cap="flat" cmpd="sng" algn="ctr">
          <a:solidFill>
            <a:schemeClr val="accent6">
              <a:lumMod val="7500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a:p>
      </dsp:txBody>
      <dsp:txXfrm>
        <a:off x="7125706" y="4643922"/>
        <a:ext cx="174969" cy="4512"/>
      </dsp:txXfrm>
    </dsp:sp>
    <dsp:sp modelId="{E0D5BD46-F164-49D1-B0CD-284D893CE74B}">
      <dsp:nvSpPr>
        <dsp:cNvPr id="0" name=""/>
        <dsp:cNvSpPr/>
      </dsp:nvSpPr>
      <dsp:spPr>
        <a:xfrm>
          <a:off x="7967207" y="3259256"/>
          <a:ext cx="1961796" cy="1177077"/>
        </a:xfrm>
        <a:prstGeom prst="rect">
          <a:avLst/>
        </a:prstGeom>
        <a:solidFill>
          <a:schemeClr val="accent6">
            <a:shade val="50000"/>
            <a:hueOff val="-142060"/>
            <a:satOff val="9471"/>
            <a:lumOff val="1236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Publicar los récords de los accidentes e incidentes por áreas, el total de días perdidos, las causas, medidas correctivas y otros</a:t>
          </a:r>
          <a:endParaRPr lang="es-EC" sz="1100" kern="1200" dirty="0"/>
        </a:p>
      </dsp:txBody>
      <dsp:txXfrm>
        <a:off x="7967207" y="3259256"/>
        <a:ext cx="1961796" cy="1177077"/>
      </dsp:txXfrm>
    </dsp:sp>
    <dsp:sp modelId="{B8A94557-AEE7-403B-A2D1-5F4DC4648ACF}">
      <dsp:nvSpPr>
        <dsp:cNvPr id="0" name=""/>
        <dsp:cNvSpPr/>
      </dsp:nvSpPr>
      <dsp:spPr>
        <a:xfrm>
          <a:off x="4497379" y="4890222"/>
          <a:ext cx="1961796" cy="1177077"/>
        </a:xfrm>
        <a:prstGeom prst="rect">
          <a:avLst/>
        </a:prstGeom>
        <a:solidFill>
          <a:schemeClr val="accent6">
            <a:shade val="50000"/>
            <a:hueOff val="-71030"/>
            <a:satOff val="4735"/>
            <a:lumOff val="618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Fin </a:t>
          </a:r>
          <a:endParaRPr lang="es-EC" sz="1100" kern="1200" dirty="0"/>
        </a:p>
      </dsp:txBody>
      <dsp:txXfrm>
        <a:off x="4497379" y="4890222"/>
        <a:ext cx="1961796" cy="117707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B8C51F0-7FEE-4C87-8B13-092DC39184B7}" type="datetimeFigureOut">
              <a:rPr lang="es-EC"/>
              <a:pPr>
                <a:defRPr/>
              </a:pPr>
              <a:t>03/06/2013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93081C2-B79C-4934-8A1D-57100ABDF71B}" type="slidenum">
              <a:rPr lang="es-EC"/>
              <a:pPr>
                <a:defRPr/>
              </a:pPr>
              <a:t>‹Nº›</a:t>
            </a:fld>
            <a:endParaRPr lang="es-EC"/>
          </a:p>
        </p:txBody>
      </p:sp>
    </p:spTree>
    <p:extLst>
      <p:ext uri="{BB962C8B-B14F-4D97-AF65-F5344CB8AC3E}">
        <p14:creationId xmlns:p14="http://schemas.microsoft.com/office/powerpoint/2010/main" val="3903414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B4E94118-1F0E-413E-8A3A-F72C8300911B}" type="datetimeFigureOut">
              <a:rPr lang="es-EC"/>
              <a:pPr>
                <a:defRPr/>
              </a:pPr>
              <a:t>03/06/2013</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CA5972D3-D709-4A3E-90B4-D09F8853985B}" type="slidenum">
              <a:rPr lang="es-EC"/>
              <a:pPr>
                <a:defRPr/>
              </a:pPr>
              <a:t>‹Nº›</a:t>
            </a:fld>
            <a:endParaRPr lang="es-EC"/>
          </a:p>
        </p:txBody>
      </p:sp>
    </p:spTree>
    <p:extLst>
      <p:ext uri="{BB962C8B-B14F-4D97-AF65-F5344CB8AC3E}">
        <p14:creationId xmlns:p14="http://schemas.microsoft.com/office/powerpoint/2010/main" val="408009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FAEB71B-31D3-4C8A-AB41-771118E1AF71}" type="datetimeFigureOut">
              <a:rPr lang="es-EC"/>
              <a:pPr>
                <a:defRPr/>
              </a:pPr>
              <a:t>03/06/2013</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B86872A7-0AAE-4D1E-BA0D-845C81FA347F}" type="slidenum">
              <a:rPr lang="es-EC"/>
              <a:pPr>
                <a:defRPr/>
              </a:pPr>
              <a:t>‹Nº›</a:t>
            </a:fld>
            <a:endParaRPr lang="es-EC"/>
          </a:p>
        </p:txBody>
      </p:sp>
    </p:spTree>
    <p:extLst>
      <p:ext uri="{BB962C8B-B14F-4D97-AF65-F5344CB8AC3E}">
        <p14:creationId xmlns:p14="http://schemas.microsoft.com/office/powerpoint/2010/main" val="64579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FBDECC6-5AA3-4053-8099-C9451C72A8DC}" type="datetimeFigureOut">
              <a:rPr lang="es-EC"/>
              <a:pPr>
                <a:defRPr/>
              </a:pPr>
              <a:t>03/06/2013</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EA24B848-1229-406B-89F7-2B6B91E10390}" type="slidenum">
              <a:rPr lang="es-EC"/>
              <a:pPr>
                <a:defRPr/>
              </a:pPr>
              <a:t>‹Nº›</a:t>
            </a:fld>
            <a:endParaRPr lang="es-EC"/>
          </a:p>
        </p:txBody>
      </p:sp>
    </p:spTree>
    <p:extLst>
      <p:ext uri="{BB962C8B-B14F-4D97-AF65-F5344CB8AC3E}">
        <p14:creationId xmlns:p14="http://schemas.microsoft.com/office/powerpoint/2010/main" val="73284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4F29870-DC46-4199-815E-4265BA69A865}" type="datetimeFigureOut">
              <a:rPr lang="es-EC"/>
              <a:pPr>
                <a:defRPr/>
              </a:pPr>
              <a:t>03/06/2013</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D95351F3-4068-4A3B-8BFA-CB875BDA13C6}" type="slidenum">
              <a:rPr lang="es-EC"/>
              <a:pPr>
                <a:defRPr/>
              </a:pPr>
              <a:t>‹Nº›</a:t>
            </a:fld>
            <a:endParaRPr lang="es-EC"/>
          </a:p>
        </p:txBody>
      </p:sp>
    </p:spTree>
    <p:extLst>
      <p:ext uri="{BB962C8B-B14F-4D97-AF65-F5344CB8AC3E}">
        <p14:creationId xmlns:p14="http://schemas.microsoft.com/office/powerpoint/2010/main" val="362966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5678E62-4012-404A-9B30-1CDDBA4F959A}" type="datetimeFigureOut">
              <a:rPr lang="es-EC"/>
              <a:pPr>
                <a:defRPr/>
              </a:pPr>
              <a:t>03/06/2013</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5CE3ACF1-34B7-43F2-A044-99D83A482DB7}" type="slidenum">
              <a:rPr lang="es-EC"/>
              <a:pPr>
                <a:defRPr/>
              </a:pPr>
              <a:t>‹Nº›</a:t>
            </a:fld>
            <a:endParaRPr lang="es-EC"/>
          </a:p>
        </p:txBody>
      </p:sp>
    </p:spTree>
    <p:extLst>
      <p:ext uri="{BB962C8B-B14F-4D97-AF65-F5344CB8AC3E}">
        <p14:creationId xmlns:p14="http://schemas.microsoft.com/office/powerpoint/2010/main" val="69747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89196C7D-69A9-4FCC-B28B-000231291FFF}" type="datetimeFigureOut">
              <a:rPr lang="es-EC"/>
              <a:pPr>
                <a:defRPr/>
              </a:pPr>
              <a:t>03/06/2013</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6C5A4322-038A-4ED3-9C89-3EBBE7D6E4B3}" type="slidenum">
              <a:rPr lang="es-EC"/>
              <a:pPr>
                <a:defRPr/>
              </a:pPr>
              <a:t>‹Nº›</a:t>
            </a:fld>
            <a:endParaRPr lang="es-EC"/>
          </a:p>
        </p:txBody>
      </p:sp>
    </p:spTree>
    <p:extLst>
      <p:ext uri="{BB962C8B-B14F-4D97-AF65-F5344CB8AC3E}">
        <p14:creationId xmlns:p14="http://schemas.microsoft.com/office/powerpoint/2010/main" val="56455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E702A39E-3B8C-41EA-BD0C-9BA70AAF8564}" type="datetimeFigureOut">
              <a:rPr lang="es-EC"/>
              <a:pPr>
                <a:defRPr/>
              </a:pPr>
              <a:t>03/06/2013</a:t>
            </a:fld>
            <a:endParaRPr lang="es-EC"/>
          </a:p>
        </p:txBody>
      </p:sp>
      <p:sp>
        <p:nvSpPr>
          <p:cNvPr id="8" name="4 Marcador de pie de página"/>
          <p:cNvSpPr>
            <a:spLocks noGrp="1"/>
          </p:cNvSpPr>
          <p:nvPr>
            <p:ph type="ftr" sz="quarter" idx="11"/>
          </p:nvPr>
        </p:nvSpPr>
        <p:spPr/>
        <p:txBody>
          <a:bodyPr/>
          <a:lstStyle>
            <a:lvl1pPr>
              <a:defRPr/>
            </a:lvl1pPr>
          </a:lstStyle>
          <a:p>
            <a:pPr>
              <a:defRPr/>
            </a:pPr>
            <a:endParaRPr lang="es-EC"/>
          </a:p>
        </p:txBody>
      </p:sp>
      <p:sp>
        <p:nvSpPr>
          <p:cNvPr id="9" name="5 Marcador de número de diapositiva"/>
          <p:cNvSpPr>
            <a:spLocks noGrp="1"/>
          </p:cNvSpPr>
          <p:nvPr>
            <p:ph type="sldNum" sz="quarter" idx="12"/>
          </p:nvPr>
        </p:nvSpPr>
        <p:spPr/>
        <p:txBody>
          <a:bodyPr/>
          <a:lstStyle>
            <a:lvl1pPr>
              <a:defRPr/>
            </a:lvl1pPr>
          </a:lstStyle>
          <a:p>
            <a:pPr>
              <a:defRPr/>
            </a:pPr>
            <a:fld id="{2CA0CB24-65C9-44BD-9EE3-4A2A05543702}" type="slidenum">
              <a:rPr lang="es-EC"/>
              <a:pPr>
                <a:defRPr/>
              </a:pPr>
              <a:t>‹Nº›</a:t>
            </a:fld>
            <a:endParaRPr lang="es-EC"/>
          </a:p>
        </p:txBody>
      </p:sp>
    </p:spTree>
    <p:extLst>
      <p:ext uri="{BB962C8B-B14F-4D97-AF65-F5344CB8AC3E}">
        <p14:creationId xmlns:p14="http://schemas.microsoft.com/office/powerpoint/2010/main" val="282973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61235E5E-FA75-4954-9834-F2FF90156542}" type="datetimeFigureOut">
              <a:rPr lang="es-EC"/>
              <a:pPr>
                <a:defRPr/>
              </a:pPr>
              <a:t>03/06/2013</a:t>
            </a:fld>
            <a:endParaRPr lang="es-EC"/>
          </a:p>
        </p:txBody>
      </p:sp>
      <p:sp>
        <p:nvSpPr>
          <p:cNvPr id="4" name="4 Marcador de pie de página"/>
          <p:cNvSpPr>
            <a:spLocks noGrp="1"/>
          </p:cNvSpPr>
          <p:nvPr>
            <p:ph type="ftr" sz="quarter" idx="11"/>
          </p:nvPr>
        </p:nvSpPr>
        <p:spPr/>
        <p:txBody>
          <a:bodyPr/>
          <a:lstStyle>
            <a:lvl1pPr>
              <a:defRPr/>
            </a:lvl1pPr>
          </a:lstStyle>
          <a:p>
            <a:pPr>
              <a:defRPr/>
            </a:pPr>
            <a:endParaRPr lang="es-EC"/>
          </a:p>
        </p:txBody>
      </p:sp>
      <p:sp>
        <p:nvSpPr>
          <p:cNvPr id="5" name="5 Marcador de número de diapositiva"/>
          <p:cNvSpPr>
            <a:spLocks noGrp="1"/>
          </p:cNvSpPr>
          <p:nvPr>
            <p:ph type="sldNum" sz="quarter" idx="12"/>
          </p:nvPr>
        </p:nvSpPr>
        <p:spPr/>
        <p:txBody>
          <a:bodyPr/>
          <a:lstStyle>
            <a:lvl1pPr>
              <a:defRPr/>
            </a:lvl1pPr>
          </a:lstStyle>
          <a:p>
            <a:pPr>
              <a:defRPr/>
            </a:pPr>
            <a:fld id="{5374CF15-3DE4-4B8C-B83B-A76D6F1FED70}" type="slidenum">
              <a:rPr lang="es-EC"/>
              <a:pPr>
                <a:defRPr/>
              </a:pPr>
              <a:t>‹Nº›</a:t>
            </a:fld>
            <a:endParaRPr lang="es-EC"/>
          </a:p>
        </p:txBody>
      </p:sp>
    </p:spTree>
    <p:extLst>
      <p:ext uri="{BB962C8B-B14F-4D97-AF65-F5344CB8AC3E}">
        <p14:creationId xmlns:p14="http://schemas.microsoft.com/office/powerpoint/2010/main" val="867552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EDF55AA-54A0-4FB0-BA0F-001952FDE5D5}" type="datetimeFigureOut">
              <a:rPr lang="es-EC"/>
              <a:pPr>
                <a:defRPr/>
              </a:pPr>
              <a:t>03/06/2013</a:t>
            </a:fld>
            <a:endParaRPr lang="es-EC"/>
          </a:p>
        </p:txBody>
      </p:sp>
      <p:sp>
        <p:nvSpPr>
          <p:cNvPr id="3" name="4 Marcador de pie de página"/>
          <p:cNvSpPr>
            <a:spLocks noGrp="1"/>
          </p:cNvSpPr>
          <p:nvPr>
            <p:ph type="ftr" sz="quarter" idx="11"/>
          </p:nvPr>
        </p:nvSpPr>
        <p:spPr/>
        <p:txBody>
          <a:bodyPr/>
          <a:lstStyle>
            <a:lvl1pPr>
              <a:defRPr/>
            </a:lvl1pPr>
          </a:lstStyle>
          <a:p>
            <a:pPr>
              <a:defRPr/>
            </a:pPr>
            <a:endParaRPr lang="es-EC"/>
          </a:p>
        </p:txBody>
      </p:sp>
      <p:sp>
        <p:nvSpPr>
          <p:cNvPr id="4" name="5 Marcador de número de diapositiva"/>
          <p:cNvSpPr>
            <a:spLocks noGrp="1"/>
          </p:cNvSpPr>
          <p:nvPr>
            <p:ph type="sldNum" sz="quarter" idx="12"/>
          </p:nvPr>
        </p:nvSpPr>
        <p:spPr/>
        <p:txBody>
          <a:bodyPr/>
          <a:lstStyle>
            <a:lvl1pPr>
              <a:defRPr/>
            </a:lvl1pPr>
          </a:lstStyle>
          <a:p>
            <a:pPr>
              <a:defRPr/>
            </a:pPr>
            <a:fld id="{D3EAE5F4-38CC-4515-9079-48F19879E221}" type="slidenum">
              <a:rPr lang="es-EC"/>
              <a:pPr>
                <a:defRPr/>
              </a:pPr>
              <a:t>‹Nº›</a:t>
            </a:fld>
            <a:endParaRPr lang="es-EC"/>
          </a:p>
        </p:txBody>
      </p:sp>
    </p:spTree>
    <p:extLst>
      <p:ext uri="{BB962C8B-B14F-4D97-AF65-F5344CB8AC3E}">
        <p14:creationId xmlns:p14="http://schemas.microsoft.com/office/powerpoint/2010/main" val="65125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AEE1CBB-3F40-45B2-80B1-DA81A4412CA9}" type="datetimeFigureOut">
              <a:rPr lang="es-EC"/>
              <a:pPr>
                <a:defRPr/>
              </a:pPr>
              <a:t>03/06/2013</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6B28F716-5B47-4B35-BC56-63AC1DAB1A0C}" type="slidenum">
              <a:rPr lang="es-EC"/>
              <a:pPr>
                <a:defRPr/>
              </a:pPr>
              <a:t>‹Nº›</a:t>
            </a:fld>
            <a:endParaRPr lang="es-EC"/>
          </a:p>
        </p:txBody>
      </p:sp>
    </p:spTree>
    <p:extLst>
      <p:ext uri="{BB962C8B-B14F-4D97-AF65-F5344CB8AC3E}">
        <p14:creationId xmlns:p14="http://schemas.microsoft.com/office/powerpoint/2010/main" val="26793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7E2C7A9-26E8-4DD4-A18A-0D06D71512E3}" type="datetimeFigureOut">
              <a:rPr lang="es-EC"/>
              <a:pPr>
                <a:defRPr/>
              </a:pPr>
              <a:t>03/06/2013</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DF36A65C-18F8-4B78-90AA-521F947E852A}" type="slidenum">
              <a:rPr lang="es-EC"/>
              <a:pPr>
                <a:defRPr/>
              </a:pPr>
              <a:t>‹Nº›</a:t>
            </a:fld>
            <a:endParaRPr lang="es-EC"/>
          </a:p>
        </p:txBody>
      </p:sp>
    </p:spTree>
    <p:extLst>
      <p:ext uri="{BB962C8B-B14F-4D97-AF65-F5344CB8AC3E}">
        <p14:creationId xmlns:p14="http://schemas.microsoft.com/office/powerpoint/2010/main" val="206989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05DBB7D-549A-4EFD-AB72-6AB66DC5DD16}" type="datetimeFigureOut">
              <a:rPr lang="es-EC"/>
              <a:pPr>
                <a:defRPr/>
              </a:pPr>
              <a:t>03/06/2013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B12AC42-7928-4453-9C06-0E2E19AAA780}" type="slidenum">
              <a:rPr lang="es-EC"/>
              <a:pPr>
                <a:defRPr/>
              </a:pPr>
              <a:t>‹Nº›</a:t>
            </a:fld>
            <a:endParaRPr lang="es-EC"/>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file:///C:\Users\Julio\Desktop\TESIS%20PARA%20ENTREGA%2022-08-012\Tesis-%2015%20noviembre.pdf"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36.xml"/><Relationship Id="rId5" Type="http://schemas.openxmlformats.org/officeDocument/2006/relationships/slide" Target="slide6.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Imagen 1" descr="SELL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762963"/>
            <a:ext cx="2736304" cy="22786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0"/>
          <p:cNvSpPr>
            <a:spLocks noChangeArrowheads="1"/>
          </p:cNvSpPr>
          <p:nvPr/>
        </p:nvSpPr>
        <p:spPr bwMode="auto">
          <a:xfrm>
            <a:off x="0" y="3010411"/>
            <a:ext cx="914400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0" hangingPunct="0"/>
            <a:r>
              <a:rPr lang="es-MX" sz="2000" b="1" dirty="0">
                <a:ea typeface="Calibri" pitchFamily="34" charset="0"/>
                <a:cs typeface="Arial" charset="0"/>
              </a:rPr>
              <a:t>UNIDAD DE GESTIÓN DE POSTGRADO</a:t>
            </a:r>
            <a:endParaRPr lang="es-ES" sz="2000" dirty="0">
              <a:ea typeface="Calibri" pitchFamily="34" charset="0"/>
              <a:cs typeface="Arial" charset="0"/>
            </a:endParaRPr>
          </a:p>
          <a:p>
            <a:pPr algn="ctr" eaLnBrk="0" hangingPunct="0"/>
            <a:r>
              <a:rPr lang="es-MX" sz="2000" dirty="0">
                <a:ea typeface="Calibri" pitchFamily="34" charset="0"/>
                <a:cs typeface="Arial" charset="0"/>
              </a:rPr>
              <a:t>Proyecto de grado previo a la obtención del título de Magister en </a:t>
            </a:r>
          </a:p>
          <a:p>
            <a:pPr algn="ctr" eaLnBrk="0" hangingPunct="0"/>
            <a:endParaRPr lang="es-MX" sz="2000" dirty="0" smtClean="0">
              <a:ea typeface="Calibri" pitchFamily="34" charset="0"/>
              <a:cs typeface="Arial" charset="0"/>
            </a:endParaRPr>
          </a:p>
          <a:p>
            <a:pPr algn="ctr" eaLnBrk="0" hangingPunct="0"/>
            <a:r>
              <a:rPr lang="es-MX" sz="2000" dirty="0" smtClean="0">
                <a:ea typeface="Calibri" pitchFamily="34" charset="0"/>
                <a:cs typeface="Arial" charset="0"/>
              </a:rPr>
              <a:t>GERENCIA </a:t>
            </a:r>
            <a:r>
              <a:rPr lang="es-MX" sz="2000" dirty="0">
                <a:ea typeface="Calibri" pitchFamily="34" charset="0"/>
                <a:cs typeface="Arial" charset="0"/>
              </a:rPr>
              <a:t>EN SEGURIDAD Y RIESGO</a:t>
            </a:r>
          </a:p>
          <a:p>
            <a:pPr algn="ctr" eaLnBrk="0" hangingPunct="0"/>
            <a:endParaRPr lang="es-MX" sz="1600" dirty="0">
              <a:latin typeface="Times New Roman" pitchFamily="18" charset="0"/>
              <a:ea typeface="Calibri" pitchFamily="34" charset="0"/>
              <a:cs typeface="Times New Roman" pitchFamily="18" charset="0"/>
            </a:endParaRPr>
          </a:p>
          <a:p>
            <a:pPr algn="ctr" eaLnBrk="0" hangingPunct="0"/>
            <a:endParaRPr lang="es-ES" sz="900" dirty="0">
              <a:ea typeface="Calibri" pitchFamily="34" charset="0"/>
              <a:cs typeface="Times New Roman" pitchFamily="18" charset="0"/>
            </a:endParaRPr>
          </a:p>
          <a:p>
            <a:pPr algn="ctr" eaLnBrk="0" hangingPunct="0"/>
            <a:r>
              <a:rPr lang="es-ES_tradnl" sz="1600" b="1" dirty="0">
                <a:ea typeface="Calibri" pitchFamily="34" charset="0"/>
                <a:cs typeface="Times New Roman" pitchFamily="18" charset="0"/>
              </a:rPr>
              <a:t>“</a:t>
            </a:r>
            <a:r>
              <a:rPr lang="es-ES_tradnl" sz="2800" b="1" dirty="0">
                <a:latin typeface="Times New Roman" pitchFamily="18" charset="0"/>
                <a:ea typeface="Calibri" pitchFamily="34" charset="0"/>
                <a:cs typeface="Times New Roman" pitchFamily="18" charset="0"/>
              </a:rPr>
              <a:t>Mejoramiento de la Seguridad y Salud Ocupacional de los Trabajadores Flor</a:t>
            </a:r>
            <a:r>
              <a:rPr lang="es-ES_tradnl" sz="2800" b="1" dirty="0">
                <a:ea typeface="Calibri" pitchFamily="34" charset="0"/>
                <a:cs typeface="Times New Roman" pitchFamily="18" charset="0"/>
              </a:rPr>
              <a:t>í</a:t>
            </a:r>
            <a:r>
              <a:rPr lang="es-ES_tradnl" sz="2800" b="1" dirty="0">
                <a:latin typeface="Times New Roman" pitchFamily="18" charset="0"/>
                <a:ea typeface="Calibri" pitchFamily="34" charset="0"/>
                <a:cs typeface="Times New Roman" pitchFamily="18" charset="0"/>
              </a:rPr>
              <a:t>colas de la Empresa </a:t>
            </a:r>
            <a:r>
              <a:rPr lang="es-ES_tradnl" sz="2800" b="1" dirty="0" err="1">
                <a:latin typeface="Times New Roman" pitchFamily="18" charset="0"/>
                <a:ea typeface="Calibri" pitchFamily="34" charset="0"/>
                <a:cs typeface="Times New Roman" pitchFamily="18" charset="0"/>
              </a:rPr>
              <a:t>Sierraflor</a:t>
            </a:r>
            <a:r>
              <a:rPr lang="es-ES_tradnl" sz="2800" b="1" dirty="0">
                <a:latin typeface="Times New Roman" pitchFamily="18" charset="0"/>
                <a:ea typeface="Calibri" pitchFamily="34" charset="0"/>
                <a:cs typeface="Times New Roman" pitchFamily="18" charset="0"/>
              </a:rPr>
              <a:t> C</a:t>
            </a:r>
            <a:r>
              <a:rPr lang="es-ES_tradnl" sz="2800" b="1" dirty="0">
                <a:ea typeface="Calibri" pitchFamily="34" charset="0"/>
                <a:cs typeface="Times New Roman" pitchFamily="18" charset="0"/>
              </a:rPr>
              <a:t>í</a:t>
            </a:r>
            <a:r>
              <a:rPr lang="es-ES_tradnl" sz="2800" b="1" dirty="0">
                <a:latin typeface="Times New Roman" pitchFamily="18" charset="0"/>
                <a:ea typeface="Calibri" pitchFamily="34" charset="0"/>
                <a:cs typeface="Times New Roman" pitchFamily="18" charset="0"/>
              </a:rPr>
              <a:t>a. Ltda.</a:t>
            </a:r>
            <a:r>
              <a:rPr lang="es-ES_tradnl" sz="2800" b="1" dirty="0">
                <a:ea typeface="Calibri" pitchFamily="34" charset="0"/>
                <a:cs typeface="Times New Roman" pitchFamily="18" charset="0"/>
              </a:rPr>
              <a:t>”</a:t>
            </a:r>
          </a:p>
          <a:p>
            <a:pPr algn="ctr" eaLnBrk="0" hangingPunct="0"/>
            <a:endParaRPr lang="es-ES_tradnl" sz="1600" b="1" dirty="0">
              <a:ea typeface="Calibri" pitchFamily="34" charset="0"/>
              <a:cs typeface="Times New Roman" pitchFamily="18" charset="0"/>
            </a:endParaRPr>
          </a:p>
          <a:p>
            <a:pPr algn="ctr" eaLnBrk="0" hangingPunct="0"/>
            <a:r>
              <a:rPr lang="es-ES_tradnl" b="1" dirty="0" err="1">
                <a:ea typeface="Calibri" pitchFamily="34" charset="0"/>
                <a:cs typeface="Times New Roman" pitchFamily="18" charset="0"/>
              </a:rPr>
              <a:t>Eslendy</a:t>
            </a:r>
            <a:r>
              <a:rPr lang="es-ES_tradnl" b="1" dirty="0">
                <a:ea typeface="Calibri" pitchFamily="34" charset="0"/>
                <a:cs typeface="Times New Roman" pitchFamily="18" charset="0"/>
              </a:rPr>
              <a:t> Bustos</a:t>
            </a:r>
          </a:p>
          <a:p>
            <a:pPr algn="ctr" eaLnBrk="0" hangingPunct="0"/>
            <a:r>
              <a:rPr lang="es-ES_tradnl" b="1" dirty="0">
                <a:ea typeface="Calibri" pitchFamily="34" charset="0"/>
                <a:cs typeface="Times New Roman" pitchFamily="18" charset="0"/>
              </a:rPr>
              <a:t>Julio </a:t>
            </a:r>
            <a:r>
              <a:rPr lang="es-ES_tradnl" b="1" dirty="0" err="1">
                <a:ea typeface="Calibri" pitchFamily="34" charset="0"/>
                <a:cs typeface="Times New Roman" pitchFamily="18" charset="0"/>
              </a:rPr>
              <a:t>Paliz</a:t>
            </a:r>
            <a:endParaRPr lang="es-ES_tradnl" dirty="0">
              <a:ea typeface="Calibri" pitchFamily="34" charset="0"/>
              <a:cs typeface="Times New Roman" pitchFamily="18" charset="0"/>
            </a:endParaRPr>
          </a:p>
        </p:txBody>
      </p:sp>
      <p:sp>
        <p:nvSpPr>
          <p:cNvPr id="2" name="1 CuadroTexto"/>
          <p:cNvSpPr txBox="1"/>
          <p:nvPr/>
        </p:nvSpPr>
        <p:spPr>
          <a:xfrm>
            <a:off x="0" y="116632"/>
            <a:ext cx="9144000" cy="646331"/>
          </a:xfrm>
          <a:prstGeom prst="rect">
            <a:avLst/>
          </a:prstGeom>
          <a:noFill/>
        </p:spPr>
        <p:txBody>
          <a:bodyPr wrap="square" rtlCol="0">
            <a:spAutoFit/>
          </a:bodyPr>
          <a:lstStyle/>
          <a:p>
            <a:r>
              <a:rPr lang="es-EC" sz="3600" b="1" dirty="0" smtClean="0"/>
              <a:t>ESCUELA POLITÉCNICA DEL EJÉRCITO </a:t>
            </a:r>
            <a:endParaRPr lang="es-EC"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5829300" cy="868362"/>
          </a:xfrm>
        </p:spPr>
        <p:txBody>
          <a:bodyPr/>
          <a:lstStyle/>
          <a:p>
            <a:pPr algn="l" eaLnBrk="1" hangingPunct="1">
              <a:defRPr/>
            </a:pPr>
            <a:r>
              <a:rPr lang="es-ES" sz="4000" dirty="0" smtClean="0">
                <a:solidFill>
                  <a:schemeClr val="accent6"/>
                </a:solidFill>
                <a:latin typeface="Arial" pitchFamily="34" charset="0"/>
                <a:cs typeface="Arial" pitchFamily="34" charset="0"/>
              </a:rPr>
              <a:t>Análisis de resultados.</a:t>
            </a:r>
            <a:endParaRPr lang="es-ES" sz="4000" dirty="0">
              <a:solidFill>
                <a:schemeClr val="accent6"/>
              </a:solidFill>
              <a:latin typeface="Arial" pitchFamily="34" charset="0"/>
              <a:cs typeface="Arial" pitchFamily="34" charset="0"/>
            </a:endParaRPr>
          </a:p>
        </p:txBody>
      </p:sp>
      <p:sp>
        <p:nvSpPr>
          <p:cNvPr id="11267" name="2 Marcador de contenido"/>
          <p:cNvSpPr>
            <a:spLocks noGrp="1"/>
          </p:cNvSpPr>
          <p:nvPr>
            <p:ph idx="1"/>
          </p:nvPr>
        </p:nvSpPr>
        <p:spPr>
          <a:xfrm>
            <a:off x="251520" y="764705"/>
            <a:ext cx="8435280" cy="6093296"/>
          </a:xfrm>
        </p:spPr>
        <p:txBody>
          <a:bodyPr/>
          <a:lstStyle/>
          <a:p>
            <a:pPr eaLnBrk="1" hangingPunct="1">
              <a:buFont typeface="Arial" charset="0"/>
              <a:buNone/>
            </a:pPr>
            <a:r>
              <a:rPr lang="es-ES" sz="1000" dirty="0" smtClean="0"/>
              <a:t>	</a:t>
            </a:r>
            <a:r>
              <a:rPr lang="es-ES" sz="1800" dirty="0" smtClean="0"/>
              <a:t>Personal por genero	</a:t>
            </a:r>
            <a:r>
              <a:rPr lang="es-ES" sz="1000" dirty="0" smtClean="0"/>
              <a:t>		</a:t>
            </a:r>
            <a:r>
              <a:rPr lang="es-ES" sz="1800" dirty="0" smtClean="0"/>
              <a:t>Resultados Marzo 2009</a:t>
            </a:r>
          </a:p>
          <a:p>
            <a:pPr eaLnBrk="1" hangingPunct="1">
              <a:buFont typeface="Arial" charset="0"/>
              <a:buNone/>
            </a:pPr>
            <a:endParaRPr lang="es-ES" sz="1000" dirty="0" smtClean="0"/>
          </a:p>
          <a:p>
            <a:pPr eaLnBrk="1" hangingPunct="1">
              <a:buFont typeface="Arial" charset="0"/>
              <a:buNone/>
            </a:pPr>
            <a:endParaRPr lang="es-ES" sz="1000" dirty="0" smtClean="0"/>
          </a:p>
          <a:p>
            <a:pPr eaLnBrk="1" hangingPunct="1">
              <a:buFont typeface="Arial" charset="0"/>
              <a:buNone/>
            </a:pPr>
            <a:endParaRPr lang="es-ES" sz="1000" dirty="0" smtClean="0"/>
          </a:p>
          <a:p>
            <a:pPr eaLnBrk="1" hangingPunct="1">
              <a:buFont typeface="Arial" charset="0"/>
              <a:buNone/>
            </a:pPr>
            <a:endParaRPr lang="es-ES" sz="1000" dirty="0" smtClean="0"/>
          </a:p>
          <a:p>
            <a:pPr eaLnBrk="1" hangingPunct="1">
              <a:buFont typeface="Arial" charset="0"/>
              <a:buNone/>
            </a:pPr>
            <a:endParaRPr lang="es-ES" sz="1000" dirty="0" smtClean="0"/>
          </a:p>
          <a:p>
            <a:pPr eaLnBrk="1" hangingPunct="1">
              <a:buFont typeface="Arial" charset="0"/>
              <a:buNone/>
            </a:pPr>
            <a:endParaRPr lang="es-ES" sz="1000" dirty="0" smtClean="0"/>
          </a:p>
          <a:p>
            <a:pPr eaLnBrk="1" hangingPunct="1">
              <a:buFont typeface="Arial" charset="0"/>
              <a:buNone/>
            </a:pPr>
            <a:endParaRPr lang="es-ES" sz="1000" dirty="0" smtClean="0"/>
          </a:p>
          <a:p>
            <a:pPr eaLnBrk="1" hangingPunct="1">
              <a:buFont typeface="Arial" charset="0"/>
              <a:buNone/>
            </a:pPr>
            <a:endParaRPr lang="es-ES" sz="1000" dirty="0" smtClean="0"/>
          </a:p>
          <a:p>
            <a:pPr eaLnBrk="1" hangingPunct="1">
              <a:buFont typeface="Arial" charset="0"/>
              <a:buNone/>
            </a:pPr>
            <a:endParaRPr lang="es-ES" sz="1000" dirty="0" smtClean="0"/>
          </a:p>
          <a:p>
            <a:pPr eaLnBrk="1" hangingPunct="1">
              <a:buFont typeface="Arial" charset="0"/>
              <a:buNone/>
            </a:pPr>
            <a:endParaRPr lang="es-ES" sz="1000" dirty="0" smtClean="0"/>
          </a:p>
          <a:p>
            <a:pPr eaLnBrk="1" hangingPunct="1">
              <a:buFont typeface="Arial" charset="0"/>
              <a:buNone/>
            </a:pPr>
            <a:endParaRPr lang="es-ES" sz="1000" dirty="0" smtClean="0"/>
          </a:p>
          <a:p>
            <a:pPr eaLnBrk="1" hangingPunct="1">
              <a:buFont typeface="Arial" charset="0"/>
              <a:buNone/>
            </a:pPr>
            <a:r>
              <a:rPr lang="es-ES" sz="1000" dirty="0" smtClean="0"/>
              <a:t>	</a:t>
            </a:r>
          </a:p>
          <a:p>
            <a:pPr eaLnBrk="1" hangingPunct="1">
              <a:buFont typeface="Arial" charset="0"/>
              <a:buNone/>
            </a:pPr>
            <a:endParaRPr lang="es-ES" sz="1800" dirty="0" smtClean="0"/>
          </a:p>
          <a:p>
            <a:pPr eaLnBrk="1" hangingPunct="1">
              <a:buFont typeface="Arial" charset="0"/>
              <a:buNone/>
            </a:pPr>
            <a:r>
              <a:rPr lang="es-ES" sz="1800" dirty="0" smtClean="0"/>
              <a:t>     Resultados Junio 2009</a:t>
            </a:r>
            <a:r>
              <a:rPr lang="es-ES" sz="1000" dirty="0" smtClean="0"/>
              <a:t>			</a:t>
            </a:r>
            <a:r>
              <a:rPr lang="es-ES" sz="1800" dirty="0" smtClean="0"/>
              <a:t>Resultados diciembre 2009</a:t>
            </a:r>
          </a:p>
          <a:p>
            <a:pPr eaLnBrk="1" hangingPunct="1">
              <a:buFont typeface="Arial" charset="0"/>
              <a:buNone/>
            </a:pPr>
            <a:endParaRPr lang="es-ES" sz="1800" dirty="0" smtClean="0"/>
          </a:p>
          <a:p>
            <a:pPr eaLnBrk="1" hangingPunct="1">
              <a:buFont typeface="Arial" charset="0"/>
              <a:buNone/>
            </a:pPr>
            <a:endParaRPr lang="es-ES" sz="1800" dirty="0" smtClean="0"/>
          </a:p>
        </p:txBody>
      </p:sp>
      <p:pic>
        <p:nvPicPr>
          <p:cNvPr id="11268" name="Picture 6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412776"/>
            <a:ext cx="2928937" cy="20162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1269" name="Picture 6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12776"/>
            <a:ext cx="3143250" cy="20162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1270" name="Picture 6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4276730"/>
            <a:ext cx="3019425" cy="20325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1272" name="Picture 6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4276730"/>
            <a:ext cx="3143250" cy="20325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3" name="2 Botón de acción: Hacia atrás o Anterior">
            <a:hlinkClick r:id="rId6" action="ppaction://hlinksldjump" highlightClick="1"/>
          </p:cNvPr>
          <p:cNvSpPr/>
          <p:nvPr/>
        </p:nvSpPr>
        <p:spPr>
          <a:xfrm>
            <a:off x="8748713" y="6381750"/>
            <a:ext cx="395287" cy="476250"/>
          </a:xfrm>
          <a:prstGeom prst="actionButtonBackPrevio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043363" cy="1011237"/>
          </a:xfrm>
        </p:spPr>
        <p:txBody>
          <a:bodyPr/>
          <a:lstStyle/>
          <a:p>
            <a:pPr algn="l">
              <a:defRPr/>
            </a:pPr>
            <a:r>
              <a:rPr lang="es-ES" sz="4000" dirty="0" smtClean="0">
                <a:solidFill>
                  <a:schemeClr val="accent6"/>
                </a:solidFill>
                <a:latin typeface="Arial" pitchFamily="34" charset="0"/>
                <a:cs typeface="Arial" pitchFamily="34" charset="0"/>
              </a:rPr>
              <a:t>Conclusiones</a:t>
            </a:r>
            <a:endParaRPr lang="es-ES" sz="4000" dirty="0">
              <a:solidFill>
                <a:schemeClr val="accent6"/>
              </a:solidFill>
              <a:latin typeface="Arial" pitchFamily="34" charset="0"/>
              <a:cs typeface="Arial" pitchFamily="34" charset="0"/>
            </a:endParaRPr>
          </a:p>
        </p:txBody>
      </p:sp>
      <p:sp>
        <p:nvSpPr>
          <p:cNvPr id="36867" name="2 Marcador de contenido"/>
          <p:cNvSpPr>
            <a:spLocks noGrp="1"/>
          </p:cNvSpPr>
          <p:nvPr>
            <p:ph idx="1"/>
          </p:nvPr>
        </p:nvSpPr>
        <p:spPr>
          <a:xfrm>
            <a:off x="0" y="1785938"/>
            <a:ext cx="8686800" cy="4000500"/>
          </a:xfrm>
        </p:spPr>
        <p:txBody>
          <a:bodyPr/>
          <a:lstStyle/>
          <a:p>
            <a:pPr lvl="1" algn="just">
              <a:buFont typeface="Wingdings" pitchFamily="2" charset="2"/>
              <a:buChar char="ü"/>
            </a:pPr>
            <a:r>
              <a:rPr lang="es-ES" b="1" dirty="0" smtClean="0">
                <a:latin typeface="Arial" charset="0"/>
                <a:cs typeface="Arial" charset="0"/>
              </a:rPr>
              <a:t>La metodología presentada en está guía es sencilla y simple</a:t>
            </a:r>
          </a:p>
          <a:p>
            <a:pPr lvl="1" algn="just">
              <a:buFont typeface="Wingdings" pitchFamily="2" charset="2"/>
              <a:buChar char="ü"/>
            </a:pPr>
            <a:r>
              <a:rPr lang="es-ES" b="1" dirty="0" smtClean="0">
                <a:latin typeface="Arial" charset="0"/>
                <a:cs typeface="Arial" charset="0"/>
              </a:rPr>
              <a:t>Aportar con una herramienta que por su sencillez lo estimule a realizar una gestión adecuada.</a:t>
            </a:r>
          </a:p>
          <a:p>
            <a:pPr lvl="1" algn="just">
              <a:buFont typeface="Wingdings" pitchFamily="2" charset="2"/>
              <a:buChar char="ü"/>
            </a:pPr>
            <a:r>
              <a:rPr lang="es-ES" b="1" dirty="0" smtClean="0">
                <a:latin typeface="Arial" charset="0"/>
                <a:cs typeface="Arial" charset="0"/>
              </a:rPr>
              <a:t>Buscar la oportunidades de reducirlos y ojalá eliminarlos en razón de que son un costo para la empresa.</a:t>
            </a:r>
            <a:endParaRPr lang="es-EC" b="1" dirty="0" smtClean="0">
              <a:latin typeface="Arial" charset="0"/>
              <a:cs typeface="Arial" charset="0"/>
            </a:endParaRPr>
          </a:p>
          <a:p>
            <a:endParaRPr lang="es-E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eaLnBrk="1" hangingPunct="1">
              <a:defRPr/>
            </a:pPr>
            <a:r>
              <a:rPr lang="es-EC" sz="4000" dirty="0">
                <a:solidFill>
                  <a:schemeClr val="accent6"/>
                </a:solidFill>
                <a:latin typeface="Arial" pitchFamily="34" charset="0"/>
                <a:cs typeface="Arial" pitchFamily="34" charset="0"/>
              </a:rPr>
              <a:t>Propuesta</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792995347"/>
              </p:ext>
            </p:extLst>
          </p:nvPr>
        </p:nvGraphicFramePr>
        <p:xfrm>
          <a:off x="255807" y="-387424"/>
          <a:ext cx="8892480"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Botón de acción: Hacia delante o Siguiente">
            <a:hlinkClick r:id="" action="ppaction://hlinkshowjump?jump=nextslide" highlightClick="1"/>
          </p:cNvPr>
          <p:cNvSpPr/>
          <p:nvPr/>
        </p:nvSpPr>
        <p:spPr>
          <a:xfrm rot="20269845">
            <a:off x="3887587" y="5486097"/>
            <a:ext cx="389943" cy="350302"/>
          </a:xfrm>
          <a:prstGeom prst="actionButtonForwardNex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3" name="2 Botón de acción: Personalizar">
            <a:hlinkClick r:id="rId7" action="ppaction://hlinkfile" highlightClick="1"/>
          </p:cNvPr>
          <p:cNvSpPr/>
          <p:nvPr/>
        </p:nvSpPr>
        <p:spPr>
          <a:xfrm>
            <a:off x="0" y="6453336"/>
            <a:ext cx="1259632" cy="404664"/>
          </a:xfrm>
          <a:prstGeom prst="actionButtonBlank">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Propuesta</a:t>
            </a:r>
            <a:endParaRPr lang="es-EC"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contenido"/>
          <p:cNvSpPr>
            <a:spLocks noGrp="1"/>
          </p:cNvSpPr>
          <p:nvPr>
            <p:ph idx="1"/>
          </p:nvPr>
        </p:nvSpPr>
        <p:spPr>
          <a:xfrm>
            <a:off x="250825" y="260350"/>
            <a:ext cx="8785225" cy="6264275"/>
          </a:xfrm>
        </p:spPr>
        <p:txBody>
          <a:bodyPr/>
          <a:lstStyle/>
          <a:p>
            <a:pPr algn="just"/>
            <a:r>
              <a:rPr lang="es-EC" sz="2800" smtClean="0">
                <a:latin typeface="Arial" charset="0"/>
                <a:cs typeface="Arial" charset="0"/>
              </a:rPr>
              <a:t>Antecedentes.- El Ecuador</a:t>
            </a:r>
          </a:p>
          <a:p>
            <a:pPr algn="just">
              <a:buFont typeface="Wingdings" pitchFamily="2" charset="2"/>
              <a:buChar char="ü"/>
            </a:pPr>
            <a:r>
              <a:rPr lang="es-ES" sz="2800" smtClean="0">
                <a:latin typeface="Arial" charset="0"/>
                <a:cs typeface="Arial" charset="0"/>
              </a:rPr>
              <a:t>1923 fomento la cultura de seguridad desde el código de trabajo.</a:t>
            </a:r>
          </a:p>
          <a:p>
            <a:pPr algn="just">
              <a:buFont typeface="Wingdings" pitchFamily="2" charset="2"/>
              <a:buChar char="ü"/>
            </a:pPr>
            <a:r>
              <a:rPr lang="es-ES" sz="2800" smtClean="0">
                <a:latin typeface="Arial" charset="0"/>
                <a:cs typeface="Arial" charset="0"/>
              </a:rPr>
              <a:t>1942 creación de prestación por accidentes de trabajo.</a:t>
            </a:r>
          </a:p>
          <a:p>
            <a:pPr algn="just">
              <a:buFont typeface="Wingdings" pitchFamily="2" charset="2"/>
              <a:buChar char="ü"/>
            </a:pPr>
            <a:r>
              <a:rPr lang="es-ES" sz="2800" smtClean="0">
                <a:latin typeface="Arial" charset="0"/>
                <a:cs typeface="Arial" charset="0"/>
              </a:rPr>
              <a:t>1964 cobertura de accidentes a trabajadores no protegidos.</a:t>
            </a:r>
          </a:p>
          <a:p>
            <a:pPr algn="just">
              <a:buFont typeface="Wingdings" pitchFamily="2" charset="2"/>
              <a:buChar char="ü"/>
            </a:pPr>
            <a:r>
              <a:rPr lang="es-ES" sz="2800" smtClean="0">
                <a:latin typeface="Arial" charset="0"/>
                <a:cs typeface="Arial" charset="0"/>
              </a:rPr>
              <a:t>1970 creación del departamento de medicina del trabajo emisión del decreto ejecutivo 2393</a:t>
            </a:r>
          </a:p>
          <a:p>
            <a:pPr algn="just">
              <a:buFont typeface="Wingdings" pitchFamily="2" charset="2"/>
              <a:buChar char="ü"/>
            </a:pPr>
            <a:r>
              <a:rPr lang="es-ES" sz="2800" smtClean="0">
                <a:latin typeface="Arial" charset="0"/>
                <a:cs typeface="Arial" charset="0"/>
              </a:rPr>
              <a:t>2004 el sistema de gestión de seguridad y salud en el trabajo.</a:t>
            </a:r>
          </a:p>
          <a:p>
            <a:pPr algn="just">
              <a:buFont typeface="Wingdings" pitchFamily="2" charset="2"/>
              <a:buChar char="ü"/>
            </a:pPr>
            <a:r>
              <a:rPr lang="es-ES" sz="2800" smtClean="0">
                <a:latin typeface="Arial" charset="0"/>
                <a:cs typeface="Arial" charset="0"/>
              </a:rPr>
              <a:t>2010 se expidió la Resolución 333 sobre el Sistema de Auditorias de Riesgos de Trabajo SART.</a:t>
            </a:r>
            <a:endParaRPr lang="es-EC" sz="2800" smtClean="0">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defRPr/>
            </a:pPr>
            <a:r>
              <a:rPr lang="es-EC" sz="4000" dirty="0">
                <a:solidFill>
                  <a:schemeClr val="accent6"/>
                </a:solidFill>
                <a:latin typeface="Arial" pitchFamily="34" charset="0"/>
                <a:cs typeface="Arial" pitchFamily="34" charset="0"/>
              </a:rPr>
              <a:t>Objetivos de la propuesta</a:t>
            </a:r>
          </a:p>
        </p:txBody>
      </p:sp>
      <p:sp>
        <p:nvSpPr>
          <p:cNvPr id="14339" name="2 Marcador de contenido"/>
          <p:cNvSpPr>
            <a:spLocks noGrp="1"/>
          </p:cNvSpPr>
          <p:nvPr>
            <p:ph idx="1"/>
          </p:nvPr>
        </p:nvSpPr>
        <p:spPr/>
        <p:txBody>
          <a:bodyPr/>
          <a:lstStyle/>
          <a:p>
            <a:pPr algn="just">
              <a:buFont typeface="Wingdings" pitchFamily="2" charset="2"/>
              <a:buChar char="ü"/>
            </a:pPr>
            <a:r>
              <a:rPr lang="es-ES" smtClean="0">
                <a:latin typeface="Arial" charset="0"/>
                <a:cs typeface="Arial" charset="0"/>
              </a:rPr>
              <a:t>Minimizar los riesgos para el personal y el medio ambiente.</a:t>
            </a:r>
          </a:p>
          <a:p>
            <a:pPr algn="just">
              <a:buFont typeface="Wingdings" pitchFamily="2" charset="2"/>
              <a:buChar char="ü"/>
            </a:pPr>
            <a:r>
              <a:rPr lang="es-ES" smtClean="0">
                <a:latin typeface="Arial" charset="0"/>
                <a:cs typeface="Arial" charset="0"/>
              </a:rPr>
              <a:t>Controlar los riesgos.</a:t>
            </a:r>
          </a:p>
          <a:p>
            <a:pPr algn="just">
              <a:buFont typeface="Wingdings" pitchFamily="2" charset="2"/>
              <a:buChar char="ü"/>
            </a:pPr>
            <a:r>
              <a:rPr lang="es-ES" smtClean="0">
                <a:latin typeface="Arial" charset="0"/>
                <a:cs typeface="Arial" charset="0"/>
              </a:rPr>
              <a:t>Contribuir a hacer de los empleados, entes competentes</a:t>
            </a:r>
            <a:endParaRPr lang="es-EC" smtClean="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4624"/>
            <a:ext cx="8496622" cy="922114"/>
          </a:xfrm>
        </p:spPr>
        <p:txBody>
          <a:bodyPr/>
          <a:lstStyle/>
          <a:p>
            <a:pPr algn="l">
              <a:defRPr/>
            </a:pPr>
            <a:r>
              <a:rPr lang="es-ES" sz="4000" dirty="0">
                <a:solidFill>
                  <a:schemeClr val="accent6"/>
                </a:solidFill>
                <a:latin typeface="Arial" pitchFamily="34" charset="0"/>
                <a:cs typeface="Arial" pitchFamily="34" charset="0"/>
              </a:rPr>
              <a:t>Referencia Legal</a:t>
            </a:r>
            <a:endParaRPr lang="es-EC" sz="4000" dirty="0">
              <a:solidFill>
                <a:schemeClr val="accent6"/>
              </a:solidFill>
              <a:latin typeface="Arial" pitchFamily="34" charset="0"/>
              <a:cs typeface="Arial" pitchFamily="34" charset="0"/>
            </a:endParaRPr>
          </a:p>
        </p:txBody>
      </p:sp>
      <p:sp>
        <p:nvSpPr>
          <p:cNvPr id="5" name="4 Botón de acción: Hacia atrás o Anterior">
            <a:hlinkClick r:id="rId2" action="ppaction://hlinksldjump" highlightClick="1"/>
          </p:cNvPr>
          <p:cNvSpPr/>
          <p:nvPr/>
        </p:nvSpPr>
        <p:spPr>
          <a:xfrm>
            <a:off x="8820150" y="6597650"/>
            <a:ext cx="323850" cy="260350"/>
          </a:xfrm>
          <a:prstGeom prst="actionButtonBackPrevio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graphicFrame>
        <p:nvGraphicFramePr>
          <p:cNvPr id="3" name="2 Diagrama"/>
          <p:cNvGraphicFramePr/>
          <p:nvPr>
            <p:extLst>
              <p:ext uri="{D42A27DB-BD31-4B8C-83A1-F6EECF244321}">
                <p14:modId xmlns:p14="http://schemas.microsoft.com/office/powerpoint/2010/main" val="1966550334"/>
              </p:ext>
            </p:extLst>
          </p:nvPr>
        </p:nvGraphicFramePr>
        <p:xfrm>
          <a:off x="323528" y="836712"/>
          <a:ext cx="8496622" cy="5760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1750"/>
            <a:ext cx="8229600" cy="1143000"/>
          </a:xfrm>
        </p:spPr>
        <p:txBody>
          <a:bodyPr/>
          <a:lstStyle/>
          <a:p>
            <a:pPr algn="l">
              <a:defRPr/>
            </a:pPr>
            <a:r>
              <a:rPr lang="es-ES" sz="4000" dirty="0">
                <a:solidFill>
                  <a:schemeClr val="accent6"/>
                </a:solidFill>
                <a:latin typeface="Arial" pitchFamily="34" charset="0"/>
                <a:cs typeface="Arial" pitchFamily="34" charset="0"/>
              </a:rPr>
              <a:t>SEGURIDAD INDUSTRIAL</a:t>
            </a:r>
            <a:endParaRPr lang="es-EC" sz="4000" dirty="0">
              <a:solidFill>
                <a:schemeClr val="accent6"/>
              </a:solidFill>
              <a:latin typeface="Arial" pitchFamily="34" charset="0"/>
              <a:cs typeface="Arial" pitchFamily="34" charset="0"/>
            </a:endParaRPr>
          </a:p>
        </p:txBody>
      </p:sp>
      <p:sp>
        <p:nvSpPr>
          <p:cNvPr id="3" name="2 Marcador de contenido"/>
          <p:cNvSpPr>
            <a:spLocks noGrp="1"/>
          </p:cNvSpPr>
          <p:nvPr>
            <p:ph idx="1"/>
          </p:nvPr>
        </p:nvSpPr>
        <p:spPr>
          <a:xfrm>
            <a:off x="250825" y="981075"/>
            <a:ext cx="8435975" cy="5761038"/>
          </a:xfrm>
        </p:spPr>
        <p:txBody>
          <a:bodyPr/>
          <a:lstStyle/>
          <a:p>
            <a:pPr algn="just">
              <a:buFont typeface="Wingdings" pitchFamily="2" charset="2"/>
              <a:buChar char="ü"/>
              <a:defRPr/>
            </a:pPr>
            <a:r>
              <a:rPr lang="es-ES" sz="2800" b="1" dirty="0">
                <a:latin typeface="Arial" pitchFamily="34" charset="0"/>
                <a:cs typeface="Arial" pitchFamily="34" charset="0"/>
              </a:rPr>
              <a:t>Prevención de </a:t>
            </a:r>
            <a:r>
              <a:rPr lang="es-ES" sz="2800" b="1" dirty="0" smtClean="0">
                <a:latin typeface="Arial" pitchFamily="34" charset="0"/>
                <a:cs typeface="Arial" pitchFamily="34" charset="0"/>
              </a:rPr>
              <a:t>riesgos</a:t>
            </a:r>
          </a:p>
          <a:p>
            <a:pPr marL="0" indent="0" algn="just">
              <a:buFont typeface="Arial" charset="0"/>
              <a:buNone/>
              <a:defRPr/>
            </a:pPr>
            <a:r>
              <a:rPr lang="es-ES" sz="2000" dirty="0">
                <a:latin typeface="Arial" pitchFamily="34" charset="0"/>
                <a:cs typeface="Arial" pitchFamily="34" charset="0"/>
              </a:rPr>
              <a:t>E</a:t>
            </a:r>
            <a:r>
              <a:rPr lang="es-ES" sz="2000" dirty="0" smtClean="0">
                <a:latin typeface="Arial" pitchFamily="34" charset="0"/>
                <a:cs typeface="Arial" pitchFamily="34" charset="0"/>
              </a:rPr>
              <a:t>n poblaciones vulnerables</a:t>
            </a:r>
          </a:p>
          <a:p>
            <a:pPr algn="just">
              <a:buFont typeface="Wingdings" pitchFamily="2" charset="2"/>
              <a:buChar char="Ø"/>
              <a:defRPr/>
            </a:pPr>
            <a:r>
              <a:rPr lang="es-ES" sz="2000" dirty="0" smtClean="0">
                <a:latin typeface="Arial" pitchFamily="34" charset="0"/>
                <a:cs typeface="Arial" pitchFamily="34" charset="0"/>
              </a:rPr>
              <a:t>Garantizar </a:t>
            </a:r>
            <a:r>
              <a:rPr lang="es-ES" sz="2000" dirty="0">
                <a:latin typeface="Arial" pitchFamily="34" charset="0"/>
                <a:cs typeface="Arial" pitchFamily="34" charset="0"/>
              </a:rPr>
              <a:t>la no exposición a factores de </a:t>
            </a:r>
            <a:r>
              <a:rPr lang="es-ES" sz="2000" dirty="0" smtClean="0">
                <a:latin typeface="Arial" pitchFamily="34" charset="0"/>
                <a:cs typeface="Arial" pitchFamily="34" charset="0"/>
              </a:rPr>
              <a:t>riesgo</a:t>
            </a:r>
          </a:p>
          <a:p>
            <a:pPr algn="just">
              <a:buFont typeface="Wingdings" pitchFamily="2" charset="2"/>
              <a:buChar char="Ø"/>
              <a:defRPr/>
            </a:pPr>
            <a:r>
              <a:rPr lang="es-ES" sz="2000" dirty="0" smtClean="0">
                <a:latin typeface="Arial" pitchFamily="34" charset="0"/>
                <a:cs typeface="Arial" pitchFamily="34" charset="0"/>
              </a:rPr>
              <a:t>Exigir </a:t>
            </a:r>
            <a:r>
              <a:rPr lang="es-ES" sz="2000" dirty="0">
                <a:latin typeface="Arial" pitchFamily="34" charset="0"/>
                <a:cs typeface="Arial" pitchFamily="34" charset="0"/>
              </a:rPr>
              <a:t>para todo el personal la afiliación al </a:t>
            </a:r>
            <a:r>
              <a:rPr lang="es-ES" sz="2000" dirty="0" smtClean="0">
                <a:latin typeface="Arial" pitchFamily="34" charset="0"/>
                <a:cs typeface="Arial" pitchFamily="34" charset="0"/>
              </a:rPr>
              <a:t>IESS</a:t>
            </a:r>
          </a:p>
          <a:p>
            <a:pPr algn="just">
              <a:buFont typeface="Wingdings" pitchFamily="2" charset="2"/>
              <a:buChar char="Ø"/>
              <a:defRPr/>
            </a:pPr>
            <a:r>
              <a:rPr lang="es-ES" sz="2000" dirty="0" smtClean="0">
                <a:latin typeface="Arial" pitchFamily="34" charset="0"/>
                <a:cs typeface="Arial" pitchFamily="34" charset="0"/>
              </a:rPr>
              <a:t>Garantizar </a:t>
            </a:r>
            <a:r>
              <a:rPr lang="es-ES" sz="2000" dirty="0">
                <a:latin typeface="Arial" pitchFamily="34" charset="0"/>
                <a:cs typeface="Arial" pitchFamily="34" charset="0"/>
              </a:rPr>
              <a:t>que la empresa tenga su </a:t>
            </a:r>
            <a:r>
              <a:rPr lang="es-ES" sz="2000" dirty="0" smtClean="0">
                <a:latin typeface="Arial" pitchFamily="34" charset="0"/>
                <a:cs typeface="Arial" pitchFamily="34" charset="0"/>
              </a:rPr>
              <a:t>Reglamento</a:t>
            </a:r>
          </a:p>
          <a:p>
            <a:pPr algn="just">
              <a:buFont typeface="Wingdings" pitchFamily="2" charset="2"/>
              <a:buChar char="Ø"/>
              <a:defRPr/>
            </a:pPr>
            <a:r>
              <a:rPr lang="es-ES" sz="2000" dirty="0" smtClean="0">
                <a:latin typeface="Arial" pitchFamily="34" charset="0"/>
                <a:cs typeface="Arial" pitchFamily="34" charset="0"/>
              </a:rPr>
              <a:t>Capacitar </a:t>
            </a:r>
            <a:r>
              <a:rPr lang="es-ES" sz="2000" dirty="0">
                <a:latin typeface="Arial" pitchFamily="34" charset="0"/>
                <a:cs typeface="Arial" pitchFamily="34" charset="0"/>
              </a:rPr>
              <a:t>al </a:t>
            </a:r>
            <a:r>
              <a:rPr lang="es-ES" sz="2000" dirty="0" smtClean="0">
                <a:latin typeface="Arial" pitchFamily="34" charset="0"/>
                <a:cs typeface="Arial" pitchFamily="34" charset="0"/>
              </a:rPr>
              <a:t>personal</a:t>
            </a:r>
          </a:p>
          <a:p>
            <a:pPr algn="just">
              <a:buFont typeface="Wingdings" pitchFamily="2" charset="2"/>
              <a:buChar char="Ø"/>
              <a:defRPr/>
            </a:pPr>
            <a:r>
              <a:rPr lang="es-ES" sz="2000" dirty="0" smtClean="0">
                <a:latin typeface="Arial" pitchFamily="34" charset="0"/>
                <a:cs typeface="Arial" pitchFamily="34" charset="0"/>
              </a:rPr>
              <a:t>Medidas </a:t>
            </a:r>
            <a:r>
              <a:rPr lang="es-ES" sz="2000" dirty="0">
                <a:latin typeface="Arial" pitchFamily="34" charset="0"/>
                <a:cs typeface="Arial" pitchFamily="34" charset="0"/>
              </a:rPr>
              <a:t>preventivas para el uso de </a:t>
            </a:r>
            <a:r>
              <a:rPr lang="es-ES" sz="2000" dirty="0" smtClean="0">
                <a:latin typeface="Arial" pitchFamily="34" charset="0"/>
                <a:cs typeface="Arial" pitchFamily="34" charset="0"/>
              </a:rPr>
              <a:t>pesticidas</a:t>
            </a:r>
          </a:p>
          <a:p>
            <a:pPr algn="just">
              <a:buFont typeface="Wingdings" pitchFamily="2" charset="2"/>
              <a:buChar char="Ø"/>
              <a:defRPr/>
            </a:pPr>
            <a:r>
              <a:rPr lang="es-ES" sz="2000" dirty="0">
                <a:latin typeface="Arial" pitchFamily="34" charset="0"/>
                <a:cs typeface="Arial" pitchFamily="34" charset="0"/>
              </a:rPr>
              <a:t>El riesgo ocasionado por la </a:t>
            </a:r>
            <a:r>
              <a:rPr lang="es-ES" sz="2000" dirty="0" smtClean="0">
                <a:latin typeface="Arial" pitchFamily="34" charset="0"/>
                <a:cs typeface="Arial" pitchFamily="34" charset="0"/>
              </a:rPr>
              <a:t>toxicidad</a:t>
            </a:r>
          </a:p>
          <a:p>
            <a:pPr algn="just">
              <a:buFont typeface="Wingdings" pitchFamily="2" charset="2"/>
              <a:buChar char="ü"/>
              <a:defRPr/>
            </a:pPr>
            <a:r>
              <a:rPr lang="es-ES" sz="2800" b="1" dirty="0" smtClean="0">
                <a:latin typeface="Arial" pitchFamily="34" charset="0"/>
                <a:cs typeface="Arial" pitchFamily="34" charset="0"/>
              </a:rPr>
              <a:t>Compra</a:t>
            </a:r>
          </a:p>
          <a:p>
            <a:pPr algn="just">
              <a:buFont typeface="Wingdings" pitchFamily="2" charset="2"/>
              <a:buChar char="Ø"/>
              <a:defRPr/>
            </a:pPr>
            <a:r>
              <a:rPr lang="es-ES" sz="2000" dirty="0" smtClean="0">
                <a:latin typeface="Arial" pitchFamily="34" charset="0"/>
                <a:cs typeface="Arial" pitchFamily="34" charset="0"/>
              </a:rPr>
              <a:t>Observar que los plaguicidas</a:t>
            </a:r>
          </a:p>
          <a:p>
            <a:pPr algn="just">
              <a:buFont typeface="Wingdings" pitchFamily="2" charset="2"/>
              <a:buChar char="Ø"/>
              <a:defRPr/>
            </a:pPr>
            <a:r>
              <a:rPr lang="es-ES" sz="2000" dirty="0" smtClean="0">
                <a:latin typeface="Arial" pitchFamily="34" charset="0"/>
                <a:cs typeface="Arial" pitchFamily="34" charset="0"/>
              </a:rPr>
              <a:t>Observar la fecha</a:t>
            </a:r>
          </a:p>
          <a:p>
            <a:pPr algn="just">
              <a:buFont typeface="Wingdings" pitchFamily="2" charset="2"/>
              <a:buChar char="Ø"/>
              <a:defRPr/>
            </a:pPr>
            <a:r>
              <a:rPr lang="es-ES" sz="2000" dirty="0">
                <a:latin typeface="Arial" pitchFamily="34" charset="0"/>
                <a:cs typeface="Arial" pitchFamily="34" charset="0"/>
              </a:rPr>
              <a:t>No comprar </a:t>
            </a:r>
            <a:r>
              <a:rPr lang="es-ES" sz="2000" dirty="0" smtClean="0">
                <a:latin typeface="Arial" pitchFamily="34" charset="0"/>
                <a:cs typeface="Arial" pitchFamily="34" charset="0"/>
              </a:rPr>
              <a:t>pesticidas</a:t>
            </a:r>
          </a:p>
          <a:p>
            <a:pPr algn="just">
              <a:buFont typeface="Wingdings" pitchFamily="2" charset="2"/>
              <a:buChar char="Ø"/>
              <a:defRPr/>
            </a:pPr>
            <a:r>
              <a:rPr lang="es-ES" sz="2000" dirty="0">
                <a:latin typeface="Arial" pitchFamily="34" charset="0"/>
                <a:cs typeface="Arial" pitchFamily="34" charset="0"/>
              </a:rPr>
              <a:t>Al comprar plaguicidas</a:t>
            </a:r>
            <a:endParaRPr lang="es-ES" sz="2000" dirty="0" smtClean="0">
              <a:latin typeface="Arial" pitchFamily="34" charset="0"/>
              <a:cs typeface="Arial" pitchFamily="34" charset="0"/>
            </a:endParaRPr>
          </a:p>
          <a:p>
            <a:pPr>
              <a:buFont typeface="Wingdings" pitchFamily="2" charset="2"/>
              <a:buChar char="Ø"/>
              <a:defRPr/>
            </a:pPr>
            <a:endParaRPr lang="es-EC" sz="2800" dirty="0"/>
          </a:p>
          <a:p>
            <a:pPr marL="0" indent="0">
              <a:buFont typeface="Arial" charset="0"/>
              <a:buNone/>
              <a:defRPr/>
            </a:pPr>
            <a:endParaRPr lang="es-ES" sz="2800" dirty="0" smtClean="0"/>
          </a:p>
          <a:p>
            <a:pPr>
              <a:buFont typeface="Wingdings" pitchFamily="2" charset="2"/>
              <a:buChar char="ü"/>
              <a:defRPr/>
            </a:pPr>
            <a:endParaRPr lang="es-EC"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Marcador de contenido"/>
          <p:cNvSpPr>
            <a:spLocks noGrp="1"/>
          </p:cNvSpPr>
          <p:nvPr>
            <p:ph idx="1"/>
          </p:nvPr>
        </p:nvSpPr>
        <p:spPr>
          <a:xfrm>
            <a:off x="457200" y="260350"/>
            <a:ext cx="8229600" cy="6337300"/>
          </a:xfrm>
        </p:spPr>
        <p:txBody>
          <a:bodyPr/>
          <a:lstStyle/>
          <a:p>
            <a:pPr algn="just">
              <a:buFont typeface="Wingdings" pitchFamily="2" charset="2"/>
              <a:buChar char="ü"/>
            </a:pPr>
            <a:r>
              <a:rPr lang="es-ES" sz="2400" b="1" smtClean="0">
                <a:latin typeface="Arial" charset="0"/>
                <a:cs typeface="Arial" charset="0"/>
              </a:rPr>
              <a:t>Transporte</a:t>
            </a:r>
          </a:p>
          <a:p>
            <a:pPr algn="just">
              <a:buFont typeface="Wingdings" pitchFamily="2" charset="2"/>
              <a:buChar char="Ø"/>
            </a:pPr>
            <a:r>
              <a:rPr lang="es-ES" sz="2400" smtClean="0">
                <a:latin typeface="Arial" charset="0"/>
                <a:cs typeface="Arial" charset="0"/>
              </a:rPr>
              <a:t>Los pesticidas deben transportarse</a:t>
            </a:r>
          </a:p>
          <a:p>
            <a:pPr algn="just">
              <a:buFont typeface="Wingdings" pitchFamily="2" charset="2"/>
              <a:buChar char="Ø"/>
            </a:pPr>
            <a:r>
              <a:rPr lang="es-ES" sz="2400" smtClean="0">
                <a:latin typeface="Arial" charset="0"/>
                <a:cs typeface="Arial" charset="0"/>
              </a:rPr>
              <a:t>Los pesticidas no deben transportarse</a:t>
            </a:r>
          </a:p>
          <a:p>
            <a:pPr algn="just">
              <a:buFont typeface="Wingdings" pitchFamily="2" charset="2"/>
              <a:buChar char="ü"/>
            </a:pPr>
            <a:r>
              <a:rPr lang="es-ES" sz="2400" b="1" smtClean="0">
                <a:latin typeface="Arial" charset="0"/>
                <a:cs typeface="Arial" charset="0"/>
              </a:rPr>
              <a:t>Almacenamiento</a:t>
            </a:r>
          </a:p>
          <a:p>
            <a:pPr algn="just">
              <a:buFont typeface="Wingdings" pitchFamily="2" charset="2"/>
              <a:buChar char="Ø"/>
            </a:pPr>
            <a:r>
              <a:rPr lang="es-ES" sz="2400" smtClean="0">
                <a:latin typeface="Arial" charset="0"/>
                <a:cs typeface="Arial" charset="0"/>
              </a:rPr>
              <a:t>Los pesticidas deben almacenarse ordenadamente</a:t>
            </a:r>
          </a:p>
          <a:p>
            <a:pPr algn="just">
              <a:buFont typeface="Wingdings" pitchFamily="2" charset="2"/>
              <a:buChar char="ü"/>
            </a:pPr>
            <a:r>
              <a:rPr lang="es-ES" sz="2400" b="1" smtClean="0">
                <a:latin typeface="Arial" charset="0"/>
                <a:cs typeface="Arial" charset="0"/>
              </a:rPr>
              <a:t>Precauciones previas a la aplicación de plaguicidas</a:t>
            </a:r>
          </a:p>
          <a:p>
            <a:pPr algn="just">
              <a:buFont typeface="Wingdings" pitchFamily="2" charset="2"/>
              <a:buChar char="Ø"/>
            </a:pPr>
            <a:r>
              <a:rPr lang="es-ES" sz="2400" smtClean="0">
                <a:latin typeface="Arial" charset="0"/>
                <a:cs typeface="Arial" charset="0"/>
              </a:rPr>
              <a:t>Todo trabajador que va a realizar mezclas se le capacitará sobre el manejo correcto de plaguicidas, y normas técnicas sobre agroquímicos en genera.</a:t>
            </a:r>
          </a:p>
          <a:p>
            <a:pPr algn="just">
              <a:buFont typeface="Wingdings" pitchFamily="2" charset="2"/>
              <a:buChar char="ü"/>
            </a:pPr>
            <a:r>
              <a:rPr lang="es-ES" sz="2400" b="1" smtClean="0">
                <a:latin typeface="Arial" charset="0"/>
                <a:cs typeface="Arial" charset="0"/>
              </a:rPr>
              <a:t>Riesgo y manejo correcto de Plaguicidas</a:t>
            </a:r>
          </a:p>
          <a:p>
            <a:pPr algn="just">
              <a:buFont typeface="Wingdings" pitchFamily="2" charset="2"/>
              <a:buChar char="ü"/>
            </a:pPr>
            <a:r>
              <a:rPr lang="es-ES" sz="2400" b="1" smtClean="0">
                <a:latin typeface="Arial" charset="0"/>
                <a:cs typeface="Arial" charset="0"/>
              </a:rPr>
              <a:t>Técnicas - en la caseta de fumigación</a:t>
            </a:r>
          </a:p>
          <a:p>
            <a:pPr algn="just">
              <a:buFont typeface="Wingdings" pitchFamily="2" charset="2"/>
              <a:buChar char="ü"/>
            </a:pPr>
            <a:r>
              <a:rPr lang="es-ES" sz="2400" b="1" smtClean="0">
                <a:latin typeface="Arial" charset="0"/>
                <a:cs typeface="Arial" charset="0"/>
              </a:rPr>
              <a:t>Precauciones durante la aplicación de los pesticidas</a:t>
            </a:r>
          </a:p>
          <a:p>
            <a:pPr algn="just">
              <a:buFont typeface="Wingdings" pitchFamily="2" charset="2"/>
              <a:buChar char="ü"/>
            </a:pPr>
            <a:r>
              <a:rPr lang="es-ES" sz="2400" b="1" smtClean="0">
                <a:latin typeface="Arial" charset="0"/>
                <a:cs typeface="Arial" charset="0"/>
              </a:rPr>
              <a:t>Precauciones posteriores a la aplicación de pesticidas.</a:t>
            </a:r>
          </a:p>
          <a:p>
            <a:pPr algn="just">
              <a:buFont typeface="Wingdings" pitchFamily="2" charset="2"/>
              <a:buChar char="ü"/>
            </a:pPr>
            <a:endParaRPr lang="es-ES" sz="2800" b="1" smtClean="0"/>
          </a:p>
          <a:p>
            <a:pPr algn="just">
              <a:buFont typeface="Wingdings" pitchFamily="2" charset="2"/>
              <a:buChar char="Ø"/>
            </a:pPr>
            <a:endParaRPr lang="es-EC" sz="20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3375"/>
            <a:ext cx="8229600" cy="6191250"/>
          </a:xfrm>
        </p:spPr>
        <p:txBody>
          <a:bodyPr/>
          <a:lstStyle/>
          <a:p>
            <a:pPr>
              <a:buFont typeface="Wingdings" pitchFamily="2" charset="2"/>
              <a:buChar char="ü"/>
              <a:defRPr/>
            </a:pPr>
            <a:r>
              <a:rPr lang="es-ES" sz="2000" b="1" dirty="0" smtClean="0">
                <a:latin typeface="Arial" pitchFamily="34" charset="0"/>
                <a:cs typeface="Arial" pitchFamily="34" charset="0"/>
              </a:rPr>
              <a:t>Síntomas generales de intoxicación por pesticidas</a:t>
            </a:r>
          </a:p>
          <a:p>
            <a:pPr>
              <a:buFont typeface="Wingdings" pitchFamily="2" charset="2"/>
              <a:buChar char="Ø"/>
              <a:defRPr/>
            </a:pPr>
            <a:r>
              <a:rPr lang="es-ES" sz="2000" dirty="0">
                <a:latin typeface="Arial" pitchFamily="34" charset="0"/>
                <a:cs typeface="Arial" pitchFamily="34" charset="0"/>
              </a:rPr>
              <a:t>Intoxicaciones </a:t>
            </a:r>
            <a:r>
              <a:rPr lang="es-ES" sz="2000" dirty="0" smtClean="0">
                <a:latin typeface="Arial" pitchFamily="34" charset="0"/>
                <a:cs typeface="Arial" pitchFamily="34" charset="0"/>
              </a:rPr>
              <a:t>leves</a:t>
            </a:r>
          </a:p>
          <a:p>
            <a:pPr>
              <a:buFont typeface="Wingdings" pitchFamily="2" charset="2"/>
              <a:buChar char="Ø"/>
              <a:defRPr/>
            </a:pPr>
            <a:r>
              <a:rPr lang="es-ES" sz="2000" dirty="0">
                <a:latin typeface="Arial" pitchFamily="34" charset="0"/>
                <a:cs typeface="Arial" pitchFamily="34" charset="0"/>
              </a:rPr>
              <a:t>Intoxicaciones </a:t>
            </a:r>
            <a:r>
              <a:rPr lang="es-ES" sz="2000" dirty="0" smtClean="0">
                <a:latin typeface="Arial" pitchFamily="34" charset="0"/>
                <a:cs typeface="Arial" pitchFamily="34" charset="0"/>
              </a:rPr>
              <a:t>moderadas</a:t>
            </a:r>
          </a:p>
          <a:p>
            <a:pPr>
              <a:buFont typeface="Wingdings" pitchFamily="2" charset="2"/>
              <a:buChar char="Ø"/>
              <a:defRPr/>
            </a:pPr>
            <a:r>
              <a:rPr lang="es-ES" sz="2000" dirty="0">
                <a:latin typeface="Arial" pitchFamily="34" charset="0"/>
                <a:cs typeface="Arial" pitchFamily="34" charset="0"/>
              </a:rPr>
              <a:t>Intoxicaciones </a:t>
            </a:r>
            <a:r>
              <a:rPr lang="es-ES" sz="2000" dirty="0" smtClean="0">
                <a:latin typeface="Arial" pitchFamily="34" charset="0"/>
                <a:cs typeface="Arial" pitchFamily="34" charset="0"/>
              </a:rPr>
              <a:t>graves</a:t>
            </a:r>
          </a:p>
          <a:p>
            <a:pPr>
              <a:buFont typeface="Wingdings" pitchFamily="2" charset="2"/>
              <a:buChar char="Ø"/>
              <a:defRPr/>
            </a:pPr>
            <a:endParaRPr lang="es-ES" sz="2000" dirty="0">
              <a:latin typeface="Arial" pitchFamily="34" charset="0"/>
              <a:cs typeface="Arial" pitchFamily="34" charset="0"/>
            </a:endParaRPr>
          </a:p>
          <a:p>
            <a:pPr>
              <a:buFont typeface="Wingdings" pitchFamily="2" charset="2"/>
              <a:buChar char="Ø"/>
              <a:defRPr/>
            </a:pPr>
            <a:endParaRPr lang="es-ES" sz="2000" dirty="0" smtClean="0">
              <a:latin typeface="Arial" pitchFamily="34" charset="0"/>
              <a:cs typeface="Arial" pitchFamily="34" charset="0"/>
            </a:endParaRPr>
          </a:p>
          <a:p>
            <a:pPr>
              <a:buFont typeface="Wingdings" pitchFamily="2" charset="2"/>
              <a:buChar char="Ø"/>
              <a:defRPr/>
            </a:pPr>
            <a:endParaRPr lang="es-ES" sz="2000" dirty="0">
              <a:latin typeface="Arial" pitchFamily="34" charset="0"/>
              <a:cs typeface="Arial" pitchFamily="34" charset="0"/>
            </a:endParaRPr>
          </a:p>
          <a:p>
            <a:pPr>
              <a:buFont typeface="Wingdings" pitchFamily="2" charset="2"/>
              <a:buChar char="Ø"/>
              <a:defRPr/>
            </a:pPr>
            <a:endParaRPr lang="es-ES" sz="2000" dirty="0" smtClean="0">
              <a:latin typeface="Arial" pitchFamily="34" charset="0"/>
              <a:cs typeface="Arial" pitchFamily="34" charset="0"/>
            </a:endParaRPr>
          </a:p>
          <a:p>
            <a:pPr>
              <a:buFont typeface="Wingdings" pitchFamily="2" charset="2"/>
              <a:buChar char="ü"/>
              <a:defRPr/>
            </a:pPr>
            <a:r>
              <a:rPr lang="es-ES" sz="2000" b="1" dirty="0">
                <a:latin typeface="Arial" pitchFamily="34" charset="0"/>
                <a:cs typeface="Arial" pitchFamily="34" charset="0"/>
              </a:rPr>
              <a:t>Medidas a </a:t>
            </a:r>
            <a:r>
              <a:rPr lang="es-ES" sz="2000" b="1" dirty="0" smtClean="0">
                <a:latin typeface="Arial" pitchFamily="34" charset="0"/>
                <a:cs typeface="Arial" pitchFamily="34" charset="0"/>
              </a:rPr>
              <a:t>Tomar</a:t>
            </a:r>
          </a:p>
          <a:p>
            <a:pPr>
              <a:buFont typeface="Wingdings" pitchFamily="2" charset="2"/>
              <a:buChar char="Ø"/>
              <a:defRPr/>
            </a:pPr>
            <a:r>
              <a:rPr lang="es-ES" sz="2000" dirty="0">
                <a:latin typeface="Arial" pitchFamily="34" charset="0"/>
                <a:cs typeface="Arial" pitchFamily="34" charset="0"/>
              </a:rPr>
              <a:t>Intoxicación por vía </a:t>
            </a:r>
            <a:r>
              <a:rPr lang="es-ES" sz="2000" dirty="0" smtClean="0">
                <a:latin typeface="Arial" pitchFamily="34" charset="0"/>
                <a:cs typeface="Arial" pitchFamily="34" charset="0"/>
              </a:rPr>
              <a:t>respiratoria</a:t>
            </a:r>
          </a:p>
          <a:p>
            <a:pPr>
              <a:buFont typeface="Wingdings" pitchFamily="2" charset="2"/>
              <a:buChar char="Ø"/>
              <a:defRPr/>
            </a:pPr>
            <a:r>
              <a:rPr lang="es-ES" sz="2000" dirty="0">
                <a:latin typeface="Arial" pitchFamily="34" charset="0"/>
                <a:cs typeface="Arial" pitchFamily="34" charset="0"/>
              </a:rPr>
              <a:t>Intoxicación por Piel</a:t>
            </a:r>
            <a:endParaRPr lang="es-EC" sz="2000" dirty="0">
              <a:latin typeface="Arial" pitchFamily="34" charset="0"/>
              <a:cs typeface="Arial" pitchFamily="34" charset="0"/>
            </a:endParaRPr>
          </a:p>
          <a:p>
            <a:pPr>
              <a:buFont typeface="Wingdings" pitchFamily="2" charset="2"/>
              <a:buChar char="Ø"/>
              <a:defRPr/>
            </a:pPr>
            <a:r>
              <a:rPr lang="es-ES" sz="2000" dirty="0">
                <a:latin typeface="Arial" pitchFamily="34" charset="0"/>
                <a:cs typeface="Arial" pitchFamily="34" charset="0"/>
              </a:rPr>
              <a:t>Intoxicaciones por vía digestiva </a:t>
            </a:r>
            <a:endParaRPr lang="es-EC" sz="2000" dirty="0">
              <a:latin typeface="Arial" pitchFamily="34" charset="0"/>
              <a:cs typeface="Arial" pitchFamily="34" charset="0"/>
            </a:endParaRPr>
          </a:p>
          <a:p>
            <a:pPr>
              <a:buFont typeface="Wingdings" pitchFamily="2" charset="2"/>
              <a:buChar char="Ø"/>
              <a:defRPr/>
            </a:pPr>
            <a:endParaRPr lang="es-ES" sz="2000" dirty="0" smtClean="0"/>
          </a:p>
          <a:p>
            <a:pPr marL="0" indent="0">
              <a:buFont typeface="Arial" charset="0"/>
              <a:buNone/>
              <a:defRPr/>
            </a:pPr>
            <a:endParaRPr lang="es-ES" sz="2000" b="1" dirty="0" smtClean="0"/>
          </a:p>
          <a:p>
            <a:pPr>
              <a:defRPr/>
            </a:pPr>
            <a:endParaRPr lang="es-EC" dirty="0"/>
          </a:p>
        </p:txBody>
      </p:sp>
      <p:pic>
        <p:nvPicPr>
          <p:cNvPr id="18435" name="3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268" y="756291"/>
            <a:ext cx="3024188" cy="29607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8436" name="4 Imagen"/>
          <p:cNvPicPr>
            <a:picLocks noChangeAspect="1" noChangeArrowheads="1"/>
          </p:cNvPicPr>
          <p:nvPr/>
        </p:nvPicPr>
        <p:blipFill>
          <a:blip r:embed="rId3" cstate="print">
            <a:extLst>
              <a:ext uri="{28A0092B-C50C-407E-A947-70E740481C1C}">
                <a14:useLocalDpi xmlns:a14="http://schemas.microsoft.com/office/drawing/2010/main" val="0"/>
              </a:ext>
            </a:extLst>
          </a:blip>
          <a:srcRect t="10944" r="48666" b="16772"/>
          <a:stretch>
            <a:fillRect/>
          </a:stretch>
        </p:blipFill>
        <p:spPr bwMode="auto">
          <a:xfrm>
            <a:off x="900113" y="5013325"/>
            <a:ext cx="1635125" cy="14509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8437" name="5 Imagen"/>
          <p:cNvPicPr>
            <a:picLocks noChangeAspect="1" noChangeArrowheads="1"/>
          </p:cNvPicPr>
          <p:nvPr/>
        </p:nvPicPr>
        <p:blipFill>
          <a:blip r:embed="rId4" cstate="print">
            <a:extLst>
              <a:ext uri="{28A0092B-C50C-407E-A947-70E740481C1C}">
                <a14:useLocalDpi xmlns:a14="http://schemas.microsoft.com/office/drawing/2010/main" val="0"/>
              </a:ext>
            </a:extLst>
          </a:blip>
          <a:srcRect t="7639" r="27103" b="5655"/>
          <a:stretch>
            <a:fillRect/>
          </a:stretch>
        </p:blipFill>
        <p:spPr bwMode="auto">
          <a:xfrm>
            <a:off x="3419475" y="5013325"/>
            <a:ext cx="2751138" cy="14509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8438" name="6 Imagen"/>
          <p:cNvPicPr>
            <a:picLocks noChangeAspect="1" noChangeArrowheads="1"/>
          </p:cNvPicPr>
          <p:nvPr/>
        </p:nvPicPr>
        <p:blipFill>
          <a:blip r:embed="rId5" cstate="print">
            <a:extLst>
              <a:ext uri="{28A0092B-C50C-407E-A947-70E740481C1C}">
                <a14:useLocalDpi xmlns:a14="http://schemas.microsoft.com/office/drawing/2010/main" val="0"/>
              </a:ext>
            </a:extLst>
          </a:blip>
          <a:srcRect t="9140" r="42293"/>
          <a:stretch>
            <a:fillRect/>
          </a:stretch>
        </p:blipFill>
        <p:spPr bwMode="auto">
          <a:xfrm>
            <a:off x="6777038" y="5013325"/>
            <a:ext cx="1970087" cy="14509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contenido"/>
          <p:cNvSpPr>
            <a:spLocks noGrp="1"/>
          </p:cNvSpPr>
          <p:nvPr>
            <p:ph idx="1"/>
          </p:nvPr>
        </p:nvSpPr>
        <p:spPr>
          <a:xfrm>
            <a:off x="250825" y="260350"/>
            <a:ext cx="8713788" cy="6408738"/>
          </a:xfrm>
        </p:spPr>
        <p:txBody>
          <a:bodyPr/>
          <a:lstStyle/>
          <a:p>
            <a:pPr algn="just">
              <a:buFont typeface="Wingdings" pitchFamily="2" charset="2"/>
              <a:buChar char="ü"/>
            </a:pPr>
            <a:r>
              <a:rPr lang="es-ES" sz="2400" b="1" dirty="0" smtClean="0">
                <a:latin typeface="Arial" charset="0"/>
                <a:cs typeface="Arial" charset="0"/>
              </a:rPr>
              <a:t>Equipo de protección personal</a:t>
            </a:r>
          </a:p>
          <a:p>
            <a:pPr algn="just">
              <a:buFont typeface="Wingdings" pitchFamily="2" charset="2"/>
              <a:buChar char="Ø"/>
            </a:pPr>
            <a:r>
              <a:rPr lang="es-ES" sz="2400" dirty="0" smtClean="0">
                <a:latin typeface="Arial" charset="0"/>
                <a:cs typeface="Arial" charset="0"/>
              </a:rPr>
              <a:t>La mayoría de los riesgos industriales a la salud pueden controlarse por los principios en seguridad, pero en algunos casos no pueden aplicarse o se recurre al empleo del equipo de protección personal.</a:t>
            </a:r>
          </a:p>
          <a:p>
            <a:pPr algn="just">
              <a:buFont typeface="Wingdings" pitchFamily="2" charset="2"/>
              <a:buChar char="ü"/>
            </a:pPr>
            <a:r>
              <a:rPr lang="es-ES" sz="2400" b="1" dirty="0" smtClean="0">
                <a:latin typeface="Arial" charset="0"/>
                <a:cs typeface="Arial" charset="0"/>
              </a:rPr>
              <a:t>Clases y uso adecuado.- </a:t>
            </a:r>
            <a:r>
              <a:rPr lang="es-ES" sz="2400" dirty="0" smtClean="0">
                <a:latin typeface="Arial" charset="0"/>
                <a:cs typeface="Arial" charset="0"/>
              </a:rPr>
              <a:t>De acuerdo a la necesidad de las funciones que realiza.</a:t>
            </a:r>
          </a:p>
          <a:p>
            <a:pPr algn="just">
              <a:buFont typeface="Wingdings" pitchFamily="2" charset="2"/>
              <a:buChar char="Ø"/>
            </a:pPr>
            <a:r>
              <a:rPr lang="es-ES" sz="2400" dirty="0" smtClean="0">
                <a:latin typeface="Arial" charset="0"/>
                <a:cs typeface="Arial" charset="0"/>
              </a:rPr>
              <a:t>Ropa impermeable </a:t>
            </a:r>
          </a:p>
          <a:p>
            <a:pPr algn="just">
              <a:buFont typeface="Wingdings" pitchFamily="2" charset="2"/>
              <a:buChar char="Ø"/>
            </a:pPr>
            <a:r>
              <a:rPr lang="es-ES" sz="2400" dirty="0" smtClean="0">
                <a:latin typeface="Arial" charset="0"/>
                <a:cs typeface="Arial" charset="0"/>
              </a:rPr>
              <a:t>Uniforme de dotación</a:t>
            </a:r>
          </a:p>
          <a:p>
            <a:pPr algn="just">
              <a:buFont typeface="Wingdings" pitchFamily="2" charset="2"/>
              <a:buChar char="Ø"/>
            </a:pPr>
            <a:r>
              <a:rPr lang="es-ES" sz="2400" dirty="0" smtClean="0">
                <a:latin typeface="Arial" charset="0"/>
                <a:cs typeface="Arial" charset="0"/>
              </a:rPr>
              <a:t>Protector ocular </a:t>
            </a:r>
          </a:p>
          <a:p>
            <a:pPr algn="just">
              <a:buFont typeface="Wingdings" pitchFamily="2" charset="2"/>
              <a:buChar char="Ø"/>
            </a:pPr>
            <a:r>
              <a:rPr lang="es-ES" sz="2400" dirty="0" smtClean="0">
                <a:latin typeface="Arial" charset="0"/>
                <a:cs typeface="Arial" charset="0"/>
              </a:rPr>
              <a:t>Capucha impermeable </a:t>
            </a:r>
          </a:p>
          <a:p>
            <a:pPr algn="just">
              <a:buFont typeface="Wingdings" pitchFamily="2" charset="2"/>
              <a:buChar char="Ø"/>
            </a:pPr>
            <a:r>
              <a:rPr lang="es-ES" sz="2400" dirty="0" smtClean="0">
                <a:latin typeface="Arial" charset="0"/>
                <a:cs typeface="Arial" charset="0"/>
              </a:rPr>
              <a:t>Mascarilla</a:t>
            </a:r>
          </a:p>
          <a:p>
            <a:pPr algn="just">
              <a:buFont typeface="Wingdings" pitchFamily="2" charset="2"/>
              <a:buChar char="Ø"/>
            </a:pPr>
            <a:r>
              <a:rPr lang="es-ES" sz="2400" dirty="0" smtClean="0">
                <a:latin typeface="Arial" charset="0"/>
                <a:cs typeface="Arial" charset="0"/>
              </a:rPr>
              <a:t>Guantes de puño</a:t>
            </a:r>
          </a:p>
          <a:p>
            <a:pPr algn="just">
              <a:buFont typeface="Wingdings" pitchFamily="2" charset="2"/>
              <a:buChar char="ü"/>
            </a:pPr>
            <a:r>
              <a:rPr lang="es-ES" sz="2400" b="1" dirty="0" smtClean="0">
                <a:latin typeface="Arial" charset="0"/>
                <a:cs typeface="Arial" charset="0"/>
              </a:rPr>
              <a:t>Requisitos para un uso adecuado de equipos de protección personal.</a:t>
            </a:r>
            <a:r>
              <a:rPr lang="es-ES" sz="2400" dirty="0" smtClean="0">
                <a:latin typeface="Arial" charset="0"/>
                <a:cs typeface="Arial"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5888"/>
            <a:ext cx="8229600" cy="936625"/>
          </a:xfrm>
        </p:spPr>
        <p:txBody>
          <a:bodyPr/>
          <a:lstStyle/>
          <a:p>
            <a:pPr>
              <a:defRPr/>
            </a:pPr>
            <a:r>
              <a:rPr lang="es-EC" dirty="0">
                <a:solidFill>
                  <a:schemeClr val="accent6"/>
                </a:solidFill>
                <a:latin typeface="Arial" pitchFamily="34" charset="0"/>
                <a:ea typeface="+mn-ea"/>
                <a:cs typeface="Arial" pitchFamily="34" charset="0"/>
              </a:rPr>
              <a:t>INDICE</a:t>
            </a:r>
          </a:p>
        </p:txBody>
      </p:sp>
      <p:sp>
        <p:nvSpPr>
          <p:cNvPr id="3" name="2 Marcador de contenido"/>
          <p:cNvSpPr>
            <a:spLocks noGrp="1"/>
          </p:cNvSpPr>
          <p:nvPr>
            <p:ph idx="1"/>
          </p:nvPr>
        </p:nvSpPr>
        <p:spPr>
          <a:xfrm>
            <a:off x="0" y="1052513"/>
            <a:ext cx="9144000" cy="5805487"/>
          </a:xfrm>
        </p:spPr>
        <p:txBody>
          <a:bodyPr/>
          <a:lstStyle/>
          <a:p>
            <a:pPr marL="1160463" indent="-544513">
              <a:defRPr/>
            </a:pPr>
            <a:r>
              <a:rPr lang="es-ES" sz="2800" dirty="0">
                <a:solidFill>
                  <a:schemeClr val="accent6"/>
                </a:solidFill>
                <a:latin typeface="Arial" pitchFamily="34" charset="0"/>
                <a:cs typeface="Arial" pitchFamily="34" charset="0"/>
                <a:hlinkClick r:id="rId2" action="ppaction://hlinksldjump"/>
              </a:rPr>
              <a:t>Planteamiento</a:t>
            </a:r>
            <a:endParaRPr lang="es-ES" sz="2800" dirty="0">
              <a:solidFill>
                <a:schemeClr val="accent6"/>
              </a:solidFill>
              <a:latin typeface="Arial" pitchFamily="34" charset="0"/>
              <a:cs typeface="Arial" pitchFamily="34" charset="0"/>
            </a:endParaRPr>
          </a:p>
          <a:p>
            <a:pPr marL="1160463" indent="-544513">
              <a:defRPr/>
            </a:pPr>
            <a:r>
              <a:rPr lang="es-ES" sz="2800" dirty="0" smtClean="0">
                <a:solidFill>
                  <a:schemeClr val="accent6"/>
                </a:solidFill>
                <a:latin typeface="Arial" pitchFamily="34" charset="0"/>
                <a:cs typeface="Arial" pitchFamily="34" charset="0"/>
                <a:hlinkClick r:id="rId3" action="ppaction://hlinksldjump"/>
              </a:rPr>
              <a:t>Formulación del Problema</a:t>
            </a:r>
            <a:endParaRPr lang="es-ES" sz="2800" dirty="0" smtClean="0">
              <a:solidFill>
                <a:schemeClr val="accent6"/>
              </a:solidFill>
              <a:latin typeface="Arial" pitchFamily="34" charset="0"/>
              <a:cs typeface="Arial" pitchFamily="34" charset="0"/>
            </a:endParaRPr>
          </a:p>
          <a:p>
            <a:pPr marL="1160463" indent="-544513">
              <a:defRPr/>
            </a:pPr>
            <a:r>
              <a:rPr lang="es-EC" sz="2800" dirty="0" smtClean="0">
                <a:solidFill>
                  <a:schemeClr val="accent6"/>
                </a:solidFill>
                <a:latin typeface="Arial" pitchFamily="34" charset="0"/>
                <a:cs typeface="Arial" pitchFamily="34" charset="0"/>
                <a:hlinkClick r:id="rId4" action="ppaction://hlinksldjump"/>
              </a:rPr>
              <a:t>Justificación</a:t>
            </a:r>
            <a:endParaRPr lang="es-EC" sz="2800" dirty="0" smtClean="0">
              <a:solidFill>
                <a:schemeClr val="accent6"/>
              </a:solidFill>
              <a:latin typeface="Arial" pitchFamily="34" charset="0"/>
              <a:cs typeface="Arial" pitchFamily="34" charset="0"/>
            </a:endParaRPr>
          </a:p>
          <a:p>
            <a:pPr marL="1160463" indent="-544513">
              <a:defRPr/>
            </a:pPr>
            <a:r>
              <a:rPr lang="es-ES" sz="2800" dirty="0" smtClean="0">
                <a:solidFill>
                  <a:schemeClr val="accent6"/>
                </a:solidFill>
                <a:latin typeface="Arial" pitchFamily="34" charset="0"/>
                <a:cs typeface="Arial" pitchFamily="34" charset="0"/>
                <a:hlinkClick r:id="rId5" action="ppaction://hlinksldjump"/>
              </a:rPr>
              <a:t>Objetivo general</a:t>
            </a:r>
            <a:endParaRPr lang="es-ES" sz="2800" dirty="0" smtClean="0">
              <a:solidFill>
                <a:schemeClr val="accent6"/>
              </a:solidFill>
              <a:latin typeface="Arial" pitchFamily="34" charset="0"/>
              <a:cs typeface="Arial" pitchFamily="34" charset="0"/>
            </a:endParaRPr>
          </a:p>
          <a:p>
            <a:pPr marL="1160463" indent="-544513">
              <a:defRPr/>
            </a:pPr>
            <a:r>
              <a:rPr lang="es-ES" sz="2800" dirty="0" smtClean="0">
                <a:solidFill>
                  <a:schemeClr val="accent6"/>
                </a:solidFill>
                <a:latin typeface="Arial" pitchFamily="34" charset="0"/>
                <a:cs typeface="Arial" pitchFamily="34" charset="0"/>
                <a:hlinkClick r:id="rId6" action="ppaction://hlinksldjump"/>
              </a:rPr>
              <a:t>Objetivos específicos</a:t>
            </a:r>
            <a:endParaRPr lang="es-ES" sz="2800" dirty="0" smtClean="0">
              <a:solidFill>
                <a:schemeClr val="accent6"/>
              </a:solidFill>
              <a:latin typeface="Arial" pitchFamily="34" charset="0"/>
              <a:cs typeface="Arial" pitchFamily="34" charset="0"/>
            </a:endParaRPr>
          </a:p>
          <a:p>
            <a:pPr marL="1160463" indent="-544513">
              <a:defRPr/>
            </a:pPr>
            <a:r>
              <a:rPr lang="es-ES" sz="2800" dirty="0" smtClean="0">
                <a:solidFill>
                  <a:schemeClr val="accent6"/>
                </a:solidFill>
                <a:latin typeface="Arial" pitchFamily="34" charset="0"/>
                <a:cs typeface="Arial" pitchFamily="34" charset="0"/>
                <a:hlinkClick r:id="rId7" action="ppaction://hlinksldjump"/>
              </a:rPr>
              <a:t>Proceso productivo</a:t>
            </a:r>
            <a:endParaRPr lang="es-ES" sz="2800" dirty="0" smtClean="0">
              <a:solidFill>
                <a:schemeClr val="accent6"/>
              </a:solidFill>
              <a:latin typeface="Arial" pitchFamily="34" charset="0"/>
              <a:cs typeface="Arial" pitchFamily="34" charset="0"/>
            </a:endParaRPr>
          </a:p>
          <a:p>
            <a:pPr marL="1160463" indent="-544513">
              <a:defRPr/>
            </a:pPr>
            <a:r>
              <a:rPr lang="es-ES" sz="2800" dirty="0" smtClean="0">
                <a:solidFill>
                  <a:schemeClr val="accent6"/>
                </a:solidFill>
                <a:latin typeface="Arial" pitchFamily="34" charset="0"/>
                <a:cs typeface="Arial" pitchFamily="34" charset="0"/>
                <a:hlinkClick r:id="rId8" action="ppaction://hlinksldjump"/>
              </a:rPr>
              <a:t>Metodología</a:t>
            </a:r>
            <a:endParaRPr lang="es-ES" sz="2800" dirty="0" smtClean="0">
              <a:solidFill>
                <a:schemeClr val="accent6"/>
              </a:solidFill>
              <a:latin typeface="Arial" pitchFamily="34" charset="0"/>
              <a:cs typeface="Arial" pitchFamily="34" charset="0"/>
            </a:endParaRPr>
          </a:p>
          <a:p>
            <a:pPr marL="1160463" indent="-544513">
              <a:defRPr/>
            </a:pPr>
            <a:r>
              <a:rPr lang="es-ES" sz="2800" dirty="0" smtClean="0">
                <a:solidFill>
                  <a:schemeClr val="accent6"/>
                </a:solidFill>
                <a:latin typeface="Arial" pitchFamily="34" charset="0"/>
                <a:cs typeface="Arial" pitchFamily="34" charset="0"/>
                <a:hlinkClick r:id="rId9" action="ppaction://hlinksldjump"/>
              </a:rPr>
              <a:t>Análisis de resultados</a:t>
            </a:r>
            <a:endParaRPr lang="es-ES" sz="2800" dirty="0" smtClean="0">
              <a:solidFill>
                <a:schemeClr val="accent6"/>
              </a:solidFill>
              <a:latin typeface="Arial" pitchFamily="34" charset="0"/>
              <a:cs typeface="Arial" pitchFamily="34" charset="0"/>
            </a:endParaRPr>
          </a:p>
          <a:p>
            <a:pPr marL="1160463" indent="-544513">
              <a:defRPr/>
            </a:pPr>
            <a:r>
              <a:rPr lang="es-EC" sz="2800" dirty="0" smtClean="0">
                <a:solidFill>
                  <a:schemeClr val="accent6"/>
                </a:solidFill>
                <a:latin typeface="Arial" pitchFamily="34" charset="0"/>
                <a:cs typeface="Arial" pitchFamily="34" charset="0"/>
                <a:hlinkClick r:id="rId10" action="ppaction://hlinksldjump"/>
              </a:rPr>
              <a:t>Propuesta</a:t>
            </a:r>
            <a:endParaRPr lang="es-EC" sz="2800" dirty="0" smtClean="0">
              <a:solidFill>
                <a:schemeClr val="accent6"/>
              </a:solidFill>
              <a:latin typeface="Arial" pitchFamily="34" charset="0"/>
              <a:cs typeface="Arial" pitchFamily="34" charset="0"/>
            </a:endParaRPr>
          </a:p>
          <a:p>
            <a:pPr marL="1160463" indent="-544513">
              <a:defRPr/>
            </a:pPr>
            <a:r>
              <a:rPr lang="es-ES" sz="2800" dirty="0" smtClean="0">
                <a:solidFill>
                  <a:schemeClr val="accent6"/>
                </a:solidFill>
                <a:latin typeface="Arial" pitchFamily="34" charset="0"/>
                <a:cs typeface="Arial" pitchFamily="34" charset="0"/>
                <a:hlinkClick r:id="rId11" action="ppaction://hlinksldjump"/>
              </a:rPr>
              <a:t>Conclusiones</a:t>
            </a:r>
            <a:endParaRPr lang="es-ES" sz="2800" dirty="0" smtClean="0">
              <a:solidFill>
                <a:schemeClr val="accent6"/>
              </a:solidFill>
              <a:latin typeface="Arial" pitchFamily="34" charset="0"/>
              <a:cs typeface="Arial" pitchFamily="34" charset="0"/>
            </a:endParaRPr>
          </a:p>
          <a:p>
            <a:pPr marL="1160463" indent="-544513">
              <a:defRPr/>
            </a:pPr>
            <a:r>
              <a:rPr lang="es-ES" sz="2800" dirty="0" smtClean="0">
                <a:solidFill>
                  <a:schemeClr val="accent6"/>
                </a:solidFill>
                <a:latin typeface="Arial" pitchFamily="34" charset="0"/>
                <a:cs typeface="Arial" pitchFamily="34" charset="0"/>
                <a:hlinkClick r:id="rId12" action="ppaction://hlinksldjump"/>
              </a:rPr>
              <a:t>Recomendaciones</a:t>
            </a:r>
            <a:endParaRPr lang="es-ES" sz="2800" dirty="0" smtClean="0">
              <a:solidFill>
                <a:schemeClr val="accent6"/>
              </a:solidFill>
              <a:latin typeface="Arial" pitchFamily="34" charset="0"/>
              <a:cs typeface="Arial" pitchFamily="34" charset="0"/>
            </a:endParaRPr>
          </a:p>
          <a:p>
            <a:pPr>
              <a:defRPr/>
            </a:pPr>
            <a:endParaRPr lang="es-EC"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Marcador de contenido"/>
          <p:cNvSpPr>
            <a:spLocks noGrp="1"/>
          </p:cNvSpPr>
          <p:nvPr>
            <p:ph idx="1"/>
          </p:nvPr>
        </p:nvSpPr>
        <p:spPr>
          <a:xfrm>
            <a:off x="107950" y="115888"/>
            <a:ext cx="8856663" cy="6481762"/>
          </a:xfrm>
        </p:spPr>
        <p:txBody>
          <a:bodyPr/>
          <a:lstStyle/>
          <a:p>
            <a:pPr algn="just">
              <a:buFont typeface="Wingdings" pitchFamily="2" charset="2"/>
              <a:buChar char="ü"/>
            </a:pPr>
            <a:r>
              <a:rPr lang="es-ES" sz="2400" b="1" smtClean="0">
                <a:latin typeface="Arial" charset="0"/>
                <a:cs typeface="Arial" charset="0"/>
              </a:rPr>
              <a:t>Equipos de protección Personal utilizados y Recomendados.</a:t>
            </a:r>
            <a:endParaRPr lang="es-EC" sz="2400" smtClean="0">
              <a:latin typeface="Arial" charset="0"/>
              <a:cs typeface="Arial" charset="0"/>
            </a:endParaRPr>
          </a:p>
          <a:p>
            <a:pPr algn="just">
              <a:buFont typeface="Wingdings" pitchFamily="2" charset="2"/>
              <a:buChar char="Ø"/>
            </a:pPr>
            <a:r>
              <a:rPr lang="es-ES" sz="2400" smtClean="0">
                <a:latin typeface="Arial" charset="0"/>
                <a:cs typeface="Arial" charset="0"/>
              </a:rPr>
              <a:t>Protección de Cabeza</a:t>
            </a:r>
          </a:p>
          <a:p>
            <a:pPr algn="just">
              <a:buFont typeface="Wingdings" pitchFamily="2" charset="2"/>
              <a:buChar char="Ø"/>
            </a:pPr>
            <a:r>
              <a:rPr lang="es-ES" sz="2400" smtClean="0">
                <a:latin typeface="Arial" charset="0"/>
                <a:cs typeface="Arial" charset="0"/>
              </a:rPr>
              <a:t>Protección de Ojos y Cara</a:t>
            </a:r>
          </a:p>
          <a:p>
            <a:pPr algn="just">
              <a:buFont typeface="Wingdings" pitchFamily="2" charset="2"/>
              <a:buChar char="Ø"/>
            </a:pPr>
            <a:r>
              <a:rPr lang="es-ES" sz="2400" smtClean="0">
                <a:latin typeface="Arial" charset="0"/>
                <a:cs typeface="Arial" charset="0"/>
              </a:rPr>
              <a:t>Protección de Manos</a:t>
            </a:r>
            <a:endParaRPr lang="es-EC" sz="2400" smtClean="0">
              <a:latin typeface="Arial" charset="0"/>
              <a:cs typeface="Arial" charset="0"/>
            </a:endParaRPr>
          </a:p>
          <a:p>
            <a:pPr algn="just">
              <a:buFont typeface="Wingdings" pitchFamily="2" charset="2"/>
              <a:buChar char="Ø"/>
            </a:pPr>
            <a:r>
              <a:rPr lang="es-ES" sz="2400" smtClean="0">
                <a:latin typeface="Arial" charset="0"/>
                <a:cs typeface="Arial" charset="0"/>
              </a:rPr>
              <a:t>Protección de Pies</a:t>
            </a:r>
            <a:endParaRPr lang="es-EC" sz="2400" smtClean="0">
              <a:latin typeface="Arial" charset="0"/>
              <a:cs typeface="Arial" charset="0"/>
            </a:endParaRPr>
          </a:p>
          <a:p>
            <a:pPr algn="just">
              <a:buFont typeface="Wingdings" pitchFamily="2" charset="2"/>
              <a:buChar char="Ø"/>
            </a:pPr>
            <a:r>
              <a:rPr lang="es-ES" sz="2400" smtClean="0">
                <a:latin typeface="Arial" charset="0"/>
                <a:cs typeface="Arial" charset="0"/>
              </a:rPr>
              <a:t>Protección Respiratoria</a:t>
            </a:r>
          </a:p>
          <a:p>
            <a:pPr algn="just">
              <a:buFont typeface="Wingdings" pitchFamily="2" charset="2"/>
              <a:buChar char="Ø"/>
            </a:pPr>
            <a:r>
              <a:rPr lang="es-ES" sz="2400" smtClean="0">
                <a:latin typeface="Arial" charset="0"/>
                <a:cs typeface="Arial" charset="0"/>
              </a:rPr>
              <a:t>Protección Auditiva Ruido</a:t>
            </a:r>
            <a:endParaRPr lang="es-EC" sz="2400" smtClean="0">
              <a:latin typeface="Arial" charset="0"/>
              <a:cs typeface="Arial" charset="0"/>
            </a:endParaRPr>
          </a:p>
          <a:p>
            <a:pPr algn="just">
              <a:buFont typeface="Wingdings" pitchFamily="2" charset="2"/>
              <a:buChar char="Ø"/>
            </a:pPr>
            <a:r>
              <a:rPr lang="es-ES" sz="2400" smtClean="0">
                <a:latin typeface="Arial" charset="0"/>
                <a:cs typeface="Arial" charset="0"/>
              </a:rPr>
              <a:t>Cinturones de Seguridad</a:t>
            </a:r>
            <a:endParaRPr lang="es-EC" sz="2400" smtClean="0">
              <a:latin typeface="Arial" charset="0"/>
              <a:cs typeface="Arial" charset="0"/>
            </a:endParaRPr>
          </a:p>
          <a:p>
            <a:pPr algn="just">
              <a:buFont typeface="Wingdings" pitchFamily="2" charset="2"/>
              <a:buChar char="ü"/>
            </a:pPr>
            <a:r>
              <a:rPr lang="es-ES" sz="2400" b="1" smtClean="0">
                <a:latin typeface="Arial" charset="0"/>
                <a:cs typeface="Arial" charset="0"/>
              </a:rPr>
              <a:t>Entrenamiento</a:t>
            </a:r>
          </a:p>
          <a:p>
            <a:pPr algn="just">
              <a:buFont typeface="Wingdings" pitchFamily="2" charset="2"/>
              <a:buChar char="Ø"/>
            </a:pPr>
            <a:r>
              <a:rPr lang="es-ES" sz="2400" smtClean="0">
                <a:latin typeface="Arial" charset="0"/>
                <a:cs typeface="Arial" charset="0"/>
              </a:rPr>
              <a:t>Antes de iniciar con el uso de E.P.P., cada empleado debe ser  capacitado en su uso y cuidados.</a:t>
            </a:r>
          </a:p>
          <a:p>
            <a:pPr algn="just">
              <a:buFont typeface="Wingdings" pitchFamily="2" charset="2"/>
              <a:buChar char="ü"/>
            </a:pPr>
            <a:r>
              <a:rPr lang="es-ES" sz="2400" b="1" smtClean="0">
                <a:latin typeface="Arial" charset="0"/>
                <a:cs typeface="Arial" charset="0"/>
              </a:rPr>
              <a:t>Mantenimiento</a:t>
            </a:r>
          </a:p>
          <a:p>
            <a:pPr algn="just">
              <a:buFont typeface="Wingdings" pitchFamily="2" charset="2"/>
              <a:buChar char="Ø"/>
            </a:pPr>
            <a:r>
              <a:rPr lang="es-ES" sz="2400" smtClean="0">
                <a:latin typeface="Arial" charset="0"/>
                <a:cs typeface="Arial" charset="0"/>
              </a:rPr>
              <a:t>Los equipos de protección personal para pesticidas solo deben usarse limpios y en buenas condiciones </a:t>
            </a:r>
          </a:p>
          <a:p>
            <a:pPr>
              <a:buFont typeface="Wingdings" pitchFamily="2" charset="2"/>
              <a:buChar char="Ø"/>
            </a:pPr>
            <a:endParaRPr lang="es-EC" sz="2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0825" y="188913"/>
            <a:ext cx="8713788" cy="6480175"/>
          </a:xfrm>
        </p:spPr>
        <p:txBody>
          <a:bodyPr/>
          <a:lstStyle/>
          <a:p>
            <a:pPr marL="0" indent="0" algn="just">
              <a:buFont typeface="Arial" charset="0"/>
              <a:buNone/>
              <a:defRPr/>
            </a:pPr>
            <a:r>
              <a:rPr lang="es-ES" sz="2000" dirty="0" smtClean="0">
                <a:latin typeface="Arial" pitchFamily="34" charset="0"/>
                <a:cs typeface="Arial" pitchFamily="34" charset="0"/>
              </a:rPr>
              <a:t>El EPP es la última barrera entre el trabajador y el riesgo, es por esto que debe formar parte de un programa de protección integral, solo se debe usar cuando es imposible otro método de control (fuente o medio) y recordar que el EPP tiene una vida útil.</a:t>
            </a:r>
            <a:endParaRPr lang="es-EC" sz="2000" dirty="0" smtClean="0">
              <a:latin typeface="Arial" pitchFamily="34" charset="0"/>
              <a:cs typeface="Arial" pitchFamily="34" charset="0"/>
            </a:endParaRPr>
          </a:p>
          <a:p>
            <a:pPr>
              <a:buFont typeface="Wingdings" pitchFamily="2" charset="2"/>
              <a:buChar char="ü"/>
              <a:defRPr/>
            </a:pPr>
            <a:r>
              <a:rPr lang="es-ES" sz="2800" b="1" dirty="0">
                <a:latin typeface="Arial" pitchFamily="34" charset="0"/>
                <a:cs typeface="Arial" pitchFamily="34" charset="0"/>
              </a:rPr>
              <a:t>Seguridad </a:t>
            </a:r>
            <a:r>
              <a:rPr lang="es-ES" sz="2800" b="1" dirty="0" smtClean="0">
                <a:latin typeface="Arial" pitchFamily="34" charset="0"/>
                <a:cs typeface="Arial" pitchFamily="34" charset="0"/>
              </a:rPr>
              <a:t>Industrial</a:t>
            </a:r>
          </a:p>
          <a:p>
            <a:pPr algn="just">
              <a:buFont typeface="Wingdings" pitchFamily="2" charset="2"/>
              <a:buChar char="Ø"/>
              <a:defRPr/>
            </a:pPr>
            <a:r>
              <a:rPr lang="es-ES" sz="2000" b="1" dirty="0">
                <a:latin typeface="Arial" pitchFamily="34" charset="0"/>
                <a:cs typeface="Arial" pitchFamily="34" charset="0"/>
              </a:rPr>
              <a:t>Condición Insegura</a:t>
            </a:r>
            <a:endParaRPr lang="es-EC" sz="2000" dirty="0">
              <a:latin typeface="Arial" pitchFamily="34" charset="0"/>
              <a:cs typeface="Arial" pitchFamily="34" charset="0"/>
            </a:endParaRPr>
          </a:p>
          <a:p>
            <a:pPr algn="just">
              <a:defRPr/>
            </a:pPr>
            <a:r>
              <a:rPr lang="es-ES" sz="2000" dirty="0">
                <a:latin typeface="Arial" pitchFamily="34" charset="0"/>
                <a:cs typeface="Arial" pitchFamily="34" charset="0"/>
              </a:rPr>
              <a:t>Es la condición física o mecánica insegura del equipo, herramientas, instalaciones, máquina, edificio, vías de acceso, entre otros, que pudo haber sido corregida o protegida</a:t>
            </a:r>
            <a:r>
              <a:rPr lang="es-ES" sz="2000" dirty="0" smtClean="0">
                <a:latin typeface="Arial" pitchFamily="34" charset="0"/>
                <a:cs typeface="Arial" pitchFamily="34" charset="0"/>
              </a:rPr>
              <a:t>, o </a:t>
            </a:r>
            <a:r>
              <a:rPr lang="es-ES" sz="2000" dirty="0">
                <a:latin typeface="Arial" pitchFamily="34" charset="0"/>
                <a:cs typeface="Arial" pitchFamily="34" charset="0"/>
              </a:rPr>
              <a:t>de la cual alguien puede protegerse.</a:t>
            </a:r>
            <a:endParaRPr lang="es-EC" sz="2000" dirty="0">
              <a:latin typeface="Arial" pitchFamily="34" charset="0"/>
              <a:cs typeface="Arial" pitchFamily="34" charset="0"/>
            </a:endParaRPr>
          </a:p>
          <a:p>
            <a:pPr algn="just">
              <a:buFont typeface="Wingdings" pitchFamily="2" charset="2"/>
              <a:buChar char="Ø"/>
              <a:defRPr/>
            </a:pPr>
            <a:r>
              <a:rPr lang="es-ES" sz="2000" b="1" dirty="0">
                <a:latin typeface="Arial" pitchFamily="34" charset="0"/>
                <a:cs typeface="Arial" pitchFamily="34" charset="0"/>
              </a:rPr>
              <a:t>Acción Insegura</a:t>
            </a:r>
            <a:endParaRPr lang="es-EC" sz="2000" dirty="0">
              <a:latin typeface="Arial" pitchFamily="34" charset="0"/>
              <a:cs typeface="Arial" pitchFamily="34" charset="0"/>
            </a:endParaRPr>
          </a:p>
          <a:p>
            <a:pPr algn="just">
              <a:defRPr/>
            </a:pPr>
            <a:r>
              <a:rPr lang="es-ES" sz="2000" dirty="0">
                <a:latin typeface="Arial" pitchFamily="34" charset="0"/>
                <a:cs typeface="Arial" pitchFamily="34" charset="0"/>
              </a:rPr>
              <a:t>Es la violación de un método o procedimiento aceptado como seguro en el trabajo.</a:t>
            </a:r>
            <a:endParaRPr lang="es-EC" sz="2000" dirty="0">
              <a:latin typeface="Arial" pitchFamily="34" charset="0"/>
              <a:cs typeface="Arial" pitchFamily="34" charset="0"/>
            </a:endParaRPr>
          </a:p>
          <a:p>
            <a:pPr>
              <a:buFont typeface="Wingdings" pitchFamily="2" charset="2"/>
              <a:buChar char="ü"/>
              <a:defRPr/>
            </a:pPr>
            <a:r>
              <a:rPr lang="es-ES" sz="2800" b="1" dirty="0"/>
              <a:t>Señalización de </a:t>
            </a:r>
            <a:r>
              <a:rPr lang="es-ES" sz="2800" b="1" dirty="0" smtClean="0"/>
              <a:t>Seguridad</a:t>
            </a:r>
          </a:p>
          <a:p>
            <a:pPr>
              <a:buFont typeface="Wingdings" pitchFamily="2" charset="2"/>
              <a:buChar char="Ø"/>
              <a:defRPr/>
            </a:pPr>
            <a:r>
              <a:rPr lang="es-ES" sz="2000" dirty="0"/>
              <a:t>Señales de </a:t>
            </a:r>
            <a:r>
              <a:rPr lang="es-ES" sz="2000" dirty="0" smtClean="0"/>
              <a:t>prohibición</a:t>
            </a:r>
          </a:p>
          <a:p>
            <a:pPr>
              <a:buFont typeface="Wingdings" pitchFamily="2" charset="2"/>
              <a:buChar char="Ø"/>
              <a:defRPr/>
            </a:pPr>
            <a:r>
              <a:rPr lang="es-ES" sz="2000" dirty="0"/>
              <a:t>Señales de </a:t>
            </a:r>
            <a:r>
              <a:rPr lang="es-ES" sz="2000" dirty="0" smtClean="0"/>
              <a:t>obligación</a:t>
            </a:r>
          </a:p>
          <a:p>
            <a:pPr>
              <a:buFont typeface="Wingdings" pitchFamily="2" charset="2"/>
              <a:buChar char="Ø"/>
              <a:defRPr/>
            </a:pPr>
            <a:r>
              <a:rPr lang="es-ES" sz="2000" dirty="0"/>
              <a:t>Señales de </a:t>
            </a:r>
            <a:r>
              <a:rPr lang="es-ES" sz="2000" dirty="0" smtClean="0"/>
              <a:t>advertencia</a:t>
            </a:r>
          </a:p>
          <a:p>
            <a:pPr>
              <a:buFont typeface="Wingdings" pitchFamily="2" charset="2"/>
              <a:buChar char="Ø"/>
              <a:defRPr/>
            </a:pPr>
            <a:r>
              <a:rPr lang="es-ES" sz="2000" dirty="0"/>
              <a:t>Señales de </a:t>
            </a:r>
            <a:r>
              <a:rPr lang="es-ES" sz="2000" dirty="0" smtClean="0"/>
              <a:t>información</a:t>
            </a:r>
          </a:p>
          <a:p>
            <a:pPr>
              <a:buFont typeface="Wingdings" pitchFamily="2" charset="2"/>
              <a:buChar char="Ø"/>
              <a:defRPr/>
            </a:pPr>
            <a:r>
              <a:rPr lang="es-ES" sz="2000" dirty="0"/>
              <a:t>Señal de salvamento</a:t>
            </a:r>
            <a:endParaRPr lang="es-EC" sz="2000" b="1" dirty="0">
              <a:latin typeface="Arial" pitchFamily="34" charset="0"/>
              <a:cs typeface="Arial" pitchFamily="34" charset="0"/>
            </a:endParaRPr>
          </a:p>
        </p:txBody>
      </p:sp>
      <p:sp>
        <p:nvSpPr>
          <p:cNvPr id="4" name="3 Botón de acción: Hacia atrás o Anterior">
            <a:hlinkClick r:id="rId2" action="ppaction://hlinksldjump" highlightClick="1"/>
          </p:cNvPr>
          <p:cNvSpPr/>
          <p:nvPr/>
        </p:nvSpPr>
        <p:spPr>
          <a:xfrm>
            <a:off x="8675688" y="6453188"/>
            <a:ext cx="468312" cy="404812"/>
          </a:xfrm>
          <a:prstGeom prst="actionButtonBackPrevio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088" y="44450"/>
            <a:ext cx="8229600" cy="1143000"/>
          </a:xfrm>
        </p:spPr>
        <p:txBody>
          <a:bodyPr/>
          <a:lstStyle/>
          <a:p>
            <a:pPr algn="l">
              <a:defRPr/>
            </a:pPr>
            <a:r>
              <a:rPr lang="es-ES" sz="4000" dirty="0">
                <a:solidFill>
                  <a:schemeClr val="accent6"/>
                </a:solidFill>
                <a:latin typeface="Arial" pitchFamily="34" charset="0"/>
                <a:cs typeface="Arial" pitchFamily="34" charset="0"/>
              </a:rPr>
              <a:t>SALUD OCUPACIONAL</a:t>
            </a:r>
            <a:endParaRPr lang="es-EC" sz="4000" dirty="0">
              <a:solidFill>
                <a:schemeClr val="accent6"/>
              </a:solidFill>
              <a:latin typeface="Arial" pitchFamily="34" charset="0"/>
              <a:cs typeface="Arial" pitchFamily="34" charset="0"/>
            </a:endParaRPr>
          </a:p>
        </p:txBody>
      </p:sp>
      <p:sp>
        <p:nvSpPr>
          <p:cNvPr id="3" name="2 Marcador de contenido"/>
          <p:cNvSpPr>
            <a:spLocks noGrp="1"/>
          </p:cNvSpPr>
          <p:nvPr>
            <p:ph idx="1"/>
          </p:nvPr>
        </p:nvSpPr>
        <p:spPr>
          <a:xfrm>
            <a:off x="323850" y="981075"/>
            <a:ext cx="8569325" cy="3168005"/>
          </a:xfrm>
        </p:spPr>
        <p:txBody>
          <a:bodyPr/>
          <a:lstStyle/>
          <a:p>
            <a:pPr marL="0" indent="0">
              <a:buFont typeface="Arial" charset="0"/>
              <a:buNone/>
              <a:defRPr/>
            </a:pPr>
            <a:r>
              <a:rPr lang="es-ES" sz="2000" dirty="0" smtClean="0">
                <a:latin typeface="Arial" pitchFamily="34" charset="0"/>
                <a:cs typeface="Arial" pitchFamily="34" charset="0"/>
              </a:rPr>
              <a:t>Cada </a:t>
            </a:r>
            <a:r>
              <a:rPr lang="es-ES" sz="2000" dirty="0">
                <a:latin typeface="Arial" pitchFamily="34" charset="0"/>
                <a:cs typeface="Arial" pitchFamily="34" charset="0"/>
              </a:rPr>
              <a:t>empresa debe contar con una unidad </a:t>
            </a:r>
            <a:r>
              <a:rPr lang="es-ES" sz="2000" dirty="0" smtClean="0">
                <a:latin typeface="Arial" pitchFamily="34" charset="0"/>
                <a:cs typeface="Arial" pitchFamily="34" charset="0"/>
              </a:rPr>
              <a:t>médica. </a:t>
            </a:r>
          </a:p>
          <a:p>
            <a:pPr>
              <a:buFont typeface="Wingdings" pitchFamily="2" charset="2"/>
              <a:buChar char="ü"/>
              <a:defRPr/>
            </a:pPr>
            <a:r>
              <a:rPr lang="es-ES" sz="2000" b="1" dirty="0" smtClean="0">
                <a:latin typeface="Arial" pitchFamily="34" charset="0"/>
                <a:cs typeface="Arial" pitchFamily="34" charset="0"/>
              </a:rPr>
              <a:t>Estadísticas</a:t>
            </a:r>
          </a:p>
          <a:p>
            <a:pPr>
              <a:buFont typeface="Wingdings" pitchFamily="2" charset="2"/>
              <a:buChar char="Ø"/>
              <a:defRPr/>
            </a:pPr>
            <a:r>
              <a:rPr lang="es-ES" sz="2000" dirty="0">
                <a:latin typeface="Arial" pitchFamily="34" charset="0"/>
                <a:cs typeface="Arial" pitchFamily="34" charset="0"/>
              </a:rPr>
              <a:t>160 millones de trabajadores enferman cada </a:t>
            </a:r>
            <a:r>
              <a:rPr lang="es-ES" sz="2000" dirty="0" smtClean="0">
                <a:latin typeface="Arial" pitchFamily="34" charset="0"/>
                <a:cs typeface="Arial" pitchFamily="34" charset="0"/>
              </a:rPr>
              <a:t>año</a:t>
            </a:r>
          </a:p>
          <a:p>
            <a:pPr>
              <a:buFont typeface="Wingdings" pitchFamily="2" charset="2"/>
              <a:buChar char="Ø"/>
              <a:defRPr/>
            </a:pPr>
            <a:r>
              <a:rPr lang="es-ES" sz="2000" dirty="0">
                <a:latin typeface="Arial" pitchFamily="34" charset="0"/>
                <a:cs typeface="Arial" pitchFamily="34" charset="0"/>
              </a:rPr>
              <a:t>350 millones de jornadas se pierden </a:t>
            </a:r>
            <a:endParaRPr lang="es-ES" sz="2000" dirty="0" smtClean="0">
              <a:latin typeface="Arial" pitchFamily="34" charset="0"/>
              <a:cs typeface="Arial" pitchFamily="34" charset="0"/>
            </a:endParaRPr>
          </a:p>
          <a:p>
            <a:pPr>
              <a:buFont typeface="Wingdings" pitchFamily="2" charset="2"/>
              <a:buChar char="Ø"/>
              <a:defRPr/>
            </a:pPr>
            <a:r>
              <a:rPr lang="es-ES" sz="2000" dirty="0">
                <a:latin typeface="Arial" pitchFamily="34" charset="0"/>
                <a:cs typeface="Arial" pitchFamily="34" charset="0"/>
              </a:rPr>
              <a:t>El 50 a 70% de las enfermedades </a:t>
            </a:r>
            <a:endParaRPr lang="es-ES" sz="2000" dirty="0" smtClean="0">
              <a:latin typeface="Arial" pitchFamily="34" charset="0"/>
              <a:cs typeface="Arial" pitchFamily="34" charset="0"/>
            </a:endParaRPr>
          </a:p>
          <a:p>
            <a:pPr>
              <a:buFont typeface="Wingdings" pitchFamily="2" charset="2"/>
              <a:buChar char="Ø"/>
              <a:defRPr/>
            </a:pPr>
            <a:r>
              <a:rPr lang="es-ES" sz="2000" dirty="0">
                <a:latin typeface="Arial" pitchFamily="34" charset="0"/>
                <a:cs typeface="Arial" pitchFamily="34" charset="0"/>
              </a:rPr>
              <a:t>Cuidar la salud significa responsabilizarse de la salud del mismo durante todo su </a:t>
            </a:r>
            <a:r>
              <a:rPr lang="es-ES" sz="2000" dirty="0" smtClean="0">
                <a:latin typeface="Arial" pitchFamily="34" charset="0"/>
                <a:cs typeface="Arial" pitchFamily="34" charset="0"/>
              </a:rPr>
              <a:t>trayecto.</a:t>
            </a:r>
          </a:p>
          <a:p>
            <a:pPr>
              <a:buFont typeface="Wingdings" pitchFamily="2" charset="2"/>
              <a:buChar char="ü"/>
              <a:defRPr/>
            </a:pPr>
            <a:r>
              <a:rPr lang="es-ES" sz="2000" b="1" dirty="0">
                <a:latin typeface="Arial" pitchFamily="34" charset="0"/>
                <a:cs typeface="Arial" pitchFamily="34" charset="0"/>
              </a:rPr>
              <a:t>Mandatos </a:t>
            </a:r>
            <a:r>
              <a:rPr lang="es-ES" sz="2000" b="1" dirty="0" smtClean="0">
                <a:latin typeface="Arial" pitchFamily="34" charset="0"/>
                <a:cs typeface="Arial" pitchFamily="34" charset="0"/>
              </a:rPr>
              <a:t>Legales</a:t>
            </a:r>
          </a:p>
          <a:p>
            <a:pPr marL="0" indent="0">
              <a:buNone/>
              <a:defRPr/>
            </a:pPr>
            <a:endParaRPr lang="es-ES" sz="2000" b="1" dirty="0" smtClean="0">
              <a:latin typeface="Arial" pitchFamily="34" charset="0"/>
              <a:cs typeface="Arial" pitchFamily="34" charset="0"/>
            </a:endParaRPr>
          </a:p>
          <a:p>
            <a:pPr>
              <a:buFont typeface="Wingdings" pitchFamily="2" charset="2"/>
              <a:buChar char="ü"/>
              <a:defRPr/>
            </a:pPr>
            <a:endParaRPr lang="es-ES" sz="2000" b="1" dirty="0" smtClean="0">
              <a:latin typeface="Arial" pitchFamily="34" charset="0"/>
              <a:cs typeface="Arial" pitchFamily="34" charset="0"/>
            </a:endParaRPr>
          </a:p>
          <a:p>
            <a:pPr marL="0" indent="0">
              <a:buFont typeface="Arial" charset="0"/>
              <a:buNone/>
              <a:defRPr/>
            </a:pPr>
            <a:endParaRPr lang="es-ES" sz="2000" b="1" dirty="0" smtClean="0"/>
          </a:p>
          <a:p>
            <a:pPr marL="0" indent="0">
              <a:buFont typeface="Arial" charset="0"/>
              <a:buNone/>
              <a:defRPr/>
            </a:pPr>
            <a:endParaRPr lang="es-ES" sz="2000" b="1" dirty="0" smtClean="0"/>
          </a:p>
          <a:p>
            <a:pPr>
              <a:buFont typeface="Wingdings" pitchFamily="2" charset="2"/>
              <a:buChar char="ü"/>
              <a:defRPr/>
            </a:pPr>
            <a:endParaRPr lang="es-EC" sz="2000" dirty="0"/>
          </a:p>
          <a:p>
            <a:pPr>
              <a:buFont typeface="Wingdings" pitchFamily="2" charset="2"/>
              <a:buChar char="Ø"/>
              <a:defRPr/>
            </a:pPr>
            <a:endParaRPr lang="es-EC" sz="2000" dirty="0"/>
          </a:p>
          <a:p>
            <a:pPr marL="0" indent="0">
              <a:buFont typeface="Arial" charset="0"/>
              <a:buNone/>
              <a:defRPr/>
            </a:pPr>
            <a:endParaRPr lang="es-EC" sz="2000" dirty="0">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122624755"/>
              </p:ext>
            </p:extLst>
          </p:nvPr>
        </p:nvGraphicFramePr>
        <p:xfrm>
          <a:off x="251520" y="4422617"/>
          <a:ext cx="8568952" cy="1310640"/>
        </p:xfrm>
        <a:graphic>
          <a:graphicData uri="http://schemas.openxmlformats.org/drawingml/2006/table">
            <a:tbl>
              <a:tblPr firstRow="1" firstCol="1" lastRow="1" lastCol="1" bandRow="1" bandCol="1">
                <a:effectLst/>
                <a:tableStyleId>{2A488322-F2BA-4B5B-9748-0D474271808F}</a:tableStyleId>
              </a:tblPr>
              <a:tblGrid>
                <a:gridCol w="1440160"/>
                <a:gridCol w="2304256"/>
                <a:gridCol w="2448272"/>
                <a:gridCol w="2376264"/>
              </a:tblGrid>
              <a:tr h="1296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effectLst/>
                        </a:rPr>
                        <a:t>1 a 9</a:t>
                      </a:r>
                      <a:endParaRPr lang="es-EC" sz="1600" dirty="0" smtClean="0">
                        <a:effectLst/>
                      </a:endParaRPr>
                    </a:p>
                    <a:p>
                      <a:pPr algn="ctr">
                        <a:lnSpc>
                          <a:spcPct val="100000"/>
                        </a:lnSpc>
                      </a:pPr>
                      <a:endParaRPr lang="es-EC" sz="1600" dirty="0"/>
                    </a:p>
                  </a:txBody>
                  <a:tcPr>
                    <a:cell3D prstMaterial="dkEdge">
                      <a:bevel w="77470" h="12700" prst="softRound"/>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effectLst/>
                        </a:rPr>
                        <a:t>Microempresa</a:t>
                      </a:r>
                      <a:endParaRPr lang="es-EC" sz="1600" dirty="0" smtClean="0">
                        <a:effectLst/>
                      </a:endParaRPr>
                    </a:p>
                    <a:p>
                      <a:pPr algn="ctr">
                        <a:lnSpc>
                          <a:spcPct val="100000"/>
                        </a:lnSpc>
                      </a:pPr>
                      <a:endParaRPr lang="es-EC" sz="1600" dirty="0"/>
                    </a:p>
                  </a:txBody>
                  <a:tcPr>
                    <a:cell3D prstMaterial="dkEdge">
                      <a:bevel w="77470" h="12700" prst="softRound"/>
                      <a:lightRig rig="flood" dir="t"/>
                    </a:cell3D>
                  </a:tcPr>
                </a:tc>
                <a:tc>
                  <a:txBody>
                    <a:bodyPr/>
                    <a:lstStyle/>
                    <a:p>
                      <a:pPr algn="just">
                        <a:lnSpc>
                          <a:spcPct val="100000"/>
                        </a:lnSpc>
                        <a:spcAft>
                          <a:spcPts val="0"/>
                        </a:spcAft>
                      </a:pPr>
                      <a:r>
                        <a:rPr lang="es-ES" sz="1600" dirty="0" smtClean="0">
                          <a:effectLst/>
                        </a:rPr>
                        <a:t>Botiquín de primeros auxilios</a:t>
                      </a:r>
                      <a:endParaRPr lang="es-EC" sz="1600" dirty="0" smtClean="0">
                        <a:effectLst/>
                      </a:endParaRPr>
                    </a:p>
                    <a:p>
                      <a:pPr algn="just">
                        <a:lnSpc>
                          <a:spcPct val="100000"/>
                        </a:lnSpc>
                        <a:spcAft>
                          <a:spcPts val="0"/>
                        </a:spcAft>
                      </a:pPr>
                      <a:r>
                        <a:rPr lang="es-ES" sz="1600" dirty="0" smtClean="0">
                          <a:effectLst/>
                        </a:rPr>
                        <a:t>Delegado de Seguridad y Salud responsable de prevención de riesgos</a:t>
                      </a:r>
                      <a:endParaRPr lang="es-EC" sz="1600" dirty="0" smtClean="0">
                        <a:effectLst/>
                      </a:endParaRPr>
                    </a:p>
                  </a:txBody>
                  <a:tcPr>
                    <a:cell3D prstMaterial="dkEdge">
                      <a:bevel w="77470" h="12700" prst="softRound"/>
                      <a:lightRig rig="flood" dir="t"/>
                    </a:cell3D>
                  </a:tcPr>
                </a:tc>
                <a:tc>
                  <a:txBody>
                    <a:bodyPr/>
                    <a:lstStyle/>
                    <a:p>
                      <a:pPr algn="just">
                        <a:lnSpc>
                          <a:spcPct val="100000"/>
                        </a:lnSpc>
                        <a:spcAft>
                          <a:spcPts val="0"/>
                        </a:spcAft>
                      </a:pPr>
                      <a:r>
                        <a:rPr lang="es-ES" sz="1600" dirty="0" smtClean="0">
                          <a:effectLst/>
                        </a:rPr>
                        <a:t>Diagnóstico de Riesgos</a:t>
                      </a:r>
                      <a:endParaRPr lang="es-EC" sz="1600" dirty="0" smtClean="0">
                        <a:effectLst/>
                      </a:endParaRPr>
                    </a:p>
                    <a:p>
                      <a:pPr algn="just">
                        <a:lnSpc>
                          <a:spcPct val="100000"/>
                        </a:lnSpc>
                        <a:spcAft>
                          <a:spcPts val="0"/>
                        </a:spcAft>
                      </a:pPr>
                      <a:r>
                        <a:rPr lang="es-ES" sz="1600" dirty="0" smtClean="0">
                          <a:effectLst/>
                        </a:rPr>
                        <a:t>Política empresarial</a:t>
                      </a:r>
                      <a:endParaRPr lang="es-EC" sz="1600" dirty="0" smtClean="0">
                        <a:effectLst/>
                      </a:endParaRPr>
                    </a:p>
                    <a:p>
                      <a:pPr algn="just">
                        <a:lnSpc>
                          <a:spcPct val="100000"/>
                        </a:lnSpc>
                        <a:spcAft>
                          <a:spcPts val="0"/>
                        </a:spcAft>
                      </a:pPr>
                      <a:r>
                        <a:rPr lang="es-ES" sz="1600" dirty="0" smtClean="0">
                          <a:effectLst/>
                        </a:rPr>
                        <a:t>Plan mínimo de prevención de riesgos</a:t>
                      </a:r>
                      <a:endParaRPr lang="es-EC" sz="1600" dirty="0" smtClean="0">
                        <a:effectLst/>
                      </a:endParaRPr>
                    </a:p>
                    <a:p>
                      <a:pPr algn="just">
                        <a:lnSpc>
                          <a:spcPct val="100000"/>
                        </a:lnSpc>
                        <a:spcAft>
                          <a:spcPts val="0"/>
                        </a:spcAft>
                      </a:pPr>
                      <a:r>
                        <a:rPr lang="es-ES" sz="1600" dirty="0" smtClean="0">
                          <a:effectLst/>
                        </a:rPr>
                        <a:t>Certificados de salud</a:t>
                      </a:r>
                      <a:endParaRPr lang="es-EC" sz="1600" dirty="0" smtClean="0">
                        <a:effectLst/>
                      </a:endParaRPr>
                    </a:p>
                  </a:txBody>
                  <a:tcPr>
                    <a:cell3D prstMaterial="dkEdge">
                      <a:bevel w="77470" h="12700" prst="softRound"/>
                      <a:lightRig rig="flood" dir="t"/>
                    </a:cell3D>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689056879"/>
              </p:ext>
            </p:extLst>
          </p:nvPr>
        </p:nvGraphicFramePr>
        <p:xfrm>
          <a:off x="179512" y="110128"/>
          <a:ext cx="8784976" cy="1950720"/>
        </p:xfrm>
        <a:graphic>
          <a:graphicData uri="http://schemas.openxmlformats.org/drawingml/2006/table">
            <a:tbl>
              <a:tblPr firstRow="1" bandRow="1">
                <a:tableStyleId>{2A488322-F2BA-4B5B-9748-0D474271808F}</a:tableStyleId>
              </a:tblPr>
              <a:tblGrid>
                <a:gridCol w="1008112"/>
                <a:gridCol w="1152128"/>
                <a:gridCol w="3081216"/>
                <a:gridCol w="3543520"/>
              </a:tblGrid>
              <a:tr h="166014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600" dirty="0" smtClean="0">
                          <a:effectLst/>
                        </a:rPr>
                        <a:t>10 a 49</a:t>
                      </a:r>
                      <a:endParaRPr lang="es-EC" sz="1600" dirty="0" smtClean="0">
                        <a:effectLst/>
                        <a:latin typeface="Arial"/>
                        <a:ea typeface="Calibri"/>
                        <a:cs typeface="Times New Roman"/>
                      </a:endParaRPr>
                    </a:p>
                    <a:p>
                      <a:pPr algn="just">
                        <a:lnSpc>
                          <a:spcPct val="100000"/>
                        </a:lnSpc>
                        <a:spcAft>
                          <a:spcPts val="0"/>
                        </a:spcAft>
                      </a:pPr>
                      <a:endParaRPr lang="es-EC" sz="1600" dirty="0">
                        <a:effectLst/>
                        <a:latin typeface="Arial"/>
                        <a:ea typeface="Calibri"/>
                        <a:cs typeface="Times New Roman"/>
                      </a:endParaRPr>
                    </a:p>
                  </a:txBody>
                  <a:tcPr marL="68591" marR="68591" marT="0" marB="0" anchor="ctr">
                    <a:cell3D prstMaterial="dkEdge">
                      <a:bevel w="77470" h="12700" prst="softRound"/>
                      <a:lightRig rig="flood" dir="t"/>
                    </a:cell3D>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600" dirty="0" smtClean="0">
                          <a:effectLst/>
                        </a:rPr>
                        <a:t>Mediana empresa</a:t>
                      </a:r>
                      <a:endParaRPr lang="es-EC" sz="1600" dirty="0" smtClean="0">
                        <a:effectLst/>
                        <a:latin typeface="Arial"/>
                        <a:ea typeface="Calibri"/>
                        <a:cs typeface="Times New Roman"/>
                      </a:endParaRPr>
                    </a:p>
                    <a:p>
                      <a:pPr algn="just">
                        <a:lnSpc>
                          <a:spcPct val="100000"/>
                        </a:lnSpc>
                        <a:spcAft>
                          <a:spcPts val="0"/>
                        </a:spcAft>
                      </a:pPr>
                      <a:endParaRPr lang="es-EC" sz="1600" dirty="0">
                        <a:effectLst/>
                        <a:latin typeface="Arial"/>
                        <a:ea typeface="Calibri"/>
                        <a:cs typeface="Times New Roman"/>
                      </a:endParaRPr>
                    </a:p>
                  </a:txBody>
                  <a:tcPr marL="68591" marR="68591" marT="0" marB="0" anchor="ctr">
                    <a:cell3D prstMaterial="dkEdge">
                      <a:bevel w="77470" h="12700" prst="softRound"/>
                      <a:lightRig rig="flood" dir="t"/>
                    </a:cell3D>
                  </a:tcPr>
                </a:tc>
                <a:tc>
                  <a:txBody>
                    <a:bodyPr/>
                    <a:lstStyle/>
                    <a:p>
                      <a:pPr algn="just">
                        <a:lnSpc>
                          <a:spcPct val="100000"/>
                        </a:lnSpc>
                        <a:spcAft>
                          <a:spcPts val="0"/>
                        </a:spcAft>
                      </a:pPr>
                      <a:r>
                        <a:rPr lang="es-ES" sz="1600" dirty="0" smtClean="0">
                          <a:effectLst/>
                        </a:rPr>
                        <a:t>Comité  paritario de Seguridad e Higiene responsable de Prevención de Riesgos</a:t>
                      </a:r>
                      <a:endParaRPr lang="es-EC" sz="1600" dirty="0" smtClean="0">
                        <a:effectLst/>
                      </a:endParaRPr>
                    </a:p>
                    <a:p>
                      <a:pPr algn="just">
                        <a:lnSpc>
                          <a:spcPct val="100000"/>
                        </a:lnSpc>
                        <a:spcAft>
                          <a:spcPts val="0"/>
                        </a:spcAft>
                      </a:pPr>
                      <a:r>
                        <a:rPr lang="es-ES" sz="1600" dirty="0" smtClean="0">
                          <a:effectLst/>
                        </a:rPr>
                        <a:t>Servicio de enfermería o servicio médico</a:t>
                      </a:r>
                      <a:endParaRPr lang="es-EC" sz="1600" dirty="0" smtClean="0">
                        <a:effectLst/>
                        <a:latin typeface="Arial"/>
                        <a:ea typeface="Calibri"/>
                        <a:cs typeface="Times New Roman"/>
                      </a:endParaRPr>
                    </a:p>
                    <a:p>
                      <a:pPr algn="just">
                        <a:lnSpc>
                          <a:spcPct val="100000"/>
                        </a:lnSpc>
                        <a:spcAft>
                          <a:spcPts val="0"/>
                        </a:spcAft>
                      </a:pPr>
                      <a:endParaRPr lang="es-EC" sz="1600" dirty="0">
                        <a:effectLst/>
                        <a:latin typeface="Arial"/>
                        <a:ea typeface="Calibri"/>
                        <a:cs typeface="Times New Roman"/>
                      </a:endParaRPr>
                    </a:p>
                  </a:txBody>
                  <a:tcPr marL="68591" marR="68591" marT="0" marB="0" anchor="ctr">
                    <a:cell3D prstMaterial="dkEdge">
                      <a:bevel w="77470" h="12700" prst="softRound"/>
                      <a:lightRig rig="flood" dir="t"/>
                    </a:cell3D>
                  </a:tcPr>
                </a:tc>
                <a:tc>
                  <a:txBody>
                    <a:bodyPr/>
                    <a:lstStyle/>
                    <a:p>
                      <a:pPr algn="just">
                        <a:lnSpc>
                          <a:spcPct val="100000"/>
                        </a:lnSpc>
                        <a:spcAft>
                          <a:spcPts val="0"/>
                        </a:spcAft>
                      </a:pPr>
                      <a:r>
                        <a:rPr lang="es-ES" sz="1600" dirty="0" smtClean="0">
                          <a:effectLst/>
                        </a:rPr>
                        <a:t>Política empresarial</a:t>
                      </a:r>
                      <a:endParaRPr lang="es-EC" sz="1600" dirty="0" smtClean="0">
                        <a:effectLst/>
                      </a:endParaRPr>
                    </a:p>
                    <a:p>
                      <a:pPr algn="just">
                        <a:lnSpc>
                          <a:spcPct val="100000"/>
                        </a:lnSpc>
                        <a:spcAft>
                          <a:spcPts val="0"/>
                        </a:spcAft>
                      </a:pPr>
                      <a:r>
                        <a:rPr lang="es-ES" sz="1600" dirty="0" smtClean="0">
                          <a:effectLst/>
                        </a:rPr>
                        <a:t>Diagnóstico de Riesgos</a:t>
                      </a:r>
                      <a:endParaRPr lang="es-EC" sz="1600" dirty="0" smtClean="0">
                        <a:effectLst/>
                      </a:endParaRPr>
                    </a:p>
                    <a:p>
                      <a:pPr algn="just">
                        <a:lnSpc>
                          <a:spcPct val="100000"/>
                        </a:lnSpc>
                        <a:spcAft>
                          <a:spcPts val="0"/>
                        </a:spcAft>
                      </a:pPr>
                      <a:r>
                        <a:rPr lang="es-ES" sz="1600" dirty="0" smtClean="0">
                          <a:effectLst/>
                        </a:rPr>
                        <a:t>Reglamento Interno de SST</a:t>
                      </a:r>
                      <a:endParaRPr lang="es-EC" sz="1600" dirty="0" smtClean="0">
                        <a:effectLst/>
                      </a:endParaRPr>
                    </a:p>
                    <a:p>
                      <a:pPr algn="just">
                        <a:lnSpc>
                          <a:spcPct val="100000"/>
                        </a:lnSpc>
                        <a:spcAft>
                          <a:spcPts val="0"/>
                        </a:spcAft>
                      </a:pPr>
                      <a:r>
                        <a:rPr lang="es-ES" sz="1600" dirty="0" smtClean="0">
                          <a:effectLst/>
                        </a:rPr>
                        <a:t>Programa de Prevención</a:t>
                      </a:r>
                      <a:endParaRPr lang="es-EC" sz="1600" dirty="0" smtClean="0">
                        <a:effectLst/>
                      </a:endParaRPr>
                    </a:p>
                    <a:p>
                      <a:pPr algn="just">
                        <a:lnSpc>
                          <a:spcPct val="100000"/>
                        </a:lnSpc>
                        <a:spcAft>
                          <a:spcPts val="0"/>
                        </a:spcAft>
                      </a:pPr>
                      <a:r>
                        <a:rPr lang="es-ES" sz="1600" dirty="0" smtClean="0">
                          <a:effectLst/>
                        </a:rPr>
                        <a:t>Programa de capacitación</a:t>
                      </a:r>
                      <a:endParaRPr lang="es-EC" sz="1600" dirty="0" smtClean="0">
                        <a:effectLst/>
                      </a:endParaRPr>
                    </a:p>
                    <a:p>
                      <a:pPr algn="just">
                        <a:lnSpc>
                          <a:spcPct val="100000"/>
                        </a:lnSpc>
                        <a:spcAft>
                          <a:spcPts val="0"/>
                        </a:spcAft>
                      </a:pPr>
                      <a:r>
                        <a:rPr lang="es-ES" sz="1600" dirty="0" smtClean="0">
                          <a:effectLst/>
                        </a:rPr>
                        <a:t>Registro de accidentes e incidentes</a:t>
                      </a:r>
                      <a:endParaRPr lang="es-EC" sz="1600" dirty="0" smtClean="0">
                        <a:effectLst/>
                      </a:endParaRPr>
                    </a:p>
                    <a:p>
                      <a:pPr algn="just">
                        <a:lnSpc>
                          <a:spcPct val="100000"/>
                        </a:lnSpc>
                        <a:spcAft>
                          <a:spcPts val="0"/>
                        </a:spcAft>
                      </a:pPr>
                      <a:r>
                        <a:rPr lang="es-ES" sz="1600" dirty="0" smtClean="0">
                          <a:effectLst/>
                        </a:rPr>
                        <a:t>Vigilancia de la salud</a:t>
                      </a:r>
                      <a:endParaRPr lang="es-EC" sz="1600" dirty="0" smtClean="0">
                        <a:effectLst/>
                      </a:endParaRPr>
                    </a:p>
                    <a:p>
                      <a:pPr algn="just">
                        <a:lnSpc>
                          <a:spcPct val="100000"/>
                        </a:lnSpc>
                        <a:spcAft>
                          <a:spcPts val="0"/>
                        </a:spcAft>
                      </a:pPr>
                      <a:r>
                        <a:rPr lang="es-ES" sz="1600" dirty="0" smtClean="0">
                          <a:effectLst/>
                        </a:rPr>
                        <a:t>Planes de emergencia</a:t>
                      </a:r>
                      <a:endParaRPr lang="es-EC" sz="1600" dirty="0" smtClean="0">
                        <a:effectLst/>
                        <a:latin typeface="Arial"/>
                        <a:ea typeface="Calibri"/>
                        <a:cs typeface="Times New Roman"/>
                      </a:endParaRPr>
                    </a:p>
                  </a:txBody>
                  <a:tcPr marL="68591" marR="68591" marT="0" marB="0" anchor="ctr">
                    <a:cell3D prstMaterial="dkEdge">
                      <a:bevel w="77470" h="12700" prst="softRound"/>
                      <a:lightRig rig="flood" dir="t"/>
                    </a:cell3D>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934633730"/>
              </p:ext>
            </p:extLst>
          </p:nvPr>
        </p:nvGraphicFramePr>
        <p:xfrm>
          <a:off x="179512" y="2204864"/>
          <a:ext cx="8784976" cy="2088232"/>
        </p:xfrm>
        <a:graphic>
          <a:graphicData uri="http://schemas.openxmlformats.org/drawingml/2006/table">
            <a:tbl>
              <a:tblPr firstRow="1" bandRow="1">
                <a:tableStyleId>{2A488322-F2BA-4B5B-9748-0D474271808F}</a:tableStyleId>
              </a:tblPr>
              <a:tblGrid>
                <a:gridCol w="1008112"/>
                <a:gridCol w="1132765"/>
                <a:gridCol w="3115707"/>
                <a:gridCol w="3528392"/>
              </a:tblGrid>
              <a:tr h="208823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S" sz="1600" kern="1200" dirty="0" smtClean="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600" kern="1200" dirty="0" smtClean="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600" kern="1200" dirty="0" smtClean="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600" kern="1200" dirty="0" smtClean="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600" kern="1200" dirty="0" smtClean="0">
                          <a:effectLst/>
                        </a:rPr>
                        <a:t>50 a 99</a:t>
                      </a:r>
                      <a:endParaRPr lang="es-EC" sz="1600" kern="1200" dirty="0" smtClean="0">
                        <a:effectLst/>
                      </a:endParaRPr>
                    </a:p>
                    <a:p>
                      <a:pPr marL="0" algn="just" defTabSz="914400" rtl="0" eaLnBrk="1" latinLnBrk="0" hangingPunct="1">
                        <a:lnSpc>
                          <a:spcPct val="100000"/>
                        </a:lnSpc>
                        <a:spcBef>
                          <a:spcPts val="0"/>
                        </a:spcBef>
                        <a:spcAft>
                          <a:spcPts val="0"/>
                        </a:spcAft>
                      </a:pPr>
                      <a:endParaRPr lang="es-EC" sz="1600" b="1" kern="1200" dirty="0">
                        <a:solidFill>
                          <a:schemeClr val="lt1"/>
                        </a:solidFill>
                        <a:effectLst/>
                        <a:latin typeface="+mn-lt"/>
                        <a:ea typeface="+mn-ea"/>
                        <a:cs typeface="+mn-cs"/>
                      </a:endParaRPr>
                    </a:p>
                  </a:txBody>
                  <a:tcPr>
                    <a:cell3D prstMaterial="dkEdge">
                      <a:bevel w="77470" h="12700" prst="softRound"/>
                      <a:lightRig rig="flood" dir="t"/>
                    </a:cell3D>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S" sz="1600" kern="1200" dirty="0" smtClean="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600" kern="1200" dirty="0" smtClean="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600" kern="1200" dirty="0" smtClean="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600" kern="1200" dirty="0" smtClean="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600" kern="1200" dirty="0" smtClean="0">
                          <a:effectLst/>
                        </a:rPr>
                        <a:t>Mediana empresa</a:t>
                      </a:r>
                      <a:endParaRPr lang="es-EC" sz="1600" b="1" kern="1200" dirty="0" smtClean="0">
                        <a:solidFill>
                          <a:schemeClr val="lt1"/>
                        </a:solidFill>
                        <a:effectLst/>
                        <a:latin typeface="+mn-lt"/>
                        <a:ea typeface="+mn-ea"/>
                        <a:cs typeface="+mn-cs"/>
                      </a:endParaRPr>
                    </a:p>
                  </a:txBody>
                  <a:tcPr>
                    <a:cell3D prstMaterial="dkEdge">
                      <a:bevel w="77470" h="12700" prst="softRound"/>
                      <a:lightRig rig="flood" dir="t"/>
                    </a:cell3D>
                  </a:tcPr>
                </a:tc>
                <a:tc>
                  <a:txBody>
                    <a:bodyPr/>
                    <a:lstStyle/>
                    <a:p>
                      <a:pPr marL="0" algn="just" defTabSz="914400" rtl="0" eaLnBrk="1" latinLnBrk="0" hangingPunct="1">
                        <a:lnSpc>
                          <a:spcPct val="100000"/>
                        </a:lnSpc>
                        <a:spcBef>
                          <a:spcPts val="0"/>
                        </a:spcBef>
                        <a:spcAft>
                          <a:spcPts val="0"/>
                        </a:spcAft>
                      </a:pPr>
                      <a:endParaRPr lang="es-ES" sz="1600" kern="1200" dirty="0" smtClean="0">
                        <a:effectLst/>
                      </a:endParaRPr>
                    </a:p>
                    <a:p>
                      <a:pPr marL="0" algn="just" defTabSz="914400" rtl="0" eaLnBrk="1" latinLnBrk="0" hangingPunct="1">
                        <a:lnSpc>
                          <a:spcPct val="100000"/>
                        </a:lnSpc>
                        <a:spcBef>
                          <a:spcPts val="0"/>
                        </a:spcBef>
                        <a:spcAft>
                          <a:spcPts val="0"/>
                        </a:spcAft>
                      </a:pPr>
                      <a:endParaRPr lang="es-ES" sz="1600" kern="1200" dirty="0" smtClean="0">
                        <a:effectLst/>
                      </a:endParaRPr>
                    </a:p>
                    <a:p>
                      <a:pPr marL="0" algn="just" defTabSz="914400" rtl="0" eaLnBrk="1" latinLnBrk="0" hangingPunct="1">
                        <a:lnSpc>
                          <a:spcPct val="100000"/>
                        </a:lnSpc>
                        <a:spcBef>
                          <a:spcPts val="0"/>
                        </a:spcBef>
                        <a:spcAft>
                          <a:spcPts val="0"/>
                        </a:spcAft>
                      </a:pPr>
                      <a:r>
                        <a:rPr lang="es-ES" sz="1600" kern="1200" dirty="0" smtClean="0">
                          <a:effectLst/>
                        </a:rPr>
                        <a:t>Comité  paritario de Seguridad e Higiene responsable de Prevención de Riesgos</a:t>
                      </a:r>
                      <a:endParaRPr lang="es-EC" sz="1600" kern="1200" dirty="0" smtClean="0">
                        <a:effectLst/>
                      </a:endParaRPr>
                    </a:p>
                    <a:p>
                      <a:pPr marL="0" algn="just" defTabSz="914400" rtl="0" eaLnBrk="1" latinLnBrk="0" hangingPunct="1">
                        <a:lnSpc>
                          <a:spcPct val="100000"/>
                        </a:lnSpc>
                        <a:spcBef>
                          <a:spcPts val="0"/>
                        </a:spcBef>
                        <a:spcAft>
                          <a:spcPts val="0"/>
                        </a:spcAft>
                      </a:pPr>
                      <a:r>
                        <a:rPr lang="es-ES" sz="1600" kern="1200" dirty="0" smtClean="0">
                          <a:effectLst/>
                        </a:rPr>
                        <a:t>Servicio de enfermería o servicio médico</a:t>
                      </a:r>
                      <a:endParaRPr lang="es-EC" sz="1600" b="1" kern="1200" dirty="0" smtClean="0">
                        <a:solidFill>
                          <a:schemeClr val="lt1"/>
                        </a:solidFill>
                        <a:effectLst/>
                        <a:latin typeface="+mn-lt"/>
                        <a:ea typeface="+mn-ea"/>
                        <a:cs typeface="+mn-cs"/>
                      </a:endParaRPr>
                    </a:p>
                  </a:txBody>
                  <a:tcPr>
                    <a:cell3D prstMaterial="dkEdge">
                      <a:bevel w="77470" h="12700" prst="softRound"/>
                      <a:lightRig rig="flood" dir="t"/>
                    </a:cell3D>
                  </a:tcPr>
                </a:tc>
                <a:tc>
                  <a:txBody>
                    <a:bodyPr/>
                    <a:lstStyle/>
                    <a:p>
                      <a:pPr marL="0" algn="just" defTabSz="914400" rtl="0" eaLnBrk="1" latinLnBrk="0" hangingPunct="1">
                        <a:lnSpc>
                          <a:spcPct val="100000"/>
                        </a:lnSpc>
                        <a:spcBef>
                          <a:spcPts val="0"/>
                        </a:spcBef>
                        <a:spcAft>
                          <a:spcPts val="0"/>
                        </a:spcAft>
                      </a:pPr>
                      <a:r>
                        <a:rPr lang="es-ES" sz="1600" kern="1200" dirty="0" smtClean="0">
                          <a:effectLst/>
                        </a:rPr>
                        <a:t>Política empresarial</a:t>
                      </a:r>
                      <a:endParaRPr lang="es-EC" sz="1600" kern="1200" dirty="0" smtClean="0">
                        <a:effectLst/>
                      </a:endParaRPr>
                    </a:p>
                    <a:p>
                      <a:pPr marL="0" algn="just" defTabSz="914400" rtl="0" eaLnBrk="1" latinLnBrk="0" hangingPunct="1">
                        <a:lnSpc>
                          <a:spcPct val="100000"/>
                        </a:lnSpc>
                        <a:spcBef>
                          <a:spcPts val="0"/>
                        </a:spcBef>
                        <a:spcAft>
                          <a:spcPts val="0"/>
                        </a:spcAft>
                      </a:pPr>
                      <a:r>
                        <a:rPr lang="es-ES" sz="1600" kern="1200" dirty="0" smtClean="0">
                          <a:effectLst/>
                        </a:rPr>
                        <a:t>Diagnóstico de Riesgos</a:t>
                      </a:r>
                      <a:endParaRPr lang="es-EC" sz="1600" kern="1200" dirty="0" smtClean="0">
                        <a:effectLst/>
                      </a:endParaRPr>
                    </a:p>
                    <a:p>
                      <a:pPr marL="0" algn="just" defTabSz="914400" rtl="0" eaLnBrk="1" latinLnBrk="0" hangingPunct="1">
                        <a:lnSpc>
                          <a:spcPct val="100000"/>
                        </a:lnSpc>
                        <a:spcBef>
                          <a:spcPts val="0"/>
                        </a:spcBef>
                        <a:spcAft>
                          <a:spcPts val="0"/>
                        </a:spcAft>
                      </a:pPr>
                      <a:r>
                        <a:rPr lang="es-ES" sz="1600" kern="1200" dirty="0" smtClean="0">
                          <a:effectLst/>
                        </a:rPr>
                        <a:t>Reglamento Interno de SST</a:t>
                      </a:r>
                      <a:endParaRPr lang="es-EC" sz="1600" kern="1200" dirty="0" smtClean="0">
                        <a:effectLst/>
                      </a:endParaRPr>
                    </a:p>
                    <a:p>
                      <a:pPr marL="0" algn="just" defTabSz="914400" rtl="0" eaLnBrk="1" latinLnBrk="0" hangingPunct="1">
                        <a:lnSpc>
                          <a:spcPct val="100000"/>
                        </a:lnSpc>
                        <a:spcBef>
                          <a:spcPts val="0"/>
                        </a:spcBef>
                        <a:spcAft>
                          <a:spcPts val="0"/>
                        </a:spcAft>
                      </a:pPr>
                      <a:r>
                        <a:rPr lang="es-ES" sz="1600" kern="1200" dirty="0" smtClean="0">
                          <a:effectLst/>
                        </a:rPr>
                        <a:t>Programa de Prevención</a:t>
                      </a:r>
                      <a:endParaRPr lang="es-EC" sz="1600" kern="1200" dirty="0" smtClean="0">
                        <a:effectLst/>
                      </a:endParaRPr>
                    </a:p>
                    <a:p>
                      <a:pPr marL="0" algn="just" defTabSz="914400" rtl="0" eaLnBrk="1" latinLnBrk="0" hangingPunct="1">
                        <a:lnSpc>
                          <a:spcPct val="100000"/>
                        </a:lnSpc>
                        <a:spcBef>
                          <a:spcPts val="0"/>
                        </a:spcBef>
                        <a:spcAft>
                          <a:spcPts val="0"/>
                        </a:spcAft>
                      </a:pPr>
                      <a:r>
                        <a:rPr lang="es-ES" sz="1600" kern="1200" dirty="0" smtClean="0">
                          <a:effectLst/>
                        </a:rPr>
                        <a:t>Programa de capacitación</a:t>
                      </a:r>
                      <a:endParaRPr lang="es-EC" sz="1600" kern="1200" dirty="0" smtClean="0">
                        <a:effectLst/>
                      </a:endParaRPr>
                    </a:p>
                    <a:p>
                      <a:pPr marL="0" algn="just" defTabSz="914400" rtl="0" eaLnBrk="1" latinLnBrk="0" hangingPunct="1">
                        <a:lnSpc>
                          <a:spcPct val="100000"/>
                        </a:lnSpc>
                        <a:spcBef>
                          <a:spcPts val="0"/>
                        </a:spcBef>
                        <a:spcAft>
                          <a:spcPts val="0"/>
                        </a:spcAft>
                      </a:pPr>
                      <a:r>
                        <a:rPr lang="es-ES" sz="1600" kern="1200" dirty="0" smtClean="0">
                          <a:effectLst/>
                        </a:rPr>
                        <a:t>Registro de accidentes e incidentes</a:t>
                      </a:r>
                      <a:endParaRPr lang="es-EC" sz="1600" kern="1200" dirty="0" smtClean="0">
                        <a:effectLst/>
                      </a:endParaRPr>
                    </a:p>
                    <a:p>
                      <a:pPr marL="0" algn="just" defTabSz="914400" rtl="0" eaLnBrk="1" latinLnBrk="0" hangingPunct="1">
                        <a:lnSpc>
                          <a:spcPct val="100000"/>
                        </a:lnSpc>
                        <a:spcBef>
                          <a:spcPts val="0"/>
                        </a:spcBef>
                        <a:spcAft>
                          <a:spcPts val="0"/>
                        </a:spcAft>
                      </a:pPr>
                      <a:r>
                        <a:rPr lang="es-ES" sz="1600" kern="1200" dirty="0" smtClean="0">
                          <a:effectLst/>
                        </a:rPr>
                        <a:t>Vigilancia de la salud</a:t>
                      </a:r>
                      <a:endParaRPr lang="es-EC" sz="1600" kern="1200" dirty="0" smtClean="0">
                        <a:effectLst/>
                      </a:endParaRPr>
                    </a:p>
                    <a:p>
                      <a:pPr marL="0" algn="just" defTabSz="914400" rtl="0" eaLnBrk="1" latinLnBrk="0" hangingPunct="1">
                        <a:lnSpc>
                          <a:spcPct val="100000"/>
                        </a:lnSpc>
                        <a:spcBef>
                          <a:spcPts val="0"/>
                        </a:spcBef>
                        <a:spcAft>
                          <a:spcPts val="0"/>
                        </a:spcAft>
                      </a:pPr>
                      <a:r>
                        <a:rPr lang="es-ES" sz="1600" kern="1200" dirty="0" smtClean="0">
                          <a:effectLst/>
                        </a:rPr>
                        <a:t>Planes de emergencia</a:t>
                      </a:r>
                      <a:endParaRPr lang="es-EC" sz="1600" b="1" kern="1200" dirty="0" smtClean="0">
                        <a:solidFill>
                          <a:schemeClr val="lt1"/>
                        </a:solidFill>
                        <a:effectLst/>
                        <a:latin typeface="+mn-lt"/>
                        <a:ea typeface="+mn-ea"/>
                        <a:cs typeface="+mn-cs"/>
                      </a:endParaRPr>
                    </a:p>
                  </a:txBody>
                  <a:tcPr>
                    <a:cell3D prstMaterial="dkEdge">
                      <a:bevel w="77470" h="12700" prst="softRound"/>
                      <a:lightRig rig="flood" dir="t"/>
                    </a:cell3D>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778498644"/>
              </p:ext>
            </p:extLst>
          </p:nvPr>
        </p:nvGraphicFramePr>
        <p:xfrm>
          <a:off x="179512" y="4474800"/>
          <a:ext cx="8784976" cy="2194560"/>
        </p:xfrm>
        <a:graphic>
          <a:graphicData uri="http://schemas.openxmlformats.org/drawingml/2006/table">
            <a:tbl>
              <a:tblPr firstRow="1" bandRow="1">
                <a:tableStyleId>{2A488322-F2BA-4B5B-9748-0D474271808F}</a:tableStyleId>
              </a:tblPr>
              <a:tblGrid>
                <a:gridCol w="1033527"/>
                <a:gridCol w="1107350"/>
                <a:gridCol w="3115707"/>
                <a:gridCol w="3528392"/>
              </a:tblGrid>
              <a:tr h="370840">
                <a:tc>
                  <a:txBody>
                    <a:bodyPr/>
                    <a:lstStyle/>
                    <a:p>
                      <a:pPr algn="just">
                        <a:lnSpc>
                          <a:spcPct val="100000"/>
                        </a:lnSpc>
                        <a:spcAft>
                          <a:spcPts val="0"/>
                        </a:spcAft>
                      </a:pPr>
                      <a:r>
                        <a:rPr lang="es-ES" sz="1600" dirty="0">
                          <a:effectLst/>
                        </a:rPr>
                        <a:t>100 o más</a:t>
                      </a:r>
                      <a:endParaRPr lang="es-EC" sz="1600" dirty="0">
                        <a:effectLst/>
                        <a:latin typeface="Arial" pitchFamily="34" charset="0"/>
                        <a:ea typeface="Calibri"/>
                        <a:cs typeface="Arial" pitchFamily="34" charset="0"/>
                      </a:endParaRPr>
                    </a:p>
                  </a:txBody>
                  <a:tcPr marL="68591" marR="68591" marT="0" marB="0" anchor="ctr">
                    <a:cell3D prstMaterial="dkEdge">
                      <a:bevel w="77470" h="12700" prst="softRound"/>
                      <a:lightRig rig="flood" dir="t"/>
                    </a:cell3D>
                  </a:tcPr>
                </a:tc>
                <a:tc>
                  <a:txBody>
                    <a:bodyPr/>
                    <a:lstStyle/>
                    <a:p>
                      <a:pPr marL="0" indent="0" algn="just">
                        <a:lnSpc>
                          <a:spcPct val="100000"/>
                        </a:lnSpc>
                        <a:spcAft>
                          <a:spcPts val="0"/>
                        </a:spcAft>
                      </a:pPr>
                      <a:r>
                        <a:rPr lang="es-ES" sz="1600" dirty="0">
                          <a:effectLst/>
                        </a:rPr>
                        <a:t>Gran empresa</a:t>
                      </a:r>
                      <a:endParaRPr lang="es-EC" sz="1600" dirty="0">
                        <a:effectLst/>
                        <a:latin typeface="Arial" pitchFamily="34" charset="0"/>
                        <a:ea typeface="Calibri"/>
                        <a:cs typeface="Arial" pitchFamily="34" charset="0"/>
                      </a:endParaRPr>
                    </a:p>
                  </a:txBody>
                  <a:tcPr marL="68591" marR="68591" marT="0" marB="0" anchor="ctr">
                    <a:cell3D prstMaterial="dkEdge">
                      <a:bevel w="77470" h="12700" prst="softRound"/>
                      <a:lightRig rig="flood" dir="t"/>
                    </a:cell3D>
                  </a:tcPr>
                </a:tc>
                <a:tc>
                  <a:txBody>
                    <a:bodyPr/>
                    <a:lstStyle/>
                    <a:p>
                      <a:pPr algn="just">
                        <a:lnSpc>
                          <a:spcPct val="100000"/>
                        </a:lnSpc>
                        <a:spcAft>
                          <a:spcPts val="0"/>
                        </a:spcAft>
                      </a:pPr>
                      <a:r>
                        <a:rPr lang="es-ES" sz="1600" dirty="0">
                          <a:effectLst/>
                        </a:rPr>
                        <a:t>Sistema de Gestión de Seguridad y Salud:</a:t>
                      </a:r>
                      <a:endParaRPr lang="es-EC" sz="1600" dirty="0">
                        <a:effectLst/>
                      </a:endParaRPr>
                    </a:p>
                    <a:p>
                      <a:pPr algn="just">
                        <a:lnSpc>
                          <a:spcPct val="100000"/>
                        </a:lnSpc>
                        <a:spcAft>
                          <a:spcPts val="0"/>
                        </a:spcAft>
                      </a:pPr>
                      <a:r>
                        <a:rPr lang="es-ES" sz="1600" dirty="0">
                          <a:effectLst/>
                        </a:rPr>
                        <a:t>Comité paritario de Seguridad e Higiene</a:t>
                      </a:r>
                      <a:endParaRPr lang="es-EC" sz="1600" dirty="0">
                        <a:effectLst/>
                      </a:endParaRPr>
                    </a:p>
                    <a:p>
                      <a:pPr algn="just">
                        <a:lnSpc>
                          <a:spcPct val="100000"/>
                        </a:lnSpc>
                        <a:spcAft>
                          <a:spcPts val="0"/>
                        </a:spcAft>
                      </a:pPr>
                      <a:r>
                        <a:rPr lang="es-ES" sz="1600" dirty="0">
                          <a:effectLst/>
                        </a:rPr>
                        <a:t>Unidad de Seguridad e Higiene</a:t>
                      </a:r>
                      <a:endParaRPr lang="es-EC" sz="1600" dirty="0">
                        <a:effectLst/>
                      </a:endParaRPr>
                    </a:p>
                    <a:p>
                      <a:pPr algn="just">
                        <a:lnSpc>
                          <a:spcPct val="100000"/>
                        </a:lnSpc>
                        <a:spcAft>
                          <a:spcPts val="0"/>
                        </a:spcAft>
                      </a:pPr>
                      <a:r>
                        <a:rPr lang="es-ES" sz="1600" dirty="0">
                          <a:effectLst/>
                        </a:rPr>
                        <a:t>Servicio Médico de Empresa</a:t>
                      </a:r>
                      <a:endParaRPr lang="es-EC" sz="1600" dirty="0">
                        <a:effectLst/>
                      </a:endParaRPr>
                    </a:p>
                    <a:p>
                      <a:pPr algn="just">
                        <a:lnSpc>
                          <a:spcPct val="100000"/>
                        </a:lnSpc>
                        <a:spcAft>
                          <a:spcPts val="0"/>
                        </a:spcAft>
                      </a:pPr>
                      <a:r>
                        <a:rPr lang="es-ES" sz="1600" dirty="0">
                          <a:effectLst/>
                        </a:rPr>
                        <a:t>Liderazgo gerencial</a:t>
                      </a:r>
                      <a:endParaRPr lang="es-EC" sz="1600" dirty="0">
                        <a:effectLst/>
                        <a:latin typeface="Arial" pitchFamily="34" charset="0"/>
                        <a:ea typeface="Calibri"/>
                        <a:cs typeface="Arial" pitchFamily="34" charset="0"/>
                      </a:endParaRPr>
                    </a:p>
                  </a:txBody>
                  <a:tcPr marL="68591" marR="68591" marT="0" marB="0" anchor="ctr">
                    <a:cell3D prstMaterial="dkEdge">
                      <a:bevel w="77470" h="12700" prst="softRound"/>
                      <a:lightRig rig="flood" dir="t"/>
                    </a:cell3D>
                  </a:tcPr>
                </a:tc>
                <a:tc>
                  <a:txBody>
                    <a:bodyPr/>
                    <a:lstStyle/>
                    <a:p>
                      <a:pPr algn="just">
                        <a:lnSpc>
                          <a:spcPct val="100000"/>
                        </a:lnSpc>
                        <a:spcAft>
                          <a:spcPts val="0"/>
                        </a:spcAft>
                      </a:pPr>
                      <a:r>
                        <a:rPr lang="es-ES" sz="1600" dirty="0">
                          <a:effectLst/>
                        </a:rPr>
                        <a:t>Política empresarial</a:t>
                      </a:r>
                      <a:endParaRPr lang="es-EC" sz="1600" dirty="0">
                        <a:effectLst/>
                      </a:endParaRPr>
                    </a:p>
                    <a:p>
                      <a:pPr algn="just">
                        <a:lnSpc>
                          <a:spcPct val="100000"/>
                        </a:lnSpc>
                        <a:spcAft>
                          <a:spcPts val="0"/>
                        </a:spcAft>
                      </a:pPr>
                      <a:r>
                        <a:rPr lang="es-ES" sz="1600" dirty="0">
                          <a:effectLst/>
                        </a:rPr>
                        <a:t>Diagnóstico de Riesgos</a:t>
                      </a:r>
                      <a:endParaRPr lang="es-EC" sz="1600" dirty="0">
                        <a:effectLst/>
                      </a:endParaRPr>
                    </a:p>
                    <a:p>
                      <a:pPr algn="just">
                        <a:lnSpc>
                          <a:spcPct val="100000"/>
                        </a:lnSpc>
                        <a:spcAft>
                          <a:spcPts val="0"/>
                        </a:spcAft>
                      </a:pPr>
                      <a:r>
                        <a:rPr lang="es-ES" sz="1600" dirty="0">
                          <a:effectLst/>
                        </a:rPr>
                        <a:t>Reglamento Interno de SST</a:t>
                      </a:r>
                      <a:endParaRPr lang="es-EC" sz="1600" dirty="0">
                        <a:effectLst/>
                      </a:endParaRPr>
                    </a:p>
                    <a:p>
                      <a:pPr algn="just">
                        <a:lnSpc>
                          <a:spcPct val="100000"/>
                        </a:lnSpc>
                        <a:spcAft>
                          <a:spcPts val="0"/>
                        </a:spcAft>
                      </a:pPr>
                      <a:r>
                        <a:rPr lang="es-ES" sz="1600" dirty="0">
                          <a:effectLst/>
                        </a:rPr>
                        <a:t>Programa de Prevención</a:t>
                      </a:r>
                      <a:endParaRPr lang="es-EC" sz="1600" dirty="0">
                        <a:effectLst/>
                      </a:endParaRPr>
                    </a:p>
                    <a:p>
                      <a:pPr algn="just">
                        <a:lnSpc>
                          <a:spcPct val="100000"/>
                        </a:lnSpc>
                        <a:spcAft>
                          <a:spcPts val="0"/>
                        </a:spcAft>
                      </a:pPr>
                      <a:r>
                        <a:rPr lang="es-ES" sz="1600" dirty="0">
                          <a:effectLst/>
                        </a:rPr>
                        <a:t>Programa de capacitación</a:t>
                      </a:r>
                      <a:endParaRPr lang="es-EC" sz="1600" dirty="0">
                        <a:effectLst/>
                      </a:endParaRPr>
                    </a:p>
                    <a:p>
                      <a:pPr algn="just">
                        <a:lnSpc>
                          <a:spcPct val="100000"/>
                        </a:lnSpc>
                        <a:spcAft>
                          <a:spcPts val="0"/>
                        </a:spcAft>
                      </a:pPr>
                      <a:r>
                        <a:rPr lang="es-ES" sz="1600" dirty="0">
                          <a:effectLst/>
                        </a:rPr>
                        <a:t>Registro de accidentes e incidentes</a:t>
                      </a:r>
                      <a:endParaRPr lang="es-EC" sz="1600" dirty="0">
                        <a:effectLst/>
                      </a:endParaRPr>
                    </a:p>
                    <a:p>
                      <a:pPr algn="just">
                        <a:lnSpc>
                          <a:spcPct val="100000"/>
                        </a:lnSpc>
                        <a:spcAft>
                          <a:spcPts val="0"/>
                        </a:spcAft>
                      </a:pPr>
                      <a:r>
                        <a:rPr lang="es-ES" sz="1600" dirty="0">
                          <a:effectLst/>
                        </a:rPr>
                        <a:t>Vigilancia de la salud</a:t>
                      </a:r>
                      <a:endParaRPr lang="es-EC" sz="1600" dirty="0">
                        <a:effectLst/>
                      </a:endParaRPr>
                    </a:p>
                    <a:p>
                      <a:pPr algn="just">
                        <a:lnSpc>
                          <a:spcPct val="100000"/>
                        </a:lnSpc>
                        <a:spcAft>
                          <a:spcPts val="0"/>
                        </a:spcAft>
                      </a:pPr>
                      <a:r>
                        <a:rPr lang="es-ES" sz="1600" dirty="0">
                          <a:effectLst/>
                        </a:rPr>
                        <a:t>Registro de Morbilidad laboral</a:t>
                      </a:r>
                      <a:endParaRPr lang="es-EC" sz="1600" dirty="0">
                        <a:effectLst/>
                      </a:endParaRPr>
                    </a:p>
                    <a:p>
                      <a:pPr algn="just">
                        <a:lnSpc>
                          <a:spcPct val="100000"/>
                        </a:lnSpc>
                        <a:spcAft>
                          <a:spcPts val="0"/>
                        </a:spcAft>
                      </a:pPr>
                      <a:r>
                        <a:rPr lang="es-ES" sz="1600" dirty="0">
                          <a:effectLst/>
                        </a:rPr>
                        <a:t>Planes de emergencia</a:t>
                      </a:r>
                      <a:endParaRPr lang="es-EC" sz="1600" dirty="0">
                        <a:effectLst/>
                        <a:latin typeface="Arial" pitchFamily="34" charset="0"/>
                        <a:ea typeface="Calibri"/>
                        <a:cs typeface="Arial" pitchFamily="34" charset="0"/>
                      </a:endParaRPr>
                    </a:p>
                  </a:txBody>
                  <a:tcPr marL="68591" marR="68591" marT="0" marB="0" anchor="ctr">
                    <a:cell3D prstMaterial="dkEdge">
                      <a:bevel w="77470" h="12700" prst="softRound"/>
                      <a:lightRig rig="flood" dir="t"/>
                    </a:cell3D>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3375"/>
            <a:ext cx="8229600" cy="6191250"/>
          </a:xfrm>
        </p:spPr>
        <p:txBody>
          <a:bodyPr/>
          <a:lstStyle/>
          <a:p>
            <a:pPr>
              <a:buFont typeface="Wingdings" pitchFamily="2" charset="2"/>
              <a:buChar char="ü"/>
              <a:defRPr/>
            </a:pPr>
            <a:r>
              <a:rPr lang="es-ES" sz="2800" b="1" dirty="0">
                <a:latin typeface="Arial" pitchFamily="34" charset="0"/>
                <a:cs typeface="Arial" pitchFamily="34" charset="0"/>
              </a:rPr>
              <a:t>Exámenes de Laboratorio</a:t>
            </a:r>
            <a:endParaRPr lang="es-EC" sz="2800" dirty="0">
              <a:latin typeface="Arial" pitchFamily="34" charset="0"/>
              <a:cs typeface="Arial" pitchFamily="34" charset="0"/>
            </a:endParaRPr>
          </a:p>
          <a:p>
            <a:pPr>
              <a:buFont typeface="Wingdings" pitchFamily="2" charset="2"/>
              <a:buChar char="Ø"/>
              <a:defRPr/>
            </a:pPr>
            <a:r>
              <a:rPr lang="es-ES" sz="2000" dirty="0" smtClean="0">
                <a:latin typeface="Arial" pitchFamily="34" charset="0"/>
                <a:cs typeface="Arial" pitchFamily="34" charset="0"/>
              </a:rPr>
              <a:t>Pre ocupacional</a:t>
            </a:r>
            <a:endParaRPr lang="es-EC" sz="2000" dirty="0">
              <a:latin typeface="Arial" pitchFamily="34" charset="0"/>
              <a:cs typeface="Arial" pitchFamily="34" charset="0"/>
            </a:endParaRPr>
          </a:p>
          <a:p>
            <a:pPr>
              <a:buFont typeface="Wingdings" pitchFamily="2" charset="2"/>
              <a:buChar char="Ø"/>
              <a:defRPr/>
            </a:pPr>
            <a:r>
              <a:rPr lang="es-ES" sz="2000" dirty="0" smtClean="0">
                <a:latin typeface="Arial" pitchFamily="34" charset="0"/>
                <a:cs typeface="Arial" pitchFamily="34" charset="0"/>
              </a:rPr>
              <a:t>Frecuencia</a:t>
            </a:r>
            <a:endParaRPr lang="es-EC" sz="2000" dirty="0">
              <a:latin typeface="Arial" pitchFamily="34" charset="0"/>
              <a:cs typeface="Arial" pitchFamily="34" charset="0"/>
            </a:endParaRPr>
          </a:p>
          <a:p>
            <a:pPr>
              <a:buFont typeface="Wingdings" pitchFamily="2" charset="2"/>
              <a:buChar char="Ø"/>
              <a:defRPr/>
            </a:pPr>
            <a:r>
              <a:rPr lang="es-ES" sz="2000" dirty="0" smtClean="0">
                <a:latin typeface="Arial" pitchFamily="34" charset="0"/>
                <a:cs typeface="Arial" pitchFamily="34" charset="0"/>
              </a:rPr>
              <a:t>Seguimientos</a:t>
            </a:r>
          </a:p>
          <a:p>
            <a:pPr>
              <a:buFont typeface="Wingdings" pitchFamily="2" charset="2"/>
              <a:buChar char="ü"/>
              <a:defRPr/>
            </a:pPr>
            <a:r>
              <a:rPr lang="es-ES" sz="2800" b="1" dirty="0">
                <a:latin typeface="Arial" pitchFamily="34" charset="0"/>
                <a:cs typeface="Arial" pitchFamily="34" charset="0"/>
              </a:rPr>
              <a:t>Vigilancia de la salud de los trabajadores</a:t>
            </a:r>
            <a:endParaRPr lang="es-EC" sz="2800" dirty="0">
              <a:latin typeface="Arial" pitchFamily="34" charset="0"/>
              <a:cs typeface="Arial" pitchFamily="34" charset="0"/>
            </a:endParaRPr>
          </a:p>
          <a:p>
            <a:pPr algn="just">
              <a:buFont typeface="Wingdings" pitchFamily="2" charset="2"/>
              <a:buChar char="Ø"/>
              <a:defRPr/>
            </a:pPr>
            <a:r>
              <a:rPr lang="es-ES" sz="2000" dirty="0">
                <a:latin typeface="Arial" pitchFamily="34" charset="0"/>
                <a:cs typeface="Arial" pitchFamily="34" charset="0"/>
              </a:rPr>
              <a:t>S</a:t>
            </a:r>
            <a:r>
              <a:rPr lang="es-ES" sz="2000" dirty="0" smtClean="0">
                <a:latin typeface="Arial" pitchFamily="34" charset="0"/>
                <a:cs typeface="Arial" pitchFamily="34" charset="0"/>
              </a:rPr>
              <a:t>us </a:t>
            </a:r>
            <a:r>
              <a:rPr lang="es-ES" sz="2000" dirty="0">
                <a:latin typeface="Arial" pitchFamily="34" charset="0"/>
                <a:cs typeface="Arial" pitchFamily="34" charset="0"/>
              </a:rPr>
              <a:t>trabajadores se sometan a los exámenes médicos pre-ocupacionales, periódicos y de retiro, acorde con los riesgos a que estén expuestos en sus </a:t>
            </a:r>
            <a:r>
              <a:rPr lang="es-ES" sz="2000" dirty="0" smtClean="0">
                <a:latin typeface="Arial" pitchFamily="34" charset="0"/>
                <a:cs typeface="Arial" pitchFamily="34" charset="0"/>
              </a:rPr>
              <a:t>labores.</a:t>
            </a:r>
          </a:p>
          <a:p>
            <a:pPr algn="just">
              <a:buFont typeface="Wingdings" pitchFamily="2" charset="2"/>
              <a:buChar char="ü"/>
              <a:defRPr/>
            </a:pPr>
            <a:r>
              <a:rPr lang="es-ES" sz="2800" b="1" dirty="0">
                <a:latin typeface="Arial" pitchFamily="34" charset="0"/>
                <a:cs typeface="Arial" pitchFamily="34" charset="0"/>
              </a:rPr>
              <a:t>Primeros </a:t>
            </a:r>
            <a:r>
              <a:rPr lang="es-ES" sz="2800" b="1" dirty="0" smtClean="0">
                <a:latin typeface="Arial" pitchFamily="34" charset="0"/>
                <a:cs typeface="Arial" pitchFamily="34" charset="0"/>
              </a:rPr>
              <a:t>auxilios</a:t>
            </a:r>
          </a:p>
          <a:p>
            <a:pPr algn="just">
              <a:buFont typeface="Wingdings" pitchFamily="2" charset="2"/>
              <a:buChar char="ü"/>
              <a:defRPr/>
            </a:pPr>
            <a:r>
              <a:rPr lang="es-ES" sz="2800" b="1" dirty="0">
                <a:latin typeface="Arial" pitchFamily="34" charset="0"/>
                <a:cs typeface="Arial" pitchFamily="34" charset="0"/>
              </a:rPr>
              <a:t>Rotación de fumigadores</a:t>
            </a:r>
            <a:endParaRPr lang="es-EC" sz="2800" dirty="0">
              <a:latin typeface="Arial" pitchFamily="34" charset="0"/>
              <a:cs typeface="Arial" pitchFamily="34" charset="0"/>
            </a:endParaRPr>
          </a:p>
          <a:p>
            <a:pPr algn="just">
              <a:buFont typeface="Wingdings" pitchFamily="2" charset="2"/>
              <a:buChar char="ü"/>
              <a:defRPr/>
            </a:pPr>
            <a:r>
              <a:rPr lang="es-ES" sz="2800" b="1" dirty="0" smtClean="0">
                <a:latin typeface="Arial" pitchFamily="34" charset="0"/>
                <a:cs typeface="Arial" pitchFamily="34" charset="0"/>
              </a:rPr>
              <a:t>Personal vulnerable</a:t>
            </a:r>
            <a:endParaRPr lang="es-EC" sz="2800" dirty="0">
              <a:latin typeface="Arial" pitchFamily="34" charset="0"/>
              <a:cs typeface="Arial" pitchFamily="34" charset="0"/>
            </a:endParaRPr>
          </a:p>
          <a:p>
            <a:pPr algn="just">
              <a:buFont typeface="Wingdings" pitchFamily="2" charset="2"/>
              <a:buChar char="ü"/>
              <a:defRPr/>
            </a:pPr>
            <a:r>
              <a:rPr lang="es-ES" sz="2800" b="1" dirty="0">
                <a:latin typeface="Arial" pitchFamily="34" charset="0"/>
                <a:cs typeface="Arial" pitchFamily="34" charset="0"/>
              </a:rPr>
              <a:t>Educación para la Salud y Seguridad </a:t>
            </a:r>
            <a:r>
              <a:rPr lang="es-ES" sz="2800" b="1" dirty="0" smtClean="0">
                <a:latin typeface="Arial" pitchFamily="34" charset="0"/>
                <a:cs typeface="Arial" pitchFamily="34" charset="0"/>
              </a:rPr>
              <a:t>Industrial</a:t>
            </a:r>
          </a:p>
          <a:p>
            <a:pPr algn="just">
              <a:buFont typeface="Wingdings" pitchFamily="2" charset="2"/>
              <a:buChar char="ü"/>
              <a:defRPr/>
            </a:pPr>
            <a:r>
              <a:rPr lang="es-ES" sz="2800" b="1" dirty="0">
                <a:latin typeface="Arial" pitchFamily="34" charset="0"/>
                <a:cs typeface="Arial" pitchFamily="34" charset="0"/>
              </a:rPr>
              <a:t>Orden y limpieza de los lugares de trabajo</a:t>
            </a:r>
            <a:endParaRPr lang="es-EC" sz="2800" dirty="0">
              <a:latin typeface="Arial" pitchFamily="34" charset="0"/>
              <a:cs typeface="Arial" pitchFamily="34" charset="0"/>
            </a:endParaRPr>
          </a:p>
          <a:p>
            <a:pPr algn="just">
              <a:buFont typeface="Wingdings" pitchFamily="2" charset="2"/>
              <a:buChar char="ü"/>
              <a:defRPr/>
            </a:pPr>
            <a:endParaRPr lang="es-ES" sz="2800" b="1" dirty="0" smtClean="0">
              <a:latin typeface="Arial" pitchFamily="34" charset="0"/>
              <a:cs typeface="Arial" pitchFamily="34" charset="0"/>
            </a:endParaRPr>
          </a:p>
          <a:p>
            <a:pPr marL="0" indent="0" algn="just">
              <a:buFont typeface="Arial" charset="0"/>
              <a:buNone/>
              <a:defRPr/>
            </a:pPr>
            <a:endParaRPr lang="es-EC" sz="2800" dirty="0">
              <a:latin typeface="Arial" pitchFamily="34" charset="0"/>
              <a:cs typeface="Arial" pitchFamily="34" charset="0"/>
            </a:endParaRPr>
          </a:p>
          <a:p>
            <a:pPr marL="0" indent="0" algn="just">
              <a:buFont typeface="Arial" charset="0"/>
              <a:buNone/>
              <a:defRPr/>
            </a:pPr>
            <a:endParaRPr lang="es-EC"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60648"/>
            <a:ext cx="7488832" cy="6481763"/>
          </a:xfrm>
        </p:spPr>
        <p:txBody>
          <a:bodyPr/>
          <a:lstStyle/>
          <a:p>
            <a:pPr algn="just">
              <a:buFont typeface="Wingdings" pitchFamily="2" charset="2"/>
              <a:buChar char="ü"/>
              <a:defRPr/>
            </a:pPr>
            <a:r>
              <a:rPr lang="es-ES" sz="2800" dirty="0" smtClean="0">
                <a:latin typeface="Arial" pitchFamily="34" charset="0"/>
                <a:cs typeface="Arial" pitchFamily="34" charset="0"/>
              </a:rPr>
              <a:t>Proceso </a:t>
            </a:r>
            <a:r>
              <a:rPr lang="es-ES" sz="2800" dirty="0">
                <a:latin typeface="Arial" pitchFamily="34" charset="0"/>
                <a:cs typeface="Arial" pitchFamily="34" charset="0"/>
              </a:rPr>
              <a:t>Investigación de </a:t>
            </a:r>
            <a:r>
              <a:rPr lang="es-ES" sz="2800" dirty="0" smtClean="0">
                <a:latin typeface="Arial" pitchFamily="34" charset="0"/>
                <a:cs typeface="Arial" pitchFamily="34" charset="0"/>
              </a:rPr>
              <a:t>accidentes</a:t>
            </a:r>
          </a:p>
          <a:p>
            <a:pPr marL="0" indent="0" algn="just">
              <a:buNone/>
              <a:defRPr/>
            </a:pPr>
            <a:endParaRPr lang="es-ES" sz="2800" dirty="0" smtClean="0">
              <a:latin typeface="Arial" pitchFamily="34" charset="0"/>
              <a:cs typeface="Arial" pitchFamily="34" charset="0"/>
            </a:endParaRPr>
          </a:p>
          <a:p>
            <a:pPr marL="0" indent="0">
              <a:buFont typeface="Arial" charset="0"/>
              <a:buNone/>
              <a:defRPr/>
            </a:pPr>
            <a:endParaRPr lang="es-EC" sz="2800" dirty="0">
              <a:latin typeface="Arial" pitchFamily="34" charset="0"/>
              <a:cs typeface="Arial" pitchFamily="34" charset="0"/>
            </a:endParaRPr>
          </a:p>
        </p:txBody>
      </p:sp>
      <p:sp>
        <p:nvSpPr>
          <p:cNvPr id="7" name="6 Rectángulo"/>
          <p:cNvSpPr/>
          <p:nvPr/>
        </p:nvSpPr>
        <p:spPr>
          <a:xfrm>
            <a:off x="4564068" y="2791652"/>
            <a:ext cx="661787" cy="5147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25" name="24 Diagrama"/>
          <p:cNvGraphicFramePr/>
          <p:nvPr>
            <p:extLst>
              <p:ext uri="{D42A27DB-BD31-4B8C-83A1-F6EECF244321}">
                <p14:modId xmlns:p14="http://schemas.microsoft.com/office/powerpoint/2010/main" val="604383601"/>
              </p:ext>
            </p:extLst>
          </p:nvPr>
        </p:nvGraphicFramePr>
        <p:xfrm>
          <a:off x="251520" y="980728"/>
          <a:ext cx="1029714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Marcador de contenido"/>
          <p:cNvSpPr>
            <a:spLocks noGrp="1"/>
          </p:cNvSpPr>
          <p:nvPr>
            <p:ph idx="1"/>
          </p:nvPr>
        </p:nvSpPr>
        <p:spPr>
          <a:xfrm>
            <a:off x="179388" y="115888"/>
            <a:ext cx="8713092" cy="648816"/>
          </a:xfrm>
        </p:spPr>
        <p:txBody>
          <a:bodyPr/>
          <a:lstStyle/>
          <a:p>
            <a:pPr algn="just">
              <a:buFont typeface="Wingdings" pitchFamily="2" charset="2"/>
              <a:buChar char="ü"/>
            </a:pPr>
            <a:r>
              <a:rPr lang="es-ES" sz="2800" smtClean="0">
                <a:latin typeface="Arial" charset="0"/>
                <a:cs typeface="Arial" charset="0"/>
              </a:rPr>
              <a:t>Proceso Investigación de las causas del accidente</a:t>
            </a:r>
            <a:endParaRPr lang="es-EC" sz="2800" smtClean="0">
              <a:latin typeface="Arial" charset="0"/>
              <a:cs typeface="Arial" charset="0"/>
            </a:endParaRPr>
          </a:p>
        </p:txBody>
      </p:sp>
      <p:graphicFrame>
        <p:nvGraphicFramePr>
          <p:cNvPr id="4" name="3 Diagrama"/>
          <p:cNvGraphicFramePr/>
          <p:nvPr>
            <p:extLst>
              <p:ext uri="{D42A27DB-BD31-4B8C-83A1-F6EECF244321}">
                <p14:modId xmlns:p14="http://schemas.microsoft.com/office/powerpoint/2010/main" val="2550384460"/>
              </p:ext>
            </p:extLst>
          </p:nvPr>
        </p:nvGraphicFramePr>
        <p:xfrm>
          <a:off x="-1044624" y="773948"/>
          <a:ext cx="10657184" cy="606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arcador de contenido"/>
          <p:cNvSpPr>
            <a:spLocks noGrp="1"/>
          </p:cNvSpPr>
          <p:nvPr>
            <p:ph idx="1"/>
          </p:nvPr>
        </p:nvSpPr>
        <p:spPr>
          <a:xfrm>
            <a:off x="323850" y="260350"/>
            <a:ext cx="4176713" cy="6408738"/>
          </a:xfrm>
        </p:spPr>
        <p:txBody>
          <a:bodyPr/>
          <a:lstStyle/>
          <a:p>
            <a:pPr algn="just">
              <a:buFont typeface="Wingdings" pitchFamily="2" charset="2"/>
              <a:buChar char="ü"/>
            </a:pPr>
            <a:r>
              <a:rPr lang="es-ES" b="1" smtClean="0"/>
              <a:t>Análisis del accidente</a:t>
            </a:r>
          </a:p>
          <a:p>
            <a:pPr algn="just">
              <a:buFont typeface="Wingdings" pitchFamily="2" charset="2"/>
              <a:buChar char="ü"/>
            </a:pPr>
            <a:r>
              <a:rPr lang="es-ES" sz="2000" smtClean="0">
                <a:latin typeface="Arial" charset="0"/>
                <a:cs typeface="Arial" charset="0"/>
              </a:rPr>
              <a:t>El análisis de accidentes, es una tarea especializada y tiene por fin determinar los factores que ocurrieron para que el accidente se produjera</a:t>
            </a:r>
          </a:p>
          <a:p>
            <a:pPr algn="just">
              <a:buFont typeface="Wingdings" pitchFamily="2" charset="2"/>
              <a:buChar char="ü"/>
            </a:pPr>
            <a:r>
              <a:rPr lang="es-ES" sz="2000" smtClean="0">
                <a:latin typeface="Arial" charset="0"/>
                <a:cs typeface="Arial" charset="0"/>
              </a:rPr>
              <a:t>El método de investigación lleva a contestar las siguientes interrogantes</a:t>
            </a:r>
            <a:endParaRPr lang="es-EC" sz="2000" smtClean="0">
              <a:latin typeface="Arial" charset="0"/>
              <a:cs typeface="Arial" charset="0"/>
            </a:endParaRPr>
          </a:p>
        </p:txBody>
      </p:sp>
      <p:graphicFrame>
        <p:nvGraphicFramePr>
          <p:cNvPr id="4" name="3 Tabla"/>
          <p:cNvGraphicFramePr>
            <a:graphicFrameLocks noGrp="1"/>
          </p:cNvGraphicFramePr>
          <p:nvPr>
            <p:extLst>
              <p:ext uri="{D42A27DB-BD31-4B8C-83A1-F6EECF244321}">
                <p14:modId xmlns:p14="http://schemas.microsoft.com/office/powerpoint/2010/main" val="925468598"/>
              </p:ext>
            </p:extLst>
          </p:nvPr>
        </p:nvGraphicFramePr>
        <p:xfrm>
          <a:off x="4716463" y="333375"/>
          <a:ext cx="4186236" cy="5975349"/>
        </p:xfrm>
        <a:graphic>
          <a:graphicData uri="http://schemas.openxmlformats.org/drawingml/2006/table">
            <a:tbl>
              <a:tblPr firstRow="1" firstCol="1" bandRow="1">
                <a:effectLst>
                  <a:innerShdw blurRad="63500" dist="50800" dir="16200000">
                    <a:prstClr val="black">
                      <a:alpha val="50000"/>
                    </a:prstClr>
                  </a:innerShdw>
                </a:effectLst>
                <a:tableStyleId>{2A488322-F2BA-4B5B-9748-0D474271808F}</a:tableStyleId>
              </a:tblPr>
              <a:tblGrid>
                <a:gridCol w="188407"/>
                <a:gridCol w="1355275"/>
                <a:gridCol w="2642554"/>
              </a:tblGrid>
              <a:tr h="1157101">
                <a:tc>
                  <a:txBody>
                    <a:bodyPr/>
                    <a:lstStyle/>
                    <a:p>
                      <a:pPr algn="just">
                        <a:lnSpc>
                          <a:spcPct val="150000"/>
                        </a:lnSpc>
                      </a:pPr>
                      <a:r>
                        <a:rPr lang="es-ES" sz="1200" dirty="0">
                          <a:effectLst/>
                        </a:rPr>
                        <a:t>1</a:t>
                      </a:r>
                      <a:endParaRPr lang="es-EC" sz="1200" dirty="0">
                        <a:effectLst/>
                        <a:latin typeface="Arial" pitchFamily="34" charset="0"/>
                        <a:ea typeface="Calibri"/>
                        <a:cs typeface="Arial" pitchFamily="34" charset="0"/>
                      </a:endParaRPr>
                    </a:p>
                  </a:txBody>
                  <a:tcPr marL="68571" marR="68571" marT="0" marB="0" anchor="ctr">
                    <a:cell3D prstMaterial="dkEdge">
                      <a:bevel prst="cross"/>
                      <a:lightRig rig="flood" dir="t"/>
                    </a:cell3D>
                  </a:tcPr>
                </a:tc>
                <a:tc>
                  <a:txBody>
                    <a:bodyPr/>
                    <a:lstStyle/>
                    <a:p>
                      <a:pPr algn="just">
                        <a:lnSpc>
                          <a:spcPct val="150000"/>
                        </a:lnSpc>
                      </a:pPr>
                      <a:r>
                        <a:rPr lang="es-ES" sz="1200" dirty="0">
                          <a:effectLst/>
                        </a:rPr>
                        <a:t>¿Quién se accidentó?</a:t>
                      </a:r>
                      <a:endParaRPr lang="es-EC" sz="1200" dirty="0">
                        <a:effectLst/>
                        <a:latin typeface="Arial" pitchFamily="34" charset="0"/>
                        <a:ea typeface="Calibri"/>
                        <a:cs typeface="Arial" pitchFamily="34" charset="0"/>
                      </a:endParaRPr>
                    </a:p>
                  </a:txBody>
                  <a:tcPr marL="68571" marR="68571" marT="0" marB="0" anchor="ctr">
                    <a:cell3D prstMaterial="dkEdge">
                      <a:bevel prst="cross"/>
                      <a:lightRig rig="flood" dir="t"/>
                    </a:cell3D>
                  </a:tcPr>
                </a:tc>
                <a:tc>
                  <a:txBody>
                    <a:bodyPr/>
                    <a:lstStyle/>
                    <a:p>
                      <a:pPr algn="just">
                        <a:lnSpc>
                          <a:spcPct val="150000"/>
                        </a:lnSpc>
                      </a:pPr>
                      <a:r>
                        <a:rPr lang="es-ES" sz="1200" dirty="0">
                          <a:effectLst/>
                        </a:rPr>
                        <a:t>Identifica a la persona, sus características y su situación en la empresa.</a:t>
                      </a:r>
                      <a:endParaRPr lang="es-EC" sz="1200" dirty="0">
                        <a:effectLst/>
                        <a:latin typeface="Arial" pitchFamily="34" charset="0"/>
                        <a:ea typeface="Calibri"/>
                        <a:cs typeface="Arial" pitchFamily="34" charset="0"/>
                      </a:endParaRPr>
                    </a:p>
                  </a:txBody>
                  <a:tcPr marL="68571" marR="68571" marT="0" marB="0" anchor="ctr">
                    <a:cell3D prstMaterial="dkEdge">
                      <a:bevel prst="cross"/>
                      <a:lightRig rig="flood" dir="t"/>
                    </a:cell3D>
                  </a:tcPr>
                </a:tc>
              </a:tr>
              <a:tr h="836803">
                <a:tc>
                  <a:txBody>
                    <a:bodyPr/>
                    <a:lstStyle/>
                    <a:p>
                      <a:pPr algn="just">
                        <a:lnSpc>
                          <a:spcPct val="150000"/>
                        </a:lnSpc>
                      </a:pPr>
                      <a:r>
                        <a:rPr lang="es-ES" sz="1200">
                          <a:effectLst/>
                        </a:rPr>
                        <a:t>2</a:t>
                      </a:r>
                      <a:endParaRPr lang="es-EC" sz="1200">
                        <a:effectLst/>
                        <a:latin typeface="Arial" pitchFamily="34" charset="0"/>
                        <a:ea typeface="Calibri"/>
                        <a:cs typeface="Arial" pitchFamily="34" charset="0"/>
                      </a:endParaRPr>
                    </a:p>
                  </a:txBody>
                  <a:tcPr marL="68571" marR="68571" marT="0" marB="0" anchor="ctr">
                    <a:cell3D prstMaterial="dkEdge">
                      <a:bevel prst="cross"/>
                      <a:lightRig rig="flood" dir="t"/>
                    </a:cell3D>
                  </a:tcPr>
                </a:tc>
                <a:tc>
                  <a:txBody>
                    <a:bodyPr/>
                    <a:lstStyle/>
                    <a:p>
                      <a:pPr algn="just">
                        <a:lnSpc>
                          <a:spcPct val="150000"/>
                        </a:lnSpc>
                      </a:pPr>
                      <a:r>
                        <a:rPr lang="es-ES" sz="1200">
                          <a:effectLst/>
                        </a:rPr>
                        <a:t>¿Qué hacía cuando ocurrió el accidente?</a:t>
                      </a:r>
                      <a:endParaRPr lang="es-EC" sz="1200">
                        <a:effectLst/>
                        <a:latin typeface="Arial" pitchFamily="34" charset="0"/>
                        <a:ea typeface="Calibri"/>
                        <a:cs typeface="Arial" pitchFamily="34" charset="0"/>
                      </a:endParaRPr>
                    </a:p>
                  </a:txBody>
                  <a:tcPr marL="68571" marR="68571" marT="0" marB="0" anchor="ctr">
                    <a:cell3D prstMaterial="dkEdge">
                      <a:bevel prst="cross"/>
                      <a:lightRig rig="flood" dir="t"/>
                    </a:cell3D>
                  </a:tcPr>
                </a:tc>
                <a:tc>
                  <a:txBody>
                    <a:bodyPr/>
                    <a:lstStyle/>
                    <a:p>
                      <a:pPr algn="just">
                        <a:lnSpc>
                          <a:spcPct val="150000"/>
                        </a:lnSpc>
                      </a:pPr>
                      <a:r>
                        <a:rPr lang="es-ES" sz="1200">
                          <a:effectLst/>
                        </a:rPr>
                        <a:t>Identifica la tarea que realizaba el accidentado al momento.</a:t>
                      </a:r>
                      <a:endParaRPr lang="es-EC" sz="1200">
                        <a:effectLst/>
                        <a:latin typeface="Arial" pitchFamily="34" charset="0"/>
                        <a:ea typeface="Calibri"/>
                        <a:cs typeface="Arial" pitchFamily="34" charset="0"/>
                      </a:endParaRPr>
                    </a:p>
                  </a:txBody>
                  <a:tcPr marL="68571" marR="68571" marT="0" marB="0" anchor="ctr">
                    <a:cell3D prstMaterial="dkEdge">
                      <a:bevel prst="cross"/>
                      <a:lightRig rig="flood" dir="t"/>
                    </a:cell3D>
                  </a:tcPr>
                </a:tc>
              </a:tr>
              <a:tr h="1544216">
                <a:tc>
                  <a:txBody>
                    <a:bodyPr/>
                    <a:lstStyle/>
                    <a:p>
                      <a:pPr algn="just">
                        <a:lnSpc>
                          <a:spcPct val="150000"/>
                        </a:lnSpc>
                      </a:pPr>
                      <a:r>
                        <a:rPr lang="es-ES" sz="1200">
                          <a:effectLst/>
                        </a:rPr>
                        <a:t>3</a:t>
                      </a:r>
                      <a:endParaRPr lang="es-EC" sz="1200">
                        <a:effectLst/>
                        <a:latin typeface="Arial" pitchFamily="34" charset="0"/>
                        <a:ea typeface="Calibri"/>
                        <a:cs typeface="Arial" pitchFamily="34" charset="0"/>
                      </a:endParaRPr>
                    </a:p>
                  </a:txBody>
                  <a:tcPr marL="68571" marR="68571" marT="0" marB="0" anchor="ctr">
                    <a:cell3D prstMaterial="dkEdge">
                      <a:bevel prst="cross"/>
                      <a:lightRig rig="flood" dir="t"/>
                    </a:cell3D>
                  </a:tcPr>
                </a:tc>
                <a:tc>
                  <a:txBody>
                    <a:bodyPr/>
                    <a:lstStyle/>
                    <a:p>
                      <a:pPr algn="just">
                        <a:lnSpc>
                          <a:spcPct val="150000"/>
                        </a:lnSpc>
                      </a:pPr>
                      <a:r>
                        <a:rPr lang="es-ES" sz="1200">
                          <a:effectLst/>
                        </a:rPr>
                        <a:t>¿Dónde ocurrió el accidente?</a:t>
                      </a:r>
                      <a:endParaRPr lang="es-EC" sz="1200">
                        <a:effectLst/>
                        <a:latin typeface="Arial" pitchFamily="34" charset="0"/>
                        <a:ea typeface="Calibri"/>
                        <a:cs typeface="Arial" pitchFamily="34" charset="0"/>
                      </a:endParaRPr>
                    </a:p>
                  </a:txBody>
                  <a:tcPr marL="68571" marR="68571" marT="0" marB="0" anchor="ctr">
                    <a:cell3D prstMaterial="dkEdge">
                      <a:bevel prst="cross"/>
                      <a:lightRig rig="flood" dir="t"/>
                    </a:cell3D>
                  </a:tcPr>
                </a:tc>
                <a:tc>
                  <a:txBody>
                    <a:bodyPr/>
                    <a:lstStyle/>
                    <a:p>
                      <a:pPr algn="just">
                        <a:lnSpc>
                          <a:spcPct val="150000"/>
                        </a:lnSpc>
                      </a:pPr>
                      <a:r>
                        <a:rPr lang="es-ES" sz="1200">
                          <a:effectLst/>
                        </a:rPr>
                        <a:t>Determina el lugar físico,  el equipo y el medio ambiente donde ocurrió el accidente, para así determinar las posibles condiciones inseguras.</a:t>
                      </a:r>
                      <a:endParaRPr lang="es-EC" sz="1200">
                        <a:effectLst/>
                        <a:latin typeface="Arial" pitchFamily="34" charset="0"/>
                        <a:ea typeface="Calibri"/>
                        <a:cs typeface="Arial" pitchFamily="34" charset="0"/>
                      </a:endParaRPr>
                    </a:p>
                  </a:txBody>
                  <a:tcPr marL="68571" marR="68571" marT="0" marB="0" anchor="ctr">
                    <a:cell3D prstMaterial="dkEdge">
                      <a:bevel prst="cross"/>
                      <a:lightRig rig="flood" dir="t"/>
                    </a:cell3D>
                  </a:tcPr>
                </a:tc>
              </a:tr>
              <a:tr h="763623">
                <a:tc>
                  <a:txBody>
                    <a:bodyPr/>
                    <a:lstStyle/>
                    <a:p>
                      <a:pPr algn="just">
                        <a:lnSpc>
                          <a:spcPct val="150000"/>
                        </a:lnSpc>
                      </a:pPr>
                      <a:r>
                        <a:rPr lang="es-ES" sz="1200">
                          <a:effectLst/>
                        </a:rPr>
                        <a:t>4</a:t>
                      </a:r>
                      <a:endParaRPr lang="es-EC" sz="1200">
                        <a:effectLst/>
                        <a:latin typeface="Arial" pitchFamily="34" charset="0"/>
                        <a:ea typeface="Calibri"/>
                        <a:cs typeface="Arial" pitchFamily="34" charset="0"/>
                      </a:endParaRPr>
                    </a:p>
                  </a:txBody>
                  <a:tcPr marL="68571" marR="68571" marT="0" marB="0" anchor="ctr">
                    <a:cell3D prstMaterial="dkEdge">
                      <a:bevel prst="cross"/>
                      <a:lightRig rig="flood" dir="t"/>
                    </a:cell3D>
                  </a:tcPr>
                </a:tc>
                <a:tc>
                  <a:txBody>
                    <a:bodyPr/>
                    <a:lstStyle/>
                    <a:p>
                      <a:pPr algn="just">
                        <a:lnSpc>
                          <a:spcPct val="150000"/>
                        </a:lnSpc>
                      </a:pPr>
                      <a:r>
                        <a:rPr lang="es-ES" sz="1200">
                          <a:effectLst/>
                        </a:rPr>
                        <a:t>¿Cuando ocurrió el accidente?</a:t>
                      </a:r>
                      <a:endParaRPr lang="es-EC" sz="1200">
                        <a:effectLst/>
                        <a:latin typeface="Arial" pitchFamily="34" charset="0"/>
                        <a:ea typeface="Calibri"/>
                        <a:cs typeface="Arial" pitchFamily="34" charset="0"/>
                      </a:endParaRPr>
                    </a:p>
                  </a:txBody>
                  <a:tcPr marL="68571" marR="68571" marT="0" marB="0" anchor="ctr">
                    <a:cell3D prstMaterial="dkEdge">
                      <a:bevel prst="cross"/>
                      <a:lightRig rig="flood" dir="t"/>
                    </a:cell3D>
                  </a:tcPr>
                </a:tc>
                <a:tc>
                  <a:txBody>
                    <a:bodyPr/>
                    <a:lstStyle/>
                    <a:p>
                      <a:pPr algn="just">
                        <a:lnSpc>
                          <a:spcPct val="150000"/>
                        </a:lnSpc>
                      </a:pPr>
                      <a:r>
                        <a:rPr lang="es-ES" sz="1200">
                          <a:effectLst/>
                        </a:rPr>
                        <a:t>Indica el día, la fecha y la hora.</a:t>
                      </a:r>
                      <a:endParaRPr lang="es-EC" sz="1200">
                        <a:effectLst/>
                        <a:latin typeface="Arial" pitchFamily="34" charset="0"/>
                        <a:ea typeface="Calibri"/>
                        <a:cs typeface="Arial" pitchFamily="34" charset="0"/>
                      </a:endParaRPr>
                    </a:p>
                  </a:txBody>
                  <a:tcPr marL="68571" marR="68571" marT="0" marB="0" anchor="ctr">
                    <a:cell3D prstMaterial="dkEdge">
                      <a:bevel prst="cross"/>
                      <a:lightRig rig="flood" dir="t"/>
                    </a:cell3D>
                  </a:tcPr>
                </a:tc>
              </a:tr>
              <a:tr h="836803">
                <a:tc>
                  <a:txBody>
                    <a:bodyPr/>
                    <a:lstStyle/>
                    <a:p>
                      <a:pPr algn="just">
                        <a:lnSpc>
                          <a:spcPct val="150000"/>
                        </a:lnSpc>
                      </a:pPr>
                      <a:r>
                        <a:rPr lang="es-ES" sz="1200">
                          <a:effectLst/>
                        </a:rPr>
                        <a:t>5</a:t>
                      </a:r>
                      <a:endParaRPr lang="es-EC" sz="1200">
                        <a:effectLst/>
                        <a:latin typeface="Arial" pitchFamily="34" charset="0"/>
                        <a:ea typeface="Calibri"/>
                        <a:cs typeface="Arial" pitchFamily="34" charset="0"/>
                      </a:endParaRPr>
                    </a:p>
                  </a:txBody>
                  <a:tcPr marL="68571" marR="68571" marT="0" marB="0" anchor="ctr">
                    <a:cell3D prstMaterial="dkEdge">
                      <a:bevel prst="cross"/>
                      <a:lightRig rig="flood" dir="t"/>
                    </a:cell3D>
                  </a:tcPr>
                </a:tc>
                <a:tc>
                  <a:txBody>
                    <a:bodyPr/>
                    <a:lstStyle/>
                    <a:p>
                      <a:pPr algn="just">
                        <a:lnSpc>
                          <a:spcPct val="150000"/>
                        </a:lnSpc>
                      </a:pPr>
                      <a:r>
                        <a:rPr lang="es-ES" sz="1200">
                          <a:effectLst/>
                        </a:rPr>
                        <a:t>¿Cómo ocurrió?</a:t>
                      </a:r>
                      <a:endParaRPr lang="es-EC" sz="1200">
                        <a:effectLst/>
                        <a:latin typeface="Arial" pitchFamily="34" charset="0"/>
                        <a:ea typeface="Calibri"/>
                        <a:cs typeface="Arial" pitchFamily="34" charset="0"/>
                      </a:endParaRPr>
                    </a:p>
                  </a:txBody>
                  <a:tcPr marL="68571" marR="68571" marT="0" marB="0" anchor="ctr">
                    <a:cell3D prstMaterial="dkEdge">
                      <a:bevel prst="cross"/>
                      <a:lightRig rig="flood" dir="t"/>
                    </a:cell3D>
                  </a:tcPr>
                </a:tc>
                <a:tc>
                  <a:txBody>
                    <a:bodyPr/>
                    <a:lstStyle/>
                    <a:p>
                      <a:pPr algn="just">
                        <a:lnSpc>
                          <a:spcPct val="150000"/>
                        </a:lnSpc>
                      </a:pPr>
                      <a:r>
                        <a:rPr lang="es-ES" sz="1200">
                          <a:effectLst/>
                        </a:rPr>
                        <a:t>Permite hacer la descripción exacta de los hechos que provocaron el accidente.</a:t>
                      </a:r>
                      <a:endParaRPr lang="es-EC" sz="1200">
                        <a:effectLst/>
                        <a:latin typeface="Arial" pitchFamily="34" charset="0"/>
                        <a:ea typeface="Calibri"/>
                        <a:cs typeface="Arial" pitchFamily="34" charset="0"/>
                      </a:endParaRPr>
                    </a:p>
                  </a:txBody>
                  <a:tcPr marL="68571" marR="68571" marT="0" marB="0" anchor="ctr">
                    <a:cell3D prstMaterial="dkEdge">
                      <a:bevel prst="cross"/>
                      <a:lightRig rig="flood" dir="t"/>
                    </a:cell3D>
                  </a:tcPr>
                </a:tc>
              </a:tr>
              <a:tr h="836803">
                <a:tc>
                  <a:txBody>
                    <a:bodyPr/>
                    <a:lstStyle/>
                    <a:p>
                      <a:pPr algn="just">
                        <a:lnSpc>
                          <a:spcPct val="150000"/>
                        </a:lnSpc>
                      </a:pPr>
                      <a:r>
                        <a:rPr lang="es-ES" sz="1200">
                          <a:effectLst/>
                        </a:rPr>
                        <a:t>6</a:t>
                      </a:r>
                      <a:endParaRPr lang="es-EC" sz="1200">
                        <a:effectLst/>
                        <a:latin typeface="Arial" pitchFamily="34" charset="0"/>
                        <a:ea typeface="Calibri"/>
                        <a:cs typeface="Arial" pitchFamily="34" charset="0"/>
                      </a:endParaRPr>
                    </a:p>
                  </a:txBody>
                  <a:tcPr marL="68571" marR="68571" marT="0" marB="0" anchor="ctr">
                    <a:cell3D prstMaterial="dkEdge">
                      <a:bevel prst="cross"/>
                      <a:lightRig rig="flood" dir="t"/>
                    </a:cell3D>
                  </a:tcPr>
                </a:tc>
                <a:tc>
                  <a:txBody>
                    <a:bodyPr/>
                    <a:lstStyle/>
                    <a:p>
                      <a:pPr algn="just">
                        <a:lnSpc>
                          <a:spcPct val="150000"/>
                        </a:lnSpc>
                      </a:pPr>
                      <a:r>
                        <a:rPr lang="es-ES" sz="1200" dirty="0">
                          <a:effectLst/>
                        </a:rPr>
                        <a:t>¿Por qué ocurrió el accidente?</a:t>
                      </a:r>
                      <a:endParaRPr lang="es-EC" sz="1200" dirty="0">
                        <a:effectLst/>
                        <a:latin typeface="Arial" pitchFamily="34" charset="0"/>
                        <a:ea typeface="Calibri"/>
                        <a:cs typeface="Arial" pitchFamily="34" charset="0"/>
                      </a:endParaRPr>
                    </a:p>
                  </a:txBody>
                  <a:tcPr marL="68571" marR="68571" marT="0" marB="0" anchor="ctr">
                    <a:cell3D prstMaterial="dkEdge">
                      <a:bevel prst="cross"/>
                      <a:lightRig rig="flood" dir="t"/>
                    </a:cell3D>
                  </a:tcPr>
                </a:tc>
                <a:tc>
                  <a:txBody>
                    <a:bodyPr/>
                    <a:lstStyle/>
                    <a:p>
                      <a:pPr algn="just">
                        <a:lnSpc>
                          <a:spcPct val="150000"/>
                        </a:lnSpc>
                      </a:pPr>
                      <a:r>
                        <a:rPr lang="es-ES" sz="1200" dirty="0">
                          <a:effectLst/>
                        </a:rPr>
                        <a:t>Establece las causas que provocaron el accidente.</a:t>
                      </a:r>
                      <a:endParaRPr lang="es-EC" sz="1200" dirty="0">
                        <a:effectLst/>
                        <a:latin typeface="Arial" pitchFamily="34" charset="0"/>
                        <a:ea typeface="Calibri"/>
                        <a:cs typeface="Arial" pitchFamily="34" charset="0"/>
                      </a:endParaRPr>
                    </a:p>
                  </a:txBody>
                  <a:tcPr marL="68571" marR="68571" marT="0" marB="0" anchor="ctr">
                    <a:cell3D prstMaterial="dkEdge">
                      <a:bevel prst="cross"/>
                      <a:lightRig rig="flood" dir="t"/>
                    </a:cell3D>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Marcador de contenido"/>
          <p:cNvSpPr>
            <a:spLocks noGrp="1"/>
          </p:cNvSpPr>
          <p:nvPr>
            <p:ph idx="1"/>
          </p:nvPr>
        </p:nvSpPr>
        <p:spPr>
          <a:xfrm>
            <a:off x="323850" y="260350"/>
            <a:ext cx="8362950" cy="6264275"/>
          </a:xfrm>
        </p:spPr>
        <p:txBody>
          <a:bodyPr/>
          <a:lstStyle/>
          <a:p>
            <a:pPr algn="just">
              <a:buFont typeface="Wingdings" pitchFamily="2" charset="2"/>
              <a:buChar char="ü"/>
            </a:pPr>
            <a:r>
              <a:rPr lang="es-ES" sz="2800" b="1" smtClean="0">
                <a:latin typeface="Arial" charset="0"/>
                <a:cs typeface="Arial" charset="0"/>
              </a:rPr>
              <a:t>Registró e investigación de accidentes e incidentes – causas, responsables y registros</a:t>
            </a:r>
            <a:endParaRPr lang="es-EC" sz="2800" smtClean="0">
              <a:latin typeface="Arial" charset="0"/>
              <a:cs typeface="Arial" charset="0"/>
            </a:endParaRPr>
          </a:p>
          <a:p>
            <a:pPr algn="just">
              <a:buFont typeface="Wingdings" pitchFamily="2" charset="2"/>
              <a:buChar char="Ø"/>
            </a:pPr>
            <a:r>
              <a:rPr lang="es-ES" sz="2000" smtClean="0">
                <a:latin typeface="Arial" charset="0"/>
                <a:cs typeface="Arial" charset="0"/>
              </a:rPr>
              <a:t>Todo accidente, incidente y/o enfermedad de trabajo será investigado y analizado por parte de la Unidad de Seguridad y Salud Ocupacional, el servicio médico y el responsable del área de trabajo</a:t>
            </a:r>
          </a:p>
          <a:p>
            <a:pPr algn="just">
              <a:buFont typeface="Wingdings" pitchFamily="2" charset="2"/>
              <a:buChar char="ü"/>
            </a:pPr>
            <a:r>
              <a:rPr lang="es-ES" sz="2800" b="1" smtClean="0">
                <a:latin typeface="Arial" charset="0"/>
                <a:cs typeface="Arial" charset="0"/>
              </a:rPr>
              <a:t>Determinación de los Factores en el análisis de Accidente</a:t>
            </a:r>
          </a:p>
          <a:p>
            <a:pPr algn="just">
              <a:buFont typeface="Wingdings" pitchFamily="2" charset="2"/>
              <a:buChar char="ü"/>
            </a:pPr>
            <a:r>
              <a:rPr lang="es-ES" sz="2000" smtClean="0">
                <a:latin typeface="Arial" charset="0"/>
                <a:cs typeface="Arial" charset="0"/>
              </a:rPr>
              <a:t>Para el correcto análisis, la investigación de los accidentes, la determinación de los factores constituirá la herramienta más eficaz.</a:t>
            </a:r>
          </a:p>
          <a:p>
            <a:pPr algn="just">
              <a:buFont typeface="Wingdings" pitchFamily="2" charset="2"/>
              <a:buChar char="ü"/>
            </a:pPr>
            <a:endParaRPr lang="es-EC" sz="2000" smtClean="0">
              <a:latin typeface="Arial" charset="0"/>
              <a:cs typeface="Arial" charset="0"/>
            </a:endParaRPr>
          </a:p>
          <a:p>
            <a:pPr algn="just">
              <a:buFont typeface="Wingdings" pitchFamily="2" charset="2"/>
              <a:buChar char="ü"/>
            </a:pPr>
            <a:endParaRPr lang="es-EC" sz="2800" smtClean="0">
              <a:latin typeface="Arial" charset="0"/>
              <a:cs typeface="Arial"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445919301"/>
              </p:ext>
            </p:extLst>
          </p:nvPr>
        </p:nvGraphicFramePr>
        <p:xfrm>
          <a:off x="684213" y="3933825"/>
          <a:ext cx="8064500" cy="2559049"/>
        </p:xfrm>
        <a:graphic>
          <a:graphicData uri="http://schemas.openxmlformats.org/drawingml/2006/table">
            <a:tbl>
              <a:tblPr firstRow="1" firstCol="1" bandRow="1">
                <a:tableStyleId>{2A488322-F2BA-4B5B-9748-0D474271808F}</a:tableStyleId>
              </a:tblPr>
              <a:tblGrid>
                <a:gridCol w="616585"/>
                <a:gridCol w="1687558"/>
                <a:gridCol w="5760357"/>
              </a:tblGrid>
              <a:tr h="519350">
                <a:tc>
                  <a:txBody>
                    <a:bodyPr/>
                    <a:lstStyle/>
                    <a:p>
                      <a:pPr algn="just">
                        <a:lnSpc>
                          <a:spcPct val="150000"/>
                        </a:lnSpc>
                      </a:pPr>
                      <a:r>
                        <a:rPr lang="es-ES" sz="1400" dirty="0">
                          <a:effectLst/>
                        </a:rPr>
                        <a:t>1</a:t>
                      </a:r>
                      <a:endParaRPr lang="es-EC" sz="1400" dirty="0">
                        <a:effectLst/>
                        <a:latin typeface="Arial" pitchFamily="34" charset="0"/>
                        <a:ea typeface="Calibri"/>
                        <a:cs typeface="Arial" pitchFamily="34" charset="0"/>
                      </a:endParaRPr>
                    </a:p>
                  </a:txBody>
                  <a:tcPr marL="68577" marR="68577" marT="0" marB="0" anchor="ctr">
                    <a:cell3D prstMaterial="dkEdge">
                      <a:bevel prst="convex"/>
                      <a:lightRig rig="flood" dir="t"/>
                    </a:cell3D>
                  </a:tcPr>
                </a:tc>
                <a:tc>
                  <a:txBody>
                    <a:bodyPr/>
                    <a:lstStyle/>
                    <a:p>
                      <a:pPr algn="just">
                        <a:lnSpc>
                          <a:spcPct val="150000"/>
                        </a:lnSpc>
                      </a:pPr>
                      <a:r>
                        <a:rPr lang="es-ES" sz="1400">
                          <a:effectLst/>
                        </a:rPr>
                        <a:t>¿Qué lo produjo?</a:t>
                      </a:r>
                      <a:endParaRPr lang="es-EC" sz="1400">
                        <a:effectLst/>
                        <a:latin typeface="Arial" pitchFamily="34" charset="0"/>
                        <a:ea typeface="Calibri"/>
                        <a:cs typeface="Arial" pitchFamily="34" charset="0"/>
                      </a:endParaRPr>
                    </a:p>
                  </a:txBody>
                  <a:tcPr marL="68577" marR="68577" marT="0" marB="0" anchor="ctr">
                    <a:cell3D prstMaterial="dkEdge">
                      <a:bevel prst="convex"/>
                      <a:lightRig rig="flood" dir="t"/>
                    </a:cell3D>
                  </a:tcPr>
                </a:tc>
                <a:tc>
                  <a:txBody>
                    <a:bodyPr/>
                    <a:lstStyle/>
                    <a:p>
                      <a:pPr algn="just">
                        <a:lnSpc>
                          <a:spcPct val="150000"/>
                        </a:lnSpc>
                      </a:pPr>
                      <a:r>
                        <a:rPr lang="es-ES" sz="1400" dirty="0">
                          <a:effectLst/>
                        </a:rPr>
                        <a:t>Define el factor agente y parte del agente.</a:t>
                      </a:r>
                      <a:endParaRPr lang="es-EC" sz="1400" dirty="0">
                        <a:effectLst/>
                        <a:latin typeface="Arial" pitchFamily="34" charset="0"/>
                        <a:ea typeface="Calibri"/>
                        <a:cs typeface="Arial" pitchFamily="34" charset="0"/>
                      </a:endParaRPr>
                    </a:p>
                  </a:txBody>
                  <a:tcPr marL="68577" marR="68577" marT="0" marB="0" anchor="ctr">
                    <a:cell3D prstMaterial="dkEdge">
                      <a:bevel prst="convex"/>
                      <a:lightRig rig="flood" dir="t"/>
                    </a:cell3D>
                  </a:tcPr>
                </a:tc>
              </a:tr>
              <a:tr h="640075">
                <a:tc>
                  <a:txBody>
                    <a:bodyPr/>
                    <a:lstStyle/>
                    <a:p>
                      <a:pPr algn="just">
                        <a:lnSpc>
                          <a:spcPct val="150000"/>
                        </a:lnSpc>
                      </a:pPr>
                      <a:r>
                        <a:rPr lang="es-ES" sz="1400">
                          <a:effectLst/>
                        </a:rPr>
                        <a:t>2</a:t>
                      </a:r>
                      <a:endParaRPr lang="es-EC" sz="1400">
                        <a:effectLst/>
                        <a:latin typeface="Arial" pitchFamily="34" charset="0"/>
                        <a:ea typeface="Calibri"/>
                        <a:cs typeface="Arial" pitchFamily="34" charset="0"/>
                      </a:endParaRPr>
                    </a:p>
                  </a:txBody>
                  <a:tcPr marL="68577" marR="68577" marT="0" marB="0" anchor="ctr">
                    <a:cell3D prstMaterial="dkEdge">
                      <a:bevel prst="convex"/>
                      <a:lightRig rig="flood" dir="t"/>
                    </a:cell3D>
                  </a:tcPr>
                </a:tc>
                <a:tc>
                  <a:txBody>
                    <a:bodyPr/>
                    <a:lstStyle/>
                    <a:p>
                      <a:pPr algn="just">
                        <a:lnSpc>
                          <a:spcPct val="150000"/>
                        </a:lnSpc>
                      </a:pPr>
                      <a:r>
                        <a:rPr lang="es-ES" sz="1400">
                          <a:effectLst/>
                        </a:rPr>
                        <a:t>¿Por qué se produjo?</a:t>
                      </a:r>
                      <a:endParaRPr lang="es-EC" sz="1400">
                        <a:effectLst/>
                        <a:latin typeface="Arial" pitchFamily="34" charset="0"/>
                        <a:ea typeface="Calibri"/>
                        <a:cs typeface="Arial" pitchFamily="34" charset="0"/>
                      </a:endParaRPr>
                    </a:p>
                  </a:txBody>
                  <a:tcPr marL="68577" marR="68577" marT="0" marB="0" anchor="ctr">
                    <a:cell3D prstMaterial="dkEdge">
                      <a:bevel prst="convex"/>
                      <a:lightRig rig="flood" dir="t"/>
                    </a:cell3D>
                  </a:tcPr>
                </a:tc>
                <a:tc>
                  <a:txBody>
                    <a:bodyPr/>
                    <a:lstStyle/>
                    <a:p>
                      <a:pPr algn="just">
                        <a:lnSpc>
                          <a:spcPct val="150000"/>
                        </a:lnSpc>
                      </a:pPr>
                      <a:r>
                        <a:rPr lang="es-ES" sz="1400">
                          <a:effectLst/>
                        </a:rPr>
                        <a:t>Determina la causa o las causas que lo provocaron.</a:t>
                      </a:r>
                      <a:endParaRPr lang="es-EC" sz="1400">
                        <a:effectLst/>
                        <a:latin typeface="Arial" pitchFamily="34" charset="0"/>
                        <a:ea typeface="Calibri"/>
                        <a:cs typeface="Arial" pitchFamily="34" charset="0"/>
                      </a:endParaRPr>
                    </a:p>
                  </a:txBody>
                  <a:tcPr marL="68577" marR="68577" marT="0" marB="0" anchor="ctr">
                    <a:cell3D prstMaterial="dkEdge">
                      <a:bevel prst="convex"/>
                      <a:lightRig rig="flood" dir="t"/>
                    </a:cell3D>
                  </a:tcPr>
                </a:tc>
              </a:tr>
              <a:tr h="640075">
                <a:tc>
                  <a:txBody>
                    <a:bodyPr/>
                    <a:lstStyle/>
                    <a:p>
                      <a:pPr algn="just">
                        <a:lnSpc>
                          <a:spcPct val="150000"/>
                        </a:lnSpc>
                      </a:pPr>
                      <a:r>
                        <a:rPr lang="es-ES" sz="1400">
                          <a:effectLst/>
                        </a:rPr>
                        <a:t>3</a:t>
                      </a:r>
                      <a:endParaRPr lang="es-EC" sz="1400">
                        <a:effectLst/>
                        <a:latin typeface="Arial" pitchFamily="34" charset="0"/>
                        <a:ea typeface="Calibri"/>
                        <a:cs typeface="Arial" pitchFamily="34" charset="0"/>
                      </a:endParaRPr>
                    </a:p>
                  </a:txBody>
                  <a:tcPr marL="68577" marR="68577" marT="0" marB="0" anchor="ctr">
                    <a:cell3D prstMaterial="dkEdge">
                      <a:bevel prst="convex"/>
                      <a:lightRig rig="flood" dir="t"/>
                    </a:cell3D>
                  </a:tcPr>
                </a:tc>
                <a:tc>
                  <a:txBody>
                    <a:bodyPr/>
                    <a:lstStyle/>
                    <a:p>
                      <a:pPr algn="just">
                        <a:lnSpc>
                          <a:spcPct val="150000"/>
                        </a:lnSpc>
                      </a:pPr>
                      <a:r>
                        <a:rPr lang="es-ES" sz="1400">
                          <a:effectLst/>
                        </a:rPr>
                        <a:t>¿Cómo se produjo?</a:t>
                      </a:r>
                      <a:endParaRPr lang="es-EC" sz="1400">
                        <a:effectLst/>
                        <a:latin typeface="Arial" pitchFamily="34" charset="0"/>
                        <a:ea typeface="Calibri"/>
                        <a:cs typeface="Arial" pitchFamily="34" charset="0"/>
                      </a:endParaRPr>
                    </a:p>
                  </a:txBody>
                  <a:tcPr marL="68577" marR="68577" marT="0" marB="0" anchor="ctr">
                    <a:cell3D prstMaterial="dkEdge">
                      <a:bevel prst="convex"/>
                      <a:lightRig rig="flood" dir="t"/>
                    </a:cell3D>
                  </a:tcPr>
                </a:tc>
                <a:tc>
                  <a:txBody>
                    <a:bodyPr/>
                    <a:lstStyle/>
                    <a:p>
                      <a:pPr algn="just">
                        <a:lnSpc>
                          <a:spcPct val="150000"/>
                        </a:lnSpc>
                      </a:pPr>
                      <a:r>
                        <a:rPr lang="es-ES" sz="1400">
                          <a:effectLst/>
                        </a:rPr>
                        <a:t>Establece el tipo de accidente, golpeado por…, sobreesfuerzo…, etc.</a:t>
                      </a:r>
                      <a:endParaRPr lang="es-EC" sz="1400">
                        <a:effectLst/>
                        <a:latin typeface="Arial" pitchFamily="34" charset="0"/>
                        <a:ea typeface="Calibri"/>
                        <a:cs typeface="Arial" pitchFamily="34" charset="0"/>
                      </a:endParaRPr>
                    </a:p>
                  </a:txBody>
                  <a:tcPr marL="68577" marR="68577" marT="0" marB="0" anchor="ctr">
                    <a:cell3D prstMaterial="dkEdge">
                      <a:bevel prst="convex"/>
                      <a:lightRig rig="flood" dir="t"/>
                    </a:cell3D>
                  </a:tcPr>
                </a:tc>
              </a:tr>
              <a:tr h="759549">
                <a:tc>
                  <a:txBody>
                    <a:bodyPr/>
                    <a:lstStyle/>
                    <a:p>
                      <a:pPr algn="just">
                        <a:lnSpc>
                          <a:spcPct val="150000"/>
                        </a:lnSpc>
                      </a:pPr>
                      <a:r>
                        <a:rPr lang="es-ES" sz="1400">
                          <a:effectLst/>
                        </a:rPr>
                        <a:t>4</a:t>
                      </a:r>
                      <a:endParaRPr lang="es-EC" sz="1400">
                        <a:effectLst/>
                        <a:latin typeface="Arial" pitchFamily="34" charset="0"/>
                        <a:ea typeface="Calibri"/>
                        <a:cs typeface="Arial" pitchFamily="34" charset="0"/>
                      </a:endParaRPr>
                    </a:p>
                  </a:txBody>
                  <a:tcPr marL="68577" marR="68577" marT="0" marB="0" anchor="ctr">
                    <a:cell3D prstMaterial="dkEdge">
                      <a:bevel prst="convex"/>
                      <a:lightRig rig="flood" dir="t"/>
                    </a:cell3D>
                  </a:tcPr>
                </a:tc>
                <a:tc>
                  <a:txBody>
                    <a:bodyPr/>
                    <a:lstStyle/>
                    <a:p>
                      <a:pPr algn="just">
                        <a:lnSpc>
                          <a:spcPct val="150000"/>
                        </a:lnSpc>
                      </a:pPr>
                      <a:r>
                        <a:rPr lang="es-ES" sz="1400">
                          <a:effectLst/>
                        </a:rPr>
                        <a:t>¿Qué hacia el sujeto?</a:t>
                      </a:r>
                      <a:endParaRPr lang="es-EC" sz="1400">
                        <a:effectLst/>
                        <a:latin typeface="Arial" pitchFamily="34" charset="0"/>
                        <a:ea typeface="Calibri"/>
                        <a:cs typeface="Arial" pitchFamily="34" charset="0"/>
                      </a:endParaRPr>
                    </a:p>
                  </a:txBody>
                  <a:tcPr marL="68577" marR="68577" marT="0" marB="0" anchor="ctr">
                    <a:cell3D prstMaterial="dkEdge">
                      <a:bevel prst="convex"/>
                      <a:lightRig rig="flood" dir="t"/>
                    </a:cell3D>
                  </a:tcPr>
                </a:tc>
                <a:tc>
                  <a:txBody>
                    <a:bodyPr/>
                    <a:lstStyle/>
                    <a:p>
                      <a:pPr algn="just">
                        <a:lnSpc>
                          <a:spcPct val="150000"/>
                        </a:lnSpc>
                      </a:pPr>
                      <a:r>
                        <a:rPr lang="es-ES" sz="1400" dirty="0">
                          <a:effectLst/>
                        </a:rPr>
                        <a:t>Establece la tarea que realizaba el sujeto  y así determinar la fuente del accidente.</a:t>
                      </a:r>
                      <a:endParaRPr lang="es-EC" sz="1400" dirty="0">
                        <a:effectLst/>
                        <a:latin typeface="Arial" pitchFamily="34" charset="0"/>
                        <a:ea typeface="Calibri"/>
                        <a:cs typeface="Arial" pitchFamily="34" charset="0"/>
                      </a:endParaRPr>
                    </a:p>
                  </a:txBody>
                  <a:tcPr marL="68577" marR="68577" marT="0" marB="0" anchor="ctr">
                    <a:cell3D prstMaterial="dkEdge">
                      <a:bevel prst="convex"/>
                      <a:lightRig rig="flood" dir="t"/>
                    </a:cell3D>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288" y="333375"/>
            <a:ext cx="8424862" cy="6191250"/>
          </a:xfrm>
        </p:spPr>
        <p:txBody>
          <a:bodyPr/>
          <a:lstStyle/>
          <a:p>
            <a:pPr>
              <a:buFont typeface="Wingdings" pitchFamily="2" charset="2"/>
              <a:buChar char="ü"/>
              <a:defRPr/>
            </a:pPr>
            <a:r>
              <a:rPr lang="es-ES" sz="2800" b="1" dirty="0">
                <a:latin typeface="Arial" pitchFamily="34" charset="0"/>
                <a:cs typeface="Arial" pitchFamily="34" charset="0"/>
              </a:rPr>
              <a:t>Costo de los Accidentes</a:t>
            </a:r>
            <a:endParaRPr lang="es-EC" sz="2800" dirty="0">
              <a:latin typeface="Arial" pitchFamily="34" charset="0"/>
              <a:cs typeface="Arial" pitchFamily="34" charset="0"/>
            </a:endParaRPr>
          </a:p>
          <a:p>
            <a:pPr>
              <a:buFont typeface="Wingdings" pitchFamily="2" charset="2"/>
              <a:buChar char="ü"/>
              <a:defRPr/>
            </a:pPr>
            <a:r>
              <a:rPr lang="es-ES" sz="2800" b="1" dirty="0" smtClean="0"/>
              <a:t>Detalle</a:t>
            </a:r>
          </a:p>
          <a:p>
            <a:pPr algn="just">
              <a:buFont typeface="Wingdings" pitchFamily="2" charset="2"/>
              <a:buChar char="Ø"/>
              <a:defRPr/>
            </a:pPr>
            <a:r>
              <a:rPr lang="es-ES" sz="2000" dirty="0">
                <a:latin typeface="Arial" pitchFamily="34" charset="0"/>
                <a:cs typeface="Arial" pitchFamily="34" charset="0"/>
              </a:rPr>
              <a:t>Costos del tiempo perdido por el trabajador lesionado.</a:t>
            </a:r>
            <a:endParaRPr lang="es-EC" sz="2000" dirty="0">
              <a:latin typeface="Arial" pitchFamily="34" charset="0"/>
              <a:cs typeface="Arial" pitchFamily="34" charset="0"/>
            </a:endParaRPr>
          </a:p>
          <a:p>
            <a:pPr algn="just">
              <a:buFont typeface="Wingdings" pitchFamily="2" charset="2"/>
              <a:buChar char="Ø"/>
              <a:defRPr/>
            </a:pPr>
            <a:r>
              <a:rPr lang="es-ES" sz="2000" dirty="0">
                <a:latin typeface="Arial" pitchFamily="34" charset="0"/>
                <a:cs typeface="Arial" pitchFamily="34" charset="0"/>
              </a:rPr>
              <a:t>Costos del tiempo perdido por otros trabajadores que interrumpen sus </a:t>
            </a:r>
            <a:r>
              <a:rPr lang="es-ES" sz="2000" dirty="0" smtClean="0">
                <a:latin typeface="Arial" pitchFamily="34" charset="0"/>
                <a:cs typeface="Arial" pitchFamily="34" charset="0"/>
              </a:rPr>
              <a:t>tareas</a:t>
            </a:r>
          </a:p>
          <a:p>
            <a:pPr algn="just">
              <a:buFont typeface="Wingdings" pitchFamily="2" charset="2"/>
              <a:buChar char="Ø"/>
              <a:defRPr/>
            </a:pPr>
            <a:r>
              <a:rPr lang="es-ES" sz="2000" dirty="0">
                <a:latin typeface="Arial" pitchFamily="34" charset="0"/>
                <a:cs typeface="Arial" pitchFamily="34" charset="0"/>
              </a:rPr>
              <a:t>Costo del tiempo perdido por </a:t>
            </a:r>
            <a:r>
              <a:rPr lang="es-ES" sz="2000" dirty="0" smtClean="0">
                <a:latin typeface="Arial" pitchFamily="34" charset="0"/>
                <a:cs typeface="Arial" pitchFamily="34" charset="0"/>
              </a:rPr>
              <a:t>supervisores</a:t>
            </a:r>
          </a:p>
          <a:p>
            <a:pPr algn="just">
              <a:buFont typeface="Wingdings" pitchFamily="2" charset="2"/>
              <a:buChar char="Ø"/>
              <a:defRPr/>
            </a:pPr>
            <a:r>
              <a:rPr lang="es-ES" sz="2000" dirty="0">
                <a:latin typeface="Arial" pitchFamily="34" charset="0"/>
                <a:cs typeface="Arial" pitchFamily="34" charset="0"/>
              </a:rPr>
              <a:t>Costo del tiempo de la persona que presto los primeros auxilios.</a:t>
            </a:r>
            <a:endParaRPr lang="es-EC" sz="2000" dirty="0">
              <a:latin typeface="Arial" pitchFamily="34" charset="0"/>
              <a:cs typeface="Arial" pitchFamily="34" charset="0"/>
            </a:endParaRPr>
          </a:p>
          <a:p>
            <a:pPr algn="just">
              <a:buFont typeface="Wingdings" pitchFamily="2" charset="2"/>
              <a:buChar char="Ø"/>
              <a:defRPr/>
            </a:pPr>
            <a:r>
              <a:rPr lang="es-ES" sz="2000" dirty="0">
                <a:latin typeface="Arial" pitchFamily="34" charset="0"/>
                <a:cs typeface="Arial" pitchFamily="34" charset="0"/>
              </a:rPr>
              <a:t>Costo de los daños ocasionados por maquinas, herramientas u otros bienes. </a:t>
            </a:r>
            <a:endParaRPr lang="es-EC" sz="2000" dirty="0">
              <a:latin typeface="Arial" pitchFamily="34" charset="0"/>
              <a:cs typeface="Arial" pitchFamily="34" charset="0"/>
            </a:endParaRPr>
          </a:p>
          <a:p>
            <a:pPr algn="just">
              <a:buFont typeface="Wingdings" pitchFamily="2" charset="2"/>
              <a:buChar char="Ø"/>
              <a:defRPr/>
            </a:pPr>
            <a:r>
              <a:rPr lang="es-ES" sz="2000" dirty="0">
                <a:latin typeface="Arial" pitchFamily="34" charset="0"/>
                <a:cs typeface="Arial" pitchFamily="34" charset="0"/>
              </a:rPr>
              <a:t>Costos por la imposibilidad de entregar los pedidos en la fecha convenida.</a:t>
            </a:r>
            <a:endParaRPr lang="es-EC" sz="2000" dirty="0">
              <a:latin typeface="Arial" pitchFamily="34" charset="0"/>
              <a:cs typeface="Arial" pitchFamily="34" charset="0"/>
            </a:endParaRPr>
          </a:p>
          <a:p>
            <a:pPr algn="just">
              <a:buFont typeface="Wingdings" pitchFamily="2" charset="2"/>
              <a:buChar char="Ø"/>
              <a:defRPr/>
            </a:pPr>
            <a:r>
              <a:rPr lang="es-ES" sz="2000" dirty="0">
                <a:latin typeface="Arial" pitchFamily="34" charset="0"/>
                <a:cs typeface="Arial" pitchFamily="34" charset="0"/>
              </a:rPr>
              <a:t>Costos de las prestaciones al personal.</a:t>
            </a:r>
            <a:endParaRPr lang="es-EC" sz="2000" dirty="0">
              <a:latin typeface="Arial" pitchFamily="34" charset="0"/>
              <a:cs typeface="Arial" pitchFamily="34" charset="0"/>
            </a:endParaRPr>
          </a:p>
          <a:p>
            <a:pPr algn="just">
              <a:buFont typeface="Wingdings" pitchFamily="2" charset="2"/>
              <a:buChar char="Ø"/>
              <a:defRPr/>
            </a:pPr>
            <a:r>
              <a:rPr lang="es-ES" sz="2000" dirty="0">
                <a:latin typeface="Arial" pitchFamily="34" charset="0"/>
                <a:cs typeface="Arial" pitchFamily="34" charset="0"/>
              </a:rPr>
              <a:t>Costos por el pago completo.</a:t>
            </a:r>
            <a:endParaRPr lang="es-EC" sz="2000" dirty="0">
              <a:latin typeface="Arial" pitchFamily="34" charset="0"/>
              <a:cs typeface="Arial" pitchFamily="34" charset="0"/>
            </a:endParaRPr>
          </a:p>
          <a:p>
            <a:pPr algn="just">
              <a:buFont typeface="Wingdings" pitchFamily="2" charset="2"/>
              <a:buChar char="Ø"/>
              <a:defRPr/>
            </a:pPr>
            <a:r>
              <a:rPr lang="es-ES" sz="2000" dirty="0">
                <a:latin typeface="Arial" pitchFamily="34" charset="0"/>
                <a:cs typeface="Arial" pitchFamily="34" charset="0"/>
              </a:rPr>
              <a:t>Costos de beneficios pendientes de obtener maquina averiada.</a:t>
            </a:r>
            <a:endParaRPr lang="es-EC" sz="2000" dirty="0">
              <a:latin typeface="Arial" pitchFamily="34" charset="0"/>
              <a:cs typeface="Arial" pitchFamily="34" charset="0"/>
            </a:endParaRPr>
          </a:p>
          <a:p>
            <a:pPr algn="just">
              <a:buFont typeface="Wingdings" pitchFamily="2" charset="2"/>
              <a:buChar char="Ø"/>
              <a:defRPr/>
            </a:pPr>
            <a:r>
              <a:rPr lang="es-ES" sz="2000" dirty="0">
                <a:latin typeface="Arial" pitchFamily="34" charset="0"/>
                <a:cs typeface="Arial" pitchFamily="34" charset="0"/>
              </a:rPr>
              <a:t>Costos de debilitamiento que causa el personal moralmente al ver el accidente.</a:t>
            </a:r>
            <a:endParaRPr lang="es-EC" sz="2000" dirty="0">
              <a:latin typeface="Arial" pitchFamily="34" charset="0"/>
              <a:cs typeface="Arial" pitchFamily="34" charset="0"/>
            </a:endParaRPr>
          </a:p>
          <a:p>
            <a:pPr>
              <a:defRPr/>
            </a:pPr>
            <a:endParaRPr lang="es-EC" sz="2800" dirty="0"/>
          </a:p>
          <a:p>
            <a:pPr marL="0" indent="0">
              <a:buFont typeface="Arial" charset="0"/>
              <a:buNone/>
              <a:defRPr/>
            </a:pPr>
            <a:endParaRPr lang="es-EC" sz="2800" dirty="0">
              <a:latin typeface="Arial" pitchFamily="34" charset="0"/>
              <a:cs typeface="Arial" pitchFamily="34" charset="0"/>
            </a:endParaRPr>
          </a:p>
        </p:txBody>
      </p:sp>
      <p:sp>
        <p:nvSpPr>
          <p:cNvPr id="4" name="3 Botón de acción: Hacia atrás o Anterior">
            <a:hlinkClick r:id="rId2" action="ppaction://hlinksldjump" highlightClick="1"/>
          </p:cNvPr>
          <p:cNvSpPr/>
          <p:nvPr/>
        </p:nvSpPr>
        <p:spPr>
          <a:xfrm>
            <a:off x="8532813" y="6453188"/>
            <a:ext cx="611187" cy="404812"/>
          </a:xfrm>
          <a:prstGeom prst="actionButtonBackPrevio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Título"/>
          <p:cNvSpPr>
            <a:spLocks noGrp="1"/>
          </p:cNvSpPr>
          <p:nvPr>
            <p:ph type="ctrTitle"/>
          </p:nvPr>
        </p:nvSpPr>
        <p:spPr>
          <a:xfrm>
            <a:off x="428625" y="214313"/>
            <a:ext cx="5000625" cy="928687"/>
          </a:xfrm>
        </p:spPr>
        <p:txBody>
          <a:bodyPr rtlCol="0">
            <a:normAutofit/>
          </a:bodyPr>
          <a:lstStyle/>
          <a:p>
            <a:pPr eaLnBrk="1" fontAlgn="auto" hangingPunct="1">
              <a:spcAft>
                <a:spcPts val="0"/>
              </a:spcAft>
              <a:defRPr/>
            </a:pPr>
            <a:r>
              <a:rPr lang="es-ES" sz="4000" dirty="0" smtClean="0">
                <a:solidFill>
                  <a:schemeClr val="accent6">
                    <a:lumMod val="75000"/>
                  </a:schemeClr>
                </a:solidFill>
                <a:latin typeface="Arial" pitchFamily="34" charset="0"/>
                <a:cs typeface="Arial" pitchFamily="34" charset="0"/>
              </a:rPr>
              <a:t>Planteamiento.</a:t>
            </a:r>
            <a:endParaRPr lang="es-EC" sz="4000" dirty="0">
              <a:solidFill>
                <a:schemeClr val="accent6">
                  <a:lumMod val="75000"/>
                </a:schemeClr>
              </a:solidFill>
              <a:latin typeface="Arial" pitchFamily="34" charset="0"/>
              <a:cs typeface="Arial" pitchFamily="34" charset="0"/>
            </a:endParaRPr>
          </a:p>
        </p:txBody>
      </p:sp>
      <p:sp>
        <p:nvSpPr>
          <p:cNvPr id="4099" name="2 Subtítulo"/>
          <p:cNvSpPr>
            <a:spLocks noGrp="1"/>
          </p:cNvSpPr>
          <p:nvPr>
            <p:ph type="subTitle" idx="1"/>
          </p:nvPr>
        </p:nvSpPr>
        <p:spPr>
          <a:xfrm>
            <a:off x="395288" y="1268413"/>
            <a:ext cx="8215312" cy="5214937"/>
          </a:xfrm>
        </p:spPr>
        <p:txBody>
          <a:bodyPr rtlCol="0">
            <a:normAutofit fontScale="92500" lnSpcReduction="20000"/>
          </a:bodyPr>
          <a:lstStyle/>
          <a:p>
            <a:pPr algn="just" eaLnBrk="1" fontAlgn="auto" hangingPunct="1">
              <a:spcAft>
                <a:spcPts val="0"/>
              </a:spcAft>
              <a:buFont typeface="Wingdings" pitchFamily="2" charset="2"/>
              <a:buChar char="ü"/>
              <a:defRPr/>
            </a:pPr>
            <a:r>
              <a:rPr lang="es-ES" b="1" dirty="0" smtClean="0">
                <a:solidFill>
                  <a:schemeClr val="tx1"/>
                </a:solidFill>
                <a:latin typeface="Arial" charset="0"/>
                <a:cs typeface="Arial" charset="0"/>
              </a:rPr>
              <a:t> El Ecuador país netamente agrícola.</a:t>
            </a:r>
          </a:p>
          <a:p>
            <a:pPr lvl="2" algn="just" eaLnBrk="1" fontAlgn="auto" hangingPunct="1">
              <a:spcAft>
                <a:spcPts val="0"/>
              </a:spcAft>
              <a:buFont typeface="Wingdings" pitchFamily="2" charset="2"/>
              <a:buChar char="q"/>
              <a:defRPr/>
            </a:pPr>
            <a:r>
              <a:rPr lang="es-ES" b="1" dirty="0" smtClean="0">
                <a:solidFill>
                  <a:schemeClr val="tx1"/>
                </a:solidFill>
                <a:latin typeface="Arial" charset="0"/>
                <a:cs typeface="Arial" charset="0"/>
              </a:rPr>
              <a:t>Intromisión de nuevos sistemas productivos.</a:t>
            </a:r>
          </a:p>
          <a:p>
            <a:pPr lvl="2" algn="just" eaLnBrk="1" fontAlgn="auto" hangingPunct="1">
              <a:spcAft>
                <a:spcPts val="0"/>
              </a:spcAft>
              <a:defRPr/>
            </a:pPr>
            <a:endParaRPr lang="es-ES" b="1" dirty="0" smtClean="0">
              <a:solidFill>
                <a:schemeClr val="tx1"/>
              </a:solidFill>
              <a:latin typeface="Arial" charset="0"/>
              <a:cs typeface="Arial" charset="0"/>
            </a:endParaRPr>
          </a:p>
          <a:p>
            <a:pPr algn="just" eaLnBrk="1" fontAlgn="auto" hangingPunct="1">
              <a:spcAft>
                <a:spcPts val="0"/>
              </a:spcAft>
              <a:buFont typeface="Wingdings" pitchFamily="2" charset="2"/>
              <a:buChar char="ü"/>
              <a:defRPr/>
            </a:pPr>
            <a:r>
              <a:rPr lang="es-ES" b="1" dirty="0" smtClean="0">
                <a:solidFill>
                  <a:schemeClr val="tx1"/>
                </a:solidFill>
                <a:latin typeface="Arial" charset="0"/>
                <a:cs typeface="Arial" charset="0"/>
              </a:rPr>
              <a:t>Proceso productivo no tradicional. </a:t>
            </a:r>
          </a:p>
          <a:p>
            <a:pPr lvl="2" algn="just" eaLnBrk="1" fontAlgn="auto" hangingPunct="1">
              <a:spcAft>
                <a:spcPts val="0"/>
              </a:spcAft>
              <a:buFont typeface="Wingdings" pitchFamily="2" charset="2"/>
              <a:buChar char="q"/>
              <a:defRPr/>
            </a:pPr>
            <a:r>
              <a:rPr lang="es-ES" b="1" dirty="0" smtClean="0">
                <a:solidFill>
                  <a:schemeClr val="tx1"/>
                </a:solidFill>
                <a:latin typeface="Arial" charset="0"/>
                <a:cs typeface="Arial" charset="0"/>
              </a:rPr>
              <a:t> Negocio lucrativo</a:t>
            </a:r>
          </a:p>
          <a:p>
            <a:pPr algn="just" eaLnBrk="1" fontAlgn="auto" hangingPunct="1">
              <a:spcAft>
                <a:spcPts val="0"/>
              </a:spcAft>
              <a:buFont typeface="Wingdings" pitchFamily="2" charset="2"/>
              <a:buChar char="ü"/>
              <a:defRPr/>
            </a:pPr>
            <a:endParaRPr lang="es-ES" b="1" dirty="0" smtClean="0">
              <a:solidFill>
                <a:schemeClr val="tx1"/>
              </a:solidFill>
              <a:latin typeface="Arial" charset="0"/>
              <a:cs typeface="Arial" charset="0"/>
            </a:endParaRPr>
          </a:p>
          <a:p>
            <a:pPr algn="just" eaLnBrk="1" fontAlgn="auto" hangingPunct="1">
              <a:spcAft>
                <a:spcPts val="0"/>
              </a:spcAft>
              <a:buFont typeface="Wingdings" pitchFamily="2" charset="2"/>
              <a:buChar char="ü"/>
              <a:defRPr/>
            </a:pPr>
            <a:r>
              <a:rPr lang="es-ES" b="1" dirty="0" smtClean="0">
                <a:solidFill>
                  <a:schemeClr val="tx1"/>
                </a:solidFill>
                <a:latin typeface="Arial" charset="0"/>
                <a:cs typeface="Arial" charset="0"/>
              </a:rPr>
              <a:t>Situación  social.</a:t>
            </a:r>
          </a:p>
          <a:p>
            <a:pPr lvl="2" algn="just" eaLnBrk="1" fontAlgn="auto" hangingPunct="1">
              <a:spcAft>
                <a:spcPts val="0"/>
              </a:spcAft>
              <a:buFont typeface="Wingdings" pitchFamily="2" charset="2"/>
              <a:buChar char="q"/>
              <a:defRPr/>
            </a:pPr>
            <a:r>
              <a:rPr lang="es-ES" b="1" dirty="0" smtClean="0">
                <a:solidFill>
                  <a:schemeClr val="tx1"/>
                </a:solidFill>
                <a:latin typeface="Arial" charset="0"/>
                <a:cs typeface="Arial" charset="0"/>
              </a:rPr>
              <a:t>Desplazamiento </a:t>
            </a:r>
          </a:p>
          <a:p>
            <a:pPr lvl="2" algn="just" eaLnBrk="1" fontAlgn="auto" hangingPunct="1">
              <a:spcAft>
                <a:spcPts val="0"/>
              </a:spcAft>
              <a:buFont typeface="Wingdings" pitchFamily="2" charset="2"/>
              <a:buChar char="q"/>
              <a:defRPr/>
            </a:pPr>
            <a:r>
              <a:rPr lang="es-ES" b="1" dirty="0" smtClean="0">
                <a:solidFill>
                  <a:schemeClr val="tx1"/>
                </a:solidFill>
                <a:latin typeface="Arial" charset="0"/>
                <a:cs typeface="Arial" charset="0"/>
              </a:rPr>
              <a:t> Abandono de tierras</a:t>
            </a:r>
          </a:p>
          <a:p>
            <a:pPr algn="just" eaLnBrk="1" fontAlgn="auto" hangingPunct="1">
              <a:spcAft>
                <a:spcPts val="0"/>
              </a:spcAft>
              <a:buFont typeface="Wingdings" pitchFamily="2" charset="2"/>
              <a:buChar char="ü"/>
              <a:defRPr/>
            </a:pPr>
            <a:endParaRPr lang="es-ES" b="1" dirty="0" smtClean="0">
              <a:solidFill>
                <a:schemeClr val="tx1"/>
              </a:solidFill>
              <a:latin typeface="Arial" charset="0"/>
              <a:cs typeface="Arial" charset="0"/>
            </a:endParaRPr>
          </a:p>
          <a:p>
            <a:pPr algn="just" eaLnBrk="1" fontAlgn="auto" hangingPunct="1">
              <a:spcAft>
                <a:spcPts val="0"/>
              </a:spcAft>
              <a:buFont typeface="Wingdings" pitchFamily="2" charset="2"/>
              <a:buChar char="ü"/>
              <a:defRPr/>
            </a:pPr>
            <a:r>
              <a:rPr lang="es-ES" b="1" dirty="0" smtClean="0">
                <a:solidFill>
                  <a:schemeClr val="tx1"/>
                </a:solidFill>
                <a:latin typeface="Arial" charset="0"/>
                <a:cs typeface="Arial" charset="0"/>
              </a:rPr>
              <a:t>Contaminación Ambiental.</a:t>
            </a:r>
          </a:p>
          <a:p>
            <a:pPr lvl="2" algn="just" eaLnBrk="1" fontAlgn="auto" hangingPunct="1">
              <a:spcAft>
                <a:spcPts val="0"/>
              </a:spcAft>
              <a:buFont typeface="Wingdings" pitchFamily="2" charset="2"/>
              <a:buChar char="q"/>
              <a:defRPr/>
            </a:pPr>
            <a:r>
              <a:rPr lang="es-ES" b="1" dirty="0" smtClean="0">
                <a:solidFill>
                  <a:schemeClr val="tx1"/>
                </a:solidFill>
                <a:latin typeface="Arial" charset="0"/>
                <a:cs typeface="Arial" charset="0"/>
              </a:rPr>
              <a:t>Ausencia de control</a:t>
            </a:r>
          </a:p>
          <a:p>
            <a:pPr algn="just" eaLnBrk="1" fontAlgn="auto" hangingPunct="1">
              <a:spcAft>
                <a:spcPts val="0"/>
              </a:spcAft>
              <a:buFont typeface="Wingdings" pitchFamily="2" charset="2"/>
              <a:buChar char="ü"/>
              <a:defRPr/>
            </a:pPr>
            <a:endParaRPr lang="es-EC" b="1" dirty="0" smtClean="0">
              <a:solidFill>
                <a:schemeClr val="tx1"/>
              </a:solidFill>
              <a:latin typeface="Arial" charset="0"/>
              <a:cs typeface="Arial" charset="0"/>
            </a:endParaRPr>
          </a:p>
        </p:txBody>
      </p:sp>
      <p:sp>
        <p:nvSpPr>
          <p:cNvPr id="2" name="1 Botón de acción: Hacia atrás o Anterior">
            <a:hlinkClick r:id="rId2" action="ppaction://hlinksldjump" highlightClick="1"/>
          </p:cNvPr>
          <p:cNvSpPr/>
          <p:nvPr/>
        </p:nvSpPr>
        <p:spPr>
          <a:xfrm>
            <a:off x="8748713" y="6453188"/>
            <a:ext cx="395287" cy="404812"/>
          </a:xfrm>
          <a:prstGeom prst="actionButtonBackPrevio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450"/>
            <a:ext cx="8229600" cy="720725"/>
          </a:xfrm>
        </p:spPr>
        <p:txBody>
          <a:bodyPr/>
          <a:lstStyle/>
          <a:p>
            <a:pPr algn="l">
              <a:defRPr/>
            </a:pPr>
            <a:r>
              <a:rPr lang="es-ES" sz="2600" dirty="0">
                <a:solidFill>
                  <a:schemeClr val="accent6"/>
                </a:solidFill>
                <a:latin typeface="Arial" pitchFamily="34" charset="0"/>
                <a:cs typeface="Arial" pitchFamily="34" charset="0"/>
              </a:rPr>
              <a:t>PLAN DE CONTINGENCIAS </a:t>
            </a:r>
            <a:r>
              <a:rPr lang="es-ES" sz="2600" dirty="0" smtClean="0">
                <a:solidFill>
                  <a:schemeClr val="accent6"/>
                </a:solidFill>
                <a:latin typeface="Arial" pitchFamily="34" charset="0"/>
                <a:cs typeface="Arial" pitchFamily="34" charset="0"/>
              </a:rPr>
              <a:t>CONTRA INCENDIOS</a:t>
            </a:r>
            <a:endParaRPr lang="es-EC" sz="2600" dirty="0">
              <a:solidFill>
                <a:schemeClr val="accent6"/>
              </a:solidFill>
              <a:latin typeface="Arial" pitchFamily="34" charset="0"/>
              <a:cs typeface="Arial" pitchFamily="34" charset="0"/>
            </a:endParaRPr>
          </a:p>
        </p:txBody>
      </p:sp>
      <p:sp>
        <p:nvSpPr>
          <p:cNvPr id="30723" name="2 Marcador de contenido"/>
          <p:cNvSpPr>
            <a:spLocks noGrp="1"/>
          </p:cNvSpPr>
          <p:nvPr>
            <p:ph idx="1"/>
          </p:nvPr>
        </p:nvSpPr>
        <p:spPr>
          <a:xfrm>
            <a:off x="457200" y="765175"/>
            <a:ext cx="8435975" cy="5759450"/>
          </a:xfrm>
        </p:spPr>
        <p:txBody>
          <a:bodyPr/>
          <a:lstStyle/>
          <a:p>
            <a:pPr algn="just">
              <a:buFont typeface="Wingdings" pitchFamily="2" charset="2"/>
              <a:buChar char="ü"/>
            </a:pPr>
            <a:r>
              <a:rPr lang="es-ES" sz="2800" b="1" smtClean="0">
                <a:latin typeface="Arial" charset="0"/>
                <a:cs typeface="Arial" charset="0"/>
              </a:rPr>
              <a:t>Estructuración y conformación del comité de Prevención, protección y control de incendios.</a:t>
            </a:r>
            <a:endParaRPr lang="es-EC" sz="2800" smtClean="0">
              <a:latin typeface="Arial" charset="0"/>
              <a:cs typeface="Arial" charset="0"/>
            </a:endParaRPr>
          </a:p>
          <a:p>
            <a:pPr algn="just">
              <a:buFont typeface="Wingdings" pitchFamily="2" charset="2"/>
              <a:buChar char="Ø"/>
            </a:pPr>
            <a:r>
              <a:rPr lang="es-ES" sz="2000" smtClean="0">
                <a:latin typeface="Arial" charset="0"/>
                <a:cs typeface="Arial" charset="0"/>
              </a:rPr>
              <a:t>Conformado por empleados, trabajadores y directivos de preferencia que tengan conocimientos de Seguridad Industrial o de Planes de Contingencia</a:t>
            </a:r>
          </a:p>
          <a:p>
            <a:pPr algn="just">
              <a:buFont typeface="Wingdings" pitchFamily="2" charset="2"/>
              <a:buChar char="ü"/>
            </a:pPr>
            <a:r>
              <a:rPr lang="es-ES" sz="2800" b="1" smtClean="0">
                <a:latin typeface="Arial" charset="0"/>
                <a:cs typeface="Arial" charset="0"/>
              </a:rPr>
              <a:t>Funciones de los miembros</a:t>
            </a:r>
          </a:p>
          <a:p>
            <a:pPr algn="just">
              <a:buFont typeface="Wingdings" pitchFamily="2" charset="2"/>
              <a:buChar char="Ø"/>
            </a:pPr>
            <a:r>
              <a:rPr lang="es-ES" sz="2000" smtClean="0">
                <a:latin typeface="Arial" charset="0"/>
                <a:cs typeface="Arial" charset="0"/>
              </a:rPr>
              <a:t>Funciones del presidente</a:t>
            </a:r>
          </a:p>
          <a:p>
            <a:pPr algn="just">
              <a:buFont typeface="Wingdings" pitchFamily="2" charset="2"/>
              <a:buChar char="Ø"/>
            </a:pPr>
            <a:r>
              <a:rPr lang="es-ES" sz="2000" smtClean="0">
                <a:latin typeface="Arial" charset="0"/>
                <a:cs typeface="Arial" charset="0"/>
              </a:rPr>
              <a:t>Funciones del Jefe de Finca (presidente alterno)</a:t>
            </a:r>
          </a:p>
          <a:p>
            <a:pPr algn="just">
              <a:buFont typeface="Wingdings" pitchFamily="2" charset="2"/>
              <a:buChar char="Ø"/>
            </a:pPr>
            <a:r>
              <a:rPr lang="es-ES" sz="2000" smtClean="0">
                <a:latin typeface="Arial" charset="0"/>
                <a:cs typeface="Arial" charset="0"/>
              </a:rPr>
              <a:t>Funciones del Jefe de Recursos Humanos</a:t>
            </a:r>
          </a:p>
          <a:p>
            <a:pPr algn="just">
              <a:buFont typeface="Wingdings" pitchFamily="2" charset="2"/>
              <a:buChar char="Ø"/>
            </a:pPr>
            <a:r>
              <a:rPr lang="es-ES" sz="2000" smtClean="0">
                <a:latin typeface="Arial" charset="0"/>
                <a:cs typeface="Arial" charset="0"/>
              </a:rPr>
              <a:t>Funciones de los Jefes de Cultivo, cosecha, postcosecha y bodegas (jefes de Evacuación)</a:t>
            </a:r>
          </a:p>
          <a:p>
            <a:pPr algn="just">
              <a:buFont typeface="Wingdings" pitchFamily="2" charset="2"/>
              <a:buChar char="Ø"/>
            </a:pPr>
            <a:r>
              <a:rPr lang="es-ES" sz="2000" smtClean="0">
                <a:latin typeface="Arial" charset="0"/>
                <a:cs typeface="Arial" charset="0"/>
              </a:rPr>
              <a:t>Funciones del Jefe de Seguridad. (Jefe de Protección)</a:t>
            </a:r>
          </a:p>
          <a:p>
            <a:pPr algn="just">
              <a:buFont typeface="Wingdings" pitchFamily="2" charset="2"/>
              <a:buChar char="Ø"/>
            </a:pPr>
            <a:r>
              <a:rPr lang="es-ES" sz="2000" smtClean="0"/>
              <a:t>Funciones de la brigada contra incendios</a:t>
            </a:r>
            <a:endParaRPr lang="es-EC" sz="2000" smtClean="0">
              <a:latin typeface="Arial" charset="0"/>
              <a:cs typeface="Arial" charset="0"/>
            </a:endParaRPr>
          </a:p>
          <a:p>
            <a:pPr algn="just">
              <a:buFont typeface="Wingdings" pitchFamily="2" charset="2"/>
              <a:buChar char="ü"/>
            </a:pPr>
            <a:endParaRPr lang="es-EC" sz="2800" smtClean="0">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0825" y="188913"/>
            <a:ext cx="8435975" cy="6264275"/>
          </a:xfrm>
        </p:spPr>
        <p:txBody>
          <a:bodyPr/>
          <a:lstStyle/>
          <a:p>
            <a:pPr algn="just">
              <a:buFont typeface="Wingdings" pitchFamily="2" charset="2"/>
              <a:buChar char="ü"/>
              <a:defRPr/>
            </a:pPr>
            <a:r>
              <a:rPr lang="es-ES" sz="2800" b="1" dirty="0">
                <a:latin typeface="Arial" pitchFamily="34" charset="0"/>
                <a:cs typeface="Arial" pitchFamily="34" charset="0"/>
              </a:rPr>
              <a:t>Plan de contingencia contra incendios </a:t>
            </a:r>
            <a:r>
              <a:rPr lang="es-ES" sz="2800" b="1" dirty="0" smtClean="0">
                <a:latin typeface="Arial" pitchFamily="34" charset="0"/>
                <a:cs typeface="Arial" pitchFamily="34" charset="0"/>
              </a:rPr>
              <a:t>– Procedimiento</a:t>
            </a:r>
          </a:p>
          <a:p>
            <a:pPr algn="just">
              <a:buFont typeface="Wingdings" pitchFamily="2" charset="2"/>
              <a:buChar char="Ø"/>
              <a:defRPr/>
            </a:pPr>
            <a:r>
              <a:rPr lang="es-ES" sz="2000" dirty="0">
                <a:latin typeface="Arial" pitchFamily="34" charset="0"/>
                <a:cs typeface="Arial" pitchFamily="34" charset="0"/>
              </a:rPr>
              <a:t>Plan de </a:t>
            </a:r>
            <a:r>
              <a:rPr lang="es-ES" sz="2000" dirty="0" smtClean="0">
                <a:latin typeface="Arial" pitchFamily="34" charset="0"/>
                <a:cs typeface="Arial" pitchFamily="34" charset="0"/>
              </a:rPr>
              <a:t>acción</a:t>
            </a:r>
            <a:endParaRPr lang="es-EC" sz="2000" dirty="0" smtClean="0">
              <a:latin typeface="Arial" pitchFamily="34" charset="0"/>
              <a:cs typeface="Arial" pitchFamily="34" charset="0"/>
            </a:endParaRPr>
          </a:p>
          <a:p>
            <a:pPr algn="just">
              <a:buFont typeface="Wingdings" pitchFamily="2" charset="2"/>
              <a:buChar char="Ø"/>
              <a:defRPr/>
            </a:pPr>
            <a:r>
              <a:rPr lang="es-ES" sz="2000" dirty="0">
                <a:latin typeface="Arial" pitchFamily="34" charset="0"/>
                <a:cs typeface="Arial" pitchFamily="34" charset="0"/>
              </a:rPr>
              <a:t>Protección de equipos vitales</a:t>
            </a:r>
            <a:endParaRPr lang="es-EC" sz="2000" dirty="0">
              <a:latin typeface="Arial" pitchFamily="34" charset="0"/>
              <a:cs typeface="Arial" pitchFamily="34" charset="0"/>
            </a:endParaRPr>
          </a:p>
          <a:p>
            <a:pPr algn="just">
              <a:buFont typeface="Wingdings" pitchFamily="2" charset="2"/>
              <a:buChar char="Ø"/>
              <a:defRPr/>
            </a:pPr>
            <a:r>
              <a:rPr lang="es-ES" sz="2000" dirty="0" smtClean="0">
                <a:latin typeface="Arial" pitchFamily="34" charset="0"/>
                <a:cs typeface="Arial" pitchFamily="34" charset="0"/>
              </a:rPr>
              <a:t>Paro </a:t>
            </a:r>
            <a:r>
              <a:rPr lang="es-ES" sz="2000" dirty="0">
                <a:latin typeface="Arial" pitchFamily="34" charset="0"/>
                <a:cs typeface="Arial" pitchFamily="34" charset="0"/>
              </a:rPr>
              <a:t>de los </a:t>
            </a:r>
            <a:r>
              <a:rPr lang="es-ES" sz="2000" dirty="0" smtClean="0">
                <a:latin typeface="Arial" pitchFamily="34" charset="0"/>
                <a:cs typeface="Arial" pitchFamily="34" charset="0"/>
              </a:rPr>
              <a:t>Equipos</a:t>
            </a:r>
          </a:p>
          <a:p>
            <a:pPr algn="just">
              <a:buFont typeface="Wingdings" pitchFamily="2" charset="2"/>
              <a:buChar char="ü"/>
              <a:defRPr/>
            </a:pPr>
            <a:r>
              <a:rPr lang="es-ES" sz="2800" b="1" dirty="0">
                <a:latin typeface="Arial" pitchFamily="34" charset="0"/>
                <a:cs typeface="Arial" pitchFamily="34" charset="0"/>
              </a:rPr>
              <a:t>Plan General de Evacuación contra </a:t>
            </a:r>
            <a:r>
              <a:rPr lang="es-ES" sz="2800" b="1" dirty="0" smtClean="0">
                <a:latin typeface="Arial" pitchFamily="34" charset="0"/>
                <a:cs typeface="Arial" pitchFamily="34" charset="0"/>
              </a:rPr>
              <a:t>Incendios</a:t>
            </a:r>
          </a:p>
          <a:p>
            <a:pPr algn="just">
              <a:buFont typeface="Wingdings" pitchFamily="2" charset="2"/>
              <a:buChar char="Ø"/>
              <a:defRPr/>
            </a:pPr>
            <a:r>
              <a:rPr lang="es-ES" sz="2000" dirty="0">
                <a:latin typeface="Arial" pitchFamily="34" charset="0"/>
                <a:cs typeface="Arial" pitchFamily="34" charset="0"/>
              </a:rPr>
              <a:t>Incendios en días laborables</a:t>
            </a:r>
            <a:endParaRPr lang="es-EC" sz="2000" dirty="0">
              <a:latin typeface="Arial" pitchFamily="34" charset="0"/>
              <a:cs typeface="Arial" pitchFamily="34" charset="0"/>
            </a:endParaRPr>
          </a:p>
          <a:p>
            <a:pPr algn="just">
              <a:buFont typeface="Wingdings" pitchFamily="2" charset="2"/>
              <a:buChar char="Ø"/>
              <a:defRPr/>
            </a:pPr>
            <a:r>
              <a:rPr lang="es-ES" sz="2000" dirty="0" smtClean="0">
                <a:latin typeface="Arial" pitchFamily="34" charset="0"/>
                <a:cs typeface="Arial" pitchFamily="34" charset="0"/>
              </a:rPr>
              <a:t>Incendios </a:t>
            </a:r>
            <a:r>
              <a:rPr lang="es-ES" sz="2000" dirty="0">
                <a:latin typeface="Arial" pitchFamily="34" charset="0"/>
                <a:cs typeface="Arial" pitchFamily="34" charset="0"/>
              </a:rPr>
              <a:t>en días no laborables</a:t>
            </a:r>
            <a:endParaRPr lang="es-EC" sz="2000" dirty="0">
              <a:latin typeface="Arial" pitchFamily="34" charset="0"/>
              <a:cs typeface="Arial" pitchFamily="34" charset="0"/>
            </a:endParaRPr>
          </a:p>
          <a:p>
            <a:pPr algn="just">
              <a:buFont typeface="Wingdings" pitchFamily="2" charset="2"/>
              <a:buChar char="ü"/>
              <a:defRPr/>
            </a:pPr>
            <a:r>
              <a:rPr lang="es-ES" sz="2800" b="1" dirty="0">
                <a:latin typeface="Arial" pitchFamily="34" charset="0"/>
                <a:cs typeface="Arial" pitchFamily="34" charset="0"/>
              </a:rPr>
              <a:t>Procedimiento de </a:t>
            </a:r>
            <a:r>
              <a:rPr lang="es-ES" sz="2800" b="1" dirty="0" smtClean="0">
                <a:latin typeface="Arial" pitchFamily="34" charset="0"/>
                <a:cs typeface="Arial" pitchFamily="34" charset="0"/>
              </a:rPr>
              <a:t>emergencia</a:t>
            </a:r>
          </a:p>
          <a:p>
            <a:pPr algn="just">
              <a:buFont typeface="Wingdings" pitchFamily="2" charset="2"/>
              <a:buChar char="ü"/>
              <a:defRPr/>
            </a:pPr>
            <a:r>
              <a:rPr lang="es-ES" sz="2800" b="1" dirty="0">
                <a:latin typeface="Arial" pitchFamily="34" charset="0"/>
                <a:cs typeface="Arial" pitchFamily="34" charset="0"/>
              </a:rPr>
              <a:t>Plan operativo para los jefes de </a:t>
            </a:r>
            <a:r>
              <a:rPr lang="es-ES" sz="2800" b="1" dirty="0" smtClean="0">
                <a:latin typeface="Arial" pitchFamily="34" charset="0"/>
                <a:cs typeface="Arial" pitchFamily="34" charset="0"/>
              </a:rPr>
              <a:t>evacuación</a:t>
            </a:r>
          </a:p>
          <a:p>
            <a:pPr algn="just">
              <a:buFont typeface="Wingdings" pitchFamily="2" charset="2"/>
              <a:buChar char="ü"/>
              <a:defRPr/>
            </a:pPr>
            <a:r>
              <a:rPr lang="es-ES" sz="2800" b="1" dirty="0">
                <a:latin typeface="Arial" pitchFamily="34" charset="0"/>
                <a:cs typeface="Arial" pitchFamily="34" charset="0"/>
              </a:rPr>
              <a:t>Evacuación</a:t>
            </a:r>
            <a:endParaRPr lang="es-EC" sz="2800" dirty="0">
              <a:latin typeface="Arial" pitchFamily="34" charset="0"/>
              <a:cs typeface="Arial" pitchFamily="34" charset="0"/>
            </a:endParaRPr>
          </a:p>
          <a:p>
            <a:pPr algn="just">
              <a:buFont typeface="Wingdings" pitchFamily="2" charset="2"/>
              <a:buChar char="ü"/>
              <a:defRPr/>
            </a:pPr>
            <a:r>
              <a:rPr lang="es-ES" sz="2800" b="1" dirty="0">
                <a:latin typeface="Arial" pitchFamily="34" charset="0"/>
                <a:cs typeface="Arial" pitchFamily="34" charset="0"/>
              </a:rPr>
              <a:t>Medidas </a:t>
            </a:r>
            <a:r>
              <a:rPr lang="es-ES" sz="2800" b="1" dirty="0" smtClean="0">
                <a:latin typeface="Arial" pitchFamily="34" charset="0"/>
                <a:cs typeface="Arial" pitchFamily="34" charset="0"/>
              </a:rPr>
              <a:t>Personales</a:t>
            </a:r>
          </a:p>
          <a:p>
            <a:pPr algn="just">
              <a:buFont typeface="Wingdings" pitchFamily="2" charset="2"/>
              <a:buChar char="ü"/>
              <a:defRPr/>
            </a:pPr>
            <a:r>
              <a:rPr lang="es-ES" sz="2800" b="1" dirty="0">
                <a:latin typeface="Arial" pitchFamily="34" charset="0"/>
                <a:cs typeface="Arial" pitchFamily="34" charset="0"/>
              </a:rPr>
              <a:t>Normas que se deben seguir en caso de incendio</a:t>
            </a:r>
            <a:endParaRPr lang="es-EC" sz="2800" dirty="0">
              <a:latin typeface="Arial" pitchFamily="34" charset="0"/>
              <a:cs typeface="Arial" pitchFamily="34" charset="0"/>
            </a:endParaRPr>
          </a:p>
          <a:p>
            <a:pPr marL="0" indent="0" algn="just">
              <a:buFont typeface="Arial" charset="0"/>
              <a:buNone/>
              <a:defRPr/>
            </a:pPr>
            <a:endParaRPr lang="es-EC" sz="2000" dirty="0">
              <a:latin typeface="Arial" pitchFamily="34" charset="0"/>
              <a:cs typeface="Arial" pitchFamily="34" charset="0"/>
            </a:endParaRPr>
          </a:p>
          <a:p>
            <a:pPr algn="just">
              <a:buFont typeface="Wingdings" pitchFamily="2" charset="2"/>
              <a:buChar char="ü"/>
              <a:defRPr/>
            </a:pPr>
            <a:endParaRPr lang="es-EC"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3375"/>
            <a:ext cx="8229600" cy="6119813"/>
          </a:xfrm>
        </p:spPr>
        <p:txBody>
          <a:bodyPr/>
          <a:lstStyle/>
          <a:p>
            <a:pPr algn="just">
              <a:buFont typeface="Wingdings" pitchFamily="2" charset="2"/>
              <a:buChar char="ü"/>
              <a:defRPr/>
            </a:pPr>
            <a:r>
              <a:rPr lang="es-ES" sz="2800" b="1" dirty="0">
                <a:latin typeface="Arial" pitchFamily="34" charset="0"/>
                <a:cs typeface="Arial" pitchFamily="34" charset="0"/>
              </a:rPr>
              <a:t>Que hacer en caso de incendio en las oficinas</a:t>
            </a:r>
            <a:endParaRPr lang="es-EC" sz="2800" dirty="0">
              <a:latin typeface="Arial" pitchFamily="34" charset="0"/>
              <a:cs typeface="Arial" pitchFamily="34" charset="0"/>
            </a:endParaRPr>
          </a:p>
          <a:p>
            <a:pPr algn="just">
              <a:buFont typeface="Wingdings" pitchFamily="2" charset="2"/>
              <a:buChar char="ü"/>
              <a:defRPr/>
            </a:pPr>
            <a:r>
              <a:rPr lang="es-ES" sz="2800" b="1" dirty="0">
                <a:latin typeface="Arial" pitchFamily="34" charset="0"/>
                <a:cs typeface="Arial" pitchFamily="34" charset="0"/>
              </a:rPr>
              <a:t>Plan de </a:t>
            </a:r>
            <a:r>
              <a:rPr lang="es-ES" sz="2800" b="1" dirty="0" smtClean="0">
                <a:latin typeface="Arial" pitchFamily="34" charset="0"/>
                <a:cs typeface="Arial" pitchFamily="34" charset="0"/>
              </a:rPr>
              <a:t>Emergencia</a:t>
            </a:r>
          </a:p>
          <a:p>
            <a:pPr algn="just">
              <a:buFont typeface="Wingdings" pitchFamily="2" charset="2"/>
              <a:buChar char="ü"/>
              <a:defRPr/>
            </a:pPr>
            <a:r>
              <a:rPr lang="es-ES" sz="2800" b="1" dirty="0">
                <a:latin typeface="Arial" pitchFamily="34" charset="0"/>
                <a:cs typeface="Arial" pitchFamily="34" charset="0"/>
              </a:rPr>
              <a:t>Conclusiones </a:t>
            </a:r>
            <a:r>
              <a:rPr lang="es-ES" sz="2800" b="1" dirty="0" smtClean="0">
                <a:latin typeface="Arial" pitchFamily="34" charset="0"/>
                <a:cs typeface="Arial" pitchFamily="34" charset="0"/>
              </a:rPr>
              <a:t>Finales</a:t>
            </a:r>
          </a:p>
          <a:p>
            <a:pPr algn="just">
              <a:buFont typeface="Wingdings" pitchFamily="2" charset="2"/>
              <a:buChar char="Ø"/>
              <a:defRPr/>
            </a:pPr>
            <a:r>
              <a:rPr lang="es-ES" sz="2000" dirty="0"/>
              <a:t>Tratándose de incendios, como de cualquier otro tipo de riesgo, las medidas de eficacia máxima son las preventivas, </a:t>
            </a:r>
            <a:r>
              <a:rPr lang="es-ES" sz="2000" dirty="0" smtClean="0"/>
              <a:t>aquellas </a:t>
            </a:r>
            <a:r>
              <a:rPr lang="es-ES" sz="2000" dirty="0"/>
              <a:t>dirigidas a impedir su </a:t>
            </a:r>
            <a:r>
              <a:rPr lang="es-ES" sz="2000" dirty="0" smtClean="0"/>
              <a:t>generación, </a:t>
            </a:r>
            <a:r>
              <a:rPr lang="es-ES" sz="2000" dirty="0"/>
              <a:t>en caso de producirse, evitar su </a:t>
            </a:r>
            <a:r>
              <a:rPr lang="es-ES" sz="2000" dirty="0" smtClean="0"/>
              <a:t>propagación.</a:t>
            </a:r>
            <a:endParaRPr lang="es-EC" sz="2000" dirty="0"/>
          </a:p>
          <a:p>
            <a:pPr algn="just">
              <a:buFont typeface="Wingdings" pitchFamily="2" charset="2"/>
              <a:buChar char="Ø"/>
              <a:defRPr/>
            </a:pPr>
            <a:r>
              <a:rPr lang="es-ES" sz="2000" dirty="0"/>
              <a:t>Con las medidas anteriores, se busca eficacia frente a la posibilidad de que el incendio se produzca</a:t>
            </a:r>
            <a:r>
              <a:rPr lang="es-ES" sz="2000" dirty="0" smtClean="0"/>
              <a:t>.</a:t>
            </a:r>
          </a:p>
          <a:p>
            <a:pPr marL="0" indent="0" algn="just">
              <a:buFont typeface="Arial" charset="0"/>
              <a:buNone/>
              <a:defRPr/>
            </a:pPr>
            <a:endParaRPr lang="es-EC" sz="2000" dirty="0"/>
          </a:p>
          <a:p>
            <a:pPr algn="just">
              <a:buFont typeface="Wingdings" pitchFamily="2" charset="2"/>
              <a:buChar char="ü"/>
              <a:defRPr/>
            </a:pPr>
            <a:endParaRPr lang="es-EC"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992397618"/>
              </p:ext>
            </p:extLst>
          </p:nvPr>
        </p:nvGraphicFramePr>
        <p:xfrm>
          <a:off x="179388" y="404813"/>
          <a:ext cx="8640762" cy="6459737"/>
        </p:xfrm>
        <a:graphic>
          <a:graphicData uri="http://schemas.openxmlformats.org/drawingml/2006/table">
            <a:tbl>
              <a:tblPr firstRow="1" firstCol="1" lastRow="1" lastCol="1" bandRow="1" bandCol="1">
                <a:tableStyleId>{2A488322-F2BA-4B5B-9748-0D474271808F}</a:tableStyleId>
              </a:tblPr>
              <a:tblGrid>
                <a:gridCol w="1872171"/>
                <a:gridCol w="1008083"/>
                <a:gridCol w="864081"/>
                <a:gridCol w="1008088"/>
                <a:gridCol w="2016176"/>
                <a:gridCol w="1872163"/>
              </a:tblGrid>
              <a:tr h="1645801">
                <a:tc>
                  <a:txBody>
                    <a:bodyPr/>
                    <a:lstStyle/>
                    <a:p>
                      <a:pPr algn="just">
                        <a:lnSpc>
                          <a:spcPct val="150000"/>
                        </a:lnSpc>
                        <a:spcAft>
                          <a:spcPts val="0"/>
                        </a:spcAft>
                      </a:pPr>
                      <a:r>
                        <a:rPr lang="es-ES" sz="1200" dirty="0">
                          <a:effectLst/>
                        </a:rPr>
                        <a:t>     </a:t>
                      </a:r>
                      <a:r>
                        <a:rPr lang="es-ES" sz="1200" dirty="0" smtClean="0">
                          <a:effectLst/>
                        </a:rPr>
                        <a:t>            Clase </a:t>
                      </a:r>
                      <a:r>
                        <a:rPr lang="es-ES" sz="1200" dirty="0">
                          <a:effectLst/>
                        </a:rPr>
                        <a:t>de</a:t>
                      </a:r>
                      <a:endParaRPr lang="es-EC" sz="1200" dirty="0">
                        <a:effectLst/>
                      </a:endParaRPr>
                    </a:p>
                    <a:p>
                      <a:pPr algn="just">
                        <a:lnSpc>
                          <a:spcPct val="150000"/>
                        </a:lnSpc>
                        <a:spcAft>
                          <a:spcPts val="0"/>
                        </a:spcAft>
                      </a:pPr>
                      <a:r>
                        <a:rPr lang="es-ES" sz="1200" dirty="0">
                          <a:effectLst/>
                        </a:rPr>
                        <a:t>           </a:t>
                      </a:r>
                      <a:r>
                        <a:rPr lang="es-ES" sz="1200" dirty="0" smtClean="0">
                          <a:effectLst/>
                        </a:rPr>
                        <a:t>             fuego</a:t>
                      </a:r>
                      <a:endParaRPr lang="es-EC" sz="1200" dirty="0">
                        <a:effectLst/>
                      </a:endParaRPr>
                    </a:p>
                    <a:p>
                      <a:pPr algn="just">
                        <a:lnSpc>
                          <a:spcPct val="150000"/>
                        </a:lnSpc>
                        <a:spcAft>
                          <a:spcPts val="0"/>
                        </a:spcAft>
                      </a:pPr>
                      <a:r>
                        <a:rPr lang="es-ES" sz="1200" dirty="0">
                          <a:effectLst/>
                        </a:rPr>
                        <a:t> </a:t>
                      </a:r>
                      <a:endParaRPr lang="es-EC" sz="1200" dirty="0">
                        <a:effectLst/>
                      </a:endParaRPr>
                    </a:p>
                    <a:p>
                      <a:pPr algn="just">
                        <a:lnSpc>
                          <a:spcPct val="150000"/>
                        </a:lnSpc>
                        <a:spcAft>
                          <a:spcPts val="0"/>
                        </a:spcAft>
                      </a:pPr>
                      <a:r>
                        <a:rPr lang="es-ES" sz="1200" dirty="0">
                          <a:effectLst/>
                        </a:rPr>
                        <a:t> </a:t>
                      </a:r>
                      <a:endParaRPr lang="es-EC" sz="1200" dirty="0">
                        <a:effectLst/>
                      </a:endParaRPr>
                    </a:p>
                    <a:p>
                      <a:pPr algn="just">
                        <a:lnSpc>
                          <a:spcPct val="150000"/>
                        </a:lnSpc>
                        <a:spcAft>
                          <a:spcPts val="0"/>
                        </a:spcAft>
                      </a:pPr>
                      <a:r>
                        <a:rPr lang="es-ES" sz="1200" dirty="0">
                          <a:effectLst/>
                        </a:rPr>
                        <a:t>Agente</a:t>
                      </a:r>
                      <a:endParaRPr lang="es-EC" sz="1200" dirty="0">
                        <a:effectLst/>
                      </a:endParaRPr>
                    </a:p>
                    <a:p>
                      <a:pPr algn="just">
                        <a:lnSpc>
                          <a:spcPct val="150000"/>
                        </a:lnSpc>
                        <a:spcAft>
                          <a:spcPts val="0"/>
                        </a:spcAft>
                      </a:pPr>
                      <a:r>
                        <a:rPr lang="es-ES" sz="1200" dirty="0">
                          <a:effectLst/>
                        </a:rPr>
                        <a:t>Extintor</a:t>
                      </a:r>
                      <a:endParaRPr lang="es-EC" sz="1200" dirty="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dirty="0">
                          <a:effectLst/>
                        </a:rPr>
                        <a:t>B</a:t>
                      </a:r>
                      <a:endParaRPr lang="es-EC" sz="1200" dirty="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dirty="0">
                          <a:effectLst/>
                        </a:rPr>
                        <a:t>C</a:t>
                      </a:r>
                      <a:endParaRPr lang="es-EC" sz="1200" dirty="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D(Fuegos Especiales)</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Fuegos Eléctricos</a:t>
                      </a:r>
                      <a:endParaRPr lang="es-EC" sz="1200">
                        <a:effectLst/>
                        <a:latin typeface="Arial" pitchFamily="34" charset="0"/>
                        <a:ea typeface="Calibri"/>
                        <a:cs typeface="Arial" pitchFamily="34" charset="0"/>
                      </a:endParaRPr>
                    </a:p>
                  </a:txBody>
                  <a:tcPr marL="56784" marR="56784" marT="0" marB="0" anchor="ctr"/>
                </a:tc>
              </a:tr>
              <a:tr h="548600">
                <a:tc>
                  <a:txBody>
                    <a:bodyPr/>
                    <a:lstStyle/>
                    <a:p>
                      <a:pPr algn="just">
                        <a:lnSpc>
                          <a:spcPct val="150000"/>
                        </a:lnSpc>
                        <a:spcAft>
                          <a:spcPts val="0"/>
                        </a:spcAft>
                      </a:pPr>
                      <a:r>
                        <a:rPr lang="es-ES" sz="1200">
                          <a:effectLst/>
                        </a:rPr>
                        <a:t>Agua a chorro</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Bueno</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NO USAR: Peligro de muerte</a:t>
                      </a:r>
                      <a:endParaRPr lang="es-EC" sz="1200">
                        <a:effectLst/>
                        <a:latin typeface="Arial" pitchFamily="34" charset="0"/>
                        <a:ea typeface="Calibri"/>
                        <a:cs typeface="Arial" pitchFamily="34" charset="0"/>
                      </a:endParaRPr>
                    </a:p>
                  </a:txBody>
                  <a:tcPr marL="56784" marR="56784" marT="0" marB="0" anchor="ctr"/>
                </a:tc>
              </a:tr>
              <a:tr h="548600">
                <a:tc>
                  <a:txBody>
                    <a:bodyPr/>
                    <a:lstStyle/>
                    <a:p>
                      <a:pPr algn="just">
                        <a:lnSpc>
                          <a:spcPct val="150000"/>
                        </a:lnSpc>
                        <a:spcAft>
                          <a:spcPts val="0"/>
                        </a:spcAft>
                      </a:pPr>
                      <a:r>
                        <a:rPr lang="es-ES" sz="1200">
                          <a:effectLst/>
                        </a:rPr>
                        <a:t>Agua pulverizada</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Excelente</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dirty="0">
                          <a:effectLst/>
                        </a:rPr>
                        <a:t>Aceptable</a:t>
                      </a:r>
                      <a:endParaRPr lang="es-EC" sz="1200" dirty="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NO USAR:</a:t>
                      </a:r>
                      <a:endParaRPr lang="es-EC" sz="1200">
                        <a:effectLst/>
                      </a:endParaRPr>
                    </a:p>
                    <a:p>
                      <a:pPr algn="just">
                        <a:lnSpc>
                          <a:spcPct val="150000"/>
                        </a:lnSpc>
                        <a:spcAft>
                          <a:spcPts val="0"/>
                        </a:spcAft>
                      </a:pPr>
                      <a:r>
                        <a:rPr lang="es-ES" sz="1200">
                          <a:effectLst/>
                        </a:rPr>
                        <a:t>Peligro de muerte</a:t>
                      </a:r>
                      <a:endParaRPr lang="es-EC" sz="1200">
                        <a:effectLst/>
                        <a:latin typeface="Arial" pitchFamily="34" charset="0"/>
                        <a:ea typeface="Calibri"/>
                        <a:cs typeface="Arial" pitchFamily="34" charset="0"/>
                      </a:endParaRPr>
                    </a:p>
                  </a:txBody>
                  <a:tcPr marL="56784" marR="56784" marT="0" marB="0" anchor="ctr"/>
                </a:tc>
              </a:tr>
              <a:tr h="548600">
                <a:tc>
                  <a:txBody>
                    <a:bodyPr/>
                    <a:lstStyle/>
                    <a:p>
                      <a:pPr algn="just">
                        <a:lnSpc>
                          <a:spcPct val="150000"/>
                        </a:lnSpc>
                        <a:spcAft>
                          <a:spcPts val="0"/>
                        </a:spcAft>
                      </a:pPr>
                      <a:r>
                        <a:rPr lang="es-ES" sz="1200">
                          <a:effectLst/>
                        </a:rPr>
                        <a:t>Dióxido de carbono (CO2)</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Aceptable</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Aceptable</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Bueno</a:t>
                      </a:r>
                      <a:endParaRPr lang="es-EC" sz="1200">
                        <a:effectLst/>
                        <a:latin typeface="Arial" pitchFamily="34" charset="0"/>
                        <a:ea typeface="Calibri"/>
                        <a:cs typeface="Arial" pitchFamily="34" charset="0"/>
                      </a:endParaRPr>
                    </a:p>
                  </a:txBody>
                  <a:tcPr marL="56784" marR="56784" marT="0" marB="0" anchor="ctr"/>
                </a:tc>
              </a:tr>
              <a:tr h="517684">
                <a:tc>
                  <a:txBody>
                    <a:bodyPr/>
                    <a:lstStyle/>
                    <a:p>
                      <a:pPr algn="just">
                        <a:lnSpc>
                          <a:spcPct val="150000"/>
                        </a:lnSpc>
                        <a:spcAft>
                          <a:spcPts val="0"/>
                        </a:spcAft>
                      </a:pPr>
                      <a:r>
                        <a:rPr lang="es-ES" sz="1200">
                          <a:effectLst/>
                        </a:rPr>
                        <a:t>Polvo seco normal</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Bueno</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Bueno</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Aceptable</a:t>
                      </a:r>
                      <a:endParaRPr lang="es-EC" sz="1200">
                        <a:effectLst/>
                        <a:latin typeface="Arial" pitchFamily="34" charset="0"/>
                        <a:ea typeface="Calibri"/>
                        <a:cs typeface="Arial" pitchFamily="34" charset="0"/>
                      </a:endParaRPr>
                    </a:p>
                  </a:txBody>
                  <a:tcPr marL="56784" marR="56784" marT="0" marB="0" anchor="ctr"/>
                </a:tc>
              </a:tr>
              <a:tr h="517684">
                <a:tc>
                  <a:txBody>
                    <a:bodyPr/>
                    <a:lstStyle/>
                    <a:p>
                      <a:pPr algn="just">
                        <a:lnSpc>
                          <a:spcPct val="150000"/>
                        </a:lnSpc>
                        <a:spcAft>
                          <a:spcPts val="0"/>
                        </a:spcAft>
                      </a:pPr>
                      <a:r>
                        <a:rPr lang="es-ES" sz="1200">
                          <a:effectLst/>
                        </a:rPr>
                        <a:t>Polvo seco polivalente</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Bueno</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Bueno</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dirty="0">
                          <a:effectLst/>
                        </a:rPr>
                        <a:t>Bueno</a:t>
                      </a:r>
                      <a:endParaRPr lang="es-EC" sz="1200" dirty="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Aceptable Inf. A 1000 V.</a:t>
                      </a:r>
                      <a:endParaRPr lang="es-EC" sz="1200">
                        <a:effectLst/>
                        <a:latin typeface="Arial" pitchFamily="34" charset="0"/>
                        <a:ea typeface="Calibri"/>
                        <a:cs typeface="Arial" pitchFamily="34" charset="0"/>
                      </a:endParaRPr>
                    </a:p>
                  </a:txBody>
                  <a:tcPr marL="56784" marR="56784" marT="0" marB="0" anchor="ctr"/>
                </a:tc>
              </a:tr>
              <a:tr h="517684">
                <a:tc>
                  <a:txBody>
                    <a:bodyPr/>
                    <a:lstStyle/>
                    <a:p>
                      <a:pPr algn="just">
                        <a:lnSpc>
                          <a:spcPct val="150000"/>
                        </a:lnSpc>
                        <a:spcAft>
                          <a:spcPts val="0"/>
                        </a:spcAft>
                      </a:pPr>
                      <a:r>
                        <a:rPr lang="es-ES" sz="1200">
                          <a:effectLst/>
                        </a:rPr>
                        <a:t>Espuma física</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Bueno</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Bueno</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r>
              <a:tr h="517684">
                <a:tc>
                  <a:txBody>
                    <a:bodyPr/>
                    <a:lstStyle/>
                    <a:p>
                      <a:pPr algn="just">
                        <a:lnSpc>
                          <a:spcPct val="150000"/>
                        </a:lnSpc>
                        <a:spcAft>
                          <a:spcPts val="0"/>
                        </a:spcAft>
                      </a:pPr>
                      <a:r>
                        <a:rPr lang="es-ES" sz="1200">
                          <a:effectLst/>
                        </a:rPr>
                        <a:t>Agentes especiales</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Específico para cada metal</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r>
              <a:tr h="1097201">
                <a:tc>
                  <a:txBody>
                    <a:bodyPr/>
                    <a:lstStyle/>
                    <a:p>
                      <a:pPr algn="just">
                        <a:lnSpc>
                          <a:spcPct val="150000"/>
                        </a:lnSpc>
                        <a:spcAft>
                          <a:spcPts val="0"/>
                        </a:spcAft>
                      </a:pPr>
                      <a:r>
                        <a:rPr lang="es-ES" sz="1200">
                          <a:effectLst/>
                        </a:rPr>
                        <a:t>Halones</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Aceptable para fuegos pequeños</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Aceptable para fuegos pequeños</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a:effectLst/>
                        </a:rPr>
                        <a:t>-</a:t>
                      </a:r>
                      <a:endParaRPr lang="es-EC" sz="1200">
                        <a:effectLst/>
                        <a:latin typeface="Arial" pitchFamily="34" charset="0"/>
                        <a:ea typeface="Calibri"/>
                        <a:cs typeface="Arial" pitchFamily="34" charset="0"/>
                      </a:endParaRPr>
                    </a:p>
                  </a:txBody>
                  <a:tcPr marL="56784" marR="56784" marT="0" marB="0" anchor="ctr"/>
                </a:tc>
                <a:tc>
                  <a:txBody>
                    <a:bodyPr/>
                    <a:lstStyle/>
                    <a:p>
                      <a:pPr algn="just">
                        <a:lnSpc>
                          <a:spcPct val="150000"/>
                        </a:lnSpc>
                        <a:spcAft>
                          <a:spcPts val="0"/>
                        </a:spcAft>
                      </a:pPr>
                      <a:r>
                        <a:rPr lang="es-ES" sz="1200" dirty="0">
                          <a:effectLst/>
                        </a:rPr>
                        <a:t>Bueno</a:t>
                      </a:r>
                      <a:endParaRPr lang="es-EC" sz="1200" dirty="0">
                        <a:effectLst/>
                        <a:latin typeface="Arial" pitchFamily="34" charset="0"/>
                        <a:ea typeface="Calibri"/>
                        <a:cs typeface="Arial" pitchFamily="34" charset="0"/>
                      </a:endParaRPr>
                    </a:p>
                  </a:txBody>
                  <a:tcPr marL="56784" marR="56784" marT="0" marB="0" anchor="ctr"/>
                </a:tc>
              </a:tr>
            </a:tbl>
          </a:graphicData>
        </a:graphic>
      </p:graphicFrame>
      <p:cxnSp>
        <p:nvCxnSpPr>
          <p:cNvPr id="6" name="5 Conector recto"/>
          <p:cNvCxnSpPr/>
          <p:nvPr/>
        </p:nvCxnSpPr>
        <p:spPr>
          <a:xfrm>
            <a:off x="179512" y="404664"/>
            <a:ext cx="1873250" cy="16573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3867" name="6 Rectángulo"/>
          <p:cNvSpPr>
            <a:spLocks noChangeArrowheads="1"/>
          </p:cNvSpPr>
          <p:nvPr/>
        </p:nvSpPr>
        <p:spPr bwMode="auto">
          <a:xfrm>
            <a:off x="395288" y="115888"/>
            <a:ext cx="1954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b="1"/>
              <a:t>Clases de fuego</a:t>
            </a:r>
            <a:endParaRPr lang="es-EC" b="1"/>
          </a:p>
        </p:txBody>
      </p:sp>
      <p:sp>
        <p:nvSpPr>
          <p:cNvPr id="8" name="7 Botón de acción: Hacia atrás o Anterior">
            <a:hlinkClick r:id="rId2" action="ppaction://hlinksldjump" highlightClick="1"/>
          </p:cNvPr>
          <p:cNvSpPr/>
          <p:nvPr/>
        </p:nvSpPr>
        <p:spPr>
          <a:xfrm>
            <a:off x="8748713" y="6453188"/>
            <a:ext cx="395287" cy="404812"/>
          </a:xfrm>
          <a:prstGeom prst="actionButtonBackPrevio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30175"/>
            <a:ext cx="8569325" cy="995363"/>
          </a:xfrm>
        </p:spPr>
        <p:txBody>
          <a:bodyPr/>
          <a:lstStyle/>
          <a:p>
            <a:pPr algn="just">
              <a:defRPr/>
            </a:pPr>
            <a:r>
              <a:rPr lang="es-ES" sz="2600" dirty="0">
                <a:solidFill>
                  <a:schemeClr val="accent6"/>
                </a:solidFill>
                <a:latin typeface="Arial" pitchFamily="34" charset="0"/>
                <a:cs typeface="Arial" pitchFamily="34" charset="0"/>
              </a:rPr>
              <a:t>CAPACITACIÓN EN SEGURIDAD Y SALUD OCUPACIONAL</a:t>
            </a:r>
            <a:endParaRPr lang="es-EC" sz="2600" dirty="0">
              <a:solidFill>
                <a:schemeClr val="accent6"/>
              </a:solidFill>
              <a:latin typeface="Arial" pitchFamily="34" charset="0"/>
              <a:cs typeface="Arial" pitchFamily="34" charset="0"/>
            </a:endParaRPr>
          </a:p>
        </p:txBody>
      </p:sp>
      <p:sp>
        <p:nvSpPr>
          <p:cNvPr id="3" name="2 Marcador de contenido"/>
          <p:cNvSpPr>
            <a:spLocks noGrp="1"/>
          </p:cNvSpPr>
          <p:nvPr>
            <p:ph idx="1"/>
          </p:nvPr>
        </p:nvSpPr>
        <p:spPr>
          <a:xfrm>
            <a:off x="250825" y="1052513"/>
            <a:ext cx="8569325" cy="5472112"/>
          </a:xfrm>
        </p:spPr>
        <p:txBody>
          <a:bodyPr/>
          <a:lstStyle/>
          <a:p>
            <a:pPr marL="0" indent="0" algn="just">
              <a:buFont typeface="Arial" charset="0"/>
              <a:buNone/>
              <a:defRPr/>
            </a:pPr>
            <a:r>
              <a:rPr lang="es-ES" sz="2000" dirty="0">
                <a:latin typeface="Arial" pitchFamily="34" charset="0"/>
                <a:cs typeface="Arial" pitchFamily="34" charset="0"/>
              </a:rPr>
              <a:t>Con la intención de </a:t>
            </a:r>
            <a:r>
              <a:rPr lang="es-ES" sz="2000" dirty="0" smtClean="0">
                <a:latin typeface="Arial" pitchFamily="34" charset="0"/>
                <a:cs typeface="Arial" pitchFamily="34" charset="0"/>
              </a:rPr>
              <a:t>minimizarlos </a:t>
            </a:r>
            <a:r>
              <a:rPr lang="es-ES" sz="2000" dirty="0">
                <a:latin typeface="Arial" pitchFamily="34" charset="0"/>
                <a:cs typeface="Arial" pitchFamily="34" charset="0"/>
              </a:rPr>
              <a:t>riesgos, peligros y por ende la aparición de los daños profesionales y cumpliendo con las normas vigentes en el Decreto 2393 del Código del Trabajo, ha creído conveniente instruir y capacitar a todos sus trabajadores en la prevención de siniestros </a:t>
            </a:r>
            <a:r>
              <a:rPr lang="es-ES" sz="2000" dirty="0" smtClean="0">
                <a:latin typeface="Arial" pitchFamily="34" charset="0"/>
                <a:cs typeface="Arial" pitchFamily="34" charset="0"/>
              </a:rPr>
              <a:t>laborales.</a:t>
            </a:r>
            <a:endParaRPr lang="es-EC" sz="2000" dirty="0">
              <a:latin typeface="Arial" pitchFamily="34" charset="0"/>
              <a:cs typeface="Arial" pitchFamily="34" charset="0"/>
            </a:endParaRPr>
          </a:p>
          <a:p>
            <a:pPr algn="just">
              <a:buFont typeface="Wingdings" pitchFamily="2" charset="2"/>
              <a:buChar char="ü"/>
              <a:defRPr/>
            </a:pPr>
            <a:r>
              <a:rPr lang="es-ES" sz="2800" b="1" dirty="0" smtClean="0">
                <a:latin typeface="Arial" pitchFamily="34" charset="0"/>
                <a:cs typeface="Arial" pitchFamily="34" charset="0"/>
              </a:rPr>
              <a:t>Objetivos</a:t>
            </a:r>
          </a:p>
          <a:p>
            <a:pPr algn="just">
              <a:buFont typeface="Wingdings" pitchFamily="2" charset="2"/>
              <a:buChar char="Ø"/>
              <a:defRPr/>
            </a:pPr>
            <a:r>
              <a:rPr lang="es-ES" sz="2000" dirty="0">
                <a:latin typeface="Arial" pitchFamily="34" charset="0"/>
                <a:cs typeface="Arial" pitchFamily="34" charset="0"/>
              </a:rPr>
              <a:t>Instruir a los trabajadores sobre las normas de seguridad prescritas en la Prevención de Riesgos de Trabajo.</a:t>
            </a:r>
            <a:endParaRPr lang="es-EC" sz="2000" dirty="0">
              <a:latin typeface="Arial" pitchFamily="34" charset="0"/>
              <a:cs typeface="Arial" pitchFamily="34" charset="0"/>
            </a:endParaRPr>
          </a:p>
          <a:p>
            <a:pPr algn="just">
              <a:buFont typeface="Wingdings" pitchFamily="2" charset="2"/>
              <a:buChar char="Ø"/>
              <a:defRPr/>
            </a:pPr>
            <a:r>
              <a:rPr lang="es-ES" sz="2000" dirty="0">
                <a:latin typeface="Arial" pitchFamily="34" charset="0"/>
                <a:cs typeface="Arial" pitchFamily="34" charset="0"/>
              </a:rPr>
              <a:t>Desarrollar métodos idóneos de trabajo orientados a la eliminación y reducción de actos inseguros dentro del proceso laboral.</a:t>
            </a:r>
            <a:endParaRPr lang="es-EC" sz="2000" dirty="0">
              <a:latin typeface="Arial" pitchFamily="34" charset="0"/>
              <a:cs typeface="Arial" pitchFamily="34" charset="0"/>
            </a:endParaRPr>
          </a:p>
          <a:p>
            <a:pPr algn="just">
              <a:buFont typeface="Wingdings" pitchFamily="2" charset="2"/>
              <a:buChar char="Ø"/>
              <a:defRPr/>
            </a:pPr>
            <a:r>
              <a:rPr lang="es-ES" sz="2000" dirty="0">
                <a:latin typeface="Arial" pitchFamily="34" charset="0"/>
                <a:cs typeface="Arial" pitchFamily="34" charset="0"/>
              </a:rPr>
              <a:t>Elevar el nivel de conocimientos y competencias referentes a las tareas típicas propias del proceso de trabajo.</a:t>
            </a:r>
            <a:endParaRPr lang="es-EC" sz="2000" dirty="0">
              <a:latin typeface="Arial" pitchFamily="34" charset="0"/>
              <a:cs typeface="Arial" pitchFamily="34" charset="0"/>
            </a:endParaRPr>
          </a:p>
          <a:p>
            <a:pPr algn="just">
              <a:buFont typeface="Wingdings" pitchFamily="2" charset="2"/>
              <a:buChar char="Ø"/>
              <a:defRPr/>
            </a:pPr>
            <a:r>
              <a:rPr lang="es-ES" sz="2000" dirty="0">
                <a:latin typeface="Arial" pitchFamily="34" charset="0"/>
                <a:cs typeface="Arial" pitchFamily="34" charset="0"/>
              </a:rPr>
              <a:t>Asesorar a la parte administrativa en la erradicación de los riesgos presentes en el trabajo, así como su mejoramiento y desempeño técnico, práctico y científico.</a:t>
            </a:r>
            <a:endParaRPr lang="es-EC" sz="2000" dirty="0">
              <a:latin typeface="Arial" pitchFamily="34" charset="0"/>
              <a:cs typeface="Arial" pitchFamily="34" charset="0"/>
            </a:endParaRPr>
          </a:p>
          <a:p>
            <a:pPr algn="just">
              <a:buFont typeface="Wingdings" pitchFamily="2" charset="2"/>
              <a:buChar char="Ø"/>
              <a:defRPr/>
            </a:pPr>
            <a:r>
              <a:rPr lang="es-ES" sz="2000" dirty="0">
                <a:latin typeface="Arial" pitchFamily="34" charset="0"/>
                <a:cs typeface="Arial" pitchFamily="34" charset="0"/>
              </a:rPr>
              <a:t>Evaluar los resultados de la capacitación en función del desempeño del trabajador.</a:t>
            </a:r>
            <a:endParaRPr lang="es-EC" sz="2000" dirty="0">
              <a:latin typeface="Arial" pitchFamily="34" charset="0"/>
              <a:cs typeface="Arial" pitchFamily="34" charset="0"/>
            </a:endParaRPr>
          </a:p>
          <a:p>
            <a:pPr marL="0" indent="0" algn="just">
              <a:buFont typeface="Arial" charset="0"/>
              <a:buNone/>
              <a:defRPr/>
            </a:pPr>
            <a:endParaRPr lang="es-EC"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388" y="260350"/>
            <a:ext cx="8507412" cy="6337300"/>
          </a:xfrm>
        </p:spPr>
        <p:txBody>
          <a:bodyPr/>
          <a:lstStyle/>
          <a:p>
            <a:pPr>
              <a:buFont typeface="Wingdings" pitchFamily="2" charset="2"/>
              <a:buChar char="ü"/>
              <a:defRPr/>
            </a:pPr>
            <a:r>
              <a:rPr lang="es-ES" sz="2800" b="1" dirty="0">
                <a:latin typeface="Arial" pitchFamily="34" charset="0"/>
                <a:cs typeface="Arial" pitchFamily="34" charset="0"/>
              </a:rPr>
              <a:t>Temas a </a:t>
            </a:r>
            <a:r>
              <a:rPr lang="es-ES" sz="2800" b="1" dirty="0" smtClean="0">
                <a:latin typeface="Arial" pitchFamily="34" charset="0"/>
                <a:cs typeface="Arial" pitchFamily="34" charset="0"/>
              </a:rPr>
              <a:t>tratarse</a:t>
            </a:r>
          </a:p>
          <a:p>
            <a:pPr marL="0" indent="0">
              <a:buFont typeface="Arial" charset="0"/>
              <a:buNone/>
              <a:defRPr/>
            </a:pPr>
            <a:endParaRPr lang="es-ES" sz="2800" b="1" dirty="0" smtClean="0">
              <a:latin typeface="Arial" pitchFamily="34" charset="0"/>
              <a:cs typeface="Arial" pitchFamily="34" charset="0"/>
            </a:endParaRPr>
          </a:p>
          <a:p>
            <a:pPr algn="just">
              <a:buFont typeface="Wingdings" pitchFamily="2" charset="2"/>
              <a:buChar char="Ø"/>
              <a:defRPr/>
            </a:pPr>
            <a:r>
              <a:rPr lang="es-ES" sz="2000" dirty="0">
                <a:latin typeface="Arial" pitchFamily="34" charset="0"/>
                <a:cs typeface="Arial" pitchFamily="34" charset="0"/>
              </a:rPr>
              <a:t>Causas y Factores de los accidentes</a:t>
            </a:r>
            <a:r>
              <a:rPr lang="es-ES" sz="2000" b="1" dirty="0">
                <a:latin typeface="Arial" pitchFamily="34" charset="0"/>
                <a:cs typeface="Arial" pitchFamily="34" charset="0"/>
              </a:rPr>
              <a:t>. </a:t>
            </a:r>
            <a:endParaRPr lang="es-ES" sz="2000" b="1" dirty="0" smtClean="0">
              <a:latin typeface="Arial" pitchFamily="34" charset="0"/>
              <a:cs typeface="Arial" pitchFamily="34" charset="0"/>
            </a:endParaRPr>
          </a:p>
          <a:p>
            <a:pPr algn="just">
              <a:buFont typeface="Wingdings" pitchFamily="2" charset="2"/>
              <a:buChar char="Ø"/>
              <a:defRPr/>
            </a:pPr>
            <a:r>
              <a:rPr lang="es-ES" sz="2000" dirty="0">
                <a:latin typeface="Arial" pitchFamily="34" charset="0"/>
                <a:cs typeface="Arial" pitchFamily="34" charset="0"/>
              </a:rPr>
              <a:t>Causas de los Accidentes </a:t>
            </a:r>
            <a:endParaRPr lang="es-ES" sz="2000" dirty="0" smtClean="0">
              <a:latin typeface="Arial" pitchFamily="34" charset="0"/>
              <a:cs typeface="Arial" pitchFamily="34" charset="0"/>
            </a:endParaRPr>
          </a:p>
          <a:p>
            <a:pPr algn="just">
              <a:buFont typeface="Wingdings" pitchFamily="2" charset="2"/>
              <a:buChar char="Ø"/>
              <a:defRPr/>
            </a:pPr>
            <a:r>
              <a:rPr lang="es-ES" sz="2000" dirty="0">
                <a:latin typeface="Arial" pitchFamily="34" charset="0"/>
                <a:cs typeface="Arial" pitchFamily="34" charset="0"/>
              </a:rPr>
              <a:t>Almacenamiento seguro de Productos Químicos Industriales </a:t>
            </a:r>
            <a:endParaRPr lang="es-EC" sz="2000" dirty="0">
              <a:latin typeface="Arial" pitchFamily="34" charset="0"/>
              <a:cs typeface="Arial" pitchFamily="34" charset="0"/>
            </a:endParaRPr>
          </a:p>
          <a:p>
            <a:pPr algn="just">
              <a:buFont typeface="Wingdings" pitchFamily="2" charset="2"/>
              <a:buChar char="Ø"/>
              <a:defRPr/>
            </a:pPr>
            <a:r>
              <a:rPr lang="es-ES" sz="2000" dirty="0" smtClean="0">
                <a:latin typeface="Arial" pitchFamily="34" charset="0"/>
                <a:cs typeface="Arial" pitchFamily="34" charset="0"/>
              </a:rPr>
              <a:t>Normas </a:t>
            </a:r>
            <a:r>
              <a:rPr lang="es-ES" sz="2000" dirty="0">
                <a:latin typeface="Arial" pitchFamily="34" charset="0"/>
                <a:cs typeface="Arial" pitchFamily="34" charset="0"/>
              </a:rPr>
              <a:t>de Seguridad </a:t>
            </a:r>
            <a:endParaRPr lang="es-EC" sz="2000" dirty="0">
              <a:latin typeface="Arial" pitchFamily="34" charset="0"/>
              <a:cs typeface="Arial" pitchFamily="34" charset="0"/>
            </a:endParaRPr>
          </a:p>
          <a:p>
            <a:pPr algn="just">
              <a:buFont typeface="Wingdings" pitchFamily="2" charset="2"/>
              <a:buChar char="Ø"/>
              <a:defRPr/>
            </a:pPr>
            <a:r>
              <a:rPr lang="es-ES" sz="2000" dirty="0" smtClean="0">
                <a:latin typeface="Arial" pitchFamily="34" charset="0"/>
                <a:cs typeface="Arial" pitchFamily="34" charset="0"/>
              </a:rPr>
              <a:t>Seguridad </a:t>
            </a:r>
            <a:r>
              <a:rPr lang="es-ES" sz="2000" dirty="0">
                <a:latin typeface="Arial" pitchFamily="34" charset="0"/>
                <a:cs typeface="Arial" pitchFamily="34" charset="0"/>
              </a:rPr>
              <a:t>Industrial en el manejo de Productos Químicos de Alto Riesgo </a:t>
            </a:r>
            <a:endParaRPr lang="es-EC" sz="2000" dirty="0">
              <a:latin typeface="Arial" pitchFamily="34" charset="0"/>
              <a:cs typeface="Arial" pitchFamily="34" charset="0"/>
            </a:endParaRPr>
          </a:p>
          <a:p>
            <a:pPr algn="just">
              <a:buFont typeface="Wingdings" pitchFamily="2" charset="2"/>
              <a:buChar char="Ø"/>
              <a:defRPr/>
            </a:pPr>
            <a:r>
              <a:rPr lang="es-ES" sz="2000" dirty="0" smtClean="0">
                <a:latin typeface="Arial" pitchFamily="34" charset="0"/>
                <a:cs typeface="Arial" pitchFamily="34" charset="0"/>
              </a:rPr>
              <a:t>Técnicas </a:t>
            </a:r>
            <a:r>
              <a:rPr lang="es-ES" sz="2000" dirty="0">
                <a:latin typeface="Arial" pitchFamily="34" charset="0"/>
                <a:cs typeface="Arial" pitchFamily="34" charset="0"/>
              </a:rPr>
              <a:t>de Lucha </a:t>
            </a:r>
            <a:endParaRPr lang="es-EC" sz="2000" dirty="0">
              <a:latin typeface="Arial" pitchFamily="34" charset="0"/>
              <a:cs typeface="Arial" pitchFamily="34" charset="0"/>
            </a:endParaRPr>
          </a:p>
          <a:p>
            <a:pPr algn="just">
              <a:buFont typeface="Wingdings" pitchFamily="2" charset="2"/>
              <a:buChar char="Ø"/>
              <a:defRPr/>
            </a:pPr>
            <a:r>
              <a:rPr lang="es-ES" sz="2000" dirty="0" smtClean="0">
                <a:latin typeface="Arial" pitchFamily="34" charset="0"/>
                <a:cs typeface="Arial" pitchFamily="34" charset="0"/>
              </a:rPr>
              <a:t>Manejo </a:t>
            </a:r>
            <a:r>
              <a:rPr lang="es-ES" sz="2000" dirty="0">
                <a:latin typeface="Arial" pitchFamily="34" charset="0"/>
                <a:cs typeface="Arial" pitchFamily="34" charset="0"/>
              </a:rPr>
              <a:t>Seguro de Productos Químicos de Alto Riesgo</a:t>
            </a:r>
            <a:endParaRPr lang="es-EC" sz="2000" dirty="0">
              <a:latin typeface="Arial" pitchFamily="34" charset="0"/>
              <a:cs typeface="Arial" pitchFamily="34" charset="0"/>
            </a:endParaRPr>
          </a:p>
          <a:p>
            <a:pPr algn="just">
              <a:buFont typeface="Wingdings" pitchFamily="2" charset="2"/>
              <a:buChar char="Ø"/>
              <a:defRPr/>
            </a:pPr>
            <a:r>
              <a:rPr lang="es-ES" sz="2000" dirty="0" smtClean="0">
                <a:latin typeface="Arial" pitchFamily="34" charset="0"/>
                <a:cs typeface="Arial" pitchFamily="34" charset="0"/>
              </a:rPr>
              <a:t>Inspecciones </a:t>
            </a:r>
            <a:r>
              <a:rPr lang="es-ES" sz="2000" dirty="0">
                <a:latin typeface="Arial" pitchFamily="34" charset="0"/>
                <a:cs typeface="Arial" pitchFamily="34" charset="0"/>
              </a:rPr>
              <a:t>de Seguridad </a:t>
            </a:r>
            <a:endParaRPr lang="es-EC" sz="2000" dirty="0">
              <a:latin typeface="Arial" pitchFamily="34" charset="0"/>
              <a:cs typeface="Arial" pitchFamily="34" charset="0"/>
            </a:endParaRPr>
          </a:p>
          <a:p>
            <a:pPr algn="just">
              <a:buFont typeface="Wingdings" pitchFamily="2" charset="2"/>
              <a:buChar char="Ø"/>
              <a:defRPr/>
            </a:pPr>
            <a:r>
              <a:rPr lang="es-ES" sz="2000" dirty="0" smtClean="0">
                <a:latin typeface="Arial" pitchFamily="34" charset="0"/>
                <a:cs typeface="Arial" pitchFamily="34" charset="0"/>
              </a:rPr>
              <a:t>Prevención </a:t>
            </a:r>
            <a:r>
              <a:rPr lang="es-ES" sz="2000" dirty="0">
                <a:latin typeface="Arial" pitchFamily="34" charset="0"/>
                <a:cs typeface="Arial" pitchFamily="34" charset="0"/>
              </a:rPr>
              <a:t>y Protección de Incendios </a:t>
            </a:r>
            <a:endParaRPr lang="es-EC" sz="2000" dirty="0">
              <a:latin typeface="Arial" pitchFamily="34" charset="0"/>
              <a:cs typeface="Arial" pitchFamily="34" charset="0"/>
            </a:endParaRPr>
          </a:p>
          <a:p>
            <a:pPr algn="just">
              <a:buFont typeface="Wingdings" pitchFamily="2" charset="2"/>
              <a:buChar char="Ø"/>
              <a:defRPr/>
            </a:pPr>
            <a:r>
              <a:rPr lang="es-ES" sz="2000" dirty="0" smtClean="0">
                <a:latin typeface="Arial" pitchFamily="34" charset="0"/>
                <a:cs typeface="Arial" pitchFamily="34" charset="0"/>
              </a:rPr>
              <a:t>Protección </a:t>
            </a:r>
            <a:r>
              <a:rPr lang="es-ES" sz="2000" dirty="0">
                <a:latin typeface="Arial" pitchFamily="34" charset="0"/>
                <a:cs typeface="Arial" pitchFamily="34" charset="0"/>
              </a:rPr>
              <a:t>Personal  </a:t>
            </a:r>
            <a:endParaRPr lang="es-EC" sz="2000" dirty="0">
              <a:latin typeface="Arial" pitchFamily="34" charset="0"/>
              <a:cs typeface="Arial" pitchFamily="34" charset="0"/>
            </a:endParaRPr>
          </a:p>
          <a:p>
            <a:pPr algn="just">
              <a:buFont typeface="Wingdings" pitchFamily="2" charset="2"/>
              <a:buChar char="Ø"/>
              <a:defRPr/>
            </a:pPr>
            <a:r>
              <a:rPr lang="es-ES" sz="2000" dirty="0" smtClean="0">
                <a:latin typeface="Arial" pitchFamily="34" charset="0"/>
                <a:cs typeface="Arial" pitchFamily="34" charset="0"/>
              </a:rPr>
              <a:t>Investigación </a:t>
            </a:r>
            <a:r>
              <a:rPr lang="es-ES" sz="2000" dirty="0">
                <a:latin typeface="Arial" pitchFamily="34" charset="0"/>
                <a:cs typeface="Arial" pitchFamily="34" charset="0"/>
              </a:rPr>
              <a:t>de Accidentes </a:t>
            </a:r>
            <a:endParaRPr lang="es-EC" sz="2000" dirty="0">
              <a:latin typeface="Arial" pitchFamily="34" charset="0"/>
              <a:cs typeface="Arial" pitchFamily="34" charset="0"/>
            </a:endParaRPr>
          </a:p>
          <a:p>
            <a:pPr>
              <a:defRPr/>
            </a:pPr>
            <a:endParaRPr lang="es-EC" dirty="0"/>
          </a:p>
        </p:txBody>
      </p:sp>
      <p:sp>
        <p:nvSpPr>
          <p:cNvPr id="5" name="4 Botón de acción: Hacia atrás o Anterior">
            <a:hlinkClick r:id="rId2" action="ppaction://hlinksldjump" highlightClick="1"/>
          </p:cNvPr>
          <p:cNvSpPr/>
          <p:nvPr/>
        </p:nvSpPr>
        <p:spPr>
          <a:xfrm>
            <a:off x="8675688" y="6308725"/>
            <a:ext cx="468312" cy="549275"/>
          </a:xfrm>
          <a:prstGeom prst="actionButtonBackPrevio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800"/>
          </a:xfrm>
        </p:spPr>
        <p:txBody>
          <a:bodyPr rtlCol="0">
            <a:normAutofit/>
          </a:bodyPr>
          <a:lstStyle/>
          <a:p>
            <a:pPr algn="l" eaLnBrk="1" fontAlgn="auto" hangingPunct="1">
              <a:spcAft>
                <a:spcPts val="0"/>
              </a:spcAft>
              <a:defRPr/>
            </a:pPr>
            <a:r>
              <a:rPr lang="es-ES" sz="4000" dirty="0" smtClean="0">
                <a:solidFill>
                  <a:schemeClr val="accent6"/>
                </a:solidFill>
                <a:latin typeface="Arial" pitchFamily="34" charset="0"/>
                <a:cs typeface="Arial" pitchFamily="34" charset="0"/>
              </a:rPr>
              <a:t>Conclusiones</a:t>
            </a:r>
            <a:endParaRPr lang="es-ES" sz="4000" dirty="0">
              <a:solidFill>
                <a:schemeClr val="accent6"/>
              </a:solidFill>
              <a:latin typeface="Arial" pitchFamily="34" charset="0"/>
              <a:cs typeface="Arial" pitchFamily="34" charset="0"/>
            </a:endParaRPr>
          </a:p>
        </p:txBody>
      </p:sp>
      <p:sp>
        <p:nvSpPr>
          <p:cNvPr id="37891" name="2 Marcador de contenido"/>
          <p:cNvSpPr>
            <a:spLocks noGrp="1"/>
          </p:cNvSpPr>
          <p:nvPr>
            <p:ph idx="1"/>
          </p:nvPr>
        </p:nvSpPr>
        <p:spPr>
          <a:xfrm>
            <a:off x="285750" y="1571625"/>
            <a:ext cx="8643938" cy="5286375"/>
          </a:xfrm>
        </p:spPr>
        <p:txBody>
          <a:bodyPr/>
          <a:lstStyle/>
          <a:p>
            <a:pPr lvl="1" eaLnBrk="1" hangingPunct="1">
              <a:buFont typeface="Wingdings" pitchFamily="2" charset="2"/>
              <a:buChar char="ü"/>
            </a:pPr>
            <a:r>
              <a:rPr lang="es-ES" sz="3600" b="1" smtClean="0">
                <a:latin typeface="Arial" charset="0"/>
                <a:cs typeface="Arial" charset="0"/>
              </a:rPr>
              <a:t>El problema y objetivos</a:t>
            </a:r>
          </a:p>
          <a:p>
            <a:pPr lvl="1" eaLnBrk="1" hangingPunct="1">
              <a:buFont typeface="Wingdings" pitchFamily="2" charset="2"/>
              <a:buChar char="ü"/>
            </a:pPr>
            <a:r>
              <a:rPr lang="es-ES" sz="3600" b="1" smtClean="0">
                <a:latin typeface="Arial" charset="0"/>
                <a:cs typeface="Arial" charset="0"/>
              </a:rPr>
              <a:t>Se identificaron los riesgos</a:t>
            </a:r>
          </a:p>
          <a:p>
            <a:pPr lvl="1" eaLnBrk="1" hangingPunct="1">
              <a:buFont typeface="Wingdings" pitchFamily="2" charset="2"/>
              <a:buChar char="ü"/>
            </a:pPr>
            <a:r>
              <a:rPr lang="es-ES" sz="3600" b="1" smtClean="0">
                <a:latin typeface="Arial" charset="0"/>
                <a:cs typeface="Arial" charset="0"/>
              </a:rPr>
              <a:t>Accidentes laborales</a:t>
            </a:r>
          </a:p>
          <a:p>
            <a:pPr lvl="1" eaLnBrk="1" hangingPunct="1">
              <a:buFont typeface="Wingdings" pitchFamily="2" charset="2"/>
              <a:buChar char="ü"/>
            </a:pPr>
            <a:r>
              <a:rPr lang="es-ES" sz="3600" b="1" smtClean="0">
                <a:latin typeface="Arial" charset="0"/>
                <a:cs typeface="Arial" charset="0"/>
              </a:rPr>
              <a:t>Correcto manejo de plaguicidas</a:t>
            </a:r>
          </a:p>
          <a:p>
            <a:pPr lvl="1" eaLnBrk="1" hangingPunct="1">
              <a:buFont typeface="Wingdings" pitchFamily="2" charset="2"/>
              <a:buChar char="ü"/>
            </a:pPr>
            <a:r>
              <a:rPr lang="es-ES" sz="3600" b="1" smtClean="0">
                <a:latin typeface="Arial" charset="0"/>
                <a:cs typeface="Arial" charset="0"/>
              </a:rPr>
              <a:t>Plan de contingencia contra Incendios</a:t>
            </a:r>
            <a:endParaRPr lang="es-ES" sz="3600" smtClean="0">
              <a:latin typeface="Arial" charset="0"/>
              <a:cs typeface="Arial" charset="0"/>
            </a:endParaRPr>
          </a:p>
        </p:txBody>
      </p:sp>
      <p:sp>
        <p:nvSpPr>
          <p:cNvPr id="3" name="2 Botón de acción: Hacia atrás o Anterior">
            <a:hlinkClick r:id="rId2" action="ppaction://hlinksldjump" highlightClick="1"/>
          </p:cNvPr>
          <p:cNvSpPr/>
          <p:nvPr/>
        </p:nvSpPr>
        <p:spPr>
          <a:xfrm>
            <a:off x="8570858" y="6453188"/>
            <a:ext cx="539750" cy="404812"/>
          </a:xfrm>
          <a:prstGeom prst="actionButtonBackPrevio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5900738" cy="868362"/>
          </a:xfrm>
        </p:spPr>
        <p:txBody>
          <a:bodyPr rtlCol="0">
            <a:normAutofit/>
          </a:bodyPr>
          <a:lstStyle/>
          <a:p>
            <a:pPr eaLnBrk="1" fontAlgn="auto" hangingPunct="1">
              <a:spcAft>
                <a:spcPts val="0"/>
              </a:spcAft>
              <a:defRPr/>
            </a:pPr>
            <a:r>
              <a:rPr lang="es-ES" dirty="0" smtClean="0">
                <a:solidFill>
                  <a:schemeClr val="accent6"/>
                </a:solidFill>
                <a:latin typeface="Arial" pitchFamily="34" charset="0"/>
                <a:cs typeface="Arial" pitchFamily="34" charset="0"/>
              </a:rPr>
              <a:t>Recomendaciones</a:t>
            </a:r>
            <a:endParaRPr lang="es-ES" dirty="0">
              <a:solidFill>
                <a:schemeClr val="accent6"/>
              </a:solidFill>
              <a:latin typeface="Arial" pitchFamily="34" charset="0"/>
              <a:cs typeface="Arial" pitchFamily="34" charset="0"/>
            </a:endParaRPr>
          </a:p>
        </p:txBody>
      </p:sp>
      <p:sp>
        <p:nvSpPr>
          <p:cNvPr id="38915" name="2 Marcador de contenido"/>
          <p:cNvSpPr>
            <a:spLocks noGrp="1"/>
          </p:cNvSpPr>
          <p:nvPr>
            <p:ph idx="1"/>
          </p:nvPr>
        </p:nvSpPr>
        <p:spPr>
          <a:xfrm>
            <a:off x="285750" y="1285875"/>
            <a:ext cx="8072438" cy="5214938"/>
          </a:xfrm>
        </p:spPr>
        <p:txBody>
          <a:bodyPr/>
          <a:lstStyle/>
          <a:p>
            <a:pPr lvl="1" eaLnBrk="1" hangingPunct="1">
              <a:buFont typeface="Wingdings" pitchFamily="2" charset="2"/>
              <a:buChar char="ü"/>
            </a:pPr>
            <a:r>
              <a:rPr lang="es-ES" sz="3600" b="1" smtClean="0">
                <a:latin typeface="Arial" charset="0"/>
                <a:cs typeface="Arial" charset="0"/>
              </a:rPr>
              <a:t>Llevar registros de la situación inicial de los trabajadores.</a:t>
            </a:r>
          </a:p>
          <a:p>
            <a:pPr lvl="1" eaLnBrk="1" hangingPunct="1">
              <a:buFont typeface="Wingdings" pitchFamily="2" charset="2"/>
              <a:buChar char="ü"/>
            </a:pPr>
            <a:r>
              <a:rPr lang="es-ES" sz="3600" b="1" smtClean="0">
                <a:latin typeface="Arial" charset="0"/>
                <a:cs typeface="Arial" charset="0"/>
              </a:rPr>
              <a:t>Cumplir y hacer cumplir las disposiciones vigentes</a:t>
            </a:r>
          </a:p>
          <a:p>
            <a:pPr lvl="1" eaLnBrk="1" hangingPunct="1">
              <a:buFont typeface="Wingdings" pitchFamily="2" charset="2"/>
              <a:buChar char="ü"/>
            </a:pPr>
            <a:r>
              <a:rPr lang="es-ES" sz="3600" b="1" smtClean="0">
                <a:latin typeface="Arial" charset="0"/>
                <a:cs typeface="Arial" charset="0"/>
              </a:rPr>
              <a:t>Aplicación del presente manual.</a:t>
            </a:r>
          </a:p>
          <a:p>
            <a:pPr lvl="1" eaLnBrk="1" hangingPunct="1">
              <a:buFont typeface="Wingdings" pitchFamily="2" charset="2"/>
              <a:buChar char="ü"/>
            </a:pPr>
            <a:r>
              <a:rPr lang="es-ES" sz="3600" b="1" smtClean="0">
                <a:latin typeface="Arial" charset="0"/>
                <a:cs typeface="Arial" charset="0"/>
              </a:rPr>
              <a:t>Supervisar y motivar a todo el personal</a:t>
            </a:r>
          </a:p>
          <a:p>
            <a:pPr eaLnBrk="1" hangingPunct="1"/>
            <a:endParaRPr lang="es-ES" b="1" smtClean="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4624"/>
            <a:ext cx="9144000" cy="1446550"/>
          </a:xfrm>
          <a:prstGeom prst="rect">
            <a:avLst/>
          </a:prstGeom>
          <a:noFill/>
          <a:effectLst>
            <a:innerShdw blurRad="63500" dist="50800">
              <a:prstClr val="black">
                <a:alpha val="50000"/>
              </a:prstClr>
            </a:innerShdw>
          </a:effectLst>
          <a:scene3d>
            <a:camera prst="perspectiveBelow"/>
            <a:lightRig rig="threePt" dir="t"/>
          </a:scene3d>
          <a:sp3d>
            <a:bevelT w="152400" h="50800" prst="softRound"/>
          </a:sp3d>
        </p:spPr>
        <p:txBody>
          <a:bodyPr wrap="square">
            <a:spAutoFit/>
          </a:bodyPr>
          <a:lstStyle/>
          <a:p>
            <a:pPr algn="ctr">
              <a:defRPr/>
            </a:pPr>
            <a:r>
              <a:rPr lang="es-ES" sz="8800" b="1" dirty="0">
                <a:ln w="17780" cmpd="sng">
                  <a:solidFill>
                    <a:schemeClr val="tx2">
                      <a:lumMod val="50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GRACIAS</a:t>
            </a:r>
          </a:p>
        </p:txBody>
      </p:sp>
      <p:pic>
        <p:nvPicPr>
          <p:cNvPr id="39939" name="Imagen 1" descr="SELLO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9363" y="3009900"/>
            <a:ext cx="4105275" cy="3732213"/>
          </a:xfrm>
          <a:prstGeom prst="ellipse">
            <a:avLst/>
          </a:prstGeom>
          <a:ln>
            <a:noFill/>
          </a:ln>
          <a:effectLst>
            <a:softEdge rad="112500"/>
          </a:effectLst>
        </p:spPr>
      </p:pic>
      <p:sp>
        <p:nvSpPr>
          <p:cNvPr id="39940" name="5 CuadroTexto"/>
          <p:cNvSpPr txBox="1">
            <a:spLocks noChangeArrowheads="1"/>
          </p:cNvSpPr>
          <p:nvPr/>
        </p:nvSpPr>
        <p:spPr bwMode="auto">
          <a:xfrm>
            <a:off x="0" y="1706563"/>
            <a:ext cx="914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C" sz="3200" dirty="0"/>
              <a:t>GRAD. JORGE MIÑO DIRECTOR</a:t>
            </a:r>
          </a:p>
          <a:p>
            <a:pPr algn="ctr" eaLnBrk="1" hangingPunct="1"/>
            <a:r>
              <a:rPr lang="es-EC" sz="3200" dirty="0"/>
              <a:t>MSC. DANNY VEJAR OPONENTE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533400" y="785813"/>
            <a:ext cx="6538913" cy="1214437"/>
          </a:xfrm>
        </p:spPr>
        <p:txBody>
          <a:bodyPr rtlCol="0">
            <a:noAutofit/>
          </a:bodyPr>
          <a:lstStyle/>
          <a:p>
            <a:pPr eaLnBrk="1" fontAlgn="auto" hangingPunct="1">
              <a:spcAft>
                <a:spcPts val="0"/>
              </a:spcAft>
              <a:defRPr/>
            </a:pPr>
            <a:r>
              <a:rPr lang="es-ES" sz="4000" dirty="0" smtClean="0">
                <a:solidFill>
                  <a:schemeClr val="accent6"/>
                </a:solidFill>
                <a:latin typeface="Arial" pitchFamily="34" charset="0"/>
                <a:cs typeface="Arial" pitchFamily="34" charset="0"/>
              </a:rPr>
              <a:t>Formulación del Problema.</a:t>
            </a:r>
            <a:endParaRPr lang="es-EC" sz="4000" dirty="0">
              <a:solidFill>
                <a:schemeClr val="accent6"/>
              </a:solidFill>
              <a:latin typeface="Arial" pitchFamily="34" charset="0"/>
              <a:cs typeface="Arial" pitchFamily="34" charset="0"/>
            </a:endParaRPr>
          </a:p>
        </p:txBody>
      </p:sp>
      <p:sp>
        <p:nvSpPr>
          <p:cNvPr id="5123" name="2 Marcador de contenido"/>
          <p:cNvSpPr>
            <a:spLocks noGrp="1"/>
          </p:cNvSpPr>
          <p:nvPr>
            <p:ph type="subTitle" idx="1"/>
          </p:nvPr>
        </p:nvSpPr>
        <p:spPr>
          <a:xfrm>
            <a:off x="285750" y="2286000"/>
            <a:ext cx="8501063" cy="3214688"/>
          </a:xfrm>
        </p:spPr>
        <p:txBody>
          <a:bodyPr/>
          <a:lstStyle/>
          <a:p>
            <a:pPr marL="273050" indent="-273050" algn="just" eaLnBrk="1" hangingPunct="1">
              <a:buFont typeface="Wingdings" pitchFamily="2" charset="2"/>
              <a:buChar char="ü"/>
            </a:pPr>
            <a:r>
              <a:rPr lang="es-EC" b="1" smtClean="0">
                <a:solidFill>
                  <a:schemeClr val="tx1"/>
                </a:solidFill>
                <a:latin typeface="Arial" charset="0"/>
                <a:cs typeface="Arial" charset="0"/>
              </a:rPr>
              <a:t>Quien genera el riesgo debe controlarlo?</a:t>
            </a:r>
          </a:p>
          <a:p>
            <a:pPr marL="273050" indent="-273050" algn="just" eaLnBrk="1" hangingPunct="1"/>
            <a:endParaRPr lang="es-EC" b="1" smtClean="0">
              <a:solidFill>
                <a:schemeClr val="tx1"/>
              </a:solidFill>
              <a:latin typeface="Arial" charset="0"/>
              <a:cs typeface="Arial" charset="0"/>
            </a:endParaRPr>
          </a:p>
          <a:p>
            <a:pPr marL="1187450" lvl="2" indent="-273050" algn="just" eaLnBrk="1" hangingPunct="1">
              <a:buFont typeface="Wingdings" pitchFamily="2" charset="2"/>
              <a:buChar char="q"/>
            </a:pPr>
            <a:r>
              <a:rPr lang="es-EC" b="1" smtClean="0">
                <a:solidFill>
                  <a:schemeClr val="tx1"/>
                </a:solidFill>
                <a:latin typeface="Arial" charset="0"/>
                <a:cs typeface="Arial" charset="0"/>
              </a:rPr>
              <a:t>Los riesgos son responsabilidad del empleador</a:t>
            </a:r>
          </a:p>
          <a:p>
            <a:pPr marL="1187450" lvl="2" indent="-273050" algn="just" eaLnBrk="1" hangingPunct="1">
              <a:buFont typeface="Wingdings" pitchFamily="2" charset="2"/>
              <a:buChar char="q"/>
            </a:pPr>
            <a:r>
              <a:rPr lang="es-EC" b="1" smtClean="0">
                <a:solidFill>
                  <a:schemeClr val="tx1"/>
                </a:solidFill>
                <a:latin typeface="Arial" charset="0"/>
                <a:cs typeface="Arial" charset="0"/>
              </a:rPr>
              <a:t>Intoxicación por plaguicidas</a:t>
            </a:r>
          </a:p>
          <a:p>
            <a:pPr marL="1187450" lvl="2" indent="-273050" algn="just" eaLnBrk="1" hangingPunct="1">
              <a:buFont typeface="Wingdings" pitchFamily="2" charset="2"/>
              <a:buChar char="q"/>
            </a:pPr>
            <a:r>
              <a:rPr lang="es-EC" b="1" smtClean="0">
                <a:solidFill>
                  <a:schemeClr val="tx1"/>
                </a:solidFill>
                <a:latin typeface="Arial" charset="0"/>
                <a:cs typeface="Arial" charset="0"/>
              </a:rPr>
              <a:t>Condiciones de trabajo deficientes</a:t>
            </a:r>
          </a:p>
          <a:p>
            <a:pPr marL="273050" indent="-273050" eaLnBrk="1" hangingPunct="1">
              <a:buFont typeface="Wingdings" pitchFamily="2" charset="2"/>
              <a:buChar char="ü"/>
            </a:pPr>
            <a:endParaRPr lang="es-EC" sz="2400" b="1" smtClean="0">
              <a:solidFill>
                <a:schemeClr val="tx1"/>
              </a:solidFill>
            </a:endParaRPr>
          </a:p>
          <a:p>
            <a:pPr marL="273050" indent="-273050" eaLnBrk="1" hangingPunct="1">
              <a:buFont typeface="Wingdings" pitchFamily="2" charset="2"/>
              <a:buChar char="ü"/>
            </a:pPr>
            <a:endParaRPr lang="es-EC" sz="2400" b="1" smtClean="0">
              <a:solidFill>
                <a:schemeClr val="tx1"/>
              </a:solidFill>
            </a:endParaRPr>
          </a:p>
        </p:txBody>
      </p:sp>
      <p:sp>
        <p:nvSpPr>
          <p:cNvPr id="2" name="1 Botón de acción: Hacia atrás o Anterior">
            <a:hlinkClick r:id="rId2" action="ppaction://hlinksldjump" highlightClick="1"/>
          </p:cNvPr>
          <p:cNvSpPr/>
          <p:nvPr/>
        </p:nvSpPr>
        <p:spPr>
          <a:xfrm>
            <a:off x="8748713" y="6453188"/>
            <a:ext cx="395287" cy="404812"/>
          </a:xfrm>
          <a:prstGeom prst="actionButtonBackPrevio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42938" y="714375"/>
            <a:ext cx="4572000" cy="928688"/>
          </a:xfrm>
        </p:spPr>
        <p:txBody>
          <a:bodyPr rtlCol="0">
            <a:normAutofit/>
          </a:bodyPr>
          <a:lstStyle/>
          <a:p>
            <a:pPr eaLnBrk="1" fontAlgn="auto" hangingPunct="1">
              <a:spcAft>
                <a:spcPts val="0"/>
              </a:spcAft>
              <a:defRPr/>
            </a:pPr>
            <a:r>
              <a:rPr lang="es-EC" sz="4000" dirty="0" smtClean="0">
                <a:solidFill>
                  <a:schemeClr val="accent6"/>
                </a:solidFill>
                <a:latin typeface="Arial" pitchFamily="34" charset="0"/>
                <a:cs typeface="Arial" pitchFamily="34" charset="0"/>
              </a:rPr>
              <a:t>Justificación</a:t>
            </a:r>
            <a:endParaRPr lang="es-EC" sz="4000" dirty="0">
              <a:solidFill>
                <a:schemeClr val="accent6"/>
              </a:solidFill>
              <a:latin typeface="Arial" pitchFamily="34" charset="0"/>
              <a:cs typeface="Arial" pitchFamily="34" charset="0"/>
            </a:endParaRPr>
          </a:p>
        </p:txBody>
      </p:sp>
      <p:sp>
        <p:nvSpPr>
          <p:cNvPr id="8195" name="2 Subtítulo"/>
          <p:cNvSpPr>
            <a:spLocks noGrp="1"/>
          </p:cNvSpPr>
          <p:nvPr>
            <p:ph type="subTitle" idx="1"/>
          </p:nvPr>
        </p:nvSpPr>
        <p:spPr>
          <a:xfrm>
            <a:off x="357188" y="2428875"/>
            <a:ext cx="8572500" cy="4000500"/>
          </a:xfrm>
        </p:spPr>
        <p:txBody>
          <a:bodyPr rtlCol="0">
            <a:normAutofit/>
          </a:bodyPr>
          <a:lstStyle/>
          <a:p>
            <a:pPr algn="just" eaLnBrk="1" fontAlgn="auto" hangingPunct="1">
              <a:spcAft>
                <a:spcPts val="0"/>
              </a:spcAft>
              <a:buClr>
                <a:schemeClr val="tx1">
                  <a:shade val="95000"/>
                </a:schemeClr>
              </a:buClr>
              <a:buFont typeface="Wingdings" pitchFamily="2" charset="2"/>
              <a:buChar char="ü"/>
              <a:defRPr/>
            </a:pPr>
            <a:r>
              <a:rPr lang="es-ES" b="1" dirty="0" smtClean="0">
                <a:solidFill>
                  <a:schemeClr val="tx1"/>
                </a:solidFill>
                <a:latin typeface="Arial" pitchFamily="34" charset="0"/>
                <a:cs typeface="Arial" pitchFamily="34" charset="0"/>
              </a:rPr>
              <a:t>Situación laboral.</a:t>
            </a:r>
          </a:p>
          <a:p>
            <a:pPr lvl="2" algn="just" eaLnBrk="1" fontAlgn="auto" hangingPunct="1">
              <a:spcAft>
                <a:spcPts val="0"/>
              </a:spcAft>
              <a:buClr>
                <a:schemeClr val="tx1">
                  <a:shade val="95000"/>
                </a:schemeClr>
              </a:buClr>
              <a:buFont typeface="Wingdings" pitchFamily="2" charset="2"/>
              <a:buChar char="q"/>
              <a:defRPr/>
            </a:pPr>
            <a:r>
              <a:rPr lang="es-ES" b="1" dirty="0" smtClean="0">
                <a:solidFill>
                  <a:schemeClr val="tx1"/>
                </a:solidFill>
                <a:latin typeface="Arial" pitchFamily="34" charset="0"/>
                <a:cs typeface="Arial" pitchFamily="34" charset="0"/>
              </a:rPr>
              <a:t>Responsabilidad patronal</a:t>
            </a:r>
          </a:p>
          <a:p>
            <a:pPr lvl="2" algn="just" eaLnBrk="1" fontAlgn="auto" hangingPunct="1">
              <a:spcAft>
                <a:spcPts val="0"/>
              </a:spcAft>
              <a:buClr>
                <a:schemeClr val="tx1">
                  <a:shade val="95000"/>
                </a:schemeClr>
              </a:buClr>
              <a:defRPr/>
            </a:pPr>
            <a:endParaRPr lang="es-ES" b="1" dirty="0" smtClean="0">
              <a:solidFill>
                <a:schemeClr val="tx1"/>
              </a:solidFill>
              <a:latin typeface="Arial" pitchFamily="34" charset="0"/>
              <a:cs typeface="Arial" pitchFamily="34" charset="0"/>
            </a:endParaRPr>
          </a:p>
          <a:p>
            <a:pPr algn="just" eaLnBrk="1" fontAlgn="auto" hangingPunct="1">
              <a:spcAft>
                <a:spcPts val="0"/>
              </a:spcAft>
              <a:buClr>
                <a:schemeClr val="tx1">
                  <a:shade val="95000"/>
                </a:schemeClr>
              </a:buClr>
              <a:buFont typeface="Wingdings" pitchFamily="2" charset="2"/>
              <a:buChar char="ü"/>
              <a:defRPr/>
            </a:pPr>
            <a:r>
              <a:rPr lang="es-ES" b="1" dirty="0" smtClean="0">
                <a:solidFill>
                  <a:schemeClr val="tx1"/>
                </a:solidFill>
                <a:latin typeface="Arial" pitchFamily="34" charset="0"/>
                <a:cs typeface="Arial" pitchFamily="34" charset="0"/>
              </a:rPr>
              <a:t>Cumplimiento legal.</a:t>
            </a:r>
          </a:p>
          <a:p>
            <a:pPr lvl="2" algn="just" eaLnBrk="1" fontAlgn="auto" hangingPunct="1">
              <a:spcAft>
                <a:spcPts val="0"/>
              </a:spcAft>
              <a:buClr>
                <a:schemeClr val="tx1">
                  <a:shade val="95000"/>
                </a:schemeClr>
              </a:buClr>
              <a:buFont typeface="Wingdings" pitchFamily="2" charset="2"/>
              <a:buChar char="q"/>
              <a:defRPr/>
            </a:pPr>
            <a:r>
              <a:rPr lang="es-ES" b="1" dirty="0" smtClean="0">
                <a:solidFill>
                  <a:schemeClr val="tx1"/>
                </a:solidFill>
                <a:latin typeface="Arial" pitchFamily="34" charset="0"/>
                <a:cs typeface="Arial" pitchFamily="34" charset="0"/>
              </a:rPr>
              <a:t>Condiciones de trabajo</a:t>
            </a:r>
          </a:p>
          <a:p>
            <a:pPr lvl="2" algn="just" eaLnBrk="1" fontAlgn="auto" hangingPunct="1">
              <a:spcAft>
                <a:spcPts val="0"/>
              </a:spcAft>
              <a:buClr>
                <a:schemeClr val="tx1">
                  <a:shade val="95000"/>
                </a:schemeClr>
              </a:buClr>
              <a:buFont typeface="Wingdings" pitchFamily="2" charset="2"/>
              <a:buChar char="q"/>
              <a:defRPr/>
            </a:pPr>
            <a:r>
              <a:rPr lang="es-ES" b="1" dirty="0" smtClean="0">
                <a:solidFill>
                  <a:schemeClr val="tx1"/>
                </a:solidFill>
                <a:latin typeface="Arial" pitchFamily="34" charset="0"/>
                <a:cs typeface="Arial" pitchFamily="34" charset="0"/>
              </a:rPr>
              <a:t>Productividad</a:t>
            </a:r>
          </a:p>
          <a:p>
            <a:pPr lvl="2" algn="just" eaLnBrk="1" fontAlgn="auto" hangingPunct="1">
              <a:spcAft>
                <a:spcPts val="0"/>
              </a:spcAft>
              <a:buClr>
                <a:schemeClr val="tx1">
                  <a:shade val="95000"/>
                </a:schemeClr>
              </a:buClr>
              <a:buFont typeface="Wingdings" pitchFamily="2" charset="2"/>
              <a:buChar char="q"/>
              <a:defRPr/>
            </a:pPr>
            <a:r>
              <a:rPr lang="es-ES" b="1" dirty="0" smtClean="0">
                <a:solidFill>
                  <a:schemeClr val="tx1"/>
                </a:solidFill>
                <a:latin typeface="Arial" pitchFamily="34" charset="0"/>
                <a:cs typeface="Arial" pitchFamily="34" charset="0"/>
              </a:rPr>
              <a:t>Cumplimiento de Estándares</a:t>
            </a:r>
          </a:p>
        </p:txBody>
      </p:sp>
      <p:sp>
        <p:nvSpPr>
          <p:cNvPr id="2" name="1 Botón de acción: Hacia atrás o Anterior">
            <a:hlinkClick r:id="rId2" action="ppaction://hlinksldjump" highlightClick="1"/>
          </p:cNvPr>
          <p:cNvSpPr/>
          <p:nvPr/>
        </p:nvSpPr>
        <p:spPr>
          <a:xfrm>
            <a:off x="8748713" y="6524625"/>
            <a:ext cx="395287" cy="333375"/>
          </a:xfrm>
          <a:prstGeom prst="actionButtonBackPrevio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813" y="692150"/>
            <a:ext cx="7429500" cy="950913"/>
          </a:xfrm>
        </p:spPr>
        <p:txBody>
          <a:bodyPr rtlCol="0">
            <a:normAutofit fontScale="90000"/>
          </a:bodyPr>
          <a:lstStyle/>
          <a:p>
            <a:pPr algn="l" eaLnBrk="1" fontAlgn="auto" hangingPunct="1">
              <a:spcAft>
                <a:spcPts val="0"/>
              </a:spcAft>
              <a:defRPr/>
            </a:pPr>
            <a:r>
              <a:rPr lang="es-ES" dirty="0" smtClean="0">
                <a:solidFill>
                  <a:schemeClr val="accent6"/>
                </a:solidFill>
                <a:latin typeface="Arial" pitchFamily="34" charset="0"/>
                <a:cs typeface="Arial" pitchFamily="34" charset="0"/>
              </a:rPr>
              <a:t>Objetivo general</a:t>
            </a:r>
            <a:r>
              <a:rPr lang="es-ES" dirty="0" smtClean="0">
                <a:solidFill>
                  <a:schemeClr val="accent4">
                    <a:lumMod val="50000"/>
                  </a:schemeClr>
                </a:solidFill>
                <a:latin typeface="Arial" pitchFamily="34" charset="0"/>
                <a:cs typeface="Arial" pitchFamily="34" charset="0"/>
              </a:rPr>
              <a:t/>
            </a:r>
            <a:br>
              <a:rPr lang="es-ES" dirty="0" smtClean="0">
                <a:solidFill>
                  <a:schemeClr val="accent4">
                    <a:lumMod val="50000"/>
                  </a:schemeClr>
                </a:solidFill>
                <a:latin typeface="Arial" pitchFamily="34" charset="0"/>
                <a:cs typeface="Arial" pitchFamily="34" charset="0"/>
              </a:rPr>
            </a:br>
            <a:endParaRPr lang="es-EC" dirty="0">
              <a:solidFill>
                <a:schemeClr val="accent4">
                  <a:lumMod val="50000"/>
                </a:schemeClr>
              </a:solidFill>
              <a:latin typeface="Arial" pitchFamily="34" charset="0"/>
              <a:cs typeface="Arial" pitchFamily="34" charset="0"/>
            </a:endParaRPr>
          </a:p>
        </p:txBody>
      </p:sp>
      <p:sp>
        <p:nvSpPr>
          <p:cNvPr id="10243" name="2 Subtítulo"/>
          <p:cNvSpPr>
            <a:spLocks noGrp="1"/>
          </p:cNvSpPr>
          <p:nvPr>
            <p:ph type="subTitle" idx="1"/>
          </p:nvPr>
        </p:nvSpPr>
        <p:spPr>
          <a:xfrm>
            <a:off x="214313" y="1928813"/>
            <a:ext cx="8501062" cy="3786187"/>
          </a:xfrm>
        </p:spPr>
        <p:txBody>
          <a:bodyPr rtlCol="0">
            <a:normAutofit/>
          </a:bodyPr>
          <a:lstStyle/>
          <a:p>
            <a:pPr eaLnBrk="1" fontAlgn="auto" hangingPunct="1">
              <a:lnSpc>
                <a:spcPct val="80000"/>
              </a:lnSpc>
              <a:spcAft>
                <a:spcPts val="0"/>
              </a:spcAft>
              <a:buClr>
                <a:schemeClr val="tx1">
                  <a:shade val="95000"/>
                </a:schemeClr>
              </a:buClr>
              <a:buFont typeface="Wingdings 2"/>
              <a:buNone/>
              <a:defRPr/>
            </a:pPr>
            <a:r>
              <a:rPr lang="es-ES_tradnl" sz="2000" dirty="0" smtClean="0"/>
              <a:t> </a:t>
            </a:r>
            <a:endParaRPr lang="es-EC" sz="2000" dirty="0" smtClean="0"/>
          </a:p>
          <a:p>
            <a:pPr lvl="1" algn="just" eaLnBrk="1" fontAlgn="auto" hangingPunct="1">
              <a:lnSpc>
                <a:spcPct val="80000"/>
              </a:lnSpc>
              <a:spcAft>
                <a:spcPts val="0"/>
              </a:spcAft>
              <a:buClr>
                <a:schemeClr val="tx1">
                  <a:shade val="95000"/>
                </a:schemeClr>
              </a:buClr>
              <a:buFont typeface="Wingdings" pitchFamily="2" charset="2"/>
              <a:buChar char="ü"/>
              <a:defRPr/>
            </a:pPr>
            <a:r>
              <a:rPr lang="es-ES_tradnl" sz="3200" dirty="0" smtClean="0">
                <a:solidFill>
                  <a:schemeClr val="tx1"/>
                </a:solidFill>
                <a:latin typeface="Arial" pitchFamily="34" charset="0"/>
                <a:cs typeface="Arial" pitchFamily="34" charset="0"/>
              </a:rPr>
              <a:t>Determinar la tasa de toxicidad en los trabajadores florícolas de la empresa Sierraflor de la parroquia Mulaló, del cantón Latacunga, de la provincia de Cotopaxi mediante el análisis sanguíneo de colinesterasa, para la estructuración de un plan de capacitación en seguridad laboral ?</a:t>
            </a:r>
            <a:endParaRPr lang="es-EC" sz="3200" dirty="0" smtClean="0">
              <a:solidFill>
                <a:schemeClr val="tx1"/>
              </a:solidFill>
              <a:latin typeface="Arial" pitchFamily="34" charset="0"/>
              <a:cs typeface="Arial" pitchFamily="34" charset="0"/>
            </a:endParaRPr>
          </a:p>
        </p:txBody>
      </p:sp>
      <p:sp>
        <p:nvSpPr>
          <p:cNvPr id="4" name="3 Botón de acción: Hacia atrás o Anterior">
            <a:hlinkClick r:id="rId2" action="ppaction://hlinksldjump" highlightClick="1"/>
          </p:cNvPr>
          <p:cNvSpPr/>
          <p:nvPr/>
        </p:nvSpPr>
        <p:spPr>
          <a:xfrm>
            <a:off x="8748713" y="6453188"/>
            <a:ext cx="395287" cy="404812"/>
          </a:xfrm>
          <a:prstGeom prst="actionButtonBackPrevio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2875" y="714375"/>
            <a:ext cx="5929313" cy="1214438"/>
          </a:xfrm>
        </p:spPr>
        <p:txBody>
          <a:bodyPr rtlCol="0">
            <a:normAutofit/>
          </a:bodyPr>
          <a:lstStyle/>
          <a:p>
            <a:pPr eaLnBrk="1" fontAlgn="auto" hangingPunct="1">
              <a:spcAft>
                <a:spcPts val="0"/>
              </a:spcAft>
              <a:defRPr/>
            </a:pPr>
            <a:r>
              <a:rPr lang="es-ES" sz="4000" dirty="0" smtClean="0">
                <a:solidFill>
                  <a:schemeClr val="accent6"/>
                </a:solidFill>
                <a:latin typeface="Arial" pitchFamily="34" charset="0"/>
                <a:cs typeface="Arial" pitchFamily="34" charset="0"/>
              </a:rPr>
              <a:t>Objetivos específicos</a:t>
            </a:r>
            <a:endParaRPr lang="es-EC" sz="4000" dirty="0">
              <a:solidFill>
                <a:schemeClr val="accent6"/>
              </a:solidFill>
              <a:latin typeface="Arial" pitchFamily="34" charset="0"/>
              <a:cs typeface="Arial" pitchFamily="34" charset="0"/>
            </a:endParaRPr>
          </a:p>
        </p:txBody>
      </p:sp>
      <p:sp>
        <p:nvSpPr>
          <p:cNvPr id="10243" name="2 Marcador de contenido"/>
          <p:cNvSpPr>
            <a:spLocks noGrp="1"/>
          </p:cNvSpPr>
          <p:nvPr>
            <p:ph type="subTitle" idx="1"/>
          </p:nvPr>
        </p:nvSpPr>
        <p:spPr>
          <a:xfrm>
            <a:off x="357188" y="2071688"/>
            <a:ext cx="8143875" cy="4000500"/>
          </a:xfrm>
        </p:spPr>
        <p:txBody>
          <a:bodyPr rtlCol="0">
            <a:normAutofit/>
          </a:bodyPr>
          <a:lstStyle/>
          <a:p>
            <a:pPr algn="just" eaLnBrk="1" fontAlgn="auto" hangingPunct="1">
              <a:lnSpc>
                <a:spcPct val="80000"/>
              </a:lnSpc>
              <a:spcAft>
                <a:spcPts val="0"/>
              </a:spcAft>
              <a:buFont typeface="Wingdings" pitchFamily="2" charset="2"/>
              <a:buChar char="ü"/>
              <a:defRPr/>
            </a:pPr>
            <a:r>
              <a:rPr lang="es-ES_tradnl" sz="2500" b="1" dirty="0" smtClean="0">
                <a:solidFill>
                  <a:schemeClr val="tx1"/>
                </a:solidFill>
                <a:latin typeface="Arial" charset="0"/>
                <a:cs typeface="Arial" charset="0"/>
              </a:rPr>
              <a:t>Aplicar muestreos y análisis sanguíneos para determinar niveles de toxicidad en trabajadores florícolas.</a:t>
            </a:r>
          </a:p>
          <a:p>
            <a:pPr algn="just" eaLnBrk="1" fontAlgn="auto" hangingPunct="1">
              <a:lnSpc>
                <a:spcPct val="80000"/>
              </a:lnSpc>
              <a:spcAft>
                <a:spcPts val="0"/>
              </a:spcAft>
              <a:buFont typeface="Wingdings" pitchFamily="2" charset="2"/>
              <a:buChar char="ü"/>
              <a:defRPr/>
            </a:pPr>
            <a:endParaRPr lang="es-ES_tradnl" sz="2500" b="1" dirty="0" smtClean="0">
              <a:solidFill>
                <a:schemeClr val="tx1"/>
              </a:solidFill>
              <a:latin typeface="Arial" charset="0"/>
              <a:cs typeface="Arial" charset="0"/>
            </a:endParaRPr>
          </a:p>
          <a:p>
            <a:pPr algn="just" eaLnBrk="1" fontAlgn="auto" hangingPunct="1">
              <a:lnSpc>
                <a:spcPct val="80000"/>
              </a:lnSpc>
              <a:spcAft>
                <a:spcPts val="0"/>
              </a:spcAft>
              <a:buFont typeface="Wingdings" pitchFamily="2" charset="2"/>
              <a:buChar char="ü"/>
              <a:defRPr/>
            </a:pPr>
            <a:r>
              <a:rPr lang="es-ES_tradnl" sz="2500" b="1" dirty="0" smtClean="0">
                <a:solidFill>
                  <a:schemeClr val="tx1"/>
                </a:solidFill>
                <a:latin typeface="Arial" charset="0"/>
                <a:cs typeface="Arial" charset="0"/>
              </a:rPr>
              <a:t>Determinar las bases teórico y metodológicas para la determinación de los niveles de toxicidad en los trabajadores florícolas</a:t>
            </a:r>
          </a:p>
          <a:p>
            <a:pPr algn="just" eaLnBrk="1" fontAlgn="auto" hangingPunct="1">
              <a:lnSpc>
                <a:spcPct val="80000"/>
              </a:lnSpc>
              <a:spcAft>
                <a:spcPts val="0"/>
              </a:spcAft>
              <a:defRPr/>
            </a:pPr>
            <a:endParaRPr lang="es-EC" sz="2500" b="1" dirty="0" smtClean="0">
              <a:solidFill>
                <a:schemeClr val="tx1"/>
              </a:solidFill>
              <a:latin typeface="Arial" charset="0"/>
              <a:cs typeface="Arial" charset="0"/>
            </a:endParaRPr>
          </a:p>
          <a:p>
            <a:pPr algn="just" eaLnBrk="1" fontAlgn="auto" hangingPunct="1">
              <a:lnSpc>
                <a:spcPct val="80000"/>
              </a:lnSpc>
              <a:spcAft>
                <a:spcPts val="0"/>
              </a:spcAft>
              <a:buFont typeface="Wingdings" pitchFamily="2" charset="2"/>
              <a:buChar char="ü"/>
              <a:defRPr/>
            </a:pPr>
            <a:r>
              <a:rPr lang="es-ES_tradnl" sz="2500" b="1" dirty="0" smtClean="0">
                <a:solidFill>
                  <a:schemeClr val="tx1"/>
                </a:solidFill>
                <a:latin typeface="Arial" charset="0"/>
                <a:cs typeface="Arial" charset="0"/>
              </a:rPr>
              <a:t>Establecer un plan de mejoramiento en seguridad y salud ocupacional.</a:t>
            </a:r>
          </a:p>
          <a:p>
            <a:pPr eaLnBrk="1" fontAlgn="auto" hangingPunct="1">
              <a:lnSpc>
                <a:spcPct val="80000"/>
              </a:lnSpc>
              <a:spcAft>
                <a:spcPts val="0"/>
              </a:spcAft>
              <a:buFont typeface="Wingdings" pitchFamily="2" charset="2"/>
              <a:buChar char="ü"/>
              <a:defRPr/>
            </a:pPr>
            <a:endParaRPr lang="es-EC" sz="1800" dirty="0" smtClean="0"/>
          </a:p>
        </p:txBody>
      </p:sp>
      <p:sp>
        <p:nvSpPr>
          <p:cNvPr id="2" name="1 Botón de acción: Hacia atrás o Anterior">
            <a:hlinkClick r:id="rId2" action="ppaction://hlinksldjump" highlightClick="1"/>
          </p:cNvPr>
          <p:cNvSpPr/>
          <p:nvPr/>
        </p:nvSpPr>
        <p:spPr>
          <a:xfrm>
            <a:off x="8748713" y="6453188"/>
            <a:ext cx="395287" cy="404812"/>
          </a:xfrm>
          <a:prstGeom prst="actionButtonBackPrevio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972050" cy="1011237"/>
          </a:xfrm>
        </p:spPr>
        <p:txBody>
          <a:bodyPr/>
          <a:lstStyle/>
          <a:p>
            <a:pPr algn="l">
              <a:defRPr/>
            </a:pPr>
            <a:r>
              <a:rPr lang="es-ES" dirty="0" smtClean="0">
                <a:solidFill>
                  <a:schemeClr val="accent6"/>
                </a:solidFill>
              </a:rPr>
              <a:t>Proceso productivo</a:t>
            </a:r>
            <a:endParaRPr lang="es-ES" dirty="0">
              <a:solidFill>
                <a:schemeClr val="accent6"/>
              </a:solidFill>
            </a:endParaRPr>
          </a:p>
        </p:txBody>
      </p:sp>
      <p:pic>
        <p:nvPicPr>
          <p:cNvPr id="9219" name="15 Marcador de posición de imagen" descr="DSC02626.JPG"/>
          <p:cNvPicPr>
            <a:picLocks noGrp="1" noChangeAspect="1"/>
          </p:cNvPicPr>
          <p:nvPr>
            <p:ph idx="1"/>
          </p:nvPr>
        </p:nvPicPr>
        <p:blipFill>
          <a:blip r:embed="rId2">
            <a:extLst>
              <a:ext uri="{28A0092B-C50C-407E-A947-70E740481C1C}">
                <a14:useLocalDpi xmlns:a14="http://schemas.microsoft.com/office/drawing/2010/main" val="0"/>
              </a:ext>
            </a:extLst>
          </a:blip>
          <a:srcRect l="5942" r="5942"/>
          <a:stretch>
            <a:fillRect/>
          </a:stretch>
        </p:blipFill>
        <p:spPr>
          <a:xfrm>
            <a:off x="642938" y="1214438"/>
            <a:ext cx="1428750" cy="1500187"/>
          </a:xfrm>
        </p:spPr>
      </p:pic>
      <p:pic>
        <p:nvPicPr>
          <p:cNvPr id="9220" name="6 Marcador de posición de imagen" descr="DSC02628.JPG"/>
          <p:cNvPicPr>
            <a:picLocks noChangeAspect="1"/>
          </p:cNvPicPr>
          <p:nvPr/>
        </p:nvPicPr>
        <p:blipFill>
          <a:blip r:embed="rId3">
            <a:extLst>
              <a:ext uri="{28A0092B-C50C-407E-A947-70E740481C1C}">
                <a14:useLocalDpi xmlns:a14="http://schemas.microsoft.com/office/drawing/2010/main" val="0"/>
              </a:ext>
            </a:extLst>
          </a:blip>
          <a:srcRect l="5942" r="5942"/>
          <a:stretch>
            <a:fillRect/>
          </a:stretch>
        </p:blipFill>
        <p:spPr bwMode="auto">
          <a:xfrm>
            <a:off x="2214563" y="1214438"/>
            <a:ext cx="17145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6 Marcador de posición de imagen" descr="DSC02624.JPG"/>
          <p:cNvPicPr>
            <a:picLocks noChangeAspect="1"/>
          </p:cNvPicPr>
          <p:nvPr/>
        </p:nvPicPr>
        <p:blipFill>
          <a:blip r:embed="rId4">
            <a:extLst>
              <a:ext uri="{28A0092B-C50C-407E-A947-70E740481C1C}">
                <a14:useLocalDpi xmlns:a14="http://schemas.microsoft.com/office/drawing/2010/main" val="0"/>
              </a:ext>
            </a:extLst>
          </a:blip>
          <a:srcRect l="5942" r="5942"/>
          <a:stretch>
            <a:fillRect/>
          </a:stretch>
        </p:blipFill>
        <p:spPr bwMode="auto">
          <a:xfrm>
            <a:off x="4214813" y="1000125"/>
            <a:ext cx="137001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6 Marcador de posición de imagen" descr="DSC02636.JPG"/>
          <p:cNvPicPr>
            <a:picLocks noChangeAspect="1"/>
          </p:cNvPicPr>
          <p:nvPr/>
        </p:nvPicPr>
        <p:blipFill>
          <a:blip r:embed="rId5">
            <a:extLst>
              <a:ext uri="{28A0092B-C50C-407E-A947-70E740481C1C}">
                <a14:useLocalDpi xmlns:a14="http://schemas.microsoft.com/office/drawing/2010/main" val="0"/>
              </a:ext>
            </a:extLst>
          </a:blip>
          <a:srcRect l="5942" r="5942"/>
          <a:stretch>
            <a:fillRect/>
          </a:stretch>
        </p:blipFill>
        <p:spPr bwMode="auto">
          <a:xfrm>
            <a:off x="5786438" y="1143000"/>
            <a:ext cx="25717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16 Marcador de posición de imagen" descr="DSC02619.JPG"/>
          <p:cNvPicPr>
            <a:picLocks noChangeAspect="1"/>
          </p:cNvPicPr>
          <p:nvPr/>
        </p:nvPicPr>
        <p:blipFill>
          <a:blip r:embed="rId6">
            <a:extLst>
              <a:ext uri="{28A0092B-C50C-407E-A947-70E740481C1C}">
                <a14:useLocalDpi xmlns:a14="http://schemas.microsoft.com/office/drawing/2010/main" val="0"/>
              </a:ext>
            </a:extLst>
          </a:blip>
          <a:srcRect l="5942" r="5942"/>
          <a:stretch>
            <a:fillRect/>
          </a:stretch>
        </p:blipFill>
        <p:spPr bwMode="auto">
          <a:xfrm>
            <a:off x="714375" y="3143250"/>
            <a:ext cx="22145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6 Marcador de posición de imagen" descr="DSC02629.JPG"/>
          <p:cNvPicPr>
            <a:picLocks noChangeAspect="1"/>
          </p:cNvPicPr>
          <p:nvPr/>
        </p:nvPicPr>
        <p:blipFill>
          <a:blip r:embed="rId7">
            <a:extLst>
              <a:ext uri="{28A0092B-C50C-407E-A947-70E740481C1C}">
                <a14:useLocalDpi xmlns:a14="http://schemas.microsoft.com/office/drawing/2010/main" val="0"/>
              </a:ext>
            </a:extLst>
          </a:blip>
          <a:srcRect l="5942" r="5942"/>
          <a:stretch>
            <a:fillRect/>
          </a:stretch>
        </p:blipFill>
        <p:spPr bwMode="auto">
          <a:xfrm>
            <a:off x="4214813" y="3143250"/>
            <a:ext cx="3463925"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9 CuadroTexto"/>
          <p:cNvSpPr txBox="1">
            <a:spLocks noChangeArrowheads="1"/>
          </p:cNvSpPr>
          <p:nvPr/>
        </p:nvSpPr>
        <p:spPr bwMode="auto">
          <a:xfrm>
            <a:off x="214313" y="4929188"/>
            <a:ext cx="35004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 typeface="Wingdings" pitchFamily="2" charset="2"/>
              <a:buChar char="ü"/>
            </a:pPr>
            <a:r>
              <a:rPr lang="es-ES" dirty="0"/>
              <a:t>Preparación del terreno</a:t>
            </a:r>
          </a:p>
          <a:p>
            <a:pPr lvl="1" eaLnBrk="1" hangingPunct="1">
              <a:buFont typeface="Wingdings" pitchFamily="2" charset="2"/>
              <a:buChar char="ü"/>
            </a:pPr>
            <a:r>
              <a:rPr lang="es-ES" dirty="0"/>
              <a:t>Armado de camas</a:t>
            </a:r>
          </a:p>
          <a:p>
            <a:pPr lvl="1" eaLnBrk="1" hangingPunct="1">
              <a:buFont typeface="Wingdings" pitchFamily="2" charset="2"/>
              <a:buChar char="ü"/>
            </a:pPr>
            <a:r>
              <a:rPr lang="es-ES" dirty="0"/>
              <a:t>Fertilización</a:t>
            </a:r>
          </a:p>
          <a:p>
            <a:pPr lvl="1" eaLnBrk="1" hangingPunct="1">
              <a:buFont typeface="Wingdings" pitchFamily="2" charset="2"/>
              <a:buChar char="ü"/>
            </a:pPr>
            <a:r>
              <a:rPr lang="es-ES" dirty="0"/>
              <a:t>Fumigación</a:t>
            </a:r>
          </a:p>
          <a:p>
            <a:pPr lvl="1" eaLnBrk="1" hangingPunct="1">
              <a:buFont typeface="Wingdings" pitchFamily="2" charset="2"/>
              <a:buChar char="ü"/>
            </a:pPr>
            <a:r>
              <a:rPr lang="es-ES" dirty="0"/>
              <a:t>Cultivo y </a:t>
            </a:r>
            <a:r>
              <a:rPr lang="es-ES" dirty="0" err="1"/>
              <a:t>Postcosecha</a:t>
            </a:r>
            <a:endParaRPr lang="es-ES" dirty="0"/>
          </a:p>
          <a:p>
            <a:pPr lvl="1" eaLnBrk="1" hangingPunct="1">
              <a:buFont typeface="Wingdings" pitchFamily="2" charset="2"/>
              <a:buChar char="ü"/>
            </a:pPr>
            <a:r>
              <a:rPr lang="es-ES" dirty="0" smtClean="0"/>
              <a:t>Área </a:t>
            </a:r>
            <a:r>
              <a:rPr lang="es-ES" dirty="0"/>
              <a:t>de terminado</a:t>
            </a:r>
          </a:p>
          <a:p>
            <a:pPr eaLnBrk="1" hangingPunct="1"/>
            <a:endParaRPr lang="es-ES" dirty="0"/>
          </a:p>
        </p:txBody>
      </p:sp>
      <p:sp>
        <p:nvSpPr>
          <p:cNvPr id="3" name="2 Botón de acción: Hacia atrás o Anterior">
            <a:hlinkClick r:id="rId8" action="ppaction://hlinksldjump" highlightClick="1"/>
          </p:cNvPr>
          <p:cNvSpPr/>
          <p:nvPr/>
        </p:nvSpPr>
        <p:spPr>
          <a:xfrm>
            <a:off x="8748713" y="6453188"/>
            <a:ext cx="395287" cy="404812"/>
          </a:xfrm>
          <a:prstGeom prst="actionButtonBackPrevio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114800" cy="1511300"/>
          </a:xfrm>
        </p:spPr>
        <p:txBody>
          <a:bodyPr/>
          <a:lstStyle/>
          <a:p>
            <a:pPr eaLnBrk="1" hangingPunct="1">
              <a:defRPr/>
            </a:pPr>
            <a:r>
              <a:rPr lang="es-ES" sz="4000" dirty="0" smtClean="0">
                <a:solidFill>
                  <a:schemeClr val="accent6"/>
                </a:solidFill>
                <a:latin typeface="Arial" pitchFamily="34" charset="0"/>
                <a:cs typeface="Arial" pitchFamily="34" charset="0"/>
              </a:rPr>
              <a:t>Metodología.</a:t>
            </a:r>
            <a:endParaRPr lang="es-ES" sz="4000" dirty="0">
              <a:solidFill>
                <a:schemeClr val="accent6"/>
              </a:solidFill>
              <a:latin typeface="Arial" pitchFamily="34" charset="0"/>
              <a:cs typeface="Arial" pitchFamily="34" charset="0"/>
            </a:endParaRPr>
          </a:p>
        </p:txBody>
      </p:sp>
      <p:sp>
        <p:nvSpPr>
          <p:cNvPr id="10243" name="2 Marcador de contenido"/>
          <p:cNvSpPr>
            <a:spLocks noGrp="1"/>
          </p:cNvSpPr>
          <p:nvPr>
            <p:ph idx="1"/>
          </p:nvPr>
        </p:nvSpPr>
        <p:spPr>
          <a:xfrm>
            <a:off x="285750" y="2428875"/>
            <a:ext cx="8229600" cy="2143125"/>
          </a:xfrm>
        </p:spPr>
        <p:txBody>
          <a:bodyPr/>
          <a:lstStyle/>
          <a:p>
            <a:pPr eaLnBrk="1" hangingPunct="1">
              <a:buFont typeface="Wingdings" pitchFamily="2" charset="2"/>
              <a:buChar char="ü"/>
            </a:pPr>
            <a:r>
              <a:rPr lang="es-ES" sz="3600" smtClean="0"/>
              <a:t>Análisis cuantitativo.</a:t>
            </a:r>
          </a:p>
          <a:p>
            <a:pPr eaLnBrk="1" hangingPunct="1">
              <a:buFont typeface="Arial" charset="0"/>
              <a:buNone/>
            </a:pPr>
            <a:endParaRPr lang="es-ES" sz="3600" smtClean="0"/>
          </a:p>
          <a:p>
            <a:pPr lvl="2" eaLnBrk="1" hangingPunct="1">
              <a:buFont typeface="Wingdings" pitchFamily="2" charset="2"/>
              <a:buChar char="Ø"/>
            </a:pPr>
            <a:r>
              <a:rPr lang="es-ES" sz="2800" smtClean="0"/>
              <a:t>Pruebas de laboratorio</a:t>
            </a:r>
          </a:p>
          <a:p>
            <a:pPr eaLnBrk="1" hangingPunct="1">
              <a:buFont typeface="Wingdings" pitchFamily="2" charset="2"/>
              <a:buChar char="ü"/>
            </a:pPr>
            <a:endParaRPr lang="es-ES" smtClean="0"/>
          </a:p>
        </p:txBody>
      </p:sp>
      <p:sp>
        <p:nvSpPr>
          <p:cNvPr id="3" name="2 Botón de acción: Hacia atrás o Anterior">
            <a:hlinkClick r:id="rId2" action="ppaction://hlinksldjump" highlightClick="1"/>
          </p:cNvPr>
          <p:cNvSpPr/>
          <p:nvPr/>
        </p:nvSpPr>
        <p:spPr>
          <a:xfrm>
            <a:off x="8748713" y="6453188"/>
            <a:ext cx="395287" cy="404812"/>
          </a:xfrm>
          <a:prstGeom prst="actionButtonBackPrevio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2312</TotalTime>
  <Words>2429</Words>
  <Application>Microsoft Office PowerPoint</Application>
  <PresentationFormat>Presentación en pantalla (4:3)</PresentationFormat>
  <Paragraphs>470</Paragraphs>
  <Slides>38</Slides>
  <Notes>0</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Presentación de PowerPoint</vt:lpstr>
      <vt:lpstr>INDICE</vt:lpstr>
      <vt:lpstr>Planteamiento.</vt:lpstr>
      <vt:lpstr>Formulación del Problema.</vt:lpstr>
      <vt:lpstr>Justificación</vt:lpstr>
      <vt:lpstr>Objetivo general </vt:lpstr>
      <vt:lpstr>Objetivos específicos</vt:lpstr>
      <vt:lpstr>Proceso productivo</vt:lpstr>
      <vt:lpstr>Metodología.</vt:lpstr>
      <vt:lpstr>Análisis de resultados.</vt:lpstr>
      <vt:lpstr>Conclusiones</vt:lpstr>
      <vt:lpstr>Propuesta</vt:lpstr>
      <vt:lpstr>Presentación de PowerPoint</vt:lpstr>
      <vt:lpstr>Objetivos de la propuesta</vt:lpstr>
      <vt:lpstr>Referencia Legal</vt:lpstr>
      <vt:lpstr>SEGURIDAD INDUSTRIAL</vt:lpstr>
      <vt:lpstr>Presentación de PowerPoint</vt:lpstr>
      <vt:lpstr>Presentación de PowerPoint</vt:lpstr>
      <vt:lpstr>Presentación de PowerPoint</vt:lpstr>
      <vt:lpstr>Presentación de PowerPoint</vt:lpstr>
      <vt:lpstr>Presentación de PowerPoint</vt:lpstr>
      <vt:lpstr>SALUD OCUPACIONAL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DE CONTINGENCIAS CONTRA INCENDIOS</vt:lpstr>
      <vt:lpstr>Presentación de PowerPoint</vt:lpstr>
      <vt:lpstr>Presentación de PowerPoint</vt:lpstr>
      <vt:lpstr>Presentación de PowerPoint</vt:lpstr>
      <vt:lpstr>CAPACITACIÓN EN SEGURIDAD Y SALUD OCUPACIONAL</vt:lpstr>
      <vt:lpstr>Presentación de PowerPoint</vt:lpstr>
      <vt:lpstr>Conclusiones</vt:lpstr>
      <vt:lpstr>Recomendaciones</vt:lpstr>
      <vt:lpstr>Presentación de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Julio</cp:lastModifiedBy>
  <cp:revision>196</cp:revision>
  <dcterms:created xsi:type="dcterms:W3CDTF">2010-12-09T13:43:41Z</dcterms:created>
  <dcterms:modified xsi:type="dcterms:W3CDTF">2013-06-03T14:49:14Z</dcterms:modified>
</cp:coreProperties>
</file>