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76" r:id="rId6"/>
    <p:sldId id="277" r:id="rId7"/>
    <p:sldId id="259" r:id="rId8"/>
    <p:sldId id="281" r:id="rId9"/>
    <p:sldId id="261" r:id="rId10"/>
    <p:sldId id="262" r:id="rId11"/>
    <p:sldId id="263" r:id="rId12"/>
    <p:sldId id="282" r:id="rId13"/>
    <p:sldId id="264" r:id="rId14"/>
    <p:sldId id="265" r:id="rId15"/>
    <p:sldId id="266" r:id="rId16"/>
    <p:sldId id="279" r:id="rId17"/>
    <p:sldId id="267" r:id="rId18"/>
    <p:sldId id="283" r:id="rId19"/>
    <p:sldId id="284" r:id="rId20"/>
    <p:sldId id="285" r:id="rId21"/>
    <p:sldId id="268" r:id="rId22"/>
    <p:sldId id="286" r:id="rId23"/>
    <p:sldId id="27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5E93B-E5A2-4FA8-8979-DED672A782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DD0FDC-0073-4AAB-83C8-71E04DC26975}">
      <dgm:prSet phldrT="[Texto]"/>
      <dgm:spPr/>
      <dgm:t>
        <a:bodyPr/>
        <a:lstStyle/>
        <a:p>
          <a:r>
            <a:rPr lang="es-EC" b="1" dirty="0" smtClean="0"/>
            <a:t>DEFINICION DEL PROBLEMA</a:t>
          </a:r>
          <a:endParaRPr lang="es-EC" dirty="0"/>
        </a:p>
      </dgm:t>
    </dgm:pt>
    <dgm:pt modelId="{BE3CA1BE-B8F3-40FA-A43C-2231461DD097}" type="parTrans" cxnId="{F6D2EA5C-5CEE-424B-894E-44C5234CB56E}">
      <dgm:prSet/>
      <dgm:spPr/>
      <dgm:t>
        <a:bodyPr/>
        <a:lstStyle/>
        <a:p>
          <a:endParaRPr lang="es-EC"/>
        </a:p>
      </dgm:t>
    </dgm:pt>
    <dgm:pt modelId="{24826CCF-FD6A-4DF0-BD90-C505F38EA49A}" type="sibTrans" cxnId="{F6D2EA5C-5CEE-424B-894E-44C5234CB56E}">
      <dgm:prSet/>
      <dgm:spPr/>
      <dgm:t>
        <a:bodyPr/>
        <a:lstStyle/>
        <a:p>
          <a:endParaRPr lang="es-EC"/>
        </a:p>
      </dgm:t>
    </dgm:pt>
    <dgm:pt modelId="{D9FB2848-9022-42D6-AFDD-238A8C1E85D2}">
      <dgm:prSet/>
      <dgm:spPr/>
      <dgm:t>
        <a:bodyPr/>
        <a:lstStyle/>
        <a:p>
          <a:pPr algn="just"/>
          <a:r>
            <a:rPr lang="es-ES" dirty="0" smtClean="0"/>
            <a:t>Determinar la situación actual, el crecimiento y perspectivas del Internet móvil en el Ecuador y responder ¿Cuál es el nivel de desarrollo del Servicio de Internet Móvil en el Ecuador? Y si éste nos permitirá disminuir la brecha digital del acceso a Internet. </a:t>
          </a:r>
          <a:endParaRPr lang="es-EC" dirty="0"/>
        </a:p>
      </dgm:t>
    </dgm:pt>
    <dgm:pt modelId="{3B0B8977-9EF8-46FE-935B-3BD2F6E5CC64}" type="parTrans" cxnId="{0AEA9445-1462-479C-BAC7-E4EE075FFD22}">
      <dgm:prSet/>
      <dgm:spPr/>
      <dgm:t>
        <a:bodyPr/>
        <a:lstStyle/>
        <a:p>
          <a:endParaRPr lang="es-EC"/>
        </a:p>
      </dgm:t>
    </dgm:pt>
    <dgm:pt modelId="{4E35BE23-9BE4-413F-82D0-713B9132E118}" type="sibTrans" cxnId="{0AEA9445-1462-479C-BAC7-E4EE075FFD22}">
      <dgm:prSet/>
      <dgm:spPr/>
      <dgm:t>
        <a:bodyPr/>
        <a:lstStyle/>
        <a:p>
          <a:endParaRPr lang="es-EC"/>
        </a:p>
      </dgm:t>
    </dgm:pt>
    <dgm:pt modelId="{EDAC710F-D14D-4A69-BC1A-AB8D4C4ED76C}" type="pres">
      <dgm:prSet presAssocID="{EE95E93B-E5A2-4FA8-8979-DED672A782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00E14E-FA7F-4677-870D-0B6B98F6D840}" type="pres">
      <dgm:prSet presAssocID="{B2DD0FDC-0073-4AAB-83C8-71E04DC26975}" presName="parentLin" presStyleCnt="0"/>
      <dgm:spPr/>
    </dgm:pt>
    <dgm:pt modelId="{E2768B5C-B74F-4DDA-B9E6-77D47290FA2A}" type="pres">
      <dgm:prSet presAssocID="{B2DD0FDC-0073-4AAB-83C8-71E04DC269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5E6BD4C3-A269-475B-95B2-92D4026BE834}" type="pres">
      <dgm:prSet presAssocID="{B2DD0FDC-0073-4AAB-83C8-71E04DC26975}" presName="parentText" presStyleLbl="node1" presStyleIdx="0" presStyleCnt="1" custScaleY="750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58EA3-5F3D-4742-A321-B9BA700AC20B}" type="pres">
      <dgm:prSet presAssocID="{B2DD0FDC-0073-4AAB-83C8-71E04DC26975}" presName="negativeSpace" presStyleCnt="0"/>
      <dgm:spPr/>
    </dgm:pt>
    <dgm:pt modelId="{0754939F-0BD2-461A-AAE5-4965F5FE059F}" type="pres">
      <dgm:prSet presAssocID="{B2DD0FDC-0073-4AAB-83C8-71E04DC26975}" presName="childText" presStyleLbl="conFgAcc1" presStyleIdx="0" presStyleCnt="1" custScaleY="86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D2EA5C-5CEE-424B-894E-44C5234CB56E}" srcId="{EE95E93B-E5A2-4FA8-8979-DED672A78231}" destId="{B2DD0FDC-0073-4AAB-83C8-71E04DC26975}" srcOrd="0" destOrd="0" parTransId="{BE3CA1BE-B8F3-40FA-A43C-2231461DD097}" sibTransId="{24826CCF-FD6A-4DF0-BD90-C505F38EA49A}"/>
    <dgm:cxn modelId="{A08152CE-F1C2-4449-B75E-481553C928B9}" type="presOf" srcId="{B2DD0FDC-0073-4AAB-83C8-71E04DC26975}" destId="{E2768B5C-B74F-4DDA-B9E6-77D47290FA2A}" srcOrd="0" destOrd="0" presId="urn:microsoft.com/office/officeart/2005/8/layout/list1"/>
    <dgm:cxn modelId="{3EA0D783-6EC7-43B2-AE94-DF3A3A517331}" type="presOf" srcId="{EE95E93B-E5A2-4FA8-8979-DED672A78231}" destId="{EDAC710F-D14D-4A69-BC1A-AB8D4C4ED76C}" srcOrd="0" destOrd="0" presId="urn:microsoft.com/office/officeart/2005/8/layout/list1"/>
    <dgm:cxn modelId="{0DF55229-9C9B-4B7C-B829-0F8503DB23DB}" type="presOf" srcId="{B2DD0FDC-0073-4AAB-83C8-71E04DC26975}" destId="{5E6BD4C3-A269-475B-95B2-92D4026BE834}" srcOrd="1" destOrd="0" presId="urn:microsoft.com/office/officeart/2005/8/layout/list1"/>
    <dgm:cxn modelId="{0AEA9445-1462-479C-BAC7-E4EE075FFD22}" srcId="{B2DD0FDC-0073-4AAB-83C8-71E04DC26975}" destId="{D9FB2848-9022-42D6-AFDD-238A8C1E85D2}" srcOrd="0" destOrd="0" parTransId="{3B0B8977-9EF8-46FE-935B-3BD2F6E5CC64}" sibTransId="{4E35BE23-9BE4-413F-82D0-713B9132E118}"/>
    <dgm:cxn modelId="{9D2A3C4D-02AE-4B3A-B3D6-3177F502041C}" type="presOf" srcId="{D9FB2848-9022-42D6-AFDD-238A8C1E85D2}" destId="{0754939F-0BD2-461A-AAE5-4965F5FE059F}" srcOrd="0" destOrd="0" presId="urn:microsoft.com/office/officeart/2005/8/layout/list1"/>
    <dgm:cxn modelId="{F2D4DE8B-7863-4A48-971E-DA38089C5D75}" type="presParOf" srcId="{EDAC710F-D14D-4A69-BC1A-AB8D4C4ED76C}" destId="{0100E14E-FA7F-4677-870D-0B6B98F6D840}" srcOrd="0" destOrd="0" presId="urn:microsoft.com/office/officeart/2005/8/layout/list1"/>
    <dgm:cxn modelId="{C4A62B05-70DD-434A-824A-44BE5741BD62}" type="presParOf" srcId="{0100E14E-FA7F-4677-870D-0B6B98F6D840}" destId="{E2768B5C-B74F-4DDA-B9E6-77D47290FA2A}" srcOrd="0" destOrd="0" presId="urn:microsoft.com/office/officeart/2005/8/layout/list1"/>
    <dgm:cxn modelId="{49BC15C6-38DC-4F93-8FA1-CCBA609D823D}" type="presParOf" srcId="{0100E14E-FA7F-4677-870D-0B6B98F6D840}" destId="{5E6BD4C3-A269-475B-95B2-92D4026BE834}" srcOrd="1" destOrd="0" presId="urn:microsoft.com/office/officeart/2005/8/layout/list1"/>
    <dgm:cxn modelId="{F2D4243E-2A9A-4DFD-B5BC-83FC3236CA6A}" type="presParOf" srcId="{EDAC710F-D14D-4A69-BC1A-AB8D4C4ED76C}" destId="{0E858EA3-5F3D-4742-A321-B9BA700AC20B}" srcOrd="1" destOrd="0" presId="urn:microsoft.com/office/officeart/2005/8/layout/list1"/>
    <dgm:cxn modelId="{D9E7234B-9C7D-4C9C-9E06-1BD13587CFEE}" type="presParOf" srcId="{EDAC710F-D14D-4A69-BC1A-AB8D4C4ED76C}" destId="{0754939F-0BD2-461A-AAE5-4965F5FE059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5E93B-E5A2-4FA8-8979-DED672A782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DD0FDC-0073-4AAB-83C8-71E04DC26975}">
      <dgm:prSet phldrT="[Texto]" custT="1"/>
      <dgm:spPr/>
      <dgm:t>
        <a:bodyPr/>
        <a:lstStyle/>
        <a:p>
          <a:r>
            <a:rPr lang="es-EC" sz="1700" b="1" smtClean="0"/>
            <a:t>OBJETIVO GENERAL</a:t>
          </a:r>
          <a:endParaRPr lang="es-EC" sz="1700" dirty="0"/>
        </a:p>
      </dgm:t>
    </dgm:pt>
    <dgm:pt modelId="{BE3CA1BE-B8F3-40FA-A43C-2231461DD097}" type="parTrans" cxnId="{F6D2EA5C-5CEE-424B-894E-44C5234CB56E}">
      <dgm:prSet/>
      <dgm:spPr/>
      <dgm:t>
        <a:bodyPr/>
        <a:lstStyle/>
        <a:p>
          <a:endParaRPr lang="es-EC"/>
        </a:p>
      </dgm:t>
    </dgm:pt>
    <dgm:pt modelId="{24826CCF-FD6A-4DF0-BD90-C505F38EA49A}" type="sibTrans" cxnId="{F6D2EA5C-5CEE-424B-894E-44C5234CB56E}">
      <dgm:prSet/>
      <dgm:spPr/>
      <dgm:t>
        <a:bodyPr/>
        <a:lstStyle/>
        <a:p>
          <a:endParaRPr lang="es-EC"/>
        </a:p>
      </dgm:t>
    </dgm:pt>
    <dgm:pt modelId="{D9FB2848-9022-42D6-AFDD-238A8C1E85D2}">
      <dgm:prSet custT="1"/>
      <dgm:spPr/>
      <dgm:t>
        <a:bodyPr/>
        <a:lstStyle/>
        <a:p>
          <a:pPr algn="just"/>
          <a:r>
            <a:rPr lang="es-EC" sz="1700" dirty="0" smtClean="0"/>
            <a:t>Evaluar la incidencia del Internet con acceso móvil en el Ecuador, su situación actual, evolución y perspectivas del servicio durante el período 2003 - 2011.</a:t>
          </a:r>
          <a:endParaRPr lang="es-EC" sz="1700" dirty="0"/>
        </a:p>
      </dgm:t>
    </dgm:pt>
    <dgm:pt modelId="{3B0B8977-9EF8-46FE-935B-3BD2F6E5CC64}" type="parTrans" cxnId="{0AEA9445-1462-479C-BAC7-E4EE075FFD22}">
      <dgm:prSet/>
      <dgm:spPr/>
      <dgm:t>
        <a:bodyPr/>
        <a:lstStyle/>
        <a:p>
          <a:endParaRPr lang="es-EC"/>
        </a:p>
      </dgm:t>
    </dgm:pt>
    <dgm:pt modelId="{4E35BE23-9BE4-413F-82D0-713B9132E118}" type="sibTrans" cxnId="{0AEA9445-1462-479C-BAC7-E4EE075FFD22}">
      <dgm:prSet/>
      <dgm:spPr/>
      <dgm:t>
        <a:bodyPr/>
        <a:lstStyle/>
        <a:p>
          <a:endParaRPr lang="es-EC"/>
        </a:p>
      </dgm:t>
    </dgm:pt>
    <dgm:pt modelId="{EDAC710F-D14D-4A69-BC1A-AB8D4C4ED76C}" type="pres">
      <dgm:prSet presAssocID="{EE95E93B-E5A2-4FA8-8979-DED672A782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00E14E-FA7F-4677-870D-0B6B98F6D840}" type="pres">
      <dgm:prSet presAssocID="{B2DD0FDC-0073-4AAB-83C8-71E04DC26975}" presName="parentLin" presStyleCnt="0"/>
      <dgm:spPr/>
    </dgm:pt>
    <dgm:pt modelId="{E2768B5C-B74F-4DDA-B9E6-77D47290FA2A}" type="pres">
      <dgm:prSet presAssocID="{B2DD0FDC-0073-4AAB-83C8-71E04DC269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5E6BD4C3-A269-475B-95B2-92D4026BE834}" type="pres">
      <dgm:prSet presAssocID="{B2DD0FDC-0073-4AAB-83C8-71E04DC26975}" presName="parentText" presStyleLbl="node1" presStyleIdx="0" presStyleCnt="1" custScaleY="750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58EA3-5F3D-4742-A321-B9BA700AC20B}" type="pres">
      <dgm:prSet presAssocID="{B2DD0FDC-0073-4AAB-83C8-71E04DC26975}" presName="negativeSpace" presStyleCnt="0"/>
      <dgm:spPr/>
    </dgm:pt>
    <dgm:pt modelId="{0754939F-0BD2-461A-AAE5-4965F5FE059F}" type="pres">
      <dgm:prSet presAssocID="{B2DD0FDC-0073-4AAB-83C8-71E04DC26975}" presName="childText" presStyleLbl="conFgAcc1" presStyleIdx="0" presStyleCnt="1" custScaleY="86041" custLinFactNeighborY="382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D2EA5C-5CEE-424B-894E-44C5234CB56E}" srcId="{EE95E93B-E5A2-4FA8-8979-DED672A78231}" destId="{B2DD0FDC-0073-4AAB-83C8-71E04DC26975}" srcOrd="0" destOrd="0" parTransId="{BE3CA1BE-B8F3-40FA-A43C-2231461DD097}" sibTransId="{24826CCF-FD6A-4DF0-BD90-C505F38EA49A}"/>
    <dgm:cxn modelId="{3B67D88A-8047-46F1-A93C-88BE6E6DF845}" type="presOf" srcId="{EE95E93B-E5A2-4FA8-8979-DED672A78231}" destId="{EDAC710F-D14D-4A69-BC1A-AB8D4C4ED76C}" srcOrd="0" destOrd="0" presId="urn:microsoft.com/office/officeart/2005/8/layout/list1"/>
    <dgm:cxn modelId="{7BAC9A19-8885-466C-AD62-C497D4830C62}" type="presOf" srcId="{D9FB2848-9022-42D6-AFDD-238A8C1E85D2}" destId="{0754939F-0BD2-461A-AAE5-4965F5FE059F}" srcOrd="0" destOrd="0" presId="urn:microsoft.com/office/officeart/2005/8/layout/list1"/>
    <dgm:cxn modelId="{0AEA9445-1462-479C-BAC7-E4EE075FFD22}" srcId="{B2DD0FDC-0073-4AAB-83C8-71E04DC26975}" destId="{D9FB2848-9022-42D6-AFDD-238A8C1E85D2}" srcOrd="0" destOrd="0" parTransId="{3B0B8977-9EF8-46FE-935B-3BD2F6E5CC64}" sibTransId="{4E35BE23-9BE4-413F-82D0-713B9132E118}"/>
    <dgm:cxn modelId="{A1572B5D-5655-4B96-8D25-516C1127F579}" type="presOf" srcId="{B2DD0FDC-0073-4AAB-83C8-71E04DC26975}" destId="{E2768B5C-B74F-4DDA-B9E6-77D47290FA2A}" srcOrd="0" destOrd="0" presId="urn:microsoft.com/office/officeart/2005/8/layout/list1"/>
    <dgm:cxn modelId="{30CAD17D-2721-463C-BBD6-1D08E60C4138}" type="presOf" srcId="{B2DD0FDC-0073-4AAB-83C8-71E04DC26975}" destId="{5E6BD4C3-A269-475B-95B2-92D4026BE834}" srcOrd="1" destOrd="0" presId="urn:microsoft.com/office/officeart/2005/8/layout/list1"/>
    <dgm:cxn modelId="{DAD4E756-72BF-402F-96A6-AB55E9F12529}" type="presParOf" srcId="{EDAC710F-D14D-4A69-BC1A-AB8D4C4ED76C}" destId="{0100E14E-FA7F-4677-870D-0B6B98F6D840}" srcOrd="0" destOrd="0" presId="urn:microsoft.com/office/officeart/2005/8/layout/list1"/>
    <dgm:cxn modelId="{C31C93B8-188D-41EA-ADA7-956AB1BA57F0}" type="presParOf" srcId="{0100E14E-FA7F-4677-870D-0B6B98F6D840}" destId="{E2768B5C-B74F-4DDA-B9E6-77D47290FA2A}" srcOrd="0" destOrd="0" presId="urn:microsoft.com/office/officeart/2005/8/layout/list1"/>
    <dgm:cxn modelId="{AF5A37EA-7E72-4866-869C-19A29A977E1F}" type="presParOf" srcId="{0100E14E-FA7F-4677-870D-0B6B98F6D840}" destId="{5E6BD4C3-A269-475B-95B2-92D4026BE834}" srcOrd="1" destOrd="0" presId="urn:microsoft.com/office/officeart/2005/8/layout/list1"/>
    <dgm:cxn modelId="{C7BDD3E9-AF4E-41BC-BDCD-DD4A3BC7BBE8}" type="presParOf" srcId="{EDAC710F-D14D-4A69-BC1A-AB8D4C4ED76C}" destId="{0E858EA3-5F3D-4742-A321-B9BA700AC20B}" srcOrd="1" destOrd="0" presId="urn:microsoft.com/office/officeart/2005/8/layout/list1"/>
    <dgm:cxn modelId="{C076FBC0-8149-4E0B-AA59-73BAF4B31F6A}" type="presParOf" srcId="{EDAC710F-D14D-4A69-BC1A-AB8D4C4ED76C}" destId="{0754939F-0BD2-461A-AAE5-4965F5FE059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5E93B-E5A2-4FA8-8979-DED672A782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DD0FDC-0073-4AAB-83C8-71E04DC26975}">
      <dgm:prSet phldrT="[Texto]" custT="1"/>
      <dgm:spPr/>
      <dgm:t>
        <a:bodyPr/>
        <a:lstStyle/>
        <a:p>
          <a:r>
            <a:rPr lang="es-EC" sz="1700" b="1" dirty="0" smtClean="0"/>
            <a:t>OBJETIVOS ESPECIFICOS</a:t>
          </a:r>
          <a:endParaRPr lang="es-EC" sz="1700" b="1" dirty="0"/>
        </a:p>
      </dgm:t>
    </dgm:pt>
    <dgm:pt modelId="{BE3CA1BE-B8F3-40FA-A43C-2231461DD097}" type="parTrans" cxnId="{F6D2EA5C-5CEE-424B-894E-44C5234CB56E}">
      <dgm:prSet/>
      <dgm:spPr/>
      <dgm:t>
        <a:bodyPr/>
        <a:lstStyle/>
        <a:p>
          <a:endParaRPr lang="es-EC"/>
        </a:p>
      </dgm:t>
    </dgm:pt>
    <dgm:pt modelId="{24826CCF-FD6A-4DF0-BD90-C505F38EA49A}" type="sibTrans" cxnId="{F6D2EA5C-5CEE-424B-894E-44C5234CB56E}">
      <dgm:prSet/>
      <dgm:spPr/>
      <dgm:t>
        <a:bodyPr/>
        <a:lstStyle/>
        <a:p>
          <a:endParaRPr lang="es-EC"/>
        </a:p>
      </dgm:t>
    </dgm:pt>
    <dgm:pt modelId="{D9FB2848-9022-42D6-AFDD-238A8C1E85D2}">
      <dgm:prSet custT="1"/>
      <dgm:spPr/>
      <dgm:t>
        <a:bodyPr/>
        <a:lstStyle/>
        <a:p>
          <a:pPr algn="just"/>
          <a:r>
            <a:rPr lang="es-EC" sz="1700" dirty="0" smtClean="0"/>
            <a:t>Determinar los indicadores del servicio de Internet con acceso móvil en el Ecuador.</a:t>
          </a:r>
          <a:endParaRPr lang="es-EC" sz="1700" dirty="0"/>
        </a:p>
      </dgm:t>
    </dgm:pt>
    <dgm:pt modelId="{3B0B8977-9EF8-46FE-935B-3BD2F6E5CC64}" type="parTrans" cxnId="{0AEA9445-1462-479C-BAC7-E4EE075FFD22}">
      <dgm:prSet/>
      <dgm:spPr/>
      <dgm:t>
        <a:bodyPr/>
        <a:lstStyle/>
        <a:p>
          <a:endParaRPr lang="es-EC"/>
        </a:p>
      </dgm:t>
    </dgm:pt>
    <dgm:pt modelId="{4E35BE23-9BE4-413F-82D0-713B9132E118}" type="sibTrans" cxnId="{0AEA9445-1462-479C-BAC7-E4EE075FFD22}">
      <dgm:prSet/>
      <dgm:spPr/>
      <dgm:t>
        <a:bodyPr/>
        <a:lstStyle/>
        <a:p>
          <a:endParaRPr lang="es-EC"/>
        </a:p>
      </dgm:t>
    </dgm:pt>
    <dgm:pt modelId="{3DA4490F-593F-4785-8565-060A23D5F3A9}">
      <dgm:prSet custT="1"/>
      <dgm:spPr/>
      <dgm:t>
        <a:bodyPr/>
        <a:lstStyle/>
        <a:p>
          <a:pPr algn="just"/>
          <a:r>
            <a:rPr lang="es-EC" sz="1700" smtClean="0"/>
            <a:t>Analizar el mercado de Internet Móvil en el Ecuador. </a:t>
          </a:r>
          <a:endParaRPr lang="en-US" sz="1700" dirty="0"/>
        </a:p>
      </dgm:t>
    </dgm:pt>
    <dgm:pt modelId="{BD69107B-D561-4E69-BB43-C2EA99F5C83C}" type="parTrans" cxnId="{563441A5-F430-41F3-8F7E-A3CB3EBBDD45}">
      <dgm:prSet/>
      <dgm:spPr/>
      <dgm:t>
        <a:bodyPr/>
        <a:lstStyle/>
        <a:p>
          <a:endParaRPr lang="es-EC"/>
        </a:p>
      </dgm:t>
    </dgm:pt>
    <dgm:pt modelId="{321017EE-5B8C-4414-9E09-921F9B2A3F5F}" type="sibTrans" cxnId="{563441A5-F430-41F3-8F7E-A3CB3EBBDD45}">
      <dgm:prSet/>
      <dgm:spPr/>
      <dgm:t>
        <a:bodyPr/>
        <a:lstStyle/>
        <a:p>
          <a:endParaRPr lang="es-EC"/>
        </a:p>
      </dgm:t>
    </dgm:pt>
    <dgm:pt modelId="{AAD786B3-0F85-4F42-8353-A584A9E5776A}">
      <dgm:prSet custT="1"/>
      <dgm:spPr/>
      <dgm:t>
        <a:bodyPr/>
        <a:lstStyle/>
        <a:p>
          <a:pPr algn="just"/>
          <a:r>
            <a:rPr lang="es-EC" sz="1700" dirty="0" smtClean="0"/>
            <a:t>Realizar un análisis comparativo de la situación del Internet Móvil en países de similares características al nuestro.</a:t>
          </a:r>
          <a:endParaRPr lang="en-US" sz="1700" dirty="0"/>
        </a:p>
      </dgm:t>
    </dgm:pt>
    <dgm:pt modelId="{CA74CE27-26B2-46C0-9551-A62D5E9F66B2}" type="parTrans" cxnId="{8FEE44AC-EFDE-4880-A11C-40C2303CCFBB}">
      <dgm:prSet/>
      <dgm:spPr/>
      <dgm:t>
        <a:bodyPr/>
        <a:lstStyle/>
        <a:p>
          <a:endParaRPr lang="es-EC"/>
        </a:p>
      </dgm:t>
    </dgm:pt>
    <dgm:pt modelId="{F94948D7-80EE-41DC-A5AE-121E5667A3A2}" type="sibTrans" cxnId="{8FEE44AC-EFDE-4880-A11C-40C2303CCFBB}">
      <dgm:prSet/>
      <dgm:spPr/>
      <dgm:t>
        <a:bodyPr/>
        <a:lstStyle/>
        <a:p>
          <a:endParaRPr lang="es-EC"/>
        </a:p>
      </dgm:t>
    </dgm:pt>
    <dgm:pt modelId="{EDAC710F-D14D-4A69-BC1A-AB8D4C4ED76C}" type="pres">
      <dgm:prSet presAssocID="{EE95E93B-E5A2-4FA8-8979-DED672A782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00E14E-FA7F-4677-870D-0B6B98F6D840}" type="pres">
      <dgm:prSet presAssocID="{B2DD0FDC-0073-4AAB-83C8-71E04DC26975}" presName="parentLin" presStyleCnt="0"/>
      <dgm:spPr/>
    </dgm:pt>
    <dgm:pt modelId="{E2768B5C-B74F-4DDA-B9E6-77D47290FA2A}" type="pres">
      <dgm:prSet presAssocID="{B2DD0FDC-0073-4AAB-83C8-71E04DC269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5E6BD4C3-A269-475B-95B2-92D4026BE834}" type="pres">
      <dgm:prSet presAssocID="{B2DD0FDC-0073-4AAB-83C8-71E04DC26975}" presName="parentText" presStyleLbl="node1" presStyleIdx="0" presStyleCnt="1" custScaleY="30022" custLinFactNeighborX="27414" custLinFactNeighborY="-1553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58EA3-5F3D-4742-A321-B9BA700AC20B}" type="pres">
      <dgm:prSet presAssocID="{B2DD0FDC-0073-4AAB-83C8-71E04DC26975}" presName="negativeSpace" presStyleCnt="0"/>
      <dgm:spPr/>
    </dgm:pt>
    <dgm:pt modelId="{0754939F-0BD2-461A-AAE5-4965F5FE059F}" type="pres">
      <dgm:prSet presAssocID="{B2DD0FDC-0073-4AAB-83C8-71E04DC26975}" presName="childText" presStyleLbl="conFgAcc1" presStyleIdx="0" presStyleCnt="1" custScaleY="86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D2EA5C-5CEE-424B-894E-44C5234CB56E}" srcId="{EE95E93B-E5A2-4FA8-8979-DED672A78231}" destId="{B2DD0FDC-0073-4AAB-83C8-71E04DC26975}" srcOrd="0" destOrd="0" parTransId="{BE3CA1BE-B8F3-40FA-A43C-2231461DD097}" sibTransId="{24826CCF-FD6A-4DF0-BD90-C505F38EA49A}"/>
    <dgm:cxn modelId="{A912E871-BD3B-4E0A-BE68-4F7747621F43}" type="presOf" srcId="{B2DD0FDC-0073-4AAB-83C8-71E04DC26975}" destId="{5E6BD4C3-A269-475B-95B2-92D4026BE834}" srcOrd="1" destOrd="0" presId="urn:microsoft.com/office/officeart/2005/8/layout/list1"/>
    <dgm:cxn modelId="{019E4D5D-118E-4BF3-A759-83A7D0058EB2}" type="presOf" srcId="{B2DD0FDC-0073-4AAB-83C8-71E04DC26975}" destId="{E2768B5C-B74F-4DDA-B9E6-77D47290FA2A}" srcOrd="0" destOrd="0" presId="urn:microsoft.com/office/officeart/2005/8/layout/list1"/>
    <dgm:cxn modelId="{8FEE44AC-EFDE-4880-A11C-40C2303CCFBB}" srcId="{B2DD0FDC-0073-4AAB-83C8-71E04DC26975}" destId="{AAD786B3-0F85-4F42-8353-A584A9E5776A}" srcOrd="2" destOrd="0" parTransId="{CA74CE27-26B2-46C0-9551-A62D5E9F66B2}" sibTransId="{F94948D7-80EE-41DC-A5AE-121E5667A3A2}"/>
    <dgm:cxn modelId="{0BAD3376-F080-4746-9B69-82357BA75F6B}" type="presOf" srcId="{AAD786B3-0F85-4F42-8353-A584A9E5776A}" destId="{0754939F-0BD2-461A-AAE5-4965F5FE059F}" srcOrd="0" destOrd="2" presId="urn:microsoft.com/office/officeart/2005/8/layout/list1"/>
    <dgm:cxn modelId="{0AEA9445-1462-479C-BAC7-E4EE075FFD22}" srcId="{B2DD0FDC-0073-4AAB-83C8-71E04DC26975}" destId="{D9FB2848-9022-42D6-AFDD-238A8C1E85D2}" srcOrd="0" destOrd="0" parTransId="{3B0B8977-9EF8-46FE-935B-3BD2F6E5CC64}" sibTransId="{4E35BE23-9BE4-413F-82D0-713B9132E118}"/>
    <dgm:cxn modelId="{563441A5-F430-41F3-8F7E-A3CB3EBBDD45}" srcId="{B2DD0FDC-0073-4AAB-83C8-71E04DC26975}" destId="{3DA4490F-593F-4785-8565-060A23D5F3A9}" srcOrd="1" destOrd="0" parTransId="{BD69107B-D561-4E69-BB43-C2EA99F5C83C}" sibTransId="{321017EE-5B8C-4414-9E09-921F9B2A3F5F}"/>
    <dgm:cxn modelId="{310DDD51-518F-48B1-A312-FF23445E6C44}" type="presOf" srcId="{EE95E93B-E5A2-4FA8-8979-DED672A78231}" destId="{EDAC710F-D14D-4A69-BC1A-AB8D4C4ED76C}" srcOrd="0" destOrd="0" presId="urn:microsoft.com/office/officeart/2005/8/layout/list1"/>
    <dgm:cxn modelId="{E23E27CE-79F9-4663-96A8-0514EDDBEAB7}" type="presOf" srcId="{3DA4490F-593F-4785-8565-060A23D5F3A9}" destId="{0754939F-0BD2-461A-AAE5-4965F5FE059F}" srcOrd="0" destOrd="1" presId="urn:microsoft.com/office/officeart/2005/8/layout/list1"/>
    <dgm:cxn modelId="{0CE4F4B8-95B0-4D51-A4E5-60C64CFF541E}" type="presOf" srcId="{D9FB2848-9022-42D6-AFDD-238A8C1E85D2}" destId="{0754939F-0BD2-461A-AAE5-4965F5FE059F}" srcOrd="0" destOrd="0" presId="urn:microsoft.com/office/officeart/2005/8/layout/list1"/>
    <dgm:cxn modelId="{426ED058-1126-4742-835B-755503107F4D}" type="presParOf" srcId="{EDAC710F-D14D-4A69-BC1A-AB8D4C4ED76C}" destId="{0100E14E-FA7F-4677-870D-0B6B98F6D840}" srcOrd="0" destOrd="0" presId="urn:microsoft.com/office/officeart/2005/8/layout/list1"/>
    <dgm:cxn modelId="{66EAB63E-6AF6-4EE9-9360-7BE8FC3BF18B}" type="presParOf" srcId="{0100E14E-FA7F-4677-870D-0B6B98F6D840}" destId="{E2768B5C-B74F-4DDA-B9E6-77D47290FA2A}" srcOrd="0" destOrd="0" presId="urn:microsoft.com/office/officeart/2005/8/layout/list1"/>
    <dgm:cxn modelId="{5EA8D629-AC13-48F0-87FC-5810245F3CF7}" type="presParOf" srcId="{0100E14E-FA7F-4677-870D-0B6B98F6D840}" destId="{5E6BD4C3-A269-475B-95B2-92D4026BE834}" srcOrd="1" destOrd="0" presId="urn:microsoft.com/office/officeart/2005/8/layout/list1"/>
    <dgm:cxn modelId="{6E6C6DAC-7C78-4986-AA36-C3E608007D89}" type="presParOf" srcId="{EDAC710F-D14D-4A69-BC1A-AB8D4C4ED76C}" destId="{0E858EA3-5F3D-4742-A321-B9BA700AC20B}" srcOrd="1" destOrd="0" presId="urn:microsoft.com/office/officeart/2005/8/layout/list1"/>
    <dgm:cxn modelId="{712FEBE0-4FF4-41AF-BC45-D46E74097188}" type="presParOf" srcId="{EDAC710F-D14D-4A69-BC1A-AB8D4C4ED76C}" destId="{0754939F-0BD2-461A-AAE5-4965F5FE059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5E93B-E5A2-4FA8-8979-DED672A782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DD0FDC-0073-4AAB-83C8-71E04DC26975}">
      <dgm:prSet phldrT="[Texto]"/>
      <dgm:spPr/>
      <dgm:t>
        <a:bodyPr/>
        <a:lstStyle/>
        <a:p>
          <a:r>
            <a:rPr lang="es-EC" b="1" dirty="0" smtClean="0"/>
            <a:t>JUSTIFICACION E IMPORTANCIA</a:t>
          </a:r>
          <a:endParaRPr lang="es-EC" b="1" dirty="0"/>
        </a:p>
      </dgm:t>
    </dgm:pt>
    <dgm:pt modelId="{BE3CA1BE-B8F3-40FA-A43C-2231461DD097}" type="parTrans" cxnId="{F6D2EA5C-5CEE-424B-894E-44C5234CB56E}">
      <dgm:prSet/>
      <dgm:spPr/>
      <dgm:t>
        <a:bodyPr/>
        <a:lstStyle/>
        <a:p>
          <a:endParaRPr lang="es-EC"/>
        </a:p>
      </dgm:t>
    </dgm:pt>
    <dgm:pt modelId="{24826CCF-FD6A-4DF0-BD90-C505F38EA49A}" type="sibTrans" cxnId="{F6D2EA5C-5CEE-424B-894E-44C5234CB56E}">
      <dgm:prSet/>
      <dgm:spPr/>
      <dgm:t>
        <a:bodyPr/>
        <a:lstStyle/>
        <a:p>
          <a:endParaRPr lang="es-EC"/>
        </a:p>
      </dgm:t>
    </dgm:pt>
    <dgm:pt modelId="{D9FB2848-9022-42D6-AFDD-238A8C1E85D2}">
      <dgm:prSet/>
      <dgm:spPr/>
      <dgm:t>
        <a:bodyPr/>
        <a:lstStyle/>
        <a:p>
          <a:pPr algn="just"/>
          <a:r>
            <a:rPr lang="es-ES" dirty="0" smtClean="0"/>
            <a:t>Determinar el aporte significativo que el Internet móvil está brindando al Ecuador y valorar el grado de conectividad existente; para  definir si la brecha digital del acceso a Internet se va a acortar a través del móvil en nuestro país.</a:t>
          </a:r>
          <a:endParaRPr lang="es-EC" dirty="0"/>
        </a:p>
      </dgm:t>
    </dgm:pt>
    <dgm:pt modelId="{3B0B8977-9EF8-46FE-935B-3BD2F6E5CC64}" type="parTrans" cxnId="{0AEA9445-1462-479C-BAC7-E4EE075FFD22}">
      <dgm:prSet/>
      <dgm:spPr/>
      <dgm:t>
        <a:bodyPr/>
        <a:lstStyle/>
        <a:p>
          <a:endParaRPr lang="es-EC"/>
        </a:p>
      </dgm:t>
    </dgm:pt>
    <dgm:pt modelId="{4E35BE23-9BE4-413F-82D0-713B9132E118}" type="sibTrans" cxnId="{0AEA9445-1462-479C-BAC7-E4EE075FFD22}">
      <dgm:prSet/>
      <dgm:spPr/>
      <dgm:t>
        <a:bodyPr/>
        <a:lstStyle/>
        <a:p>
          <a:endParaRPr lang="es-EC"/>
        </a:p>
      </dgm:t>
    </dgm:pt>
    <dgm:pt modelId="{EDAC710F-D14D-4A69-BC1A-AB8D4C4ED76C}" type="pres">
      <dgm:prSet presAssocID="{EE95E93B-E5A2-4FA8-8979-DED672A782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00E14E-FA7F-4677-870D-0B6B98F6D840}" type="pres">
      <dgm:prSet presAssocID="{B2DD0FDC-0073-4AAB-83C8-71E04DC26975}" presName="parentLin" presStyleCnt="0"/>
      <dgm:spPr/>
    </dgm:pt>
    <dgm:pt modelId="{E2768B5C-B74F-4DDA-B9E6-77D47290FA2A}" type="pres">
      <dgm:prSet presAssocID="{B2DD0FDC-0073-4AAB-83C8-71E04DC269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5E6BD4C3-A269-475B-95B2-92D4026BE834}" type="pres">
      <dgm:prSet presAssocID="{B2DD0FDC-0073-4AAB-83C8-71E04DC26975}" presName="parentText" presStyleLbl="node1" presStyleIdx="0" presStyleCnt="1" custScaleY="750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58EA3-5F3D-4742-A321-B9BA700AC20B}" type="pres">
      <dgm:prSet presAssocID="{B2DD0FDC-0073-4AAB-83C8-71E04DC26975}" presName="negativeSpace" presStyleCnt="0"/>
      <dgm:spPr/>
    </dgm:pt>
    <dgm:pt modelId="{0754939F-0BD2-461A-AAE5-4965F5FE059F}" type="pres">
      <dgm:prSet presAssocID="{B2DD0FDC-0073-4AAB-83C8-71E04DC26975}" presName="childText" presStyleLbl="conFgAcc1" presStyleIdx="0" presStyleCnt="1" custScaleY="86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D2EA5C-5CEE-424B-894E-44C5234CB56E}" srcId="{EE95E93B-E5A2-4FA8-8979-DED672A78231}" destId="{B2DD0FDC-0073-4AAB-83C8-71E04DC26975}" srcOrd="0" destOrd="0" parTransId="{BE3CA1BE-B8F3-40FA-A43C-2231461DD097}" sibTransId="{24826CCF-FD6A-4DF0-BD90-C505F38EA49A}"/>
    <dgm:cxn modelId="{26D04720-8CD7-42B9-A27C-9AC5D04BAF88}" type="presOf" srcId="{D9FB2848-9022-42D6-AFDD-238A8C1E85D2}" destId="{0754939F-0BD2-461A-AAE5-4965F5FE059F}" srcOrd="0" destOrd="0" presId="urn:microsoft.com/office/officeart/2005/8/layout/list1"/>
    <dgm:cxn modelId="{DE026DDE-D966-43C4-B05C-35F9C5A297F2}" type="presOf" srcId="{EE95E93B-E5A2-4FA8-8979-DED672A78231}" destId="{EDAC710F-D14D-4A69-BC1A-AB8D4C4ED76C}" srcOrd="0" destOrd="0" presId="urn:microsoft.com/office/officeart/2005/8/layout/list1"/>
    <dgm:cxn modelId="{0AEA9445-1462-479C-BAC7-E4EE075FFD22}" srcId="{B2DD0FDC-0073-4AAB-83C8-71E04DC26975}" destId="{D9FB2848-9022-42D6-AFDD-238A8C1E85D2}" srcOrd="0" destOrd="0" parTransId="{3B0B8977-9EF8-46FE-935B-3BD2F6E5CC64}" sibTransId="{4E35BE23-9BE4-413F-82D0-713B9132E118}"/>
    <dgm:cxn modelId="{CFF25B71-A65D-45AC-BE38-8D01F2F9B032}" type="presOf" srcId="{B2DD0FDC-0073-4AAB-83C8-71E04DC26975}" destId="{E2768B5C-B74F-4DDA-B9E6-77D47290FA2A}" srcOrd="0" destOrd="0" presId="urn:microsoft.com/office/officeart/2005/8/layout/list1"/>
    <dgm:cxn modelId="{9B71BFA3-665F-4F80-9A2A-DA0FF1978EB7}" type="presOf" srcId="{B2DD0FDC-0073-4AAB-83C8-71E04DC26975}" destId="{5E6BD4C3-A269-475B-95B2-92D4026BE834}" srcOrd="1" destOrd="0" presId="urn:microsoft.com/office/officeart/2005/8/layout/list1"/>
    <dgm:cxn modelId="{DBE0D3EB-AC6F-4C47-8EBA-A5688768A56E}" type="presParOf" srcId="{EDAC710F-D14D-4A69-BC1A-AB8D4C4ED76C}" destId="{0100E14E-FA7F-4677-870D-0B6B98F6D840}" srcOrd="0" destOrd="0" presId="urn:microsoft.com/office/officeart/2005/8/layout/list1"/>
    <dgm:cxn modelId="{80C09C2C-6B04-4FE6-8B50-09BB1EF0C0FC}" type="presParOf" srcId="{0100E14E-FA7F-4677-870D-0B6B98F6D840}" destId="{E2768B5C-B74F-4DDA-B9E6-77D47290FA2A}" srcOrd="0" destOrd="0" presId="urn:microsoft.com/office/officeart/2005/8/layout/list1"/>
    <dgm:cxn modelId="{4043AF93-69C1-429B-B9CD-4BC373FB9AF3}" type="presParOf" srcId="{0100E14E-FA7F-4677-870D-0B6B98F6D840}" destId="{5E6BD4C3-A269-475B-95B2-92D4026BE834}" srcOrd="1" destOrd="0" presId="urn:microsoft.com/office/officeart/2005/8/layout/list1"/>
    <dgm:cxn modelId="{96D44E60-86EB-4A49-88BE-C951E7EB1B3B}" type="presParOf" srcId="{EDAC710F-D14D-4A69-BC1A-AB8D4C4ED76C}" destId="{0E858EA3-5F3D-4742-A321-B9BA700AC20B}" srcOrd="1" destOrd="0" presId="urn:microsoft.com/office/officeart/2005/8/layout/list1"/>
    <dgm:cxn modelId="{C38CBA06-BBC9-402C-97BB-BE7295B00904}" type="presParOf" srcId="{EDAC710F-D14D-4A69-BC1A-AB8D4C4ED76C}" destId="{0754939F-0BD2-461A-AAE5-4965F5FE059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EEE13-31EF-4C47-8E2C-C31CFB3129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728D335-DD38-4585-8ABC-AF9E598E2592}" type="pres">
      <dgm:prSet presAssocID="{574EEE13-31EF-4C47-8E2C-C31CFB3129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4472E156-F6FB-484D-B9EA-C5271A9ED3A4}" type="presOf" srcId="{574EEE13-31EF-4C47-8E2C-C31CFB31296B}" destId="{2728D335-DD38-4585-8ABC-AF9E598E2592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2013-01-31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ec/url?sa=i&amp;rct=j&amp;q=&amp;esrc=s&amp;frm=1&amp;source=images&amp;cd=&amp;cad=rja&amp;docid=NQ31yJltTUcV7M&amp;tbnid=GnBM97tMUe-9JM:&amp;ved=0CAUQjRw&amp;url=http://blogs.espe.edu.ec/es/Blog/2011/05/04/decreto-suspension-jornada-laboral-6-mayo/&amp;ei=jXEJUaPVA4m09gTD94DwCA&amp;bvm=bv.41642243,d.eWU&amp;psig=AFQjCNGom23WKkazZQuV0p_TihucpDTqnw&amp;ust=135965977235317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Excel_97-20031.xls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MAESTRÍA </a:t>
            </a:r>
            <a:r>
              <a:rPr lang="es-ES" b="1" dirty="0">
                <a:solidFill>
                  <a:schemeClr val="tx1"/>
                </a:solidFill>
              </a:rPr>
              <a:t>EN GERENCIA DE REDES Y TELECOMUNICACIONES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ogs.espe.edu.ec/wp-content/uploads/2011/05/LOGO-ORIGINAL-ESP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680520" cy="152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74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44816" cy="9361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pc="0" dirty="0" smtClean="0">
                <a:ln w="50800"/>
              </a:rPr>
              <a:t>EVALUACIÓN DE RESULTADOS</a:t>
            </a:r>
            <a:endParaRPr lang="es-EC" spc="0" dirty="0">
              <a:ln w="5080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9887" y="1669977"/>
            <a:ext cx="3755231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Información O</a:t>
            </a:r>
            <a:r>
              <a:rPr lang="es-ES" b="1" dirty="0" smtClean="0"/>
              <a:t>ficial</a:t>
            </a:r>
            <a:endParaRPr lang="es-ES" b="1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Gráfico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724199" cy="18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6" y="1700808"/>
            <a:ext cx="4140419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47" y="4437112"/>
            <a:ext cx="2595907" cy="14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987122"/>
              </p:ext>
            </p:extLst>
          </p:nvPr>
        </p:nvGraphicFramePr>
        <p:xfrm>
          <a:off x="4355976" y="3717032"/>
          <a:ext cx="377266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Hoja de cálculo" r:id="rId6" imgW="4572000" imgH="3705210" progId="Excel.Sheet.8">
                  <p:embed/>
                </p:oleObj>
              </mc:Choice>
              <mc:Fallback>
                <p:oleObj name="Hoja de cálculo" r:id="rId6" imgW="4572000" imgH="37052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717032"/>
                        <a:ext cx="3772669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OleChart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21393" cy="120248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pc="0" dirty="0" smtClean="0">
                <a:ln w="50800"/>
              </a:rPr>
              <a:t>EVALUACIÓN DE RESULTADOS</a:t>
            </a:r>
            <a:endParaRPr lang="es-EC" spc="0" dirty="0">
              <a:ln w="5080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5012683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Percepción de los Proveedores</a:t>
            </a:r>
            <a:endParaRPr lang="es-EC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759266" y="2524038"/>
            <a:ext cx="7394922" cy="3465292"/>
            <a:chOff x="759266" y="2524038"/>
            <a:chExt cx="7394922" cy="3465292"/>
          </a:xfrm>
        </p:grpSpPr>
        <p:sp>
          <p:nvSpPr>
            <p:cNvPr id="5" name="4 Forma libre"/>
            <p:cNvSpPr/>
            <p:nvPr/>
          </p:nvSpPr>
          <p:spPr>
            <a:xfrm>
              <a:off x="759266" y="3443388"/>
              <a:ext cx="1796510" cy="1524470"/>
            </a:xfrm>
            <a:custGeom>
              <a:avLst/>
              <a:gdLst>
                <a:gd name="connsiteX0" fmla="*/ 0 w 1859860"/>
                <a:gd name="connsiteY0" fmla="*/ 153400 h 1533995"/>
                <a:gd name="connsiteX1" fmla="*/ 153400 w 1859860"/>
                <a:gd name="connsiteY1" fmla="*/ 0 h 1533995"/>
                <a:gd name="connsiteX2" fmla="*/ 1706461 w 1859860"/>
                <a:gd name="connsiteY2" fmla="*/ 0 h 1533995"/>
                <a:gd name="connsiteX3" fmla="*/ 1859861 w 1859860"/>
                <a:gd name="connsiteY3" fmla="*/ 153400 h 1533995"/>
                <a:gd name="connsiteX4" fmla="*/ 1859860 w 1859860"/>
                <a:gd name="connsiteY4" fmla="*/ 1380596 h 1533995"/>
                <a:gd name="connsiteX5" fmla="*/ 1706460 w 1859860"/>
                <a:gd name="connsiteY5" fmla="*/ 1533996 h 1533995"/>
                <a:gd name="connsiteX6" fmla="*/ 153400 w 1859860"/>
                <a:gd name="connsiteY6" fmla="*/ 1533995 h 1533995"/>
                <a:gd name="connsiteX7" fmla="*/ 0 w 1859860"/>
                <a:gd name="connsiteY7" fmla="*/ 1380595 h 1533995"/>
                <a:gd name="connsiteX8" fmla="*/ 0 w 1859860"/>
                <a:gd name="connsiteY8" fmla="*/ 153400 h 15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0" h="1533995">
                  <a:moveTo>
                    <a:pt x="0" y="153400"/>
                  </a:moveTo>
                  <a:cubicBezTo>
                    <a:pt x="0" y="68680"/>
                    <a:pt x="68680" y="0"/>
                    <a:pt x="153400" y="0"/>
                  </a:cubicBezTo>
                  <a:lnTo>
                    <a:pt x="1706461" y="0"/>
                  </a:lnTo>
                  <a:cubicBezTo>
                    <a:pt x="1791181" y="0"/>
                    <a:pt x="1859861" y="68680"/>
                    <a:pt x="1859861" y="153400"/>
                  </a:cubicBezTo>
                  <a:cubicBezTo>
                    <a:pt x="1859861" y="562465"/>
                    <a:pt x="1859860" y="971531"/>
                    <a:pt x="1859860" y="1380596"/>
                  </a:cubicBezTo>
                  <a:cubicBezTo>
                    <a:pt x="1859860" y="1465316"/>
                    <a:pt x="1791180" y="1533996"/>
                    <a:pt x="1706460" y="1533996"/>
                  </a:cubicBezTo>
                  <a:lnTo>
                    <a:pt x="153400" y="1533995"/>
                  </a:lnTo>
                  <a:cubicBezTo>
                    <a:pt x="68680" y="1533995"/>
                    <a:pt x="0" y="1465315"/>
                    <a:pt x="0" y="1380595"/>
                  </a:cubicBezTo>
                  <a:lnTo>
                    <a:pt x="0" y="15340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02" tIns="73402" rIns="73402" bIns="40211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dirty="0" smtClean="0"/>
                <a:t>Mayor aceptación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000" dirty="0"/>
                <a:t> </a:t>
              </a:r>
              <a:r>
                <a:rPr lang="es-EC" sz="2000" dirty="0" smtClean="0"/>
                <a:t>  (50%) 2010</a:t>
              </a:r>
              <a:endParaRPr lang="es-EC" sz="2000" kern="1200" dirty="0"/>
            </a:p>
          </p:txBody>
        </p:sp>
        <p:sp>
          <p:nvSpPr>
            <p:cNvPr id="7" name="6 Forma"/>
            <p:cNvSpPr/>
            <p:nvPr/>
          </p:nvSpPr>
          <p:spPr>
            <a:xfrm>
              <a:off x="5652120" y="4039642"/>
              <a:ext cx="1560495" cy="1949688"/>
            </a:xfrm>
            <a:prstGeom prst="leftCircularArrow">
              <a:avLst>
                <a:gd name="adj1" fmla="val 2638"/>
                <a:gd name="adj2" fmla="val 320730"/>
                <a:gd name="adj3" fmla="val 2096241"/>
                <a:gd name="adj4" fmla="val 10328443"/>
                <a:gd name="adj5" fmla="val 3078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1090066" y="4869160"/>
              <a:ext cx="1323198" cy="657426"/>
            </a:xfrm>
            <a:custGeom>
              <a:avLst/>
              <a:gdLst>
                <a:gd name="connsiteX0" fmla="*/ 0 w 1653209"/>
                <a:gd name="connsiteY0" fmla="*/ 65743 h 657426"/>
                <a:gd name="connsiteX1" fmla="*/ 65743 w 1653209"/>
                <a:gd name="connsiteY1" fmla="*/ 0 h 657426"/>
                <a:gd name="connsiteX2" fmla="*/ 1587466 w 1653209"/>
                <a:gd name="connsiteY2" fmla="*/ 0 h 657426"/>
                <a:gd name="connsiteX3" fmla="*/ 1653209 w 1653209"/>
                <a:gd name="connsiteY3" fmla="*/ 65743 h 657426"/>
                <a:gd name="connsiteX4" fmla="*/ 1653209 w 1653209"/>
                <a:gd name="connsiteY4" fmla="*/ 591683 h 657426"/>
                <a:gd name="connsiteX5" fmla="*/ 1587466 w 1653209"/>
                <a:gd name="connsiteY5" fmla="*/ 657426 h 657426"/>
                <a:gd name="connsiteX6" fmla="*/ 65743 w 1653209"/>
                <a:gd name="connsiteY6" fmla="*/ 657426 h 657426"/>
                <a:gd name="connsiteX7" fmla="*/ 0 w 1653209"/>
                <a:gd name="connsiteY7" fmla="*/ 591683 h 657426"/>
                <a:gd name="connsiteX8" fmla="*/ 0 w 1653209"/>
                <a:gd name="connsiteY8" fmla="*/ 65743 h 6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209" h="657426">
                  <a:moveTo>
                    <a:pt x="0" y="65743"/>
                  </a:moveTo>
                  <a:cubicBezTo>
                    <a:pt x="0" y="29434"/>
                    <a:pt x="29434" y="0"/>
                    <a:pt x="65743" y="0"/>
                  </a:cubicBezTo>
                  <a:lnTo>
                    <a:pt x="1587466" y="0"/>
                  </a:lnTo>
                  <a:cubicBezTo>
                    <a:pt x="1623775" y="0"/>
                    <a:pt x="1653209" y="29434"/>
                    <a:pt x="1653209" y="65743"/>
                  </a:cubicBezTo>
                  <a:lnTo>
                    <a:pt x="1653209" y="591683"/>
                  </a:lnTo>
                  <a:cubicBezTo>
                    <a:pt x="1653209" y="627992"/>
                    <a:pt x="1623775" y="657426"/>
                    <a:pt x="1587466" y="657426"/>
                  </a:cubicBezTo>
                  <a:lnTo>
                    <a:pt x="65743" y="657426"/>
                  </a:lnTo>
                  <a:cubicBezTo>
                    <a:pt x="29434" y="657426"/>
                    <a:pt x="0" y="627992"/>
                    <a:pt x="0" y="591683"/>
                  </a:cubicBezTo>
                  <a:lnTo>
                    <a:pt x="0" y="657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9260" tIns="45925" rIns="59260" bIns="4592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Calidad de Servicio</a:t>
              </a:r>
              <a:endParaRPr lang="es-EC" sz="16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2609289" y="3433862"/>
              <a:ext cx="1714795" cy="1533995"/>
            </a:xfrm>
            <a:custGeom>
              <a:avLst/>
              <a:gdLst>
                <a:gd name="connsiteX0" fmla="*/ 0 w 1859860"/>
                <a:gd name="connsiteY0" fmla="*/ 153400 h 1533995"/>
                <a:gd name="connsiteX1" fmla="*/ 153400 w 1859860"/>
                <a:gd name="connsiteY1" fmla="*/ 0 h 1533995"/>
                <a:gd name="connsiteX2" fmla="*/ 1706461 w 1859860"/>
                <a:gd name="connsiteY2" fmla="*/ 0 h 1533995"/>
                <a:gd name="connsiteX3" fmla="*/ 1859861 w 1859860"/>
                <a:gd name="connsiteY3" fmla="*/ 153400 h 1533995"/>
                <a:gd name="connsiteX4" fmla="*/ 1859860 w 1859860"/>
                <a:gd name="connsiteY4" fmla="*/ 1380596 h 1533995"/>
                <a:gd name="connsiteX5" fmla="*/ 1706460 w 1859860"/>
                <a:gd name="connsiteY5" fmla="*/ 1533996 h 1533995"/>
                <a:gd name="connsiteX6" fmla="*/ 153400 w 1859860"/>
                <a:gd name="connsiteY6" fmla="*/ 1533995 h 1533995"/>
                <a:gd name="connsiteX7" fmla="*/ 0 w 1859860"/>
                <a:gd name="connsiteY7" fmla="*/ 1380595 h 1533995"/>
                <a:gd name="connsiteX8" fmla="*/ 0 w 1859860"/>
                <a:gd name="connsiteY8" fmla="*/ 153400 h 15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0" h="1533995">
                  <a:moveTo>
                    <a:pt x="0" y="153400"/>
                  </a:moveTo>
                  <a:cubicBezTo>
                    <a:pt x="0" y="68680"/>
                    <a:pt x="68680" y="0"/>
                    <a:pt x="153400" y="0"/>
                  </a:cubicBezTo>
                  <a:lnTo>
                    <a:pt x="1706461" y="0"/>
                  </a:lnTo>
                  <a:cubicBezTo>
                    <a:pt x="1791181" y="0"/>
                    <a:pt x="1859861" y="68680"/>
                    <a:pt x="1859861" y="153400"/>
                  </a:cubicBezTo>
                  <a:cubicBezTo>
                    <a:pt x="1859861" y="562465"/>
                    <a:pt x="1859860" y="971531"/>
                    <a:pt x="1859860" y="1380596"/>
                  </a:cubicBezTo>
                  <a:cubicBezTo>
                    <a:pt x="1859860" y="1465316"/>
                    <a:pt x="1791180" y="1533996"/>
                    <a:pt x="1706460" y="1533996"/>
                  </a:cubicBezTo>
                  <a:lnTo>
                    <a:pt x="153400" y="1533995"/>
                  </a:lnTo>
                  <a:cubicBezTo>
                    <a:pt x="68680" y="1533995"/>
                    <a:pt x="0" y="1465315"/>
                    <a:pt x="0" y="1380595"/>
                  </a:cubicBezTo>
                  <a:lnTo>
                    <a:pt x="0" y="15340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02" tIns="402115" rIns="73402" bIns="73402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Mayor aceptación 2010 (75%)</a:t>
              </a:r>
            </a:p>
          </p:txBody>
        </p:sp>
        <p:sp>
          <p:nvSpPr>
            <p:cNvPr id="10" name="9 Flecha circular"/>
            <p:cNvSpPr/>
            <p:nvPr/>
          </p:nvSpPr>
          <p:spPr>
            <a:xfrm>
              <a:off x="3448733" y="2524038"/>
              <a:ext cx="1750705" cy="2187337"/>
            </a:xfrm>
            <a:prstGeom prst="circularArrow">
              <a:avLst>
                <a:gd name="adj1" fmla="val 2351"/>
                <a:gd name="adj2" fmla="val 283991"/>
                <a:gd name="adj3" fmla="val 19540498"/>
                <a:gd name="adj4" fmla="val 12575511"/>
                <a:gd name="adj5" fmla="val 274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940089" y="3105148"/>
              <a:ext cx="1323198" cy="657426"/>
            </a:xfrm>
            <a:custGeom>
              <a:avLst/>
              <a:gdLst>
                <a:gd name="connsiteX0" fmla="*/ 0 w 1653209"/>
                <a:gd name="connsiteY0" fmla="*/ 65743 h 657426"/>
                <a:gd name="connsiteX1" fmla="*/ 65743 w 1653209"/>
                <a:gd name="connsiteY1" fmla="*/ 0 h 657426"/>
                <a:gd name="connsiteX2" fmla="*/ 1587466 w 1653209"/>
                <a:gd name="connsiteY2" fmla="*/ 0 h 657426"/>
                <a:gd name="connsiteX3" fmla="*/ 1653209 w 1653209"/>
                <a:gd name="connsiteY3" fmla="*/ 65743 h 657426"/>
                <a:gd name="connsiteX4" fmla="*/ 1653209 w 1653209"/>
                <a:gd name="connsiteY4" fmla="*/ 591683 h 657426"/>
                <a:gd name="connsiteX5" fmla="*/ 1587466 w 1653209"/>
                <a:gd name="connsiteY5" fmla="*/ 657426 h 657426"/>
                <a:gd name="connsiteX6" fmla="*/ 65743 w 1653209"/>
                <a:gd name="connsiteY6" fmla="*/ 657426 h 657426"/>
                <a:gd name="connsiteX7" fmla="*/ 0 w 1653209"/>
                <a:gd name="connsiteY7" fmla="*/ 591683 h 657426"/>
                <a:gd name="connsiteX8" fmla="*/ 0 w 1653209"/>
                <a:gd name="connsiteY8" fmla="*/ 65743 h 6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209" h="657426">
                  <a:moveTo>
                    <a:pt x="0" y="65743"/>
                  </a:moveTo>
                  <a:cubicBezTo>
                    <a:pt x="0" y="29434"/>
                    <a:pt x="29434" y="0"/>
                    <a:pt x="65743" y="0"/>
                  </a:cubicBezTo>
                  <a:lnTo>
                    <a:pt x="1587466" y="0"/>
                  </a:lnTo>
                  <a:cubicBezTo>
                    <a:pt x="1623775" y="0"/>
                    <a:pt x="1653209" y="29434"/>
                    <a:pt x="1653209" y="65743"/>
                  </a:cubicBezTo>
                  <a:lnTo>
                    <a:pt x="1653209" y="591683"/>
                  </a:lnTo>
                  <a:cubicBezTo>
                    <a:pt x="1653209" y="627992"/>
                    <a:pt x="1623775" y="657426"/>
                    <a:pt x="1587466" y="657426"/>
                  </a:cubicBezTo>
                  <a:lnTo>
                    <a:pt x="65743" y="657426"/>
                  </a:lnTo>
                  <a:cubicBezTo>
                    <a:pt x="29434" y="657426"/>
                    <a:pt x="0" y="627992"/>
                    <a:pt x="0" y="591683"/>
                  </a:cubicBezTo>
                  <a:lnTo>
                    <a:pt x="0" y="657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9260" tIns="45925" rIns="59260" bIns="4592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Precios</a:t>
              </a:r>
              <a:endParaRPr lang="es-EC" sz="1600" kern="1200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459312" y="3443387"/>
              <a:ext cx="1840880" cy="1065733"/>
            </a:xfrm>
            <a:custGeom>
              <a:avLst/>
              <a:gdLst>
                <a:gd name="connsiteX0" fmla="*/ 0 w 1859860"/>
                <a:gd name="connsiteY0" fmla="*/ 153400 h 1533995"/>
                <a:gd name="connsiteX1" fmla="*/ 153400 w 1859860"/>
                <a:gd name="connsiteY1" fmla="*/ 0 h 1533995"/>
                <a:gd name="connsiteX2" fmla="*/ 1706461 w 1859860"/>
                <a:gd name="connsiteY2" fmla="*/ 0 h 1533995"/>
                <a:gd name="connsiteX3" fmla="*/ 1859861 w 1859860"/>
                <a:gd name="connsiteY3" fmla="*/ 153400 h 1533995"/>
                <a:gd name="connsiteX4" fmla="*/ 1859860 w 1859860"/>
                <a:gd name="connsiteY4" fmla="*/ 1380596 h 1533995"/>
                <a:gd name="connsiteX5" fmla="*/ 1706460 w 1859860"/>
                <a:gd name="connsiteY5" fmla="*/ 1533996 h 1533995"/>
                <a:gd name="connsiteX6" fmla="*/ 153400 w 1859860"/>
                <a:gd name="connsiteY6" fmla="*/ 1533995 h 1533995"/>
                <a:gd name="connsiteX7" fmla="*/ 0 w 1859860"/>
                <a:gd name="connsiteY7" fmla="*/ 1380595 h 1533995"/>
                <a:gd name="connsiteX8" fmla="*/ 0 w 1859860"/>
                <a:gd name="connsiteY8" fmla="*/ 153400 h 15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0" h="1533995">
                  <a:moveTo>
                    <a:pt x="0" y="153400"/>
                  </a:moveTo>
                  <a:cubicBezTo>
                    <a:pt x="0" y="68680"/>
                    <a:pt x="68680" y="0"/>
                    <a:pt x="153400" y="0"/>
                  </a:cubicBezTo>
                  <a:lnTo>
                    <a:pt x="1706461" y="0"/>
                  </a:lnTo>
                  <a:cubicBezTo>
                    <a:pt x="1791181" y="0"/>
                    <a:pt x="1859861" y="68680"/>
                    <a:pt x="1859861" y="153400"/>
                  </a:cubicBezTo>
                  <a:cubicBezTo>
                    <a:pt x="1859861" y="562465"/>
                    <a:pt x="1859860" y="971531"/>
                    <a:pt x="1859860" y="1380596"/>
                  </a:cubicBezTo>
                  <a:cubicBezTo>
                    <a:pt x="1859860" y="1465316"/>
                    <a:pt x="1791180" y="1533996"/>
                    <a:pt x="1706460" y="1533996"/>
                  </a:cubicBezTo>
                  <a:lnTo>
                    <a:pt x="153400" y="1533995"/>
                  </a:lnTo>
                  <a:cubicBezTo>
                    <a:pt x="68680" y="1533995"/>
                    <a:pt x="0" y="1465315"/>
                    <a:pt x="0" y="1380595"/>
                  </a:cubicBezTo>
                  <a:lnTo>
                    <a:pt x="0" y="15340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02" tIns="73402" rIns="73402" bIns="40211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dirty="0" smtClean="0"/>
                <a:t>Satisfactoria 2010 (50%)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4844818" y="4382662"/>
              <a:ext cx="1323198" cy="657426"/>
            </a:xfrm>
            <a:custGeom>
              <a:avLst/>
              <a:gdLst>
                <a:gd name="connsiteX0" fmla="*/ 0 w 1653209"/>
                <a:gd name="connsiteY0" fmla="*/ 65743 h 657426"/>
                <a:gd name="connsiteX1" fmla="*/ 65743 w 1653209"/>
                <a:gd name="connsiteY1" fmla="*/ 0 h 657426"/>
                <a:gd name="connsiteX2" fmla="*/ 1587466 w 1653209"/>
                <a:gd name="connsiteY2" fmla="*/ 0 h 657426"/>
                <a:gd name="connsiteX3" fmla="*/ 1653209 w 1653209"/>
                <a:gd name="connsiteY3" fmla="*/ 65743 h 657426"/>
                <a:gd name="connsiteX4" fmla="*/ 1653209 w 1653209"/>
                <a:gd name="connsiteY4" fmla="*/ 591683 h 657426"/>
                <a:gd name="connsiteX5" fmla="*/ 1587466 w 1653209"/>
                <a:gd name="connsiteY5" fmla="*/ 657426 h 657426"/>
                <a:gd name="connsiteX6" fmla="*/ 65743 w 1653209"/>
                <a:gd name="connsiteY6" fmla="*/ 657426 h 657426"/>
                <a:gd name="connsiteX7" fmla="*/ 0 w 1653209"/>
                <a:gd name="connsiteY7" fmla="*/ 591683 h 657426"/>
                <a:gd name="connsiteX8" fmla="*/ 0 w 1653209"/>
                <a:gd name="connsiteY8" fmla="*/ 65743 h 6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209" h="657426">
                  <a:moveTo>
                    <a:pt x="0" y="65743"/>
                  </a:moveTo>
                  <a:cubicBezTo>
                    <a:pt x="0" y="29434"/>
                    <a:pt x="29434" y="0"/>
                    <a:pt x="65743" y="0"/>
                  </a:cubicBezTo>
                  <a:lnTo>
                    <a:pt x="1587466" y="0"/>
                  </a:lnTo>
                  <a:cubicBezTo>
                    <a:pt x="1623775" y="0"/>
                    <a:pt x="1653209" y="29434"/>
                    <a:pt x="1653209" y="65743"/>
                  </a:cubicBezTo>
                  <a:lnTo>
                    <a:pt x="1653209" y="591683"/>
                  </a:lnTo>
                  <a:cubicBezTo>
                    <a:pt x="1653209" y="627992"/>
                    <a:pt x="1623775" y="657426"/>
                    <a:pt x="1587466" y="657426"/>
                  </a:cubicBezTo>
                  <a:lnTo>
                    <a:pt x="65743" y="657426"/>
                  </a:lnTo>
                  <a:cubicBezTo>
                    <a:pt x="29434" y="657426"/>
                    <a:pt x="0" y="627992"/>
                    <a:pt x="0" y="591683"/>
                  </a:cubicBezTo>
                  <a:lnTo>
                    <a:pt x="0" y="657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9260" tIns="45925" rIns="59260" bIns="4592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Cobertura </a:t>
              </a:r>
              <a:endParaRPr lang="es-EC" sz="1600" kern="1200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6372264" y="3443386"/>
              <a:ext cx="1680701" cy="1853184"/>
            </a:xfrm>
            <a:custGeom>
              <a:avLst/>
              <a:gdLst>
                <a:gd name="connsiteX0" fmla="*/ 0 w 1859860"/>
                <a:gd name="connsiteY0" fmla="*/ 153400 h 1533995"/>
                <a:gd name="connsiteX1" fmla="*/ 153400 w 1859860"/>
                <a:gd name="connsiteY1" fmla="*/ 0 h 1533995"/>
                <a:gd name="connsiteX2" fmla="*/ 1706461 w 1859860"/>
                <a:gd name="connsiteY2" fmla="*/ 0 h 1533995"/>
                <a:gd name="connsiteX3" fmla="*/ 1859861 w 1859860"/>
                <a:gd name="connsiteY3" fmla="*/ 153400 h 1533995"/>
                <a:gd name="connsiteX4" fmla="*/ 1859860 w 1859860"/>
                <a:gd name="connsiteY4" fmla="*/ 1380596 h 1533995"/>
                <a:gd name="connsiteX5" fmla="*/ 1706460 w 1859860"/>
                <a:gd name="connsiteY5" fmla="*/ 1533996 h 1533995"/>
                <a:gd name="connsiteX6" fmla="*/ 153400 w 1859860"/>
                <a:gd name="connsiteY6" fmla="*/ 1533995 h 1533995"/>
                <a:gd name="connsiteX7" fmla="*/ 0 w 1859860"/>
                <a:gd name="connsiteY7" fmla="*/ 1380595 h 1533995"/>
                <a:gd name="connsiteX8" fmla="*/ 0 w 1859860"/>
                <a:gd name="connsiteY8" fmla="*/ 153400 h 15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0" h="1533995">
                  <a:moveTo>
                    <a:pt x="0" y="153400"/>
                  </a:moveTo>
                  <a:cubicBezTo>
                    <a:pt x="0" y="68680"/>
                    <a:pt x="68680" y="0"/>
                    <a:pt x="153400" y="0"/>
                  </a:cubicBezTo>
                  <a:lnTo>
                    <a:pt x="1706461" y="0"/>
                  </a:lnTo>
                  <a:cubicBezTo>
                    <a:pt x="1791181" y="0"/>
                    <a:pt x="1859861" y="68680"/>
                    <a:pt x="1859861" y="153400"/>
                  </a:cubicBezTo>
                  <a:cubicBezTo>
                    <a:pt x="1859861" y="562465"/>
                    <a:pt x="1859860" y="971531"/>
                    <a:pt x="1859860" y="1380596"/>
                  </a:cubicBezTo>
                  <a:cubicBezTo>
                    <a:pt x="1859860" y="1465316"/>
                    <a:pt x="1791180" y="1533996"/>
                    <a:pt x="1706460" y="1533996"/>
                  </a:cubicBezTo>
                  <a:lnTo>
                    <a:pt x="153400" y="1533995"/>
                  </a:lnTo>
                  <a:cubicBezTo>
                    <a:pt x="68680" y="1533995"/>
                    <a:pt x="0" y="1465315"/>
                    <a:pt x="0" y="1380595"/>
                  </a:cubicBezTo>
                  <a:lnTo>
                    <a:pt x="0" y="15340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02" tIns="73402" rIns="73402" bIns="402115" numCol="1" spcCol="1270" anchor="t" anchorCtr="0">
              <a:noAutofit/>
            </a:bodyPr>
            <a:lstStyle/>
            <a:p>
              <a:pPr lvl="0"/>
              <a:endParaRPr lang="es-EC" dirty="0" smtClean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C" dirty="0" smtClean="0"/>
                <a:t>Muy satisfactoria 2008-2009 (100%)</a:t>
              </a:r>
              <a:endParaRPr lang="es-EC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6660232" y="2881258"/>
              <a:ext cx="1493956" cy="714989"/>
            </a:xfrm>
            <a:custGeom>
              <a:avLst/>
              <a:gdLst>
                <a:gd name="connsiteX0" fmla="*/ 0 w 1653209"/>
                <a:gd name="connsiteY0" fmla="*/ 65743 h 657426"/>
                <a:gd name="connsiteX1" fmla="*/ 65743 w 1653209"/>
                <a:gd name="connsiteY1" fmla="*/ 0 h 657426"/>
                <a:gd name="connsiteX2" fmla="*/ 1587466 w 1653209"/>
                <a:gd name="connsiteY2" fmla="*/ 0 h 657426"/>
                <a:gd name="connsiteX3" fmla="*/ 1653209 w 1653209"/>
                <a:gd name="connsiteY3" fmla="*/ 65743 h 657426"/>
                <a:gd name="connsiteX4" fmla="*/ 1653209 w 1653209"/>
                <a:gd name="connsiteY4" fmla="*/ 591683 h 657426"/>
                <a:gd name="connsiteX5" fmla="*/ 1587466 w 1653209"/>
                <a:gd name="connsiteY5" fmla="*/ 657426 h 657426"/>
                <a:gd name="connsiteX6" fmla="*/ 65743 w 1653209"/>
                <a:gd name="connsiteY6" fmla="*/ 657426 h 657426"/>
                <a:gd name="connsiteX7" fmla="*/ 0 w 1653209"/>
                <a:gd name="connsiteY7" fmla="*/ 591683 h 657426"/>
                <a:gd name="connsiteX8" fmla="*/ 0 w 1653209"/>
                <a:gd name="connsiteY8" fmla="*/ 65743 h 65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209" h="657426">
                  <a:moveTo>
                    <a:pt x="0" y="65743"/>
                  </a:moveTo>
                  <a:cubicBezTo>
                    <a:pt x="0" y="29434"/>
                    <a:pt x="29434" y="0"/>
                    <a:pt x="65743" y="0"/>
                  </a:cubicBezTo>
                  <a:lnTo>
                    <a:pt x="1587466" y="0"/>
                  </a:lnTo>
                  <a:cubicBezTo>
                    <a:pt x="1623775" y="0"/>
                    <a:pt x="1653209" y="29434"/>
                    <a:pt x="1653209" y="65743"/>
                  </a:cubicBezTo>
                  <a:lnTo>
                    <a:pt x="1653209" y="591683"/>
                  </a:lnTo>
                  <a:cubicBezTo>
                    <a:pt x="1653209" y="627992"/>
                    <a:pt x="1623775" y="657426"/>
                    <a:pt x="1587466" y="657426"/>
                  </a:cubicBezTo>
                  <a:lnTo>
                    <a:pt x="65743" y="657426"/>
                  </a:lnTo>
                  <a:cubicBezTo>
                    <a:pt x="29434" y="657426"/>
                    <a:pt x="0" y="627992"/>
                    <a:pt x="0" y="591683"/>
                  </a:cubicBezTo>
                  <a:lnTo>
                    <a:pt x="0" y="657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9260" tIns="45925" rIns="59260" bIns="4592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600" dirty="0" smtClean="0"/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dirty="0" smtClean="0"/>
                <a:t>Productos </a:t>
              </a:r>
              <a:r>
                <a:rPr lang="es-EC" sz="1600" dirty="0"/>
                <a:t>Ofrecidos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 </a:t>
              </a:r>
              <a:endParaRPr lang="es-EC" sz="1600" kern="1200" dirty="0"/>
            </a:p>
          </p:txBody>
        </p:sp>
        <p:sp>
          <p:nvSpPr>
            <p:cNvPr id="17" name="16 Forma"/>
            <p:cNvSpPr/>
            <p:nvPr/>
          </p:nvSpPr>
          <p:spPr>
            <a:xfrm>
              <a:off x="1793248" y="4020245"/>
              <a:ext cx="1614963" cy="1949688"/>
            </a:xfrm>
            <a:prstGeom prst="leftCircularArrow">
              <a:avLst>
                <a:gd name="adj1" fmla="val 3123"/>
                <a:gd name="adj2" fmla="val 0"/>
                <a:gd name="adj3" fmla="val 513594"/>
                <a:gd name="adj4" fmla="val 9024489"/>
                <a:gd name="adj5" fmla="val 665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</p:spTree>
    <p:extLst>
      <p:ext uri="{BB962C8B-B14F-4D97-AF65-F5344CB8AC3E}">
        <p14:creationId xmlns:p14="http://schemas.microsoft.com/office/powerpoint/2010/main" val="16400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 RESULTADOS</a:t>
            </a:r>
            <a:endParaRPr lang="es-ES" dirty="0"/>
          </a:p>
        </p:txBody>
      </p:sp>
      <p:sp>
        <p:nvSpPr>
          <p:cNvPr id="9" name="8 Forma libre"/>
          <p:cNvSpPr/>
          <p:nvPr/>
        </p:nvSpPr>
        <p:spPr>
          <a:xfrm>
            <a:off x="1518369" y="4077073"/>
            <a:ext cx="264206" cy="1651948"/>
          </a:xfrm>
          <a:custGeom>
            <a:avLst/>
            <a:gdLst>
              <a:gd name="connsiteX0" fmla="*/ 0 w 252906"/>
              <a:gd name="connsiteY0" fmla="*/ 0 h 1445728"/>
              <a:gd name="connsiteX1" fmla="*/ 126453 w 252906"/>
              <a:gd name="connsiteY1" fmla="*/ 0 h 1445728"/>
              <a:gd name="connsiteX2" fmla="*/ 126453 w 252906"/>
              <a:gd name="connsiteY2" fmla="*/ 1445728 h 1445728"/>
              <a:gd name="connsiteX3" fmla="*/ 252906 w 252906"/>
              <a:gd name="connsiteY3" fmla="*/ 1445728 h 144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1445728">
                <a:moveTo>
                  <a:pt x="0" y="0"/>
                </a:moveTo>
                <a:lnTo>
                  <a:pt x="126453" y="0"/>
                </a:lnTo>
                <a:lnTo>
                  <a:pt x="126453" y="1445728"/>
                </a:lnTo>
                <a:lnTo>
                  <a:pt x="252906" y="14457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461" tIns="686172" rIns="102461" bIns="6861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0" name="9 Forma libre"/>
          <p:cNvSpPr/>
          <p:nvPr/>
        </p:nvSpPr>
        <p:spPr>
          <a:xfrm>
            <a:off x="3103603" y="5178371"/>
            <a:ext cx="264206" cy="275324"/>
          </a:xfrm>
          <a:custGeom>
            <a:avLst/>
            <a:gdLst>
              <a:gd name="connsiteX0" fmla="*/ 0 w 252906"/>
              <a:gd name="connsiteY0" fmla="*/ 0 h 240954"/>
              <a:gd name="connsiteX1" fmla="*/ 126453 w 252906"/>
              <a:gd name="connsiteY1" fmla="*/ 0 h 240954"/>
              <a:gd name="connsiteX2" fmla="*/ 126453 w 252906"/>
              <a:gd name="connsiteY2" fmla="*/ 240954 h 240954"/>
              <a:gd name="connsiteX3" fmla="*/ 252906 w 252906"/>
              <a:gd name="connsiteY3" fmla="*/ 240954 h 2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240954">
                <a:moveTo>
                  <a:pt x="0" y="0"/>
                </a:moveTo>
                <a:lnTo>
                  <a:pt x="126453" y="0"/>
                </a:lnTo>
                <a:lnTo>
                  <a:pt x="126453" y="240954"/>
                </a:lnTo>
                <a:lnTo>
                  <a:pt x="252906" y="24095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20" tIns="111745" rIns="130421" bIns="1117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1" name="10 Forma libre"/>
          <p:cNvSpPr/>
          <p:nvPr/>
        </p:nvSpPr>
        <p:spPr>
          <a:xfrm>
            <a:off x="3103603" y="4903047"/>
            <a:ext cx="264206" cy="275324"/>
          </a:xfrm>
          <a:custGeom>
            <a:avLst/>
            <a:gdLst>
              <a:gd name="connsiteX0" fmla="*/ 0 w 252906"/>
              <a:gd name="connsiteY0" fmla="*/ 240954 h 240954"/>
              <a:gd name="connsiteX1" fmla="*/ 126453 w 252906"/>
              <a:gd name="connsiteY1" fmla="*/ 240954 h 240954"/>
              <a:gd name="connsiteX2" fmla="*/ 126453 w 252906"/>
              <a:gd name="connsiteY2" fmla="*/ 0 h 240954"/>
              <a:gd name="connsiteX3" fmla="*/ 252906 w 252906"/>
              <a:gd name="connsiteY3" fmla="*/ 0 h 2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240954">
                <a:moveTo>
                  <a:pt x="0" y="240954"/>
                </a:moveTo>
                <a:lnTo>
                  <a:pt x="126453" y="240954"/>
                </a:lnTo>
                <a:lnTo>
                  <a:pt x="126453" y="0"/>
                </a:lnTo>
                <a:lnTo>
                  <a:pt x="252906" y="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20" tIns="111744" rIns="130421" bIns="11174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2" name="11 Forma libre"/>
          <p:cNvSpPr/>
          <p:nvPr/>
        </p:nvSpPr>
        <p:spPr>
          <a:xfrm>
            <a:off x="1518369" y="4077073"/>
            <a:ext cx="264206" cy="1101298"/>
          </a:xfrm>
          <a:custGeom>
            <a:avLst/>
            <a:gdLst>
              <a:gd name="connsiteX0" fmla="*/ 0 w 252906"/>
              <a:gd name="connsiteY0" fmla="*/ 0 h 963818"/>
              <a:gd name="connsiteX1" fmla="*/ 126453 w 252906"/>
              <a:gd name="connsiteY1" fmla="*/ 0 h 963818"/>
              <a:gd name="connsiteX2" fmla="*/ 126453 w 252906"/>
              <a:gd name="connsiteY2" fmla="*/ 963818 h 963818"/>
              <a:gd name="connsiteX3" fmla="*/ 252906 w 252906"/>
              <a:gd name="connsiteY3" fmla="*/ 963818 h 9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963818">
                <a:moveTo>
                  <a:pt x="0" y="0"/>
                </a:moveTo>
                <a:lnTo>
                  <a:pt x="126453" y="0"/>
                </a:lnTo>
                <a:lnTo>
                  <a:pt x="126453" y="963818"/>
                </a:lnTo>
                <a:lnTo>
                  <a:pt x="252906" y="96381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42" tIns="456998" rIns="114242" bIns="45699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3" name="12 Forma libre"/>
          <p:cNvSpPr/>
          <p:nvPr/>
        </p:nvSpPr>
        <p:spPr>
          <a:xfrm>
            <a:off x="6274072" y="4352397"/>
            <a:ext cx="264206" cy="275324"/>
          </a:xfrm>
          <a:custGeom>
            <a:avLst/>
            <a:gdLst>
              <a:gd name="connsiteX0" fmla="*/ 0 w 252906"/>
              <a:gd name="connsiteY0" fmla="*/ 0 h 240954"/>
              <a:gd name="connsiteX1" fmla="*/ 126453 w 252906"/>
              <a:gd name="connsiteY1" fmla="*/ 0 h 240954"/>
              <a:gd name="connsiteX2" fmla="*/ 126453 w 252906"/>
              <a:gd name="connsiteY2" fmla="*/ 240954 h 240954"/>
              <a:gd name="connsiteX3" fmla="*/ 252906 w 252906"/>
              <a:gd name="connsiteY3" fmla="*/ 240954 h 2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240954">
                <a:moveTo>
                  <a:pt x="0" y="0"/>
                </a:moveTo>
                <a:lnTo>
                  <a:pt x="126453" y="0"/>
                </a:lnTo>
                <a:lnTo>
                  <a:pt x="126453" y="240954"/>
                </a:lnTo>
                <a:lnTo>
                  <a:pt x="252906" y="24095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20" tIns="111745" rIns="130421" bIns="1117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4" name="13 Forma libre"/>
          <p:cNvSpPr/>
          <p:nvPr/>
        </p:nvSpPr>
        <p:spPr>
          <a:xfrm>
            <a:off x="6274072" y="4077073"/>
            <a:ext cx="264206" cy="275324"/>
          </a:xfrm>
          <a:custGeom>
            <a:avLst/>
            <a:gdLst>
              <a:gd name="connsiteX0" fmla="*/ 0 w 252906"/>
              <a:gd name="connsiteY0" fmla="*/ 240954 h 240954"/>
              <a:gd name="connsiteX1" fmla="*/ 126453 w 252906"/>
              <a:gd name="connsiteY1" fmla="*/ 240954 h 240954"/>
              <a:gd name="connsiteX2" fmla="*/ 126453 w 252906"/>
              <a:gd name="connsiteY2" fmla="*/ 0 h 240954"/>
              <a:gd name="connsiteX3" fmla="*/ 252906 w 252906"/>
              <a:gd name="connsiteY3" fmla="*/ 0 h 2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240954">
                <a:moveTo>
                  <a:pt x="0" y="240954"/>
                </a:moveTo>
                <a:lnTo>
                  <a:pt x="126453" y="240954"/>
                </a:lnTo>
                <a:lnTo>
                  <a:pt x="126453" y="0"/>
                </a:lnTo>
                <a:lnTo>
                  <a:pt x="252906" y="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20" tIns="111744" rIns="130421" bIns="11174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5" name="14 Forma libre"/>
          <p:cNvSpPr/>
          <p:nvPr/>
        </p:nvSpPr>
        <p:spPr>
          <a:xfrm>
            <a:off x="4688837" y="4300155"/>
            <a:ext cx="264206" cy="104483"/>
          </a:xfrm>
          <a:custGeom>
            <a:avLst/>
            <a:gdLst>
              <a:gd name="connsiteX0" fmla="*/ 0 w 252906"/>
              <a:gd name="connsiteY0" fmla="*/ 45720 h 91440"/>
              <a:gd name="connsiteX1" fmla="*/ 252906 w 252906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906" h="91440">
                <a:moveTo>
                  <a:pt x="0" y="45720"/>
                </a:moveTo>
                <a:lnTo>
                  <a:pt x="252906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831" tIns="39398" rIns="132830" bIns="3939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6" name="15 Forma libre"/>
          <p:cNvSpPr/>
          <p:nvPr/>
        </p:nvSpPr>
        <p:spPr>
          <a:xfrm>
            <a:off x="3103603" y="4300155"/>
            <a:ext cx="264206" cy="104483"/>
          </a:xfrm>
          <a:custGeom>
            <a:avLst/>
            <a:gdLst>
              <a:gd name="connsiteX0" fmla="*/ 0 w 252906"/>
              <a:gd name="connsiteY0" fmla="*/ 45720 h 91440"/>
              <a:gd name="connsiteX1" fmla="*/ 252906 w 252906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906" h="91440">
                <a:moveTo>
                  <a:pt x="0" y="45720"/>
                </a:moveTo>
                <a:lnTo>
                  <a:pt x="252906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830" tIns="39398" rIns="132831" bIns="3939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7" name="16 Forma libre"/>
          <p:cNvSpPr/>
          <p:nvPr/>
        </p:nvSpPr>
        <p:spPr>
          <a:xfrm>
            <a:off x="1518369" y="4077073"/>
            <a:ext cx="264206" cy="275324"/>
          </a:xfrm>
          <a:custGeom>
            <a:avLst/>
            <a:gdLst>
              <a:gd name="connsiteX0" fmla="*/ 0 w 252906"/>
              <a:gd name="connsiteY0" fmla="*/ 0 h 240954"/>
              <a:gd name="connsiteX1" fmla="*/ 126453 w 252906"/>
              <a:gd name="connsiteY1" fmla="*/ 0 h 240954"/>
              <a:gd name="connsiteX2" fmla="*/ 126453 w 252906"/>
              <a:gd name="connsiteY2" fmla="*/ 240954 h 240954"/>
              <a:gd name="connsiteX3" fmla="*/ 252906 w 252906"/>
              <a:gd name="connsiteY3" fmla="*/ 240954 h 2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240954">
                <a:moveTo>
                  <a:pt x="0" y="0"/>
                </a:moveTo>
                <a:lnTo>
                  <a:pt x="126453" y="0"/>
                </a:lnTo>
                <a:lnTo>
                  <a:pt x="126453" y="240954"/>
                </a:lnTo>
                <a:lnTo>
                  <a:pt x="252906" y="2409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20" tIns="111744" rIns="130421" bIns="11174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8" name="17 Forma libre"/>
          <p:cNvSpPr/>
          <p:nvPr/>
        </p:nvSpPr>
        <p:spPr>
          <a:xfrm>
            <a:off x="3023390" y="3474182"/>
            <a:ext cx="264206" cy="104483"/>
          </a:xfrm>
          <a:custGeom>
            <a:avLst/>
            <a:gdLst>
              <a:gd name="connsiteX0" fmla="*/ 0 w 252906"/>
              <a:gd name="connsiteY0" fmla="*/ 45720 h 91440"/>
              <a:gd name="connsiteX1" fmla="*/ 252906 w 252906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906" h="91440">
                <a:moveTo>
                  <a:pt x="0" y="45720"/>
                </a:moveTo>
                <a:lnTo>
                  <a:pt x="252906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831" tIns="39397" rIns="132830" bIns="3939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9" name="18 Forma libre"/>
          <p:cNvSpPr/>
          <p:nvPr/>
        </p:nvSpPr>
        <p:spPr>
          <a:xfrm>
            <a:off x="1518369" y="3526423"/>
            <a:ext cx="264206" cy="550649"/>
          </a:xfrm>
          <a:custGeom>
            <a:avLst/>
            <a:gdLst>
              <a:gd name="connsiteX0" fmla="*/ 0 w 252906"/>
              <a:gd name="connsiteY0" fmla="*/ 481909 h 481909"/>
              <a:gd name="connsiteX1" fmla="*/ 126453 w 252906"/>
              <a:gd name="connsiteY1" fmla="*/ 481909 h 481909"/>
              <a:gd name="connsiteX2" fmla="*/ 126453 w 252906"/>
              <a:gd name="connsiteY2" fmla="*/ 0 h 481909"/>
              <a:gd name="connsiteX3" fmla="*/ 252906 w 252906"/>
              <a:gd name="connsiteY3" fmla="*/ 0 h 48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481909">
                <a:moveTo>
                  <a:pt x="0" y="481909"/>
                </a:moveTo>
                <a:lnTo>
                  <a:pt x="126453" y="481909"/>
                </a:lnTo>
                <a:lnTo>
                  <a:pt x="126453" y="0"/>
                </a:lnTo>
                <a:lnTo>
                  <a:pt x="25290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547" tIns="227349" rIns="125547" bIns="2273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0" name="19 Forma libre"/>
          <p:cNvSpPr/>
          <p:nvPr/>
        </p:nvSpPr>
        <p:spPr>
          <a:xfrm>
            <a:off x="1518369" y="2975774"/>
            <a:ext cx="264206" cy="1101298"/>
          </a:xfrm>
          <a:custGeom>
            <a:avLst/>
            <a:gdLst>
              <a:gd name="connsiteX0" fmla="*/ 0 w 252906"/>
              <a:gd name="connsiteY0" fmla="*/ 963818 h 963818"/>
              <a:gd name="connsiteX1" fmla="*/ 126453 w 252906"/>
              <a:gd name="connsiteY1" fmla="*/ 963818 h 963818"/>
              <a:gd name="connsiteX2" fmla="*/ 126453 w 252906"/>
              <a:gd name="connsiteY2" fmla="*/ 0 h 963818"/>
              <a:gd name="connsiteX3" fmla="*/ 252906 w 252906"/>
              <a:gd name="connsiteY3" fmla="*/ 0 h 9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963818">
                <a:moveTo>
                  <a:pt x="0" y="963818"/>
                </a:moveTo>
                <a:lnTo>
                  <a:pt x="126453" y="963818"/>
                </a:lnTo>
                <a:lnTo>
                  <a:pt x="126453" y="0"/>
                </a:lnTo>
                <a:lnTo>
                  <a:pt x="25290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42" tIns="456998" rIns="114242" bIns="45699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1" name="20 Forma libre"/>
          <p:cNvSpPr/>
          <p:nvPr/>
        </p:nvSpPr>
        <p:spPr>
          <a:xfrm>
            <a:off x="1518369" y="2425124"/>
            <a:ext cx="264206" cy="1651948"/>
          </a:xfrm>
          <a:custGeom>
            <a:avLst/>
            <a:gdLst>
              <a:gd name="connsiteX0" fmla="*/ 0 w 252906"/>
              <a:gd name="connsiteY0" fmla="*/ 1445728 h 1445728"/>
              <a:gd name="connsiteX1" fmla="*/ 126453 w 252906"/>
              <a:gd name="connsiteY1" fmla="*/ 1445728 h 1445728"/>
              <a:gd name="connsiteX2" fmla="*/ 126453 w 252906"/>
              <a:gd name="connsiteY2" fmla="*/ 0 h 1445728"/>
              <a:gd name="connsiteX3" fmla="*/ 252906 w 252906"/>
              <a:gd name="connsiteY3" fmla="*/ 0 h 144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06" h="1445728">
                <a:moveTo>
                  <a:pt x="0" y="1445728"/>
                </a:moveTo>
                <a:lnTo>
                  <a:pt x="126453" y="1445728"/>
                </a:lnTo>
                <a:lnTo>
                  <a:pt x="126453" y="0"/>
                </a:lnTo>
                <a:lnTo>
                  <a:pt x="25290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461" tIns="686172" rIns="102461" bIns="6861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2" name="21 Forma libre"/>
          <p:cNvSpPr/>
          <p:nvPr/>
        </p:nvSpPr>
        <p:spPr>
          <a:xfrm rot="16200000">
            <a:off x="157732" y="3875697"/>
            <a:ext cx="2318524" cy="402752"/>
          </a:xfrm>
          <a:custGeom>
            <a:avLst/>
            <a:gdLst>
              <a:gd name="connsiteX0" fmla="*/ 0 w 2029092"/>
              <a:gd name="connsiteY0" fmla="*/ 0 h 385527"/>
              <a:gd name="connsiteX1" fmla="*/ 2029092 w 2029092"/>
              <a:gd name="connsiteY1" fmla="*/ 0 h 385527"/>
              <a:gd name="connsiteX2" fmla="*/ 2029092 w 2029092"/>
              <a:gd name="connsiteY2" fmla="*/ 385527 h 385527"/>
              <a:gd name="connsiteX3" fmla="*/ 0 w 2029092"/>
              <a:gd name="connsiteY3" fmla="*/ 385527 h 385527"/>
              <a:gd name="connsiteX4" fmla="*/ 0 w 2029092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092" h="385527">
                <a:moveTo>
                  <a:pt x="0" y="0"/>
                </a:moveTo>
                <a:lnTo>
                  <a:pt x="2029092" y="0"/>
                </a:lnTo>
                <a:lnTo>
                  <a:pt x="2029092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99" tIns="12699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PROVEEDORES</a:t>
            </a:r>
            <a:endParaRPr lang="es-ES" sz="2000" kern="1200" dirty="0"/>
          </a:p>
        </p:txBody>
      </p:sp>
      <p:sp>
        <p:nvSpPr>
          <p:cNvPr id="23" name="22 Forma libre"/>
          <p:cNvSpPr/>
          <p:nvPr/>
        </p:nvSpPr>
        <p:spPr>
          <a:xfrm>
            <a:off x="1782575" y="2204864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Espacio ganado mercado</a:t>
            </a:r>
            <a:endParaRPr lang="es-ES" sz="1300" kern="1200" dirty="0"/>
          </a:p>
        </p:txBody>
      </p:sp>
      <p:sp>
        <p:nvSpPr>
          <p:cNvPr id="24" name="23 Forma libre"/>
          <p:cNvSpPr/>
          <p:nvPr/>
        </p:nvSpPr>
        <p:spPr>
          <a:xfrm>
            <a:off x="1782575" y="2755514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Crecimiento acelerado</a:t>
            </a:r>
            <a:endParaRPr lang="es-ES" sz="1300" kern="1200" dirty="0"/>
          </a:p>
        </p:txBody>
      </p:sp>
      <p:sp>
        <p:nvSpPr>
          <p:cNvPr id="25" name="24 Forma libre"/>
          <p:cNvSpPr/>
          <p:nvPr/>
        </p:nvSpPr>
        <p:spPr>
          <a:xfrm>
            <a:off x="1782575" y="3306163"/>
            <a:ext cx="1240815" cy="440519"/>
          </a:xfrm>
          <a:custGeom>
            <a:avLst/>
            <a:gdLst>
              <a:gd name="connsiteX0" fmla="*/ 0 w 1187748"/>
              <a:gd name="connsiteY0" fmla="*/ 0 h 385527"/>
              <a:gd name="connsiteX1" fmla="*/ 1187748 w 1187748"/>
              <a:gd name="connsiteY1" fmla="*/ 0 h 385527"/>
              <a:gd name="connsiteX2" fmla="*/ 1187748 w 1187748"/>
              <a:gd name="connsiteY2" fmla="*/ 385527 h 385527"/>
              <a:gd name="connsiteX3" fmla="*/ 0 w 1187748"/>
              <a:gd name="connsiteY3" fmla="*/ 385527 h 385527"/>
              <a:gd name="connsiteX4" fmla="*/ 0 w 1187748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748" h="385527">
                <a:moveTo>
                  <a:pt x="0" y="0"/>
                </a:moveTo>
                <a:lnTo>
                  <a:pt x="1187748" y="0"/>
                </a:lnTo>
                <a:lnTo>
                  <a:pt x="1187748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Impacto beneficioso </a:t>
            </a:r>
            <a:endParaRPr lang="es-ES" sz="1300" kern="1200" dirty="0"/>
          </a:p>
        </p:txBody>
      </p:sp>
      <p:sp>
        <p:nvSpPr>
          <p:cNvPr id="26" name="25 Forma libre"/>
          <p:cNvSpPr/>
          <p:nvPr/>
        </p:nvSpPr>
        <p:spPr>
          <a:xfrm>
            <a:off x="3287595" y="3306163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Movilidad y aplicaciones</a:t>
            </a:r>
            <a:endParaRPr lang="es-ES" sz="1300" kern="1200" dirty="0"/>
          </a:p>
        </p:txBody>
      </p:sp>
      <p:sp>
        <p:nvSpPr>
          <p:cNvPr id="27" name="26 Forma libre"/>
          <p:cNvSpPr/>
          <p:nvPr/>
        </p:nvSpPr>
        <p:spPr>
          <a:xfrm>
            <a:off x="1782575" y="4132137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Permiten acceso información</a:t>
            </a:r>
            <a:endParaRPr lang="es-ES" sz="1300" kern="1200" dirty="0"/>
          </a:p>
        </p:txBody>
      </p:sp>
      <p:sp>
        <p:nvSpPr>
          <p:cNvPr id="28" name="27 Forma libre"/>
          <p:cNvSpPr/>
          <p:nvPr/>
        </p:nvSpPr>
        <p:spPr>
          <a:xfrm>
            <a:off x="3367809" y="4132137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Cualquier lugar y momento</a:t>
            </a:r>
            <a:endParaRPr lang="es-ES" sz="1300" kern="1200" dirty="0"/>
          </a:p>
        </p:txBody>
      </p:sp>
      <p:sp>
        <p:nvSpPr>
          <p:cNvPr id="29" name="28 Forma libre"/>
          <p:cNvSpPr/>
          <p:nvPr/>
        </p:nvSpPr>
        <p:spPr>
          <a:xfrm>
            <a:off x="4953043" y="4132137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Satisfaciendo necesidades</a:t>
            </a:r>
            <a:endParaRPr lang="es-ES" sz="1300" kern="1200" dirty="0"/>
          </a:p>
        </p:txBody>
      </p:sp>
      <p:sp>
        <p:nvSpPr>
          <p:cNvPr id="30" name="29 Forma libre"/>
          <p:cNvSpPr/>
          <p:nvPr/>
        </p:nvSpPr>
        <p:spPr>
          <a:xfrm>
            <a:off x="6538277" y="3856813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Pago servicios</a:t>
            </a:r>
            <a:endParaRPr lang="es-ES" sz="1300" kern="1200" dirty="0"/>
          </a:p>
        </p:txBody>
      </p:sp>
      <p:sp>
        <p:nvSpPr>
          <p:cNvPr id="31" name="30 Forma libre"/>
          <p:cNvSpPr/>
          <p:nvPr/>
        </p:nvSpPr>
        <p:spPr>
          <a:xfrm>
            <a:off x="6538277" y="4407462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Mejorando estilo de vida</a:t>
            </a:r>
            <a:endParaRPr lang="es-ES" sz="1300" kern="1200" dirty="0"/>
          </a:p>
        </p:txBody>
      </p:sp>
      <p:sp>
        <p:nvSpPr>
          <p:cNvPr id="32" name="31 Forma libre"/>
          <p:cNvSpPr/>
          <p:nvPr/>
        </p:nvSpPr>
        <p:spPr>
          <a:xfrm>
            <a:off x="1782575" y="4958112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Mejora continua</a:t>
            </a:r>
            <a:endParaRPr lang="es-ES" sz="1300" kern="1200" dirty="0"/>
          </a:p>
        </p:txBody>
      </p:sp>
      <p:sp>
        <p:nvSpPr>
          <p:cNvPr id="33" name="32 Forma libre"/>
          <p:cNvSpPr/>
          <p:nvPr/>
        </p:nvSpPr>
        <p:spPr>
          <a:xfrm>
            <a:off x="3367809" y="4682787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Mayor cobertura</a:t>
            </a:r>
            <a:endParaRPr lang="es-ES" sz="1300" kern="1200" dirty="0"/>
          </a:p>
        </p:txBody>
      </p:sp>
      <p:sp>
        <p:nvSpPr>
          <p:cNvPr id="34" name="33 Forma libre"/>
          <p:cNvSpPr/>
          <p:nvPr/>
        </p:nvSpPr>
        <p:spPr>
          <a:xfrm>
            <a:off x="3367809" y="5233436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Mejor velocidad</a:t>
            </a:r>
            <a:endParaRPr lang="es-ES" sz="1300" kern="1200" dirty="0"/>
          </a:p>
        </p:txBody>
      </p:sp>
      <p:sp>
        <p:nvSpPr>
          <p:cNvPr id="35" name="34 Forma libre"/>
          <p:cNvSpPr/>
          <p:nvPr/>
        </p:nvSpPr>
        <p:spPr>
          <a:xfrm>
            <a:off x="1782575" y="5508761"/>
            <a:ext cx="1321028" cy="440519"/>
          </a:xfrm>
          <a:custGeom>
            <a:avLst/>
            <a:gdLst>
              <a:gd name="connsiteX0" fmla="*/ 0 w 1264530"/>
              <a:gd name="connsiteY0" fmla="*/ 0 h 385527"/>
              <a:gd name="connsiteX1" fmla="*/ 1264530 w 1264530"/>
              <a:gd name="connsiteY1" fmla="*/ 0 h 385527"/>
              <a:gd name="connsiteX2" fmla="*/ 1264530 w 1264530"/>
              <a:gd name="connsiteY2" fmla="*/ 385527 h 385527"/>
              <a:gd name="connsiteX3" fmla="*/ 0 w 1264530"/>
              <a:gd name="connsiteY3" fmla="*/ 385527 h 385527"/>
              <a:gd name="connsiteX4" fmla="*/ 0 w 1264530"/>
              <a:gd name="connsiteY4" fmla="*/ 0 h 3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30" h="385527">
                <a:moveTo>
                  <a:pt x="0" y="0"/>
                </a:moveTo>
                <a:lnTo>
                  <a:pt x="1264530" y="0"/>
                </a:lnTo>
                <a:lnTo>
                  <a:pt x="1264530" y="385527"/>
                </a:lnTo>
                <a:lnTo>
                  <a:pt x="0" y="385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 smtClean="0"/>
              <a:t>Futuro alentador</a:t>
            </a:r>
            <a:endParaRPr lang="es-ES" sz="1300" kern="1200" dirty="0"/>
          </a:p>
        </p:txBody>
      </p:sp>
    </p:spTree>
    <p:extLst>
      <p:ext uri="{BB962C8B-B14F-4D97-AF65-F5344CB8AC3E}">
        <p14:creationId xmlns:p14="http://schemas.microsoft.com/office/powerpoint/2010/main" val="24851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pc="0" dirty="0">
                <a:ln w="50800"/>
              </a:rPr>
              <a:t>EVALUACIÓN DE RESULTADOS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132856"/>
            <a:ext cx="2740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Percepción </a:t>
            </a:r>
            <a:r>
              <a:rPr lang="es-ES" sz="2400" b="1" dirty="0"/>
              <a:t>d</a:t>
            </a:r>
            <a:r>
              <a:rPr lang="es-ES" sz="2400" b="1" dirty="0" smtClean="0"/>
              <a:t>e los Usuarios</a:t>
            </a:r>
            <a:endParaRPr lang="es-ES" sz="2400" b="1" dirty="0"/>
          </a:p>
        </p:txBody>
      </p:sp>
      <p:pic>
        <p:nvPicPr>
          <p:cNvPr id="5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984567" cy="219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535857" cy="19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681"/>
            <a:ext cx="3535857" cy="208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037" y="817582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s-ES" spc="0" dirty="0">
                <a:ln w="50800"/>
              </a:rPr>
              <a:t>EVALUACIÓN DE RESULTADOS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83568" y="2060848"/>
            <a:ext cx="4219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dirty="0"/>
              <a:t>Percepción de los Usuarios</a:t>
            </a: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51229"/>
            <a:ext cx="3449960" cy="264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0" y="2651230"/>
            <a:ext cx="3325316" cy="26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3855" y="751545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s-ES" spc="0" dirty="0">
                <a:ln w="50800"/>
              </a:rPr>
              <a:t>EVALUACIÓN DE RESULTADOS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748439" y="1988840"/>
            <a:ext cx="418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Percepción </a:t>
            </a:r>
            <a:r>
              <a:rPr lang="es-ES" sz="2400" b="1" dirty="0"/>
              <a:t>d</a:t>
            </a:r>
            <a:r>
              <a:rPr lang="es-ES" sz="2400" b="1" dirty="0" smtClean="0"/>
              <a:t>e los Usuarios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39" y="2814836"/>
            <a:ext cx="3364129" cy="26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4" y="2852936"/>
            <a:ext cx="339679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5289" y="751545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s-ES" spc="0" dirty="0">
                <a:ln w="50800"/>
              </a:rPr>
              <a:t>EVALUACIÓN DE RESULTADOS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827584" y="2060848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Percepción </a:t>
            </a:r>
            <a:r>
              <a:rPr lang="es-ES" sz="2400" b="1" dirty="0"/>
              <a:t>d</a:t>
            </a:r>
            <a:r>
              <a:rPr lang="es-ES" sz="2400" b="1" dirty="0" smtClean="0"/>
              <a:t>e los Usuarios</a:t>
            </a:r>
            <a:endParaRPr lang="es-ES" sz="2400" b="1" dirty="0"/>
          </a:p>
        </p:txBody>
      </p:sp>
      <p:pic>
        <p:nvPicPr>
          <p:cNvPr id="5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9578"/>
            <a:ext cx="3287496" cy="26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8" y="2979578"/>
            <a:ext cx="3402794" cy="26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08021984"/>
              </p:ext>
            </p:extLst>
          </p:nvPr>
        </p:nvGraphicFramePr>
        <p:xfrm>
          <a:off x="899592" y="548680"/>
          <a:ext cx="73448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944191" y="2020466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Aporte para investigación sobre incidencia conectividad dispositivos móviles e impacto sociedad ecuatoriana.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47192" y="2780928"/>
            <a:ext cx="712879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Más del 50% encuestados usan el teléfono celular para acceder internet, movistar en Pichincha.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50640" y="3537012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/>
              <a:t>Para 2016 aprox. </a:t>
            </a:r>
            <a:r>
              <a:rPr lang="es-EC" dirty="0" smtClean="0"/>
              <a:t>once millones usuarios internet </a:t>
            </a:r>
            <a:r>
              <a:rPr lang="es-EC" dirty="0"/>
              <a:t>y cuatro </a:t>
            </a:r>
            <a:r>
              <a:rPr lang="es-EC" dirty="0" smtClean="0"/>
              <a:t>millones usuarios </a:t>
            </a:r>
            <a:r>
              <a:rPr lang="es-EC" dirty="0"/>
              <a:t>Internet </a:t>
            </a:r>
            <a:r>
              <a:rPr lang="es-EC" dirty="0" smtClean="0"/>
              <a:t>móvil.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974651" y="4293096"/>
            <a:ext cx="7128792" cy="950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Ecuador </a:t>
            </a:r>
            <a:r>
              <a:rPr lang="es-ES" dirty="0"/>
              <a:t>ocupa último </a:t>
            </a:r>
            <a:r>
              <a:rPr lang="es-ES" dirty="0" smtClean="0"/>
              <a:t>lugar, </a:t>
            </a:r>
            <a:r>
              <a:rPr lang="es-ES" dirty="0"/>
              <a:t>3% respecta tecnología </a:t>
            </a:r>
            <a:r>
              <a:rPr lang="es-ES" dirty="0" smtClean="0"/>
              <a:t>móvil.</a:t>
            </a:r>
          </a:p>
          <a:p>
            <a:pPr algn="just"/>
            <a:r>
              <a:rPr lang="es-ES" dirty="0"/>
              <a:t>Brasil 37%, México 16%, Argentina 9%, Colombia 8%, Venezuela 5%, Perú y Chile 4% (Julio 2011)</a:t>
            </a:r>
          </a:p>
          <a:p>
            <a:pPr lvl="0" algn="just"/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0811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dirty="0" smtClean="0">
                <a:ln w="50800"/>
              </a:rPr>
              <a:t>CONCLUSIONES</a:t>
            </a:r>
            <a:endParaRPr lang="es-EC" sz="4000" spc="0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3570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3" grpId="0" animBg="1"/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6284" y="1268760"/>
            <a:ext cx="712879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S" dirty="0" smtClean="0"/>
          </a:p>
          <a:p>
            <a:pPr lvl="0" algn="just"/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CDMA  </a:t>
            </a:r>
            <a:r>
              <a:rPr lang="es-ES" dirty="0"/>
              <a:t>una de las mejores en sus inicios (2003</a:t>
            </a:r>
            <a:r>
              <a:rPr lang="es-ES" dirty="0" smtClean="0"/>
              <a:t>) falta </a:t>
            </a:r>
            <a:r>
              <a:rPr lang="es-ES" dirty="0"/>
              <a:t>acertada administración y altos costos mantenimiento la </a:t>
            </a:r>
            <a:r>
              <a:rPr lang="es-ES" dirty="0" smtClean="0"/>
              <a:t>relegaron. GSM </a:t>
            </a:r>
            <a:r>
              <a:rPr lang="es-ES" dirty="0"/>
              <a:t>tomó la posta, hasta la actualidad sus prestaciones, beneficios, bajos costos y facilidades ampliar </a:t>
            </a:r>
            <a:r>
              <a:rPr lang="es-ES" dirty="0" smtClean="0"/>
              <a:t>cobertura, coadyuvaron </a:t>
            </a:r>
            <a:r>
              <a:rPr lang="es-ES" dirty="0"/>
              <a:t>para que 2012 HSPA sea tecnología permita mejor desempeño internet </a:t>
            </a:r>
            <a:r>
              <a:rPr lang="es-ES" dirty="0" smtClean="0"/>
              <a:t>móvil.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lvl="0" algn="just"/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086284" y="2924944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Más del 50% de encuestados dijo SI utilizar el Internet móvil.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86284" y="3645024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El período con mayor cantidad usuarios accedieron Internet móvil 2003-2011.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086284" y="4301480"/>
            <a:ext cx="7128792" cy="783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Los proveedores determinan niveles satisfacción percibidos por usuarios 2008-2010, mejor año el 2010. Beneficios por movilidad y aplicaciones, mejorando calidad y estilo vida ecuatorianos.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6284" y="980728"/>
            <a:ext cx="7128792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Foro Económico Mundial presentó en </a:t>
            </a:r>
            <a:r>
              <a:rPr lang="es-ES" dirty="0" smtClean="0"/>
              <a:t>Suiza resultados </a:t>
            </a:r>
            <a:r>
              <a:rPr lang="es-ES" dirty="0"/>
              <a:t>del GITR (Global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Report</a:t>
            </a:r>
            <a:r>
              <a:rPr lang="es-ES" dirty="0"/>
              <a:t>). Ecuador que el año pasado se ubicó en el puesto 108, mejoró su situación en 12 puestos, hasta llegar al 96.  Ecuador subió 22 puestos en la oportunidad (posición 91) y ocupa la posición 95 en la infraestructura, lo cual afecta positivamente al ‘ranking’ general.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86284" y="2852936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Encuestados (80%) consideran precios servicio son elevados.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56568" y="3573016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Calidad de servicio y productos ofrecidos, usuarios satisfechos.</a:t>
            </a:r>
          </a:p>
          <a:p>
            <a:pPr algn="just"/>
            <a:r>
              <a:rPr lang="es-ES" dirty="0" smtClean="0"/>
              <a:t>Cobertura y precios, usuarios insatisfechos.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53170" y="4293096"/>
            <a:ext cx="7128792" cy="792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Usuarios internet Móvil, nivel preparación académica superior, 97% encuestados.</a:t>
            </a:r>
          </a:p>
          <a:p>
            <a:pPr algn="just"/>
            <a:r>
              <a:rPr lang="es-ES" dirty="0" smtClean="0"/>
              <a:t>Entre área gerencial y administrativo el 49%.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854291" y="1150993"/>
            <a:ext cx="3020792" cy="462548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SERVICIO DE INTERNET CON ACCESO MÓVIL EN EL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FLAVIO MORALES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SANGOLQUI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encrypted-tbn2.gstatic.com/images?q=tbn:ANd9GcTusxhBK2f7tj8N97h0u8jQE7dz8XXQsAQwj9689NtqW7YxqxGS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808312" cy="2460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2195" y="1484784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Rápido acceso, movilidad y productividad; cambios que ayudaron a cambiar estilo de vida ecuatorianos.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61926" y="2276872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Encuestados (60%) ven a gran escala el crecimiento del servicio de Internet móvil en el país.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86284" y="2996952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Dentro de 5 años, los usuarios esperan mayor cobertura, ancho de banda y precios accesibles.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9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spc="0" dirty="0" smtClean="0">
                <a:ln w="50800"/>
              </a:rPr>
              <a:t>RECOMENDACIONES</a:t>
            </a:r>
            <a:endParaRPr lang="es-EC" sz="4000" spc="0" dirty="0">
              <a:ln w="5080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06103" y="1988840"/>
            <a:ext cx="712879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Emplear la información recabada en éste estudio con fines de encontrar mejoras en el servicio, determinando mejores y nuevos parámetros que aporten investigaciones en bien de la comunidad.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86284" y="3068960"/>
            <a:ext cx="712879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Operadoras móviles trabajar para mayor cobertura, </a:t>
            </a:r>
            <a:r>
              <a:rPr lang="es-ES" dirty="0"/>
              <a:t>para lo cual es necesario implementar mucha más infraestructura que permita un creciente despliegue de las redes existentes en el Ecuador.</a:t>
            </a:r>
          </a:p>
          <a:p>
            <a:pPr algn="just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86284" y="4149080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Disminución de precios en el servicio de Internet móvil.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069144" y="4941168"/>
            <a:ext cx="71287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Brindar mayor apoyo al sector educativo para incentivar al uso del servicio, caso de estudio.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9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69144" y="1844824"/>
            <a:ext cx="712879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El sector empresarial y productivo del país debe hacer hincapié para establecer políticas que </a:t>
            </a:r>
            <a:r>
              <a:rPr lang="es-ES" dirty="0" smtClean="0"/>
              <a:t>permitan </a:t>
            </a:r>
            <a:r>
              <a:rPr lang="es-ES" dirty="0"/>
              <a:t>el acceso al servicio del Internet Móvil, a sus empleados.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86284" y="2996952"/>
            <a:ext cx="7128792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gobierno está impulsando la conectividad en el país, por lo cual se debe solicitar su apoyo continuo y constante para el crecimiento y despliegue de nuevas redes que permitan el acceso a la Internet a través de dispositivos móviles, generando así mayores beneficios en el estilo y calidad de vida de todos los ecuatorianos.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9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39752" y="2108755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3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n w="50800"/>
              </a:rPr>
              <a:t>AGENDA</a:t>
            </a:r>
            <a:endParaRPr lang="es-EC" dirty="0">
              <a:ln w="5080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6480720" cy="4525963"/>
          </a:xfrm>
        </p:spPr>
        <p:txBody>
          <a:bodyPr/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Definición del Problema</a:t>
            </a:r>
            <a:endParaRPr lang="es-ES" dirty="0"/>
          </a:p>
          <a:p>
            <a:r>
              <a:rPr lang="es-ES" dirty="0"/>
              <a:t>Objetivo General</a:t>
            </a:r>
          </a:p>
          <a:p>
            <a:r>
              <a:rPr lang="es-ES" dirty="0"/>
              <a:t>Objetivos Específicos</a:t>
            </a:r>
          </a:p>
          <a:p>
            <a:r>
              <a:rPr lang="es-ES" dirty="0"/>
              <a:t>Justificación e </a:t>
            </a:r>
            <a:r>
              <a:rPr lang="es-ES" dirty="0" smtClean="0"/>
              <a:t>Importancia</a:t>
            </a:r>
            <a:endParaRPr lang="es-ES" dirty="0"/>
          </a:p>
          <a:p>
            <a:r>
              <a:rPr lang="es-ES" dirty="0"/>
              <a:t>Metodología</a:t>
            </a:r>
          </a:p>
          <a:p>
            <a:r>
              <a:rPr lang="es-ES" dirty="0"/>
              <a:t>Evaluación de </a:t>
            </a:r>
            <a:r>
              <a:rPr lang="es-ES" dirty="0" smtClean="0"/>
              <a:t>Resultados</a:t>
            </a:r>
            <a:endParaRPr lang="es-ES" dirty="0"/>
          </a:p>
          <a:p>
            <a:r>
              <a:rPr lang="es-ES" dirty="0"/>
              <a:t>Conclusiones y </a:t>
            </a:r>
            <a:r>
              <a:rPr lang="es-ES" dirty="0" smtClean="0"/>
              <a:t>Recomendaciones</a:t>
            </a: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91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>
                <a:ln w="50800"/>
              </a:rPr>
              <a:t>INTRODUCCIÓN</a:t>
            </a:r>
          </a:p>
        </p:txBody>
      </p:sp>
      <p:sp>
        <p:nvSpPr>
          <p:cNvPr id="4" name="AutoShape 2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8344"/>
              </p:ext>
            </p:extLst>
          </p:nvPr>
        </p:nvGraphicFramePr>
        <p:xfrm>
          <a:off x="1475656" y="2204864"/>
          <a:ext cx="6153411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Imagen de mapa de bits" r:id="rId3" imgW="5800000" imgH="3191320" progId="PBrush">
                  <p:embed/>
                </p:oleObj>
              </mc:Choice>
              <mc:Fallback>
                <p:oleObj name="Imagen de mapa de bits" r:id="rId3" imgW="5800000" imgH="3191320" progId="PBrush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6153411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1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pc="0" dirty="0" smtClean="0">
                <a:ln w="50800"/>
              </a:rPr>
              <a:t>INTRODUCCIÓN</a:t>
            </a:r>
            <a:endParaRPr lang="es-EC" spc="0" dirty="0">
              <a:ln w="50800"/>
            </a:endParaRPr>
          </a:p>
        </p:txBody>
      </p:sp>
      <p:sp>
        <p:nvSpPr>
          <p:cNvPr id="4" name="AutoShape 2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9" name="Picture 7" descr="D:\Usuarios\Consuelo Diaz\Desktop\fmoral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7" y="1844824"/>
            <a:ext cx="2322909" cy="1741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848115" y="1869845"/>
            <a:ext cx="3168352" cy="648072"/>
          </a:xfrm>
          <a:prstGeom prst="wedgeRoundRectCallout">
            <a:avLst>
              <a:gd name="adj1" fmla="val -65345"/>
              <a:gd name="adj2" fmla="val 432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+ 15Millones </a:t>
            </a:r>
            <a:r>
              <a:rPr lang="es-EC" dirty="0"/>
              <a:t>de Líneas Activas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3920123" y="2733725"/>
            <a:ext cx="3024336" cy="648072"/>
          </a:xfrm>
          <a:prstGeom prst="wedgeRoundRectCallout">
            <a:avLst>
              <a:gd name="adj1" fmla="val -73937"/>
              <a:gd name="adj2" fmla="val 261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50% celulares con servicio de Internet</a:t>
            </a:r>
            <a:endParaRPr lang="es-EC" dirty="0"/>
          </a:p>
        </p:txBody>
      </p:sp>
      <p:pic>
        <p:nvPicPr>
          <p:cNvPr id="4098" name="Picture 2" descr="D:\Usuarios\Consuelo Diaz\Desktop\fmorales\untitled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2"/>
            <a:ext cx="2880319" cy="221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1331640" y="5115151"/>
            <a:ext cx="3221792" cy="771393"/>
          </a:xfrm>
          <a:prstGeom prst="wedgeRoundRectCallout">
            <a:avLst>
              <a:gd name="adj1" fmla="val 72450"/>
              <a:gd name="adj2" fmla="val -5749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Junio 2011 </a:t>
            </a:r>
          </a:p>
          <a:p>
            <a:pPr algn="ctr"/>
            <a:r>
              <a:rPr lang="es-ES" dirty="0" smtClean="0"/>
              <a:t>1’310427 cuentas acceso Internet </a:t>
            </a:r>
            <a:r>
              <a:rPr lang="es-ES" dirty="0" err="1" smtClean="0"/>
              <a:t>smartphone</a:t>
            </a:r>
            <a:endParaRPr lang="es-ES" dirty="0"/>
          </a:p>
        </p:txBody>
      </p:sp>
      <p:sp>
        <p:nvSpPr>
          <p:cNvPr id="14" name="13 Llamada rectangular redondeada"/>
          <p:cNvSpPr/>
          <p:nvPr/>
        </p:nvSpPr>
        <p:spPr>
          <a:xfrm>
            <a:off x="1403648" y="3861048"/>
            <a:ext cx="3239795" cy="1152128"/>
          </a:xfrm>
          <a:prstGeom prst="wedgeRoundRectCallout">
            <a:avLst>
              <a:gd name="adj1" fmla="val 73013"/>
              <a:gd name="adj2" fmla="val 110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SUPTEL noviembre 2010 </a:t>
            </a:r>
          </a:p>
          <a:p>
            <a:pPr algn="ctr"/>
            <a:r>
              <a:rPr lang="es-EC" dirty="0" smtClean="0"/>
              <a:t>298305 líneas activas datos</a:t>
            </a:r>
            <a:endParaRPr lang="es-EC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25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pc="0" dirty="0" smtClean="0">
                <a:ln w="50800"/>
              </a:rPr>
              <a:t>INTRODUCCIÓN</a:t>
            </a:r>
            <a:endParaRPr lang="es-EC" spc="0" dirty="0">
              <a:ln w="50800"/>
            </a:endParaRPr>
          </a:p>
        </p:txBody>
      </p:sp>
      <p:sp>
        <p:nvSpPr>
          <p:cNvPr id="4" name="AutoShape 2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jpeg;base64,/9j/4AAQSkZJRgABAQAAAQABAAD/2wCEAAkGBhIRERUUEhQQEhUWFBQXGBYXFBYWFhUUGBcVGBQUFRcYGycfFxkjHRUUHy8gIycpLCwsFR8xNTAqNSYsLCkBCQoKDgwOGg8PGiokHyUqKSksLCwsLCwpLCwsKS0pLCwsLCwsLCwsKSksLSwsLCwsLCwpLCwsLCkpLCwsLCwsKf/AABEIANIA8AMBIgACEQEDEQH/xAAbAAABBQEBAAAAAAAAAAAAAAAAAgMEBQYBB//EAEYQAAIBAgQDBQUEBgcIAwEAAAECEQADBBIhMQVBUQYTImGBMnGRobEUQlLRI2KSweHwFjNUcoKTsgckQ1NzosLSY7PiRP/EABkBAQADAQEAAAAAAAAAAAAAAAACAwQBBf/EAC8RAAICAQMCBQEIAwEAAAAAAAABAhEDEiExQVETImGR8AQUFTIzQoHB0XGh4QX/2gAMAwEAAhEDEQA/APbIoilkUwuLtk5Q6FugYT8JmpbkRyKIpcURXLFCIoilxRFLFCIoilxRFLFCIoilxRFLFCIoilxRFLFCIoilxRFLFCIoilxRFLFCIoilxRFLFCIoilxRFLFCIoilxVBxfjG6IdOZ6+Q8qlFOToPYm4rjCJoJY+W3xqJ/SVRuh9CDWcv8QAqI2OBrSsKK9Rv8HxC3dEowPUbEe8VJivNkxbKQykgjmK2XAOPC8MraOBqOo6iq54nHdElKy3iiKXFEVRZKhEURS4oilijOf7RExB4fe+zznCyY9rJ9/LHMDX0qF2L4NgL2BsvbtW3DIMxIls49sE7gzNbEiszc7Hdzda9gbpwrOZe3lz4e434mt6ZW/WUir45E8eh7U7T/AL/h/FFx82okYfg9+xeU2b04czns3czlehsudV/umR0iro4lQcpZZ6SJ+FYXtEuNVk7prNm8WV3KXbmR7SkB8yMhCjUCZG8Uqzw4YfGYlsXb7yziWVrd8qXW2YINq4Rrb3ENsY3BqrNa0u7v5+5bhipavTp3+djeA12sBwrtJcsXMZaQtirNhBcs3CSYnewzn2wvI69K0o4y9u2ty6ENsqpLpPgBEyQd18xWV54rnpu/T5RZPE4uvncuqKqbvajDKzK15BkyhiZyqWEqGeMoJBB1Nc/pEn2i3YALG7ba4jqQUKrE69da0STjyijWu5b0UUVwkFFFFAFFFFAFFFFAFFFFAFFFFAVfHuI91b00ZtB5dT/PWvPuJcWCg1ZdsuLzeYA6J4R7x7Xz+lZHBcMuYy5AJVAfE37l6n6fXdihpjZRJ2yLiONFjAk+6l2McwOsj3givSOBdj7dpfCgHU7sfMtuatsR2dtusMoYdCJrjyJPk7pZ5xhcTIqZYxDIwdTBB0/I+VS+Ldljh2zLJT/T/CoYt1dF2iHB6LwbiYvWww9R0PMVYzWB7O4/urkH2W+vI1b8d7Xi2MlqGfadwp6eZrHPE9VRLVLbc0012qvgoItqCSWiWY7sx9on1q0qlqnRNBTOKxaWlL3GCqNyTAHIfMj409UPiyWzZfvSAmWWJAIAGp0INI7tHRN2xbvAHUkSAQWRgeayII8xVe3ZhQzNau3rbHMZzZgCwgkBvT4VFbg5ulil+4H7sWySWS4q5xcExz0iY1UxXcTYx4A7u4CAgEkK5YjKcxmNTDctm8prTFNbRn7lbSe7RK+yYtARNi8pABBXKdkBOmjGe8MGBtVQmEdrYw1xMXZW4EVghVrYLibio5kogM8+elT8Rx/EJZus1pO9Vh3aeOHQsOo0IUz6VJ/pTZX2yRAUlgpKQxAUhhOhJIg6+EzFQnh1rzQT6bf86BeXhsx99GZ8anD7BLCLF+zcZMt3KoXvVtnxBspgEmGjWlcOAVuHth++uLbs4mwXdCCl3LC278ew2YRrpWvv2MFiXBY2XuAsgYNFyVnMoKkNpB08jUmzwK1bULZBtAFj4ebN7RPUnqa5mkpxUWmuPnr/AAcUN7M12V4pi7wtnOjxKYm3cYC5buCZyoFBUg8jIIIINbMtCyeQnSq1uCr3qXStpmEeMoO8gCNH3311q0KyCOtZ4qjTkmpO0qGlxI3IYekj4inVuA7EGmVVlAHhYAR0P5Uliv3lI84/eKmVEma7UZNfZefI6/xpzOw3APuP7jXDo7RTQxA56e/SnAaA7RRRQBTd+6FUseQJ+AmnKre0VzLhbx/+J/mCK6lboM8mxRfEXQi+07Ek9JMsx+J+Nej9nOBraRQBAA/knzrM9i+E5pukasYH90bn1P8Apr0azaygCtmedbIphG92LVYpF7EqntMq+8gfWnKZxOHVwQwDA8iAR86xlxX4/iOGZSrXLZkREz9Kw1/KGIUyJ0PUcqvOL9lTqbXh/VPs+h3FY7Fs9pstwFT58/MdRW7EopbMok31JWIvxUfhr97iLa+eY/4dfrFQMRipqz7C2c+IdvwqB+0f/wA1NyI0epcNtQgqZTdhYApyvObtmhHDVVc4lmBVlMEEGDyPvFWxrO3VhiPM/WrsMVK7IZG1wMNwq0ZIuXFJ5sJMdMw5RXTgboHgvKTmVgc5kQCMuV9IM/zyg/b7IxBU94LhK25ytkaU7wa+yNNJMGdNd6sLlwKJYgADUk6D3mtPPUq1MkYrGYkOGVPAF1SM2cnc51nLGkddfKmMJjO+uLbu2UGbvCWgroCcum+wG551XW72KDMyG1dtkkpD5SFLJlAK6EqneTJhiF1GtPNx/E25zWLjEG5lKQylVnuyZ1BYb9DXPC28te9Etfcu7fZ2ytxbgWHU5pmdSHB1Ov335/eNWgrL2u21sDxyngznPbdYElTJgjcEab6HnVke0tpTDkIYzamPDoJ1jmQPUVRPFl/UmTU4lvRUS3xS22zCn0vKdiD61Q4tcommmVvHuN/ZVRimcM2XeI0nSd6j2e2Njw5xctZhIzLoQTAMrPOpnGACoBCsCdQyhht0NUV3hGHfe2F/uMyxrO0x8qvhjUo2ymc2nsaK3jbFwkK9tiCRAIkEGCOtP9z0LD5/WsbiOz9ss7q5XMHnOgcLOpIIIII61acAttatFTdR/GSpDGMsDTxeYPxqM8elWiUZ26ZfHN+q3y/hTZC9GX3bfLSkWsS8gFd+Y1HxFRf6SWQStwtaIfL41IB6ENtHrVNlpYKTyYN7/wAxSLuPVPbkbnqIESTGw1FcsYi1dUOjI6n7wI92/ofhXMTw5XG7DQidDIO41nSunB+1ikb2SD9fhUXjlg3MPeUbm24HvymPnFVz8CuL7N0sN4YzzJIGYHea5buYm2DmDGNRlEgiDC6kgGY1kbnpRc2B/gHDhatov4UUesa/OfjV1VFY7RiQGEE/iBXXpOq/MVc2rsj93Mcq7J27C2HKKS7gCTVY/afDgxmcnoLV0/RaidLQrNVPGOz9u+pDKD9QeoPI0k9qbXJMSfdYuD6gU2e1tuAe6xMEaHIo+riuqTXBxqzzPtJ2cuYRtZa2To3/AIt0P15Vbf7Nll7p80+hrW8Q4tZvW2V7GIKnQju1M/BvnWW7MumEv3QVxORspQmy5JGogwDqJrSsikitxpnpqbUqqmz2mw5IGcqTAh0uJr/iUVbA1lLThrPcTEF49/0NaI1R8WXxN5r+6r8D8xVl4Mvf4jiVN2LWdUKm3MgvrDHTNEKTB0JPIAzUjGcb7u0rurEPlXLADAuD4SCRryIJERqRTPE5zWv0y2Rm1BbKbg0JQaxHWQdDuszU9p1jetdGWxnhfGLT5rdr/gkWyvskBZQEA65ZQgMd4501hsbaF0v37wXKd0xAVbhywiyAQfESF/XHQUrhwu5JvBA+dtVjVB7BaNmiZHl6UwthFupbWxCjPdFwAC2l3YiAdHYO+sdeZmuVsjtlrfvFioRwPEC4Zc024MwDsZAg+R6U3xKyjI7d2l5iAMpMFhmBCluUE5vSqfj2FsZTcvd7GXuiUPsqxksOns6sNYFScThcllR3rW1s5S1xjqUtjxZ2BGhjU67U4boaiT/R+ypzqHtlSH/RuYlQdANQRqw9an4fELcUOux2nT49Kocl4WDkvd6zFmtuQBCkDIrQNY1kxzOgijhmOxHi7xrUSMptmRGuaQdoOX59Kk23yLRfYe6WQeMPpuNFJ2kDlU9cRZOha3mCiQdCIAn6iqHgd9iMrWxaPjOXzzxmn9YQfWr+zYusActl0Kxqvi9kQJ56iqMvCLse4o4RDtGsxDAz1A3molvgNtDmQBDrsIGvkDFSDhoQBsONGbS22oBjxKdN9vSnrGIFuARf8Z0DAsEjSJ5AxO9VLJJcMnpRG+yMNo9DFHfXIgyw6EBhU21xGy4mQNQPECmp2Gsb1E4xiWtorWFW5LQ0BmhYMGEM7gCfOurI26aOOKStEP7NZJJNm2CylSyjI2VpkSPeaTwPuLTsbb4gCINp2LKskQwB1B0jTlUJu2GUgXLDa9DHxDqI+NSbfaHDN7QuJP6sj4oTyipuC6x9iKn6mmTHIdmHrpTwaaztvF4dzCXUJ2gtB90NBqUmFbdWB938KqcI9yamyzu4ZW9pVPvFMXeEoYPiUgQCrsDEzG+vrUO0+IUmWVl5aa+uutSV4gw3X6iuaJLhktS6iLmGuofDczbkBxMbcxFNsHee8CchAeRznoR/Cl4jiaBlzSuja8t1quu41cx1UyW5xsedNMnyjjkkSbHD0VFEwR1fMdzuSdaq+I8AW4ApNtlUkr48pE8tjNcxl8AZjAGg0IO+nWmCNfuGD+IfCpeD6kfF9CTeUBcrOqeasBAERBPuqHiTaZWHfJJbNrcUx+roR4fWg7GRaOswY9RHMVWYjgtpwZt2gT94KQflXY4LfPz3IyzV0LXhSqAQtwXCSrEBgQmwgCTAkTvW0wrSi+4V5/2e4KuHa4VacyppG0Ma32B/q19fqapnHTKkWwlqjY/VRxdfGPNf3/xq3qs4wvsn31PD+MZPwmM4uLTBbd62bilXeInW2AcsDWWEiNJiKevZMTh3DZslxHVgIDgahgP1hrB6jSouO4/bW4EW6Fy3GW4CG5HYeAyZnUER509wviguqRnt3HGYgLzTZcwgDy+FbepiGsDZtm/3qPeY3LSvB9gqy2grbaHwiByLPG5gxl4I10/alt/pcOxD7W1IX9FqfZuhGPkS1SMI97Moa0iKVbMwIBDD2FyA7anYnXpzi8Ut5jdBwovDu0MmR3jKYW2CAZyhng6dBMmI9DvUsMUbma3kZAvjzBolpQ93kPUNBPlNMk3vs+q2rt0qJXTu2lgCN4jIW15kbcq5jHXLZJtufHbhRINs5YGfkAoJBDEDlroKawT2mwzBVu2kHeAqwKuuuZjDac56DblUupwdXMode6W2iMO6jQOkE+z92Dp61E4cwAIW29vZ/EPadyzPqdSQwMk1JwqLluZTc1yHxRAlZEQd4OvSAKhcOuicouG54FMEGdGILAyd5AgdBRAk9lWQMVQ3TIL/AKQyQHAMA9BB06zW54diALagzz+prC8Bxoa8F75LhKNoPa0LhmgiY2Hp51ozevAeBSV1+4GEyZnWaz52oxtmjCm3RoftK9flXRdXqKzbcTxC72wf8FwGkDtEw9q0R6kfVaw+LA1+HI0z2lbcKZ6gH3Um3h1U+EKsiNBGg2HzNZ9O0ac0ceq/wp5OO25mbgEDTLsdZOh91SWSHci4S7F+yA7gH51Du8FsN7Vq2T1ygH4jWoycat/jI94b8qeTiiH/AIifGKkpLozji+qItzshhSZCFTM6M2/qfKoTdmVmVZ1Mk+EqfTw5Tr+6r37Z0Kn3EfnQLKTOUT1G+u+1TU5dyGiPYpk4RihOS+Y6OD++Z+NP2BilP6QWmEHUQNeW1WSWFG2cf4j+80tFAjxMfI6zRybQUUijxuJIuKGtT4H1Go9pKoMbjLebZVJZ956n2ulazHoneroP6t/9aVlsVfBusuVWh3ERmkyd+tTw672ZHLprdDQCkeFrQ9x/M0m+kaxZM766mNdY99PZbR+4o6+D+NRcRbticq6f3Qev51rUpXuZXSI1y2ZnMojowMwdo608mKP6v8KaRDGaGI2k2wV05zO+tKIJ2HXZAPjBq1SXUokn0Lbhd6Wfb2R/qNbTA+wPX6msLwaczyI8A/1Gt1gvYHr9TXn5vzGb/p/y1Y/VfxceEe/91WFRsfZLJA3kGoY3Uky2StGExXZFicRiO/s20YuzZ1YhBGpMGDzNSeFdj73ed8Lthla2V8IcTJJB15iYjlAHKtGmGuhSuQFW3BAIPWaXh0u21CpbVVGwAAHnsa0OUr2aKFGNbpmZwvZm5bupb+0FmU3rhtktDo4VQuv3UOo1JBc1L4pw25bCE3LVr9ImrOAHEybese0B6b1dgXQ2bu1zREwJygyBvtrUfieBOIUJfsJcUHMAQdDBE6HoSPWuKU12O6Y+pEucIvAGANj94dOdM4Xh1421JAcxqyspBPkZ2q7N67EG2CNo1iOlNYO21lMluyFWSYE7kknfzNd1z9Pn7nPDj6lImAvw4ZQdZTLBOTlIHnOtQrfDrwZps5VEZSq6nfMGEaa5dtN6usBwO3YdXt2XDLaFoeNyO7EACD5Ko9KXh+Fi24dbd0EG+R4jE32D3JEbZlBA5V1ZJ9l7nPDj6lDw3AXFv62MiLlCOEg5W9tdvCM2vStjwc+A/wB4/OKgWsHlcvluzNwwToO8ILRptpty1peHxqWwc7qknSSBMDX4VGdyiSilFl5XCKqxxq1/zrX7a04vFrZ/4tr9paz6WXakTWsKdwp9BTT4C2d0t/sj8qaHEk/5lr9pfzroxwJADWz7mBOnl7p+Fc0ndR08Is/gX6U2eB2vwkepqQMUOq/EfnShf81+NR0xJamQzwK1+t8f4U0eERtn98irE3/cfUV0XPd8a5oj2GpkFMC/4rg05/TQ05atODqxI8xUwPRmrulC2UnEn/TpJ07p/unXx26yGMxsX2MhcrtBCjkxIkc62HFrn+8J/wBFz/326xuP4fea7cItXCM76xP3j51r+mSbdmX6htJUJs41mbUCNtNJ84mOdSLloET4p9Iio1rh94b2rnwFWFvDvHsOP8NbdMNntseZOeR2qe4jDqcpTM4UmSuUQTvqd4nlXHdRA184OuvL11qZZssN0f4GjD4EIxYK8kAagnQbfWsn1K8kvCSvmtqb9TR9PJtrW3xV72u1HcCviY9UH1NbLBewPX6mshYnOZBHhG4j71a/Bewv88zWbJ+I3YPy0P0xjT4GjpT9N31lSOoP0qK5Ra+DLYPC8Q71u8ew1mPAEtXFumfxk3CojymfKn7lrF5zAcpAyiQBMHNnJOaZiMukEzXOJcNdwW+1NYW7btpl13VbhldRDSVmNSFI6EJxGNAs3u+xJg3FylRJW2WBRWAAkNlYHy0mdat1viivSubI9scS0Jt2tdx3h8MBtoOs+E+WaKXcTiU6JbPhb75hm+7MmVG2g6nXSoWJ4tbOWMRiLaKACiYdwubNmUgsZHSD06aU0eMoEhsVjicuWe6AB9o66iJleYMLuBXfP2OeTuXeGt40sO8VQCGnK5JVp8I1Pi08q5iuKLabLcv27baHK11VMHYwTVOvEUUMO+4iQFCxlUBCAq5vaknSfXzqJxoYe87u/wBtTvLaWrgC2QGC6j2gSGjpV2O7qSISrozYrYvfrftfxpRsXurftVXYHthbJS2LdzUqkkrpsAT15VcW+Jo7FBmmOkcpH0qqU5rlE0ovqMYO+S48WbWCM0wY2PnUZuDJfMMWGWYiNZ0MyD0FO4KyquMqhdRsI671Lwhh2/nnXZNq6CV8kH+iVuQc9yRp9zbT9XyFL/otbj2n/wCz/wBat+9FHeCqdcu5PTEph2Rs9bnxH5Ur+j1u2CyZywVoBI1kR0q37yuG6NtaapPk6ox6FF9nun7n/afjS/slz8HyP51dhq7NQpdiVvuU6Ya5+Cpy8PU6mQTE7b/CpU0TXeODn+Rj7Avn8vyrq4NR1p+aKWxRnONWgMTb/wChd/8Ass1SLh370mSklvH3Vrz9dY51adr7ypctszFALF/xCZkvhgIC6mSYjzqgxbMZytiLZZZQG4XAuKZZCuUuysIEgArOxkVy2g0nyW0XP7Qf8q3XCH/tB/yrf5VncRjz3n/9yJlMr+jY54MZTExtuBtVvafMFkIJt55OxgDT36z6Gu6mR0R7Erx/2g/5Vv8AKuZn/tB/yrf5VUcWxQVV/r0Zlkd0qzMic+YEREjTWaiW8VKEt9uQKp8TXEGZ9l1CBbaSdSTPIA01PuNEexosLbynW41yYGqqI15RWwwR8C+6vOMAhzqM2IYKVzM9zNOZhl0TwKII2LTImOfo3D2m2pHSuE0qJFcIrtFAU2Kw6PZTO4t5XMEkCTDrlmRuGOxmomI7OW3RrYvQxCHkSMr585EyWLTqTUnG4VMpuMXU2muAFQCcrwGGUggzpy0qnbCYNFfLaZsq3DGcRooZkzKdCQhmZO81KUtMtXzuVqEZNLq9jo7JW0BY4pgBDEqqDrDacySffSW7OYVQA+IuxIhWyqd8oJUrI1ka7VCw3GQiMqYawoZVkNcc5gCMozZYJ8c771w8ZJILJggR4czZrjAEidWMtv8AKs/3hHu/Y3L/AMzJ2XuWLcNwIUk37riCYFyZG5gAa9Yp0cOwBJGa45DAHxuYaYE+dVacXuEZQ2HAjZbAI02HMch8qk4fG4lgPFf6kJaHXkctR+3Xxfz9yX3c1zX+/wChFru0xIRcMvhxAtjxXi8bi7tljbnWzXCoNQoB1rKd1iiN8VMc2CiZ00kaRWlW3czTPh00/n6Vd9o8T9LRRL6ZYv1Jke2sMPf++pNpP0h9fqKaK+L1NSVH6StEmZkh3uhXe7FKoqksE5a7Fdrk0B2KK5NdoArkV2igORXaZsYgNMciQfeDT1cTsGO7eA5kgIf93xGjREZ8MWOpAkCSJ5gVnrGQXLMApNsDdfGuckKIUgsDLGCNI9Lz/aToiMUa4BaviF0JabDLBjlkLbbIazfDcazmyxLqSksrFjl8ZHeDaS0RtsvTeel1ZHUr0j9m+4tDK7NLjQFw91SGhpBYgn2joNBrFSLmJfNcGZZC5h4lCAZQc51kOTmOsD0NV6mbXsr/AFozsuUkGCGZAmXQyVEk86eu+1e8DeyDkBYBjkH6QQDEGBGp05nSokhnH8Qu95hu7vi2rMZV28bgEDM5RSCIkQSBqKo8TdRrOKzXL18d8pG6kHM3jJJbQarEDl6WfEFZnwpFoXvFrcbNM+GBqy+GBIMEeHSoluzduDEoHtKzXxBtZZc5m8DZMpyxvmO4M86Au+EBe8t6MDls5QSPZlZL7Gfa5DSPT0zh4/RJ/dFeacMBS8AzNIFvNM+MhhLbEaRHtfd+PpuDWLaj9UUA9RRRQFffVct4OCViSBuRlkxHPSq5b1lvD3RMyDLSAXVgQdYkwQeetXGQF2B1BUSOu4NdTA2xEKNNucaRz8hUpfPYgk7tGKs2rUCLOEXQGGzsRIJjU76VJt34iO4TX7tldtNR8flXfsQQw/dAiR4rqjWTBgGduVL7y3+O1zPhVm+givOUK6HpOU5d37s4cdcjS48+QCiPQUd7cO7uf8Rp4Xl1H6VtCDFtV05xJ0oN1QY7s+r/APqKs0shol2GRZmtNZsSFafuj6CqNMQT7KWx6Fvqau8O75V05CdI+VWwjRXki1ydddfWnCPEP55Uo2pNdjUVpsy0Kg0ZaVRUCRyKIrtFAFFFFAFFFcZoFAZz7Wbd1mGxYyOuu/vq+w+IDqCDNZe68knrNcwnEWtNI1HMfzsawwy6HvwapY9S25NJxLhqX0yPMTIIMMrDZlI2YVmsZ2JuSrJct3Sv/OQZvR0H/jWmwXEEuiVPvHMe8VKrammrRmarZnmGP7D4lrfd90xAYMDbxAkEclz5YFJucKxYY/7o7SZ8du25GgEBg+2nzr1CKIrpw81tcGxbEEYe4pgg/wBUi5TEgBmJXUSSOvuh7h/YG6peLdm2HMkPda5GpPhUDTUzE+teiRUC5i/94CdEYn3krHy+tRlJROpWV3D+yCoQbjm5EQoGS3+yJJ9TFaEVwGu1I4FFFFAMMPGPNT9ahjDOV1zZpPiL6e1IIAPSKnXN19R8qjHDe1MGS0EtyO2lSImfu8Ly3GlrAGd21lj4idIA03py3w9Ny7tAC+G2AIjnm929WF+2qufHvBMKTy+Gutc8P4bh95C/IVm8LI+EXP6rI+o0uET8LN/ef3HYU/btqNltj3LmPzpY8hbHxY/On1DH8XoMoqxYZdWVvLOXLYkK/KQPcFqVaQ5Rr86ZXDHmfnNSbduBFdUEupFWLFcpVFSJBRRRQBRRRQBRRRQBUPit/JbY9dB7zUysx2mxxLraSWI1IHU7fL61VllpiyeOOqRX3L1RLuIpzHYS5bQM3MwY5dJqIomvMd9Tcmug5Yv3gQ1tbnkQDH5GtRwnjF5oF2y4/WER6gnT0qq7NX8rG22x1X38xWsSwBtWvBF8pmfLLo0Og12uAUE1tMwjEXgiljsBWa4ZfL4hmO8fUiPpS+P8UDeEHwj5mmuytvMGf8Tae5dPrNYsk9eRRXQ0xjpg2zU29qVXFFdraZgooooBFwbe8U0bUMT4dY33Ggp59qTk1munCG+EBO5iBoI5aUpcMvSfeZqQbddCVW5TurJUhCL0ge4UuKWFroFNPcCQtLAooqSVHAoooroCiiigCiiigCiiigOMKg2uGKpJA1YyzHcn3/uqfRUXFPk6m0Qsbw5bltkPMfA8j8axS2ijFW0IMH316FWa7T8MP9avL2h5cmrPnx2rRdinTplXbQb1ocBxjSH+PX31lLGMHOp1vFDrWXHNwZfOKkas8Rt9Zqq4lxaRA0HzNVdziIA3rO8Y4+IgGrpZpSVIhHEo7sd4nji7C2mrMQo95re8GwQt21UbAAe/qaxfYbg7O32i4DrpbB6Hd/qB616JaSBUsEN7IZZ3sLooorYZwooooDhortFAJIroFdooAooooAooooAooooAooooAooooAooooAooooApLpIpVFAYXtF2ce2S9kFl3Kjdfd1H0rKvxQjnXsTIDVRxHsxYvGXtIx6xB+I1rLLDvsXxy9zyTF8YY86uOzXY65iGFzEArb3CnRn6SOS/M8q3uC7JYe0ZS1bU9Ykj3EyRVzawwFcjjYeQaweFCgQAAANByjkKl0RRWpKlRS3YUUUV04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12 Llamada rectangular redondeada"/>
          <p:cNvSpPr/>
          <p:nvPr/>
        </p:nvSpPr>
        <p:spPr>
          <a:xfrm>
            <a:off x="3203848" y="3946836"/>
            <a:ext cx="3079938" cy="648072"/>
          </a:xfrm>
          <a:prstGeom prst="wedgeRoundRectCallout">
            <a:avLst>
              <a:gd name="adj1" fmla="val 37471"/>
              <a:gd name="adj2" fmla="val 635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Medio millón </a:t>
            </a:r>
            <a:r>
              <a:rPr lang="es-ES" dirty="0" smtClean="0"/>
              <a:t>personas </a:t>
            </a:r>
            <a:r>
              <a:rPr lang="es-ES" dirty="0"/>
              <a:t>t</a:t>
            </a:r>
            <a:r>
              <a:rPr lang="es-ES" dirty="0" smtClean="0"/>
              <a:t>ienen un </a:t>
            </a:r>
            <a:r>
              <a:rPr lang="es-ES" dirty="0" err="1" smtClean="0"/>
              <a:t>smartphone</a:t>
            </a:r>
            <a:r>
              <a:rPr lang="es-EC" dirty="0" smtClean="0"/>
              <a:t>	</a:t>
            </a:r>
            <a:endParaRPr lang="es-EC" dirty="0"/>
          </a:p>
        </p:txBody>
      </p:sp>
      <p:sp>
        <p:nvSpPr>
          <p:cNvPr id="14" name="13 Llamada rectangular redondeada"/>
          <p:cNvSpPr/>
          <p:nvPr/>
        </p:nvSpPr>
        <p:spPr>
          <a:xfrm>
            <a:off x="3367462" y="5035182"/>
            <a:ext cx="1944216" cy="504056"/>
          </a:xfrm>
          <a:prstGeom prst="wedgeRoundRectCallout">
            <a:avLst>
              <a:gd name="adj1" fmla="val -68322"/>
              <a:gd name="adj2" fmla="val -506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70% Usuarios</a:t>
            </a:r>
          </a:p>
        </p:txBody>
      </p:sp>
      <p:pic>
        <p:nvPicPr>
          <p:cNvPr id="5123" name="Picture 3" descr="D:\Usuarios\Consuelo Diaz\Desktop\fmorales\imagesCAPW5G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7"/>
            <a:ext cx="1465555" cy="1270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uarios\Consuelo Diaz\Desktop\fmorales\13535678-grupo-de-jovenes-enviando-mensajes-de-texto-en-sus-telefonos-celulares-y-sonr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4">
            <a:off x="6673410" y="1666874"/>
            <a:ext cx="1314327" cy="143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7" name="6 Conector recto de flecha"/>
          <p:cNvCxnSpPr/>
          <p:nvPr/>
        </p:nvCxnSpPr>
        <p:spPr>
          <a:xfrm>
            <a:off x="4946913" y="2420888"/>
            <a:ext cx="129614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6" name="Picture 6" descr="D:\Usuarios\Consuelo Diaz\Desktop\fmorales\imagesCAEOYO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65" y="3966332"/>
            <a:ext cx="1453628" cy="14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Usuarios\Consuelo Diaz\Desktop\fmorales\imagesCA3371G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90" y="4766163"/>
            <a:ext cx="1326683" cy="12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H="1">
            <a:off x="7105573" y="3429000"/>
            <a:ext cx="328918" cy="12754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Llamada rectangular redondeada"/>
          <p:cNvSpPr/>
          <p:nvPr/>
        </p:nvSpPr>
        <p:spPr>
          <a:xfrm>
            <a:off x="875122" y="2107211"/>
            <a:ext cx="1752662" cy="1105765"/>
          </a:xfrm>
          <a:prstGeom prst="wedgeRoundRectCallout">
            <a:avLst>
              <a:gd name="adj1" fmla="val 85147"/>
              <a:gd name="adj2" fmla="val 223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MINTEL e</a:t>
            </a:r>
          </a:p>
          <a:p>
            <a:pPr algn="ctr"/>
            <a:r>
              <a:rPr lang="es-EC" dirty="0" smtClean="0"/>
              <a:t>INEC	</a:t>
            </a:r>
            <a:endParaRPr lang="es-EC" dirty="0"/>
          </a:p>
        </p:txBody>
      </p:sp>
      <p:sp>
        <p:nvSpPr>
          <p:cNvPr id="18" name="17 Llamada rectangular redondeada"/>
          <p:cNvSpPr/>
          <p:nvPr/>
        </p:nvSpPr>
        <p:spPr>
          <a:xfrm>
            <a:off x="5790199" y="3104964"/>
            <a:ext cx="1182058" cy="648072"/>
          </a:xfrm>
          <a:prstGeom prst="wedgeRoundRectCallout">
            <a:avLst>
              <a:gd name="adj1" fmla="val 34378"/>
              <a:gd name="adj2" fmla="val -951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16 y 24 años	</a:t>
            </a:r>
            <a:endParaRPr lang="es-EC" dirty="0"/>
          </a:p>
        </p:txBody>
      </p:sp>
      <p:sp>
        <p:nvSpPr>
          <p:cNvPr id="20" name="19 Llamada rectangular redondeada"/>
          <p:cNvSpPr/>
          <p:nvPr/>
        </p:nvSpPr>
        <p:spPr>
          <a:xfrm>
            <a:off x="1619672" y="5733256"/>
            <a:ext cx="2904790" cy="504056"/>
          </a:xfrm>
          <a:prstGeom prst="wedgeRoundRectCallout">
            <a:avLst>
              <a:gd name="adj1" fmla="val 23589"/>
              <a:gd name="adj2" fmla="val -7900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Segunda preferencia navegación internet</a:t>
            </a:r>
          </a:p>
        </p:txBody>
      </p:sp>
    </p:spTree>
    <p:extLst>
      <p:ext uri="{BB962C8B-B14F-4D97-AF65-F5344CB8AC3E}">
        <p14:creationId xmlns:p14="http://schemas.microsoft.com/office/powerpoint/2010/main" val="25454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398685066"/>
              </p:ext>
            </p:extLst>
          </p:nvPr>
        </p:nvGraphicFramePr>
        <p:xfrm>
          <a:off x="1187624" y="1412776"/>
          <a:ext cx="67818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403251692"/>
              </p:ext>
            </p:extLst>
          </p:nvPr>
        </p:nvGraphicFramePr>
        <p:xfrm>
          <a:off x="1115616" y="3645024"/>
          <a:ext cx="69127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23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82937770"/>
              </p:ext>
            </p:extLst>
          </p:nvPr>
        </p:nvGraphicFramePr>
        <p:xfrm>
          <a:off x="1187624" y="1412776"/>
          <a:ext cx="67818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85087838"/>
              </p:ext>
            </p:extLst>
          </p:nvPr>
        </p:nvGraphicFramePr>
        <p:xfrm>
          <a:off x="1259632" y="3861048"/>
          <a:ext cx="67818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5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pc="0" dirty="0" smtClean="0">
                <a:ln w="50800"/>
              </a:rPr>
              <a:t>METODOLOGÍA</a:t>
            </a:r>
            <a:endParaRPr lang="es-EC" spc="0" dirty="0">
              <a:ln w="50800"/>
            </a:endParaRPr>
          </a:p>
        </p:txBody>
      </p:sp>
      <p:pic>
        <p:nvPicPr>
          <p:cNvPr id="6146" name="Picture 2" descr="D:\Usuarios\Consuelo Diaz\Desktop\fmorales\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461"/>
            <a:ext cx="2096499" cy="842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D:\Usuarios\Consuelo Diaz\Desktop\fmorales\untitled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53" y="4797152"/>
            <a:ext cx="1677360" cy="81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7" name="6 Conector recto de flecha"/>
          <p:cNvCxnSpPr/>
          <p:nvPr/>
        </p:nvCxnSpPr>
        <p:spPr>
          <a:xfrm>
            <a:off x="3912189" y="2532861"/>
            <a:ext cx="1312354" cy="104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7 Llamada rectangular"/>
          <p:cNvSpPr/>
          <p:nvPr/>
        </p:nvSpPr>
        <p:spPr>
          <a:xfrm>
            <a:off x="1524447" y="2276871"/>
            <a:ext cx="2232248" cy="504056"/>
          </a:xfrm>
          <a:prstGeom prst="wedgeRectCallout">
            <a:avLst>
              <a:gd name="adj1" fmla="val -20833"/>
              <a:gd name="adj2" fmla="val 377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ENCUESTAS</a:t>
            </a: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85" y="1935584"/>
            <a:ext cx="278606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3774604" y="4208397"/>
            <a:ext cx="793762" cy="50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10 Llamada rectangular redondeada"/>
          <p:cNvSpPr/>
          <p:nvPr/>
        </p:nvSpPr>
        <p:spPr>
          <a:xfrm>
            <a:off x="3035858" y="3356993"/>
            <a:ext cx="1752662" cy="792088"/>
          </a:xfrm>
          <a:prstGeom prst="wedgeRoundRectCallout">
            <a:avLst>
              <a:gd name="adj1" fmla="val 49822"/>
              <a:gd name="adj2" fmla="val 163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Datos históricos	</a:t>
            </a:r>
            <a:endParaRPr lang="es-EC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3300196" y="4208397"/>
            <a:ext cx="456499" cy="50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Llamada rectangular redondeada"/>
          <p:cNvSpPr/>
          <p:nvPr/>
        </p:nvSpPr>
        <p:spPr>
          <a:xfrm>
            <a:off x="6444208" y="4149081"/>
            <a:ext cx="1752662" cy="1038588"/>
          </a:xfrm>
          <a:prstGeom prst="wedgeRoundRectCallout">
            <a:avLst>
              <a:gd name="adj1" fmla="val -72456"/>
              <a:gd name="adj2" fmla="val -10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Gráficos</a:t>
            </a:r>
          </a:p>
          <a:p>
            <a:pPr algn="ctr"/>
            <a:r>
              <a:rPr lang="es-EC" dirty="0" smtClean="0"/>
              <a:t> y proyecciones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25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769</TotalTime>
  <Words>895</Words>
  <Application>Microsoft Office PowerPoint</Application>
  <PresentationFormat>Presentación en pantalla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Chincheta</vt:lpstr>
      <vt:lpstr>Imagen de mapa de bits</vt:lpstr>
      <vt:lpstr>Hoja de cálculo</vt:lpstr>
      <vt:lpstr>Presentación de PowerPoint</vt:lpstr>
      <vt:lpstr>Presentación de PowerPoint</vt:lpstr>
      <vt:lpstr>AGENDA</vt:lpstr>
      <vt:lpstr>INTRODUCCIÓN</vt:lpstr>
      <vt:lpstr>INTRODUCCIÓN</vt:lpstr>
      <vt:lpstr>INTRODUCCIÓN</vt:lpstr>
      <vt:lpstr>Presentación de PowerPoint</vt:lpstr>
      <vt:lpstr>Presentación de PowerPoint</vt:lpstr>
      <vt:lpstr>METODOLOGÍA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CONCLUSIONES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Consuelo Diaz</dc:creator>
  <cp:lastModifiedBy>Flavio Morales</cp:lastModifiedBy>
  <cp:revision>62</cp:revision>
  <dcterms:created xsi:type="dcterms:W3CDTF">2013-01-30T19:11:24Z</dcterms:created>
  <dcterms:modified xsi:type="dcterms:W3CDTF">2013-01-31T22:50:41Z</dcterms:modified>
</cp:coreProperties>
</file>