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46"/>
  </p:notesMasterIdLst>
  <p:sldIdLst>
    <p:sldId id="338" r:id="rId2"/>
    <p:sldId id="339" r:id="rId3"/>
    <p:sldId id="285" r:id="rId4"/>
    <p:sldId id="274" r:id="rId5"/>
    <p:sldId id="314" r:id="rId6"/>
    <p:sldId id="350" r:id="rId7"/>
    <p:sldId id="351" r:id="rId8"/>
    <p:sldId id="352" r:id="rId9"/>
    <p:sldId id="272" r:id="rId10"/>
    <p:sldId id="257" r:id="rId11"/>
    <p:sldId id="317" r:id="rId12"/>
    <p:sldId id="374" r:id="rId13"/>
    <p:sldId id="406" r:id="rId14"/>
    <p:sldId id="408" r:id="rId15"/>
    <p:sldId id="378" r:id="rId16"/>
    <p:sldId id="344" r:id="rId17"/>
    <p:sldId id="373" r:id="rId18"/>
    <p:sldId id="392" r:id="rId19"/>
    <p:sldId id="405" r:id="rId20"/>
    <p:sldId id="401" r:id="rId21"/>
    <p:sldId id="402" r:id="rId22"/>
    <p:sldId id="396" r:id="rId23"/>
    <p:sldId id="403" r:id="rId24"/>
    <p:sldId id="395" r:id="rId25"/>
    <p:sldId id="404" r:id="rId26"/>
    <p:sldId id="400" r:id="rId27"/>
    <p:sldId id="377" r:id="rId28"/>
    <p:sldId id="391" r:id="rId29"/>
    <p:sldId id="410" r:id="rId30"/>
    <p:sldId id="376" r:id="rId31"/>
    <p:sldId id="390" r:id="rId32"/>
    <p:sldId id="382" r:id="rId33"/>
    <p:sldId id="388" r:id="rId34"/>
    <p:sldId id="409" r:id="rId35"/>
    <p:sldId id="367" r:id="rId36"/>
    <p:sldId id="368" r:id="rId37"/>
    <p:sldId id="371" r:id="rId38"/>
    <p:sldId id="372" r:id="rId39"/>
    <p:sldId id="369" r:id="rId40"/>
    <p:sldId id="370" r:id="rId41"/>
    <p:sldId id="332" r:id="rId42"/>
    <p:sldId id="334" r:id="rId43"/>
    <p:sldId id="336" r:id="rId44"/>
    <p:sldId id="333" r:id="rId4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42E2"/>
    <a:srgbClr val="00FF00"/>
    <a:srgbClr val="009900"/>
    <a:srgbClr val="2D5311"/>
    <a:srgbClr val="132307"/>
    <a:srgbClr val="92DAE2"/>
    <a:srgbClr val="FFFF00"/>
    <a:srgbClr val="3D37BB"/>
    <a:srgbClr val="FFFF66"/>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94803" autoAdjust="0"/>
  </p:normalViewPr>
  <p:slideViewPr>
    <p:cSldViewPr>
      <p:cViewPr>
        <p:scale>
          <a:sx n="70" d="100"/>
          <a:sy n="70" d="100"/>
        </p:scale>
        <p:origin x="-47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6AEC67-6F6B-4735-B9BB-FF8E49298BE1}" type="datetimeFigureOut">
              <a:rPr lang="es-EC" smtClean="0"/>
              <a:pPr/>
              <a:t>16/01/2013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E33ECF-13CF-4E9C-BC99-7938459E9903}"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2DE33ECF-13CF-4E9C-BC99-7938459E9903}" type="slidenum">
              <a:rPr lang="es-EC" smtClean="0"/>
              <a:pPr/>
              <a:t>7</a:t>
            </a:fld>
            <a:endParaRPr lang="es-EC"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2DE33ECF-13CF-4E9C-BC99-7938459E9903}" type="slidenum">
              <a:rPr lang="es-EC" smtClean="0"/>
              <a:pPr/>
              <a:t>14</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19" name="18 Marcador de pie de página"/>
          <p:cNvSpPr>
            <a:spLocks noGrp="1"/>
          </p:cNvSpPr>
          <p:nvPr>
            <p:ph type="ftr" sz="quarter" idx="11"/>
          </p:nvPr>
        </p:nvSpPr>
        <p:spPr/>
        <p:txBody>
          <a:bodyPr/>
          <a:lstStyle/>
          <a:p>
            <a:endParaRPr lang="es-EC"/>
          </a:p>
        </p:txBody>
      </p:sp>
      <p:sp>
        <p:nvSpPr>
          <p:cNvPr id="27" name="26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p:transition>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masterClrMapping/>
  </p:clrMapOvr>
  <p:transition>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masterClrMapping/>
  </p:clrMapOvr>
  <p:transition>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masterClrMapping/>
  </p:clrMapOvr>
  <p:transition>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p:transition>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masterClrMapping/>
  </p:clrMapOvr>
  <p:transition>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masterClrMapping/>
  </p:clrMapOvr>
  <p:transition>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masterClrMapping/>
  </p:clrMapOvr>
  <p:transition>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masterClrMapping/>
  </p:clrMapOvr>
  <p:transition>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0D9519B-F5C6-45C9-9B31-2993CC86096A}" type="slidenum">
              <a:rPr lang="es-EC" smtClean="0"/>
              <a:pPr/>
              <a:t>‹Nº›</a:t>
            </a:fld>
            <a:endParaRPr lang="es-EC"/>
          </a:p>
        </p:txBody>
      </p:sp>
    </p:spTree>
  </p:cSld>
  <p:clrMapOvr>
    <a:masterClrMapping/>
  </p:clrMapOvr>
  <p:transition>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FEBB0099-ABCE-43CA-AF6D-26DD61B8151A}" type="datetimeFigureOut">
              <a:rPr lang="es-EC" smtClean="0"/>
              <a:pPr/>
              <a:t>16/01/2013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a:xfrm>
            <a:off x="8077200" y="6356350"/>
            <a:ext cx="609600" cy="365125"/>
          </a:xfrm>
        </p:spPr>
        <p:txBody>
          <a:bodyPr/>
          <a:lstStyle/>
          <a:p>
            <a:fld id="{C0D9519B-F5C6-45C9-9B31-2993CC86096A}" type="slidenum">
              <a:rPr lang="es-EC" smtClean="0"/>
              <a:pPr/>
              <a:t>‹Nº›</a:t>
            </a:fld>
            <a:endParaRPr lang="es-EC"/>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90000"/>
            <a:lum/>
          </a:blip>
          <a:srcRect/>
          <a:tile tx="0" ty="0" sx="100000" sy="100000" flip="none" algn="tl"/>
        </a:blipFill>
        <a:effectLst/>
      </p:bgPr>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EBB0099-ABCE-43CA-AF6D-26DD61B8151A}" type="datetimeFigureOut">
              <a:rPr lang="es-EC" smtClean="0"/>
              <a:pPr/>
              <a:t>16/01/2013</a:t>
            </a:fld>
            <a:endParaRPr lang="es-EC"/>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0D9519B-F5C6-45C9-9B31-2993CC86096A}" type="slidenum">
              <a:rPr lang="es-EC" smtClean="0"/>
              <a:pPr/>
              <a:t>‹Nº›</a:t>
            </a:fld>
            <a:endParaRPr lang="es-EC"/>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d"/>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57.jpeg"/><Relationship Id="rId26" Type="http://schemas.openxmlformats.org/officeDocument/2006/relationships/image" Target="../media/image65.jpeg"/><Relationship Id="rId3" Type="http://schemas.openxmlformats.org/officeDocument/2006/relationships/image" Target="../media/image42.jpeg"/><Relationship Id="rId21" Type="http://schemas.openxmlformats.org/officeDocument/2006/relationships/image" Target="../media/image60.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jpeg"/><Relationship Id="rId25" Type="http://schemas.openxmlformats.org/officeDocument/2006/relationships/image" Target="../media/image64.jpeg"/><Relationship Id="rId2" Type="http://schemas.openxmlformats.org/officeDocument/2006/relationships/image" Target="../media/image41.jpeg"/><Relationship Id="rId16" Type="http://schemas.openxmlformats.org/officeDocument/2006/relationships/image" Target="../media/image55.jpeg"/><Relationship Id="rId20" Type="http://schemas.openxmlformats.org/officeDocument/2006/relationships/image" Target="../media/image59.jpeg"/><Relationship Id="rId29"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24" Type="http://schemas.openxmlformats.org/officeDocument/2006/relationships/image" Target="../media/image63.jpeg"/><Relationship Id="rId5" Type="http://schemas.openxmlformats.org/officeDocument/2006/relationships/image" Target="../media/image44.jpeg"/><Relationship Id="rId15" Type="http://schemas.openxmlformats.org/officeDocument/2006/relationships/image" Target="../media/image54.jpeg"/><Relationship Id="rId23" Type="http://schemas.openxmlformats.org/officeDocument/2006/relationships/image" Target="../media/image62.jpeg"/><Relationship Id="rId28" Type="http://schemas.openxmlformats.org/officeDocument/2006/relationships/image" Target="../media/image67.jpeg"/><Relationship Id="rId10" Type="http://schemas.openxmlformats.org/officeDocument/2006/relationships/image" Target="../media/image49.jpeg"/><Relationship Id="rId19" Type="http://schemas.openxmlformats.org/officeDocument/2006/relationships/image" Target="../media/image58.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61.jpeg"/><Relationship Id="rId27" Type="http://schemas.openxmlformats.org/officeDocument/2006/relationships/image" Target="../media/image6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08720"/>
            <a:ext cx="8229600" cy="4248472"/>
          </a:xfrm>
        </p:spPr>
        <p:txBody>
          <a:bodyPr>
            <a:noAutofit/>
          </a:bodyPr>
          <a:lstStyle/>
          <a:p>
            <a:pPr algn="ctr"/>
            <a:r>
              <a:rPr lang="es-ES" sz="3200" b="1" dirty="0" smtClean="0">
                <a:solidFill>
                  <a:srgbClr val="2D5311"/>
                </a:solidFill>
                <a:latin typeface="Cooper Black" pitchFamily="18" charset="0"/>
              </a:rPr>
              <a:t>“CARACTERIZACION PRELIMINAR DE LA GEOMORFOLOGÍA E HIDROLOGÍA DE LA MICROCUENCA DEL RÍO IRQUIS” PARROQUIA VICTORIA DEL PORTETE, CANTON CUENCA – PROVINCIA DEL AZUAY”</a:t>
            </a:r>
            <a:r>
              <a:rPr lang="es-EC" sz="3200" dirty="0" smtClean="0"/>
              <a:t/>
            </a:r>
            <a:br>
              <a:rPr lang="es-EC" sz="3200" dirty="0" smtClean="0"/>
            </a:br>
            <a:endParaRPr lang="es-EC" sz="3200" dirty="0">
              <a:solidFill>
                <a:schemeClr val="accent3">
                  <a:lumMod val="50000"/>
                </a:schemeClr>
              </a:solidFill>
              <a:latin typeface="Clarendon Extended" pitchFamily="18" charset="0"/>
            </a:endParaRPr>
          </a:p>
        </p:txBody>
      </p:sp>
      <p:sp>
        <p:nvSpPr>
          <p:cNvPr id="3" name="2 Rectángulo"/>
          <p:cNvSpPr/>
          <p:nvPr/>
        </p:nvSpPr>
        <p:spPr>
          <a:xfrm>
            <a:off x="5327576" y="6021289"/>
            <a:ext cx="3816424" cy="646331"/>
          </a:xfrm>
          <a:prstGeom prst="rect">
            <a:avLst/>
          </a:prstGeom>
          <a:solidFill>
            <a:srgbClr val="009900"/>
          </a:solidFill>
        </p:spPr>
        <p:txBody>
          <a:bodyPr wrap="square">
            <a:spAutoFit/>
          </a:bodyPr>
          <a:lstStyle/>
          <a:p>
            <a:r>
              <a:rPr lang="es-EC" sz="3600" b="1" dirty="0" smtClean="0">
                <a:solidFill>
                  <a:schemeClr val="bg1"/>
                </a:solidFill>
                <a:latin typeface="Brush Script MT" pitchFamily="66" charset="0"/>
              </a:rPr>
              <a:t>Vicente Jaramillo Ochoa</a:t>
            </a:r>
            <a:endParaRPr lang="es-EC" sz="3600" b="1" dirty="0">
              <a:solidFill>
                <a:schemeClr val="bg1"/>
              </a:solidFill>
              <a:latin typeface="Brush Script MT" pitchFamily="66" charset="0"/>
            </a:endParaRP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4400" b="1" dirty="0" smtClean="0">
                <a:solidFill>
                  <a:srgbClr val="2D5311"/>
                </a:solidFill>
                <a:latin typeface="Arial Black" pitchFamily="34" charset="0"/>
              </a:rPr>
              <a:t>BALANCE HIDROLÓGICO</a:t>
            </a:r>
            <a:endParaRPr lang="es-EC" sz="4400" b="1" dirty="0">
              <a:solidFill>
                <a:srgbClr val="2D5311"/>
              </a:solidFill>
              <a:latin typeface="Arial Black" pitchFamily="34" charset="0"/>
            </a:endParaRPr>
          </a:p>
        </p:txBody>
      </p:sp>
      <p:pic>
        <p:nvPicPr>
          <p:cNvPr id="26626" name="Picture 2" descr="http://sian.inia.gob.ve/repositorio/revistas_ci/Agronomia%20Tropical/at4501/imagen/hernandez_3.gif"/>
          <p:cNvPicPr>
            <a:picLocks noChangeAspect="1" noChangeArrowheads="1"/>
          </p:cNvPicPr>
          <p:nvPr/>
        </p:nvPicPr>
        <p:blipFill>
          <a:blip r:embed="rId2" cstate="print"/>
          <a:srcRect/>
          <a:stretch>
            <a:fillRect/>
          </a:stretch>
        </p:blipFill>
        <p:spPr bwMode="auto">
          <a:xfrm>
            <a:off x="2242102" y="764704"/>
            <a:ext cx="4165593" cy="2376264"/>
          </a:xfrm>
          <a:prstGeom prst="rect">
            <a:avLst/>
          </a:prstGeom>
          <a:solidFill>
            <a:schemeClr val="bg1"/>
          </a:solidFill>
        </p:spPr>
      </p:pic>
      <p:pic>
        <p:nvPicPr>
          <p:cNvPr id="26628" name="Picture 4" descr="http://www.pluviometro.com/Ditemasdivul/DIGtemasdivul/L30t.jpg"/>
          <p:cNvPicPr>
            <a:picLocks noChangeAspect="1" noChangeArrowheads="1"/>
          </p:cNvPicPr>
          <p:nvPr/>
        </p:nvPicPr>
        <p:blipFill>
          <a:blip r:embed="rId3" cstate="print"/>
          <a:srcRect/>
          <a:stretch>
            <a:fillRect/>
          </a:stretch>
        </p:blipFill>
        <p:spPr bwMode="auto">
          <a:xfrm>
            <a:off x="0" y="3140968"/>
            <a:ext cx="9144000" cy="3717032"/>
          </a:xfrm>
          <a:prstGeom prst="rect">
            <a:avLst/>
          </a:prstGeom>
          <a:noFill/>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852936"/>
            <a:ext cx="8892480" cy="2304256"/>
          </a:xfrm>
        </p:spPr>
        <p:txBody>
          <a:bodyPr>
            <a:noAutofit/>
          </a:bodyPr>
          <a:lstStyle/>
          <a:p>
            <a:pPr algn="ctr"/>
            <a:r>
              <a:rPr lang="es-EC" sz="6500" dirty="0" smtClean="0">
                <a:solidFill>
                  <a:schemeClr val="tx1"/>
                </a:solidFill>
                <a:latin typeface="Arial Black" pitchFamily="34" charset="0"/>
              </a:rPr>
              <a:t/>
            </a:r>
            <a:br>
              <a:rPr lang="es-EC" sz="6500" dirty="0" smtClean="0">
                <a:solidFill>
                  <a:schemeClr val="tx1"/>
                </a:solidFill>
                <a:latin typeface="Arial Black" pitchFamily="34" charset="0"/>
              </a:rPr>
            </a:br>
            <a:r>
              <a:rPr lang="es-EC" sz="6500" dirty="0" smtClean="0">
                <a:solidFill>
                  <a:schemeClr val="tx1"/>
                </a:solidFill>
                <a:latin typeface="Arial Black" pitchFamily="34" charset="0"/>
              </a:rPr>
              <a:t/>
            </a:r>
            <a:br>
              <a:rPr lang="es-EC" sz="6500" dirty="0" smtClean="0">
                <a:solidFill>
                  <a:schemeClr val="tx1"/>
                </a:solidFill>
                <a:latin typeface="Arial Black" pitchFamily="34" charset="0"/>
              </a:rPr>
            </a:br>
            <a:r>
              <a:rPr lang="es-EC" sz="6500" dirty="0" smtClean="0">
                <a:solidFill>
                  <a:schemeClr val="tx1"/>
                </a:solidFill>
                <a:latin typeface="Arial Black" pitchFamily="34" charset="0"/>
              </a:rPr>
              <a:t/>
            </a:r>
            <a:br>
              <a:rPr lang="es-EC" sz="6500" dirty="0" smtClean="0">
                <a:solidFill>
                  <a:schemeClr val="tx1"/>
                </a:solidFill>
                <a:latin typeface="Arial Black" pitchFamily="34" charset="0"/>
              </a:rPr>
            </a:br>
            <a:r>
              <a:rPr lang="es-EC" sz="6500" dirty="0" smtClean="0">
                <a:solidFill>
                  <a:schemeClr val="tx1"/>
                </a:solidFill>
                <a:latin typeface="Arial Black" pitchFamily="34" charset="0"/>
              </a:rPr>
              <a:t/>
            </a:r>
            <a:br>
              <a:rPr lang="es-EC" sz="6500" dirty="0" smtClean="0">
                <a:solidFill>
                  <a:schemeClr val="tx1"/>
                </a:solidFill>
                <a:latin typeface="Arial Black" pitchFamily="34" charset="0"/>
              </a:rPr>
            </a:br>
            <a:r>
              <a:rPr lang="es-EC" sz="6500" dirty="0" smtClean="0">
                <a:solidFill>
                  <a:schemeClr val="tx1"/>
                </a:solidFill>
                <a:latin typeface="Arial Black" pitchFamily="34" charset="0"/>
              </a:rPr>
              <a:t/>
            </a:r>
            <a:br>
              <a:rPr lang="es-EC" sz="6500" dirty="0" smtClean="0">
                <a:solidFill>
                  <a:schemeClr val="tx1"/>
                </a:solidFill>
                <a:latin typeface="Arial Black" pitchFamily="34" charset="0"/>
              </a:rPr>
            </a:br>
            <a:r>
              <a:rPr lang="es-EC" sz="4800" dirty="0" smtClean="0">
                <a:solidFill>
                  <a:schemeClr val="tx1"/>
                </a:solidFill>
                <a:latin typeface="Arial Black" pitchFamily="34" charset="0"/>
              </a:rPr>
              <a:t/>
            </a:r>
            <a:br>
              <a:rPr lang="es-EC" sz="4800" dirty="0" smtClean="0">
                <a:solidFill>
                  <a:schemeClr val="tx1"/>
                </a:solidFill>
                <a:latin typeface="Arial Black" pitchFamily="34" charset="0"/>
              </a:rPr>
            </a:br>
            <a:r>
              <a:rPr lang="es-EC" sz="4800" dirty="0" smtClean="0">
                <a:solidFill>
                  <a:schemeClr val="tx1"/>
                </a:solidFill>
                <a:latin typeface="Arial Black" pitchFamily="34" charset="0"/>
              </a:rPr>
              <a:t/>
            </a:r>
            <a:br>
              <a:rPr lang="es-EC" sz="4800" dirty="0" smtClean="0">
                <a:solidFill>
                  <a:schemeClr val="tx1"/>
                </a:solidFill>
                <a:latin typeface="Arial Black" pitchFamily="34" charset="0"/>
              </a:rPr>
            </a:br>
            <a:r>
              <a:rPr lang="es-EC" sz="4800" dirty="0" smtClean="0">
                <a:solidFill>
                  <a:schemeClr val="tx1"/>
                </a:solidFill>
                <a:latin typeface="Arial Black" pitchFamily="34" charset="0"/>
              </a:rPr>
              <a:t/>
            </a:r>
            <a:br>
              <a:rPr lang="es-EC" sz="4800" dirty="0" smtClean="0">
                <a:solidFill>
                  <a:schemeClr val="tx1"/>
                </a:solidFill>
                <a:latin typeface="Arial Black" pitchFamily="34" charset="0"/>
              </a:rPr>
            </a:br>
            <a:r>
              <a:rPr lang="es-EC" sz="4800" dirty="0" smtClean="0">
                <a:solidFill>
                  <a:schemeClr val="tx1"/>
                </a:solidFill>
                <a:latin typeface="Arial Black" pitchFamily="34" charset="0"/>
              </a:rPr>
              <a:t/>
            </a:r>
            <a:br>
              <a:rPr lang="es-EC" sz="4800" dirty="0" smtClean="0">
                <a:solidFill>
                  <a:schemeClr val="tx1"/>
                </a:solidFill>
                <a:latin typeface="Arial Black" pitchFamily="34" charset="0"/>
              </a:rPr>
            </a:br>
            <a:r>
              <a:rPr lang="es-EC" sz="6600" dirty="0" smtClean="0">
                <a:solidFill>
                  <a:schemeClr val="tx1"/>
                </a:solidFill>
                <a:latin typeface="Arial Black" pitchFamily="34" charset="0"/>
              </a:rPr>
              <a:t>  PROCEDIMIENTOS </a:t>
            </a:r>
            <a:br>
              <a:rPr lang="es-EC" sz="6600" dirty="0" smtClean="0">
                <a:solidFill>
                  <a:schemeClr val="tx1"/>
                </a:solidFill>
                <a:latin typeface="Arial Black" pitchFamily="34" charset="0"/>
              </a:rPr>
            </a:br>
            <a:r>
              <a:rPr lang="es-EC" sz="6600" dirty="0" smtClean="0">
                <a:solidFill>
                  <a:schemeClr val="tx1"/>
                </a:solidFill>
                <a:latin typeface="Arial Black" pitchFamily="34" charset="0"/>
              </a:rPr>
              <a:t>Y </a:t>
            </a:r>
            <a:br>
              <a:rPr lang="es-EC" sz="6600" dirty="0" smtClean="0">
                <a:solidFill>
                  <a:schemeClr val="tx1"/>
                </a:solidFill>
                <a:latin typeface="Arial Black" pitchFamily="34" charset="0"/>
              </a:rPr>
            </a:br>
            <a:r>
              <a:rPr lang="es-EC" sz="8000" dirty="0" smtClean="0">
                <a:solidFill>
                  <a:schemeClr val="tx1"/>
                </a:solidFill>
                <a:latin typeface="Arial Black" pitchFamily="34" charset="0"/>
              </a:rPr>
              <a:t>RESULTADOS</a:t>
            </a:r>
            <a:endParaRPr lang="es-EC" sz="8000" dirty="0">
              <a:solidFill>
                <a:schemeClr val="tx1"/>
              </a:solidFill>
              <a:latin typeface="Arial Black" pitchFamily="34" charset="0"/>
            </a:endParaRPr>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20688"/>
          </a:xfrm>
          <a:solidFill>
            <a:schemeClr val="bg1"/>
          </a:solidFill>
        </p:spPr>
        <p:txBody>
          <a:bodyPr>
            <a:noAutofit/>
          </a:bodyPr>
          <a:lstStyle/>
          <a:p>
            <a:pPr algn="ctr"/>
            <a:r>
              <a:rPr lang="es-EC" sz="3200" dirty="0" err="1" smtClean="0">
                <a:solidFill>
                  <a:srgbClr val="2D5311"/>
                </a:solidFill>
                <a:latin typeface="Arial Black" pitchFamily="34" charset="0"/>
              </a:rPr>
              <a:t>PARAMETROS</a:t>
            </a:r>
            <a:r>
              <a:rPr lang="es-EC" sz="3200" dirty="0" smtClean="0">
                <a:solidFill>
                  <a:srgbClr val="2D5311"/>
                </a:solidFill>
                <a:latin typeface="Arial Black" pitchFamily="34" charset="0"/>
              </a:rPr>
              <a:t> MORFOMÉTRICOS  </a:t>
            </a:r>
            <a:endParaRPr lang="es-EC" sz="3200" dirty="0">
              <a:solidFill>
                <a:srgbClr val="2D5311"/>
              </a:solidFill>
              <a:latin typeface="Arial Black" pitchFamily="34" charset="0"/>
            </a:endParaRPr>
          </a:p>
        </p:txBody>
      </p:sp>
      <p:pic>
        <p:nvPicPr>
          <p:cNvPr id="19457" name="Imagen 11" descr="C:\GIS\MAPAS _VICENTE\IRQUIStesis\MAPAS\Imagenes\IRQUIS_parametros.png"/>
          <p:cNvPicPr>
            <a:picLocks noChangeAspect="1" noChangeArrowheads="1"/>
          </p:cNvPicPr>
          <p:nvPr/>
        </p:nvPicPr>
        <p:blipFill>
          <a:blip r:embed="rId2" cstate="print">
            <a:lum contrast="20000"/>
          </a:blip>
          <a:srcRect r="731" b="2225"/>
          <a:stretch>
            <a:fillRect/>
          </a:stretch>
        </p:blipFill>
        <p:spPr bwMode="auto">
          <a:xfrm>
            <a:off x="0" y="620689"/>
            <a:ext cx="9144000" cy="6237311"/>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3600" dirty="0" smtClean="0">
                <a:solidFill>
                  <a:schemeClr val="tx1"/>
                </a:solidFill>
                <a:latin typeface="Arial Black" pitchFamily="34" charset="0"/>
              </a:rPr>
              <a:t>CURVA </a:t>
            </a:r>
            <a:r>
              <a:rPr lang="es-EC" sz="3600" dirty="0" err="1" smtClean="0">
                <a:solidFill>
                  <a:schemeClr val="tx1"/>
                </a:solidFill>
                <a:latin typeface="Arial Black" pitchFamily="34" charset="0"/>
              </a:rPr>
              <a:t>HIPSOMETRICA</a:t>
            </a:r>
            <a:endParaRPr lang="es-EC" sz="3600" dirty="0">
              <a:solidFill>
                <a:schemeClr val="tx1"/>
              </a:solidFill>
              <a:latin typeface="Arial Black" pitchFamily="34" charset="0"/>
            </a:endParaRPr>
          </a:p>
        </p:txBody>
      </p:sp>
      <p:sp>
        <p:nvSpPr>
          <p:cNvPr id="819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1926" name="Rectangle 6"/>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7" name="Rectangle 7"/>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8" name="Rectangle 8"/>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9" name="Rectangle 9"/>
          <p:cNvSpPr>
            <a:spLocks noChangeArrowheads="1"/>
          </p:cNvSpPr>
          <p:nvPr/>
        </p:nvSpPr>
        <p:spPr bwMode="auto">
          <a:xfrm>
            <a:off x="0" y="536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23 Imagen" descr="HIPSOMetria.png"/>
          <p:cNvPicPr>
            <a:picLocks noChangeArrowheads="1"/>
          </p:cNvPicPr>
          <p:nvPr/>
        </p:nvPicPr>
        <p:blipFill>
          <a:blip r:embed="rId2" cstate="print"/>
          <a:srcRect/>
          <a:stretch>
            <a:fillRect/>
          </a:stretch>
        </p:blipFill>
        <p:spPr bwMode="auto">
          <a:xfrm>
            <a:off x="251521" y="908721"/>
            <a:ext cx="5040560" cy="2808312"/>
          </a:xfrm>
          <a:prstGeom prst="rect">
            <a:avLst/>
          </a:prstGeom>
          <a:noFill/>
          <a:ln w="9525">
            <a:noFill/>
            <a:miter lim="800000"/>
            <a:headEnd/>
            <a:tailEnd/>
          </a:ln>
        </p:spPr>
      </p:pic>
      <p:pic>
        <p:nvPicPr>
          <p:cNvPr id="1027" name="23 Imagen" descr="HIPSOMetria.png"/>
          <p:cNvPicPr>
            <a:picLocks noChangeArrowheads="1"/>
          </p:cNvPicPr>
          <p:nvPr/>
        </p:nvPicPr>
        <p:blipFill>
          <a:blip r:embed="rId3" cstate="print"/>
          <a:srcRect/>
          <a:stretch>
            <a:fillRect/>
          </a:stretch>
        </p:blipFill>
        <p:spPr bwMode="auto">
          <a:xfrm>
            <a:off x="3848100" y="3571875"/>
            <a:ext cx="5295900" cy="328612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a:bodyPr>
          <a:lstStyle/>
          <a:p>
            <a:pPr algn="ctr"/>
            <a:r>
              <a:rPr lang="es-EC" sz="3000" dirty="0" smtClean="0">
                <a:solidFill>
                  <a:srgbClr val="2D5311"/>
                </a:solidFill>
                <a:latin typeface="Arial Black" pitchFamily="34" charset="0"/>
              </a:rPr>
              <a:t>Distribución de áreas entre curvas de nivel</a:t>
            </a:r>
            <a:endParaRPr lang="es-EC" sz="3000" dirty="0">
              <a:solidFill>
                <a:srgbClr val="2D5311"/>
              </a:solidFill>
              <a:latin typeface="Arial Black" pitchFamily="34" charset="0"/>
            </a:endParaRPr>
          </a:p>
        </p:txBody>
      </p:sp>
      <p:pic>
        <p:nvPicPr>
          <p:cNvPr id="47105" name="Gráfico 2"/>
          <p:cNvPicPr>
            <a:picLocks noChangeArrowheads="1"/>
          </p:cNvPicPr>
          <p:nvPr/>
        </p:nvPicPr>
        <p:blipFill>
          <a:blip r:embed="rId3" cstate="print"/>
          <a:srcRect t="10130" b="-172"/>
          <a:stretch>
            <a:fillRect/>
          </a:stretch>
        </p:blipFill>
        <p:spPr bwMode="auto">
          <a:xfrm>
            <a:off x="0" y="620688"/>
            <a:ext cx="9144000" cy="640871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GEOMORFOLOGÍA</a:t>
            </a:r>
            <a:endParaRPr lang="es-EC" sz="4400" dirty="0">
              <a:solidFill>
                <a:schemeClr val="tx1"/>
              </a:solidFill>
              <a:latin typeface="Arial Black" pitchFamily="34" charset="0"/>
            </a:endParaRPr>
          </a:p>
        </p:txBody>
      </p:sp>
      <p:pic>
        <p:nvPicPr>
          <p:cNvPr id="61442" name="43 Imagen" descr="IRQUISgeomorfologia.png"/>
          <p:cNvPicPr>
            <a:picLocks noChangeArrowheads="1"/>
          </p:cNvPicPr>
          <p:nvPr/>
        </p:nvPicPr>
        <p:blipFill>
          <a:blip r:embed="rId2" cstate="print"/>
          <a:srcRect/>
          <a:stretch>
            <a:fillRect/>
          </a:stretch>
        </p:blipFill>
        <p:spPr bwMode="auto">
          <a:xfrm>
            <a:off x="0" y="692696"/>
            <a:ext cx="9324528" cy="6165304"/>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GEOLOGÍA</a:t>
            </a:r>
            <a:endParaRPr lang="es-EC" sz="4400" dirty="0">
              <a:solidFill>
                <a:schemeClr val="tx1"/>
              </a:solidFill>
              <a:latin typeface="Arial Black" pitchFamily="34" charset="0"/>
            </a:endParaRPr>
          </a:p>
        </p:txBody>
      </p:sp>
      <p:pic>
        <p:nvPicPr>
          <p:cNvPr id="20481" name="25 Imagen" descr="IRQUISgeologia.jpg"/>
          <p:cNvPicPr>
            <a:picLocks noChangeArrowheads="1"/>
          </p:cNvPicPr>
          <p:nvPr/>
        </p:nvPicPr>
        <p:blipFill>
          <a:blip r:embed="rId2" cstate="print"/>
          <a:srcRect/>
          <a:stretch>
            <a:fillRect/>
          </a:stretch>
        </p:blipFill>
        <p:spPr bwMode="auto">
          <a:xfrm>
            <a:off x="0" y="692697"/>
            <a:ext cx="9324528" cy="6165304"/>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EDAFOLOGÍA</a:t>
            </a:r>
            <a:endParaRPr lang="es-EC" sz="4400" dirty="0">
              <a:solidFill>
                <a:schemeClr val="tx1"/>
              </a:solidFill>
              <a:latin typeface="Arial Black" pitchFamily="34" charset="0"/>
            </a:endParaRPr>
          </a:p>
        </p:txBody>
      </p:sp>
      <p:pic>
        <p:nvPicPr>
          <p:cNvPr id="62466" name="11 Imagen" descr="IRQUIS_edafología.png"/>
          <p:cNvPicPr>
            <a:picLocks noChangeAspect="1" noChangeArrowheads="1"/>
          </p:cNvPicPr>
          <p:nvPr/>
        </p:nvPicPr>
        <p:blipFill>
          <a:blip r:embed="rId2" cstate="print"/>
          <a:srcRect l="2365" t="18706" r="20235" b="17960"/>
          <a:stretch>
            <a:fillRect/>
          </a:stretch>
        </p:blipFill>
        <p:spPr bwMode="auto">
          <a:xfrm>
            <a:off x="0" y="692697"/>
            <a:ext cx="9143999" cy="6165304"/>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err="1" smtClean="0">
                <a:solidFill>
                  <a:schemeClr val="tx1"/>
                </a:solidFill>
                <a:latin typeface="Arial Black" pitchFamily="34" charset="0"/>
              </a:rPr>
              <a:t>MINERIA</a:t>
            </a:r>
            <a:endParaRPr lang="es-EC" sz="4400" dirty="0">
              <a:solidFill>
                <a:schemeClr val="tx1"/>
              </a:solidFill>
              <a:latin typeface="Arial Black" pitchFamily="34" charset="0"/>
            </a:endParaRPr>
          </a:p>
        </p:txBody>
      </p:sp>
      <p:pic>
        <p:nvPicPr>
          <p:cNvPr id="66563" name="Picture 3"/>
          <p:cNvPicPr>
            <a:picLocks noChangeAspect="1" noChangeArrowheads="1"/>
          </p:cNvPicPr>
          <p:nvPr/>
        </p:nvPicPr>
        <p:blipFill>
          <a:blip r:embed="rId2" cstate="print"/>
          <a:srcRect l="9838" t="4720"/>
          <a:stretch>
            <a:fillRect/>
          </a:stretch>
        </p:blipFill>
        <p:spPr bwMode="auto">
          <a:xfrm>
            <a:off x="0" y="697283"/>
            <a:ext cx="9144000" cy="6169283"/>
          </a:xfrm>
          <a:prstGeom prst="rect">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124744"/>
          </a:xfrm>
          <a:solidFill>
            <a:schemeClr val="bg1"/>
          </a:solidFill>
        </p:spPr>
        <p:txBody>
          <a:bodyPr>
            <a:noAutofit/>
          </a:bodyPr>
          <a:lstStyle/>
          <a:p>
            <a:pPr algn="ctr"/>
            <a:r>
              <a:rPr lang="es-EC" sz="3600" dirty="0" smtClean="0">
                <a:solidFill>
                  <a:schemeClr val="tx1"/>
                </a:solidFill>
                <a:latin typeface="Arial Black" pitchFamily="34" charset="0"/>
              </a:rPr>
              <a:t>CLIMA</a:t>
            </a:r>
            <a:br>
              <a:rPr lang="es-EC" sz="3600" dirty="0" smtClean="0">
                <a:solidFill>
                  <a:schemeClr val="tx1"/>
                </a:solidFill>
                <a:latin typeface="Arial Black" pitchFamily="34" charset="0"/>
              </a:rPr>
            </a:br>
            <a:r>
              <a:rPr lang="es-EC" sz="3600" dirty="0" smtClean="0">
                <a:solidFill>
                  <a:schemeClr val="tx1"/>
                </a:solidFill>
                <a:latin typeface="Arial Black" pitchFamily="34" charset="0"/>
              </a:rPr>
              <a:t>EQUIPOS  </a:t>
            </a:r>
            <a:r>
              <a:rPr lang="es-EC" sz="3600" dirty="0" err="1" smtClean="0">
                <a:solidFill>
                  <a:schemeClr val="tx1"/>
                </a:solidFill>
                <a:latin typeface="Arial Black" pitchFamily="34" charset="0"/>
              </a:rPr>
              <a:t>HIDROMETEOROLOGICOS</a:t>
            </a:r>
            <a:endParaRPr lang="es-EC" sz="3600" dirty="0">
              <a:solidFill>
                <a:schemeClr val="tx1"/>
              </a:solidFill>
              <a:latin typeface="Arial Black" pitchFamily="34" charset="0"/>
            </a:endParaRPr>
          </a:p>
        </p:txBody>
      </p:sp>
      <p:pic>
        <p:nvPicPr>
          <p:cNvPr id="7169" name="Picture 1" descr="C:\VICENTE\MAESTRIA\TESISMAESTRIA\PROYECTO2\fotos\estacionvertederos\IMG_2799.JPG"/>
          <p:cNvPicPr>
            <a:picLocks noChangeAspect="1" noChangeArrowheads="1"/>
          </p:cNvPicPr>
          <p:nvPr/>
        </p:nvPicPr>
        <p:blipFill>
          <a:blip r:embed="rId2" cstate="print"/>
          <a:srcRect t="14015"/>
          <a:stretch>
            <a:fillRect/>
          </a:stretch>
        </p:blipFill>
        <p:spPr bwMode="auto">
          <a:xfrm>
            <a:off x="179512" y="1988840"/>
            <a:ext cx="4578030" cy="2952328"/>
          </a:xfrm>
          <a:prstGeom prst="rect">
            <a:avLst/>
          </a:prstGeom>
          <a:noFill/>
        </p:spPr>
      </p:pic>
      <p:pic>
        <p:nvPicPr>
          <p:cNvPr id="7170" name="Picture 2" descr="C:\VICENTE\MAESTRIA\TESISMAESTRIA\PROYECTO2\fotos\estacionvertederos\IMG_2797.JPG"/>
          <p:cNvPicPr>
            <a:picLocks noChangeAspect="1" noChangeArrowheads="1"/>
          </p:cNvPicPr>
          <p:nvPr/>
        </p:nvPicPr>
        <p:blipFill>
          <a:blip r:embed="rId3" cstate="print"/>
          <a:srcRect/>
          <a:stretch>
            <a:fillRect/>
          </a:stretch>
        </p:blipFill>
        <p:spPr bwMode="auto">
          <a:xfrm>
            <a:off x="4788024" y="3897052"/>
            <a:ext cx="4355976" cy="2960948"/>
          </a:xfrm>
          <a:prstGeom prst="rect">
            <a:avLst/>
          </a:prstGeom>
          <a:noFill/>
        </p:spPr>
      </p:pic>
      <p:pic>
        <p:nvPicPr>
          <p:cNvPr id="7171" name="Picture 3" descr="C:\VICENTE\MAESTRIA\TESISMAESTRIA\PROYECTO2\fotos\estacionvertederos\IMG_2794.JPG"/>
          <p:cNvPicPr>
            <a:picLocks noChangeAspect="1" noChangeArrowheads="1"/>
          </p:cNvPicPr>
          <p:nvPr/>
        </p:nvPicPr>
        <p:blipFill>
          <a:blip r:embed="rId4" cstate="print"/>
          <a:srcRect/>
          <a:stretch>
            <a:fillRect/>
          </a:stretch>
        </p:blipFill>
        <p:spPr bwMode="auto">
          <a:xfrm>
            <a:off x="4788024" y="1124744"/>
            <a:ext cx="4355976" cy="2880320"/>
          </a:xfrm>
          <a:prstGeom prst="rect">
            <a:avLst/>
          </a:prstGeom>
          <a:noFill/>
        </p:spPr>
      </p:pic>
    </p:spTree>
  </p:cSld>
  <p:clrMapOvr>
    <a:masterClrMapping/>
  </p:clrMapOvr>
  <p:transition>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C:\VICENTE\MAESTRIA\TESISMAESTRIA\PROYECTO2\fotos\panorámicas\DCIM\DSC02576.JPG"/>
          <p:cNvPicPr>
            <a:picLocks noGrp="1" noChangeAspect="1" noChangeArrowheads="1"/>
          </p:cNvPicPr>
          <p:nvPr>
            <p:ph idx="1"/>
          </p:nvPr>
        </p:nvPicPr>
        <p:blipFill>
          <a:blip r:embed="rId2" cstate="print">
            <a:lum bright="-20000"/>
          </a:blip>
          <a:srcRect t="10071"/>
          <a:stretch>
            <a:fillRect/>
          </a:stretch>
        </p:blipFill>
        <p:spPr bwMode="auto">
          <a:xfrm>
            <a:off x="0" y="0"/>
            <a:ext cx="9144000" cy="2348880"/>
          </a:xfrm>
          <a:prstGeom prst="rect">
            <a:avLst/>
          </a:prstGeom>
          <a:noFill/>
        </p:spPr>
      </p:pic>
      <p:pic>
        <p:nvPicPr>
          <p:cNvPr id="1027" name="Picture 3" descr="C:\VICENTE\MAESTRIA\TESISMAESTRIA\PROYECTO2\fotos\panorámicas\DCIM\DSC02638.JPG"/>
          <p:cNvPicPr>
            <a:picLocks noChangeAspect="1" noChangeArrowheads="1"/>
          </p:cNvPicPr>
          <p:nvPr/>
        </p:nvPicPr>
        <p:blipFill>
          <a:blip r:embed="rId3" cstate="print">
            <a:lum bright="-30000"/>
          </a:blip>
          <a:srcRect/>
          <a:stretch>
            <a:fillRect/>
          </a:stretch>
        </p:blipFill>
        <p:spPr bwMode="auto">
          <a:xfrm>
            <a:off x="0" y="2276872"/>
            <a:ext cx="9144000" cy="2232248"/>
          </a:xfrm>
          <a:prstGeom prst="rect">
            <a:avLst/>
          </a:prstGeom>
          <a:noFill/>
        </p:spPr>
      </p:pic>
      <p:pic>
        <p:nvPicPr>
          <p:cNvPr id="2" name="Picture 2" descr="C:\Users\Administrador\Desktop\VICENTE\MAESTRIA\TESISMAESTRIA\PROYECTO2\fotos\bocatomaaforo\IMG_1724.JPG"/>
          <p:cNvPicPr>
            <a:picLocks noChangeAspect="1" noChangeArrowheads="1"/>
          </p:cNvPicPr>
          <p:nvPr/>
        </p:nvPicPr>
        <p:blipFill>
          <a:blip r:embed="rId4" cstate="print">
            <a:lum bright="-20000"/>
          </a:blip>
          <a:srcRect/>
          <a:stretch>
            <a:fillRect/>
          </a:stretch>
        </p:blipFill>
        <p:spPr bwMode="auto">
          <a:xfrm>
            <a:off x="0" y="4509120"/>
            <a:ext cx="3059832" cy="2348880"/>
          </a:xfrm>
          <a:prstGeom prst="rect">
            <a:avLst/>
          </a:prstGeom>
          <a:noFill/>
        </p:spPr>
      </p:pic>
      <p:pic>
        <p:nvPicPr>
          <p:cNvPr id="3" name="Picture 3" descr="C:\Users\Administrador\Desktop\VICENTE\MAESTRIA\TESISMAESTRIA\PROYECTO2\fotos\bocatomaaforo\IMG_1719.JPG"/>
          <p:cNvPicPr>
            <a:picLocks noChangeAspect="1" noChangeArrowheads="1"/>
          </p:cNvPicPr>
          <p:nvPr/>
        </p:nvPicPr>
        <p:blipFill>
          <a:blip r:embed="rId5" cstate="print">
            <a:lum bright="-20000"/>
          </a:blip>
          <a:srcRect/>
          <a:stretch>
            <a:fillRect/>
          </a:stretch>
        </p:blipFill>
        <p:spPr bwMode="auto">
          <a:xfrm>
            <a:off x="3059832" y="4509120"/>
            <a:ext cx="3107184" cy="2348880"/>
          </a:xfrm>
          <a:prstGeom prst="rect">
            <a:avLst/>
          </a:prstGeom>
          <a:noFill/>
        </p:spPr>
      </p:pic>
      <p:pic>
        <p:nvPicPr>
          <p:cNvPr id="1028" name="Picture 4"/>
          <p:cNvPicPr>
            <a:picLocks noChangeAspect="1" noChangeArrowheads="1"/>
          </p:cNvPicPr>
          <p:nvPr/>
        </p:nvPicPr>
        <p:blipFill>
          <a:blip r:embed="rId6" cstate="print">
            <a:lum bright="-20000"/>
          </a:blip>
          <a:srcRect/>
          <a:stretch>
            <a:fillRect/>
          </a:stretch>
        </p:blipFill>
        <p:spPr bwMode="auto">
          <a:xfrm>
            <a:off x="6172000" y="4509120"/>
            <a:ext cx="2972000" cy="2348880"/>
          </a:xfrm>
          <a:prstGeom prst="rect">
            <a:avLst/>
          </a:prstGeom>
          <a:noFill/>
          <a:ln w="9525">
            <a:noFill/>
            <a:miter lim="800000"/>
            <a:headEnd/>
            <a:tailEnd/>
          </a:ln>
          <a:effectLst/>
        </p:spPr>
      </p:pic>
      <p:sp>
        <p:nvSpPr>
          <p:cNvPr id="7" name="6 CuadroTexto"/>
          <p:cNvSpPr txBox="1"/>
          <p:nvPr/>
        </p:nvSpPr>
        <p:spPr>
          <a:xfrm>
            <a:off x="0" y="1916832"/>
            <a:ext cx="5220072" cy="369332"/>
          </a:xfrm>
          <a:prstGeom prst="rect">
            <a:avLst/>
          </a:prstGeom>
          <a:noFill/>
        </p:spPr>
        <p:txBody>
          <a:bodyPr wrap="square" rtlCol="0">
            <a:spAutoFit/>
          </a:bodyPr>
          <a:lstStyle/>
          <a:p>
            <a:r>
              <a:rPr lang="es-EC" b="1" dirty="0" smtClean="0">
                <a:solidFill>
                  <a:schemeClr val="bg1"/>
                </a:solidFill>
              </a:rPr>
              <a:t>3500-3869 msnm  17.97Km2 (37,97%)</a:t>
            </a:r>
            <a:endParaRPr lang="es-EC" b="1" dirty="0">
              <a:solidFill>
                <a:schemeClr val="bg1"/>
              </a:solidFill>
            </a:endParaRPr>
          </a:p>
        </p:txBody>
      </p:sp>
      <p:sp>
        <p:nvSpPr>
          <p:cNvPr id="8" name="7 Rectángulo"/>
          <p:cNvSpPr/>
          <p:nvPr/>
        </p:nvSpPr>
        <p:spPr>
          <a:xfrm>
            <a:off x="0" y="4149080"/>
            <a:ext cx="4030014" cy="369332"/>
          </a:xfrm>
          <a:prstGeom prst="rect">
            <a:avLst/>
          </a:prstGeom>
        </p:spPr>
        <p:txBody>
          <a:bodyPr wrap="none">
            <a:spAutoFit/>
          </a:bodyPr>
          <a:lstStyle/>
          <a:p>
            <a:r>
              <a:rPr lang="es-EC" b="1" dirty="0" smtClean="0">
                <a:solidFill>
                  <a:schemeClr val="bg1"/>
                </a:solidFill>
              </a:rPr>
              <a:t>3000-3500 msnm  19.72Km2 (43.87%)</a:t>
            </a:r>
            <a:endParaRPr lang="es-EC" b="1" dirty="0">
              <a:solidFill>
                <a:schemeClr val="bg1"/>
              </a:solidFill>
            </a:endParaRPr>
          </a:p>
        </p:txBody>
      </p:sp>
      <p:sp>
        <p:nvSpPr>
          <p:cNvPr id="9" name="8 Rectángulo"/>
          <p:cNvSpPr/>
          <p:nvPr/>
        </p:nvSpPr>
        <p:spPr>
          <a:xfrm>
            <a:off x="0" y="6488668"/>
            <a:ext cx="3876189" cy="369332"/>
          </a:xfrm>
          <a:prstGeom prst="rect">
            <a:avLst/>
          </a:prstGeom>
        </p:spPr>
        <p:txBody>
          <a:bodyPr wrap="none">
            <a:spAutoFit/>
          </a:bodyPr>
          <a:lstStyle/>
          <a:p>
            <a:r>
              <a:rPr lang="es-EC" b="1" dirty="0" smtClean="0">
                <a:solidFill>
                  <a:schemeClr val="bg1"/>
                </a:solidFill>
              </a:rPr>
              <a:t>2643-3000 msnm  16,15Km2 (7,26%)</a:t>
            </a:r>
            <a:endParaRPr lang="es-EC" b="1" dirty="0">
              <a:solidFill>
                <a:schemeClr val="bg1"/>
              </a:solidFill>
            </a:endParaRPr>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CLIMA</a:t>
            </a:r>
            <a:endParaRPr lang="es-EC" sz="4400" dirty="0">
              <a:solidFill>
                <a:schemeClr val="tx1"/>
              </a:solidFill>
              <a:latin typeface="Arial Black" pitchFamily="34" charset="0"/>
            </a:endParaRPr>
          </a:p>
        </p:txBody>
      </p:sp>
      <p:pic>
        <p:nvPicPr>
          <p:cNvPr id="62466" name="Gráfico 5"/>
          <p:cNvPicPr>
            <a:picLocks noChangeArrowheads="1"/>
          </p:cNvPicPr>
          <p:nvPr/>
        </p:nvPicPr>
        <p:blipFill>
          <a:blip r:embed="rId2" cstate="print"/>
          <a:srcRect/>
          <a:stretch>
            <a:fillRect/>
          </a:stretch>
        </p:blipFill>
        <p:spPr bwMode="auto">
          <a:xfrm>
            <a:off x="0" y="692696"/>
            <a:ext cx="9144000" cy="6165304"/>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CLIMA</a:t>
            </a:r>
            <a:endParaRPr lang="es-EC" sz="4400" dirty="0">
              <a:solidFill>
                <a:schemeClr val="tx1"/>
              </a:solidFill>
              <a:latin typeface="Arial Black" pitchFamily="34" charset="0"/>
            </a:endParaRPr>
          </a:p>
        </p:txBody>
      </p:sp>
      <p:pic>
        <p:nvPicPr>
          <p:cNvPr id="62467" name="Gráfico 3"/>
          <p:cNvPicPr>
            <a:picLocks noChangeArrowheads="1"/>
          </p:cNvPicPr>
          <p:nvPr/>
        </p:nvPicPr>
        <p:blipFill>
          <a:blip r:embed="rId2" cstate="print"/>
          <a:srcRect b="-23"/>
          <a:stretch>
            <a:fillRect/>
          </a:stretch>
        </p:blipFill>
        <p:spPr bwMode="auto">
          <a:xfrm>
            <a:off x="0" y="764704"/>
            <a:ext cx="9144000" cy="6093296"/>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CLIMA</a:t>
            </a:r>
            <a:endParaRPr lang="es-EC" sz="4400" dirty="0">
              <a:solidFill>
                <a:schemeClr val="tx1"/>
              </a:solidFill>
              <a:latin typeface="Arial Black" pitchFamily="34" charset="0"/>
            </a:endParaRPr>
          </a:p>
        </p:txBody>
      </p:sp>
      <p:pic>
        <p:nvPicPr>
          <p:cNvPr id="63491" name="Gráfico 8"/>
          <p:cNvPicPr>
            <a:picLocks noChangeArrowheads="1"/>
          </p:cNvPicPr>
          <p:nvPr/>
        </p:nvPicPr>
        <p:blipFill>
          <a:blip r:embed="rId2" cstate="print"/>
          <a:srcRect b="-67"/>
          <a:stretch>
            <a:fillRect/>
          </a:stretch>
        </p:blipFill>
        <p:spPr bwMode="auto">
          <a:xfrm>
            <a:off x="0" y="692696"/>
            <a:ext cx="9144000" cy="6165304"/>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CLIMA</a:t>
            </a:r>
            <a:endParaRPr lang="es-EC" sz="4400" dirty="0">
              <a:solidFill>
                <a:schemeClr val="tx1"/>
              </a:solidFill>
              <a:latin typeface="Arial Black" pitchFamily="34" charset="0"/>
            </a:endParaRPr>
          </a:p>
        </p:txBody>
      </p:sp>
      <p:pic>
        <p:nvPicPr>
          <p:cNvPr id="63490" name="Gráfico 6"/>
          <p:cNvPicPr>
            <a:picLocks noChangeArrowheads="1"/>
          </p:cNvPicPr>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CLIMA</a:t>
            </a:r>
            <a:endParaRPr lang="es-EC" sz="4400" dirty="0">
              <a:solidFill>
                <a:schemeClr val="tx1"/>
              </a:solidFill>
              <a:latin typeface="Arial Black" pitchFamily="34" charset="0"/>
            </a:endParaRPr>
          </a:p>
        </p:txBody>
      </p:sp>
      <p:pic>
        <p:nvPicPr>
          <p:cNvPr id="64514" name="Gráfico 7"/>
          <p:cNvPicPr>
            <a:picLocks noChangeArrowheads="1"/>
          </p:cNvPicPr>
          <p:nvPr/>
        </p:nvPicPr>
        <p:blipFill>
          <a:blip r:embed="rId2" cstate="print"/>
          <a:srcRect/>
          <a:stretch>
            <a:fillRect/>
          </a:stretch>
        </p:blipFill>
        <p:spPr bwMode="auto">
          <a:xfrm>
            <a:off x="0" y="692696"/>
            <a:ext cx="9144000" cy="6165304"/>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CLIMA</a:t>
            </a:r>
            <a:endParaRPr lang="es-EC" sz="4400" dirty="0">
              <a:solidFill>
                <a:schemeClr val="tx1"/>
              </a:solidFill>
              <a:latin typeface="Arial Black" pitchFamily="34" charset="0"/>
            </a:endParaRPr>
          </a:p>
        </p:txBody>
      </p:sp>
      <p:pic>
        <p:nvPicPr>
          <p:cNvPr id="64515" name="Gráfico 9"/>
          <p:cNvPicPr>
            <a:picLocks noChangeArrowheads="1"/>
          </p:cNvPicPr>
          <p:nvPr/>
        </p:nvPicPr>
        <p:blipFill>
          <a:blip r:embed="rId2" cstate="print"/>
          <a:srcRect b="-79"/>
          <a:stretch>
            <a:fillRect/>
          </a:stretch>
        </p:blipFill>
        <p:spPr bwMode="auto">
          <a:xfrm>
            <a:off x="0" y="764704"/>
            <a:ext cx="9144000" cy="6093296"/>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CLIMA</a:t>
            </a:r>
            <a:endParaRPr lang="es-EC" sz="4400" dirty="0">
              <a:solidFill>
                <a:schemeClr val="tx1"/>
              </a:solidFill>
              <a:latin typeface="Arial Black" pitchFamily="34" charset="0"/>
            </a:endParaRPr>
          </a:p>
        </p:txBody>
      </p:sp>
      <p:pic>
        <p:nvPicPr>
          <p:cNvPr id="65538" name="Gráfico 10"/>
          <p:cNvPicPr>
            <a:picLocks noChangeArrowheads="1"/>
          </p:cNvPicPr>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MEDIO BIÓTICO</a:t>
            </a:r>
            <a:endParaRPr lang="es-EC" sz="4400" dirty="0">
              <a:solidFill>
                <a:schemeClr val="tx1"/>
              </a:solidFill>
              <a:latin typeface="Arial Black" pitchFamily="34" charset="0"/>
            </a:endParaRPr>
          </a:p>
        </p:txBody>
      </p:sp>
      <p:sp>
        <p:nvSpPr>
          <p:cNvPr id="3" name="2 Marcador de contenido"/>
          <p:cNvSpPr>
            <a:spLocks noGrp="1"/>
          </p:cNvSpPr>
          <p:nvPr>
            <p:ph idx="1"/>
          </p:nvPr>
        </p:nvSpPr>
        <p:spPr>
          <a:xfrm>
            <a:off x="251520" y="908720"/>
            <a:ext cx="8435280" cy="5415880"/>
          </a:xfrm>
        </p:spPr>
        <p:txBody>
          <a:bodyPr>
            <a:normAutofit/>
          </a:bodyPr>
          <a:lstStyle/>
          <a:p>
            <a:endParaRPr lang="es-ES" sz="1400" dirty="0" smtClean="0">
              <a:latin typeface="Arial" pitchFamily="34" charset="0"/>
              <a:cs typeface="Arial" pitchFamily="34" charset="0"/>
            </a:endParaRPr>
          </a:p>
        </p:txBody>
      </p:sp>
      <p:grpSp>
        <p:nvGrpSpPr>
          <p:cNvPr id="4" name="Group 2"/>
          <p:cNvGrpSpPr>
            <a:grpSpLocks/>
          </p:cNvGrpSpPr>
          <p:nvPr/>
        </p:nvGrpSpPr>
        <p:grpSpPr bwMode="auto">
          <a:xfrm>
            <a:off x="0" y="1412776"/>
            <a:ext cx="2088232" cy="1944217"/>
            <a:chOff x="2426" y="10874"/>
            <a:chExt cx="5113" cy="3839"/>
          </a:xfrm>
        </p:grpSpPr>
        <p:pic>
          <p:nvPicPr>
            <p:cNvPr id="1027" name="Imagen 1" descr="C:\Users\user\Documents\Informes finales\Línea Base Proyecto Quimsacocha\A.JPG"/>
            <p:cNvPicPr>
              <a:picLocks noChangeAspect="1" noChangeArrowheads="1"/>
            </p:cNvPicPr>
            <p:nvPr/>
          </p:nvPicPr>
          <p:blipFill>
            <a:blip r:embed="rId2" cstate="print"/>
            <a:srcRect/>
            <a:stretch>
              <a:fillRect/>
            </a:stretch>
          </p:blipFill>
          <p:spPr bwMode="auto">
            <a:xfrm>
              <a:off x="2426" y="10874"/>
              <a:ext cx="2558" cy="1921"/>
            </a:xfrm>
            <a:prstGeom prst="rect">
              <a:avLst/>
            </a:prstGeom>
            <a:noFill/>
            <a:ln w="9525">
              <a:noFill/>
              <a:miter lim="800000"/>
              <a:headEnd/>
              <a:tailEnd/>
            </a:ln>
          </p:spPr>
        </p:pic>
        <p:pic>
          <p:nvPicPr>
            <p:cNvPr id="1028" name="Imagen 2" descr="C:\Users\user\Documents\Informes finales\Línea Base Proyecto Quimsacocha\B.JPG"/>
            <p:cNvPicPr>
              <a:picLocks noChangeAspect="1" noChangeArrowheads="1"/>
            </p:cNvPicPr>
            <p:nvPr/>
          </p:nvPicPr>
          <p:blipFill>
            <a:blip r:embed="rId3" cstate="print"/>
            <a:srcRect/>
            <a:stretch>
              <a:fillRect/>
            </a:stretch>
          </p:blipFill>
          <p:spPr bwMode="auto">
            <a:xfrm>
              <a:off x="4984" y="10881"/>
              <a:ext cx="2555" cy="1914"/>
            </a:xfrm>
            <a:prstGeom prst="rect">
              <a:avLst/>
            </a:prstGeom>
            <a:noFill/>
            <a:ln w="9525">
              <a:noFill/>
              <a:miter lim="800000"/>
              <a:headEnd/>
              <a:tailEnd/>
            </a:ln>
          </p:spPr>
        </p:pic>
        <p:pic>
          <p:nvPicPr>
            <p:cNvPr id="1029" name="Imagen 3" descr="C:\Users\user\Documents\Informes finales\Línea Base Proyecto Quimsacocha\C.JPG"/>
            <p:cNvPicPr>
              <a:picLocks noChangeAspect="1" noChangeArrowheads="1"/>
            </p:cNvPicPr>
            <p:nvPr/>
          </p:nvPicPr>
          <p:blipFill>
            <a:blip r:embed="rId4" cstate="print"/>
            <a:srcRect/>
            <a:stretch>
              <a:fillRect/>
            </a:stretch>
          </p:blipFill>
          <p:spPr bwMode="auto">
            <a:xfrm>
              <a:off x="2426" y="12795"/>
              <a:ext cx="2554" cy="1918"/>
            </a:xfrm>
            <a:prstGeom prst="rect">
              <a:avLst/>
            </a:prstGeom>
            <a:noFill/>
            <a:ln w="9525">
              <a:noFill/>
              <a:miter lim="800000"/>
              <a:headEnd/>
              <a:tailEnd/>
            </a:ln>
          </p:spPr>
        </p:pic>
        <p:pic>
          <p:nvPicPr>
            <p:cNvPr id="1030" name="Imagen 4" descr="C:\Users\user\Documents\Informes finales\Línea Base Proyecto Quimsacocha\D.JPG"/>
            <p:cNvPicPr>
              <a:picLocks noChangeAspect="1" noChangeArrowheads="1"/>
            </p:cNvPicPr>
            <p:nvPr/>
          </p:nvPicPr>
          <p:blipFill>
            <a:blip r:embed="rId5" cstate="print"/>
            <a:srcRect/>
            <a:stretch>
              <a:fillRect/>
            </a:stretch>
          </p:blipFill>
          <p:spPr bwMode="auto">
            <a:xfrm>
              <a:off x="4984" y="12795"/>
              <a:ext cx="2555" cy="1918"/>
            </a:xfrm>
            <a:prstGeom prst="rect">
              <a:avLst/>
            </a:prstGeom>
            <a:noFill/>
            <a:ln w="9525">
              <a:noFill/>
              <a:miter lim="800000"/>
              <a:headEnd/>
              <a:tailEnd/>
            </a:ln>
          </p:spPr>
        </p:pic>
      </p:grpSp>
      <p:grpSp>
        <p:nvGrpSpPr>
          <p:cNvPr id="5" name="Group 7"/>
          <p:cNvGrpSpPr>
            <a:grpSpLocks/>
          </p:cNvGrpSpPr>
          <p:nvPr/>
        </p:nvGrpSpPr>
        <p:grpSpPr bwMode="auto">
          <a:xfrm>
            <a:off x="2267744" y="1484784"/>
            <a:ext cx="2232247" cy="1944216"/>
            <a:chOff x="2605" y="9887"/>
            <a:chExt cx="5858" cy="4349"/>
          </a:xfrm>
        </p:grpSpPr>
        <p:pic>
          <p:nvPicPr>
            <p:cNvPr id="1032" name="Imagen 5" descr="C:\Users\user\Documents\Informes finales\Línea Base Proyecto Quimsacocha\FOTOS CON ETIQUETAS\E.JPG"/>
            <p:cNvPicPr>
              <a:picLocks noChangeAspect="1" noChangeArrowheads="1"/>
            </p:cNvPicPr>
            <p:nvPr/>
          </p:nvPicPr>
          <p:blipFill>
            <a:blip r:embed="rId6" cstate="print"/>
            <a:srcRect/>
            <a:stretch>
              <a:fillRect/>
            </a:stretch>
          </p:blipFill>
          <p:spPr bwMode="auto">
            <a:xfrm>
              <a:off x="2605" y="9887"/>
              <a:ext cx="2962" cy="2174"/>
            </a:xfrm>
            <a:prstGeom prst="rect">
              <a:avLst/>
            </a:prstGeom>
            <a:noFill/>
            <a:ln w="9525">
              <a:noFill/>
              <a:miter lim="800000"/>
              <a:headEnd/>
              <a:tailEnd/>
            </a:ln>
          </p:spPr>
        </p:pic>
        <p:pic>
          <p:nvPicPr>
            <p:cNvPr id="1033" name="Imagen 6" descr="C:\Users\user\Documents\Informes finales\Línea Base Proyecto Quimsacocha\FOTOS CON ETIQUETAS\F.JPG"/>
            <p:cNvPicPr>
              <a:picLocks noChangeAspect="1" noChangeArrowheads="1"/>
            </p:cNvPicPr>
            <p:nvPr/>
          </p:nvPicPr>
          <p:blipFill>
            <a:blip r:embed="rId7" cstate="print"/>
            <a:srcRect/>
            <a:stretch>
              <a:fillRect/>
            </a:stretch>
          </p:blipFill>
          <p:spPr bwMode="auto">
            <a:xfrm>
              <a:off x="5567" y="9887"/>
              <a:ext cx="2896" cy="2174"/>
            </a:xfrm>
            <a:prstGeom prst="rect">
              <a:avLst/>
            </a:prstGeom>
            <a:noFill/>
            <a:ln w="9525">
              <a:noFill/>
              <a:miter lim="800000"/>
              <a:headEnd/>
              <a:tailEnd/>
            </a:ln>
          </p:spPr>
        </p:pic>
        <p:pic>
          <p:nvPicPr>
            <p:cNvPr id="1034" name="Imagen 7" descr="C:\Users\user\Documents\Informes finales\Línea Base Proyecto Quimsacocha\FOTOS CON ETIQUETAS\G.JPG"/>
            <p:cNvPicPr>
              <a:picLocks noChangeAspect="1" noChangeArrowheads="1"/>
            </p:cNvPicPr>
            <p:nvPr/>
          </p:nvPicPr>
          <p:blipFill>
            <a:blip r:embed="rId8" cstate="print"/>
            <a:srcRect/>
            <a:stretch>
              <a:fillRect/>
            </a:stretch>
          </p:blipFill>
          <p:spPr bwMode="auto">
            <a:xfrm>
              <a:off x="2605" y="12059"/>
              <a:ext cx="2962" cy="2125"/>
            </a:xfrm>
            <a:prstGeom prst="rect">
              <a:avLst/>
            </a:prstGeom>
            <a:noFill/>
            <a:ln w="9525">
              <a:noFill/>
              <a:miter lim="800000"/>
              <a:headEnd/>
              <a:tailEnd/>
            </a:ln>
          </p:spPr>
        </p:pic>
        <p:pic>
          <p:nvPicPr>
            <p:cNvPr id="1035" name="Imagen 8" descr="C:\Users\user\Documents\Informes finales\Línea Base Proyecto Quimsacocha\FOTOS CON ETIQUETAS\H.JPG"/>
            <p:cNvPicPr>
              <a:picLocks noChangeAspect="1" noChangeArrowheads="1"/>
            </p:cNvPicPr>
            <p:nvPr/>
          </p:nvPicPr>
          <p:blipFill>
            <a:blip r:embed="rId9" cstate="print"/>
            <a:srcRect/>
            <a:stretch>
              <a:fillRect/>
            </a:stretch>
          </p:blipFill>
          <p:spPr bwMode="auto">
            <a:xfrm>
              <a:off x="5567" y="12061"/>
              <a:ext cx="2896" cy="2175"/>
            </a:xfrm>
            <a:prstGeom prst="rect">
              <a:avLst/>
            </a:prstGeom>
            <a:noFill/>
            <a:ln w="9525">
              <a:noFill/>
              <a:miter lim="800000"/>
              <a:headEnd/>
              <a:tailEnd/>
            </a:ln>
          </p:spPr>
        </p:pic>
      </p:grpSp>
      <p:grpSp>
        <p:nvGrpSpPr>
          <p:cNvPr id="6" name="Group 12"/>
          <p:cNvGrpSpPr>
            <a:grpSpLocks/>
          </p:cNvGrpSpPr>
          <p:nvPr/>
        </p:nvGrpSpPr>
        <p:grpSpPr bwMode="auto">
          <a:xfrm>
            <a:off x="4644008" y="1484784"/>
            <a:ext cx="2142058" cy="1966665"/>
            <a:chOff x="3178" y="8638"/>
            <a:chExt cx="4848" cy="3778"/>
          </a:xfrm>
        </p:grpSpPr>
        <p:pic>
          <p:nvPicPr>
            <p:cNvPr id="1037" name="Imagen 1" descr="C:\Users\user\Documents\Informes finales\Línea Base Proyecto Quimsacocha\FOTOS CON ETIQUETAS\I.JPG"/>
            <p:cNvPicPr>
              <a:picLocks noChangeAspect="1" noChangeArrowheads="1"/>
            </p:cNvPicPr>
            <p:nvPr/>
          </p:nvPicPr>
          <p:blipFill>
            <a:blip r:embed="rId10" cstate="print"/>
            <a:srcRect/>
            <a:stretch>
              <a:fillRect/>
            </a:stretch>
          </p:blipFill>
          <p:spPr bwMode="auto">
            <a:xfrm>
              <a:off x="3178" y="8638"/>
              <a:ext cx="2570" cy="1925"/>
            </a:xfrm>
            <a:prstGeom prst="rect">
              <a:avLst/>
            </a:prstGeom>
            <a:noFill/>
            <a:ln w="9525">
              <a:noFill/>
              <a:miter lim="800000"/>
              <a:headEnd/>
              <a:tailEnd/>
            </a:ln>
          </p:spPr>
        </p:pic>
        <p:pic>
          <p:nvPicPr>
            <p:cNvPr id="1038" name="Imagen 2" descr="C:\Users\user\Documents\Informes finales\Línea Base Proyecto Quimsacocha\FOTOS CON ETIQUETAS\J.JPG"/>
            <p:cNvPicPr>
              <a:picLocks noChangeAspect="1" noChangeArrowheads="1"/>
            </p:cNvPicPr>
            <p:nvPr/>
          </p:nvPicPr>
          <p:blipFill>
            <a:blip r:embed="rId11" cstate="print"/>
            <a:srcRect/>
            <a:stretch>
              <a:fillRect/>
            </a:stretch>
          </p:blipFill>
          <p:spPr bwMode="auto">
            <a:xfrm>
              <a:off x="5748" y="8638"/>
              <a:ext cx="2278" cy="1925"/>
            </a:xfrm>
            <a:prstGeom prst="rect">
              <a:avLst/>
            </a:prstGeom>
            <a:noFill/>
            <a:ln w="9525">
              <a:noFill/>
              <a:miter lim="800000"/>
              <a:headEnd/>
              <a:tailEnd/>
            </a:ln>
          </p:spPr>
        </p:pic>
        <p:pic>
          <p:nvPicPr>
            <p:cNvPr id="1039" name="Imagen 4" descr="C:\Users\user\Documents\Informes finales\Línea Base Proyecto Quimsacocha\FOTOS CON ETIQUETAS\L.JPG"/>
            <p:cNvPicPr>
              <a:picLocks noChangeAspect="1" noChangeArrowheads="1"/>
            </p:cNvPicPr>
            <p:nvPr/>
          </p:nvPicPr>
          <p:blipFill>
            <a:blip r:embed="rId12" cstate="print"/>
            <a:srcRect/>
            <a:stretch>
              <a:fillRect/>
            </a:stretch>
          </p:blipFill>
          <p:spPr bwMode="auto">
            <a:xfrm>
              <a:off x="5648" y="10563"/>
              <a:ext cx="2378" cy="1783"/>
            </a:xfrm>
            <a:prstGeom prst="rect">
              <a:avLst/>
            </a:prstGeom>
            <a:noFill/>
            <a:ln w="9525">
              <a:noFill/>
              <a:miter lim="800000"/>
              <a:headEnd/>
              <a:tailEnd/>
            </a:ln>
          </p:spPr>
        </p:pic>
        <p:pic>
          <p:nvPicPr>
            <p:cNvPr id="1040" name="Imagen 3" descr="C:\Users\user\Documents\Informes finales\Línea Base Proyecto Quimsacocha\FOTOS CON ETIQUETAS\K.JPG"/>
            <p:cNvPicPr>
              <a:picLocks noChangeAspect="1" noChangeArrowheads="1"/>
            </p:cNvPicPr>
            <p:nvPr/>
          </p:nvPicPr>
          <p:blipFill>
            <a:blip r:embed="rId13" cstate="print"/>
            <a:srcRect/>
            <a:stretch>
              <a:fillRect/>
            </a:stretch>
          </p:blipFill>
          <p:spPr bwMode="auto">
            <a:xfrm>
              <a:off x="3178" y="10563"/>
              <a:ext cx="2470" cy="1853"/>
            </a:xfrm>
            <a:prstGeom prst="rect">
              <a:avLst/>
            </a:prstGeom>
            <a:noFill/>
            <a:ln w="9525">
              <a:noFill/>
              <a:miter lim="800000"/>
              <a:headEnd/>
              <a:tailEnd/>
            </a:ln>
          </p:spPr>
        </p:pic>
      </p:grpSp>
      <p:grpSp>
        <p:nvGrpSpPr>
          <p:cNvPr id="7" name="Group 17"/>
          <p:cNvGrpSpPr>
            <a:grpSpLocks/>
          </p:cNvGrpSpPr>
          <p:nvPr/>
        </p:nvGrpSpPr>
        <p:grpSpPr bwMode="auto">
          <a:xfrm>
            <a:off x="6876256" y="1556792"/>
            <a:ext cx="2052712" cy="1872208"/>
            <a:chOff x="2719" y="7174"/>
            <a:chExt cx="5099" cy="4072"/>
          </a:xfrm>
        </p:grpSpPr>
        <p:pic>
          <p:nvPicPr>
            <p:cNvPr id="1042" name="Imagen 7" descr="C:\Users\user\Documents\Informes finales\Línea Base Proyecto Quimsacocha\FOTOS CON ETIQUETAS\O.JPG"/>
            <p:cNvPicPr>
              <a:picLocks noChangeAspect="1" noChangeArrowheads="1"/>
            </p:cNvPicPr>
            <p:nvPr/>
          </p:nvPicPr>
          <p:blipFill>
            <a:blip r:embed="rId14" cstate="print"/>
            <a:srcRect/>
            <a:stretch>
              <a:fillRect/>
            </a:stretch>
          </p:blipFill>
          <p:spPr bwMode="auto">
            <a:xfrm>
              <a:off x="2719" y="9166"/>
              <a:ext cx="2715" cy="2080"/>
            </a:xfrm>
            <a:prstGeom prst="rect">
              <a:avLst/>
            </a:prstGeom>
            <a:noFill/>
            <a:ln w="9525">
              <a:noFill/>
              <a:miter lim="800000"/>
              <a:headEnd/>
              <a:tailEnd/>
            </a:ln>
          </p:spPr>
        </p:pic>
        <p:pic>
          <p:nvPicPr>
            <p:cNvPr id="1043" name="Imagen 8" descr="C:\Users\user\Documents\Informes finales\Línea Base Proyecto Quimsacocha\FOTOS CON ETIQUETAS\P.JPG"/>
            <p:cNvPicPr>
              <a:picLocks noChangeAspect="1" noChangeArrowheads="1"/>
            </p:cNvPicPr>
            <p:nvPr/>
          </p:nvPicPr>
          <p:blipFill>
            <a:blip r:embed="rId15" cstate="print"/>
            <a:srcRect/>
            <a:stretch>
              <a:fillRect/>
            </a:stretch>
          </p:blipFill>
          <p:spPr bwMode="auto">
            <a:xfrm>
              <a:off x="5434" y="9229"/>
              <a:ext cx="2384" cy="2017"/>
            </a:xfrm>
            <a:prstGeom prst="rect">
              <a:avLst/>
            </a:prstGeom>
            <a:noFill/>
            <a:ln w="9525">
              <a:noFill/>
              <a:miter lim="800000"/>
              <a:headEnd/>
              <a:tailEnd/>
            </a:ln>
          </p:spPr>
        </p:pic>
        <p:pic>
          <p:nvPicPr>
            <p:cNvPr id="1044" name="Imagen 6" descr="C:\Users\user\Documents\Informes finales\Línea Base Proyecto Quimsacocha\FOTOS CON ETIQUETAS\N.JPG"/>
            <p:cNvPicPr>
              <a:picLocks noChangeAspect="1" noChangeArrowheads="1"/>
            </p:cNvPicPr>
            <p:nvPr/>
          </p:nvPicPr>
          <p:blipFill>
            <a:blip r:embed="rId16" cstate="print"/>
            <a:srcRect/>
            <a:stretch>
              <a:fillRect/>
            </a:stretch>
          </p:blipFill>
          <p:spPr bwMode="auto">
            <a:xfrm>
              <a:off x="5364" y="7174"/>
              <a:ext cx="2454" cy="1992"/>
            </a:xfrm>
            <a:prstGeom prst="rect">
              <a:avLst/>
            </a:prstGeom>
            <a:noFill/>
            <a:ln w="9525">
              <a:noFill/>
              <a:miter lim="800000"/>
              <a:headEnd/>
              <a:tailEnd/>
            </a:ln>
          </p:spPr>
        </p:pic>
        <p:pic>
          <p:nvPicPr>
            <p:cNvPr id="1045" name="Imagen 5" descr="C:\Users\user\Documents\Informes finales\Línea Base Proyecto Quimsacocha\FOTOS CON ETIQUETAS\M.JPG"/>
            <p:cNvPicPr>
              <a:picLocks noChangeAspect="1" noChangeArrowheads="1"/>
            </p:cNvPicPr>
            <p:nvPr/>
          </p:nvPicPr>
          <p:blipFill>
            <a:blip r:embed="rId17" cstate="print"/>
            <a:srcRect/>
            <a:stretch>
              <a:fillRect/>
            </a:stretch>
          </p:blipFill>
          <p:spPr bwMode="auto">
            <a:xfrm>
              <a:off x="2719" y="7174"/>
              <a:ext cx="2645" cy="1992"/>
            </a:xfrm>
            <a:prstGeom prst="rect">
              <a:avLst/>
            </a:prstGeom>
            <a:noFill/>
            <a:ln w="9525">
              <a:noFill/>
              <a:miter lim="800000"/>
              <a:headEnd/>
              <a:tailEnd/>
            </a:ln>
          </p:spPr>
        </p:pic>
      </p:grpSp>
      <p:grpSp>
        <p:nvGrpSpPr>
          <p:cNvPr id="8" name="Group 22"/>
          <p:cNvGrpSpPr>
            <a:grpSpLocks/>
          </p:cNvGrpSpPr>
          <p:nvPr/>
        </p:nvGrpSpPr>
        <p:grpSpPr bwMode="auto">
          <a:xfrm>
            <a:off x="251520" y="3645024"/>
            <a:ext cx="4248472" cy="1440159"/>
            <a:chOff x="1695" y="2381"/>
            <a:chExt cx="7875" cy="2784"/>
          </a:xfrm>
        </p:grpSpPr>
        <p:pic>
          <p:nvPicPr>
            <p:cNvPr id="1047" name="Imagen 3" descr="C:\Users\Mashi\AppData\Local\Microsoft\Windows\Temporary Internet Files\Content.Word\DSCN8845.jpg"/>
            <p:cNvPicPr>
              <a:picLocks noChangeAspect="1" noChangeArrowheads="1"/>
            </p:cNvPicPr>
            <p:nvPr/>
          </p:nvPicPr>
          <p:blipFill>
            <a:blip r:embed="rId18" cstate="print"/>
            <a:srcRect b="6609"/>
            <a:stretch>
              <a:fillRect/>
            </a:stretch>
          </p:blipFill>
          <p:spPr bwMode="auto">
            <a:xfrm>
              <a:off x="1695" y="2381"/>
              <a:ext cx="3567" cy="2756"/>
            </a:xfrm>
            <a:prstGeom prst="rect">
              <a:avLst/>
            </a:prstGeom>
            <a:noFill/>
            <a:ln w="25400">
              <a:solidFill>
                <a:srgbClr val="000000"/>
              </a:solidFill>
              <a:miter lim="800000"/>
              <a:headEnd/>
              <a:tailEnd/>
            </a:ln>
            <a:effectLst/>
          </p:spPr>
        </p:pic>
        <p:pic>
          <p:nvPicPr>
            <p:cNvPr id="1048" name="Picture 24" descr="Quimsacocha XII (127)"/>
            <p:cNvPicPr>
              <a:picLocks noChangeAspect="1" noChangeArrowheads="1"/>
            </p:cNvPicPr>
            <p:nvPr/>
          </p:nvPicPr>
          <p:blipFill>
            <a:blip r:embed="rId19" cstate="print"/>
            <a:srcRect/>
            <a:stretch>
              <a:fillRect/>
            </a:stretch>
          </p:blipFill>
          <p:spPr bwMode="auto">
            <a:xfrm>
              <a:off x="5861" y="2381"/>
              <a:ext cx="3709" cy="2784"/>
            </a:xfrm>
            <a:prstGeom prst="rect">
              <a:avLst/>
            </a:prstGeom>
            <a:noFill/>
            <a:ln w="9525">
              <a:noFill/>
              <a:miter lim="800000"/>
              <a:headEnd/>
              <a:tailEnd/>
            </a:ln>
          </p:spPr>
        </p:pic>
      </p:grpSp>
      <p:grpSp>
        <p:nvGrpSpPr>
          <p:cNvPr id="9" name="Group 25"/>
          <p:cNvGrpSpPr>
            <a:grpSpLocks/>
          </p:cNvGrpSpPr>
          <p:nvPr/>
        </p:nvGrpSpPr>
        <p:grpSpPr bwMode="auto">
          <a:xfrm>
            <a:off x="4644053" y="3573121"/>
            <a:ext cx="4181098" cy="1512246"/>
            <a:chOff x="1695" y="8788"/>
            <a:chExt cx="8240" cy="3247"/>
          </a:xfrm>
        </p:grpSpPr>
        <p:pic>
          <p:nvPicPr>
            <p:cNvPr id="1050" name="Picture 26" descr="Atug-pamba (158)"/>
            <p:cNvPicPr>
              <a:picLocks noChangeAspect="1" noChangeArrowheads="1"/>
            </p:cNvPicPr>
            <p:nvPr/>
          </p:nvPicPr>
          <p:blipFill>
            <a:blip r:embed="rId20" cstate="print"/>
            <a:srcRect/>
            <a:stretch>
              <a:fillRect/>
            </a:stretch>
          </p:blipFill>
          <p:spPr bwMode="auto">
            <a:xfrm>
              <a:off x="1695" y="8942"/>
              <a:ext cx="3832" cy="3035"/>
            </a:xfrm>
            <a:prstGeom prst="rect">
              <a:avLst/>
            </a:prstGeom>
            <a:noFill/>
            <a:ln w="9525">
              <a:noFill/>
              <a:miter lim="800000"/>
              <a:headEnd/>
              <a:tailEnd/>
            </a:ln>
          </p:spPr>
        </p:pic>
        <p:pic>
          <p:nvPicPr>
            <p:cNvPr id="1051" name="Picture 27" descr="Quimsacocha I (12)"/>
            <p:cNvPicPr>
              <a:picLocks noChangeAspect="1" noChangeArrowheads="1"/>
            </p:cNvPicPr>
            <p:nvPr/>
          </p:nvPicPr>
          <p:blipFill>
            <a:blip r:embed="rId21" cstate="print"/>
            <a:srcRect r="10345"/>
            <a:stretch>
              <a:fillRect/>
            </a:stretch>
          </p:blipFill>
          <p:spPr bwMode="auto">
            <a:xfrm>
              <a:off x="5810" y="8788"/>
              <a:ext cx="4125" cy="3247"/>
            </a:xfrm>
            <a:prstGeom prst="rect">
              <a:avLst/>
            </a:prstGeom>
            <a:noFill/>
            <a:ln w="9525">
              <a:noFill/>
              <a:miter lim="800000"/>
              <a:headEnd/>
              <a:tailEnd/>
            </a:ln>
          </p:spPr>
        </p:pic>
      </p:grpSp>
      <p:pic>
        <p:nvPicPr>
          <p:cNvPr id="1055" name="Imagen 79" descr="20061107_0258"/>
          <p:cNvPicPr>
            <a:picLocks noChangeAspect="1" noChangeArrowheads="1"/>
          </p:cNvPicPr>
          <p:nvPr/>
        </p:nvPicPr>
        <p:blipFill>
          <a:blip r:embed="rId22" cstate="print">
            <a:lum bright="42000" contrast="54000"/>
          </a:blip>
          <a:srcRect/>
          <a:stretch>
            <a:fillRect/>
          </a:stretch>
        </p:blipFill>
        <p:spPr bwMode="auto">
          <a:xfrm>
            <a:off x="8244408" y="5229200"/>
            <a:ext cx="628650" cy="1428750"/>
          </a:xfrm>
          <a:prstGeom prst="rect">
            <a:avLst/>
          </a:prstGeom>
          <a:noFill/>
        </p:spPr>
      </p:pic>
      <p:pic>
        <p:nvPicPr>
          <p:cNvPr id="1054" name="Picture 30" descr="20061107_0253"/>
          <p:cNvPicPr>
            <a:picLocks noChangeAspect="1" noChangeArrowheads="1"/>
          </p:cNvPicPr>
          <p:nvPr/>
        </p:nvPicPr>
        <p:blipFill>
          <a:blip r:embed="rId23" cstate="print">
            <a:lum bright="42000" contrast="60000"/>
          </a:blip>
          <a:srcRect/>
          <a:stretch>
            <a:fillRect/>
          </a:stretch>
        </p:blipFill>
        <p:spPr bwMode="auto">
          <a:xfrm>
            <a:off x="7380312" y="5229200"/>
            <a:ext cx="762000" cy="1428750"/>
          </a:xfrm>
          <a:prstGeom prst="rect">
            <a:avLst/>
          </a:prstGeom>
          <a:noFill/>
        </p:spPr>
      </p:pic>
      <p:pic>
        <p:nvPicPr>
          <p:cNvPr id="1053" name="Imagen 77" descr="20061107_0256"/>
          <p:cNvPicPr>
            <a:picLocks noChangeAspect="1" noChangeArrowheads="1"/>
          </p:cNvPicPr>
          <p:nvPr/>
        </p:nvPicPr>
        <p:blipFill>
          <a:blip r:embed="rId24" cstate="print">
            <a:lum bright="36000" contrast="30000"/>
          </a:blip>
          <a:srcRect/>
          <a:stretch>
            <a:fillRect/>
          </a:stretch>
        </p:blipFill>
        <p:spPr bwMode="auto">
          <a:xfrm>
            <a:off x="6588224" y="5384626"/>
            <a:ext cx="666750" cy="1428750"/>
          </a:xfrm>
          <a:prstGeom prst="rect">
            <a:avLst/>
          </a:prstGeom>
          <a:noFill/>
        </p:spPr>
      </p:pic>
      <p:pic>
        <p:nvPicPr>
          <p:cNvPr id="1052" name="Imagen 76" descr="20061107_0255"/>
          <p:cNvPicPr>
            <a:picLocks noChangeAspect="1" noChangeArrowheads="1"/>
          </p:cNvPicPr>
          <p:nvPr/>
        </p:nvPicPr>
        <p:blipFill>
          <a:blip r:embed="rId25" cstate="print">
            <a:lum bright="48000" contrast="60000"/>
          </a:blip>
          <a:srcRect/>
          <a:stretch>
            <a:fillRect/>
          </a:stretch>
        </p:blipFill>
        <p:spPr bwMode="auto">
          <a:xfrm>
            <a:off x="5724128" y="5229200"/>
            <a:ext cx="701842" cy="1440160"/>
          </a:xfrm>
          <a:prstGeom prst="rect">
            <a:avLst/>
          </a:prstGeom>
          <a:noFill/>
        </p:spPr>
      </p:pic>
      <p:sp>
        <p:nvSpPr>
          <p:cNvPr id="1056"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57" name="Rectangle 33"/>
          <p:cNvSpPr>
            <a:spLocks noChangeArrowheads="1"/>
          </p:cNvSpPr>
          <p:nvPr/>
        </p:nvSpPr>
        <p:spPr bwMode="auto">
          <a:xfrm>
            <a:off x="0" y="1428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1058" name="Rectangle 34"/>
          <p:cNvSpPr>
            <a:spLocks noChangeArrowheads="1"/>
          </p:cNvSpPr>
          <p:nvPr/>
        </p:nvSpPr>
        <p:spPr bwMode="auto">
          <a:xfrm>
            <a:off x="0" y="2857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1059" name="Rectangle 35"/>
          <p:cNvSpPr>
            <a:spLocks noChangeArrowheads="1"/>
          </p:cNvSpPr>
          <p:nvPr/>
        </p:nvSpPr>
        <p:spPr bwMode="auto">
          <a:xfrm>
            <a:off x="0" y="4286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1060" name="Rectangle 36"/>
          <p:cNvSpPr>
            <a:spLocks noChangeArrowheads="1"/>
          </p:cNvSpPr>
          <p:nvPr/>
        </p:nvSpPr>
        <p:spPr bwMode="auto">
          <a:xfrm>
            <a:off x="0" y="5581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061" name="Imagen 1"/>
          <p:cNvPicPr>
            <a:picLocks noChangeAspect="1" noChangeArrowheads="1"/>
          </p:cNvPicPr>
          <p:nvPr/>
        </p:nvPicPr>
        <p:blipFill>
          <a:blip r:embed="rId26" cstate="print"/>
          <a:srcRect/>
          <a:stretch>
            <a:fillRect/>
          </a:stretch>
        </p:blipFill>
        <p:spPr bwMode="auto">
          <a:xfrm>
            <a:off x="4932040" y="5229200"/>
            <a:ext cx="682685" cy="1420259"/>
          </a:xfrm>
          <a:prstGeom prst="rect">
            <a:avLst/>
          </a:prstGeom>
          <a:noFill/>
        </p:spPr>
      </p:pic>
      <p:pic>
        <p:nvPicPr>
          <p:cNvPr id="1062" name="Picture 38" descr="20061107_0331"/>
          <p:cNvPicPr>
            <a:picLocks noChangeAspect="1" noChangeArrowheads="1"/>
          </p:cNvPicPr>
          <p:nvPr/>
        </p:nvPicPr>
        <p:blipFill>
          <a:blip r:embed="rId27" cstate="print">
            <a:lum bright="30000" contrast="54000"/>
          </a:blip>
          <a:srcRect/>
          <a:stretch>
            <a:fillRect/>
          </a:stretch>
        </p:blipFill>
        <p:spPr bwMode="auto">
          <a:xfrm rot="-5400000">
            <a:off x="3763475" y="5627914"/>
            <a:ext cx="1368152" cy="714740"/>
          </a:xfrm>
          <a:prstGeom prst="rect">
            <a:avLst/>
          </a:prstGeom>
          <a:noFill/>
          <a:ln w="9525">
            <a:noFill/>
            <a:miter lim="800000"/>
            <a:headEnd/>
            <a:tailEnd/>
          </a:ln>
        </p:spPr>
      </p:pic>
      <p:pic>
        <p:nvPicPr>
          <p:cNvPr id="42" name="41 Imagen" descr="C:\VICENTE\MAESTRIA\TESISMAESTRIA\PROYECTO1\FOTOS\AlpacasVIVEROPLANTACION\Imagen 002.jpg"/>
          <p:cNvPicPr/>
          <p:nvPr/>
        </p:nvPicPr>
        <p:blipFill>
          <a:blip r:embed="rId28" cstate="print">
            <a:lum contrast="30000"/>
          </a:blip>
          <a:srcRect l="44847" t="47942" r="37937" b="33176"/>
          <a:stretch>
            <a:fillRect/>
          </a:stretch>
        </p:blipFill>
        <p:spPr bwMode="auto">
          <a:xfrm>
            <a:off x="179512" y="5301208"/>
            <a:ext cx="1800200" cy="1368152"/>
          </a:xfrm>
          <a:prstGeom prst="rect">
            <a:avLst/>
          </a:prstGeom>
          <a:ln>
            <a:noFill/>
          </a:ln>
          <a:effectLst>
            <a:outerShdw blurRad="292100" dist="139700" dir="2700000" algn="tl" rotWithShape="0">
              <a:srgbClr val="333333">
                <a:alpha val="65000"/>
              </a:srgbClr>
            </a:outerShdw>
          </a:effectLst>
        </p:spPr>
      </p:pic>
      <p:pic>
        <p:nvPicPr>
          <p:cNvPr id="43" name="42 Imagen" descr="C:\Users\VICENTE\AppData\Local\Microsoft\Windows\Temporary Internet Files\Content.Outlook\CK2RS8WM\DSC05635.JPG"/>
          <p:cNvPicPr/>
          <p:nvPr/>
        </p:nvPicPr>
        <p:blipFill>
          <a:blip r:embed="rId29" cstate="email">
            <a:lum bright="-10000" contrast="20000"/>
          </a:blip>
          <a:srcRect/>
          <a:stretch>
            <a:fillRect/>
          </a:stretch>
        </p:blipFill>
        <p:spPr bwMode="auto">
          <a:xfrm>
            <a:off x="2123728" y="5301208"/>
            <a:ext cx="1800200" cy="135397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3600" dirty="0" smtClean="0">
                <a:solidFill>
                  <a:schemeClr val="tx1"/>
                </a:solidFill>
                <a:latin typeface="Arial Black" pitchFamily="34" charset="0"/>
              </a:rPr>
              <a:t>ASPECTOS </a:t>
            </a:r>
            <a:r>
              <a:rPr lang="es-EC" sz="3600" dirty="0" err="1" smtClean="0">
                <a:solidFill>
                  <a:schemeClr val="tx1"/>
                </a:solidFill>
                <a:latin typeface="Arial Black" pitchFamily="34" charset="0"/>
              </a:rPr>
              <a:t>SOCIOECONOMICOS</a:t>
            </a:r>
            <a:endParaRPr lang="es-EC" sz="3600" dirty="0">
              <a:solidFill>
                <a:schemeClr val="tx1"/>
              </a:solidFill>
              <a:latin typeface="Arial Black" pitchFamily="34" charset="0"/>
            </a:endParaRPr>
          </a:p>
        </p:txBody>
      </p:sp>
      <p:sp>
        <p:nvSpPr>
          <p:cNvPr id="819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1926" name="Rectangle 6"/>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7" name="Rectangle 7"/>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8" name="Rectangle 8"/>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9" name="Rectangle 9"/>
          <p:cNvSpPr>
            <a:spLocks noChangeArrowheads="1"/>
          </p:cNvSpPr>
          <p:nvPr/>
        </p:nvSpPr>
        <p:spPr bwMode="auto">
          <a:xfrm>
            <a:off x="0" y="536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7 Tabla"/>
          <p:cNvGraphicFramePr>
            <a:graphicFrameLocks noGrp="1"/>
          </p:cNvGraphicFramePr>
          <p:nvPr/>
        </p:nvGraphicFramePr>
        <p:xfrm>
          <a:off x="251521" y="1556792"/>
          <a:ext cx="8712968" cy="3335248"/>
        </p:xfrm>
        <a:graphic>
          <a:graphicData uri="http://schemas.openxmlformats.org/drawingml/2006/table">
            <a:tbl>
              <a:tblPr/>
              <a:tblGrid>
                <a:gridCol w="3616932"/>
                <a:gridCol w="2521577"/>
                <a:gridCol w="2574459"/>
              </a:tblGrid>
              <a:tr h="833812">
                <a:tc>
                  <a:txBody>
                    <a:bodyPr/>
                    <a:lstStyle/>
                    <a:p>
                      <a:pPr indent="457200" algn="ctr">
                        <a:lnSpc>
                          <a:spcPct val="200000"/>
                        </a:lnSpc>
                        <a:spcAft>
                          <a:spcPts val="0"/>
                        </a:spcAft>
                      </a:pPr>
                      <a:r>
                        <a:rPr lang="es-ES" sz="1200" b="1" dirty="0">
                          <a:solidFill>
                            <a:srgbClr val="000000"/>
                          </a:solidFill>
                          <a:latin typeface="Calibri"/>
                          <a:ea typeface="Times New Roman"/>
                          <a:cs typeface="Times New Roman"/>
                        </a:rPr>
                        <a:t>COMUNIDAD</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b="1">
                          <a:solidFill>
                            <a:srgbClr val="000000"/>
                          </a:solidFill>
                          <a:latin typeface="Calibri"/>
                          <a:ea typeface="Times New Roman"/>
                          <a:cs typeface="Times New Roman"/>
                        </a:rPr>
                        <a:t>HOMBRE</a:t>
                      </a:r>
                      <a:endParaRPr lang="es-EC" sz="120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b="1" dirty="0">
                          <a:solidFill>
                            <a:srgbClr val="000000"/>
                          </a:solidFill>
                          <a:latin typeface="Calibri"/>
                          <a:ea typeface="Times New Roman"/>
                          <a:cs typeface="Times New Roman"/>
                        </a:rPr>
                        <a:t>MUJERES</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6906">
                <a:tc>
                  <a:txBody>
                    <a:bodyPr/>
                    <a:lstStyle/>
                    <a:p>
                      <a:pPr indent="457200" algn="l">
                        <a:lnSpc>
                          <a:spcPct val="200000"/>
                        </a:lnSpc>
                        <a:spcAft>
                          <a:spcPts val="0"/>
                        </a:spcAft>
                      </a:pPr>
                      <a:r>
                        <a:rPr lang="es-ES" sz="1200" dirty="0">
                          <a:solidFill>
                            <a:srgbClr val="000000"/>
                          </a:solidFill>
                          <a:latin typeface="Calibri"/>
                          <a:ea typeface="Times New Roman"/>
                          <a:cs typeface="Times New Roman"/>
                        </a:rPr>
                        <a:t>Durazno</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dirty="0">
                          <a:solidFill>
                            <a:srgbClr val="000000"/>
                          </a:solidFill>
                          <a:latin typeface="Calibri"/>
                          <a:ea typeface="Times New Roman"/>
                          <a:cs typeface="Times New Roman"/>
                        </a:rPr>
                        <a:t>15</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dirty="0">
                          <a:solidFill>
                            <a:srgbClr val="000000"/>
                          </a:solidFill>
                          <a:latin typeface="Calibri"/>
                          <a:ea typeface="Times New Roman"/>
                          <a:cs typeface="Times New Roman"/>
                        </a:rPr>
                        <a:t>11</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6906">
                <a:tc>
                  <a:txBody>
                    <a:bodyPr/>
                    <a:lstStyle/>
                    <a:p>
                      <a:pPr indent="457200" algn="l">
                        <a:lnSpc>
                          <a:spcPct val="200000"/>
                        </a:lnSpc>
                        <a:spcAft>
                          <a:spcPts val="0"/>
                        </a:spcAft>
                      </a:pPr>
                      <a:r>
                        <a:rPr lang="es-ES" sz="1200">
                          <a:solidFill>
                            <a:srgbClr val="000000"/>
                          </a:solidFill>
                          <a:latin typeface="Calibri"/>
                          <a:ea typeface="Times New Roman"/>
                          <a:cs typeface="Times New Roman"/>
                        </a:rPr>
                        <a:t>Perroloma</a:t>
                      </a:r>
                      <a:endParaRPr lang="es-EC" sz="120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a:solidFill>
                            <a:srgbClr val="000000"/>
                          </a:solidFill>
                          <a:latin typeface="Calibri"/>
                          <a:ea typeface="Times New Roman"/>
                          <a:cs typeface="Times New Roman"/>
                        </a:rPr>
                        <a:t>111</a:t>
                      </a:r>
                      <a:endParaRPr lang="es-EC" sz="120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dirty="0">
                          <a:solidFill>
                            <a:srgbClr val="000000"/>
                          </a:solidFill>
                          <a:latin typeface="Calibri"/>
                          <a:ea typeface="Times New Roman"/>
                          <a:cs typeface="Times New Roman"/>
                        </a:rPr>
                        <a:t>141</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6906">
                <a:tc>
                  <a:txBody>
                    <a:bodyPr/>
                    <a:lstStyle/>
                    <a:p>
                      <a:pPr indent="457200" algn="l">
                        <a:lnSpc>
                          <a:spcPct val="200000"/>
                        </a:lnSpc>
                        <a:spcAft>
                          <a:spcPts val="0"/>
                        </a:spcAft>
                      </a:pPr>
                      <a:r>
                        <a:rPr lang="es-ES" sz="1200">
                          <a:solidFill>
                            <a:srgbClr val="000000"/>
                          </a:solidFill>
                          <a:latin typeface="Calibri"/>
                          <a:ea typeface="Times New Roman"/>
                          <a:cs typeface="Times New Roman"/>
                        </a:rPr>
                        <a:t>Ceraturo </a:t>
                      </a:r>
                      <a:endParaRPr lang="es-EC" sz="120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a:solidFill>
                            <a:srgbClr val="000000"/>
                          </a:solidFill>
                          <a:latin typeface="Calibri"/>
                          <a:ea typeface="Times New Roman"/>
                          <a:cs typeface="Times New Roman"/>
                        </a:rPr>
                        <a:t>130</a:t>
                      </a:r>
                      <a:endParaRPr lang="es-EC" sz="120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dirty="0">
                          <a:solidFill>
                            <a:srgbClr val="000000"/>
                          </a:solidFill>
                          <a:latin typeface="Calibri"/>
                          <a:ea typeface="Times New Roman"/>
                          <a:cs typeface="Times New Roman"/>
                        </a:rPr>
                        <a:t>151</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6906">
                <a:tc>
                  <a:txBody>
                    <a:bodyPr/>
                    <a:lstStyle/>
                    <a:p>
                      <a:pPr indent="457200" algn="l">
                        <a:lnSpc>
                          <a:spcPct val="200000"/>
                        </a:lnSpc>
                        <a:spcAft>
                          <a:spcPts val="0"/>
                        </a:spcAft>
                      </a:pPr>
                      <a:r>
                        <a:rPr lang="es-ES" sz="1200" dirty="0">
                          <a:solidFill>
                            <a:srgbClr val="000000"/>
                          </a:solidFill>
                          <a:latin typeface="Calibri"/>
                          <a:ea typeface="Times New Roman"/>
                          <a:cs typeface="Times New Roman"/>
                        </a:rPr>
                        <a:t>Corralpamba</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a:solidFill>
                            <a:srgbClr val="000000"/>
                          </a:solidFill>
                          <a:latin typeface="Calibri"/>
                          <a:ea typeface="Times New Roman"/>
                          <a:cs typeface="Times New Roman"/>
                        </a:rPr>
                        <a:t>152</a:t>
                      </a:r>
                      <a:endParaRPr lang="es-EC" sz="120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dirty="0">
                          <a:solidFill>
                            <a:srgbClr val="000000"/>
                          </a:solidFill>
                          <a:latin typeface="Calibri"/>
                          <a:ea typeface="Times New Roman"/>
                          <a:cs typeface="Times New Roman"/>
                        </a:rPr>
                        <a:t>158</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6906">
                <a:tc>
                  <a:txBody>
                    <a:bodyPr/>
                    <a:lstStyle/>
                    <a:p>
                      <a:pPr indent="457200" algn="r">
                        <a:lnSpc>
                          <a:spcPct val="200000"/>
                        </a:lnSpc>
                        <a:spcAft>
                          <a:spcPts val="0"/>
                        </a:spcAft>
                      </a:pPr>
                      <a:r>
                        <a:rPr lang="es-ES" sz="1200">
                          <a:solidFill>
                            <a:srgbClr val="000000"/>
                          </a:solidFill>
                          <a:latin typeface="Calibri"/>
                          <a:ea typeface="Times New Roman"/>
                          <a:cs typeface="Times New Roman"/>
                        </a:rPr>
                        <a:t>SUBTOTAL</a:t>
                      </a:r>
                      <a:endParaRPr lang="es-EC" sz="120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a:solidFill>
                            <a:srgbClr val="000000"/>
                          </a:solidFill>
                          <a:latin typeface="Calibri"/>
                          <a:ea typeface="Times New Roman"/>
                          <a:cs typeface="Times New Roman"/>
                        </a:rPr>
                        <a:t>408</a:t>
                      </a:r>
                      <a:endParaRPr lang="es-EC" sz="120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dirty="0">
                          <a:solidFill>
                            <a:srgbClr val="000000"/>
                          </a:solidFill>
                          <a:latin typeface="Calibri"/>
                          <a:ea typeface="Times New Roman"/>
                          <a:cs typeface="Times New Roman"/>
                        </a:rPr>
                        <a:t>461</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6906">
                <a:tc>
                  <a:txBody>
                    <a:bodyPr/>
                    <a:lstStyle/>
                    <a:p>
                      <a:pPr algn="l"/>
                      <a:endParaRPr lang="es-EC" sz="1100">
                        <a:latin typeface="Calibr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b="1">
                          <a:solidFill>
                            <a:srgbClr val="000000"/>
                          </a:solidFill>
                          <a:latin typeface="Calibri"/>
                          <a:ea typeface="Times New Roman"/>
                          <a:cs typeface="Times New Roman"/>
                        </a:rPr>
                        <a:t>TOTAL</a:t>
                      </a:r>
                      <a:endParaRPr lang="es-EC" sz="120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457200" algn="ctr">
                        <a:lnSpc>
                          <a:spcPct val="200000"/>
                        </a:lnSpc>
                        <a:spcAft>
                          <a:spcPts val="0"/>
                        </a:spcAft>
                      </a:pPr>
                      <a:r>
                        <a:rPr lang="es-ES" sz="1200" b="1" dirty="0">
                          <a:solidFill>
                            <a:srgbClr val="000000"/>
                          </a:solidFill>
                          <a:latin typeface="Calibri"/>
                          <a:ea typeface="Times New Roman"/>
                          <a:cs typeface="Times New Roman"/>
                        </a:rPr>
                        <a:t>869</a:t>
                      </a:r>
                      <a:endParaRPr lang="es-EC" sz="1200" dirty="0">
                        <a:latin typeface="Arial"/>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ransition>
    <p:cover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3600" dirty="0" smtClean="0">
                <a:solidFill>
                  <a:schemeClr val="tx1"/>
                </a:solidFill>
                <a:latin typeface="Arial Black" pitchFamily="34" charset="0"/>
              </a:rPr>
              <a:t>AFOROS Y CALIDAD DE AGUA</a:t>
            </a:r>
            <a:endParaRPr lang="es-EC" sz="3600" dirty="0">
              <a:solidFill>
                <a:schemeClr val="tx1"/>
              </a:solidFill>
              <a:latin typeface="Arial Black" pitchFamily="34" charset="0"/>
            </a:endParaRPr>
          </a:p>
        </p:txBody>
      </p:sp>
      <p:sp>
        <p:nvSpPr>
          <p:cNvPr id="819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1926" name="Rectangle 6"/>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7" name="Rectangle 7"/>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8" name="Rectangle 8"/>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9" name="Rectangle 9"/>
          <p:cNvSpPr>
            <a:spLocks noChangeArrowheads="1"/>
          </p:cNvSpPr>
          <p:nvPr/>
        </p:nvSpPr>
        <p:spPr bwMode="auto">
          <a:xfrm>
            <a:off x="0" y="536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67 Imagen" descr="IRQUIS_hidrografía3.png"/>
          <p:cNvPicPr>
            <a:picLocks noChangeArrowheads="1"/>
          </p:cNvPicPr>
          <p:nvPr/>
        </p:nvPicPr>
        <p:blipFill>
          <a:blip r:embed="rId2" cstate="print"/>
          <a:srcRect/>
          <a:stretch>
            <a:fillRect/>
          </a:stretch>
        </p:blipFill>
        <p:spPr bwMode="auto">
          <a:xfrm>
            <a:off x="0" y="1412776"/>
            <a:ext cx="9144000" cy="4248472"/>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b="1" dirty="0" smtClean="0">
                <a:solidFill>
                  <a:schemeClr val="tx1"/>
                </a:solidFill>
                <a:latin typeface="Arial Black" pitchFamily="34" charset="0"/>
              </a:rPr>
              <a:t>UBICACIÓN</a:t>
            </a:r>
            <a:r>
              <a:rPr lang="es-EC" b="1" dirty="0" smtClean="0">
                <a:latin typeface="Arial Black" pitchFamily="34" charset="0"/>
              </a:rPr>
              <a:t> </a:t>
            </a:r>
            <a:r>
              <a:rPr lang="es-EC" b="1" dirty="0" smtClean="0">
                <a:solidFill>
                  <a:schemeClr val="tx1"/>
                </a:solidFill>
                <a:latin typeface="Arial Black" pitchFamily="34" charset="0"/>
              </a:rPr>
              <a:t>POLÍTICA</a:t>
            </a:r>
            <a:endParaRPr lang="es-EC" b="1" dirty="0">
              <a:solidFill>
                <a:schemeClr val="tx1"/>
              </a:solidFill>
              <a:latin typeface="Arial Black" pitchFamily="34" charset="0"/>
            </a:endParaRPr>
          </a:p>
        </p:txBody>
      </p:sp>
      <p:pic>
        <p:nvPicPr>
          <p:cNvPr id="2050" name="Imagen 1"/>
          <p:cNvPicPr>
            <a:picLocks noChangeArrowheads="1"/>
          </p:cNvPicPr>
          <p:nvPr/>
        </p:nvPicPr>
        <p:blipFill>
          <a:blip r:embed="rId2" cstate="print"/>
          <a:srcRect/>
          <a:stretch>
            <a:fillRect/>
          </a:stretch>
        </p:blipFill>
        <p:spPr bwMode="auto">
          <a:xfrm>
            <a:off x="0" y="1412776"/>
            <a:ext cx="3131840" cy="2869307"/>
          </a:xfrm>
          <a:prstGeom prst="rect">
            <a:avLst/>
          </a:prstGeom>
          <a:noFill/>
          <a:ln w="9525">
            <a:noFill/>
            <a:miter lim="800000"/>
            <a:headEnd/>
            <a:tailEnd/>
          </a:ln>
        </p:spPr>
      </p:pic>
      <p:pic>
        <p:nvPicPr>
          <p:cNvPr id="2051" name="Imagen 1"/>
          <p:cNvPicPr>
            <a:picLocks noChangeArrowheads="1"/>
          </p:cNvPicPr>
          <p:nvPr/>
        </p:nvPicPr>
        <p:blipFill>
          <a:blip r:embed="rId3" cstate="print"/>
          <a:srcRect/>
          <a:stretch>
            <a:fillRect/>
          </a:stretch>
        </p:blipFill>
        <p:spPr bwMode="auto">
          <a:xfrm>
            <a:off x="3131840" y="1412776"/>
            <a:ext cx="3024336" cy="2878832"/>
          </a:xfrm>
          <a:prstGeom prst="rect">
            <a:avLst/>
          </a:prstGeom>
          <a:noFill/>
          <a:ln w="9525">
            <a:noFill/>
            <a:miter lim="800000"/>
            <a:headEnd/>
            <a:tailEnd/>
          </a:ln>
        </p:spPr>
      </p:pic>
      <p:pic>
        <p:nvPicPr>
          <p:cNvPr id="2052" name="26 Imagen" descr="irquiscanton.png"/>
          <p:cNvPicPr>
            <a:picLocks noChangeArrowheads="1"/>
          </p:cNvPicPr>
          <p:nvPr/>
        </p:nvPicPr>
        <p:blipFill>
          <a:blip r:embed="rId4" cstate="print"/>
          <a:srcRect/>
          <a:stretch>
            <a:fillRect/>
          </a:stretch>
        </p:blipFill>
        <p:spPr bwMode="auto">
          <a:xfrm>
            <a:off x="6156176" y="1412776"/>
            <a:ext cx="2987824" cy="2880320"/>
          </a:xfrm>
          <a:prstGeom prst="rect">
            <a:avLst/>
          </a:prstGeom>
          <a:noFill/>
          <a:ln w="9525">
            <a:noFill/>
            <a:miter lim="800000"/>
            <a:headEnd/>
            <a:tailEnd/>
          </a:ln>
        </p:spPr>
      </p:pic>
      <p:pic>
        <p:nvPicPr>
          <p:cNvPr id="2053" name="27 Imagen" descr="irquisparroquia.png"/>
          <p:cNvPicPr>
            <a:picLocks noChangeArrowheads="1"/>
          </p:cNvPicPr>
          <p:nvPr/>
        </p:nvPicPr>
        <p:blipFill>
          <a:blip r:embed="rId5" cstate="print"/>
          <a:srcRect/>
          <a:stretch>
            <a:fillRect/>
          </a:stretch>
        </p:blipFill>
        <p:spPr bwMode="auto">
          <a:xfrm>
            <a:off x="3203848" y="4293096"/>
            <a:ext cx="2869307" cy="2564904"/>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3600" dirty="0" smtClean="0">
                <a:solidFill>
                  <a:schemeClr val="tx1"/>
                </a:solidFill>
                <a:latin typeface="Arial Black" pitchFamily="34" charset="0"/>
              </a:rPr>
              <a:t>EQUIPOS  DE </a:t>
            </a:r>
            <a:r>
              <a:rPr lang="es-EC" sz="3600" dirty="0" err="1" smtClean="0">
                <a:solidFill>
                  <a:schemeClr val="tx1"/>
                </a:solidFill>
                <a:latin typeface="Arial Black" pitchFamily="34" charset="0"/>
              </a:rPr>
              <a:t>MEDICION</a:t>
            </a:r>
            <a:r>
              <a:rPr lang="es-EC" sz="3600" dirty="0" smtClean="0">
                <a:solidFill>
                  <a:schemeClr val="tx1"/>
                </a:solidFill>
                <a:latin typeface="Arial Black" pitchFamily="34" charset="0"/>
              </a:rPr>
              <a:t> DE CAUDAL</a:t>
            </a:r>
            <a:endParaRPr lang="es-EC" sz="3600" dirty="0">
              <a:solidFill>
                <a:schemeClr val="tx1"/>
              </a:solidFill>
              <a:latin typeface="Arial Black" pitchFamily="34" charset="0"/>
            </a:endParaRPr>
          </a:p>
        </p:txBody>
      </p:sp>
      <p:pic>
        <p:nvPicPr>
          <p:cNvPr id="81924" name="Imagen 8" descr="IMG_1782"/>
          <p:cNvPicPr>
            <a:picLocks noChangeAspect="1" noChangeArrowheads="1"/>
          </p:cNvPicPr>
          <p:nvPr/>
        </p:nvPicPr>
        <p:blipFill>
          <a:blip r:embed="rId2" cstate="print"/>
          <a:srcRect/>
          <a:stretch>
            <a:fillRect/>
          </a:stretch>
        </p:blipFill>
        <p:spPr bwMode="auto">
          <a:xfrm>
            <a:off x="2411760" y="4077072"/>
            <a:ext cx="2228686" cy="2780928"/>
          </a:xfrm>
          <a:prstGeom prst="rect">
            <a:avLst/>
          </a:prstGeom>
          <a:noFill/>
        </p:spPr>
      </p:pic>
      <p:pic>
        <p:nvPicPr>
          <p:cNvPr id="81923" name="Imagen 9" descr="IMG_1784"/>
          <p:cNvPicPr>
            <a:picLocks noChangeAspect="1" noChangeArrowheads="1"/>
          </p:cNvPicPr>
          <p:nvPr/>
        </p:nvPicPr>
        <p:blipFill>
          <a:blip r:embed="rId3" cstate="print"/>
          <a:srcRect/>
          <a:stretch>
            <a:fillRect/>
          </a:stretch>
        </p:blipFill>
        <p:spPr bwMode="auto">
          <a:xfrm>
            <a:off x="4716016" y="4063562"/>
            <a:ext cx="2160240" cy="2794438"/>
          </a:xfrm>
          <a:prstGeom prst="rect">
            <a:avLst/>
          </a:prstGeom>
          <a:noFill/>
        </p:spPr>
      </p:pic>
      <p:pic>
        <p:nvPicPr>
          <p:cNvPr id="81922" name="Imagen 1" descr="1"/>
          <p:cNvPicPr>
            <a:picLocks noChangeAspect="1" noChangeArrowheads="1"/>
          </p:cNvPicPr>
          <p:nvPr/>
        </p:nvPicPr>
        <p:blipFill>
          <a:blip r:embed="rId4" cstate="print"/>
          <a:srcRect/>
          <a:stretch>
            <a:fillRect/>
          </a:stretch>
        </p:blipFill>
        <p:spPr bwMode="auto">
          <a:xfrm>
            <a:off x="6974482" y="4077072"/>
            <a:ext cx="2169518" cy="2780928"/>
          </a:xfrm>
          <a:prstGeom prst="rect">
            <a:avLst/>
          </a:prstGeom>
          <a:noFill/>
        </p:spPr>
      </p:pic>
      <p:pic>
        <p:nvPicPr>
          <p:cNvPr id="81921" name="Imagen 14"/>
          <p:cNvPicPr>
            <a:picLocks noChangeArrowheads="1"/>
          </p:cNvPicPr>
          <p:nvPr/>
        </p:nvPicPr>
        <p:blipFill>
          <a:blip r:embed="rId5" cstate="print"/>
          <a:srcRect/>
          <a:stretch>
            <a:fillRect/>
          </a:stretch>
        </p:blipFill>
        <p:spPr bwMode="auto">
          <a:xfrm>
            <a:off x="4572000" y="692696"/>
            <a:ext cx="4572000" cy="3096344"/>
          </a:xfrm>
          <a:prstGeom prst="rect">
            <a:avLst/>
          </a:prstGeom>
          <a:noFill/>
        </p:spPr>
      </p:pic>
      <p:sp>
        <p:nvSpPr>
          <p:cNvPr id="819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1926" name="Rectangle 6"/>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7" name="Rectangle 7"/>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8" name="Rectangle 8"/>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9" name="Rectangle 9"/>
          <p:cNvSpPr>
            <a:spLocks noChangeArrowheads="1"/>
          </p:cNvSpPr>
          <p:nvPr/>
        </p:nvSpPr>
        <p:spPr bwMode="auto">
          <a:xfrm>
            <a:off x="0" y="536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81930" name="3 Imagen" descr="IMG_2786.JPG"/>
          <p:cNvPicPr>
            <a:picLocks noChangeArrowheads="1"/>
          </p:cNvPicPr>
          <p:nvPr/>
        </p:nvPicPr>
        <p:blipFill>
          <a:blip r:embed="rId6" cstate="print"/>
          <a:srcRect/>
          <a:stretch>
            <a:fillRect/>
          </a:stretch>
        </p:blipFill>
        <p:spPr bwMode="auto">
          <a:xfrm>
            <a:off x="0" y="692696"/>
            <a:ext cx="4572000" cy="3096344"/>
          </a:xfrm>
          <a:prstGeom prst="rect">
            <a:avLst/>
          </a:prstGeom>
          <a:noFill/>
          <a:ln w="9525">
            <a:noFill/>
            <a:miter lim="800000"/>
            <a:headEnd/>
            <a:tailEnd/>
          </a:ln>
        </p:spPr>
      </p:pic>
      <p:pic>
        <p:nvPicPr>
          <p:cNvPr id="81931" name="1121 Imagen" descr="IMG_2781.JPG"/>
          <p:cNvPicPr>
            <a:picLocks noChangeAspect="1" noChangeArrowheads="1"/>
          </p:cNvPicPr>
          <p:nvPr/>
        </p:nvPicPr>
        <p:blipFill>
          <a:blip r:embed="rId7" cstate="print"/>
          <a:srcRect/>
          <a:stretch>
            <a:fillRect/>
          </a:stretch>
        </p:blipFill>
        <p:spPr bwMode="auto">
          <a:xfrm>
            <a:off x="0" y="4077072"/>
            <a:ext cx="2339752" cy="2780928"/>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3600" dirty="0" smtClean="0">
                <a:solidFill>
                  <a:schemeClr val="tx1"/>
                </a:solidFill>
                <a:latin typeface="Arial Black" pitchFamily="34" charset="0"/>
              </a:rPr>
              <a:t>RESULTADOS DE AFOROS</a:t>
            </a:r>
            <a:endParaRPr lang="es-EC" sz="3600" dirty="0">
              <a:solidFill>
                <a:schemeClr val="tx1"/>
              </a:solidFill>
              <a:latin typeface="Arial Black" pitchFamily="34" charset="0"/>
            </a:endParaRPr>
          </a:p>
        </p:txBody>
      </p:sp>
      <p:sp>
        <p:nvSpPr>
          <p:cNvPr id="819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1926" name="Rectangle 6"/>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7" name="Rectangle 7"/>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8" name="Rectangle 8"/>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9" name="Rectangle 9"/>
          <p:cNvSpPr>
            <a:spLocks noChangeArrowheads="1"/>
          </p:cNvSpPr>
          <p:nvPr/>
        </p:nvSpPr>
        <p:spPr bwMode="auto">
          <a:xfrm>
            <a:off x="0" y="536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074" name="Gráfico 13"/>
          <p:cNvPicPr>
            <a:picLocks noChangeArrowheads="1"/>
          </p:cNvPicPr>
          <p:nvPr/>
        </p:nvPicPr>
        <p:blipFill>
          <a:blip r:embed="rId2" cstate="print"/>
          <a:srcRect/>
          <a:stretch>
            <a:fillRect/>
          </a:stretch>
        </p:blipFill>
        <p:spPr bwMode="auto">
          <a:xfrm>
            <a:off x="4644008" y="692696"/>
            <a:ext cx="4499992" cy="2592288"/>
          </a:xfrm>
          <a:prstGeom prst="rect">
            <a:avLst/>
          </a:prstGeom>
          <a:noFill/>
          <a:ln w="9525">
            <a:noFill/>
            <a:miter lim="800000"/>
            <a:headEnd/>
            <a:tailEnd/>
          </a:ln>
        </p:spPr>
      </p:pic>
      <p:pic>
        <p:nvPicPr>
          <p:cNvPr id="3075" name="Gráfico 17"/>
          <p:cNvPicPr>
            <a:picLocks noChangeArrowheads="1"/>
          </p:cNvPicPr>
          <p:nvPr/>
        </p:nvPicPr>
        <p:blipFill>
          <a:blip r:embed="rId3" cstate="print"/>
          <a:srcRect/>
          <a:stretch>
            <a:fillRect/>
          </a:stretch>
        </p:blipFill>
        <p:spPr bwMode="auto">
          <a:xfrm>
            <a:off x="0" y="3284985"/>
            <a:ext cx="9144000" cy="3573016"/>
          </a:xfrm>
          <a:prstGeom prst="rect">
            <a:avLst/>
          </a:prstGeom>
          <a:noFill/>
          <a:ln w="9525">
            <a:noFill/>
            <a:miter lim="800000"/>
            <a:headEnd/>
            <a:tailEnd/>
          </a:ln>
        </p:spPr>
      </p:pic>
      <p:pic>
        <p:nvPicPr>
          <p:cNvPr id="10" name="Gráfico 11"/>
          <p:cNvPicPr>
            <a:picLocks noChangeArrowheads="1"/>
          </p:cNvPicPr>
          <p:nvPr/>
        </p:nvPicPr>
        <p:blipFill>
          <a:blip r:embed="rId4" cstate="print"/>
          <a:srcRect/>
          <a:stretch>
            <a:fillRect/>
          </a:stretch>
        </p:blipFill>
        <p:spPr bwMode="auto">
          <a:xfrm>
            <a:off x="0" y="692696"/>
            <a:ext cx="4571999" cy="2592288"/>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2400" dirty="0" err="1" smtClean="0">
                <a:solidFill>
                  <a:schemeClr val="tx1"/>
                </a:solidFill>
                <a:latin typeface="Arial Black" pitchFamily="34" charset="0"/>
              </a:rPr>
              <a:t>RELACION</a:t>
            </a:r>
            <a:r>
              <a:rPr lang="es-EC" sz="2400" dirty="0" smtClean="0">
                <a:solidFill>
                  <a:schemeClr val="tx1"/>
                </a:solidFill>
                <a:latin typeface="Arial Black" pitchFamily="34" charset="0"/>
              </a:rPr>
              <a:t> </a:t>
            </a:r>
            <a:r>
              <a:rPr lang="es-EC" sz="2400" dirty="0" err="1" smtClean="0">
                <a:solidFill>
                  <a:schemeClr val="tx1"/>
                </a:solidFill>
                <a:latin typeface="Arial Black" pitchFamily="34" charset="0"/>
              </a:rPr>
              <a:t>PRECIPITACION</a:t>
            </a:r>
            <a:r>
              <a:rPr lang="es-EC" sz="2400" dirty="0" smtClean="0">
                <a:solidFill>
                  <a:schemeClr val="tx1"/>
                </a:solidFill>
                <a:latin typeface="Arial Black" pitchFamily="34" charset="0"/>
              </a:rPr>
              <a:t> CAUDAL (PARTE ALTA DE LA MICROCUENCA</a:t>
            </a:r>
            <a:endParaRPr lang="es-EC" sz="2400" dirty="0">
              <a:solidFill>
                <a:schemeClr val="tx1"/>
              </a:solidFill>
              <a:latin typeface="Arial Black" pitchFamily="34" charset="0"/>
            </a:endParaRPr>
          </a:p>
        </p:txBody>
      </p:sp>
      <p:sp>
        <p:nvSpPr>
          <p:cNvPr id="819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1926" name="Rectangle 6"/>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7" name="Rectangle 7"/>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8" name="Rectangle 8"/>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9" name="Rectangle 9"/>
          <p:cNvSpPr>
            <a:spLocks noChangeArrowheads="1"/>
          </p:cNvSpPr>
          <p:nvPr/>
        </p:nvSpPr>
        <p:spPr bwMode="auto">
          <a:xfrm>
            <a:off x="0" y="536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1" name="Gráfico 24"/>
          <p:cNvPicPr>
            <a:picLocks noChangeArrowheads="1"/>
          </p:cNvPicPr>
          <p:nvPr/>
        </p:nvPicPr>
        <p:blipFill>
          <a:blip r:embed="rId2" cstate="print"/>
          <a:srcRect t="7274" b="-63"/>
          <a:stretch>
            <a:fillRect/>
          </a:stretch>
        </p:blipFill>
        <p:spPr bwMode="auto">
          <a:xfrm>
            <a:off x="0" y="764704"/>
            <a:ext cx="9144000" cy="2899792"/>
          </a:xfrm>
          <a:prstGeom prst="rect">
            <a:avLst/>
          </a:prstGeom>
          <a:noFill/>
          <a:ln w="9525">
            <a:noFill/>
            <a:miter lim="800000"/>
            <a:headEnd/>
            <a:tailEnd/>
          </a:ln>
        </p:spPr>
      </p:pic>
      <p:pic>
        <p:nvPicPr>
          <p:cNvPr id="2052" name="Gráfico 26"/>
          <p:cNvPicPr>
            <a:picLocks noChangeArrowheads="1"/>
          </p:cNvPicPr>
          <p:nvPr/>
        </p:nvPicPr>
        <p:blipFill>
          <a:blip r:embed="rId3" cstate="print"/>
          <a:srcRect b="-82"/>
          <a:stretch>
            <a:fillRect/>
          </a:stretch>
        </p:blipFill>
        <p:spPr bwMode="auto">
          <a:xfrm>
            <a:off x="0" y="3573016"/>
            <a:ext cx="9144000" cy="3284984"/>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2400" dirty="0" err="1" smtClean="0">
                <a:solidFill>
                  <a:schemeClr val="tx1"/>
                </a:solidFill>
                <a:latin typeface="Arial Black" pitchFamily="34" charset="0"/>
              </a:rPr>
              <a:t>RELACION</a:t>
            </a:r>
            <a:r>
              <a:rPr lang="es-EC" sz="2400" dirty="0" smtClean="0">
                <a:solidFill>
                  <a:schemeClr val="tx1"/>
                </a:solidFill>
                <a:latin typeface="Arial Black" pitchFamily="34" charset="0"/>
              </a:rPr>
              <a:t> </a:t>
            </a:r>
            <a:r>
              <a:rPr lang="es-EC" sz="2400" dirty="0" err="1" smtClean="0">
                <a:solidFill>
                  <a:schemeClr val="tx1"/>
                </a:solidFill>
                <a:latin typeface="Arial Black" pitchFamily="34" charset="0"/>
              </a:rPr>
              <a:t>PRECIPITACION</a:t>
            </a:r>
            <a:r>
              <a:rPr lang="es-EC" sz="2400" dirty="0" smtClean="0">
                <a:solidFill>
                  <a:schemeClr val="tx1"/>
                </a:solidFill>
                <a:latin typeface="Arial Black" pitchFamily="34" charset="0"/>
              </a:rPr>
              <a:t> CAUDAL (PARTE BAJA DE LA MICROCUENCA</a:t>
            </a:r>
            <a:endParaRPr lang="es-EC" sz="2400" dirty="0">
              <a:solidFill>
                <a:schemeClr val="tx1"/>
              </a:solidFill>
              <a:latin typeface="Arial Black" pitchFamily="34" charset="0"/>
            </a:endParaRPr>
          </a:p>
        </p:txBody>
      </p:sp>
      <p:sp>
        <p:nvSpPr>
          <p:cNvPr id="819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81926" name="Rectangle 6"/>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7" name="Rectangle 7"/>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8" name="Rectangle 8"/>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1929" name="Rectangle 9"/>
          <p:cNvSpPr>
            <a:spLocks noChangeArrowheads="1"/>
          </p:cNvSpPr>
          <p:nvPr/>
        </p:nvSpPr>
        <p:spPr bwMode="auto">
          <a:xfrm>
            <a:off x="0" y="536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4098" name="Gráfico 27"/>
          <p:cNvPicPr>
            <a:picLocks noChangeArrowheads="1"/>
          </p:cNvPicPr>
          <p:nvPr/>
        </p:nvPicPr>
        <p:blipFill>
          <a:blip r:embed="rId2" cstate="print"/>
          <a:srcRect t="15007" b="-47"/>
          <a:stretch>
            <a:fillRect/>
          </a:stretch>
        </p:blipFill>
        <p:spPr bwMode="auto">
          <a:xfrm>
            <a:off x="0" y="692696"/>
            <a:ext cx="8820472" cy="2736304"/>
          </a:xfrm>
          <a:prstGeom prst="rect">
            <a:avLst/>
          </a:prstGeom>
          <a:noFill/>
          <a:ln w="9525">
            <a:noFill/>
            <a:miter lim="800000"/>
            <a:headEnd/>
            <a:tailEnd/>
          </a:ln>
        </p:spPr>
      </p:pic>
      <p:pic>
        <p:nvPicPr>
          <p:cNvPr id="4099" name="Gráfico 29"/>
          <p:cNvPicPr>
            <a:picLocks noChangeArrowheads="1"/>
          </p:cNvPicPr>
          <p:nvPr/>
        </p:nvPicPr>
        <p:blipFill>
          <a:blip r:embed="rId3" cstate="print"/>
          <a:srcRect b="-24"/>
          <a:stretch>
            <a:fillRect/>
          </a:stretch>
        </p:blipFill>
        <p:spPr bwMode="auto">
          <a:xfrm>
            <a:off x="0" y="3501008"/>
            <a:ext cx="9144000" cy="3356992"/>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48680"/>
          </a:xfrm>
          <a:solidFill>
            <a:schemeClr val="bg1"/>
          </a:solidFill>
        </p:spPr>
        <p:txBody>
          <a:bodyPr>
            <a:normAutofit fontScale="90000"/>
          </a:bodyPr>
          <a:lstStyle/>
          <a:p>
            <a:pPr algn="ctr"/>
            <a:r>
              <a:rPr lang="es-EC" sz="4400" dirty="0" smtClean="0">
                <a:solidFill>
                  <a:srgbClr val="2D5311"/>
                </a:solidFill>
                <a:latin typeface="Arial Black" pitchFamily="34" charset="0"/>
              </a:rPr>
              <a:t> </a:t>
            </a:r>
            <a:r>
              <a:rPr lang="es-EC" sz="4000" dirty="0" smtClean="0">
                <a:solidFill>
                  <a:srgbClr val="2D5311"/>
                </a:solidFill>
                <a:latin typeface="Arial Black" pitchFamily="34" charset="0"/>
              </a:rPr>
              <a:t>USUARIOS DEL RECURSO </a:t>
            </a:r>
            <a:r>
              <a:rPr lang="es-EC" sz="4000" dirty="0" err="1" smtClean="0">
                <a:solidFill>
                  <a:srgbClr val="2D5311"/>
                </a:solidFill>
                <a:latin typeface="Arial Black" pitchFamily="34" charset="0"/>
              </a:rPr>
              <a:t>HIDRICO</a:t>
            </a:r>
            <a:endParaRPr lang="es-EC" sz="4000" dirty="0">
              <a:solidFill>
                <a:srgbClr val="2D5311"/>
              </a:solidFill>
              <a:latin typeface="Arial Black" pitchFamily="34" charset="0"/>
            </a:endParaRPr>
          </a:p>
        </p:txBody>
      </p:sp>
      <p:graphicFrame>
        <p:nvGraphicFramePr>
          <p:cNvPr id="5" name="4 Tabla"/>
          <p:cNvGraphicFramePr>
            <a:graphicFrameLocks noGrp="1"/>
          </p:cNvGraphicFramePr>
          <p:nvPr/>
        </p:nvGraphicFramePr>
        <p:xfrm>
          <a:off x="0" y="620687"/>
          <a:ext cx="9144001" cy="6237311"/>
        </p:xfrm>
        <a:graphic>
          <a:graphicData uri="http://schemas.openxmlformats.org/drawingml/2006/table">
            <a:tbl>
              <a:tblPr/>
              <a:tblGrid>
                <a:gridCol w="762609"/>
                <a:gridCol w="1982419"/>
                <a:gridCol w="608991"/>
                <a:gridCol w="2284170"/>
                <a:gridCol w="914400"/>
                <a:gridCol w="610821"/>
                <a:gridCol w="914400"/>
                <a:gridCol w="1066191"/>
              </a:tblGrid>
              <a:tr h="535104">
                <a:tc>
                  <a:txBody>
                    <a:bodyPr/>
                    <a:lstStyle/>
                    <a:p>
                      <a:pPr algn="ctr">
                        <a:spcAft>
                          <a:spcPts val="0"/>
                        </a:spcAft>
                      </a:pPr>
                      <a:r>
                        <a:rPr lang="es-EC" sz="1000" b="1" dirty="0" err="1">
                          <a:solidFill>
                            <a:srgbClr val="000000"/>
                          </a:solidFill>
                          <a:latin typeface="Calibri"/>
                          <a:ea typeface="Times New Roman"/>
                          <a:cs typeface="Times New Roman"/>
                        </a:rPr>
                        <a:t>FORM</a:t>
                      </a:r>
                      <a:r>
                        <a:rPr lang="es-EC" sz="1000" b="1" dirty="0">
                          <a:solidFill>
                            <a:srgbClr val="000000"/>
                          </a:solidFill>
                          <a:latin typeface="Calibri"/>
                          <a:ea typeface="Times New Roman"/>
                          <a:cs typeface="Times New Roman"/>
                        </a:rPr>
                        <a:t> Nº</a:t>
                      </a:r>
                      <a:endParaRPr lang="es-EC" sz="1200" dirty="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b="1">
                          <a:solidFill>
                            <a:srgbClr val="000000"/>
                          </a:solidFill>
                          <a:latin typeface="Calibri"/>
                          <a:ea typeface="Times New Roman"/>
                          <a:cs typeface="Times New Roman"/>
                        </a:rPr>
                        <a:t>PARROQUIA</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b="1">
                          <a:solidFill>
                            <a:srgbClr val="000000"/>
                          </a:solidFill>
                          <a:latin typeface="Calibri"/>
                          <a:ea typeface="Times New Roman"/>
                          <a:cs typeface="Times New Roman"/>
                        </a:rPr>
                        <a:t>PROC Nº</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b="1">
                          <a:solidFill>
                            <a:srgbClr val="000000"/>
                          </a:solidFill>
                          <a:latin typeface="Calibri"/>
                          <a:ea typeface="Times New Roman"/>
                          <a:cs typeface="Times New Roman"/>
                        </a:rPr>
                        <a:t>NOMBRE DEL AUTORIZADO INICIAL</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b="1">
                          <a:solidFill>
                            <a:srgbClr val="000000"/>
                          </a:solidFill>
                          <a:latin typeface="Calibri"/>
                          <a:ea typeface="Times New Roman"/>
                          <a:cs typeface="Times New Roman"/>
                        </a:rPr>
                        <a:t>NOMBRE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b="1">
                          <a:solidFill>
                            <a:srgbClr val="000000"/>
                          </a:solidFill>
                          <a:latin typeface="Calibri"/>
                          <a:ea typeface="Times New Roman"/>
                          <a:cs typeface="Times New Roman"/>
                        </a:rPr>
                        <a:t>TIPO USO</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b="1">
                          <a:solidFill>
                            <a:srgbClr val="000000"/>
                          </a:solidFill>
                          <a:latin typeface="Calibri"/>
                          <a:ea typeface="Times New Roman"/>
                          <a:cs typeface="Times New Roman"/>
                        </a:rPr>
                        <a:t>Coord            X</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b="1">
                          <a:solidFill>
                            <a:srgbClr val="000000"/>
                          </a:solidFill>
                          <a:latin typeface="Calibri"/>
                          <a:ea typeface="Times New Roman"/>
                          <a:cs typeface="Times New Roman"/>
                        </a:rPr>
                        <a:t>Coord             Y</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02657">
                <a:tc>
                  <a:txBody>
                    <a:bodyPr/>
                    <a:lstStyle/>
                    <a:p>
                      <a:pPr algn="ctr">
                        <a:spcAft>
                          <a:spcPts val="0"/>
                        </a:spcAft>
                      </a:pPr>
                      <a:r>
                        <a:rPr lang="es-EC" sz="1000">
                          <a:solidFill>
                            <a:srgbClr val="000000"/>
                          </a:solidFill>
                          <a:latin typeface="Calibri"/>
                          <a:ea typeface="Times New Roman"/>
                          <a:cs typeface="Times New Roman"/>
                        </a:rPr>
                        <a:t>24</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dirty="0">
                          <a:solidFill>
                            <a:srgbClr val="000000"/>
                          </a:solidFill>
                          <a:latin typeface="Calibri"/>
                          <a:ea typeface="Times New Roman"/>
                          <a:cs typeface="Times New Roman"/>
                        </a:rPr>
                        <a:t>59</a:t>
                      </a:r>
                      <a:endParaRPr lang="es-EC" sz="1200" dirty="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dirty="0">
                          <a:solidFill>
                            <a:srgbClr val="000000"/>
                          </a:solidFill>
                          <a:latin typeface="Calibri"/>
                          <a:ea typeface="Times New Roman"/>
                          <a:cs typeface="Times New Roman"/>
                        </a:rPr>
                        <a:t>Junta de Agua Entuba de las parroquias la </a:t>
                      </a:r>
                      <a:r>
                        <a:rPr lang="es-EC" sz="1000" dirty="0" err="1">
                          <a:solidFill>
                            <a:srgbClr val="000000"/>
                          </a:solidFill>
                          <a:latin typeface="Calibri"/>
                          <a:ea typeface="Times New Roman"/>
                          <a:cs typeface="Times New Roman"/>
                        </a:rPr>
                        <a:t>Víctoria</a:t>
                      </a:r>
                      <a:r>
                        <a:rPr lang="es-EC" sz="1000" dirty="0">
                          <a:solidFill>
                            <a:srgbClr val="000000"/>
                          </a:solidFill>
                          <a:latin typeface="Calibri"/>
                          <a:ea typeface="Times New Roman"/>
                          <a:cs typeface="Times New Roman"/>
                        </a:rPr>
                        <a:t> del Portete y Tarqui</a:t>
                      </a:r>
                      <a:endParaRPr lang="es-EC" sz="1200" dirty="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D</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711750</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9660395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74">
                <a:tc>
                  <a:txBody>
                    <a:bodyPr/>
                    <a:lstStyle/>
                    <a:p>
                      <a:pPr algn="ctr">
                        <a:spcAft>
                          <a:spcPts val="0"/>
                        </a:spcAft>
                      </a:pPr>
                      <a:r>
                        <a:rPr lang="es-EC" sz="1000">
                          <a:solidFill>
                            <a:srgbClr val="000000"/>
                          </a:solidFill>
                          <a:latin typeface="Calibri"/>
                          <a:ea typeface="Times New Roman"/>
                          <a:cs typeface="Times New Roman"/>
                        </a:rPr>
                        <a:t>222</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357</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dirty="0">
                          <a:solidFill>
                            <a:srgbClr val="000000"/>
                          </a:solidFill>
                          <a:latin typeface="Calibri"/>
                          <a:ea typeface="Times New Roman"/>
                          <a:cs typeface="Times New Roman"/>
                        </a:rPr>
                        <a:t>Vélez Jorge y otros</a:t>
                      </a:r>
                      <a:endParaRPr lang="es-EC" sz="1200" dirty="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712731</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9659745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74">
                <a:tc>
                  <a:txBody>
                    <a:bodyPr/>
                    <a:lstStyle/>
                    <a:p>
                      <a:pPr algn="ctr">
                        <a:spcAft>
                          <a:spcPts val="0"/>
                        </a:spcAft>
                      </a:pPr>
                      <a:r>
                        <a:rPr lang="es-EC" sz="1000">
                          <a:solidFill>
                            <a:srgbClr val="000000"/>
                          </a:solidFill>
                          <a:latin typeface="Calibri"/>
                          <a:ea typeface="Times New Roman"/>
                          <a:cs typeface="Times New Roman"/>
                        </a:rPr>
                        <a:t>223</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357</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dirty="0">
                          <a:solidFill>
                            <a:srgbClr val="000000"/>
                          </a:solidFill>
                          <a:latin typeface="Calibri"/>
                          <a:ea typeface="Times New Roman"/>
                          <a:cs typeface="Times New Roman"/>
                        </a:rPr>
                        <a:t>Vélez Jorge y otros</a:t>
                      </a:r>
                      <a:endParaRPr lang="es-EC" sz="1200" dirty="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A</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712731</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9659745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74">
                <a:tc>
                  <a:txBody>
                    <a:bodyPr/>
                    <a:lstStyle/>
                    <a:p>
                      <a:pPr algn="ctr">
                        <a:spcAft>
                          <a:spcPts val="0"/>
                        </a:spcAft>
                      </a:pPr>
                      <a:r>
                        <a:rPr lang="es-EC" sz="1000">
                          <a:solidFill>
                            <a:srgbClr val="000000"/>
                          </a:solidFill>
                          <a:latin typeface="Calibri"/>
                          <a:ea typeface="Times New Roman"/>
                          <a:cs typeface="Times New Roman"/>
                        </a:rPr>
                        <a:t>224</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357</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Vélez Jorge y otros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D</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712731</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9659745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35104">
                <a:tc>
                  <a:txBody>
                    <a:bodyPr/>
                    <a:lstStyle/>
                    <a:p>
                      <a:pPr algn="ctr">
                        <a:spcAft>
                          <a:spcPts val="0"/>
                        </a:spcAft>
                      </a:pPr>
                      <a:r>
                        <a:rPr lang="es-EC" sz="1000">
                          <a:solidFill>
                            <a:srgbClr val="000000"/>
                          </a:solidFill>
                          <a:latin typeface="Calibri"/>
                          <a:ea typeface="Times New Roman"/>
                          <a:cs typeface="Times New Roman"/>
                        </a:rPr>
                        <a:t>7272</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357</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Vélez Berrezueta Jorge y otros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712580</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9659775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35104">
                <a:tc>
                  <a:txBody>
                    <a:bodyPr/>
                    <a:lstStyle/>
                    <a:p>
                      <a:pPr algn="ctr">
                        <a:spcAft>
                          <a:spcPts val="0"/>
                        </a:spcAft>
                      </a:pPr>
                      <a:r>
                        <a:rPr lang="es-EC" sz="1000">
                          <a:solidFill>
                            <a:srgbClr val="000000"/>
                          </a:solidFill>
                          <a:latin typeface="Calibri"/>
                          <a:ea typeface="Times New Roman"/>
                          <a:cs typeface="Times New Roman"/>
                        </a:rPr>
                        <a:t>7273</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357</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Vélez Berrezueta Jorge y otros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A</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712580</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9659775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35104">
                <a:tc>
                  <a:txBody>
                    <a:bodyPr/>
                    <a:lstStyle/>
                    <a:p>
                      <a:pPr algn="ctr">
                        <a:spcAft>
                          <a:spcPts val="0"/>
                        </a:spcAft>
                      </a:pPr>
                      <a:r>
                        <a:rPr lang="es-EC" sz="1000">
                          <a:solidFill>
                            <a:srgbClr val="000000"/>
                          </a:solidFill>
                          <a:latin typeface="Calibri"/>
                          <a:ea typeface="Times New Roman"/>
                          <a:cs typeface="Times New Roman"/>
                        </a:rPr>
                        <a:t>7274</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357</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dirty="0">
                          <a:solidFill>
                            <a:srgbClr val="000000"/>
                          </a:solidFill>
                          <a:latin typeface="Calibri"/>
                          <a:ea typeface="Times New Roman"/>
                          <a:cs typeface="Times New Roman"/>
                        </a:rPr>
                        <a:t>Vélez </a:t>
                      </a:r>
                      <a:r>
                        <a:rPr lang="es-EC" sz="1000" dirty="0" err="1">
                          <a:solidFill>
                            <a:srgbClr val="000000"/>
                          </a:solidFill>
                          <a:latin typeface="Calibri"/>
                          <a:ea typeface="Times New Roman"/>
                          <a:cs typeface="Times New Roman"/>
                        </a:rPr>
                        <a:t>Berrezueta</a:t>
                      </a:r>
                      <a:r>
                        <a:rPr lang="es-EC" sz="1000" dirty="0">
                          <a:solidFill>
                            <a:srgbClr val="000000"/>
                          </a:solidFill>
                          <a:latin typeface="Calibri"/>
                          <a:ea typeface="Times New Roman"/>
                          <a:cs typeface="Times New Roman"/>
                        </a:rPr>
                        <a:t> Jorge y otros</a:t>
                      </a:r>
                      <a:endParaRPr lang="es-EC" sz="1200" dirty="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D</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712580</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9659775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02657">
                <a:tc>
                  <a:txBody>
                    <a:bodyPr/>
                    <a:lstStyle/>
                    <a:p>
                      <a:pPr algn="ctr">
                        <a:spcAft>
                          <a:spcPts val="0"/>
                        </a:spcAft>
                      </a:pPr>
                      <a:r>
                        <a:rPr lang="es-EC" sz="1000">
                          <a:solidFill>
                            <a:srgbClr val="000000"/>
                          </a:solidFill>
                          <a:latin typeface="Calibri"/>
                          <a:ea typeface="Times New Roman"/>
                          <a:cs typeface="Times New Roman"/>
                        </a:rPr>
                        <a:t>380</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641</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Directorio de Agua del Canal de regadío Irquis Carrasco Churuguzho</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dirty="0">
                          <a:solidFill>
                            <a:srgbClr val="000000"/>
                          </a:solidFill>
                          <a:latin typeface="Calibri"/>
                          <a:ea typeface="Times New Roman"/>
                          <a:cs typeface="Times New Roman"/>
                        </a:rPr>
                        <a:t>711750</a:t>
                      </a:r>
                      <a:endParaRPr lang="es-EC" sz="1200" dirty="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9660395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70211">
                <a:tc>
                  <a:txBody>
                    <a:bodyPr/>
                    <a:lstStyle/>
                    <a:p>
                      <a:pPr algn="ctr">
                        <a:spcAft>
                          <a:spcPts val="0"/>
                        </a:spcAft>
                      </a:pPr>
                      <a:r>
                        <a:rPr lang="es-EC" sz="1000">
                          <a:solidFill>
                            <a:srgbClr val="000000"/>
                          </a:solidFill>
                          <a:latin typeface="Calibri"/>
                          <a:ea typeface="Times New Roman"/>
                          <a:cs typeface="Times New Roman"/>
                        </a:rPr>
                        <a:t>381</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dirty="0">
                          <a:solidFill>
                            <a:srgbClr val="000000"/>
                          </a:solidFill>
                          <a:latin typeface="Calibri"/>
                          <a:ea typeface="Times New Roman"/>
                          <a:cs typeface="Times New Roman"/>
                        </a:rPr>
                        <a:t>Victoria del Portete</a:t>
                      </a:r>
                      <a:endParaRPr lang="es-EC" sz="1200" dirty="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641</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Junta Administradora de Agua Potable de la Parroquia Victoria del Portete y Tarqui</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D</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711750</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9660395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74">
                <a:tc>
                  <a:txBody>
                    <a:bodyPr/>
                    <a:lstStyle/>
                    <a:p>
                      <a:pPr algn="ctr">
                        <a:spcAft>
                          <a:spcPts val="0"/>
                        </a:spcAft>
                      </a:pPr>
                      <a:r>
                        <a:rPr lang="es-EC" sz="1000">
                          <a:solidFill>
                            <a:srgbClr val="000000"/>
                          </a:solidFill>
                          <a:latin typeface="Calibri"/>
                          <a:ea typeface="Times New Roman"/>
                          <a:cs typeface="Times New Roman"/>
                        </a:rPr>
                        <a:t>5066</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2176</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Duran Oswaldo P.C.</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713500</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9659495</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74">
                <a:tc>
                  <a:txBody>
                    <a:bodyPr/>
                    <a:lstStyle/>
                    <a:p>
                      <a:pPr algn="ctr">
                        <a:spcAft>
                          <a:spcPts val="0"/>
                        </a:spcAft>
                      </a:pPr>
                      <a:r>
                        <a:rPr lang="es-EC" sz="1000">
                          <a:solidFill>
                            <a:srgbClr val="000000"/>
                          </a:solidFill>
                          <a:latin typeface="Calibri"/>
                          <a:ea typeface="Times New Roman"/>
                          <a:cs typeface="Times New Roman"/>
                        </a:rPr>
                        <a:t>4998</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Victoria del Portete</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6166</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Pérez Guartambel Carlos </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Rio Irquis</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D</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a:solidFill>
                            <a:srgbClr val="000000"/>
                          </a:solidFill>
                          <a:latin typeface="Calibri"/>
                          <a:ea typeface="Times New Roman"/>
                          <a:cs typeface="Times New Roman"/>
                        </a:rPr>
                        <a:t>710228</a:t>
                      </a:r>
                      <a:endParaRPr lang="es-EC" sz="120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C" sz="1000" dirty="0">
                          <a:solidFill>
                            <a:srgbClr val="000000"/>
                          </a:solidFill>
                          <a:latin typeface="Calibri"/>
                          <a:ea typeface="Times New Roman"/>
                          <a:cs typeface="Times New Roman"/>
                        </a:rPr>
                        <a:t>9660138</a:t>
                      </a:r>
                      <a:endParaRPr lang="es-EC" sz="1200" dirty="0">
                        <a:latin typeface="Times New Roman"/>
                        <a:ea typeface="PMingLiU"/>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64704"/>
          </a:xfrm>
          <a:solidFill>
            <a:schemeClr val="bg1"/>
          </a:solidFill>
        </p:spPr>
        <p:txBody>
          <a:bodyPr>
            <a:normAutofit/>
          </a:bodyPr>
          <a:lstStyle/>
          <a:p>
            <a:pPr algn="ctr"/>
            <a:r>
              <a:rPr lang="es-EC" sz="4400" dirty="0" smtClean="0">
                <a:solidFill>
                  <a:schemeClr val="tx1"/>
                </a:solidFill>
                <a:latin typeface="Arial Black" pitchFamily="34" charset="0"/>
              </a:rPr>
              <a:t>MAPA BASE</a:t>
            </a:r>
            <a:endParaRPr lang="es-EC" sz="4400" dirty="0">
              <a:solidFill>
                <a:schemeClr val="tx1"/>
              </a:solidFill>
              <a:latin typeface="Arial Black" pitchFamily="34" charset="0"/>
            </a:endParaRPr>
          </a:p>
        </p:txBody>
      </p:sp>
      <p:pic>
        <p:nvPicPr>
          <p:cNvPr id="74754" name="Picture 2" descr="IRQUIS_Parámetros"/>
          <p:cNvPicPr>
            <a:picLocks noChangeAspect="1" noChangeArrowheads="1"/>
          </p:cNvPicPr>
          <p:nvPr/>
        </p:nvPicPr>
        <p:blipFill>
          <a:blip r:embed="rId2" cstate="print"/>
          <a:srcRect/>
          <a:stretch>
            <a:fillRect/>
          </a:stretch>
        </p:blipFill>
        <p:spPr bwMode="auto">
          <a:xfrm>
            <a:off x="0" y="620688"/>
            <a:ext cx="9144000" cy="6237312"/>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MAPA DE COBERTURA VEGETAL</a:t>
            </a:r>
            <a:endParaRPr lang="es-EC" sz="4400" dirty="0">
              <a:solidFill>
                <a:schemeClr val="tx1"/>
              </a:solidFill>
              <a:latin typeface="Arial Black" pitchFamily="34" charset="0"/>
            </a:endParaRPr>
          </a:p>
        </p:txBody>
      </p:sp>
      <p:pic>
        <p:nvPicPr>
          <p:cNvPr id="73730" name="Picture 2" descr="IRQUIS_Cobertura_digitalizada1"/>
          <p:cNvPicPr>
            <a:picLocks noChangeAspect="1" noChangeArrowheads="1"/>
          </p:cNvPicPr>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836712"/>
          </a:xfrm>
          <a:solidFill>
            <a:schemeClr val="bg1"/>
          </a:solidFill>
        </p:spPr>
        <p:txBody>
          <a:bodyPr>
            <a:normAutofit/>
          </a:bodyPr>
          <a:lstStyle/>
          <a:p>
            <a:pPr algn="ctr"/>
            <a:r>
              <a:rPr lang="es-EC" sz="4400" dirty="0" smtClean="0">
                <a:solidFill>
                  <a:schemeClr val="tx1"/>
                </a:solidFill>
                <a:latin typeface="Arial Black" pitchFamily="34" charset="0"/>
              </a:rPr>
              <a:t>MAPA HIDROGRÁFICO</a:t>
            </a:r>
            <a:endParaRPr lang="es-EC" sz="4400" dirty="0">
              <a:solidFill>
                <a:schemeClr val="tx1"/>
              </a:solidFill>
              <a:latin typeface="Arial Black" pitchFamily="34" charset="0"/>
            </a:endParaRPr>
          </a:p>
        </p:txBody>
      </p:sp>
      <p:pic>
        <p:nvPicPr>
          <p:cNvPr id="19457" name="Picture 1"/>
          <p:cNvPicPr>
            <a:picLocks noChangeAspect="1" noChangeArrowheads="1"/>
          </p:cNvPicPr>
          <p:nvPr/>
        </p:nvPicPr>
        <p:blipFill>
          <a:blip r:embed="rId2" cstate="print"/>
          <a:srcRect/>
          <a:stretch>
            <a:fillRect/>
          </a:stretch>
        </p:blipFill>
        <p:spPr bwMode="auto">
          <a:xfrm>
            <a:off x="0" y="772524"/>
            <a:ext cx="9144000" cy="6085476"/>
          </a:xfrm>
          <a:prstGeom prst="rect">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836712"/>
          </a:xfrm>
          <a:solidFill>
            <a:schemeClr val="bg1"/>
          </a:solidFill>
        </p:spPr>
        <p:txBody>
          <a:bodyPr>
            <a:normAutofit/>
          </a:bodyPr>
          <a:lstStyle/>
          <a:p>
            <a:pPr algn="ctr"/>
            <a:r>
              <a:rPr lang="es-EC" sz="4400" dirty="0" smtClean="0">
                <a:solidFill>
                  <a:schemeClr val="tx1"/>
                </a:solidFill>
                <a:latin typeface="Arial Black" pitchFamily="34" charset="0"/>
              </a:rPr>
              <a:t>MAPA DE SUELOS</a:t>
            </a:r>
            <a:endParaRPr lang="es-EC" sz="4400" dirty="0">
              <a:solidFill>
                <a:schemeClr val="tx1"/>
              </a:solidFill>
              <a:latin typeface="Arial Black" pitchFamily="34" charset="0"/>
            </a:endParaRPr>
          </a:p>
        </p:txBody>
      </p:sp>
      <p:pic>
        <p:nvPicPr>
          <p:cNvPr id="72706" name="Picture 2" descr="IRQUIS_edafología"/>
          <p:cNvPicPr>
            <a:picLocks noChangeAspect="1" noChangeArrowheads="1"/>
          </p:cNvPicPr>
          <p:nvPr/>
        </p:nvPicPr>
        <p:blipFill>
          <a:blip r:embed="rId2" cstate="print"/>
          <a:srcRect/>
          <a:stretch>
            <a:fillRect/>
          </a:stretch>
        </p:blipFill>
        <p:spPr bwMode="auto">
          <a:xfrm>
            <a:off x="0" y="836712"/>
            <a:ext cx="9144000" cy="6021288"/>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48680"/>
          </a:xfrm>
          <a:solidFill>
            <a:schemeClr val="bg1"/>
          </a:solidFill>
        </p:spPr>
        <p:txBody>
          <a:bodyPr>
            <a:normAutofit fontScale="90000"/>
          </a:bodyPr>
          <a:lstStyle/>
          <a:p>
            <a:pPr algn="ctr"/>
            <a:r>
              <a:rPr lang="es-EC" sz="4400" dirty="0" smtClean="0">
                <a:solidFill>
                  <a:schemeClr val="tx1"/>
                </a:solidFill>
                <a:latin typeface="Arial Black" pitchFamily="34" charset="0"/>
              </a:rPr>
              <a:t>MAPA DE PENDIENTES</a:t>
            </a:r>
            <a:endParaRPr lang="es-EC" sz="4400" dirty="0">
              <a:solidFill>
                <a:schemeClr val="tx1"/>
              </a:solidFill>
              <a:latin typeface="Arial Black" pitchFamily="34" charset="0"/>
            </a:endParaRPr>
          </a:p>
        </p:txBody>
      </p:sp>
      <p:pic>
        <p:nvPicPr>
          <p:cNvPr id="64513" name="Picture 1" descr="IRQUIS_pendientes"/>
          <p:cNvPicPr>
            <a:picLocks noChangeAspect="1" noChangeArrowheads="1"/>
          </p:cNvPicPr>
          <p:nvPr/>
        </p:nvPicPr>
        <p:blipFill>
          <a:blip r:embed="rId2" cstate="print"/>
          <a:srcRect/>
          <a:stretch>
            <a:fillRect/>
          </a:stretch>
        </p:blipFill>
        <p:spPr bwMode="auto">
          <a:xfrm>
            <a:off x="0" y="620688"/>
            <a:ext cx="9144000" cy="6237312"/>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rrowheads="1"/>
          </p:cNvPicPr>
          <p:nvPr/>
        </p:nvPicPr>
        <p:blipFill>
          <a:blip r:embed="rId2" cstate="print"/>
          <a:srcRect/>
          <a:stretch>
            <a:fillRect/>
          </a:stretch>
        </p:blipFill>
        <p:spPr bwMode="auto">
          <a:xfrm>
            <a:off x="0" y="3356992"/>
            <a:ext cx="4572000" cy="3501008"/>
          </a:xfrm>
          <a:prstGeom prst="rect">
            <a:avLst/>
          </a:prstGeom>
          <a:noFill/>
          <a:ln w="9525">
            <a:noFill/>
            <a:miter lim="800000"/>
            <a:headEnd/>
            <a:tailEnd/>
          </a:ln>
        </p:spPr>
      </p:pic>
      <p:pic>
        <p:nvPicPr>
          <p:cNvPr id="6147" name="Imagen 3" descr="C:\GIS\MAPAS _VICENTE\IRQUIStesis\MAPAS\Imagenes\irquisSUBCUENCASpaute.png"/>
          <p:cNvPicPr>
            <a:picLocks noChangeArrowheads="1"/>
          </p:cNvPicPr>
          <p:nvPr/>
        </p:nvPicPr>
        <p:blipFill>
          <a:blip r:embed="rId3" cstate="print"/>
          <a:srcRect/>
          <a:stretch>
            <a:fillRect/>
          </a:stretch>
        </p:blipFill>
        <p:spPr bwMode="auto">
          <a:xfrm>
            <a:off x="4644008" y="3356992"/>
            <a:ext cx="4499992" cy="3501008"/>
          </a:xfrm>
          <a:prstGeom prst="rect">
            <a:avLst/>
          </a:prstGeom>
          <a:noFill/>
          <a:ln w="9525">
            <a:noFill/>
            <a:miter lim="800000"/>
            <a:headEnd/>
            <a:tailEnd/>
          </a:ln>
        </p:spPr>
      </p:pic>
      <p:pic>
        <p:nvPicPr>
          <p:cNvPr id="6148" name="Imagen 31" descr="C:\GIS\MAPAS _VICENTE\IRQUIStesis\MAPAS\Imagenes\IRQUIS_hidrografíairquistarqui.png"/>
          <p:cNvPicPr>
            <a:picLocks noChangeArrowheads="1"/>
          </p:cNvPicPr>
          <p:nvPr/>
        </p:nvPicPr>
        <p:blipFill>
          <a:blip r:embed="rId4" cstate="print"/>
          <a:srcRect/>
          <a:stretch>
            <a:fillRect/>
          </a:stretch>
        </p:blipFill>
        <p:spPr bwMode="auto">
          <a:xfrm>
            <a:off x="3203848" y="836712"/>
            <a:ext cx="3096344" cy="2520280"/>
          </a:xfrm>
          <a:prstGeom prst="rect">
            <a:avLst/>
          </a:prstGeom>
          <a:noFill/>
          <a:ln w="9525">
            <a:noFill/>
            <a:miter lim="800000"/>
            <a:headEnd/>
            <a:tailEnd/>
          </a:ln>
        </p:spPr>
      </p:pic>
      <p:sp>
        <p:nvSpPr>
          <p:cNvPr id="7" name="6 CuadroTexto"/>
          <p:cNvSpPr txBox="1"/>
          <p:nvPr/>
        </p:nvSpPr>
        <p:spPr>
          <a:xfrm>
            <a:off x="0" y="0"/>
            <a:ext cx="9144000" cy="769441"/>
          </a:xfrm>
          <a:prstGeom prst="rect">
            <a:avLst/>
          </a:prstGeom>
          <a:solidFill>
            <a:schemeClr val="bg1"/>
          </a:solidFill>
        </p:spPr>
        <p:txBody>
          <a:bodyPr wrap="square" rtlCol="0">
            <a:spAutoFit/>
          </a:bodyPr>
          <a:lstStyle/>
          <a:p>
            <a:r>
              <a:rPr lang="es-EC" sz="4400" dirty="0" smtClean="0">
                <a:latin typeface="Arial Black" pitchFamily="34" charset="0"/>
              </a:rPr>
              <a:t>UBICACIÓN HIDROGRÁFICA</a:t>
            </a:r>
            <a:endParaRPr lang="es-EC" sz="4400" dirty="0">
              <a:latin typeface="Arial Black" pitchFamily="34" charset="0"/>
            </a:endParaRPr>
          </a:p>
        </p:txBody>
      </p:sp>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rmAutofit fontScale="90000"/>
          </a:bodyPr>
          <a:lstStyle/>
          <a:p>
            <a:pPr algn="ctr"/>
            <a:r>
              <a:rPr lang="es-EC" sz="4400" dirty="0" smtClean="0">
                <a:solidFill>
                  <a:schemeClr val="tx1"/>
                </a:solidFill>
                <a:latin typeface="Arial Black" pitchFamily="34" charset="0"/>
              </a:rPr>
              <a:t>MAPA DE ZONIFICACIÓN</a:t>
            </a:r>
            <a:endParaRPr lang="es-EC" sz="4400" dirty="0">
              <a:solidFill>
                <a:schemeClr val="tx1"/>
              </a:solidFill>
              <a:latin typeface="Arial Black" pitchFamily="34" charset="0"/>
            </a:endParaRPr>
          </a:p>
        </p:txBody>
      </p:sp>
      <p:pic>
        <p:nvPicPr>
          <p:cNvPr id="71682" name="Picture 2" descr="IRQUIScurvas_mde"/>
          <p:cNvPicPr>
            <a:picLocks noChangeAspect="1" noChangeArrowheads="1"/>
          </p:cNvPicPr>
          <p:nvPr/>
        </p:nvPicPr>
        <p:blipFill>
          <a:blip r:embed="rId2" cstate="print"/>
          <a:srcRect/>
          <a:stretch>
            <a:fillRect/>
          </a:stretch>
        </p:blipFill>
        <p:spPr bwMode="auto">
          <a:xfrm>
            <a:off x="0" y="671012"/>
            <a:ext cx="9144000" cy="6186988"/>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836712"/>
            <a:ext cx="8892480" cy="3384376"/>
          </a:xfrm>
        </p:spPr>
        <p:txBody>
          <a:bodyPr>
            <a:noAutofit/>
          </a:bodyPr>
          <a:lstStyle/>
          <a:p>
            <a:pPr algn="ctr"/>
            <a:r>
              <a:rPr lang="es-EC" sz="6000" dirty="0" smtClean="0">
                <a:solidFill>
                  <a:srgbClr val="2D5311"/>
                </a:solidFill>
                <a:latin typeface="Arial Black" pitchFamily="34" charset="0"/>
              </a:rPr>
              <a:t>CONCLUSIONES Y </a:t>
            </a:r>
            <a:br>
              <a:rPr lang="es-EC" sz="6000" dirty="0" smtClean="0">
                <a:solidFill>
                  <a:srgbClr val="2D5311"/>
                </a:solidFill>
                <a:latin typeface="Arial Black" pitchFamily="34" charset="0"/>
              </a:rPr>
            </a:br>
            <a:r>
              <a:rPr lang="es-EC" sz="6000" dirty="0" smtClean="0">
                <a:solidFill>
                  <a:srgbClr val="2D5311"/>
                </a:solidFill>
                <a:latin typeface="Arial Black" pitchFamily="34" charset="0"/>
              </a:rPr>
              <a:t>RECOMENDACIONES</a:t>
            </a:r>
            <a:endParaRPr lang="es-EC" sz="6000" dirty="0">
              <a:solidFill>
                <a:srgbClr val="2D5311"/>
              </a:solidFill>
              <a:latin typeface="Arial Black" pitchFamily="34" charset="0"/>
            </a:endParaRPr>
          </a:p>
        </p:txBody>
      </p:sp>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25022273" y="8588567"/>
            <a:ext cx="6552727" cy="131112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tx1"/>
                </a:solidFill>
                <a:effectLst/>
                <a:latin typeface="Arial" pitchFamily="34" charset="0"/>
                <a:cs typeface="Arial" pitchFamily="34" charset="0"/>
              </a:rPr>
              <a:t>Conclusiones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 los datos hidroclimáticos obtenidos en el periodo de estudio se puede determinar que existe  variabilidad temporal  de todos sus parámetros,   siendo la altitud la principal variable que  interviene en dicha variación.</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La precipitación es la variable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domínante</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en la generación espacial y temporal de caudal en los ríos de la cuenca de estudio durante los periodos húmedos. Mientras durante épocas secas las propiedades de los suelos existentes, principalmente Andosoles e Histosoles, son los responsables de la magnífica regulación de agua que se traduce en un alto flujo base.</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Al comparar los datos de precipitación con el caudal en la parte alta, se puede ver claramente que existe una  relación directa entre estos dos parámetros, mientras que al  relacionar la precipitación con el caudal de la parte baja, se puede notar que no existe una relación directa, por lo tanto la precipitación en la microcuenca se distribuye  no de manera uniforme, sino mas bien espacial y temporal.</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 acuerdo, al valor estimado para el tiempo de concentración basado en las características fisiográficas de la cuenca, es de 85,98 minutos, la cuenca responde rápidamente ante un evento de precipitación. Esto debido a que: en la zona la precipitación es constante durante el año, la gran cantidad de pequeñas vertientes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aportantes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al cauce principal que drenan la cuenca, la humedad del suelo cercana a saturación la mayor parte del año y las zonas saturadas, comúnmente Histosoles, que producen flujo rápido directo hacia los cauces.</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 acuerdo al factor de forma la cuenca de estudio no es propensa a crecidas, pero esto puede ser contradictorio, debido principalmente a la precipitación constante durante el año y las razones expuestas anteriormente, hacen que la cuenca responda rápidamente frente a eventos extremos haciéndola propensa a crecidas.</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 la información recolectada y las observaciones de campo se han identificado dos principales tipos de escurrimiento, superficial o directo en zonas saturadas generalmente ubicadas en el fondo de valle con pendiente baja, en donde el principal tipo de suelo es el Histosol, y subsuperficial en zonas donde la pendiente es  mayor o laderas, siendo en estos lugares los Andosoles los suelos dominantes, adicionalmente no existe evidencia de flujo </a:t>
            </a:r>
            <a:r>
              <a:rPr kumimoji="0" lang="es-ES" sz="1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Hortoniano</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en las laderas de acuerdo a las visitas de campo.  Esto coincide con la literatura consultada.</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Desde el punto de vista geológico el régimen hidrológico de la cuenca es el resultado de la interacción del régimen de precipitaciones y temperaturas en la región con las características </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topográficas y morfológicas de las cuencas, los tipos de suelos y su cobertura vegetal. El agua que fluye por las corrientes proviene de diversas fuentes y, con base a ella se considera el escurrimiento superficial, subsuperficial y subterráneo. Lo que hace que un río tenga mayor caudal en la zona baja o de salida que en la parte alta o  de nacimiento.</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La parte media y alta de la microcuenca del Río Irquis  a pesar de tener una larga historia de uso y perturbación por los distintos usos que se le ha dado, se mantiene todavía como un ecosistema con buena salud por su diversidad, endemismo y la presencia de especies indicadoras de buen estado de conservación.</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tx1"/>
                </a:solidFill>
                <a:effectLst/>
                <a:latin typeface="Arial" pitchFamily="34" charset="0"/>
                <a:cs typeface="Arial" pitchFamily="34" charset="0"/>
              </a:rPr>
              <a:t> Recomendaciones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800" b="0" i="0" u="none" strike="noStrike" cap="none" normalizeH="0" baseline="0" dirty="0" smtClean="0">
                <a:ln>
                  <a:noFill/>
                </a:ln>
                <a:solidFill>
                  <a:schemeClr val="tx1"/>
                </a:solidFill>
                <a:effectLst/>
                <a:latin typeface="Arial" pitchFamily="34" charset="0"/>
                <a:cs typeface="Arial" pitchFamily="34" charset="0"/>
              </a:rPr>
              <a:t>La elaboración de éste proyecto dejó ver la necesidad de seguir generando información relacionada al  caudal y mas  parámetros hidroclimáticos, a fin de contar con una base de datos para la generación de un verdadero balance hídrico de la microcuenca..</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800" b="0" i="0" u="none" strike="noStrike" cap="none" normalizeH="0" baseline="0" dirty="0" smtClean="0">
                <a:ln>
                  <a:noFill/>
                </a:ln>
                <a:solidFill>
                  <a:schemeClr val="tx1"/>
                </a:solidFill>
                <a:effectLst/>
                <a:latin typeface="Arial" pitchFamily="34" charset="0"/>
                <a:cs typeface="Arial" pitchFamily="34" charset="0"/>
              </a:rPr>
              <a:t>Debe existir mayor apoyo por parte de las autoridades gubernamentales y organismos de control  para la ejecución de proyectos de éste tipo, aún más tomando en cuenta la trascendencia que tiene el  desarrollo de un proyecto estratégico minero nacional  dentro de esta microcuenca.</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800" b="0" i="0" u="none" strike="noStrike" cap="none" normalizeH="0" baseline="0" dirty="0" smtClean="0">
                <a:ln>
                  <a:noFill/>
                </a:ln>
                <a:solidFill>
                  <a:schemeClr val="tx1"/>
                </a:solidFill>
                <a:effectLst/>
                <a:latin typeface="Arial" pitchFamily="34" charset="0"/>
                <a:cs typeface="Arial" pitchFamily="34" charset="0"/>
              </a:rPr>
              <a:t>Incrementar los puntos de monitoreo tanto para cantidad como para calidad de agua</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800" b="0" i="0" u="none" strike="noStrike" cap="none" normalizeH="0" baseline="0" dirty="0" smtClean="0">
                <a:ln>
                  <a:noFill/>
                </a:ln>
                <a:solidFill>
                  <a:schemeClr val="tx1"/>
                </a:solidFill>
                <a:effectLst/>
                <a:latin typeface="Arial" pitchFamily="34" charset="0"/>
                <a:cs typeface="Arial" pitchFamily="34" charset="0"/>
              </a:rPr>
              <a:t>Es importante que instituciones y organismos de control,  dedicadas a la investigación, conservación, protección y planificación del aprovechamiento racional de los recursos naturales renovables y no renovables del país, tomen como línea base los resultados de este proyecto.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CuadroTexto"/>
          <p:cNvSpPr txBox="1"/>
          <p:nvPr/>
        </p:nvSpPr>
        <p:spPr>
          <a:xfrm>
            <a:off x="179512" y="1196752"/>
            <a:ext cx="8964488" cy="4247317"/>
          </a:xfrm>
          <a:prstGeom prst="rect">
            <a:avLst/>
          </a:prstGeom>
          <a:noFill/>
        </p:spPr>
        <p:txBody>
          <a:bodyPr wrap="square" rtlCol="0">
            <a:spAutoFit/>
          </a:bodyPr>
          <a:lstStyle/>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a:p>
        </p:txBody>
      </p:sp>
      <p:sp>
        <p:nvSpPr>
          <p:cNvPr id="9218" name="Rectangle 2"/>
          <p:cNvSpPr>
            <a:spLocks noChangeArrowheads="1"/>
          </p:cNvSpPr>
          <p:nvPr/>
        </p:nvSpPr>
        <p:spPr bwMode="auto">
          <a:xfrm>
            <a:off x="1" y="286617"/>
            <a:ext cx="9143999" cy="744819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tx1"/>
                </a:solidFill>
                <a:effectLst/>
                <a:latin typeface="Arial" pitchFamily="34" charset="0"/>
                <a:cs typeface="Arial" pitchFamily="34" charset="0"/>
              </a:rPr>
              <a:t>Conclusiones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Existe  variabilidad temporal  de todos los parámetros climáticos,   siendo la altitud la principal variable que  interviene en la</a:t>
            </a:r>
            <a:r>
              <a:rPr kumimoji="0" lang="es-E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misma.</a:t>
            </a:r>
            <a:endPar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La precipitación es la variable </a:t>
            </a:r>
            <a:r>
              <a:rPr kumimoji="0" lang="es-E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domínante</a:t>
            </a:r>
            <a:r>
              <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en la generación espacial y temporal de caudal en los ríos de la cuenca de estudio durante los periodos húmedos. Mientras durante épocas secas las propiedades de los suelos existentes, principalmente Andosoles e Histosoles, son los responsables de la magnífica regulación de agua que se traduce en un alto flujo base.</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Existe una relación directa en la precipitación y el caudal de la parte alta, no así con el caudal de la parte baja, por lo tanto la precipitación en la microcuenca se distribuye  no de manera uniforme, sino mas bien espacial y temporal.</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El tiempo de  concentración basado en las características fisiográficas de la cuenca, es de 85,98 minutos, la cuenca responde rápidamente ante un evento de precipitación. Esto debido a que: en la zona la precipitación es constante durante el año</a:t>
            </a:r>
          </a:p>
          <a:p>
            <a:pPr marL="0" marR="0" lvl="0" indent="0" algn="just" defTabSz="914400" rtl="0" eaLnBrk="0" fontAlgn="base" latinLnBrk="0" hangingPunct="0">
              <a:lnSpc>
                <a:spcPct val="100000"/>
              </a:lnSpc>
              <a:spcBef>
                <a:spcPct val="0"/>
              </a:spcBef>
              <a:spcAft>
                <a:spcPct val="0"/>
              </a:spcAft>
              <a:buClrTx/>
              <a:buSzTx/>
              <a:tabLst/>
            </a:pP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 acuerdo al factor de forma la cuenca de estudio no es propensa a crecidas, pero esto puede ser contradictorio, debido principalmente a la precipitación constante durante el año y las razones expuestas anteriormente.</a:t>
            </a:r>
          </a:p>
          <a:p>
            <a:pPr marL="0" marR="0" lvl="0" indent="0" algn="just" defTabSz="914400" rtl="0" eaLnBrk="0" fontAlgn="base" latinLnBrk="0" hangingPunct="0">
              <a:lnSpc>
                <a:spcPct val="100000"/>
              </a:lnSpc>
              <a:spcBef>
                <a:spcPct val="0"/>
              </a:spcBef>
              <a:spcAft>
                <a:spcPct val="0"/>
              </a:spcAft>
              <a:buClrTx/>
              <a:buSzTx/>
              <a:tabLst/>
            </a:pP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Existen dos tipos de escurrimiento: superficial y subsuperficial.</a:t>
            </a:r>
          </a:p>
          <a:p>
            <a:pPr marL="0" marR="0" lvl="0" indent="0" algn="just" defTabSz="914400" rtl="0" eaLnBrk="0" fontAlgn="base" latinLnBrk="0" hangingPunct="0">
              <a:lnSpc>
                <a:spcPct val="100000"/>
              </a:lnSpc>
              <a:spcBef>
                <a:spcPct val="0"/>
              </a:spcBef>
              <a:spcAft>
                <a:spcPct val="0"/>
              </a:spcAft>
              <a:buClrTx/>
              <a:buSzTx/>
              <a:tabLst/>
            </a:pP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ES_tradnl"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Desde el punto de vista geológico el régimen hidrológico de la cuenca es el resultado de la interacción del régimen de precipitaciones y temperaturas en la región con las características </a:t>
            </a:r>
            <a:r>
              <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topográficas y morfológicas de las cuencas, los tipos de suelos y su cobertura vegetal. </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La parte media y alta de la microcuenca del Río Irquis  a pesar de tener una larga historia de uso y perturbación por los distintos usos que se le ha dado, se mantiene todavía como un ecosistema con buena salud por su diversidad, endemismo y la presencia de especies indicadoras de buen estado de conservación.</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48876"/>
            <a:ext cx="9144000" cy="7263527"/>
          </a:xfrm>
          <a:prstGeom prst="rect">
            <a:avLst/>
          </a:prstGeom>
          <a:solidFill>
            <a:schemeClr val="bg1"/>
          </a:solidFill>
        </p:spPr>
        <p:txBody>
          <a:bodyPr wrap="square">
            <a:spAutoFit/>
          </a:bodyPr>
          <a:lstStyle/>
          <a:p>
            <a:pPr lvl="0" eaLnBrk="0" fontAlgn="base" hangingPunct="0">
              <a:spcBef>
                <a:spcPct val="0"/>
              </a:spcBef>
              <a:spcAft>
                <a:spcPct val="0"/>
              </a:spcAft>
            </a:pPr>
            <a:r>
              <a:rPr lang="es-ES" sz="2400" b="1" dirty="0" smtClean="0">
                <a:latin typeface="Arial" pitchFamily="34" charset="0"/>
                <a:cs typeface="Arial" pitchFamily="34" charset="0"/>
              </a:rPr>
              <a:t> </a:t>
            </a:r>
          </a:p>
          <a:p>
            <a:pPr lvl="0" eaLnBrk="0" fontAlgn="base" hangingPunct="0">
              <a:spcBef>
                <a:spcPct val="0"/>
              </a:spcBef>
              <a:spcAft>
                <a:spcPct val="0"/>
              </a:spcAft>
            </a:pPr>
            <a:r>
              <a:rPr lang="es-ES" sz="2400" b="1" dirty="0" smtClean="0">
                <a:latin typeface="Arial" pitchFamily="34" charset="0"/>
                <a:cs typeface="Arial" pitchFamily="34" charset="0"/>
              </a:rPr>
              <a:t>Recomendaciones</a:t>
            </a:r>
          </a:p>
          <a:p>
            <a:pPr lvl="0" eaLnBrk="0" fontAlgn="base" hangingPunct="0">
              <a:spcBef>
                <a:spcPct val="0"/>
              </a:spcBef>
              <a:spcAft>
                <a:spcPct val="0"/>
              </a:spcAft>
            </a:pPr>
            <a:endParaRPr lang="es-EC" sz="2000" dirty="0" smtClean="0">
              <a:latin typeface="Arial" pitchFamily="34" charset="0"/>
              <a:cs typeface="Arial" pitchFamily="34" charset="0"/>
            </a:endParaRPr>
          </a:p>
          <a:p>
            <a:pPr lvl="0" eaLnBrk="0" fontAlgn="base" hangingPunct="0">
              <a:spcBef>
                <a:spcPct val="0"/>
              </a:spcBef>
              <a:spcAft>
                <a:spcPct val="0"/>
              </a:spcAft>
              <a:buFont typeface="Wingdings" pitchFamily="2" charset="2"/>
              <a:buChar char="Ø"/>
            </a:pPr>
            <a:r>
              <a:rPr lang="es-ES" sz="2000" dirty="0" smtClean="0">
                <a:latin typeface="Arial" pitchFamily="34" charset="0"/>
                <a:cs typeface="Arial" pitchFamily="34" charset="0"/>
              </a:rPr>
              <a:t>La elaboración de éste proyecto dejó ver la necesidad de seguir generando información relacionada al  caudal y mas  parámetros hidroclimáticos, a fin de contar con una base de datos para la generación de un verdadero balance hídrico de la microcuenca.</a:t>
            </a:r>
          </a:p>
          <a:p>
            <a:pPr lvl="0" eaLnBrk="0" fontAlgn="base" hangingPunct="0">
              <a:spcBef>
                <a:spcPct val="0"/>
              </a:spcBef>
              <a:spcAft>
                <a:spcPct val="0"/>
              </a:spcAft>
              <a:buFontTx/>
              <a:buChar char="•"/>
            </a:pPr>
            <a:endParaRPr lang="es-ES" sz="2000" dirty="0" smtClean="0">
              <a:latin typeface="Arial" pitchFamily="34" charset="0"/>
              <a:cs typeface="Arial" pitchFamily="34" charset="0"/>
            </a:endParaRPr>
          </a:p>
          <a:p>
            <a:pPr lvl="0" eaLnBrk="0" fontAlgn="base" hangingPunct="0">
              <a:spcBef>
                <a:spcPct val="0"/>
              </a:spcBef>
              <a:spcAft>
                <a:spcPct val="0"/>
              </a:spcAft>
            </a:pPr>
            <a:endParaRPr lang="es-EC" sz="2000" dirty="0" smtClean="0">
              <a:latin typeface="Arial" pitchFamily="34" charset="0"/>
              <a:cs typeface="Arial" pitchFamily="34" charset="0"/>
            </a:endParaRPr>
          </a:p>
          <a:p>
            <a:pPr lvl="0" eaLnBrk="0" fontAlgn="base" hangingPunct="0">
              <a:spcBef>
                <a:spcPct val="0"/>
              </a:spcBef>
              <a:spcAft>
                <a:spcPct val="0"/>
              </a:spcAft>
              <a:buFont typeface="Wingdings" pitchFamily="2" charset="2"/>
              <a:buChar char="Ø"/>
            </a:pPr>
            <a:r>
              <a:rPr lang="es-ES" sz="2000" dirty="0" smtClean="0">
                <a:latin typeface="Arial" pitchFamily="34" charset="0"/>
                <a:cs typeface="Arial" pitchFamily="34" charset="0"/>
              </a:rPr>
              <a:t>Debe existir mayor apoyo por parte de las autoridades gubernamentales y organismos de control  para la ejecución de proyectos de éste tipo, aún más tomando en cuenta la trascendencia que tiene el  desarrollo de un proyecto estratégico minero nacional  dentro de esta microcuenca.</a:t>
            </a:r>
          </a:p>
          <a:p>
            <a:pPr lvl="0" eaLnBrk="0" fontAlgn="base" hangingPunct="0">
              <a:spcBef>
                <a:spcPct val="0"/>
              </a:spcBef>
              <a:spcAft>
                <a:spcPct val="0"/>
              </a:spcAft>
              <a:buFont typeface="Wingdings" pitchFamily="2" charset="2"/>
              <a:buChar char="Ø"/>
            </a:pPr>
            <a:endParaRPr lang="es-EC" sz="2000" dirty="0" smtClean="0">
              <a:latin typeface="Arial" pitchFamily="34" charset="0"/>
              <a:cs typeface="Arial" pitchFamily="34" charset="0"/>
            </a:endParaRPr>
          </a:p>
          <a:p>
            <a:pPr lvl="0" eaLnBrk="0" fontAlgn="base" hangingPunct="0">
              <a:spcBef>
                <a:spcPct val="0"/>
              </a:spcBef>
              <a:spcAft>
                <a:spcPct val="0"/>
              </a:spcAft>
              <a:buFont typeface="Wingdings" pitchFamily="2" charset="2"/>
              <a:buChar char="Ø"/>
            </a:pPr>
            <a:r>
              <a:rPr lang="es-ES" sz="2000" dirty="0" smtClean="0">
                <a:latin typeface="Arial" pitchFamily="34" charset="0"/>
                <a:cs typeface="Arial" pitchFamily="34" charset="0"/>
              </a:rPr>
              <a:t>Incrementar los puntos de monitoreo tanto para cantidad como para calidad de agua</a:t>
            </a:r>
          </a:p>
          <a:p>
            <a:pPr lvl="0" eaLnBrk="0" fontAlgn="base" hangingPunct="0">
              <a:spcBef>
                <a:spcPct val="0"/>
              </a:spcBef>
              <a:spcAft>
                <a:spcPct val="0"/>
              </a:spcAft>
              <a:buFont typeface="Wingdings" pitchFamily="2" charset="2"/>
              <a:buChar char="Ø"/>
            </a:pPr>
            <a:endParaRPr lang="es-ES" sz="2000" dirty="0" smtClean="0">
              <a:latin typeface="Arial" pitchFamily="34" charset="0"/>
              <a:cs typeface="Arial" pitchFamily="34" charset="0"/>
            </a:endParaRPr>
          </a:p>
          <a:p>
            <a:pPr lvl="0" eaLnBrk="0" fontAlgn="base" hangingPunct="0">
              <a:spcBef>
                <a:spcPct val="0"/>
              </a:spcBef>
              <a:spcAft>
                <a:spcPct val="0"/>
              </a:spcAft>
              <a:buFont typeface="Wingdings" pitchFamily="2" charset="2"/>
              <a:buChar char="Ø"/>
            </a:pPr>
            <a:endParaRPr lang="es-EC" sz="2000" dirty="0" smtClean="0">
              <a:latin typeface="Arial" pitchFamily="34" charset="0"/>
              <a:cs typeface="Arial" pitchFamily="34" charset="0"/>
            </a:endParaRPr>
          </a:p>
          <a:p>
            <a:pPr lvl="0" eaLnBrk="0" fontAlgn="base" hangingPunct="0">
              <a:spcBef>
                <a:spcPct val="0"/>
              </a:spcBef>
              <a:spcAft>
                <a:spcPct val="0"/>
              </a:spcAft>
              <a:buFont typeface="Wingdings" pitchFamily="2" charset="2"/>
              <a:buChar char="Ø"/>
            </a:pPr>
            <a:r>
              <a:rPr lang="es-ES" sz="2000" dirty="0" smtClean="0">
                <a:latin typeface="Arial" pitchFamily="34" charset="0"/>
                <a:cs typeface="Arial" pitchFamily="34" charset="0"/>
              </a:rPr>
              <a:t>Es importante que instituciones y organismos de control,  dedicadas a la investigación, conservación, protección y planificación del aprovechamiento racional de los recursos naturales renovables y no renovables del país, tomen como línea base los resultados de este proyecto</a:t>
            </a:r>
            <a:r>
              <a:rPr lang="es-ES" dirty="0" smtClean="0">
                <a:latin typeface="Arial" pitchFamily="34" charset="0"/>
                <a:cs typeface="Arial" pitchFamily="34" charset="0"/>
              </a:rPr>
              <a:t>.</a:t>
            </a:r>
          </a:p>
          <a:p>
            <a:pPr lvl="0" eaLnBrk="0" fontAlgn="base" hangingPunct="0">
              <a:spcBef>
                <a:spcPct val="0"/>
              </a:spcBef>
              <a:spcAft>
                <a:spcPct val="0"/>
              </a:spcAft>
              <a:buFont typeface="Wingdings" pitchFamily="2" charset="2"/>
              <a:buChar char="Ø"/>
            </a:pPr>
            <a:endParaRPr lang="es-EC" dirty="0"/>
          </a:p>
        </p:txBody>
      </p:sp>
    </p:spTree>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76872"/>
            <a:ext cx="8229600" cy="1584176"/>
          </a:xfrm>
        </p:spPr>
        <p:txBody>
          <a:bodyPr>
            <a:noAutofit/>
          </a:bodyPr>
          <a:lstStyle/>
          <a:p>
            <a:pPr algn="ctr"/>
            <a:r>
              <a:rPr lang="es-EC" sz="8000" dirty="0" smtClean="0">
                <a:solidFill>
                  <a:srgbClr val="2D5311"/>
                </a:solidFill>
                <a:latin typeface="Arial Black" pitchFamily="34" charset="0"/>
              </a:rPr>
              <a:t>GRACIAS</a:t>
            </a:r>
            <a:endParaRPr lang="es-EC" sz="8000" dirty="0">
              <a:solidFill>
                <a:srgbClr val="2D5311"/>
              </a:solidFill>
              <a:latin typeface="Arial Black" pitchFamily="34" charset="0"/>
            </a:endParaRPr>
          </a:p>
        </p:txBody>
      </p:sp>
    </p:spTree>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76872"/>
            <a:ext cx="8229600" cy="1584176"/>
          </a:xfrm>
        </p:spPr>
        <p:txBody>
          <a:bodyPr>
            <a:noAutofit/>
          </a:bodyPr>
          <a:lstStyle/>
          <a:p>
            <a:pPr algn="ctr"/>
            <a:r>
              <a:rPr lang="es-EC" sz="8000" b="1" dirty="0" smtClean="0">
                <a:solidFill>
                  <a:srgbClr val="2D5311"/>
                </a:solidFill>
                <a:latin typeface="Arial Black" pitchFamily="34" charset="0"/>
              </a:rPr>
              <a:t>CONCEPTOS</a:t>
            </a:r>
            <a:endParaRPr lang="es-EC" sz="8000" b="1" dirty="0">
              <a:solidFill>
                <a:srgbClr val="2D5311"/>
              </a:solidFill>
              <a:latin typeface="Arial Black" pitchFamily="34" charset="0"/>
            </a:endParaRPr>
          </a:p>
        </p:txBody>
      </p:sp>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15 Rectángulo"/>
          <p:cNvSpPr/>
          <p:nvPr/>
        </p:nvSpPr>
        <p:spPr>
          <a:xfrm>
            <a:off x="0" y="1"/>
            <a:ext cx="9144000" cy="769441"/>
          </a:xfrm>
          <a:prstGeom prst="rect">
            <a:avLst/>
          </a:prstGeom>
          <a:solidFill>
            <a:schemeClr val="bg1"/>
          </a:solidFill>
        </p:spPr>
        <p:txBody>
          <a:bodyPr wrap="square">
            <a:spAutoFit/>
          </a:bodyPr>
          <a:lstStyle/>
          <a:p>
            <a:pPr algn="ctr"/>
            <a:r>
              <a:rPr lang="es-EC" sz="4400" dirty="0" smtClean="0">
                <a:latin typeface="Arial Black" pitchFamily="34" charset="0"/>
              </a:rPr>
              <a:t>CUENCA HIDROGRAFICA</a:t>
            </a:r>
            <a:endParaRPr lang="es-EC" sz="4400" dirty="0"/>
          </a:p>
        </p:txBody>
      </p:sp>
      <p:pic>
        <p:nvPicPr>
          <p:cNvPr id="3074" name="il_fi" descr="http://www.marn.gob.gt/documentos/guias/Guia_Microcuenca/elementos/fotos/CUENCA1.jpg"/>
          <p:cNvPicPr>
            <a:picLocks noChangeArrowheads="1"/>
          </p:cNvPicPr>
          <p:nvPr/>
        </p:nvPicPr>
        <p:blipFill>
          <a:blip r:embed="rId2" cstate="print"/>
          <a:srcRect/>
          <a:stretch>
            <a:fillRect/>
          </a:stretch>
        </p:blipFill>
        <p:spPr bwMode="auto">
          <a:xfrm>
            <a:off x="0" y="692696"/>
            <a:ext cx="9324528" cy="6336704"/>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C" dirty="0" smtClean="0"/>
          </a:p>
          <a:p>
            <a:endParaRPr lang="es-EC" dirty="0" smtClean="0"/>
          </a:p>
          <a:p>
            <a:endParaRPr lang="es-EC" dirty="0"/>
          </a:p>
        </p:txBody>
      </p:sp>
      <p:pic>
        <p:nvPicPr>
          <p:cNvPr id="8194" name="Picture 2" descr="Cuadro 5"/>
          <p:cNvPicPr>
            <a:picLocks noChangeAspect="1" noChangeArrowheads="1"/>
          </p:cNvPicPr>
          <p:nvPr/>
        </p:nvPicPr>
        <p:blipFill>
          <a:blip r:embed="rId3" cstate="print">
            <a:lum bright="-10000" contrast="20000"/>
          </a:blip>
          <a:srcRect l="8545" t="2777" b="8586"/>
          <a:stretch>
            <a:fillRect/>
          </a:stretch>
        </p:blipFill>
        <p:spPr bwMode="auto">
          <a:xfrm>
            <a:off x="3680842" y="692696"/>
            <a:ext cx="5463158" cy="32640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195" name="Picture 3" descr="Cuadro 4"/>
          <p:cNvPicPr>
            <a:picLocks noChangeAspect="1" noChangeArrowheads="1"/>
          </p:cNvPicPr>
          <p:nvPr/>
        </p:nvPicPr>
        <p:blipFill>
          <a:blip r:embed="rId4" cstate="print">
            <a:lum bright="-20000" contrast="30000"/>
          </a:blip>
          <a:srcRect l="7358" t="7266"/>
          <a:stretch>
            <a:fillRect/>
          </a:stretch>
        </p:blipFill>
        <p:spPr bwMode="auto">
          <a:xfrm>
            <a:off x="3671392" y="3933056"/>
            <a:ext cx="5472608" cy="29249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il_fi" descr="http://4.bp.blogspot.com/-txpIB10N4Po/ThX-W-G9oBI/AAAAAAAAAGo/wAg0kDtw5A0/s1600/cuencas_2008_9%255B1%255D.jpg"/>
          <p:cNvPicPr>
            <a:picLocks noChangeArrowheads="1"/>
          </p:cNvPicPr>
          <p:nvPr/>
        </p:nvPicPr>
        <p:blipFill>
          <a:blip r:embed="rId5" cstate="print"/>
          <a:srcRect/>
          <a:stretch>
            <a:fillRect/>
          </a:stretch>
        </p:blipFill>
        <p:spPr bwMode="auto">
          <a:xfrm>
            <a:off x="179512" y="1988840"/>
            <a:ext cx="3491880" cy="2808312"/>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4400" b="1" dirty="0" smtClean="0">
                <a:solidFill>
                  <a:srgbClr val="132307"/>
                </a:solidFill>
                <a:latin typeface="Arial Black" pitchFamily="34" charset="0"/>
              </a:rPr>
              <a:t>CUENCA HIDROLOGICA</a:t>
            </a:r>
            <a:endParaRPr lang="es-EC" sz="4400" b="1" dirty="0">
              <a:solidFill>
                <a:srgbClr val="132307"/>
              </a:solidFill>
              <a:latin typeface="Arial Black" pitchFamily="34" charset="0"/>
            </a:endParaRPr>
          </a:p>
        </p:txBody>
      </p:sp>
      <p:pic>
        <p:nvPicPr>
          <p:cNvPr id="5122" name="il_fi" descr="http://reflow.scribd.com/8knx3v9juozv5ii/images/image-6.jpg"/>
          <p:cNvPicPr>
            <a:picLocks noChangeArrowheads="1"/>
          </p:cNvPicPr>
          <p:nvPr/>
        </p:nvPicPr>
        <p:blipFill>
          <a:blip r:embed="rId2" cstate="print"/>
          <a:srcRect/>
          <a:stretch>
            <a:fillRect/>
          </a:stretch>
        </p:blipFill>
        <p:spPr bwMode="auto">
          <a:xfrm>
            <a:off x="0" y="1296144"/>
            <a:ext cx="9144000" cy="5013176"/>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solidFill>
            <a:schemeClr val="bg1"/>
          </a:solidFill>
        </p:spPr>
        <p:txBody>
          <a:bodyPr>
            <a:noAutofit/>
          </a:bodyPr>
          <a:lstStyle/>
          <a:p>
            <a:pPr algn="ctr"/>
            <a:r>
              <a:rPr lang="es-EC" sz="4400" b="1" dirty="0" smtClean="0">
                <a:solidFill>
                  <a:srgbClr val="2D5311"/>
                </a:solidFill>
                <a:latin typeface="Arial Black" pitchFamily="34" charset="0"/>
              </a:rPr>
              <a:t>CICLO HIDROLOGICO</a:t>
            </a:r>
            <a:endParaRPr lang="es-EC" sz="4400" b="1" dirty="0">
              <a:solidFill>
                <a:srgbClr val="2D5311"/>
              </a:solidFill>
              <a:latin typeface="Arial Black" pitchFamily="34" charset="0"/>
            </a:endParaRPr>
          </a:p>
        </p:txBody>
      </p:sp>
      <p:sp>
        <p:nvSpPr>
          <p:cNvPr id="3" name="2 Marcador de contenido"/>
          <p:cNvSpPr>
            <a:spLocks noGrp="1"/>
          </p:cNvSpPr>
          <p:nvPr>
            <p:ph idx="1"/>
          </p:nvPr>
        </p:nvSpPr>
        <p:spPr>
          <a:xfrm>
            <a:off x="457200" y="1196752"/>
            <a:ext cx="8229600" cy="5127848"/>
          </a:xfrm>
        </p:spPr>
        <p:txBody>
          <a:bodyPr/>
          <a:lstStyle/>
          <a:p>
            <a:pPr>
              <a:buNone/>
            </a:pPr>
            <a:endParaRPr lang="es-EC" dirty="0"/>
          </a:p>
        </p:txBody>
      </p:sp>
      <p:pic>
        <p:nvPicPr>
          <p:cNvPr id="4098" name="Picture 2" descr="C:\VICENTE\MAESTRIA\TESISMAESTRIA\PROYECTO1\IMAGENES\ciclo%20hidrologico[1].jpg"/>
          <p:cNvPicPr>
            <a:picLocks noChangeAspect="1" noChangeArrowheads="1"/>
          </p:cNvPicPr>
          <p:nvPr/>
        </p:nvPicPr>
        <p:blipFill>
          <a:blip r:embed="rId2" cstate="print"/>
          <a:srcRect/>
          <a:stretch>
            <a:fillRect/>
          </a:stretch>
        </p:blipFill>
        <p:spPr bwMode="auto">
          <a:xfrm>
            <a:off x="251520" y="1052736"/>
            <a:ext cx="8568952" cy="54726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4782</TotalTime>
  <Words>1575</Words>
  <Application>Microsoft Office PowerPoint</Application>
  <PresentationFormat>Presentación en pantalla (4:3)</PresentationFormat>
  <Paragraphs>251</Paragraphs>
  <Slides>44</Slides>
  <Notes>2</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Flujo</vt:lpstr>
      <vt:lpstr>“CARACTERIZACION PRELIMINAR DE LA GEOMORFOLOGÍA E HIDROLOGÍA DE LA MICROCUENCA DEL RÍO IRQUIS” PARROQUIA VICTORIA DEL PORTETE, CANTON CUENCA – PROVINCIA DEL AZUAY” </vt:lpstr>
      <vt:lpstr>Diapositiva 2</vt:lpstr>
      <vt:lpstr>UBICACIÓN POLÍTICA</vt:lpstr>
      <vt:lpstr>Diapositiva 4</vt:lpstr>
      <vt:lpstr>CONCEPTOS</vt:lpstr>
      <vt:lpstr>Diapositiva 6</vt:lpstr>
      <vt:lpstr>Diapositiva 7</vt:lpstr>
      <vt:lpstr>CUENCA HIDROLOGICA</vt:lpstr>
      <vt:lpstr>CICLO HIDROLOGICO</vt:lpstr>
      <vt:lpstr>BALANCE HIDROLÓGICO</vt:lpstr>
      <vt:lpstr>           PROCEDIMIENTOS  Y  RESULTADOS</vt:lpstr>
      <vt:lpstr>PARAMETROS MORFOMÉTRICOS  </vt:lpstr>
      <vt:lpstr>CURVA HIPSOMETRICA</vt:lpstr>
      <vt:lpstr>Distribución de áreas entre curvas de nivel</vt:lpstr>
      <vt:lpstr>GEOMORFOLOGÍA</vt:lpstr>
      <vt:lpstr>GEOLOGÍA</vt:lpstr>
      <vt:lpstr>EDAFOLOGÍA</vt:lpstr>
      <vt:lpstr>MINERIA</vt:lpstr>
      <vt:lpstr>CLIMA EQUIPOS  HIDROMETEOROLOGICOS</vt:lpstr>
      <vt:lpstr>CLIMA</vt:lpstr>
      <vt:lpstr>CLIMA</vt:lpstr>
      <vt:lpstr>CLIMA</vt:lpstr>
      <vt:lpstr>CLIMA</vt:lpstr>
      <vt:lpstr>CLIMA</vt:lpstr>
      <vt:lpstr>CLIMA</vt:lpstr>
      <vt:lpstr>CLIMA</vt:lpstr>
      <vt:lpstr>MEDIO BIÓTICO</vt:lpstr>
      <vt:lpstr>ASPECTOS SOCIOECONOMICOS</vt:lpstr>
      <vt:lpstr>AFOROS Y CALIDAD DE AGUA</vt:lpstr>
      <vt:lpstr>EQUIPOS  DE MEDICION DE CAUDAL</vt:lpstr>
      <vt:lpstr>RESULTADOS DE AFOROS</vt:lpstr>
      <vt:lpstr>RELACION PRECIPITACION CAUDAL (PARTE ALTA DE LA MICROCUENCA</vt:lpstr>
      <vt:lpstr>RELACION PRECIPITACION CAUDAL (PARTE BAJA DE LA MICROCUENCA</vt:lpstr>
      <vt:lpstr> USUARIOS DEL RECURSO HIDRICO</vt:lpstr>
      <vt:lpstr>MAPA BASE</vt:lpstr>
      <vt:lpstr>MAPA DE COBERTURA VEGETAL</vt:lpstr>
      <vt:lpstr>MAPA HIDROGRÁFICO</vt:lpstr>
      <vt:lpstr>MAPA DE SUELOS</vt:lpstr>
      <vt:lpstr>MAPA DE PENDIENTES</vt:lpstr>
      <vt:lpstr>MAPA DE ZONIFICACIÓN</vt:lpstr>
      <vt:lpstr>CONCLUSIONES Y  RECOMENDACIONES</vt:lpstr>
      <vt:lpstr>Diapositiva 42</vt:lpstr>
      <vt:lpstr>Diapositiva 43</vt:lpstr>
      <vt:lpstr>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ANALISIS Y EVALUACION DEL   REGIMEN DE ESCURRIMIENTO  SUPERFICIAL Y SU USO ACTUAL   EN LA MICROCUENCA DEL  RIO ZHURUCAY.  CANTONES GIRON, SAN FERNADO – PROVINCIA DEL AZUAY.  </dc:title>
  <dc:creator>VICENTE</dc:creator>
  <cp:lastModifiedBy>Administrador</cp:lastModifiedBy>
  <cp:revision>137</cp:revision>
  <dcterms:created xsi:type="dcterms:W3CDTF">2010-12-14T14:54:33Z</dcterms:created>
  <dcterms:modified xsi:type="dcterms:W3CDTF">2013-01-17T00:37:07Z</dcterms:modified>
</cp:coreProperties>
</file>