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10" r:id="rId3"/>
    <p:sldId id="291" r:id="rId4"/>
    <p:sldId id="292" r:id="rId5"/>
    <p:sldId id="258" r:id="rId6"/>
    <p:sldId id="273" r:id="rId7"/>
    <p:sldId id="257" r:id="rId8"/>
    <p:sldId id="259" r:id="rId9"/>
    <p:sldId id="260" r:id="rId10"/>
    <p:sldId id="261" r:id="rId11"/>
    <p:sldId id="262" r:id="rId12"/>
    <p:sldId id="263" r:id="rId13"/>
    <p:sldId id="303" r:id="rId14"/>
    <p:sldId id="265" r:id="rId15"/>
    <p:sldId id="302" r:id="rId16"/>
    <p:sldId id="268" r:id="rId17"/>
    <p:sldId id="269" r:id="rId18"/>
    <p:sldId id="270" r:id="rId19"/>
    <p:sldId id="304" r:id="rId20"/>
    <p:sldId id="305" r:id="rId21"/>
    <p:sldId id="306" r:id="rId22"/>
    <p:sldId id="272" r:id="rId23"/>
    <p:sldId id="276" r:id="rId24"/>
    <p:sldId id="271" r:id="rId25"/>
    <p:sldId id="277" r:id="rId26"/>
    <p:sldId id="278" r:id="rId27"/>
    <p:sldId id="279" r:id="rId28"/>
    <p:sldId id="280" r:id="rId29"/>
    <p:sldId id="281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7" r:id="rId38"/>
    <p:sldId id="299" r:id="rId39"/>
    <p:sldId id="307" r:id="rId40"/>
    <p:sldId id="308" r:id="rId41"/>
    <p:sldId id="301" r:id="rId4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OS%20PERSONALES\ESPE-L\INFORMACION!!\TESIS\DISE&#209;O\ENSAYO%20MATERIA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C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FLEXION!$A$3</c:f>
              <c:strCache>
                <c:ptCount val="1"/>
                <c:pt idx="0">
                  <c:v>CARGA 
(N)</c:v>
                </c:pt>
              </c:strCache>
            </c:strRef>
          </c:tx>
          <c:xVal>
            <c:numRef>
              <c:f>FLEXION!$C$4:$C$10</c:f>
              <c:numCache>
                <c:formatCode>General</c:formatCode>
                <c:ptCount val="7"/>
                <c:pt idx="0">
                  <c:v>0.8500000000000002</c:v>
                </c:pt>
                <c:pt idx="1">
                  <c:v>1.43</c:v>
                </c:pt>
                <c:pt idx="2">
                  <c:v>2.16</c:v>
                </c:pt>
                <c:pt idx="3">
                  <c:v>3.06</c:v>
                </c:pt>
                <c:pt idx="4">
                  <c:v>3.7800000000000002</c:v>
                </c:pt>
                <c:pt idx="5">
                  <c:v>4.8199999999999985</c:v>
                </c:pt>
                <c:pt idx="6">
                  <c:v>6.35</c:v>
                </c:pt>
              </c:numCache>
            </c:numRef>
          </c:xVal>
          <c:yVal>
            <c:numRef>
              <c:f>FLEXION!$A$4:$A$10</c:f>
              <c:numCache>
                <c:formatCode>General</c:formatCode>
                <c:ptCount val="7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858688"/>
        <c:axId val="117860608"/>
      </c:scatterChart>
      <c:valAx>
        <c:axId val="1178586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DEFORMACIÓN </a:t>
                </a:r>
                <a:r>
                  <a:rPr lang="es-ES" sz="1000" b="1" i="0" u="none" strike="noStrike" baseline="0">
                    <a:effectLst/>
                  </a:rPr>
                  <a:t>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7860608"/>
        <c:crosses val="autoZero"/>
        <c:crossBetween val="midCat"/>
        <c:majorUnit val="1"/>
      </c:valAx>
      <c:valAx>
        <c:axId val="1178606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/>
                  <a:t>CARGA</a:t>
                </a:r>
                <a:r>
                  <a:rPr lang="es-ES" baseline="0"/>
                  <a:t> (N)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78586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6C83E3-05B9-4DA2-A0B9-354CDCC3D6EE}" type="doc">
      <dgm:prSet loTypeId="urn:microsoft.com/office/officeart/2005/8/layout/cycle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539A843-6898-4350-8092-8977985BCF3A}">
      <dgm:prSet phldrT="[Texto]"/>
      <dgm:spPr/>
      <dgm:t>
        <a:bodyPr/>
        <a:lstStyle/>
        <a:p>
          <a:r>
            <a:rPr lang="es-ES" b="1" dirty="0" smtClean="0"/>
            <a:t>TIPO VEHÍCULO</a:t>
          </a:r>
          <a:endParaRPr lang="es-ES" dirty="0"/>
        </a:p>
      </dgm:t>
    </dgm:pt>
    <dgm:pt modelId="{27E57F92-A40B-4790-B71A-CC1F3BC421CB}" type="parTrans" cxnId="{412D00DC-EA1F-4CDC-8B2A-15547F4C2A06}">
      <dgm:prSet/>
      <dgm:spPr/>
      <dgm:t>
        <a:bodyPr/>
        <a:lstStyle/>
        <a:p>
          <a:endParaRPr lang="es-ES"/>
        </a:p>
      </dgm:t>
    </dgm:pt>
    <dgm:pt modelId="{3D9F0617-2A3D-4D32-8532-D265EBF9E47E}" type="sibTrans" cxnId="{412D00DC-EA1F-4CDC-8B2A-15547F4C2A06}">
      <dgm:prSet/>
      <dgm:spPr/>
      <dgm:t>
        <a:bodyPr/>
        <a:lstStyle/>
        <a:p>
          <a:endParaRPr lang="es-ES"/>
        </a:p>
      </dgm:t>
    </dgm:pt>
    <dgm:pt modelId="{07779BD7-871A-4AA7-A282-CBCE7E25CE9F}">
      <dgm:prSet phldrT="[Texto]"/>
      <dgm:spPr/>
      <dgm:t>
        <a:bodyPr/>
        <a:lstStyle/>
        <a:p>
          <a:r>
            <a:rPr lang="es-ES" dirty="0" smtClean="0"/>
            <a:t>Car-Cross  monoplaza</a:t>
          </a:r>
          <a:endParaRPr lang="es-ES" dirty="0"/>
        </a:p>
      </dgm:t>
    </dgm:pt>
    <dgm:pt modelId="{A65796AC-7AA7-4EC3-ABA5-5905F07DDCC2}" type="parTrans" cxnId="{A24705D2-4211-4B06-972C-877E9C777469}">
      <dgm:prSet/>
      <dgm:spPr/>
      <dgm:t>
        <a:bodyPr/>
        <a:lstStyle/>
        <a:p>
          <a:endParaRPr lang="es-ES"/>
        </a:p>
      </dgm:t>
    </dgm:pt>
    <dgm:pt modelId="{5CDDA964-FB18-4629-A9B4-142C5944BC59}" type="sibTrans" cxnId="{A24705D2-4211-4B06-972C-877E9C777469}">
      <dgm:prSet/>
      <dgm:spPr/>
      <dgm:t>
        <a:bodyPr/>
        <a:lstStyle/>
        <a:p>
          <a:endParaRPr lang="es-ES"/>
        </a:p>
      </dgm:t>
    </dgm:pt>
    <dgm:pt modelId="{8A865414-35F5-4B09-A3B9-0CE8A47F5069}">
      <dgm:prSet phldrT="[Texto]"/>
      <dgm:spPr/>
      <dgm:t>
        <a:bodyPr/>
        <a:lstStyle/>
        <a:p>
          <a:r>
            <a:rPr lang="es-ES" b="1" dirty="0" smtClean="0"/>
            <a:t>USO</a:t>
          </a:r>
          <a:r>
            <a:rPr lang="es-ES" dirty="0" smtClean="0"/>
            <a:t> </a:t>
          </a:r>
          <a:endParaRPr lang="es-ES" dirty="0"/>
        </a:p>
      </dgm:t>
    </dgm:pt>
    <dgm:pt modelId="{DC9D530A-544F-4865-B42E-634FC132FC1D}" type="parTrans" cxnId="{6BA4E77A-C454-4A3D-A394-3688C7CFE62D}">
      <dgm:prSet/>
      <dgm:spPr/>
      <dgm:t>
        <a:bodyPr/>
        <a:lstStyle/>
        <a:p>
          <a:endParaRPr lang="es-ES"/>
        </a:p>
      </dgm:t>
    </dgm:pt>
    <dgm:pt modelId="{4EB89AA6-2354-4C36-BDAA-AA4C10218F02}" type="sibTrans" cxnId="{6BA4E77A-C454-4A3D-A394-3688C7CFE62D}">
      <dgm:prSet/>
      <dgm:spPr/>
      <dgm:t>
        <a:bodyPr/>
        <a:lstStyle/>
        <a:p>
          <a:endParaRPr lang="es-ES"/>
        </a:p>
      </dgm:t>
    </dgm:pt>
    <dgm:pt modelId="{97B27B8C-D00C-470C-97FC-26219A0CDA98}">
      <dgm:prSet phldrT="[Texto]"/>
      <dgm:spPr/>
      <dgm:t>
        <a:bodyPr/>
        <a:lstStyle/>
        <a:p>
          <a:r>
            <a:rPr lang="es-ES" dirty="0" smtClean="0"/>
            <a:t>Caminos de segundo orden</a:t>
          </a:r>
          <a:endParaRPr lang="es-ES" dirty="0"/>
        </a:p>
      </dgm:t>
    </dgm:pt>
    <dgm:pt modelId="{315A9DDD-F8B8-4386-9DEE-7148B4EDF6FB}" type="parTrans" cxnId="{222CA6D3-7B04-484A-BFA8-200D01535ED9}">
      <dgm:prSet/>
      <dgm:spPr/>
      <dgm:t>
        <a:bodyPr/>
        <a:lstStyle/>
        <a:p>
          <a:endParaRPr lang="es-ES"/>
        </a:p>
      </dgm:t>
    </dgm:pt>
    <dgm:pt modelId="{BC2F248A-50E5-40A7-92A8-3DBD52E0471D}" type="sibTrans" cxnId="{222CA6D3-7B04-484A-BFA8-200D01535ED9}">
      <dgm:prSet/>
      <dgm:spPr/>
      <dgm:t>
        <a:bodyPr/>
        <a:lstStyle/>
        <a:p>
          <a:endParaRPr lang="es-ES"/>
        </a:p>
      </dgm:t>
    </dgm:pt>
    <dgm:pt modelId="{690D8B3F-97C5-43DF-A432-FFAF5785883D}">
      <dgm:prSet phldrT="[Texto]"/>
      <dgm:spPr/>
      <dgm:t>
        <a:bodyPr/>
        <a:lstStyle/>
        <a:p>
          <a:r>
            <a:rPr lang="es-ES" b="1" dirty="0" smtClean="0"/>
            <a:t>PÚBLICO OBJETIVO</a:t>
          </a:r>
          <a:r>
            <a:rPr lang="es-ES" dirty="0" smtClean="0"/>
            <a:t> </a:t>
          </a:r>
          <a:endParaRPr lang="es-ES" dirty="0"/>
        </a:p>
      </dgm:t>
    </dgm:pt>
    <dgm:pt modelId="{B5F83174-155C-46CD-97CE-954C89473215}" type="parTrans" cxnId="{20ADBA77-CE84-4A09-A39C-EFB0C47EDDD6}">
      <dgm:prSet/>
      <dgm:spPr/>
      <dgm:t>
        <a:bodyPr/>
        <a:lstStyle/>
        <a:p>
          <a:endParaRPr lang="es-ES"/>
        </a:p>
      </dgm:t>
    </dgm:pt>
    <dgm:pt modelId="{AF860991-FF8E-4B44-A0ED-D64B82CF83E4}" type="sibTrans" cxnId="{20ADBA77-CE84-4A09-A39C-EFB0C47EDDD6}">
      <dgm:prSet/>
      <dgm:spPr/>
      <dgm:t>
        <a:bodyPr/>
        <a:lstStyle/>
        <a:p>
          <a:endParaRPr lang="es-ES"/>
        </a:p>
      </dgm:t>
    </dgm:pt>
    <dgm:pt modelId="{1FBFB44D-0954-4607-82A3-B2E9FD3EB3C5}">
      <dgm:prSet phldrT="[Texto]"/>
      <dgm:spPr/>
      <dgm:t>
        <a:bodyPr/>
        <a:lstStyle/>
        <a:p>
          <a:r>
            <a:rPr lang="es-ES" dirty="0" smtClean="0"/>
            <a:t>Excursiones: mayores 18 años </a:t>
          </a:r>
          <a:endParaRPr lang="es-ES" dirty="0"/>
        </a:p>
      </dgm:t>
    </dgm:pt>
    <dgm:pt modelId="{8DBED941-7ADC-44F4-88C6-FD8759CFC7F2}" type="parTrans" cxnId="{D5D2B95C-4891-4A4F-925D-73EC6942D1C1}">
      <dgm:prSet/>
      <dgm:spPr/>
      <dgm:t>
        <a:bodyPr/>
        <a:lstStyle/>
        <a:p>
          <a:endParaRPr lang="es-ES"/>
        </a:p>
      </dgm:t>
    </dgm:pt>
    <dgm:pt modelId="{5E8BBFC5-81AF-4407-959B-5C9B23082ACF}" type="sibTrans" cxnId="{D5D2B95C-4891-4A4F-925D-73EC6942D1C1}">
      <dgm:prSet/>
      <dgm:spPr/>
      <dgm:t>
        <a:bodyPr/>
        <a:lstStyle/>
        <a:p>
          <a:endParaRPr lang="es-ES"/>
        </a:p>
      </dgm:t>
    </dgm:pt>
    <dgm:pt modelId="{46DDB5BF-97F0-446E-AC52-C9E78883BE35}">
      <dgm:prSet phldrT="[Texto]"/>
      <dgm:spPr/>
      <dgm:t>
        <a:bodyPr/>
        <a:lstStyle/>
        <a:p>
          <a:r>
            <a:rPr lang="es-ES" b="1" dirty="0" smtClean="0"/>
            <a:t>VALORES A TRANSMITIR IMAGEN DE MARCA</a:t>
          </a:r>
          <a:endParaRPr lang="es-ES" dirty="0"/>
        </a:p>
      </dgm:t>
    </dgm:pt>
    <dgm:pt modelId="{012301C1-49A7-4E45-827E-7944490ADD50}" type="parTrans" cxnId="{93C62AB2-95AB-464B-8BA4-2A82A0725B12}">
      <dgm:prSet/>
      <dgm:spPr/>
      <dgm:t>
        <a:bodyPr/>
        <a:lstStyle/>
        <a:p>
          <a:endParaRPr lang="es-ES"/>
        </a:p>
      </dgm:t>
    </dgm:pt>
    <dgm:pt modelId="{B36FCE7D-D88C-43F7-9448-3A48DF9FDD81}" type="sibTrans" cxnId="{93C62AB2-95AB-464B-8BA4-2A82A0725B12}">
      <dgm:prSet/>
      <dgm:spPr/>
      <dgm:t>
        <a:bodyPr/>
        <a:lstStyle/>
        <a:p>
          <a:endParaRPr lang="es-ES"/>
        </a:p>
      </dgm:t>
    </dgm:pt>
    <dgm:pt modelId="{B56135ED-DB42-48D5-8040-7E50D5EA54D0}">
      <dgm:prSet phldrT="[Texto]"/>
      <dgm:spPr/>
      <dgm:t>
        <a:bodyPr/>
        <a:lstStyle/>
        <a:p>
          <a:r>
            <a:rPr lang="es-ES" dirty="0" smtClean="0"/>
            <a:t>Diversión</a:t>
          </a:r>
          <a:endParaRPr lang="es-ES" dirty="0"/>
        </a:p>
      </dgm:t>
    </dgm:pt>
    <dgm:pt modelId="{50551AEA-8523-4EE9-B90D-FCE357B63D06}" type="parTrans" cxnId="{E4AA8211-2F33-4983-ABC1-DE4B92B2B7CA}">
      <dgm:prSet/>
      <dgm:spPr/>
      <dgm:t>
        <a:bodyPr/>
        <a:lstStyle/>
        <a:p>
          <a:endParaRPr lang="es-ES"/>
        </a:p>
      </dgm:t>
    </dgm:pt>
    <dgm:pt modelId="{B3615B2C-20D1-4D4C-AADD-6D9B48613EBD}" type="sibTrans" cxnId="{E4AA8211-2F33-4983-ABC1-DE4B92B2B7CA}">
      <dgm:prSet/>
      <dgm:spPr/>
      <dgm:t>
        <a:bodyPr/>
        <a:lstStyle/>
        <a:p>
          <a:endParaRPr lang="es-ES"/>
        </a:p>
      </dgm:t>
    </dgm:pt>
    <dgm:pt modelId="{51BB2557-F411-4A66-A441-F70D1477225D}">
      <dgm:prSet phldrT="[Texto]"/>
      <dgm:spPr/>
      <dgm:t>
        <a:bodyPr/>
        <a:lstStyle/>
        <a:p>
          <a:r>
            <a:rPr lang="es-ES" dirty="0" smtClean="0"/>
            <a:t>Pistas forestales en buen y mal estado.</a:t>
          </a:r>
          <a:endParaRPr lang="es-ES" dirty="0"/>
        </a:p>
      </dgm:t>
    </dgm:pt>
    <dgm:pt modelId="{A7CC6901-269F-4321-8FF1-C518CAA3B656}" type="parTrans" cxnId="{4E1A6971-1340-4DD9-BB17-5B0FF5E39330}">
      <dgm:prSet/>
      <dgm:spPr/>
      <dgm:t>
        <a:bodyPr/>
        <a:lstStyle/>
        <a:p>
          <a:endParaRPr lang="es-ES"/>
        </a:p>
      </dgm:t>
    </dgm:pt>
    <dgm:pt modelId="{AC4A162A-F5D6-4FBA-911C-6B3CA7C67FB7}" type="sibTrans" cxnId="{4E1A6971-1340-4DD9-BB17-5B0FF5E39330}">
      <dgm:prSet/>
      <dgm:spPr/>
      <dgm:t>
        <a:bodyPr/>
        <a:lstStyle/>
        <a:p>
          <a:endParaRPr lang="es-ES"/>
        </a:p>
      </dgm:t>
    </dgm:pt>
    <dgm:pt modelId="{115DDC19-8592-4986-B13C-7ABACF074C0A}">
      <dgm:prSet/>
      <dgm:spPr/>
      <dgm:t>
        <a:bodyPr/>
        <a:lstStyle/>
        <a:p>
          <a:r>
            <a:rPr lang="es-ES" smtClean="0"/>
            <a:t>Exclusividad</a:t>
          </a:r>
          <a:endParaRPr lang="es-ES" dirty="0"/>
        </a:p>
      </dgm:t>
    </dgm:pt>
    <dgm:pt modelId="{0155DAF3-94DD-4C2E-9FA0-175E9AE18DB2}" type="parTrans" cxnId="{B06D9CC9-3A1B-4A3E-9580-E95E93D201C2}">
      <dgm:prSet/>
      <dgm:spPr/>
      <dgm:t>
        <a:bodyPr/>
        <a:lstStyle/>
        <a:p>
          <a:endParaRPr lang="es-EC"/>
        </a:p>
      </dgm:t>
    </dgm:pt>
    <dgm:pt modelId="{4944C7E6-3F51-463D-B69A-18E8AC83ACEC}" type="sibTrans" cxnId="{B06D9CC9-3A1B-4A3E-9580-E95E93D201C2}">
      <dgm:prSet/>
      <dgm:spPr/>
      <dgm:t>
        <a:bodyPr/>
        <a:lstStyle/>
        <a:p>
          <a:endParaRPr lang="es-EC"/>
        </a:p>
      </dgm:t>
    </dgm:pt>
    <dgm:pt modelId="{20D6AC2F-33C5-403E-99DB-C360D4EEB519}">
      <dgm:prSet/>
      <dgm:spPr/>
      <dgm:t>
        <a:bodyPr/>
        <a:lstStyle/>
        <a:p>
          <a:r>
            <a:rPr lang="es-ES" dirty="0" smtClean="0"/>
            <a:t>Deportividad</a:t>
          </a:r>
          <a:endParaRPr lang="es-ES" dirty="0"/>
        </a:p>
      </dgm:t>
    </dgm:pt>
    <dgm:pt modelId="{8F24DB6C-3E5B-4757-80FF-57656B8D3505}" type="parTrans" cxnId="{4374CF5C-A266-48E8-9AD5-35B1F9291A90}">
      <dgm:prSet/>
      <dgm:spPr/>
      <dgm:t>
        <a:bodyPr/>
        <a:lstStyle/>
        <a:p>
          <a:endParaRPr lang="es-EC"/>
        </a:p>
      </dgm:t>
    </dgm:pt>
    <dgm:pt modelId="{D74954BA-7DC1-442F-B7B5-7AB2A662603F}" type="sibTrans" cxnId="{4374CF5C-A266-48E8-9AD5-35B1F9291A90}">
      <dgm:prSet/>
      <dgm:spPr/>
      <dgm:t>
        <a:bodyPr/>
        <a:lstStyle/>
        <a:p>
          <a:endParaRPr lang="es-EC"/>
        </a:p>
      </dgm:t>
    </dgm:pt>
    <dgm:pt modelId="{49E4B635-D289-41EB-821E-23A297E157B7}">
      <dgm:prSet/>
      <dgm:spPr/>
      <dgm:t>
        <a:bodyPr/>
        <a:lstStyle/>
        <a:p>
          <a:r>
            <a:rPr lang="es-ES" dirty="0" smtClean="0"/>
            <a:t>Pista-circuito de aventura: toda edad</a:t>
          </a:r>
          <a:endParaRPr lang="es-ES" dirty="0"/>
        </a:p>
      </dgm:t>
    </dgm:pt>
    <dgm:pt modelId="{58522890-57B5-413A-8C4E-42C3D18A0FE3}" type="parTrans" cxnId="{BB599243-68C4-4157-92C6-E025496E4D3B}">
      <dgm:prSet/>
      <dgm:spPr/>
      <dgm:t>
        <a:bodyPr/>
        <a:lstStyle/>
        <a:p>
          <a:endParaRPr lang="es-EC"/>
        </a:p>
      </dgm:t>
    </dgm:pt>
    <dgm:pt modelId="{F5C03C45-6136-4C2A-B0CB-7057FCDB7B9E}" type="sibTrans" cxnId="{BB599243-68C4-4157-92C6-E025496E4D3B}">
      <dgm:prSet/>
      <dgm:spPr/>
      <dgm:t>
        <a:bodyPr/>
        <a:lstStyle/>
        <a:p>
          <a:endParaRPr lang="es-EC"/>
        </a:p>
      </dgm:t>
    </dgm:pt>
    <dgm:pt modelId="{6D78267A-E2E6-4E67-B3A9-CAF5B43EBB69}">
      <dgm:prSet phldrT="[Texto]"/>
      <dgm:spPr/>
      <dgm:t>
        <a:bodyPr/>
        <a:lstStyle/>
        <a:p>
          <a:endParaRPr lang="es-ES" dirty="0"/>
        </a:p>
      </dgm:t>
    </dgm:pt>
    <dgm:pt modelId="{4E376F49-D8AE-4297-A88B-F6C62AA205E9}" type="parTrans" cxnId="{CEB3CF9B-9AFB-4BC7-B48E-84E69D7324E9}">
      <dgm:prSet/>
      <dgm:spPr/>
      <dgm:t>
        <a:bodyPr/>
        <a:lstStyle/>
        <a:p>
          <a:endParaRPr lang="es-EC"/>
        </a:p>
      </dgm:t>
    </dgm:pt>
    <dgm:pt modelId="{ACA48381-E7A5-4EB6-9C34-5A3334017B78}" type="sibTrans" cxnId="{CEB3CF9B-9AFB-4BC7-B48E-84E69D7324E9}">
      <dgm:prSet/>
      <dgm:spPr/>
      <dgm:t>
        <a:bodyPr/>
        <a:lstStyle/>
        <a:p>
          <a:endParaRPr lang="es-EC"/>
        </a:p>
      </dgm:t>
    </dgm:pt>
    <dgm:pt modelId="{7E4800EC-45F8-45A4-AE07-C1E30F8FD2FE}">
      <dgm:prSet phldrT="[Texto]"/>
      <dgm:spPr/>
      <dgm:t>
        <a:bodyPr/>
        <a:lstStyle/>
        <a:p>
          <a:endParaRPr lang="es-ES" dirty="0"/>
        </a:p>
      </dgm:t>
    </dgm:pt>
    <dgm:pt modelId="{21789C90-E144-48E7-90CB-B16ED00F2C8E}" type="parTrans" cxnId="{0ED669A1-DF4C-4223-9330-C47AA520BED1}">
      <dgm:prSet/>
      <dgm:spPr/>
      <dgm:t>
        <a:bodyPr/>
        <a:lstStyle/>
        <a:p>
          <a:endParaRPr lang="es-EC"/>
        </a:p>
      </dgm:t>
    </dgm:pt>
    <dgm:pt modelId="{6DAE587E-3FF6-4DDA-85C4-3C48B93F6AD3}" type="sibTrans" cxnId="{0ED669A1-DF4C-4223-9330-C47AA520BED1}">
      <dgm:prSet/>
      <dgm:spPr/>
      <dgm:t>
        <a:bodyPr/>
        <a:lstStyle/>
        <a:p>
          <a:endParaRPr lang="es-EC"/>
        </a:p>
      </dgm:t>
    </dgm:pt>
    <dgm:pt modelId="{9BFC34EA-D465-49E1-A305-6ECE6EA596AC}" type="pres">
      <dgm:prSet presAssocID="{8D6C83E3-05B9-4DA2-A0B9-354CDCC3D6E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CAE6522-765F-464A-8F6A-60A4D089582A}" type="pres">
      <dgm:prSet presAssocID="{8D6C83E3-05B9-4DA2-A0B9-354CDCC3D6EE}" presName="children" presStyleCnt="0"/>
      <dgm:spPr/>
    </dgm:pt>
    <dgm:pt modelId="{326BE469-BB25-42A9-AD2C-3626E2D71602}" type="pres">
      <dgm:prSet presAssocID="{8D6C83E3-05B9-4DA2-A0B9-354CDCC3D6EE}" presName="child1group" presStyleCnt="0"/>
      <dgm:spPr/>
    </dgm:pt>
    <dgm:pt modelId="{A8354865-0938-402F-A4D6-DDEA1BA60050}" type="pres">
      <dgm:prSet presAssocID="{8D6C83E3-05B9-4DA2-A0B9-354CDCC3D6EE}" presName="child1" presStyleLbl="bgAcc1" presStyleIdx="0" presStyleCnt="4" custScaleX="129453" custLinFactNeighborX="-22544"/>
      <dgm:spPr/>
      <dgm:t>
        <a:bodyPr/>
        <a:lstStyle/>
        <a:p>
          <a:endParaRPr lang="es-ES"/>
        </a:p>
      </dgm:t>
    </dgm:pt>
    <dgm:pt modelId="{4C13212E-E35A-42D5-B1A7-A88BDE8B8491}" type="pres">
      <dgm:prSet presAssocID="{8D6C83E3-05B9-4DA2-A0B9-354CDCC3D6E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349771-19FC-48B7-BA32-BB9C043AD425}" type="pres">
      <dgm:prSet presAssocID="{8D6C83E3-05B9-4DA2-A0B9-354CDCC3D6EE}" presName="child2group" presStyleCnt="0"/>
      <dgm:spPr/>
    </dgm:pt>
    <dgm:pt modelId="{203C8B5A-A7EF-489E-92B3-0E6EAD0E14BA}" type="pres">
      <dgm:prSet presAssocID="{8D6C83E3-05B9-4DA2-A0B9-354CDCC3D6EE}" presName="child2" presStyleLbl="bgAcc1" presStyleIdx="1" presStyleCnt="4" custScaleX="153391" custLinFactNeighborX="26687"/>
      <dgm:spPr/>
      <dgm:t>
        <a:bodyPr/>
        <a:lstStyle/>
        <a:p>
          <a:endParaRPr lang="es-ES"/>
        </a:p>
      </dgm:t>
    </dgm:pt>
    <dgm:pt modelId="{00AA393B-34A5-443A-9B17-6F017BB4C062}" type="pres">
      <dgm:prSet presAssocID="{8D6C83E3-05B9-4DA2-A0B9-354CDCC3D6E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33A3F0-D8D9-46F1-B8D5-B8BFF0CCFEE0}" type="pres">
      <dgm:prSet presAssocID="{8D6C83E3-05B9-4DA2-A0B9-354CDCC3D6EE}" presName="child3group" presStyleCnt="0"/>
      <dgm:spPr/>
    </dgm:pt>
    <dgm:pt modelId="{C3BA93A9-13D9-4904-B384-71573796230B}" type="pres">
      <dgm:prSet presAssocID="{8D6C83E3-05B9-4DA2-A0B9-354CDCC3D6EE}" presName="child3" presStyleLbl="bgAcc1" presStyleIdx="2" presStyleCnt="4" custScaleX="125791" custLinFactNeighborX="26687"/>
      <dgm:spPr/>
      <dgm:t>
        <a:bodyPr/>
        <a:lstStyle/>
        <a:p>
          <a:endParaRPr lang="es-ES"/>
        </a:p>
      </dgm:t>
    </dgm:pt>
    <dgm:pt modelId="{DD53EDFC-06FF-4D8C-987C-6671CAECD9B2}" type="pres">
      <dgm:prSet presAssocID="{8D6C83E3-05B9-4DA2-A0B9-354CDCC3D6E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8CB61C-6D67-47EB-B003-207CAE5375A7}" type="pres">
      <dgm:prSet presAssocID="{8D6C83E3-05B9-4DA2-A0B9-354CDCC3D6EE}" presName="child4group" presStyleCnt="0"/>
      <dgm:spPr/>
    </dgm:pt>
    <dgm:pt modelId="{54ABA437-67B6-4C3B-B794-CF863D9DEA2C}" type="pres">
      <dgm:prSet presAssocID="{8D6C83E3-05B9-4DA2-A0B9-354CDCC3D6EE}" presName="child4" presStyleLbl="bgAcc1" presStyleIdx="3" presStyleCnt="4" custScaleX="124856" custLinFactNeighborX="-22544"/>
      <dgm:spPr/>
      <dgm:t>
        <a:bodyPr/>
        <a:lstStyle/>
        <a:p>
          <a:endParaRPr lang="es-ES"/>
        </a:p>
      </dgm:t>
    </dgm:pt>
    <dgm:pt modelId="{FEFF0A9E-9E32-40DA-8353-306684A3B53D}" type="pres">
      <dgm:prSet presAssocID="{8D6C83E3-05B9-4DA2-A0B9-354CDCC3D6E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438095-121C-40A5-9D18-2880AA097E88}" type="pres">
      <dgm:prSet presAssocID="{8D6C83E3-05B9-4DA2-A0B9-354CDCC3D6EE}" presName="childPlaceholder" presStyleCnt="0"/>
      <dgm:spPr/>
    </dgm:pt>
    <dgm:pt modelId="{337FFFB8-CB6E-498A-9B9E-941C04FE7114}" type="pres">
      <dgm:prSet presAssocID="{8D6C83E3-05B9-4DA2-A0B9-354CDCC3D6EE}" presName="circle" presStyleCnt="0"/>
      <dgm:spPr/>
    </dgm:pt>
    <dgm:pt modelId="{62917EE1-1E60-4B24-BE3C-38301865AD03}" type="pres">
      <dgm:prSet presAssocID="{8D6C83E3-05B9-4DA2-A0B9-354CDCC3D6EE}" presName="quadrant1" presStyleLbl="node1" presStyleIdx="0" presStyleCnt="4" custLinFactNeighborX="-136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295713-1DD3-4814-B4F1-96B46EE55088}" type="pres">
      <dgm:prSet presAssocID="{8D6C83E3-05B9-4DA2-A0B9-354CDCC3D6E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04E5DF-F7AF-42D6-8190-1D628A982584}" type="pres">
      <dgm:prSet presAssocID="{8D6C83E3-05B9-4DA2-A0B9-354CDCC3D6E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6B1D2F-66D5-4B75-9976-F82E6210E188}" type="pres">
      <dgm:prSet presAssocID="{8D6C83E3-05B9-4DA2-A0B9-354CDCC3D6E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BAE17B5-6CE1-4AAC-B32F-39B955E5812F}" type="pres">
      <dgm:prSet presAssocID="{8D6C83E3-05B9-4DA2-A0B9-354CDCC3D6EE}" presName="quadrantPlaceholder" presStyleCnt="0"/>
      <dgm:spPr/>
    </dgm:pt>
    <dgm:pt modelId="{5102D8B3-7ABF-4928-BAE8-62B619D67DE8}" type="pres">
      <dgm:prSet presAssocID="{8D6C83E3-05B9-4DA2-A0B9-354CDCC3D6EE}" presName="center1" presStyleLbl="fgShp" presStyleIdx="0" presStyleCnt="2"/>
      <dgm:spPr/>
    </dgm:pt>
    <dgm:pt modelId="{A468D760-CB43-4B73-97D7-0455D579E6EF}" type="pres">
      <dgm:prSet presAssocID="{8D6C83E3-05B9-4DA2-A0B9-354CDCC3D6EE}" presName="center2" presStyleLbl="fgShp" presStyleIdx="1" presStyleCnt="2"/>
      <dgm:spPr/>
    </dgm:pt>
  </dgm:ptLst>
  <dgm:cxnLst>
    <dgm:cxn modelId="{4E1A6971-1340-4DD9-BB17-5B0FF5E39330}" srcId="{8A865414-35F5-4B09-A3B9-0CE8A47F5069}" destId="{51BB2557-F411-4A66-A441-F70D1477225D}" srcOrd="2" destOrd="0" parTransId="{A7CC6901-269F-4321-8FF1-C518CAA3B656}" sibTransId="{AC4A162A-F5D6-4FBA-911C-6B3CA7C67FB7}"/>
    <dgm:cxn modelId="{FDC125C6-5974-4A30-B662-089FD76D3137}" type="presOf" srcId="{6D78267A-E2E6-4E67-B3A9-CAF5B43EBB69}" destId="{203C8B5A-A7EF-489E-92B3-0E6EAD0E14BA}" srcOrd="0" destOrd="0" presId="urn:microsoft.com/office/officeart/2005/8/layout/cycle4"/>
    <dgm:cxn modelId="{412D00DC-EA1F-4CDC-8B2A-15547F4C2A06}" srcId="{8D6C83E3-05B9-4DA2-A0B9-354CDCC3D6EE}" destId="{6539A843-6898-4350-8092-8977985BCF3A}" srcOrd="0" destOrd="0" parTransId="{27E57F92-A40B-4790-B71A-CC1F3BC421CB}" sibTransId="{3D9F0617-2A3D-4D32-8532-D265EBF9E47E}"/>
    <dgm:cxn modelId="{79A0E1E5-2805-458A-9425-BD31E9DD21BA}" type="presOf" srcId="{690D8B3F-97C5-43DF-A432-FFAF5785883D}" destId="{5104E5DF-F7AF-42D6-8190-1D628A982584}" srcOrd="0" destOrd="0" presId="urn:microsoft.com/office/officeart/2005/8/layout/cycle4"/>
    <dgm:cxn modelId="{918C9AF8-7C27-4F07-9236-4EEDBDCBB997}" type="presOf" srcId="{07779BD7-871A-4AA7-A282-CBCE7E25CE9F}" destId="{A8354865-0938-402F-A4D6-DDEA1BA60050}" srcOrd="0" destOrd="1" presId="urn:microsoft.com/office/officeart/2005/8/layout/cycle4"/>
    <dgm:cxn modelId="{222CA6D3-7B04-484A-BFA8-200D01535ED9}" srcId="{8A865414-35F5-4B09-A3B9-0CE8A47F5069}" destId="{97B27B8C-D00C-470C-97FC-26219A0CDA98}" srcOrd="1" destOrd="0" parTransId="{315A9DDD-F8B8-4386-9DEE-7148B4EDF6FB}" sibTransId="{BC2F248A-50E5-40A7-92A8-3DBD52E0471D}"/>
    <dgm:cxn modelId="{DFA46C2E-AD0D-4CDA-A997-55F6A91597A9}" type="presOf" srcId="{51BB2557-F411-4A66-A441-F70D1477225D}" destId="{00AA393B-34A5-443A-9B17-6F017BB4C062}" srcOrd="1" destOrd="2" presId="urn:microsoft.com/office/officeart/2005/8/layout/cycle4"/>
    <dgm:cxn modelId="{EF7CE001-1C39-4A2D-A6C0-7725C1EE026E}" type="presOf" srcId="{6D78267A-E2E6-4E67-B3A9-CAF5B43EBB69}" destId="{00AA393B-34A5-443A-9B17-6F017BB4C062}" srcOrd="1" destOrd="0" presId="urn:microsoft.com/office/officeart/2005/8/layout/cycle4"/>
    <dgm:cxn modelId="{F84F1EDC-1288-435D-831A-2A5B07532820}" type="presOf" srcId="{46DDB5BF-97F0-446E-AC52-C9E78883BE35}" destId="{176B1D2F-66D5-4B75-9976-F82E6210E188}" srcOrd="0" destOrd="0" presId="urn:microsoft.com/office/officeart/2005/8/layout/cycle4"/>
    <dgm:cxn modelId="{527F3229-816F-4394-80D4-BCC2EE9855B6}" type="presOf" srcId="{1FBFB44D-0954-4607-82A3-B2E9FD3EB3C5}" destId="{C3BA93A9-13D9-4904-B384-71573796230B}" srcOrd="0" destOrd="0" presId="urn:microsoft.com/office/officeart/2005/8/layout/cycle4"/>
    <dgm:cxn modelId="{D5D2B95C-4891-4A4F-925D-73EC6942D1C1}" srcId="{690D8B3F-97C5-43DF-A432-FFAF5785883D}" destId="{1FBFB44D-0954-4607-82A3-B2E9FD3EB3C5}" srcOrd="0" destOrd="0" parTransId="{8DBED941-7ADC-44F4-88C6-FD8759CFC7F2}" sibTransId="{5E8BBFC5-81AF-4407-959B-5C9B23082ACF}"/>
    <dgm:cxn modelId="{F3E2B2F0-01DB-4560-9A40-BA32791DB411}" type="presOf" srcId="{6539A843-6898-4350-8092-8977985BCF3A}" destId="{62917EE1-1E60-4B24-BE3C-38301865AD03}" srcOrd="0" destOrd="0" presId="urn:microsoft.com/office/officeart/2005/8/layout/cycle4"/>
    <dgm:cxn modelId="{F26785BD-0D28-4202-AC33-4C42862424B8}" type="presOf" srcId="{20D6AC2F-33C5-403E-99DB-C360D4EEB519}" destId="{FEFF0A9E-9E32-40DA-8353-306684A3B53D}" srcOrd="1" destOrd="2" presId="urn:microsoft.com/office/officeart/2005/8/layout/cycle4"/>
    <dgm:cxn modelId="{4374CF5C-A266-48E8-9AD5-35B1F9291A90}" srcId="{46DDB5BF-97F0-446E-AC52-C9E78883BE35}" destId="{20D6AC2F-33C5-403E-99DB-C360D4EEB519}" srcOrd="2" destOrd="0" parTransId="{8F24DB6C-3E5B-4757-80FF-57656B8D3505}" sibTransId="{D74954BA-7DC1-442F-B7B5-7AB2A662603F}"/>
    <dgm:cxn modelId="{A24705D2-4211-4B06-972C-877E9C777469}" srcId="{6539A843-6898-4350-8092-8977985BCF3A}" destId="{07779BD7-871A-4AA7-A282-CBCE7E25CE9F}" srcOrd="1" destOrd="0" parTransId="{A65796AC-7AA7-4EC3-ABA5-5905F07DDCC2}" sibTransId="{5CDDA964-FB18-4629-A9B4-142C5944BC59}"/>
    <dgm:cxn modelId="{68B93902-A2AB-4114-881A-BD899E465EF3}" type="presOf" srcId="{49E4B635-D289-41EB-821E-23A297E157B7}" destId="{DD53EDFC-06FF-4D8C-987C-6671CAECD9B2}" srcOrd="1" destOrd="1" presId="urn:microsoft.com/office/officeart/2005/8/layout/cycle4"/>
    <dgm:cxn modelId="{F9A2840A-7C27-4D32-8C16-ABBFD5585B7D}" type="presOf" srcId="{115DDC19-8592-4986-B13C-7ABACF074C0A}" destId="{FEFF0A9E-9E32-40DA-8353-306684A3B53D}" srcOrd="1" destOrd="1" presId="urn:microsoft.com/office/officeart/2005/8/layout/cycle4"/>
    <dgm:cxn modelId="{0ED669A1-DF4C-4223-9330-C47AA520BED1}" srcId="{6539A843-6898-4350-8092-8977985BCF3A}" destId="{7E4800EC-45F8-45A4-AE07-C1E30F8FD2FE}" srcOrd="0" destOrd="0" parTransId="{21789C90-E144-48E7-90CB-B16ED00F2C8E}" sibTransId="{6DAE587E-3FF6-4DDA-85C4-3C48B93F6AD3}"/>
    <dgm:cxn modelId="{6540D2D4-55BD-4273-8895-96626B6B2CAD}" type="presOf" srcId="{49E4B635-D289-41EB-821E-23A297E157B7}" destId="{C3BA93A9-13D9-4904-B384-71573796230B}" srcOrd="0" destOrd="1" presId="urn:microsoft.com/office/officeart/2005/8/layout/cycle4"/>
    <dgm:cxn modelId="{A1CF151C-D46D-4965-88C6-8951A32C7354}" type="presOf" srcId="{8D6C83E3-05B9-4DA2-A0B9-354CDCC3D6EE}" destId="{9BFC34EA-D465-49E1-A305-6ECE6EA596AC}" srcOrd="0" destOrd="0" presId="urn:microsoft.com/office/officeart/2005/8/layout/cycle4"/>
    <dgm:cxn modelId="{93C62AB2-95AB-464B-8BA4-2A82A0725B12}" srcId="{8D6C83E3-05B9-4DA2-A0B9-354CDCC3D6EE}" destId="{46DDB5BF-97F0-446E-AC52-C9E78883BE35}" srcOrd="3" destOrd="0" parTransId="{012301C1-49A7-4E45-827E-7944490ADD50}" sibTransId="{B36FCE7D-D88C-43F7-9448-3A48DF9FDD81}"/>
    <dgm:cxn modelId="{CEB3CF9B-9AFB-4BC7-B48E-84E69D7324E9}" srcId="{8A865414-35F5-4B09-A3B9-0CE8A47F5069}" destId="{6D78267A-E2E6-4E67-B3A9-CAF5B43EBB69}" srcOrd="0" destOrd="0" parTransId="{4E376F49-D8AE-4297-A88B-F6C62AA205E9}" sibTransId="{ACA48381-E7A5-4EB6-9C34-5A3334017B78}"/>
    <dgm:cxn modelId="{E4AA8211-2F33-4983-ABC1-DE4B92B2B7CA}" srcId="{46DDB5BF-97F0-446E-AC52-C9E78883BE35}" destId="{B56135ED-DB42-48D5-8040-7E50D5EA54D0}" srcOrd="0" destOrd="0" parTransId="{50551AEA-8523-4EE9-B90D-FCE357B63D06}" sibTransId="{B3615B2C-20D1-4D4C-AADD-6D9B48613EBD}"/>
    <dgm:cxn modelId="{D7CE6616-EA8C-4D95-B08D-64E197D5DED0}" type="presOf" srcId="{8A865414-35F5-4B09-A3B9-0CE8A47F5069}" destId="{2B295713-1DD3-4814-B4F1-96B46EE55088}" srcOrd="0" destOrd="0" presId="urn:microsoft.com/office/officeart/2005/8/layout/cycle4"/>
    <dgm:cxn modelId="{8D29835A-7401-4376-8302-88327BDB32E1}" type="presOf" srcId="{115DDC19-8592-4986-B13C-7ABACF074C0A}" destId="{54ABA437-67B6-4C3B-B794-CF863D9DEA2C}" srcOrd="0" destOrd="1" presId="urn:microsoft.com/office/officeart/2005/8/layout/cycle4"/>
    <dgm:cxn modelId="{43957D3A-C425-445A-A07E-D660E6D96FC6}" type="presOf" srcId="{51BB2557-F411-4A66-A441-F70D1477225D}" destId="{203C8B5A-A7EF-489E-92B3-0E6EAD0E14BA}" srcOrd="0" destOrd="2" presId="urn:microsoft.com/office/officeart/2005/8/layout/cycle4"/>
    <dgm:cxn modelId="{58007B9B-7F34-4047-811E-170CF34220F5}" type="presOf" srcId="{7E4800EC-45F8-45A4-AE07-C1E30F8FD2FE}" destId="{A8354865-0938-402F-A4D6-DDEA1BA60050}" srcOrd="0" destOrd="0" presId="urn:microsoft.com/office/officeart/2005/8/layout/cycle4"/>
    <dgm:cxn modelId="{6DC832C7-3E33-48C1-AF35-490FBE5C9587}" type="presOf" srcId="{97B27B8C-D00C-470C-97FC-26219A0CDA98}" destId="{203C8B5A-A7EF-489E-92B3-0E6EAD0E14BA}" srcOrd="0" destOrd="1" presId="urn:microsoft.com/office/officeart/2005/8/layout/cycle4"/>
    <dgm:cxn modelId="{66589AED-37D3-4EAB-8AD6-AA306656CD69}" type="presOf" srcId="{20D6AC2F-33C5-403E-99DB-C360D4EEB519}" destId="{54ABA437-67B6-4C3B-B794-CF863D9DEA2C}" srcOrd="0" destOrd="2" presId="urn:microsoft.com/office/officeart/2005/8/layout/cycle4"/>
    <dgm:cxn modelId="{B06D9CC9-3A1B-4A3E-9580-E95E93D201C2}" srcId="{46DDB5BF-97F0-446E-AC52-C9E78883BE35}" destId="{115DDC19-8592-4986-B13C-7ABACF074C0A}" srcOrd="1" destOrd="0" parTransId="{0155DAF3-94DD-4C2E-9FA0-175E9AE18DB2}" sibTransId="{4944C7E6-3F51-463D-B69A-18E8AC83ACEC}"/>
    <dgm:cxn modelId="{B0067465-2BC8-4FEB-AD54-44226CEF27E6}" type="presOf" srcId="{B56135ED-DB42-48D5-8040-7E50D5EA54D0}" destId="{54ABA437-67B6-4C3B-B794-CF863D9DEA2C}" srcOrd="0" destOrd="0" presId="urn:microsoft.com/office/officeart/2005/8/layout/cycle4"/>
    <dgm:cxn modelId="{20ADBA77-CE84-4A09-A39C-EFB0C47EDDD6}" srcId="{8D6C83E3-05B9-4DA2-A0B9-354CDCC3D6EE}" destId="{690D8B3F-97C5-43DF-A432-FFAF5785883D}" srcOrd="2" destOrd="0" parTransId="{B5F83174-155C-46CD-97CE-954C89473215}" sibTransId="{AF860991-FF8E-4B44-A0ED-D64B82CF83E4}"/>
    <dgm:cxn modelId="{69B7BD3C-B472-4B8F-A449-F281AEF69DFF}" type="presOf" srcId="{7E4800EC-45F8-45A4-AE07-C1E30F8FD2FE}" destId="{4C13212E-E35A-42D5-B1A7-A88BDE8B8491}" srcOrd="1" destOrd="0" presId="urn:microsoft.com/office/officeart/2005/8/layout/cycle4"/>
    <dgm:cxn modelId="{4B4BF5D6-89A0-42B9-90A0-B74EF1133131}" type="presOf" srcId="{07779BD7-871A-4AA7-A282-CBCE7E25CE9F}" destId="{4C13212E-E35A-42D5-B1A7-A88BDE8B8491}" srcOrd="1" destOrd="1" presId="urn:microsoft.com/office/officeart/2005/8/layout/cycle4"/>
    <dgm:cxn modelId="{7F0D0D78-7F36-431C-AEF4-6F012BB16244}" type="presOf" srcId="{97B27B8C-D00C-470C-97FC-26219A0CDA98}" destId="{00AA393B-34A5-443A-9B17-6F017BB4C062}" srcOrd="1" destOrd="1" presId="urn:microsoft.com/office/officeart/2005/8/layout/cycle4"/>
    <dgm:cxn modelId="{BB599243-68C4-4157-92C6-E025496E4D3B}" srcId="{690D8B3F-97C5-43DF-A432-FFAF5785883D}" destId="{49E4B635-D289-41EB-821E-23A297E157B7}" srcOrd="1" destOrd="0" parTransId="{58522890-57B5-413A-8C4E-42C3D18A0FE3}" sibTransId="{F5C03C45-6136-4C2A-B0CB-7057FCDB7B9E}"/>
    <dgm:cxn modelId="{3E9F78CC-05AB-4177-B3D0-A07FDEC56E07}" type="presOf" srcId="{1FBFB44D-0954-4607-82A3-B2E9FD3EB3C5}" destId="{DD53EDFC-06FF-4D8C-987C-6671CAECD9B2}" srcOrd="1" destOrd="0" presId="urn:microsoft.com/office/officeart/2005/8/layout/cycle4"/>
    <dgm:cxn modelId="{82CFDAD1-7599-47BB-9983-BF6EB3C02C6E}" type="presOf" srcId="{B56135ED-DB42-48D5-8040-7E50D5EA54D0}" destId="{FEFF0A9E-9E32-40DA-8353-306684A3B53D}" srcOrd="1" destOrd="0" presId="urn:microsoft.com/office/officeart/2005/8/layout/cycle4"/>
    <dgm:cxn modelId="{6BA4E77A-C454-4A3D-A394-3688C7CFE62D}" srcId="{8D6C83E3-05B9-4DA2-A0B9-354CDCC3D6EE}" destId="{8A865414-35F5-4B09-A3B9-0CE8A47F5069}" srcOrd="1" destOrd="0" parTransId="{DC9D530A-544F-4865-B42E-634FC132FC1D}" sibTransId="{4EB89AA6-2354-4C36-BDAA-AA4C10218F02}"/>
    <dgm:cxn modelId="{08B26EC5-283D-4FA2-91B0-C7A41C55F6B1}" type="presParOf" srcId="{9BFC34EA-D465-49E1-A305-6ECE6EA596AC}" destId="{8CAE6522-765F-464A-8F6A-60A4D089582A}" srcOrd="0" destOrd="0" presId="urn:microsoft.com/office/officeart/2005/8/layout/cycle4"/>
    <dgm:cxn modelId="{59E5C2E0-D601-49FB-9D0B-0F97EA08267F}" type="presParOf" srcId="{8CAE6522-765F-464A-8F6A-60A4D089582A}" destId="{326BE469-BB25-42A9-AD2C-3626E2D71602}" srcOrd="0" destOrd="0" presId="urn:microsoft.com/office/officeart/2005/8/layout/cycle4"/>
    <dgm:cxn modelId="{780C9687-811A-4A37-A206-944D18C601ED}" type="presParOf" srcId="{326BE469-BB25-42A9-AD2C-3626E2D71602}" destId="{A8354865-0938-402F-A4D6-DDEA1BA60050}" srcOrd="0" destOrd="0" presId="urn:microsoft.com/office/officeart/2005/8/layout/cycle4"/>
    <dgm:cxn modelId="{8B8959F0-3FB1-4536-906B-42624A0880AA}" type="presParOf" srcId="{326BE469-BB25-42A9-AD2C-3626E2D71602}" destId="{4C13212E-E35A-42D5-B1A7-A88BDE8B8491}" srcOrd="1" destOrd="0" presId="urn:microsoft.com/office/officeart/2005/8/layout/cycle4"/>
    <dgm:cxn modelId="{64564FBB-3878-42E7-85BB-D481117CBBBD}" type="presParOf" srcId="{8CAE6522-765F-464A-8F6A-60A4D089582A}" destId="{15349771-19FC-48B7-BA32-BB9C043AD425}" srcOrd="1" destOrd="0" presId="urn:microsoft.com/office/officeart/2005/8/layout/cycle4"/>
    <dgm:cxn modelId="{F29E8B24-1CF8-4F12-A359-073E52144B0E}" type="presParOf" srcId="{15349771-19FC-48B7-BA32-BB9C043AD425}" destId="{203C8B5A-A7EF-489E-92B3-0E6EAD0E14BA}" srcOrd="0" destOrd="0" presId="urn:microsoft.com/office/officeart/2005/8/layout/cycle4"/>
    <dgm:cxn modelId="{47EE2AC0-FD78-4975-A87D-3D5164A8A24B}" type="presParOf" srcId="{15349771-19FC-48B7-BA32-BB9C043AD425}" destId="{00AA393B-34A5-443A-9B17-6F017BB4C062}" srcOrd="1" destOrd="0" presId="urn:microsoft.com/office/officeart/2005/8/layout/cycle4"/>
    <dgm:cxn modelId="{E412D76E-D827-4D88-A068-EF52E144E087}" type="presParOf" srcId="{8CAE6522-765F-464A-8F6A-60A4D089582A}" destId="{C633A3F0-D8D9-46F1-B8D5-B8BFF0CCFEE0}" srcOrd="2" destOrd="0" presId="urn:microsoft.com/office/officeart/2005/8/layout/cycle4"/>
    <dgm:cxn modelId="{05096981-257C-44E7-B4B8-8E680A5E6B53}" type="presParOf" srcId="{C633A3F0-D8D9-46F1-B8D5-B8BFF0CCFEE0}" destId="{C3BA93A9-13D9-4904-B384-71573796230B}" srcOrd="0" destOrd="0" presId="urn:microsoft.com/office/officeart/2005/8/layout/cycle4"/>
    <dgm:cxn modelId="{EC34EBA3-D1F8-4B61-B185-07784B2BEE13}" type="presParOf" srcId="{C633A3F0-D8D9-46F1-B8D5-B8BFF0CCFEE0}" destId="{DD53EDFC-06FF-4D8C-987C-6671CAECD9B2}" srcOrd="1" destOrd="0" presId="urn:microsoft.com/office/officeart/2005/8/layout/cycle4"/>
    <dgm:cxn modelId="{870FFF35-B4D2-4940-B9DF-937A008AE318}" type="presParOf" srcId="{8CAE6522-765F-464A-8F6A-60A4D089582A}" destId="{C68CB61C-6D67-47EB-B003-207CAE5375A7}" srcOrd="3" destOrd="0" presId="urn:microsoft.com/office/officeart/2005/8/layout/cycle4"/>
    <dgm:cxn modelId="{D49C1DBD-7B7A-4AE7-8254-A6DA6244CA45}" type="presParOf" srcId="{C68CB61C-6D67-47EB-B003-207CAE5375A7}" destId="{54ABA437-67B6-4C3B-B794-CF863D9DEA2C}" srcOrd="0" destOrd="0" presId="urn:microsoft.com/office/officeart/2005/8/layout/cycle4"/>
    <dgm:cxn modelId="{7A1940E8-3E0F-4A90-BB18-44DC7ED30C42}" type="presParOf" srcId="{C68CB61C-6D67-47EB-B003-207CAE5375A7}" destId="{FEFF0A9E-9E32-40DA-8353-306684A3B53D}" srcOrd="1" destOrd="0" presId="urn:microsoft.com/office/officeart/2005/8/layout/cycle4"/>
    <dgm:cxn modelId="{B054F824-9201-4810-ADDB-8F9DC843785F}" type="presParOf" srcId="{8CAE6522-765F-464A-8F6A-60A4D089582A}" destId="{42438095-121C-40A5-9D18-2880AA097E88}" srcOrd="4" destOrd="0" presId="urn:microsoft.com/office/officeart/2005/8/layout/cycle4"/>
    <dgm:cxn modelId="{0EA58AA2-5D68-43E1-BDBC-7B6FE98FF40B}" type="presParOf" srcId="{9BFC34EA-D465-49E1-A305-6ECE6EA596AC}" destId="{337FFFB8-CB6E-498A-9B9E-941C04FE7114}" srcOrd="1" destOrd="0" presId="urn:microsoft.com/office/officeart/2005/8/layout/cycle4"/>
    <dgm:cxn modelId="{2A082570-F643-41D5-A025-095571B60C8C}" type="presParOf" srcId="{337FFFB8-CB6E-498A-9B9E-941C04FE7114}" destId="{62917EE1-1E60-4B24-BE3C-38301865AD03}" srcOrd="0" destOrd="0" presId="urn:microsoft.com/office/officeart/2005/8/layout/cycle4"/>
    <dgm:cxn modelId="{B2CF7A33-EDB4-4B9F-8288-7A84EB31A568}" type="presParOf" srcId="{337FFFB8-CB6E-498A-9B9E-941C04FE7114}" destId="{2B295713-1DD3-4814-B4F1-96B46EE55088}" srcOrd="1" destOrd="0" presId="urn:microsoft.com/office/officeart/2005/8/layout/cycle4"/>
    <dgm:cxn modelId="{47F0BDC2-0409-43CF-B125-16B1E95D9370}" type="presParOf" srcId="{337FFFB8-CB6E-498A-9B9E-941C04FE7114}" destId="{5104E5DF-F7AF-42D6-8190-1D628A982584}" srcOrd="2" destOrd="0" presId="urn:microsoft.com/office/officeart/2005/8/layout/cycle4"/>
    <dgm:cxn modelId="{C00DD27E-F2C3-475E-8E5C-1C0703AD42C2}" type="presParOf" srcId="{337FFFB8-CB6E-498A-9B9E-941C04FE7114}" destId="{176B1D2F-66D5-4B75-9976-F82E6210E188}" srcOrd="3" destOrd="0" presId="urn:microsoft.com/office/officeart/2005/8/layout/cycle4"/>
    <dgm:cxn modelId="{16E1AEFB-91F6-4875-936D-B0E5295B29E4}" type="presParOf" srcId="{337FFFB8-CB6E-498A-9B9E-941C04FE7114}" destId="{3BAE17B5-6CE1-4AAC-B32F-39B955E5812F}" srcOrd="4" destOrd="0" presId="urn:microsoft.com/office/officeart/2005/8/layout/cycle4"/>
    <dgm:cxn modelId="{9BC5A335-76DE-4458-BE15-19A3CB2510CE}" type="presParOf" srcId="{9BFC34EA-D465-49E1-A305-6ECE6EA596AC}" destId="{5102D8B3-7ABF-4928-BAE8-62B619D67DE8}" srcOrd="2" destOrd="0" presId="urn:microsoft.com/office/officeart/2005/8/layout/cycle4"/>
    <dgm:cxn modelId="{316CEF6A-077D-4987-96CF-55FBFC03BB31}" type="presParOf" srcId="{9BFC34EA-D465-49E1-A305-6ECE6EA596AC}" destId="{A468D760-CB43-4B73-97D7-0455D579E6E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A93A9-13D9-4904-B384-71573796230B}">
      <dsp:nvSpPr>
        <dsp:cNvPr id="0" name=""/>
        <dsp:cNvSpPr/>
      </dsp:nvSpPr>
      <dsp:spPr>
        <a:xfrm>
          <a:off x="4995401" y="3077654"/>
          <a:ext cx="2812467" cy="1448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Excursiones: mayores 18 años 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Pista-circuito de aventura: toda edad</a:t>
          </a:r>
          <a:endParaRPr lang="es-ES" sz="1200" kern="1200" dirty="0"/>
        </a:p>
      </dsp:txBody>
      <dsp:txXfrm>
        <a:off x="5870956" y="3471546"/>
        <a:ext cx="1905097" cy="1022601"/>
      </dsp:txXfrm>
    </dsp:sp>
    <dsp:sp modelId="{54ABA437-67B6-4C3B-B794-CF863D9DEA2C}">
      <dsp:nvSpPr>
        <dsp:cNvPr id="0" name=""/>
        <dsp:cNvSpPr/>
      </dsp:nvSpPr>
      <dsp:spPr>
        <a:xfrm>
          <a:off x="257208" y="3077654"/>
          <a:ext cx="2791562" cy="1448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Diversión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smtClean="0"/>
            <a:t>Exclusividad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Deportividad</a:t>
          </a:r>
          <a:endParaRPr lang="es-ES" sz="1200" kern="1200" dirty="0"/>
        </a:p>
      </dsp:txBody>
      <dsp:txXfrm>
        <a:off x="289023" y="3471546"/>
        <a:ext cx="1890463" cy="1022601"/>
      </dsp:txXfrm>
    </dsp:sp>
    <dsp:sp modelId="{203C8B5A-A7EF-489E-92B3-0E6EAD0E14BA}">
      <dsp:nvSpPr>
        <dsp:cNvPr id="0" name=""/>
        <dsp:cNvSpPr/>
      </dsp:nvSpPr>
      <dsp:spPr>
        <a:xfrm>
          <a:off x="4686857" y="0"/>
          <a:ext cx="3429555" cy="1448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Caminos de segundo orden</a:t>
          </a: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Pistas forestales en buen y mal estado.</a:t>
          </a:r>
          <a:endParaRPr lang="es-ES" sz="1200" kern="1200" dirty="0"/>
        </a:p>
      </dsp:txBody>
      <dsp:txXfrm>
        <a:off x="5747538" y="31815"/>
        <a:ext cx="2337058" cy="1022601"/>
      </dsp:txXfrm>
    </dsp:sp>
    <dsp:sp modelId="{A8354865-0938-402F-A4D6-DDEA1BA60050}">
      <dsp:nvSpPr>
        <dsp:cNvPr id="0" name=""/>
        <dsp:cNvSpPr/>
      </dsp:nvSpPr>
      <dsp:spPr>
        <a:xfrm>
          <a:off x="205817" y="0"/>
          <a:ext cx="2894343" cy="1448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 smtClean="0"/>
            <a:t>Car-Cross  monoplaza</a:t>
          </a:r>
          <a:endParaRPr lang="es-ES" sz="1200" kern="1200" dirty="0"/>
        </a:p>
      </dsp:txBody>
      <dsp:txXfrm>
        <a:off x="237632" y="31815"/>
        <a:ext cx="1962410" cy="1022601"/>
      </dsp:txXfrm>
    </dsp:sp>
    <dsp:sp modelId="{62917EE1-1E60-4B24-BE3C-38301865AD03}">
      <dsp:nvSpPr>
        <dsp:cNvPr id="0" name=""/>
        <dsp:cNvSpPr/>
      </dsp:nvSpPr>
      <dsp:spPr>
        <a:xfrm>
          <a:off x="2083047" y="257979"/>
          <a:ext cx="1959741" cy="1959741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TIPO VEHÍCULO</a:t>
          </a:r>
          <a:endParaRPr lang="es-ES" sz="1300" kern="1200" dirty="0"/>
        </a:p>
      </dsp:txBody>
      <dsp:txXfrm>
        <a:off x="2657042" y="831974"/>
        <a:ext cx="1385746" cy="1385746"/>
      </dsp:txXfrm>
    </dsp:sp>
    <dsp:sp modelId="{2B295713-1DD3-4814-B4F1-96B46EE55088}">
      <dsp:nvSpPr>
        <dsp:cNvPr id="0" name=""/>
        <dsp:cNvSpPr/>
      </dsp:nvSpPr>
      <dsp:spPr>
        <a:xfrm rot="5400000">
          <a:off x="4160059" y="257979"/>
          <a:ext cx="1959741" cy="1959741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USO</a:t>
          </a:r>
          <a:r>
            <a:rPr lang="es-ES" sz="1300" kern="1200" dirty="0" smtClean="0"/>
            <a:t> </a:t>
          </a:r>
          <a:endParaRPr lang="es-ES" sz="1300" kern="1200" dirty="0"/>
        </a:p>
      </dsp:txBody>
      <dsp:txXfrm rot="-5400000">
        <a:off x="4160059" y="831974"/>
        <a:ext cx="1385746" cy="1385746"/>
      </dsp:txXfrm>
    </dsp:sp>
    <dsp:sp modelId="{5104E5DF-F7AF-42D6-8190-1D628A982584}">
      <dsp:nvSpPr>
        <dsp:cNvPr id="0" name=""/>
        <dsp:cNvSpPr/>
      </dsp:nvSpPr>
      <dsp:spPr>
        <a:xfrm rot="10800000">
          <a:off x="4160059" y="2308241"/>
          <a:ext cx="1959741" cy="195974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PÚBLICO OBJETIVO</a:t>
          </a:r>
          <a:r>
            <a:rPr lang="es-ES" sz="1300" kern="1200" dirty="0" smtClean="0"/>
            <a:t> </a:t>
          </a:r>
          <a:endParaRPr lang="es-ES" sz="1300" kern="1200" dirty="0"/>
        </a:p>
      </dsp:txBody>
      <dsp:txXfrm rot="10800000">
        <a:off x="4160059" y="2308241"/>
        <a:ext cx="1385746" cy="1385746"/>
      </dsp:txXfrm>
    </dsp:sp>
    <dsp:sp modelId="{176B1D2F-66D5-4B75-9976-F82E6210E188}">
      <dsp:nvSpPr>
        <dsp:cNvPr id="0" name=""/>
        <dsp:cNvSpPr/>
      </dsp:nvSpPr>
      <dsp:spPr>
        <a:xfrm rot="16200000">
          <a:off x="2109798" y="2308241"/>
          <a:ext cx="1959741" cy="195974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VALORES A TRANSMITIR IMAGEN DE MARCA</a:t>
          </a:r>
          <a:endParaRPr lang="es-ES" sz="1300" kern="1200" dirty="0"/>
        </a:p>
      </dsp:txBody>
      <dsp:txXfrm rot="5400000">
        <a:off x="2683793" y="2308241"/>
        <a:ext cx="1385746" cy="1385746"/>
      </dsp:txXfrm>
    </dsp:sp>
    <dsp:sp modelId="{5102D8B3-7ABF-4928-BAE8-62B619D67DE8}">
      <dsp:nvSpPr>
        <dsp:cNvPr id="0" name=""/>
        <dsp:cNvSpPr/>
      </dsp:nvSpPr>
      <dsp:spPr>
        <a:xfrm>
          <a:off x="3776484" y="1855644"/>
          <a:ext cx="676631" cy="588375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8D760-CB43-4B73-97D7-0455D579E6EF}">
      <dsp:nvSpPr>
        <dsp:cNvPr id="0" name=""/>
        <dsp:cNvSpPr/>
      </dsp:nvSpPr>
      <dsp:spPr>
        <a:xfrm rot="10800000">
          <a:off x="3776484" y="2081942"/>
          <a:ext cx="676631" cy="588375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7168E8E-B043-4A4C-BDDB-ECFAF6129551}" type="datetimeFigureOut">
              <a:rPr lang="es-EC" smtClean="0"/>
              <a:t>13/11/2013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B7A05C4-360A-46DA-AA0F-DBD7674B6F04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1218" y="1988840"/>
            <a:ext cx="7772400" cy="2527921"/>
          </a:xfrm>
        </p:spPr>
        <p:txBody>
          <a:bodyPr/>
          <a:lstStyle/>
          <a:p>
            <a:r>
              <a:rPr lang="es-EC" sz="2400" b="1" dirty="0" smtClean="0">
                <a:solidFill>
                  <a:srgbClr val="FF0000"/>
                </a:solidFill>
                <a:effectLst/>
              </a:rPr>
              <a:t>INGENIERÍA AUTOMOTRIZ</a:t>
            </a:r>
            <a:r>
              <a:rPr lang="es-EC" sz="2400" b="1" dirty="0" smtClean="0">
                <a:effectLst/>
              </a:rPr>
              <a:t/>
            </a:r>
            <a:br>
              <a:rPr lang="es-EC" sz="2400" b="1" dirty="0" smtClean="0">
                <a:effectLst/>
              </a:rPr>
            </a:br>
            <a:r>
              <a:rPr lang="es-EC" sz="2400" b="1" dirty="0" smtClean="0">
                <a:effectLst/>
              </a:rPr>
              <a:t/>
            </a:r>
            <a:br>
              <a:rPr lang="es-EC" sz="2400" b="1" dirty="0" smtClean="0">
                <a:effectLst/>
              </a:rPr>
            </a:br>
            <a:r>
              <a:rPr lang="es-EC" sz="2400" b="1" i="1" dirty="0" smtClean="0">
                <a:effectLst/>
              </a:rPr>
              <a:t/>
            </a:r>
            <a:br>
              <a:rPr lang="es-EC" sz="2400" b="1" i="1" dirty="0" smtClean="0">
                <a:effectLst/>
              </a:rPr>
            </a:br>
            <a:r>
              <a:rPr lang="es-EC" sz="2400" b="1" i="1" dirty="0" smtClean="0">
                <a:effectLst/>
              </a:rPr>
              <a:t>“</a:t>
            </a:r>
            <a:r>
              <a:rPr lang="es-ES" sz="2400" i="1" dirty="0">
                <a:effectLst/>
              </a:rPr>
              <a:t>DISEÑO Y CONSTRUCCIÓN DEL BASTIDOR Y SISTEMA DE SUSPENSIÓN DE UN CAR-CROSS MONOPLAZA PARA SERVICIO TURÍSTICO</a:t>
            </a:r>
            <a:r>
              <a:rPr lang="es-EC" sz="2400" b="1" i="1" dirty="0">
                <a:effectLst/>
              </a:rPr>
              <a:t>”</a:t>
            </a:r>
            <a:endParaRPr lang="es-EC" sz="2400" i="1" dirty="0">
              <a:effectLst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11023" y="5212612"/>
            <a:ext cx="4035272" cy="1219200"/>
          </a:xfrm>
        </p:spPr>
        <p:txBody>
          <a:bodyPr>
            <a:normAutofit fontScale="62500" lnSpcReduction="20000"/>
          </a:bodyPr>
          <a:lstStyle/>
          <a:p>
            <a:pPr algn="l"/>
            <a:endParaRPr lang="es-ES" dirty="0" smtClean="0"/>
          </a:p>
          <a:p>
            <a:pPr algn="l"/>
            <a:r>
              <a:rPr lang="es-ES" dirty="0" smtClean="0"/>
              <a:t>AUTORES: 	EDWIN S. </a:t>
            </a:r>
            <a:r>
              <a:rPr lang="es-ES" dirty="0"/>
              <a:t>ARROYO </a:t>
            </a:r>
            <a:r>
              <a:rPr lang="es-EC" dirty="0" smtClean="0"/>
              <a:t>T.</a:t>
            </a:r>
            <a:endParaRPr lang="es-EC" dirty="0"/>
          </a:p>
          <a:p>
            <a:pPr algn="l"/>
            <a:r>
              <a:rPr lang="es-ES" dirty="0" smtClean="0"/>
              <a:t>		RENATO J. AYALA R.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229100" cy="1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467544" y="5140035"/>
            <a:ext cx="4248472" cy="908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endParaRPr lang="es-ES" sz="1500" dirty="0" smtClean="0"/>
          </a:p>
          <a:p>
            <a:pPr algn="l"/>
            <a:r>
              <a:rPr lang="es-EC" sz="1500" dirty="0" smtClean="0"/>
              <a:t>DIRECTOR: ING GUIDO TORRES</a:t>
            </a:r>
          </a:p>
          <a:p>
            <a:pPr algn="l"/>
            <a:r>
              <a:rPr lang="es-EC" sz="1500" dirty="0" smtClean="0"/>
              <a:t>CODIRECTOR: ING. GERMÁN ERAZO</a:t>
            </a:r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13971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C" dirty="0" smtClean="0"/>
              <a:t>CURVA:</a:t>
            </a:r>
          </a:p>
          <a:p>
            <a:endParaRPr lang="es-EC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3" t="35291" r="40071" b="35515"/>
          <a:stretch/>
        </p:blipFill>
        <p:spPr bwMode="auto">
          <a:xfrm>
            <a:off x="859097" y="2996952"/>
            <a:ext cx="3281477" cy="30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6" t="38377" r="39737" b="32713"/>
          <a:stretch/>
        </p:blipFill>
        <p:spPr bwMode="auto">
          <a:xfrm>
            <a:off x="5255303" y="2873174"/>
            <a:ext cx="3431497" cy="316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4 Título"/>
          <p:cNvSpPr txBox="1">
            <a:spLocks/>
          </p:cNvSpPr>
          <p:nvPr/>
        </p:nvSpPr>
        <p:spPr>
          <a:xfrm>
            <a:off x="457200" y="0"/>
            <a:ext cx="8229600" cy="1052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z="4400" smtClean="0">
                <a:effectLst/>
              </a:rPr>
              <a:t>TRANSFERENCIA DE MASAS</a:t>
            </a:r>
            <a:endParaRPr lang="es-EC" sz="4400" dirty="0"/>
          </a:p>
        </p:txBody>
      </p:sp>
      <p:sp>
        <p:nvSpPr>
          <p:cNvPr id="3" name="2 Rectángulo"/>
          <p:cNvSpPr/>
          <p:nvPr/>
        </p:nvSpPr>
        <p:spPr>
          <a:xfrm>
            <a:off x="1475656" y="2485974"/>
            <a:ext cx="2238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Para el eje delantero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940152" y="2485974"/>
            <a:ext cx="2192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Para el eje posterior</a:t>
            </a:r>
          </a:p>
        </p:txBody>
      </p:sp>
    </p:spTree>
    <p:extLst>
      <p:ext uri="{BB962C8B-B14F-4D97-AF65-F5344CB8AC3E}">
        <p14:creationId xmlns:p14="http://schemas.microsoft.com/office/powerpoint/2010/main" val="41349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s-ES" sz="4400" dirty="0">
                <a:effectLst/>
              </a:rPr>
              <a:t>TRANSFERENCIA DE MASAS</a:t>
            </a:r>
            <a:endParaRPr lang="es-EC" sz="4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3" r="-4143"/>
          <a:stretch/>
        </p:blipFill>
        <p:spPr bwMode="auto">
          <a:xfrm>
            <a:off x="1392529" y="1268760"/>
            <a:ext cx="5961077" cy="615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Elipse"/>
          <p:cNvSpPr/>
          <p:nvPr/>
        </p:nvSpPr>
        <p:spPr>
          <a:xfrm>
            <a:off x="4067944" y="4005064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Elipse"/>
          <p:cNvSpPr/>
          <p:nvPr/>
        </p:nvSpPr>
        <p:spPr>
          <a:xfrm>
            <a:off x="5940152" y="5949280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469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s-ES" sz="2000" dirty="0">
                <a:effectLst/>
              </a:rPr>
              <a:t>ANÁLISIS DE LOS ELEMENTOS DEL SISTEMA DE SUSPENSIÓN</a:t>
            </a:r>
            <a:endParaRPr lang="es-EC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es-ES" b="1" dirty="0"/>
              <a:t>Mesa superior </a:t>
            </a:r>
            <a:r>
              <a:rPr lang="es-ES" b="1" dirty="0" smtClean="0"/>
              <a:t>delantera (ASTM A36 - ¾”x2mm)</a:t>
            </a:r>
            <a:endParaRPr lang="es-EC" b="1" dirty="0"/>
          </a:p>
          <a:p>
            <a:endParaRPr lang="es-EC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38433" r="30503" b="6251"/>
          <a:stretch/>
        </p:blipFill>
        <p:spPr bwMode="auto">
          <a:xfrm>
            <a:off x="35496" y="2272146"/>
            <a:ext cx="9042401" cy="446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2051720" y="1517303"/>
                <a:ext cx="4572000" cy="61555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s-EC" sz="1600" dirty="0" smtClean="0"/>
                  <a:t>Frenada: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6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s-ES" sz="16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s-ES" sz="1600" i="1">
                        <a:latin typeface="Cambria Math"/>
                      </a:rPr>
                      <m:t>=97,46 </m:t>
                    </m:r>
                    <m:r>
                      <a:rPr lang="es-ES" sz="1600" i="1">
                        <a:latin typeface="Cambria Math"/>
                      </a:rPr>
                      <m:t>𝐾𝑔</m:t>
                    </m:r>
                    <m:r>
                      <a:rPr lang="es-ES" sz="1600" i="1">
                        <a:latin typeface="Cambria Math"/>
                      </a:rPr>
                      <m:t>∗9,81</m:t>
                    </m:r>
                  </m:oMath>
                </a14:m>
                <a:endParaRPr lang="es-EC" sz="1600" dirty="0"/>
              </a:p>
              <a:p>
                <a:r>
                  <a:rPr lang="es-EC" dirty="0" smtClean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s-E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s-ES" i="1">
                        <a:latin typeface="Cambria Math"/>
                      </a:rPr>
                      <m:t>=956,08 </m:t>
                    </m:r>
                    <m:r>
                      <a:rPr lang="es-ES" i="1">
                        <a:latin typeface="Cambria Math"/>
                      </a:rPr>
                      <m:t>𝑁</m:t>
                    </m:r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1517303"/>
                <a:ext cx="4572000" cy="615553"/>
              </a:xfrm>
              <a:prstGeom prst="rect">
                <a:avLst/>
              </a:prstGeom>
              <a:blipFill rotWithShape="1">
                <a:blip r:embed="rId3"/>
                <a:stretch>
                  <a:fillRect l="-800" t="-297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8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8017" t="26465" r="15570" b="14816"/>
          <a:stretch/>
        </p:blipFill>
        <p:spPr bwMode="auto">
          <a:xfrm>
            <a:off x="131915" y="471201"/>
            <a:ext cx="4547590" cy="2754707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27449" t="29151" r="21061" b="14142"/>
          <a:stretch/>
        </p:blipFill>
        <p:spPr bwMode="auto">
          <a:xfrm>
            <a:off x="107504" y="3501008"/>
            <a:ext cx="4572000" cy="2817514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27638" t="26727" r="21439" b="14479"/>
          <a:stretch/>
        </p:blipFill>
        <p:spPr bwMode="auto">
          <a:xfrm>
            <a:off x="4824536" y="3501008"/>
            <a:ext cx="4355976" cy="2754707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1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6076314"/>
                  </p:ext>
                </p:extLst>
              </p:nvPr>
            </p:nvGraphicFramePr>
            <p:xfrm>
              <a:off x="5292588" y="661686"/>
              <a:ext cx="3419872" cy="205782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09936"/>
                    <a:gridCol w="1709936"/>
                  </a:tblGrid>
                  <a:tr h="514455"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RESULTADOS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40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2400" i="1" smtClean="0">
                                    <a:latin typeface="Cambria Math"/>
                                    <a:ea typeface="Cambria Math"/>
                                  </a:rPr>
                                  <m:t>σ</m:t>
                                </m:r>
                                <m:r>
                                  <a:rPr lang="es-EC" sz="2400" b="0" i="1" smtClean="0">
                                    <a:latin typeface="Cambria Math"/>
                                    <a:ea typeface="Cambria Math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73,207 </a:t>
                          </a:r>
                          <a:r>
                            <a:rPr lang="es-EC" sz="1400" dirty="0" err="1" smtClean="0"/>
                            <a:t>MPa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Desplazamiento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1,72mm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FS</a:t>
                          </a:r>
                          <a:r>
                            <a:rPr lang="es-EC" sz="1400" baseline="0" dirty="0" smtClean="0"/>
                            <a:t> (min)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3,41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1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6076314"/>
                  </p:ext>
                </p:extLst>
              </p:nvPr>
            </p:nvGraphicFramePr>
            <p:xfrm>
              <a:off x="5292588" y="661686"/>
              <a:ext cx="3419872" cy="205782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09936"/>
                    <a:gridCol w="1709936"/>
                  </a:tblGrid>
                  <a:tr h="514455"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RESULTADOS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40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100000" r="-100000" b="-19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73,207 </a:t>
                          </a:r>
                          <a:r>
                            <a:rPr lang="es-EC" sz="1400" dirty="0" err="1" smtClean="0"/>
                            <a:t>MPa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Desplazamiento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1,72mm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FS</a:t>
                          </a:r>
                          <a:r>
                            <a:rPr lang="es-EC" sz="1400" baseline="0" dirty="0" smtClean="0"/>
                            <a:t> (min)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3,41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8712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s-ES" sz="2000" dirty="0">
                <a:effectLst/>
              </a:rPr>
              <a:t>ANÁLISIS DE LOS ELEMENTOS DEL SISTEMA DE SUSPENSIÓN</a:t>
            </a:r>
            <a:endParaRPr lang="es-EC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es-ES" b="1" dirty="0"/>
              <a:t>Mesa inferior </a:t>
            </a:r>
            <a:r>
              <a:rPr lang="es-ES" b="1" dirty="0" smtClean="0"/>
              <a:t>delantera (ASTM A36 – 1”x2mm)</a:t>
            </a:r>
            <a:endParaRPr lang="es-EC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" t="39868" r="22634" b="9375"/>
          <a:stretch/>
        </p:blipFill>
        <p:spPr bwMode="auto">
          <a:xfrm>
            <a:off x="35559" y="2749824"/>
            <a:ext cx="9072945" cy="36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1763688" y="1484784"/>
                <a:ext cx="6552728" cy="861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600" dirty="0" smtClean="0"/>
                  <a:t>Frenada:	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6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s-ES" sz="16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s-ES" sz="1600" i="1">
                        <a:latin typeface="Cambria Math"/>
                      </a:rPr>
                      <m:t>= 97,46 </m:t>
                    </m:r>
                    <m:r>
                      <a:rPr lang="es-ES" sz="1600" i="1">
                        <a:latin typeface="Cambria Math"/>
                      </a:rPr>
                      <m:t>𝐾𝑔</m:t>
                    </m:r>
                    <m:r>
                      <a:rPr lang="es-ES" sz="1600" i="1">
                        <a:latin typeface="Cambria Math"/>
                      </a:rPr>
                      <m:t>∗9,81=956,08 </m:t>
                    </m:r>
                    <m:r>
                      <a:rPr lang="es-ES" sz="1600" i="1">
                        <a:latin typeface="Cambria Math"/>
                      </a:rPr>
                      <m:t>𝑁</m:t>
                    </m:r>
                  </m:oMath>
                </a14:m>
                <a:endParaRPr lang="es-EC" sz="1600" dirty="0" smtClean="0"/>
              </a:p>
              <a:p>
                <a:endParaRPr lang="es-EC" sz="1600" dirty="0" smtClean="0"/>
              </a:p>
              <a:p>
                <a:r>
                  <a:rPr lang="es-EC" sz="1600" dirty="0" smtClean="0"/>
                  <a:t>Peso: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6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s-ES" sz="16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s-ES" sz="1600" i="1">
                        <a:latin typeface="Cambria Math"/>
                      </a:rPr>
                      <m:t>=63,84</m:t>
                    </m:r>
                    <m:r>
                      <a:rPr lang="es-ES" sz="1600" i="1">
                        <a:latin typeface="Cambria Math"/>
                      </a:rPr>
                      <m:t>𝐾𝑔</m:t>
                    </m:r>
                    <m:r>
                      <a:rPr lang="es-ES" sz="1600" i="1">
                        <a:latin typeface="Cambria Math"/>
                      </a:rPr>
                      <m:t>∗9,81=626,27 </m:t>
                    </m:r>
                    <m:r>
                      <a:rPr lang="es-ES" sz="1600" i="1">
                        <a:latin typeface="Cambria Math"/>
                      </a:rPr>
                      <m:t>𝑁</m:t>
                    </m:r>
                  </m:oMath>
                </a14:m>
                <a:endParaRPr lang="es-EC" sz="1600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1484784"/>
                <a:ext cx="6552728" cy="861774"/>
              </a:xfrm>
              <a:prstGeom prst="rect">
                <a:avLst/>
              </a:prstGeom>
              <a:blipFill rotWithShape="1">
                <a:blip r:embed="rId3"/>
                <a:stretch>
                  <a:fillRect l="-465" t="-2128" b="-496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65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9467" t="26427" r="8777" b="14135"/>
          <a:stretch/>
        </p:blipFill>
        <p:spPr bwMode="auto">
          <a:xfrm>
            <a:off x="107503" y="404664"/>
            <a:ext cx="4336735" cy="2880320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29342" t="26934" r="12353" b="13805"/>
          <a:stretch/>
        </p:blipFill>
        <p:spPr bwMode="auto">
          <a:xfrm>
            <a:off x="107504" y="3501008"/>
            <a:ext cx="4336735" cy="2808312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29532" t="27799" r="13677" b="14142"/>
          <a:stretch/>
        </p:blipFill>
        <p:spPr bwMode="auto">
          <a:xfrm>
            <a:off x="4644008" y="3501008"/>
            <a:ext cx="4145657" cy="2808312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6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4769516"/>
                  </p:ext>
                </p:extLst>
              </p:nvPr>
            </p:nvGraphicFramePr>
            <p:xfrm>
              <a:off x="5006900" y="692696"/>
              <a:ext cx="3419872" cy="205782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09936"/>
                    <a:gridCol w="1709936"/>
                  </a:tblGrid>
                  <a:tr h="514455"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RESULTADOS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2400" i="1" smtClean="0">
                                    <a:latin typeface="Cambria Math"/>
                                    <a:ea typeface="Cambria Math"/>
                                  </a:rPr>
                                  <m:t>σ</m:t>
                                </m:r>
                                <m:r>
                                  <a:rPr lang="es-EC" sz="2400" b="0" i="1" smtClean="0">
                                    <a:latin typeface="Cambria Math"/>
                                    <a:ea typeface="Cambria Math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106, 265 </a:t>
                          </a:r>
                          <a:r>
                            <a:rPr lang="es-EC" sz="1400" dirty="0" err="1" smtClean="0"/>
                            <a:t>MPa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Desplazamiento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2,08mm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FS</a:t>
                          </a:r>
                          <a:r>
                            <a:rPr lang="es-EC" sz="1400" baseline="0" dirty="0" smtClean="0"/>
                            <a:t> (min)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2,35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6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4769516"/>
                  </p:ext>
                </p:extLst>
              </p:nvPr>
            </p:nvGraphicFramePr>
            <p:xfrm>
              <a:off x="5006900" y="692696"/>
              <a:ext cx="3419872" cy="205782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09936"/>
                    <a:gridCol w="1709936"/>
                  </a:tblGrid>
                  <a:tr h="514455"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RESULTADOS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100000" r="-100000" b="-19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106, 265 </a:t>
                          </a:r>
                          <a:r>
                            <a:rPr lang="es-EC" sz="1400" dirty="0" err="1" smtClean="0"/>
                            <a:t>MPa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Desplazamiento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2,08mm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FS</a:t>
                          </a:r>
                          <a:r>
                            <a:rPr lang="es-EC" sz="1400" baseline="0" dirty="0" smtClean="0"/>
                            <a:t> (min)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2,35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047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s-ES" sz="2000" dirty="0">
                <a:effectLst/>
              </a:rPr>
              <a:t>ANÁLISIS DE LOS ELEMENTOS DEL SISTEMA DE SUSPENSIÓN</a:t>
            </a:r>
            <a:endParaRPr lang="es-EC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S" dirty="0" smtClean="0"/>
                  <a:t>Cálculo de la fuerza </a:t>
                </a:r>
                <a:r>
                  <a:rPr lang="es-ES" dirty="0"/>
                  <a:t>tangencial en la cadena de transmisión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b="1" i="1">
                            <a:latin typeface="Cambria Math"/>
                          </a:rPr>
                          <m:t>𝐅</m:t>
                        </m:r>
                      </m:e>
                      <m:sub>
                        <m:r>
                          <a:rPr lang="es-ES" b="1" i="1">
                            <a:latin typeface="Cambria Math"/>
                          </a:rPr>
                          <m:t>𝐭</m:t>
                        </m:r>
                      </m:sub>
                    </m:sSub>
                    <m:r>
                      <a:rPr lang="es-ES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b="1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b="1" i="1">
                                <a:latin typeface="Cambria Math"/>
                              </a:rPr>
                              <m:t>𝐓</m:t>
                            </m:r>
                          </m:e>
                          <m:sub>
                            <m:r>
                              <a:rPr lang="es-ES" b="1" i="1">
                                <a:latin typeface="Cambria Math"/>
                              </a:rPr>
                              <m:t>𝐦𝐨𝐭</m:t>
                            </m:r>
                          </m:sub>
                        </m:sSub>
                      </m:num>
                      <m:den>
                        <m:f>
                          <m:fPr>
                            <m:type m:val="skw"/>
                            <m:ctrlPr>
                              <a:rPr lang="es-EC" b="1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C" b="1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" b="1" i="1">
                                    <a:latin typeface="Cambria Math"/>
                                  </a:rPr>
                                  <m:t>𝐃</m:t>
                                </m:r>
                              </m:e>
                              <m:sub>
                                <m:r>
                                  <a:rPr lang="es-ES" b="1" i="1">
                                    <a:latin typeface="Cambria Math"/>
                                  </a:rPr>
                                  <m:t>𝟏</m:t>
                                </m:r>
                              </m:sub>
                            </m:sSub>
                          </m:num>
                          <m:den>
                            <m:r>
                              <a:rPr lang="es-ES" b="1" i="1">
                                <a:latin typeface="Cambria Math"/>
                              </a:rPr>
                              <m:t>𝟐</m:t>
                            </m:r>
                          </m:den>
                        </m:f>
                      </m:den>
                    </m:f>
                  </m:oMath>
                </a14:m>
                <a:r>
                  <a:rPr lang="es-ES" b="1" dirty="0"/>
                  <a:t> 	</a:t>
                </a:r>
                <a:endParaRPr lang="es-ES" b="1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t</m:t>
                        </m:r>
                      </m:sub>
                    </m:sSub>
                    <m:r>
                      <a:rPr lang="es-ES">
                        <a:latin typeface="Cambria Math"/>
                      </a:rPr>
                      <m:t>=500 </m:t>
                    </m:r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N</m:t>
                    </m:r>
                  </m:oMath>
                </a14:m>
                <a:endParaRPr lang="es-EC" dirty="0" smtClean="0"/>
              </a:p>
              <a:p>
                <a:endParaRPr lang="es-EC" dirty="0"/>
              </a:p>
              <a:p>
                <a:r>
                  <a:rPr lang="es-ES" dirty="0" smtClean="0"/>
                  <a:t>Tomando </a:t>
                </a:r>
                <a:r>
                  <a:rPr lang="es-ES" dirty="0"/>
                  <a:t>en cuenta el factor de carga es:</a:t>
                </a:r>
                <a:endParaRPr lang="es-EC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t</m:t>
                        </m:r>
                      </m:sub>
                    </m:sSub>
                    <m:r>
                      <a:rPr lang="es-ES">
                        <a:latin typeface="Cambria Math"/>
                      </a:rPr>
                      <m:t>=1.5∙500 </m:t>
                    </m:r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N</m:t>
                    </m:r>
                  </m:oMath>
                </a14:m>
                <a:endParaRPr lang="es-EC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>
                            <a:latin typeface="Cambria Math"/>
                          </a:rPr>
                          <m:t>t</m:t>
                        </m:r>
                      </m:sub>
                    </m:sSub>
                    <m:r>
                      <a:rPr lang="es-ES">
                        <a:latin typeface="Cambria Math"/>
                      </a:rPr>
                      <m:t>=750 </m:t>
                    </m:r>
                    <m:r>
                      <m:rPr>
                        <m:sty m:val="p"/>
                      </m:rPr>
                      <a:rPr lang="es-ES">
                        <a:latin typeface="Cambria Math"/>
                      </a:rPr>
                      <m:t>N</m:t>
                    </m:r>
                  </m:oMath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63" t="-107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20888"/>
            <a:ext cx="3628465" cy="141293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899592" y="1012086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Mesa de suspensión posterior</a:t>
            </a:r>
          </a:p>
        </p:txBody>
      </p:sp>
    </p:spTree>
    <p:extLst>
      <p:ext uri="{BB962C8B-B14F-4D97-AF65-F5344CB8AC3E}">
        <p14:creationId xmlns:p14="http://schemas.microsoft.com/office/powerpoint/2010/main" val="32491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55576" y="276617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Mesa de suspensión posterior (ASTM A53 </a:t>
            </a:r>
            <a:r>
              <a:rPr lang="es-E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GrB</a:t>
            </a:r>
            <a:r>
              <a:rPr lang="es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–Cedula 80)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40995" r="34510" b="19521"/>
          <a:stretch/>
        </p:blipFill>
        <p:spPr bwMode="auto">
          <a:xfrm>
            <a:off x="-7565" y="2924944"/>
            <a:ext cx="918807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Rectángulo"/>
              <p:cNvSpPr/>
              <p:nvPr/>
            </p:nvSpPr>
            <p:spPr>
              <a:xfrm>
                <a:off x="1691680" y="764704"/>
                <a:ext cx="6336704" cy="1969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400" dirty="0" smtClean="0"/>
                  <a:t>Curva: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4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s-ES" sz="14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s-ES" sz="1400" i="1">
                        <a:latin typeface="Cambria Math"/>
                      </a:rPr>
                      <m:t>=129,36 </m:t>
                    </m:r>
                    <m:r>
                      <a:rPr lang="es-ES" sz="1400" i="1">
                        <a:latin typeface="Cambria Math"/>
                      </a:rPr>
                      <m:t>𝐾𝑔</m:t>
                    </m:r>
                    <m:r>
                      <a:rPr lang="es-ES" sz="1400" i="1">
                        <a:latin typeface="Cambria Math"/>
                      </a:rPr>
                      <m:t>∗9,81=1269,02 </m:t>
                    </m:r>
                    <m:r>
                      <a:rPr lang="es-ES" sz="1400" i="1">
                        <a:latin typeface="Cambria Math"/>
                      </a:rPr>
                      <m:t>𝑁</m:t>
                    </m:r>
                  </m:oMath>
                </a14:m>
                <a:endParaRPr lang="es-EC" sz="1400" i="1" dirty="0" smtClean="0">
                  <a:latin typeface="Cambria Math"/>
                </a:endParaRPr>
              </a:p>
              <a:p>
                <a:endParaRPr lang="es-EC" sz="1400" dirty="0" smtClean="0"/>
              </a:p>
              <a:p>
                <a:r>
                  <a:rPr lang="es-EC" sz="1400" dirty="0" smtClean="0"/>
                  <a:t>Peso: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400" i="1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s-ES" sz="14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s-ES" sz="1400" i="1">
                        <a:latin typeface="Cambria Math"/>
                      </a:rPr>
                      <m:t>=95,76</m:t>
                    </m:r>
                    <m:r>
                      <a:rPr lang="es-ES" sz="1400" i="1">
                        <a:latin typeface="Cambria Math"/>
                      </a:rPr>
                      <m:t>𝐾𝑔</m:t>
                    </m:r>
                    <m:r>
                      <a:rPr lang="es-ES" sz="1400" i="1">
                        <a:latin typeface="Cambria Math"/>
                      </a:rPr>
                      <m:t>∗9,81=939,4 </m:t>
                    </m:r>
                    <m:r>
                      <a:rPr lang="es-ES" sz="1400" i="1">
                        <a:latin typeface="Cambria Math"/>
                      </a:rPr>
                      <m:t>𝑁</m:t>
                    </m:r>
                  </m:oMath>
                </a14:m>
                <a:endParaRPr lang="es-EC" sz="1400" dirty="0"/>
              </a:p>
              <a:p>
                <a:endParaRPr lang="es-ES" sz="1400" dirty="0" smtClean="0"/>
              </a:p>
              <a:p>
                <a:r>
                  <a:rPr lang="es-ES" sz="1400" dirty="0" smtClean="0"/>
                  <a:t>Momento </a:t>
                </a:r>
                <a:r>
                  <a:rPr lang="es-ES" sz="1400" dirty="0"/>
                  <a:t>aplicado a la </a:t>
                </a:r>
                <a:r>
                  <a:rPr lang="es-ES" sz="1400" dirty="0" smtClean="0"/>
                  <a:t>mesa en curva:</a:t>
                </a:r>
              </a:p>
              <a:p>
                <a:endParaRPr lang="es-EC" sz="1000" dirty="0"/>
              </a:p>
              <a:p>
                <a:r>
                  <a:rPr lang="es-ES" sz="1400" dirty="0" smtClean="0"/>
                  <a:t>		</a:t>
                </a:r>
                <a14:m>
                  <m:oMath xmlns:m="http://schemas.openxmlformats.org/officeDocument/2006/math">
                    <m:r>
                      <a:rPr lang="es-ES" sz="1400" i="1">
                        <a:latin typeface="Cambria Math"/>
                      </a:rPr>
                      <m:t>𝑀</m:t>
                    </m:r>
                    <m:r>
                      <a:rPr lang="es-ES" sz="1400" i="1">
                        <a:latin typeface="Cambria Math"/>
                      </a:rPr>
                      <m:t>=1269,02 </m:t>
                    </m:r>
                    <m:r>
                      <a:rPr lang="es-ES" sz="1400" i="1">
                        <a:latin typeface="Cambria Math"/>
                      </a:rPr>
                      <m:t>𝑁</m:t>
                    </m:r>
                    <m:r>
                      <a:rPr lang="es-ES" sz="1400" i="1">
                        <a:latin typeface="Cambria Math"/>
                      </a:rPr>
                      <m:t>∗0,62 </m:t>
                    </m:r>
                    <m:r>
                      <a:rPr lang="es-ES" sz="1400" i="1">
                        <a:latin typeface="Cambria Math"/>
                      </a:rPr>
                      <m:t>𝑚</m:t>
                    </m:r>
                    <m:r>
                      <a:rPr lang="es-ES" sz="1400" i="1">
                        <a:latin typeface="Cambria Math"/>
                      </a:rPr>
                      <m:t>=786,79 </m:t>
                    </m:r>
                    <m:r>
                      <a:rPr lang="es-ES" sz="1400" i="1">
                        <a:latin typeface="Cambria Math"/>
                      </a:rPr>
                      <m:t>𝑁𝑚</m:t>
                    </m:r>
                  </m:oMath>
                </a14:m>
                <a:endParaRPr lang="es-EC" sz="1400" dirty="0" smtClean="0"/>
              </a:p>
              <a:p>
                <a:endParaRPr lang="es-EC" sz="1400" dirty="0"/>
              </a:p>
              <a:p>
                <a:pPr lvl="0"/>
                <a:r>
                  <a:rPr lang="es-ES" sz="1400" dirty="0"/>
                  <a:t>Fuerza </a:t>
                </a:r>
                <a:r>
                  <a:rPr lang="es-ES" sz="1400" dirty="0" smtClean="0"/>
                  <a:t>tangencial  (motor) = </a:t>
                </a:r>
                <a:r>
                  <a:rPr lang="es-ES" sz="1400" dirty="0"/>
                  <a:t>750 </a:t>
                </a:r>
                <a:r>
                  <a:rPr lang="es-ES" sz="1400" dirty="0" smtClean="0"/>
                  <a:t>N</a:t>
                </a:r>
                <a:endParaRPr lang="es-EC" sz="1400" dirty="0"/>
              </a:p>
            </p:txBody>
          </p:sp>
        </mc:Choice>
        <mc:Fallback xmlns="">
          <p:sp>
            <p:nvSpPr>
              <p:cNvPr id="2" name="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764704"/>
                <a:ext cx="6336704" cy="1969770"/>
              </a:xfrm>
              <a:prstGeom prst="rect">
                <a:avLst/>
              </a:prstGeom>
              <a:blipFill rotWithShape="1">
                <a:blip r:embed="rId3"/>
                <a:stretch>
                  <a:fillRect l="-289" t="-309" b="-185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8402" t="16839" r="16535" b="17182"/>
          <a:stretch/>
        </p:blipFill>
        <p:spPr bwMode="auto">
          <a:xfrm>
            <a:off x="323528" y="3573016"/>
            <a:ext cx="4320480" cy="2952328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28208" t="16495" r="18853" b="19587"/>
          <a:stretch/>
        </p:blipFill>
        <p:spPr bwMode="auto">
          <a:xfrm>
            <a:off x="4788024" y="3573016"/>
            <a:ext cx="4176514" cy="2952328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28406" t="17185" r="14092" b="20950"/>
          <a:stretch/>
        </p:blipFill>
        <p:spPr bwMode="auto">
          <a:xfrm>
            <a:off x="296175" y="764704"/>
            <a:ext cx="4347833" cy="2592288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6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9029859"/>
                  </p:ext>
                </p:extLst>
              </p:nvPr>
            </p:nvGraphicFramePr>
            <p:xfrm>
              <a:off x="5292080" y="1031938"/>
              <a:ext cx="3419872" cy="205782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09936"/>
                    <a:gridCol w="1709936"/>
                  </a:tblGrid>
                  <a:tr h="514455"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RESULTADOS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2400" i="1" smtClean="0">
                                    <a:latin typeface="Cambria Math"/>
                                    <a:ea typeface="Cambria Math"/>
                                  </a:rPr>
                                  <m:t>σ</m:t>
                                </m:r>
                                <m:r>
                                  <a:rPr lang="es-EC" sz="2400" b="0" i="1" smtClean="0">
                                    <a:latin typeface="Cambria Math"/>
                                    <a:ea typeface="Cambria Math"/>
                                  </a:rPr>
                                  <m:t>′</m:t>
                                </m:r>
                              </m:oMath>
                            </m:oMathPara>
                          </a14:m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120, 8 </a:t>
                          </a:r>
                          <a:r>
                            <a:rPr lang="es-EC" sz="1400" dirty="0" err="1" smtClean="0"/>
                            <a:t>MPa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Desplazamiento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0,096mm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FS</a:t>
                          </a:r>
                          <a:r>
                            <a:rPr lang="es-EC" sz="1400" baseline="0" dirty="0" smtClean="0"/>
                            <a:t> (min)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2,06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6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9029859"/>
                  </p:ext>
                </p:extLst>
              </p:nvPr>
            </p:nvGraphicFramePr>
            <p:xfrm>
              <a:off x="5292080" y="1031938"/>
              <a:ext cx="3419872" cy="205782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1709936"/>
                    <a:gridCol w="1709936"/>
                  </a:tblGrid>
                  <a:tr h="514455">
                    <a:tc>
                      <a:txBody>
                        <a:bodyPr/>
                        <a:lstStyle/>
                        <a:p>
                          <a:r>
                            <a:rPr lang="es-EC" sz="1400" dirty="0" smtClean="0"/>
                            <a:t>RESULTADOS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102381" r="-100000" b="-201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120, 8 </a:t>
                          </a:r>
                          <a:r>
                            <a:rPr lang="es-EC" sz="1400" dirty="0" err="1" smtClean="0"/>
                            <a:t>MPa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Desplazamiento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0,096mm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  <a:tr h="51445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FS</a:t>
                          </a:r>
                          <a:r>
                            <a:rPr lang="es-EC" sz="1400" baseline="0" dirty="0" smtClean="0"/>
                            <a:t> (min)</a:t>
                          </a:r>
                          <a:endParaRPr lang="es-EC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1400" dirty="0" smtClean="0"/>
                            <a:t>2,06</a:t>
                          </a:r>
                          <a:endParaRPr lang="es-EC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864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 dirty="0">
                <a:effectLst/>
              </a:rPr>
              <a:t>SELECCIONAMIENTO DEL CONJUNTO RESORTE-AMORTIGUADOR PARA EJE </a:t>
            </a:r>
            <a:r>
              <a:rPr lang="es-ES" sz="2400" b="1" dirty="0" smtClean="0">
                <a:effectLst/>
              </a:rPr>
              <a:t>DELANTERO</a:t>
            </a:r>
            <a:endParaRPr lang="es-EC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s-ES" dirty="0" smtClean="0"/>
                  <a:t>Relación </a:t>
                </a:r>
                <a:r>
                  <a:rPr lang="es-ES" dirty="0"/>
                  <a:t>de movimiento </a:t>
                </a:r>
                <a:r>
                  <a:rPr lang="es-ES" dirty="0" smtClean="0"/>
                  <a:t>(</a:t>
                </a:r>
                <a:r>
                  <a:rPr lang="es-ES" dirty="0" err="1" smtClean="0"/>
                  <a:t>Ks</a:t>
                </a:r>
                <a:r>
                  <a:rPr lang="es-ES" dirty="0" smtClean="0"/>
                  <a:t>) </a:t>
                </a:r>
                <a:r>
                  <a:rPr lang="es-ES" dirty="0"/>
                  <a:t>de </a:t>
                </a:r>
                <a:r>
                  <a:rPr lang="es-ES" dirty="0" smtClean="0"/>
                  <a:t>3:1</a:t>
                </a:r>
              </a:p>
              <a:p>
                <a:endParaRPr lang="es-ES" dirty="0" smtClean="0"/>
              </a:p>
              <a:p>
                <a:r>
                  <a:rPr lang="es-ES" dirty="0"/>
                  <a:t>R</a:t>
                </a:r>
                <a:r>
                  <a:rPr lang="es-ES" dirty="0" smtClean="0"/>
                  <a:t>ecorrido máximo </a:t>
                </a:r>
                <a:r>
                  <a:rPr lang="es-ES" dirty="0"/>
                  <a:t>del </a:t>
                </a:r>
                <a:r>
                  <a:rPr lang="es-ES" dirty="0" smtClean="0"/>
                  <a:t>conjunto: 6cm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s-ES" b="1" i="1">
                        <a:latin typeface="Cambria Math"/>
                      </a:rPr>
                      <m:t>𝑲𝒔</m:t>
                    </m:r>
                    <m:r>
                      <a:rPr lang="es-ES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b="1" i="1">
                            <a:latin typeface="Cambria Math"/>
                          </a:rPr>
                          <m:t>𝑴𝒓𝒖𝒆𝒅𝒂</m:t>
                        </m:r>
                      </m:num>
                      <m:den>
                        <m:r>
                          <a:rPr lang="es-ES" b="1" i="1">
                            <a:latin typeface="Cambria Math"/>
                          </a:rPr>
                          <m:t>𝑴𝒓𝒆𝒔𝒐𝒓𝒕𝒆</m:t>
                        </m:r>
                      </m:den>
                    </m:f>
                  </m:oMath>
                </a14:m>
                <a:endParaRPr lang="es-EC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s-ES" i="1">
                        <a:latin typeface="Cambria Math"/>
                      </a:rPr>
                      <m:t>𝑀𝑟𝑢𝑒𝑑𝑎</m:t>
                    </m:r>
                    <m:r>
                      <a:rPr lang="es-ES" i="1">
                        <a:latin typeface="Cambria Math"/>
                      </a:rPr>
                      <m:t>=18</m:t>
                    </m:r>
                    <m:r>
                      <a:rPr lang="es-ES" i="1">
                        <a:latin typeface="Cambria Math"/>
                      </a:rPr>
                      <m:t>𝑐𝑚</m:t>
                    </m:r>
                  </m:oMath>
                </a14:m>
                <a:endParaRPr lang="es-EC" dirty="0" smtClean="0"/>
              </a:p>
              <a:p>
                <a:endParaRPr lang="es-EC" dirty="0" smtClean="0"/>
              </a:p>
              <a:p>
                <a:r>
                  <a:rPr lang="es-ES" dirty="0" smtClean="0"/>
                  <a:t>Las </a:t>
                </a:r>
                <a:r>
                  <a:rPr lang="es-ES" dirty="0"/>
                  <a:t>ruedas delanteras tendrán un recorrido hacia arriba de 10,5cm y 7,5 cm hacia abajo</a:t>
                </a:r>
                <a:r>
                  <a:rPr lang="es-ES" dirty="0" smtClean="0"/>
                  <a:t>.</a:t>
                </a:r>
              </a:p>
              <a:p>
                <a:endParaRPr lang="es-ES" dirty="0" smtClean="0"/>
              </a:p>
              <a:p>
                <a:r>
                  <a:rPr lang="es-ES" dirty="0" smtClean="0"/>
                  <a:t>Constante </a:t>
                </a:r>
                <a:r>
                  <a:rPr lang="es-ES" dirty="0"/>
                  <a:t>elástica requerida en la rueda </a:t>
                </a:r>
                <a:endParaRPr lang="es-ES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s-ES" b="1" i="1" smtClean="0">
                        <a:latin typeface="Cambria Math"/>
                      </a:rPr>
                      <m:t>𝑲𝒓𝒓</m:t>
                    </m:r>
                    <m:r>
                      <a:rPr lang="es-ES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b="1" i="1">
                            <a:latin typeface="Cambria Math"/>
                          </a:rPr>
                          <m:t>𝑭</m:t>
                        </m:r>
                      </m:num>
                      <m:den>
                        <m:r>
                          <a:rPr lang="es-ES" b="1" i="1">
                            <a:latin typeface="Cambria Math"/>
                          </a:rPr>
                          <m:t>𝒅</m:t>
                        </m:r>
                      </m:den>
                    </m:f>
                    <m:r>
                      <a:rPr lang="es-E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i="1">
                            <a:latin typeface="Cambria Math"/>
                          </a:rPr>
                          <m:t>48</m:t>
                        </m:r>
                        <m:r>
                          <a:rPr lang="es-ES" i="1">
                            <a:latin typeface="Cambria Math"/>
                          </a:rPr>
                          <m:t>𝑘𝑔</m:t>
                        </m:r>
                      </m:num>
                      <m:den>
                        <m:r>
                          <a:rPr lang="es-ES" i="1">
                            <a:latin typeface="Cambria Math"/>
                          </a:rPr>
                          <m:t>7,5</m:t>
                        </m:r>
                        <m:r>
                          <a:rPr lang="es-ES" i="1">
                            <a:latin typeface="Cambria Math"/>
                          </a:rPr>
                          <m:t>𝑐𝑚</m:t>
                        </m:r>
                      </m:den>
                    </m:f>
                    <m:r>
                      <a:rPr lang="es-ES" i="1">
                        <a:latin typeface="Cambria Math"/>
                      </a:rPr>
                      <m:t>=6,4</m:t>
                    </m:r>
                    <m:r>
                      <a:rPr lang="es-ES" i="1">
                        <a:latin typeface="Cambria Math"/>
                      </a:rPr>
                      <m:t>𝑘𝑔</m:t>
                    </m:r>
                    <m:r>
                      <a:rPr lang="es-ES" i="1">
                        <a:latin typeface="Cambria Math"/>
                      </a:rPr>
                      <m:t>/</m:t>
                    </m:r>
                    <m:r>
                      <a:rPr lang="es-ES" i="1">
                        <a:latin typeface="Cambria Math"/>
                      </a:rPr>
                      <m:t>𝑐𝑚</m:t>
                    </m:r>
                  </m:oMath>
                </a14:m>
                <a:endParaRPr lang="es-EC" dirty="0" smtClean="0"/>
              </a:p>
              <a:p>
                <a:pPr lvl="2"/>
                <a:endParaRPr lang="es-EC" dirty="0" smtClean="0"/>
              </a:p>
              <a:p>
                <a:r>
                  <a:rPr lang="es-ES" dirty="0"/>
                  <a:t>L</a:t>
                </a:r>
                <a:r>
                  <a:rPr lang="es-ES" dirty="0" smtClean="0"/>
                  <a:t>a </a:t>
                </a:r>
                <a:r>
                  <a:rPr lang="es-ES" dirty="0"/>
                  <a:t>constante elástica que debe tener el resorte</a:t>
                </a:r>
                <a:r>
                  <a:rPr lang="es-ES" dirty="0" smtClean="0"/>
                  <a:t>.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s-ES" b="1" i="1">
                        <a:latin typeface="Cambria Math"/>
                      </a:rPr>
                      <m:t>𝑲𝒆</m:t>
                    </m:r>
                    <m:r>
                      <a:rPr lang="es-ES" b="1" i="1">
                        <a:latin typeface="Cambria Math"/>
                      </a:rPr>
                      <m:t>=</m:t>
                    </m:r>
                    <m:r>
                      <a:rPr lang="es-ES" b="1" i="1">
                        <a:latin typeface="Cambria Math"/>
                      </a:rPr>
                      <m:t>𝑲𝒓𝒓</m:t>
                    </m:r>
                    <m:r>
                      <a:rPr lang="es-ES" b="1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s-EC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b="1" i="1">
                            <a:latin typeface="Cambria Math"/>
                          </a:rPr>
                          <m:t>(</m:t>
                        </m:r>
                        <m:r>
                          <a:rPr lang="es-ES" b="1" i="1">
                            <a:latin typeface="Cambria Math"/>
                          </a:rPr>
                          <m:t>𝑲𝒔</m:t>
                        </m:r>
                        <m:r>
                          <a:rPr lang="es-ES" b="1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s-ES" b="1" i="1"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s-EC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i="1">
                            <a:latin typeface="Cambria Math"/>
                          </a:rPr>
                          <m:t>6,4</m:t>
                        </m:r>
                        <m:r>
                          <a:rPr lang="es-ES" i="1">
                            <a:latin typeface="Cambria Math"/>
                          </a:rPr>
                          <m:t>𝑘𝑔</m:t>
                        </m:r>
                      </m:num>
                      <m:den>
                        <m:r>
                          <a:rPr lang="es-ES" i="1">
                            <a:latin typeface="Cambria Math"/>
                          </a:rPr>
                          <m:t>𝑐𝑚</m:t>
                        </m:r>
                      </m:den>
                    </m:f>
                    <m:r>
                      <a:rPr lang="es-ES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s-EC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E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ES" i="1">
                                <a:latin typeface="Cambria Math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s-E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s-ES" i="1">
                        <a:latin typeface="Cambria Math"/>
                      </a:rPr>
                      <m:t>=57,6</m:t>
                    </m:r>
                    <m:r>
                      <a:rPr lang="es-ES" i="1">
                        <a:latin typeface="Cambria Math"/>
                      </a:rPr>
                      <m:t>𝑘𝑔</m:t>
                    </m:r>
                    <m:r>
                      <a:rPr lang="es-ES" i="1">
                        <a:latin typeface="Cambria Math"/>
                      </a:rPr>
                      <m:t>/</m:t>
                    </m:r>
                    <m:r>
                      <a:rPr lang="es-ES" i="1">
                        <a:latin typeface="Cambria Math"/>
                      </a:rPr>
                      <m:t>𝑐𝑚</m:t>
                    </m:r>
                  </m:oMath>
                </a14:m>
                <a:endParaRPr lang="es-EC" dirty="0"/>
              </a:p>
              <a:p>
                <a:pPr lvl="2"/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25144"/>
              </a:xfrm>
              <a:blipFill rotWithShape="1">
                <a:blip r:embed="rId2"/>
                <a:stretch>
                  <a:fillRect l="-815" t="-2107" r="-37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9573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968160"/>
              </p:ext>
            </p:extLst>
          </p:nvPr>
        </p:nvGraphicFramePr>
        <p:xfrm>
          <a:off x="374848" y="113528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69990390"/>
                  </p:ext>
                </p:extLst>
              </p:nvPr>
            </p:nvGraphicFramePr>
            <p:xfrm>
              <a:off x="755576" y="1268760"/>
              <a:ext cx="7632848" cy="427899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814239"/>
                    <a:gridCol w="1121472"/>
                    <a:gridCol w="2495613"/>
                    <a:gridCol w="2201524"/>
                  </a:tblGrid>
                  <a:tr h="18002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endParaRPr lang="es-ES" sz="1400" dirty="0" smtClean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" sz="1600" b="1" i="1" kern="1200" smtClean="0">
                                  <a:solidFill>
                                    <a:schemeClr val="lt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𝑊𝑟</m:t>
                              </m:r>
                              <m:r>
                                <a:rPr lang="es-ES" sz="1600" b="1" i="1" kern="1200" smtClean="0">
                                  <a:solidFill>
                                    <a:schemeClr val="lt1"/>
                                  </a:solidFill>
                                  <a:effectLst/>
                                  <a:latin typeface="Cambria Math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s-EC" sz="16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𝐾𝑟𝑒𝑠𝑜𝑟𝑡𝑒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s-EC" sz="1600" b="1" i="1" kern="1200">
                                          <a:solidFill>
                                            <a:schemeClr val="lt1"/>
                                          </a:solidFill>
                                          <a:effectLst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 sz="1600" b="1" i="1" kern="1200">
                                          <a:solidFill>
                                            <a:schemeClr val="lt1"/>
                                          </a:solidFill>
                                          <a:effectLst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(</m:t>
                                      </m:r>
                                      <m:r>
                                        <a:rPr lang="es-ES" sz="1600" b="1" i="1" kern="1200">
                                          <a:solidFill>
                                            <a:schemeClr val="lt1"/>
                                          </a:solidFill>
                                          <a:effectLst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𝐾𝑠</m:t>
                                      </m:r>
                                      <m:r>
                                        <a:rPr lang="es-ES" sz="1600" b="1" i="1" kern="1200">
                                          <a:solidFill>
                                            <a:schemeClr val="lt1"/>
                                          </a:solidFill>
                                          <a:effectLst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s-ES" sz="1600" b="1" i="1" kern="1200">
                                          <a:solidFill>
                                            <a:schemeClr val="lt1"/>
                                          </a:solidFill>
                                          <a:effectLst/>
                                          <a:latin typeface="Cambria Math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s-ES" sz="16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endParaRPr lang="es-ES" sz="1600" b="1" kern="1200" dirty="0" smtClean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 err="1" smtClean="0">
                              <a:effectLst/>
                            </a:rPr>
                            <a:t>Wr</a:t>
                          </a:r>
                          <a:r>
                            <a:rPr lang="es-ES" sz="1400" dirty="0">
                              <a:effectLst/>
                            </a:rPr>
                            <a:t>= </a:t>
                          </a:r>
                          <a:r>
                            <a:rPr lang="es-ES" sz="1400" dirty="0" smtClean="0">
                              <a:effectLst/>
                            </a:rPr>
                            <a:t>5,55kg/cm</a:t>
                          </a:r>
                          <a:endParaRPr lang="es-EC" sz="1600" dirty="0" smtClean="0">
                            <a:effectLst/>
                            <a:latin typeface="Arial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endParaRPr lang="es-ES" sz="1400" dirty="0" smtClean="0">
                            <a:effectLst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Desplazamiento de rueda máximo = 18 cm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de amortiguador máximo = 6cm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9637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Condición de carga 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F (Kg)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rueda d (cm)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amortiguador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54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Aceleración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51,05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9,20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1,66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54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Frenada brusca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97,46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17,56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5,85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54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Curva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86,24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15,54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5,18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3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69990390"/>
                  </p:ext>
                </p:extLst>
              </p:nvPr>
            </p:nvGraphicFramePr>
            <p:xfrm>
              <a:off x="755576" y="1268760"/>
              <a:ext cx="7632848" cy="427899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814239"/>
                    <a:gridCol w="1121472"/>
                    <a:gridCol w="2495613"/>
                    <a:gridCol w="2201524"/>
                  </a:tblGrid>
                  <a:tr h="1951165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336" r="-320470" b="-119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Desplazamiento de rueda máximo = 18 cm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de amortiguador máximo = 6cm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9637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Condición de carga 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F (Kg)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rueda d (cm)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amortiguador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54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Aceleración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51,05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9,20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1,66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54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Frenada brusca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97,46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17,56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5,85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4546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Curva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86,24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15,54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5,18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60204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>
                <a:effectLst/>
              </a:rPr>
              <a:t>SELECCIONAMIENTO DEL CONJUNTO RESORTE-AMORTIGUADOR PARA EJE POSTERIOR</a:t>
            </a:r>
            <a:endParaRPr lang="es-EC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4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33260929"/>
                  </p:ext>
                </p:extLst>
              </p:nvPr>
            </p:nvGraphicFramePr>
            <p:xfrm>
              <a:off x="395536" y="2132856"/>
              <a:ext cx="8064897" cy="39382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58043"/>
                    <a:gridCol w="1406549"/>
                    <a:gridCol w="2742543"/>
                    <a:gridCol w="2257762"/>
                  </a:tblGrid>
                  <a:tr h="11224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000" b="1" i="1" kern="12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𝑊𝑟</m:t>
                                </m:r>
                                <m:r>
                                  <a:rPr lang="es-ES" sz="1000" b="1" i="1" kern="12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000" b="1" i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000" b="1" i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𝐾𝑟𝑒𝑠𝑜𝑟𝑡𝑒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10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S" sz="10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(</m:t>
                                        </m:r>
                                        <m:r>
                                          <a:rPr lang="es-ES" sz="10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𝐾𝑠</m:t>
                                        </m:r>
                                        <m:r>
                                          <a:rPr lang="es-ES" sz="10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s-ES" sz="10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s-ES" sz="1000" dirty="0" smtClean="0">
                            <a:effectLst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100" b="1" i="1" kern="12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𝑊𝑟</m:t>
                                </m:r>
                                <m:r>
                                  <a:rPr lang="es-ES" sz="1100" b="1" i="1" kern="1200" smtClean="0">
                                    <a:solidFill>
                                      <a:schemeClr val="lt1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100" b="1" i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100" b="1" i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150</m:t>
                                    </m:r>
                                    <m:r>
                                      <a:rPr lang="es-ES" sz="1100" b="1" i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𝑘𝑔</m:t>
                                    </m:r>
                                    <m:r>
                                      <a:rPr lang="es-ES" sz="1100" b="1" i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/</m:t>
                                    </m:r>
                                    <m:r>
                                      <a:rPr lang="es-ES" sz="1100" b="1" i="1" kern="1200">
                                        <a:solidFill>
                                          <a:schemeClr val="lt1"/>
                                        </a:solidFill>
                                        <a:effectLst/>
                                        <a:latin typeface="Cambria Math"/>
                                        <a:ea typeface="+mn-ea"/>
                                        <a:cs typeface="+mn-cs"/>
                                      </a:rPr>
                                      <m:t>𝑐𝑚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11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S" sz="11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(1)</m:t>
                                        </m:r>
                                      </m:e>
                                      <m:sup>
                                        <m:r>
                                          <a:rPr lang="es-ES" sz="1100" b="1" i="1" kern="1200">
                                            <a:solidFill>
                                              <a:schemeClr val="lt1"/>
                                            </a:solidFill>
                                            <a:effectLst/>
                                            <a:latin typeface="Cambria Math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s-EC" sz="11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200" dirty="0" err="1" smtClean="0">
                              <a:effectLst/>
                            </a:rPr>
                            <a:t>Wr</a:t>
                          </a:r>
                          <a:r>
                            <a:rPr lang="es-ES" sz="1200" dirty="0">
                              <a:effectLst/>
                            </a:rPr>
                            <a:t>= 150kg/cm</a:t>
                          </a:r>
                          <a:endParaRPr lang="es-EC" sz="105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Desplazamiento de rueda máximo = 5cm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de amortiguador máximo = 5cm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344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Condición de carga 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F (Kg)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rueda d (cm)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amortiguador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344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Aceleración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108,55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0,72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0,72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344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Frenada brusca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62,14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0,41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0,41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465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Curva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191,52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1,28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1,28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4 Marcador de contenido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33260929"/>
                  </p:ext>
                </p:extLst>
              </p:nvPr>
            </p:nvGraphicFramePr>
            <p:xfrm>
              <a:off x="395536" y="2132856"/>
              <a:ext cx="8064897" cy="39382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58043"/>
                    <a:gridCol w="1406549"/>
                    <a:gridCol w="2742543"/>
                    <a:gridCol w="2257762"/>
                  </a:tblGrid>
                  <a:tr h="1388237"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368" t="-439" r="-386397" b="-18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 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Desplazamiento de rueda máximo = 5cm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de amortiguador máximo = 5cm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344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Condición de carga 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F (Kg)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rueda d (cm)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Desplazamiento amortiguador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344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Aceleración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108,55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0,72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0,72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7344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Frenada brusca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62,14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0,41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0,41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4653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Curva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191,52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>
                              <a:effectLst/>
                            </a:rPr>
                            <a:t>1,28</a:t>
                          </a:r>
                          <a:endParaRPr lang="es-EC" sz="160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dirty="0">
                              <a:effectLst/>
                            </a:rPr>
                            <a:t>1,28</a:t>
                          </a:r>
                          <a:endParaRPr lang="es-EC" sz="1600" dirty="0">
                            <a:effectLst/>
                            <a:latin typeface="Arial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98596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b="1" dirty="0">
                <a:effectLst/>
              </a:rPr>
              <a:t>DISEÑO DEL </a:t>
            </a:r>
            <a:r>
              <a:rPr lang="es-ES" b="1" dirty="0" smtClean="0">
                <a:effectLst/>
              </a:rPr>
              <a:t>BASTIDOR</a:t>
            </a:r>
            <a:endParaRPr lang="es-EC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178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REQUERIMIENTOS GENERALES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600201"/>
            <a:ext cx="7715200" cy="3268960"/>
          </a:xfrm>
        </p:spPr>
        <p:txBody>
          <a:bodyPr>
            <a:normAutofit fontScale="62500" lnSpcReduction="20000"/>
          </a:bodyPr>
          <a:lstStyle/>
          <a:p>
            <a:r>
              <a:rPr lang="es-ES" dirty="0"/>
              <a:t>SEGURIDAD.- </a:t>
            </a:r>
            <a:r>
              <a:rPr lang="es-ES" dirty="0" smtClean="0"/>
              <a:t>Arcos </a:t>
            </a:r>
            <a:r>
              <a:rPr lang="es-ES" dirty="0"/>
              <a:t>de seguridad, el espacio que tendrá el piloto y los puntos de anclaje para los diferentes sistemas.</a:t>
            </a:r>
          </a:p>
          <a:p>
            <a:endParaRPr lang="es-EC" dirty="0"/>
          </a:p>
          <a:p>
            <a:r>
              <a:rPr lang="es-ES" dirty="0" smtClean="0"/>
              <a:t>ESPECIFICACIONES.-  Distancia </a:t>
            </a:r>
            <a:r>
              <a:rPr lang="es-ES" dirty="0"/>
              <a:t>entre ejes de 2000mm, un ancho de vía en la parte frontal de 1600mm y en la parte posterior de 1400mm. </a:t>
            </a:r>
            <a:endParaRPr lang="es-EC" dirty="0"/>
          </a:p>
          <a:p>
            <a:endParaRPr lang="es-ES" dirty="0" smtClean="0"/>
          </a:p>
          <a:p>
            <a:r>
              <a:rPr lang="es-ES" dirty="0" smtClean="0"/>
              <a:t>DISTRIBUCIÓN DE PESO.- Aproximadamente el 40</a:t>
            </a:r>
            <a:r>
              <a:rPr lang="es-ES" dirty="0"/>
              <a:t>% en el eje delantero y 60% en el eje trasero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 smtClean="0"/>
              <a:t>MATERIALES.-</a:t>
            </a:r>
            <a:r>
              <a:rPr lang="es-ES" dirty="0"/>
              <a:t> S</a:t>
            </a:r>
            <a:r>
              <a:rPr lang="es-ES" dirty="0" smtClean="0"/>
              <a:t>e construyo </a:t>
            </a:r>
            <a:r>
              <a:rPr lang="es-ES" dirty="0"/>
              <a:t>de una estructura tubular </a:t>
            </a:r>
            <a:r>
              <a:rPr lang="es-ES" dirty="0" smtClean="0"/>
              <a:t>y una </a:t>
            </a:r>
            <a:r>
              <a:rPr lang="es-ES" dirty="0"/>
              <a:t>estructura con paneles tipo </a:t>
            </a:r>
            <a:r>
              <a:rPr lang="es-ES" dirty="0" err="1" smtClean="0"/>
              <a:t>sánduche</a:t>
            </a:r>
            <a:r>
              <a:rPr lang="es-ES" dirty="0" smtClean="0"/>
              <a:t> construida de un </a:t>
            </a:r>
            <a:r>
              <a:rPr lang="es-ES" dirty="0"/>
              <a:t>material C-</a:t>
            </a:r>
            <a:r>
              <a:rPr lang="es-ES" dirty="0" err="1"/>
              <a:t>Board</a:t>
            </a:r>
            <a:r>
              <a:rPr lang="es-ES" dirty="0"/>
              <a:t> de 12mm de espesor como núcleo y láminas de aluminio de 1mm como pieles.</a:t>
            </a:r>
            <a:endParaRPr lang="es-EC" dirty="0"/>
          </a:p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37112"/>
            <a:ext cx="3312368" cy="155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48413" r="52522" b="39881"/>
          <a:stretch/>
        </p:blipFill>
        <p:spPr bwMode="auto">
          <a:xfrm>
            <a:off x="4860032" y="4509120"/>
            <a:ext cx="2843095" cy="121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5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Título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/>
          <a:p>
            <a:pPr lvl="0"/>
            <a:r>
              <a:rPr lang="es-ES" b="1" dirty="0" smtClean="0">
                <a:effectLst/>
              </a:rPr>
              <a:t>ANÁLISIS DE MATERIALES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369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dirty="0" smtClean="0"/>
              <a:t>ENSAYOS DE FLEXIÓN           C-BOARD</a:t>
            </a:r>
            <a:endParaRPr lang="es-EC" sz="4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148478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En la tabla se muestra los resultados obtenidos en el ensayo: </a:t>
            </a:r>
            <a:endParaRPr lang="es-EC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2" t="47348" r="46455" b="44246"/>
          <a:stretch/>
        </p:blipFill>
        <p:spPr bwMode="auto">
          <a:xfrm>
            <a:off x="6300192" y="2153622"/>
            <a:ext cx="1548562" cy="82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808339"/>
              </p:ext>
            </p:extLst>
          </p:nvPr>
        </p:nvGraphicFramePr>
        <p:xfrm>
          <a:off x="179512" y="1854116"/>
          <a:ext cx="5457825" cy="2834640"/>
        </p:xfrm>
        <a:graphic>
          <a:graphicData uri="http://schemas.openxmlformats.org/drawingml/2006/table">
            <a:tbl>
              <a:tblPr firstRow="1" firstCol="1" bandRow="1"/>
              <a:tblGrid>
                <a:gridCol w="550294"/>
                <a:gridCol w="540127"/>
                <a:gridCol w="723770"/>
                <a:gridCol w="897882"/>
                <a:gridCol w="900424"/>
                <a:gridCol w="901059"/>
                <a:gridCol w="944269"/>
              </a:tblGrid>
              <a:tr h="7747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CARGA </a:t>
                      </a:r>
                      <a:b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(N)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CARGA </a:t>
                      </a:r>
                      <a:b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(Kg)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DEFORMACIÓN </a:t>
                      </a:r>
                      <a:b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(mm)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MODULO DE </a:t>
                      </a:r>
                      <a:b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ELASTICIDAD (Kg/cm2)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MODULO DE </a:t>
                      </a:r>
                      <a:b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ELASTICIDAD (MPa)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MODULO DE </a:t>
                      </a:r>
                      <a:b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s-ES" sz="10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ELASTICIDAD PROMEDIO (Kg/cm2)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MODULO DE </a:t>
                      </a:r>
                      <a:b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ELASTICIDAD PROMEDIO (</a:t>
                      </a:r>
                      <a:r>
                        <a:rPr lang="es-ES" sz="10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MPa</a:t>
                      </a:r>
                      <a:r>
                        <a:rPr lang="es-ES" sz="1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1,0197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0,85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19885,63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1950,12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22082,69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2165,58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2,0394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1,43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23640,26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2318,33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36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3,0591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2,16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23476,09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2302,23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36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4,0788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3,06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22095,14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2166,80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36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5,0986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3,78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22358,18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2192,60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36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6,1183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4,82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21040,81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2063,41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36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7,1380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6,35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18632,99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1827,28</a:t>
                      </a:r>
                      <a:endParaRPr lang="es-EC" sz="120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2369164058"/>
              </p:ext>
            </p:extLst>
          </p:nvPr>
        </p:nvGraphicFramePr>
        <p:xfrm>
          <a:off x="4932040" y="4437112"/>
          <a:ext cx="352839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8" t="50000" r="24118" b="35714"/>
          <a:stretch/>
        </p:blipFill>
        <p:spPr bwMode="auto">
          <a:xfrm>
            <a:off x="5749636" y="2924944"/>
            <a:ext cx="314762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6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ANÁLISIS ESTRUCTURAL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7"/>
          </a:xfrm>
        </p:spPr>
        <p:txBody>
          <a:bodyPr>
            <a:normAutofit fontScale="92500" lnSpcReduction="20000"/>
          </a:bodyPr>
          <a:lstStyle/>
          <a:p>
            <a:r>
              <a:rPr lang="es-EC" dirty="0" smtClean="0"/>
              <a:t>Para este análisis se somete al bastidor a impactos frontal, lateral y volteo en el software </a:t>
            </a:r>
            <a:r>
              <a:rPr lang="es-EC" dirty="0" err="1" smtClean="0"/>
              <a:t>Solidworks</a:t>
            </a:r>
            <a:r>
              <a:rPr lang="es-EC" dirty="0" smtClean="0"/>
              <a:t>. </a:t>
            </a:r>
          </a:p>
          <a:p>
            <a:endParaRPr lang="es-EC" dirty="0" smtClean="0"/>
          </a:p>
          <a:p>
            <a:pPr algn="just"/>
            <a:r>
              <a:rPr lang="es-ES" dirty="0" smtClean="0"/>
              <a:t>Impacto frontal: </a:t>
            </a:r>
          </a:p>
          <a:p>
            <a:pPr lvl="2" algn="just"/>
            <a:r>
              <a:rPr lang="es-ES" dirty="0"/>
              <a:t>V</a:t>
            </a:r>
            <a:r>
              <a:rPr lang="es-ES" dirty="0" smtClean="0"/>
              <a:t>elocidad </a:t>
            </a:r>
            <a:r>
              <a:rPr lang="es-ES" dirty="0"/>
              <a:t>del </a:t>
            </a:r>
            <a:r>
              <a:rPr lang="es-ES" dirty="0" smtClean="0"/>
              <a:t>vehículo = 30 km/h</a:t>
            </a:r>
          </a:p>
          <a:p>
            <a:pPr lvl="2" algn="just"/>
            <a:r>
              <a:rPr lang="es-ES" dirty="0" smtClean="0"/>
              <a:t>Tiempo duración del </a:t>
            </a:r>
            <a:r>
              <a:rPr lang="es-ES" dirty="0"/>
              <a:t>impacto =</a:t>
            </a:r>
            <a:r>
              <a:rPr lang="es-ES" dirty="0" smtClean="0"/>
              <a:t> </a:t>
            </a:r>
            <a:r>
              <a:rPr lang="es-ES" dirty="0"/>
              <a:t>0,2 </a:t>
            </a:r>
            <a:r>
              <a:rPr lang="es-ES" dirty="0" smtClean="0"/>
              <a:t>segundos</a:t>
            </a:r>
            <a:r>
              <a:rPr lang="es-ES" dirty="0"/>
              <a:t>.</a:t>
            </a:r>
            <a:endParaRPr lang="es-EC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3" t="46230" r="39873" b="44742"/>
          <a:stretch/>
        </p:blipFill>
        <p:spPr bwMode="auto">
          <a:xfrm>
            <a:off x="3971641" y="3344664"/>
            <a:ext cx="183118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1" t="55258" r="46932" b="38830"/>
          <a:stretch/>
        </p:blipFill>
        <p:spPr bwMode="auto">
          <a:xfrm>
            <a:off x="4243388" y="3860665"/>
            <a:ext cx="1287693" cy="43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4" t="41554" r="42154" b="46875"/>
          <a:stretch/>
        </p:blipFill>
        <p:spPr bwMode="auto">
          <a:xfrm>
            <a:off x="4114438" y="4310743"/>
            <a:ext cx="1509486" cy="84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6" t="59906" r="34048" b="32390"/>
          <a:stretch/>
        </p:blipFill>
        <p:spPr bwMode="auto">
          <a:xfrm>
            <a:off x="3090820" y="5805264"/>
            <a:ext cx="3556723" cy="56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0" t="54149" r="47716" b="39120"/>
          <a:stretch/>
        </p:blipFill>
        <p:spPr bwMode="auto">
          <a:xfrm>
            <a:off x="4442645" y="5157192"/>
            <a:ext cx="889181" cy="4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47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43408"/>
            <a:ext cx="8229600" cy="1600200"/>
          </a:xfrm>
        </p:spPr>
        <p:txBody>
          <a:bodyPr/>
          <a:lstStyle/>
          <a:p>
            <a:r>
              <a:rPr lang="es-EC" sz="4000" dirty="0" smtClean="0"/>
              <a:t>IMPACTO FRONTAL ESTRUCTURA TUBULAR</a:t>
            </a:r>
            <a:endParaRPr lang="es-EC" sz="4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755576" y="1484784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 el impacto frontal la carga se reparte 67% para la estructura tubular (</a:t>
            </a:r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6700N</a:t>
            </a:r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 los que se aplican por metro lineal es decir: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2" t="42857" r="32154" b="39484"/>
          <a:stretch/>
        </p:blipFill>
        <p:spPr bwMode="auto">
          <a:xfrm>
            <a:off x="3059832" y="2263219"/>
            <a:ext cx="3672408" cy="109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2" t="42857" r="55820" b="52699"/>
          <a:stretch/>
        </p:blipFill>
        <p:spPr bwMode="auto">
          <a:xfrm>
            <a:off x="5076056" y="2289646"/>
            <a:ext cx="969462" cy="2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/>
          <a:srcRect l="26191" t="17081" r="28917" b="19565"/>
          <a:stretch/>
        </p:blipFill>
        <p:spPr bwMode="auto">
          <a:xfrm>
            <a:off x="2954467" y="3573016"/>
            <a:ext cx="3561749" cy="2808312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803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26191" t="17081" r="14792" b="21119"/>
          <a:stretch/>
        </p:blipFill>
        <p:spPr bwMode="auto">
          <a:xfrm>
            <a:off x="4627661" y="3573016"/>
            <a:ext cx="4192811" cy="2808312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26016" t="17081" r="27364" b="19565"/>
          <a:stretch/>
        </p:blipFill>
        <p:spPr bwMode="auto">
          <a:xfrm>
            <a:off x="611560" y="908720"/>
            <a:ext cx="3983342" cy="2664296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68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600200"/>
          </a:xfrm>
        </p:spPr>
        <p:txBody>
          <a:bodyPr/>
          <a:lstStyle/>
          <a:p>
            <a:r>
              <a:rPr lang="es-EC" sz="4000" dirty="0" smtClean="0"/>
              <a:t>IMPACTO FRONTAL ESTRUCTURA SÁNDUCHE</a:t>
            </a:r>
            <a:endParaRPr lang="es-EC" sz="4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755576" y="141277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 el </a:t>
            </a:r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impacto </a:t>
            </a:r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frontal la carga se reparte 33% para la estructura </a:t>
            </a:r>
            <a:r>
              <a:rPr lang="es-EC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sánduche</a:t>
            </a:r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(</a:t>
            </a:r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3300N</a:t>
            </a:r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), aplicados directamente en el frente:</a:t>
            </a:r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27070" t="16499" r="25793" b="13468"/>
          <a:stretch/>
        </p:blipFill>
        <p:spPr bwMode="auto">
          <a:xfrm>
            <a:off x="943258" y="2209245"/>
            <a:ext cx="3844766" cy="2947947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3"/>
          <a:srcRect l="27259" t="17172" r="30147" b="14141"/>
          <a:stretch/>
        </p:blipFill>
        <p:spPr bwMode="auto">
          <a:xfrm>
            <a:off x="4964891" y="2148711"/>
            <a:ext cx="3639557" cy="3008481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9" t="60119" r="41212" b="23214"/>
          <a:stretch/>
        </p:blipFill>
        <p:spPr bwMode="auto">
          <a:xfrm>
            <a:off x="3782029" y="5234135"/>
            <a:ext cx="1582059" cy="121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60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9897"/>
          </a:xfrm>
        </p:spPr>
        <p:txBody>
          <a:bodyPr/>
          <a:lstStyle/>
          <a:p>
            <a:r>
              <a:rPr lang="es-ES" sz="3600" dirty="0" smtClean="0"/>
              <a:t>ESPECIFICACIONES TÉCNICAS</a:t>
            </a:r>
            <a:endParaRPr lang="es-ES" sz="3600" dirty="0"/>
          </a:p>
        </p:txBody>
      </p:sp>
      <p:pic>
        <p:nvPicPr>
          <p:cNvPr id="1026" name="Picture 2" descr="http://www.brandsoftheworld.com/sites/default/files/styles/logo-thumbnail/public/0022/8326/bra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1043608" cy="1043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9" t="1812" r="26465" b="67584"/>
          <a:stretch/>
        </p:blipFill>
        <p:spPr bwMode="auto">
          <a:xfrm>
            <a:off x="5868144" y="2852936"/>
            <a:ext cx="336347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43608"/>
            <a:ext cx="4824536" cy="560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1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00200"/>
          </a:xfrm>
        </p:spPr>
        <p:txBody>
          <a:bodyPr/>
          <a:lstStyle/>
          <a:p>
            <a:r>
              <a:rPr lang="es-EC" sz="3200" dirty="0" smtClean="0"/>
              <a:t>IMPACTO LATERAL ESTRUCTURA TUBULAR</a:t>
            </a:r>
            <a:endParaRPr lang="es-EC" sz="3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755576" y="134076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La carga para el ensayo de impacto lateral es el 40% de la carga en impacto frontal y se </a:t>
            </a:r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reparte </a:t>
            </a:r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65% </a:t>
            </a:r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para la estructura tubular </a:t>
            </a:r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(2600N), </a:t>
            </a:r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los que se aplican por metro lineal es decir: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2" t="42857" r="55820" b="52699"/>
          <a:stretch/>
        </p:blipFill>
        <p:spPr bwMode="auto">
          <a:xfrm>
            <a:off x="5793222" y="4468990"/>
            <a:ext cx="969462" cy="2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3" t="34181" r="34973" b="57198"/>
          <a:stretch/>
        </p:blipFill>
        <p:spPr bwMode="auto">
          <a:xfrm>
            <a:off x="1331640" y="2500472"/>
            <a:ext cx="2090057" cy="63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t="54666" r="25817" b="21032"/>
          <a:stretch/>
        </p:blipFill>
        <p:spPr bwMode="auto">
          <a:xfrm>
            <a:off x="3779912" y="2348880"/>
            <a:ext cx="468947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4"/>
          <a:srcRect l="26366" t="17391" r="8158" b="18633"/>
          <a:stretch/>
        </p:blipFill>
        <p:spPr bwMode="auto">
          <a:xfrm>
            <a:off x="2411760" y="3717032"/>
            <a:ext cx="4545042" cy="2952328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83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6365" t="19255" r="21078" b="21428"/>
          <a:stretch/>
        </p:blipFill>
        <p:spPr bwMode="auto">
          <a:xfrm>
            <a:off x="738178" y="548680"/>
            <a:ext cx="3905830" cy="2664296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26191" t="16770" r="20205" b="20497"/>
          <a:stretch/>
        </p:blipFill>
        <p:spPr bwMode="auto">
          <a:xfrm>
            <a:off x="4623792" y="3212976"/>
            <a:ext cx="3908648" cy="2831187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33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600200"/>
          </a:xfrm>
        </p:spPr>
        <p:txBody>
          <a:bodyPr/>
          <a:lstStyle/>
          <a:p>
            <a:r>
              <a:rPr lang="es-EC" sz="4000" dirty="0" smtClean="0"/>
              <a:t>IMPACTO LATERAL ESTRUCTURA SÁNDUCHE</a:t>
            </a:r>
            <a:endParaRPr lang="es-EC" sz="4000" dirty="0"/>
          </a:p>
        </p:txBody>
      </p:sp>
      <p:sp>
        <p:nvSpPr>
          <p:cNvPr id="6" name="5 CuadroTexto"/>
          <p:cNvSpPr txBox="1"/>
          <p:nvPr/>
        </p:nvSpPr>
        <p:spPr>
          <a:xfrm>
            <a:off x="755576" y="1412776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En el </a:t>
            </a:r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impacto lateral </a:t>
            </a:r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la carga se reparte </a:t>
            </a:r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35% </a:t>
            </a:r>
            <a:r>
              <a:rPr lang="es-EC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para la estructura </a:t>
            </a:r>
            <a:r>
              <a:rPr lang="es-EC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sánduche</a:t>
            </a:r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:</a:t>
            </a:r>
            <a:endParaRPr lang="es-EC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8" name="7 Imagen"/>
          <p:cNvPicPr/>
          <p:nvPr/>
        </p:nvPicPr>
        <p:blipFill rotWithShape="1">
          <a:blip r:embed="rId2"/>
          <a:srcRect l="27070" t="17172" r="22163" b="14771"/>
          <a:stretch/>
        </p:blipFill>
        <p:spPr bwMode="auto">
          <a:xfrm>
            <a:off x="395536" y="2420888"/>
            <a:ext cx="4104456" cy="3024336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/>
          <p:cNvPicPr/>
          <p:nvPr/>
        </p:nvPicPr>
        <p:blipFill rotWithShape="1">
          <a:blip r:embed="rId3"/>
          <a:srcRect l="27260" t="16498" r="29389" b="12795"/>
          <a:stretch/>
        </p:blipFill>
        <p:spPr bwMode="auto">
          <a:xfrm>
            <a:off x="4724742" y="2420888"/>
            <a:ext cx="3807698" cy="3023446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3" t="38492" r="38981" b="57794"/>
          <a:stretch/>
        </p:blipFill>
        <p:spPr bwMode="auto">
          <a:xfrm>
            <a:off x="3795486" y="1939232"/>
            <a:ext cx="2061476" cy="3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5" t="62500" r="44000" b="26984"/>
          <a:stretch/>
        </p:blipFill>
        <p:spPr bwMode="auto">
          <a:xfrm>
            <a:off x="3923928" y="5589240"/>
            <a:ext cx="1368152" cy="97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8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747464"/>
            <a:ext cx="8229600" cy="1600200"/>
          </a:xfrm>
        </p:spPr>
        <p:txBody>
          <a:bodyPr/>
          <a:lstStyle/>
          <a:p>
            <a:r>
              <a:rPr lang="es-EC" sz="4000" dirty="0" smtClean="0"/>
              <a:t>VOLTEO</a:t>
            </a:r>
            <a:endParaRPr lang="es-EC" sz="4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611560" y="836712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Para el ensayo de volteo, toda la carga (peso total del vehículo) se aplica a la estructura tubular (3000N), los que se aplica por metro lineal:</a:t>
            </a:r>
            <a:endParaRPr lang="es-EC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2" t="42857" r="55820" b="52699"/>
          <a:stretch/>
        </p:blipFill>
        <p:spPr bwMode="auto">
          <a:xfrm>
            <a:off x="5793222" y="4468990"/>
            <a:ext cx="969462" cy="2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9" t="40873" r="33179" b="41270"/>
          <a:stretch/>
        </p:blipFill>
        <p:spPr bwMode="auto">
          <a:xfrm>
            <a:off x="2411760" y="1556792"/>
            <a:ext cx="489333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/>
          <p:nvPr/>
        </p:nvPicPr>
        <p:blipFill rotWithShape="1">
          <a:blip r:embed="rId4"/>
          <a:srcRect l="26190" t="17080" r="22705" b="18944"/>
          <a:stretch/>
        </p:blipFill>
        <p:spPr bwMode="auto">
          <a:xfrm>
            <a:off x="2521771" y="3284984"/>
            <a:ext cx="4240913" cy="3096344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55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2"/>
          <a:srcRect l="26016" t="16770" r="23348" b="21119"/>
          <a:stretch/>
        </p:blipFill>
        <p:spPr bwMode="auto">
          <a:xfrm>
            <a:off x="611560" y="476672"/>
            <a:ext cx="3946166" cy="3024336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26191" t="17081" r="21777" b="18944"/>
          <a:stretch/>
        </p:blipFill>
        <p:spPr bwMode="auto">
          <a:xfrm>
            <a:off x="4449802" y="3501008"/>
            <a:ext cx="3938622" cy="3007400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65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C" dirty="0" smtClean="0"/>
              <a:t>CONSTRUCCIÓN</a:t>
            </a:r>
            <a:endParaRPr lang="es-EC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67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dirty="0" smtClean="0"/>
              <a:t>BASTIDOR </a:t>
            </a:r>
            <a:br>
              <a:rPr lang="es-EC" sz="4400" dirty="0" smtClean="0"/>
            </a:br>
            <a:r>
              <a:rPr lang="es-EC" sz="4400" dirty="0" smtClean="0"/>
              <a:t>TUBULAR – SÁNDUCHE</a:t>
            </a:r>
            <a:endParaRPr lang="es-EC" sz="4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34325" r="21802" b="16667"/>
          <a:stretch/>
        </p:blipFill>
        <p:spPr bwMode="auto">
          <a:xfrm>
            <a:off x="827584" y="1728518"/>
            <a:ext cx="7702123" cy="500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6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00200"/>
          </a:xfrm>
        </p:spPr>
        <p:txBody>
          <a:bodyPr/>
          <a:lstStyle/>
          <a:p>
            <a:r>
              <a:rPr lang="es-EC" sz="4000" dirty="0" smtClean="0"/>
              <a:t>SISTEMA DE SUSPENSIÓN</a:t>
            </a:r>
            <a:endParaRPr lang="es-EC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 t="38095" r="21355" b="28370"/>
          <a:stretch/>
        </p:blipFill>
        <p:spPr bwMode="auto">
          <a:xfrm>
            <a:off x="539552" y="2132856"/>
            <a:ext cx="7849273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6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6915" y="836712"/>
            <a:ext cx="4762872" cy="1124744"/>
          </a:xfrm>
        </p:spPr>
        <p:txBody>
          <a:bodyPr/>
          <a:lstStyle/>
          <a:p>
            <a:r>
              <a:rPr lang="es-EC" sz="2800" dirty="0" smtClean="0"/>
              <a:t>SISTEMA DE DIRECCIÓN (Fiat uno)</a:t>
            </a:r>
            <a:endParaRPr lang="es-EC" sz="28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6844" y="545947"/>
            <a:ext cx="4762872" cy="7121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C" sz="2800" dirty="0" smtClean="0"/>
              <a:t>CARROCERÍA</a:t>
            </a:r>
            <a:endParaRPr lang="es-EC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8" t="40476" r="19163" b="26587"/>
          <a:stretch/>
        </p:blipFill>
        <p:spPr bwMode="auto">
          <a:xfrm>
            <a:off x="288424" y="2348879"/>
            <a:ext cx="8516839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62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/>
              </a:rPr>
              <a:t>CONCLUSIONES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dirty="0"/>
              <a:t>Se diseñó y construyó el bastidor fusionando el uso de una estructura tipo </a:t>
            </a:r>
            <a:r>
              <a:rPr lang="es-ES" dirty="0" err="1"/>
              <a:t>sánduche</a:t>
            </a:r>
            <a:r>
              <a:rPr lang="es-ES" dirty="0"/>
              <a:t> y una estructura tubular. Los paneles tipo </a:t>
            </a:r>
            <a:r>
              <a:rPr lang="es-ES" dirty="0" err="1"/>
              <a:t>sánduche</a:t>
            </a:r>
            <a:r>
              <a:rPr lang="es-ES" dirty="0"/>
              <a:t> conforman la cabina del piloto y permitieron reducir la cantidad de tubos, brindando ligereza y rigidez al conjunto con un peso de 15Kg mientras que la estructura tubular alcanza los 35Kg</a:t>
            </a:r>
            <a:r>
              <a:rPr lang="es-ES" dirty="0" smtClean="0"/>
              <a:t>.</a:t>
            </a:r>
          </a:p>
          <a:p>
            <a:endParaRPr lang="es-EC" dirty="0"/>
          </a:p>
          <a:p>
            <a:pPr lvl="0"/>
            <a:r>
              <a:rPr lang="es-ES" dirty="0" smtClean="0"/>
              <a:t>Al </a:t>
            </a:r>
            <a:r>
              <a:rPr lang="es-ES" dirty="0"/>
              <a:t>aplicar las cargas y realizar los análisis en el software </a:t>
            </a:r>
            <a:r>
              <a:rPr lang="es-ES" dirty="0" err="1"/>
              <a:t>SolidWorks</a:t>
            </a:r>
            <a:r>
              <a:rPr lang="es-ES" dirty="0"/>
              <a:t> se determinó que la estructura </a:t>
            </a:r>
            <a:r>
              <a:rPr lang="es-ES" dirty="0" err="1"/>
              <a:t>sánduche</a:t>
            </a:r>
            <a:r>
              <a:rPr lang="es-ES" dirty="0"/>
              <a:t> absorbe el 33% de la carga durante un impacto frontal y el 67% la estructura tubular; en impacto lateral el 35% de carga absorben los paneles </a:t>
            </a:r>
            <a:r>
              <a:rPr lang="es-ES" dirty="0" err="1"/>
              <a:t>sánduche</a:t>
            </a:r>
            <a:r>
              <a:rPr lang="es-ES" dirty="0"/>
              <a:t>  y el 65% el bastidor tubular; en caso de volteo la estructura tubular absorberá el 100% de la carga</a:t>
            </a:r>
            <a:r>
              <a:rPr lang="es-ES" dirty="0" smtClean="0"/>
              <a:t>.</a:t>
            </a:r>
          </a:p>
          <a:p>
            <a:pPr lvl="0"/>
            <a:endParaRPr lang="es-EC" dirty="0"/>
          </a:p>
          <a:p>
            <a:pPr lvl="0"/>
            <a:r>
              <a:rPr lang="es-ES" dirty="0"/>
              <a:t>Se determinó una geometría de suspensión de brazos paralelos que evita la pérdida de </a:t>
            </a:r>
            <a:r>
              <a:rPr lang="es-ES" dirty="0" err="1"/>
              <a:t>camber</a:t>
            </a:r>
            <a:r>
              <a:rPr lang="es-ES" dirty="0"/>
              <a:t> en las ruedas con el recorrido de la suspensión, mantiene siempre en contacto la banda de rodadura del neumático con el suelo y evita el desgaste excesivo de los flancos de la rueda.</a:t>
            </a:r>
            <a:endParaRPr lang="es-EC" dirty="0"/>
          </a:p>
          <a:p>
            <a:endParaRPr lang="es-EC" dirty="0" smtClean="0"/>
          </a:p>
          <a:p>
            <a:pPr lvl="0"/>
            <a:r>
              <a:rPr lang="es-ES" dirty="0"/>
              <a:t>El ancho de vía del Car-Cross es 1,60 metros en la parte delantera y 1,40 metros en el eje posterior, lo cual  disminuyó la transferencia de masas, brindó mejor estabilidad en curvas y mayor adherencia del vehículo al piso</a:t>
            </a:r>
            <a:r>
              <a:rPr lang="es-ES" dirty="0" smtClean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5950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73" y="1268760"/>
            <a:ext cx="5904656" cy="487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9897"/>
          </a:xfrm>
        </p:spPr>
        <p:txBody>
          <a:bodyPr/>
          <a:lstStyle/>
          <a:p>
            <a:r>
              <a:rPr lang="es-ES" sz="3600" dirty="0" smtClean="0"/>
              <a:t>ESPECIFICACIONES TÉCNICAS</a:t>
            </a:r>
            <a:endParaRPr lang="es-ES" sz="3600" dirty="0"/>
          </a:p>
        </p:txBody>
      </p:sp>
      <p:pic>
        <p:nvPicPr>
          <p:cNvPr id="4" name="Picture 2" descr="http://www.brandsoftheworld.com/sites/default/files/styles/logo-thumbnail/public/0022/8326/bra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399" y="0"/>
            <a:ext cx="1043608" cy="1043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1450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effectLst/>
              </a:rPr>
              <a:t>RECOMENDACIONES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Utilizar </a:t>
            </a:r>
            <a:r>
              <a:rPr lang="es-ES" dirty="0"/>
              <a:t>un software de diseño para obtener dimensiones y resultados de análisis con elevada precisión y rapidez, pudiendo modificar y efectuar cambios con facilidad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pPr lvl="0"/>
            <a:r>
              <a:rPr lang="es-ES" dirty="0"/>
              <a:t>La revisión y limpieza del sistema de admisión del motor debe ser continua ya que el vehículo va a funcionar en caminos de segundo orden.</a:t>
            </a:r>
            <a:endParaRPr lang="es-EC" dirty="0"/>
          </a:p>
          <a:p>
            <a:endParaRPr lang="es-EC" dirty="0"/>
          </a:p>
          <a:p>
            <a:pPr lvl="0"/>
            <a:r>
              <a:rPr lang="es-ES" dirty="0" smtClean="0"/>
              <a:t>Se </a:t>
            </a:r>
            <a:r>
              <a:rPr lang="es-ES" dirty="0"/>
              <a:t>debe realizar una inspección visual periódica y mantenimiento adecuado del sistema de frenos para brindar seguridad al conductor. </a:t>
            </a:r>
            <a:endParaRPr lang="es-EC" dirty="0" smtClean="0"/>
          </a:p>
          <a:p>
            <a:endParaRPr lang="es-EC" dirty="0"/>
          </a:p>
          <a:p>
            <a:pPr lvl="0"/>
            <a:r>
              <a:rPr lang="es-ES" dirty="0"/>
              <a:t>Revisar daños en la pintura y repararlos para evitar la corrosión de los materiales especialmente del bastidor y suspensión.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336692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C" dirty="0" smtClean="0"/>
              <a:t>GRACIAS</a:t>
            </a:r>
            <a:endParaRPr lang="es-EC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005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s-ES" b="1" dirty="0">
                <a:effectLst/>
              </a:rPr>
              <a:t>DISEÑO DE LA </a:t>
            </a:r>
            <a:r>
              <a:rPr lang="es-ES" b="1" dirty="0" smtClean="0">
                <a:effectLst/>
              </a:rPr>
              <a:t>SUSPENSIÓN</a:t>
            </a:r>
            <a:endParaRPr lang="es-EC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71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" y="404664"/>
            <a:ext cx="8532440" cy="385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0" t="51937" r="22315" b="17897"/>
          <a:stretch/>
        </p:blipFill>
        <p:spPr bwMode="auto">
          <a:xfrm>
            <a:off x="1259632" y="3762809"/>
            <a:ext cx="6768752" cy="21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 b="12259"/>
          <a:stretch/>
        </p:blipFill>
        <p:spPr bwMode="auto">
          <a:xfrm>
            <a:off x="288032" y="567431"/>
            <a:ext cx="8676456" cy="314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1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8" t="39683" r="48128" b="39820"/>
          <a:stretch/>
        </p:blipFill>
        <p:spPr bwMode="auto">
          <a:xfrm>
            <a:off x="4981716" y="1844824"/>
            <a:ext cx="2751940" cy="206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925144"/>
          </a:xfrm>
        </p:spPr>
        <p:txBody>
          <a:bodyPr/>
          <a:lstStyle/>
          <a:p>
            <a:r>
              <a:rPr lang="es-ES" dirty="0" smtClean="0"/>
              <a:t>ACELERACIÓN:</a:t>
            </a:r>
          </a:p>
          <a:p>
            <a:r>
              <a:rPr lang="es-ES" dirty="0" smtClean="0"/>
              <a:t>80km/h (7seg)</a:t>
            </a:r>
          </a:p>
          <a:p>
            <a:endParaRPr lang="es-EC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9" t="32221" r="42128" b="62620"/>
          <a:stretch/>
        </p:blipFill>
        <p:spPr bwMode="auto">
          <a:xfrm>
            <a:off x="5595686" y="4587582"/>
            <a:ext cx="1524000" cy="37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1" t="61436" r="36725" b="29216"/>
          <a:stretch/>
        </p:blipFill>
        <p:spPr bwMode="auto">
          <a:xfrm>
            <a:off x="5220072" y="3903760"/>
            <a:ext cx="2672951" cy="68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895732" y="4966559"/>
            <a:ext cx="346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Carga sobre el eje posterior:</a:t>
            </a:r>
            <a:endParaRPr lang="es-EC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2" t="28004" r="47842" b="65072"/>
          <a:stretch/>
        </p:blipFill>
        <p:spPr bwMode="auto">
          <a:xfrm>
            <a:off x="5220072" y="1406526"/>
            <a:ext cx="1743699" cy="72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4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s-ES" sz="4400" dirty="0">
                <a:effectLst/>
              </a:rPr>
              <a:t>TRANSFERENCIA DE MASAS</a:t>
            </a:r>
            <a:endParaRPr lang="es-EC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886450" y="2826584"/>
                <a:ext cx="2520280" cy="1512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𝑎</m:t>
                      </m:r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s-ES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22,22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𝑎</m:t>
                      </m:r>
                      <m:r>
                        <a:rPr lang="es-ES" i="1">
                          <a:latin typeface="Cambria Math"/>
                        </a:rPr>
                        <m:t>=3,17</m:t>
                      </m:r>
                      <m:f>
                        <m:fPr>
                          <m:type m:val="skw"/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E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450" y="2826584"/>
                <a:ext cx="2520280" cy="1512465"/>
              </a:xfrm>
              <a:prstGeom prst="rect">
                <a:avLst/>
              </a:prstGeom>
              <a:blipFill rotWithShape="1">
                <a:blip r:embed="rId5"/>
                <a:stretch>
                  <a:fillRect r="-5314" b="-3709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1043608" y="5335891"/>
                <a:ext cx="7056784" cy="1658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E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S" sz="16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=(240∗0,60∗1,33)+(</m:t>
                      </m:r>
                      <m:f>
                        <m:fPr>
                          <m:ctrlPr>
                            <a:rPr lang="es-EC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167,37</m:t>
                          </m:r>
                        </m:num>
                        <m:den>
                          <m:r>
                            <a:rPr lang="es-E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9,81</m:t>
                          </m:r>
                        </m:den>
                      </m:f>
                      <m:r>
                        <a:rPr lang="es-ES" sz="16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∗1,5)</m:t>
                      </m:r>
                    </m:oMath>
                  </m:oMathPara>
                </a14:m>
                <a:endParaRPr lang="es-EC" sz="16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ES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S" sz="16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=191,52 +25,59</m:t>
                      </m:r>
                    </m:oMath>
                  </m:oMathPara>
                </a14:m>
                <a:endParaRPr lang="es-EC" sz="16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 217,11  </m:t>
                      </m:r>
                      <m:r>
                        <a:rPr lang="es-ES" i="1">
                          <a:latin typeface="Cambria Math"/>
                        </a:rPr>
                        <m:t>𝐾𝑔</m:t>
                      </m:r>
                    </m:oMath>
                  </m:oMathPara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335891"/>
                <a:ext cx="7056784" cy="165821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32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365760" y="1340768"/>
            <a:ext cx="4041648" cy="4785712"/>
          </a:xfrm>
        </p:spPr>
        <p:txBody>
          <a:bodyPr/>
          <a:lstStyle/>
          <a:p>
            <a:r>
              <a:rPr lang="es-EC" dirty="0" smtClean="0"/>
              <a:t>FRENADO:</a:t>
            </a:r>
          </a:p>
          <a:p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9" t="25794" r="47037" b="65610"/>
          <a:stretch/>
        </p:blipFill>
        <p:spPr bwMode="auto">
          <a:xfrm>
            <a:off x="1443675" y="1921530"/>
            <a:ext cx="1413520" cy="6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34092" r="42216" b="48543"/>
          <a:stretch/>
        </p:blipFill>
        <p:spPr bwMode="auto">
          <a:xfrm>
            <a:off x="574264" y="2445442"/>
            <a:ext cx="3454400" cy="127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8" t="63112" r="38845" b="21280"/>
          <a:stretch/>
        </p:blipFill>
        <p:spPr bwMode="auto">
          <a:xfrm>
            <a:off x="4139952" y="3621941"/>
            <a:ext cx="3872994" cy="114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7" t="32688" r="47554" b="59975"/>
          <a:stretch/>
        </p:blipFill>
        <p:spPr bwMode="auto">
          <a:xfrm>
            <a:off x="5724128" y="1412776"/>
            <a:ext cx="1711424" cy="67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5275875" y="4859868"/>
            <a:ext cx="305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Carga sobre el eje delantero:</a:t>
            </a:r>
            <a:endParaRPr lang="es-EC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0" t="51754" r="42216" b="35317"/>
          <a:stretch/>
        </p:blipFill>
        <p:spPr bwMode="auto">
          <a:xfrm>
            <a:off x="1568017" y="3820335"/>
            <a:ext cx="1466893" cy="94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1" t="40080" r="45005" b="41310"/>
          <a:stretch/>
        </p:blipFill>
        <p:spPr bwMode="auto">
          <a:xfrm>
            <a:off x="5138906" y="1926961"/>
            <a:ext cx="3242010" cy="17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4 Título"/>
          <p:cNvSpPr txBox="1">
            <a:spLocks/>
          </p:cNvSpPr>
          <p:nvPr/>
        </p:nvSpPr>
        <p:spPr>
          <a:xfrm>
            <a:off x="457200" y="0"/>
            <a:ext cx="8229600" cy="1052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z="4400" smtClean="0">
                <a:effectLst/>
              </a:rPr>
              <a:t>TRANSFERENCIA DE MASAS</a:t>
            </a:r>
            <a:endParaRPr lang="es-EC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1204978" y="4902946"/>
                <a:ext cx="2376264" cy="1508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1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sz="1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s-ES" sz="1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2.</m:t>
                          </m:r>
                          <m:sSub>
                            <m:sSubPr>
                              <m:ctrlPr>
                                <a:rPr lang="es-EC" sz="1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sz="1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s-ES" sz="1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s-E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1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sz="1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22,22</m:t>
                              </m:r>
                            </m:e>
                            <m:sup>
                              <m:r>
                                <a:rPr lang="es-ES" sz="14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2∗29,64</m:t>
                          </m:r>
                        </m:den>
                      </m:f>
                    </m:oMath>
                  </m:oMathPara>
                </a14:m>
                <a:endParaRPr lang="es-EC" sz="16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s-EC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=8,33</m:t>
                      </m:r>
                      <m:f>
                        <m:fPr>
                          <m:type m:val="skw"/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s-E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978" y="4902946"/>
                <a:ext cx="2376264" cy="1508618"/>
              </a:xfrm>
              <a:prstGeom prst="rect">
                <a:avLst/>
              </a:prstGeom>
              <a:blipFill rotWithShape="1">
                <a:blip r:embed="rId5"/>
                <a:stretch>
                  <a:fillRect r="-10797" b="-3709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4211960" y="5230567"/>
                <a:ext cx="4932040" cy="1535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=(240∗0,40∗1.33)+(</m:t>
                      </m:r>
                      <m:f>
                        <m:fPr>
                          <m:ctrlPr>
                            <a:rPr lang="es-EC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439,8</m:t>
                          </m:r>
                        </m:num>
                        <m:den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9,81</m:t>
                          </m:r>
                        </m:den>
                      </m:f>
                      <m:r>
                        <a:rPr lang="es-E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∗1.5)</m:t>
                      </m:r>
                    </m:oMath>
                  </m:oMathPara>
                </a14:m>
                <a:endParaRPr lang="es-EC" sz="14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ES" sz="1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S" sz="1400" i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=127.68+67.25</m:t>
                      </m:r>
                    </m:oMath>
                  </m:oMathPara>
                </a14:m>
                <a:endParaRPr lang="es-EC" sz="14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s-EC" sz="16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 194,93 </m:t>
                      </m:r>
                      <m:r>
                        <a:rPr lang="es-ES" i="1">
                          <a:latin typeface="Cambria Math"/>
                        </a:rPr>
                        <m:t>𝐾𝑔</m:t>
                      </m:r>
                    </m:oMath>
                  </m:oMathPara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5230567"/>
                <a:ext cx="4932040" cy="153554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80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C" dirty="0" smtClean="0"/>
              <a:t>CURVA:</a:t>
            </a:r>
          </a:p>
          <a:p>
            <a:endParaRPr lang="es-EC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0" t="34160" r="43904" b="53447"/>
          <a:stretch/>
        </p:blipFill>
        <p:spPr bwMode="auto">
          <a:xfrm>
            <a:off x="395536" y="2767383"/>
            <a:ext cx="3384376" cy="116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0" t="66387" r="47742" b="20238"/>
          <a:stretch/>
        </p:blipFill>
        <p:spPr bwMode="auto">
          <a:xfrm>
            <a:off x="4860032" y="1700808"/>
            <a:ext cx="2520280" cy="115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8" t="27976" r="47864" b="64749"/>
          <a:stretch/>
        </p:blipFill>
        <p:spPr bwMode="auto">
          <a:xfrm>
            <a:off x="1187624" y="2125034"/>
            <a:ext cx="1127326" cy="75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4860032" y="2860758"/>
            <a:ext cx="3600400" cy="2952328"/>
            <a:chOff x="4860032" y="3284984"/>
            <a:chExt cx="3600400" cy="2952328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6" t="30764" r="41699" b="66433"/>
            <a:stretch/>
          </p:blipFill>
          <p:spPr bwMode="auto">
            <a:xfrm>
              <a:off x="4860032" y="3284984"/>
              <a:ext cx="3499431" cy="2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Rectángulo"/>
            <p:cNvSpPr/>
            <p:nvPr/>
          </p:nvSpPr>
          <p:spPr>
            <a:xfrm>
              <a:off x="7596336" y="4869160"/>
              <a:ext cx="86409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7495367" y="5877272"/>
              <a:ext cx="864096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3" name="4 Título"/>
          <p:cNvSpPr txBox="1">
            <a:spLocks/>
          </p:cNvSpPr>
          <p:nvPr/>
        </p:nvSpPr>
        <p:spPr>
          <a:xfrm>
            <a:off x="457200" y="0"/>
            <a:ext cx="8229600" cy="1052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z="4400" smtClean="0">
                <a:effectLst/>
              </a:rPr>
              <a:t>TRANSFERENCIA DE MASAS</a:t>
            </a:r>
            <a:endParaRPr lang="es-EC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1115616" y="4214185"/>
                <a:ext cx="1728192" cy="1447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s-ES" sz="16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16,66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r>
                        <a:rPr lang="en-US">
                          <a:latin typeface="Cambria Math"/>
                        </a:rPr>
                        <m:t>5,55 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m</m:t>
                      </m:r>
                      <m:r>
                        <a:rPr lang="en-US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s-EC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s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214185"/>
                <a:ext cx="1728192" cy="14470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9" t="59900" r="47742" b="35371"/>
          <a:stretch/>
        </p:blipFill>
        <p:spPr bwMode="auto">
          <a:xfrm>
            <a:off x="5724128" y="1052736"/>
            <a:ext cx="1386402" cy="5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860032" y="3936152"/>
            <a:ext cx="263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CuadroTexto"/>
              <p:cNvSpPr txBox="1"/>
              <p:nvPr/>
            </p:nvSpPr>
            <p:spPr>
              <a:xfrm>
                <a:off x="4572000" y="3213686"/>
                <a:ext cx="3859177" cy="3448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2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200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ES" sz="1200" i="1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s-ES" sz="1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200">
                              <a:latin typeface="Cambria Math"/>
                            </a:rPr>
                            <m:t>5,55 </m:t>
                          </m:r>
                          <m:f>
                            <m:fPr>
                              <m:type m:val="skw"/>
                              <m:ctrlPr>
                                <a:rPr lang="es-EC" sz="1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s-ES" sz="1200">
                                  <a:latin typeface="Cambria Math"/>
                                </a:rPr>
                                <m:t>m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s-EC" sz="1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s-ES" sz="1200">
                                      <a:latin typeface="Cambria Math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s-ES" sz="120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s-ES" sz="1200" i="1">
                              <a:latin typeface="Cambria Math"/>
                            </a:rPr>
                            <m:t>∗240</m:t>
                          </m:r>
                          <m:r>
                            <a:rPr lang="es-ES" sz="1200" i="1">
                              <a:latin typeface="Cambria Math"/>
                            </a:rPr>
                            <m:t>𝐾𝑔</m:t>
                          </m:r>
                          <m:r>
                            <a:rPr lang="es-ES" sz="1200" i="1">
                              <a:latin typeface="Cambria Math"/>
                            </a:rPr>
                            <m:t>∗0,44</m:t>
                          </m:r>
                          <m:r>
                            <a:rPr lang="es-ES" sz="12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s-ES" sz="1200" i="1">
                              <a:latin typeface="Cambria Math"/>
                            </a:rPr>
                            <m:t>1,6</m:t>
                          </m:r>
                          <m:r>
                            <a:rPr lang="es-ES" sz="1200" i="1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=366,3 </m:t>
                      </m:r>
                      <m:r>
                        <a:rPr lang="es-ES" i="1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es-EC" dirty="0" smtClean="0"/>
              </a:p>
              <a:p>
                <a:endParaRPr lang="es-EC" dirty="0">
                  <a:solidFill>
                    <a:srgbClr val="0070C0"/>
                  </a:solidFill>
                </a:endParaRPr>
              </a:p>
              <a:p>
                <a:r>
                  <a:rPr lang="es-ES" dirty="0">
                    <a:solidFill>
                      <a:srgbClr val="0070C0"/>
                    </a:solidFill>
                  </a:rPr>
                  <a:t>Para el eje </a:t>
                </a:r>
                <a:r>
                  <a:rPr lang="es-ES" dirty="0" smtClean="0">
                    <a:solidFill>
                      <a:srgbClr val="0070C0"/>
                    </a:solidFill>
                  </a:rPr>
                  <a:t>delantero</a:t>
                </a:r>
              </a:p>
              <a:p>
                <a:endParaRPr lang="es-EC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16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600" b="1" i="1"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s-ES" sz="1600" b="1" i="1">
                            <a:latin typeface="Cambria Math"/>
                          </a:rPr>
                          <m:t>𝒍𝒅</m:t>
                        </m:r>
                      </m:sub>
                    </m:sSub>
                    <m:r>
                      <a:rPr lang="es-ES" sz="1600" b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sz="1600" b="1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sz="1600" b="1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S" sz="1600" b="1" i="1">
                                <a:latin typeface="Cambria Math"/>
                              </a:rPr>
                              <m:t>𝒂</m:t>
                            </m:r>
                          </m:e>
                          <m:sub>
                            <m:r>
                              <a:rPr lang="es-ES" sz="1600" b="1" i="1">
                                <a:latin typeface="Cambria Math"/>
                              </a:rPr>
                              <m:t>𝒏</m:t>
                            </m:r>
                          </m:sub>
                        </m:sSub>
                        <m:r>
                          <a:rPr lang="es-ES" sz="1600" b="1" i="1">
                            <a:latin typeface="Cambria Math"/>
                          </a:rPr>
                          <m:t>∗</m:t>
                        </m:r>
                        <m:r>
                          <a:rPr lang="es-ES" sz="1600" b="1" i="1">
                            <a:latin typeface="Cambria Math"/>
                          </a:rPr>
                          <m:t>𝒎</m:t>
                        </m:r>
                        <m:r>
                          <a:rPr lang="es-ES" sz="1600" b="1" i="1">
                            <a:latin typeface="Cambria Math"/>
                          </a:rPr>
                          <m:t>∗</m:t>
                        </m:r>
                        <m:r>
                          <a:rPr lang="es-ES" sz="1600" b="1" i="1">
                            <a:latin typeface="Cambria Math"/>
                          </a:rPr>
                          <m:t>𝒉</m:t>
                        </m:r>
                        <m:r>
                          <a:rPr lang="es-ES" sz="1600" b="1" i="1">
                            <a:latin typeface="Cambria Math"/>
                          </a:rPr>
                          <m:t>∗</m:t>
                        </m:r>
                        <m:r>
                          <a:rPr lang="es-ES" sz="1600" b="1" i="1">
                            <a:latin typeface="Cambria Math"/>
                          </a:rPr>
                          <m:t>𝟎</m:t>
                        </m:r>
                        <m:r>
                          <a:rPr lang="es-ES" sz="1600" b="1">
                            <a:latin typeface="Cambria Math"/>
                          </a:rPr>
                          <m:t>,</m:t>
                        </m:r>
                        <m:r>
                          <a:rPr lang="es-ES" sz="1600" b="1" i="1">
                            <a:latin typeface="Cambria Math"/>
                          </a:rPr>
                          <m:t>𝟒𝟎</m:t>
                        </m:r>
                      </m:num>
                      <m:den>
                        <m:r>
                          <a:rPr lang="es-ES" sz="1600" b="1" i="1"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r>
                  <a:rPr lang="es-ES" sz="1600" b="1" dirty="0"/>
                  <a:t>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/>
                      </a:rPr>
                      <m:t>=146,52 </m:t>
                    </m:r>
                    <m:r>
                      <a:rPr lang="es-ES" i="1">
                        <a:latin typeface="Cambria Math"/>
                      </a:rPr>
                      <m:t>𝑁</m:t>
                    </m:r>
                  </m:oMath>
                </a14:m>
                <a:endParaRPr lang="es-EC" dirty="0"/>
              </a:p>
              <a:p>
                <a:endParaRPr lang="es-ES" dirty="0" smtClean="0"/>
              </a:p>
              <a:p>
                <a:r>
                  <a:rPr lang="es-ES" dirty="0" smtClean="0">
                    <a:solidFill>
                      <a:srgbClr val="0070C0"/>
                    </a:solidFill>
                  </a:rPr>
                  <a:t>Para </a:t>
                </a:r>
                <a:r>
                  <a:rPr lang="es-ES" dirty="0">
                    <a:solidFill>
                      <a:srgbClr val="0070C0"/>
                    </a:solidFill>
                  </a:rPr>
                  <a:t>el eje </a:t>
                </a:r>
                <a:r>
                  <a:rPr lang="es-ES" dirty="0" smtClean="0">
                    <a:solidFill>
                      <a:srgbClr val="0070C0"/>
                    </a:solidFill>
                  </a:rPr>
                  <a:t>posterior</a:t>
                </a:r>
              </a:p>
              <a:p>
                <a:endParaRPr lang="es-EC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sz="16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sz="1600" b="1" i="1"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s-ES" sz="1600" b="1" i="1">
                            <a:latin typeface="Cambria Math"/>
                          </a:rPr>
                          <m:t>𝒍𝒕</m:t>
                        </m:r>
                      </m:sub>
                    </m:sSub>
                    <m:r>
                      <a:rPr lang="es-ES" sz="16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sz="16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sz="1600" b="1" i="1">
                            <a:latin typeface="Cambria Math"/>
                          </a:rPr>
                          <m:t>𝒂</m:t>
                        </m:r>
                        <m:r>
                          <a:rPr lang="es-ES" sz="1600" b="1" i="1">
                            <a:latin typeface="Cambria Math"/>
                          </a:rPr>
                          <m:t>∗</m:t>
                        </m:r>
                        <m:r>
                          <a:rPr lang="es-ES" sz="1600" b="1" i="1">
                            <a:latin typeface="Cambria Math"/>
                          </a:rPr>
                          <m:t>𝒎</m:t>
                        </m:r>
                        <m:r>
                          <a:rPr lang="es-ES" sz="1600" b="1" i="1">
                            <a:latin typeface="Cambria Math"/>
                          </a:rPr>
                          <m:t>∗</m:t>
                        </m:r>
                        <m:r>
                          <a:rPr lang="es-ES" sz="1600" b="1" i="1">
                            <a:latin typeface="Cambria Math"/>
                          </a:rPr>
                          <m:t>𝒉</m:t>
                        </m:r>
                        <m:r>
                          <a:rPr lang="es-ES" sz="1600" b="1" i="1">
                            <a:latin typeface="Cambria Math"/>
                          </a:rPr>
                          <m:t>∗</m:t>
                        </m:r>
                        <m:r>
                          <a:rPr lang="es-ES" sz="1600" b="1" i="1">
                            <a:latin typeface="Cambria Math"/>
                          </a:rPr>
                          <m:t>𝟎</m:t>
                        </m:r>
                        <m:r>
                          <a:rPr lang="es-ES" sz="1600" b="1" i="1">
                            <a:latin typeface="Cambria Math"/>
                          </a:rPr>
                          <m:t>,</m:t>
                        </m:r>
                        <m:r>
                          <a:rPr lang="es-ES" sz="1600" b="1" i="1">
                            <a:latin typeface="Cambria Math"/>
                          </a:rPr>
                          <m:t>𝟔𝟎</m:t>
                        </m:r>
                      </m:num>
                      <m:den>
                        <m:r>
                          <a:rPr lang="es-ES" sz="1600" b="1" i="1">
                            <a:latin typeface="Cambria Math"/>
                          </a:rPr>
                          <m:t>𝒃</m:t>
                        </m:r>
                      </m:den>
                    </m:f>
                  </m:oMath>
                </a14:m>
                <a:r>
                  <a:rPr lang="es-ES" sz="1600" b="1" dirty="0"/>
                  <a:t> </a:t>
                </a:r>
                <a14:m>
                  <m:oMath xmlns:m="http://schemas.openxmlformats.org/officeDocument/2006/math">
                    <m:r>
                      <a:rPr lang="es-ES" sz="1600" i="1">
                        <a:latin typeface="Cambria Math"/>
                      </a:rPr>
                      <m:t>=219,78</m:t>
                    </m:r>
                    <m:r>
                      <a:rPr lang="es-ES" sz="1600" i="1">
                        <a:latin typeface="Cambria Math"/>
                      </a:rPr>
                      <m:t>𝑁</m:t>
                    </m:r>
                  </m:oMath>
                </a14:m>
                <a:endParaRPr lang="es-EC" sz="1600" dirty="0"/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9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213686"/>
                <a:ext cx="3859177" cy="3448060"/>
              </a:xfrm>
              <a:prstGeom prst="rect">
                <a:avLst/>
              </a:prstGeom>
              <a:blipFill rotWithShape="1">
                <a:blip r:embed="rId5"/>
                <a:stretch>
                  <a:fillRect l="-1264" t="-1007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989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j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568</TotalTime>
  <Words>1423</Words>
  <Application>Microsoft Office PowerPoint</Application>
  <PresentationFormat>Presentación en pantalla (4:3)</PresentationFormat>
  <Paragraphs>267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Ejecutivo</vt:lpstr>
      <vt:lpstr>INGENIERÍA AUTOMOTRIZ   “DISEÑO Y CONSTRUCCIÓN DEL BASTIDOR Y SISTEMA DE SUSPENSIÓN DE UN CAR-CROSS MONOPLAZA PARA SERVICIO TURÍSTICO”</vt:lpstr>
      <vt:lpstr>Presentación de PowerPoint</vt:lpstr>
      <vt:lpstr>ESPECIFICACIONES TÉCNICAS</vt:lpstr>
      <vt:lpstr>ESPECIFICACIONES TÉCNICAS</vt:lpstr>
      <vt:lpstr>DISEÑO DE LA SUSPENSIÓN</vt:lpstr>
      <vt:lpstr>Presentación de PowerPoint</vt:lpstr>
      <vt:lpstr>TRANSFERENCIA DE MASAS</vt:lpstr>
      <vt:lpstr>Presentación de PowerPoint</vt:lpstr>
      <vt:lpstr>Presentación de PowerPoint</vt:lpstr>
      <vt:lpstr>Presentación de PowerPoint</vt:lpstr>
      <vt:lpstr>TRANSFERENCIA DE MASAS</vt:lpstr>
      <vt:lpstr>ANÁLISIS DE LOS ELEMENTOS DEL SISTEMA DE SUSPENSIÓN</vt:lpstr>
      <vt:lpstr>Presentación de PowerPoint</vt:lpstr>
      <vt:lpstr>ANÁLISIS DE LOS ELEMENTOS DEL SISTEMA DE SUSPENSIÓN</vt:lpstr>
      <vt:lpstr>Presentación de PowerPoint</vt:lpstr>
      <vt:lpstr>ANÁLISIS DE LOS ELEMENTOS DEL SISTEMA DE SUSPENSIÓN</vt:lpstr>
      <vt:lpstr>Presentación de PowerPoint</vt:lpstr>
      <vt:lpstr>Presentación de PowerPoint</vt:lpstr>
      <vt:lpstr>SELECCIONAMIENTO DEL CONJUNTO RESORTE-AMORTIGUADOR PARA EJE DELANTERO</vt:lpstr>
      <vt:lpstr>Presentación de PowerPoint</vt:lpstr>
      <vt:lpstr>SELECCIONAMIENTO DEL CONJUNTO RESORTE-AMORTIGUADOR PARA EJE POSTERIOR</vt:lpstr>
      <vt:lpstr>DISEÑO DEL BASTIDOR</vt:lpstr>
      <vt:lpstr>REQUERIMIENTOS GENERALES</vt:lpstr>
      <vt:lpstr>ANÁLISIS DE MATERIALES</vt:lpstr>
      <vt:lpstr>ENSAYOS DE FLEXIÓN           C-BOARD</vt:lpstr>
      <vt:lpstr>ANÁLISIS ESTRUCTURAL</vt:lpstr>
      <vt:lpstr>IMPACTO FRONTAL ESTRUCTURA TUBULAR</vt:lpstr>
      <vt:lpstr>Presentación de PowerPoint</vt:lpstr>
      <vt:lpstr>IMPACTO FRONTAL ESTRUCTURA SÁNDUCHE</vt:lpstr>
      <vt:lpstr>IMPACTO LATERAL ESTRUCTURA TUBULAR</vt:lpstr>
      <vt:lpstr>Presentación de PowerPoint</vt:lpstr>
      <vt:lpstr>IMPACTO LATERAL ESTRUCTURA SÁNDUCHE</vt:lpstr>
      <vt:lpstr>VOLTEO</vt:lpstr>
      <vt:lpstr>Presentación de PowerPoint</vt:lpstr>
      <vt:lpstr>CONSTRUCCIÓN</vt:lpstr>
      <vt:lpstr>BASTIDOR  TUBULAR – SÁNDUCHE</vt:lpstr>
      <vt:lpstr>SISTEMA DE SUSPENSIÓN</vt:lpstr>
      <vt:lpstr>SISTEMA DE DIRECCIÓN (Fiat uno)</vt:lpstr>
      <vt:lpstr>CONCLUSIONES </vt:lpstr>
      <vt:lpstr>RECOMENDACIONES 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“DISEÑO Y CONSTRUCCIÓN DEL BASTIDOR Y SISTEMA DE SUSPENSIÓN DE UN CAR-CROSS MONOPLAZA PARA SERVICIO TURÍSTICO”</dc:title>
  <dc:creator>Renato</dc:creator>
  <cp:lastModifiedBy>Renato</cp:lastModifiedBy>
  <cp:revision>46</cp:revision>
  <dcterms:created xsi:type="dcterms:W3CDTF">2013-10-31T03:21:11Z</dcterms:created>
  <dcterms:modified xsi:type="dcterms:W3CDTF">2013-11-13T18:54:28Z</dcterms:modified>
</cp:coreProperties>
</file>