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98"/>
  </p:notesMasterIdLst>
  <p:sldIdLst>
    <p:sldId id="256" r:id="rId2"/>
    <p:sldId id="258" r:id="rId3"/>
    <p:sldId id="257" r:id="rId4"/>
    <p:sldId id="259" r:id="rId5"/>
    <p:sldId id="260" r:id="rId6"/>
    <p:sldId id="261" r:id="rId7"/>
    <p:sldId id="262" r:id="rId8"/>
    <p:sldId id="263" r:id="rId9"/>
    <p:sldId id="264" r:id="rId10"/>
    <p:sldId id="265" r:id="rId11"/>
    <p:sldId id="278" r:id="rId12"/>
    <p:sldId id="266" r:id="rId13"/>
    <p:sldId id="267" r:id="rId14"/>
    <p:sldId id="268" r:id="rId15"/>
    <p:sldId id="269" r:id="rId16"/>
    <p:sldId id="270" r:id="rId17"/>
    <p:sldId id="271" r:id="rId18"/>
    <p:sldId id="279" r:id="rId19"/>
    <p:sldId id="280" r:id="rId20"/>
    <p:sldId id="273" r:id="rId21"/>
    <p:sldId id="274" r:id="rId22"/>
    <p:sldId id="275" r:id="rId23"/>
    <p:sldId id="276" r:id="rId24"/>
    <p:sldId id="277" r:id="rId25"/>
    <p:sldId id="287" r:id="rId26"/>
    <p:sldId id="288" r:id="rId27"/>
    <p:sldId id="281" r:id="rId28"/>
    <p:sldId id="282" r:id="rId29"/>
    <p:sldId id="283" r:id="rId30"/>
    <p:sldId id="284" r:id="rId31"/>
    <p:sldId id="285" r:id="rId32"/>
    <p:sldId id="289" r:id="rId33"/>
    <p:sldId id="298" r:id="rId34"/>
    <p:sldId id="299" r:id="rId35"/>
    <p:sldId id="300" r:id="rId36"/>
    <p:sldId id="301" r:id="rId37"/>
    <p:sldId id="302" r:id="rId38"/>
    <p:sldId id="303" r:id="rId39"/>
    <p:sldId id="304" r:id="rId40"/>
    <p:sldId id="305" r:id="rId41"/>
    <p:sldId id="306" r:id="rId42"/>
    <p:sldId id="307" r:id="rId43"/>
    <p:sldId id="290" r:id="rId44"/>
    <p:sldId id="293" r:id="rId45"/>
    <p:sldId id="294" r:id="rId46"/>
    <p:sldId id="295" r:id="rId47"/>
    <p:sldId id="308" r:id="rId48"/>
    <p:sldId id="310" r:id="rId49"/>
    <p:sldId id="296" r:id="rId50"/>
    <p:sldId id="297" r:id="rId51"/>
    <p:sldId id="311" r:id="rId52"/>
    <p:sldId id="312" r:id="rId53"/>
    <p:sldId id="324" r:id="rId54"/>
    <p:sldId id="313" r:id="rId55"/>
    <p:sldId id="319" r:id="rId56"/>
    <p:sldId id="320" r:id="rId57"/>
    <p:sldId id="321" r:id="rId58"/>
    <p:sldId id="322" r:id="rId59"/>
    <p:sldId id="323" r:id="rId60"/>
    <p:sldId id="325" r:id="rId61"/>
    <p:sldId id="326" r:id="rId62"/>
    <p:sldId id="327" r:id="rId63"/>
    <p:sldId id="328" r:id="rId64"/>
    <p:sldId id="329" r:id="rId65"/>
    <p:sldId id="330" r:id="rId66"/>
    <p:sldId id="331" r:id="rId67"/>
    <p:sldId id="314" r:id="rId68"/>
    <p:sldId id="315" r:id="rId69"/>
    <p:sldId id="316" r:id="rId70"/>
    <p:sldId id="317" r:id="rId71"/>
    <p:sldId id="318"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22" autoAdjust="0"/>
  </p:normalViewPr>
  <p:slideViewPr>
    <p:cSldViewPr>
      <p:cViewPr>
        <p:scale>
          <a:sx n="78" d="100"/>
          <a:sy n="78" d="100"/>
        </p:scale>
        <p:origin x="-1332" y="-414"/>
      </p:cViewPr>
      <p:guideLst>
        <p:guide orient="horz" pos="2160"/>
        <p:guide pos="2880"/>
      </p:guideLst>
    </p:cSldViewPr>
  </p:slideViewPr>
  <p:notesTextViewPr>
    <p:cViewPr>
      <p:scale>
        <a:sx n="1" d="1"/>
        <a:sy n="1" d="1"/>
      </p:scale>
      <p:origin x="0" y="0"/>
    </p:cViewPr>
  </p:notesTextViewPr>
  <p:sorterViewPr>
    <p:cViewPr>
      <p:scale>
        <a:sx n="100" d="100"/>
        <a:sy n="100" d="100"/>
      </p:scale>
      <p:origin x="0" y="2994"/>
    </p:cViewPr>
  </p:sorterViewPr>
  <p:notesViewPr>
    <p:cSldViewPr>
      <p:cViewPr varScale="1">
        <p:scale>
          <a:sx n="59" d="100"/>
          <a:sy n="59" d="100"/>
        </p:scale>
        <p:origin x="-25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image" Target="../media/image9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35B2B9-F331-45BB-8FF5-2697605E3177}" type="datetimeFigureOut">
              <a:rPr lang="es-ES" smtClean="0"/>
              <a:t>05/12/2013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17D0EF-ADC6-47C8-97C2-35FAD3F0BFFD}" type="slidenum">
              <a:rPr lang="es-ES" smtClean="0"/>
              <a:t>‹Nº›</a:t>
            </a:fld>
            <a:endParaRPr lang="es-ES"/>
          </a:p>
        </p:txBody>
      </p:sp>
    </p:spTree>
    <p:extLst>
      <p:ext uri="{BB962C8B-B14F-4D97-AF65-F5344CB8AC3E}">
        <p14:creationId xmlns:p14="http://schemas.microsoft.com/office/powerpoint/2010/main" val="2300854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40</a:t>
            </a:fld>
            <a:endParaRPr lang="es-ES"/>
          </a:p>
        </p:txBody>
      </p:sp>
    </p:spTree>
    <p:extLst>
      <p:ext uri="{BB962C8B-B14F-4D97-AF65-F5344CB8AC3E}">
        <p14:creationId xmlns:p14="http://schemas.microsoft.com/office/powerpoint/2010/main" val="265784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92</a:t>
            </a:fld>
            <a:endParaRPr lang="es-ES"/>
          </a:p>
        </p:txBody>
      </p:sp>
    </p:spTree>
    <p:extLst>
      <p:ext uri="{BB962C8B-B14F-4D97-AF65-F5344CB8AC3E}">
        <p14:creationId xmlns:p14="http://schemas.microsoft.com/office/powerpoint/2010/main" val="135245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60</a:t>
            </a:fld>
            <a:endParaRPr lang="es-ES"/>
          </a:p>
        </p:txBody>
      </p:sp>
    </p:spTree>
    <p:extLst>
      <p:ext uri="{BB962C8B-B14F-4D97-AF65-F5344CB8AC3E}">
        <p14:creationId xmlns:p14="http://schemas.microsoft.com/office/powerpoint/2010/main" val="246737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61</a:t>
            </a:fld>
            <a:endParaRPr lang="es-ES"/>
          </a:p>
        </p:txBody>
      </p:sp>
    </p:spTree>
    <p:extLst>
      <p:ext uri="{BB962C8B-B14F-4D97-AF65-F5344CB8AC3E}">
        <p14:creationId xmlns:p14="http://schemas.microsoft.com/office/powerpoint/2010/main" val="246737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62</a:t>
            </a:fld>
            <a:endParaRPr lang="es-ES"/>
          </a:p>
        </p:txBody>
      </p:sp>
    </p:spTree>
    <p:extLst>
      <p:ext uri="{BB962C8B-B14F-4D97-AF65-F5344CB8AC3E}">
        <p14:creationId xmlns:p14="http://schemas.microsoft.com/office/powerpoint/2010/main" val="2467370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63</a:t>
            </a:fld>
            <a:endParaRPr lang="es-ES"/>
          </a:p>
        </p:txBody>
      </p:sp>
    </p:spTree>
    <p:extLst>
      <p:ext uri="{BB962C8B-B14F-4D97-AF65-F5344CB8AC3E}">
        <p14:creationId xmlns:p14="http://schemas.microsoft.com/office/powerpoint/2010/main" val="2467370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64</a:t>
            </a:fld>
            <a:endParaRPr lang="es-ES"/>
          </a:p>
        </p:txBody>
      </p:sp>
    </p:spTree>
    <p:extLst>
      <p:ext uri="{BB962C8B-B14F-4D97-AF65-F5344CB8AC3E}">
        <p14:creationId xmlns:p14="http://schemas.microsoft.com/office/powerpoint/2010/main" val="2467370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65</a:t>
            </a:fld>
            <a:endParaRPr lang="es-ES"/>
          </a:p>
        </p:txBody>
      </p:sp>
    </p:spTree>
    <p:extLst>
      <p:ext uri="{BB962C8B-B14F-4D97-AF65-F5344CB8AC3E}">
        <p14:creationId xmlns:p14="http://schemas.microsoft.com/office/powerpoint/2010/main" val="2467370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66</a:t>
            </a:fld>
            <a:endParaRPr lang="es-ES"/>
          </a:p>
        </p:txBody>
      </p:sp>
    </p:spTree>
    <p:extLst>
      <p:ext uri="{BB962C8B-B14F-4D97-AF65-F5344CB8AC3E}">
        <p14:creationId xmlns:p14="http://schemas.microsoft.com/office/powerpoint/2010/main" val="246737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17D0EF-ADC6-47C8-97C2-35FAD3F0BFFD}" type="slidenum">
              <a:rPr lang="es-ES" smtClean="0"/>
              <a:t>76</a:t>
            </a:fld>
            <a:endParaRPr lang="es-ES"/>
          </a:p>
        </p:txBody>
      </p:sp>
    </p:spTree>
    <p:extLst>
      <p:ext uri="{BB962C8B-B14F-4D97-AF65-F5344CB8AC3E}">
        <p14:creationId xmlns:p14="http://schemas.microsoft.com/office/powerpoint/2010/main" val="2364756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344729E8-46AD-47F5-A2AB-895ACD03D12F}" type="datetimeFigureOut">
              <a:rPr lang="es-ES" smtClean="0"/>
              <a:t>05/12/2013</a:t>
            </a:fld>
            <a:endParaRPr lang="es-ES"/>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S"/>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D70E7A58-2D24-45A5-A150-3C2C257E8E9E}" type="slidenum">
              <a:rPr lang="es-ES" smtClean="0"/>
              <a:t>‹Nº›</a:t>
            </a:fld>
            <a:endParaRPr lang="es-E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44729E8-46AD-47F5-A2AB-895ACD03D12F}" type="datetimeFigureOut">
              <a:rPr lang="es-ES" smtClean="0"/>
              <a:t>05/12/2013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70E7A58-2D24-45A5-A150-3C2C257E8E9E}"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44729E8-46AD-47F5-A2AB-895ACD03D12F}" type="datetimeFigureOut">
              <a:rPr lang="es-ES" smtClean="0"/>
              <a:t>05/12/2013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70E7A58-2D24-45A5-A150-3C2C257E8E9E}"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344729E8-46AD-47F5-A2AB-895ACD03D12F}" type="datetimeFigureOut">
              <a:rPr lang="es-ES" smtClean="0"/>
              <a:t>05/12/2013</a:t>
            </a:fld>
            <a:endParaRPr lang="es-ES"/>
          </a:p>
        </p:txBody>
      </p:sp>
      <p:sp>
        <p:nvSpPr>
          <p:cNvPr id="9" name="8 Marcador de número de diapositiva"/>
          <p:cNvSpPr>
            <a:spLocks noGrp="1"/>
          </p:cNvSpPr>
          <p:nvPr>
            <p:ph type="sldNum" sz="quarter" idx="15"/>
          </p:nvPr>
        </p:nvSpPr>
        <p:spPr/>
        <p:txBody>
          <a:bodyPr rtlCol="0"/>
          <a:lstStyle/>
          <a:p>
            <a:fld id="{D70E7A58-2D24-45A5-A150-3C2C257E8E9E}" type="slidenum">
              <a:rPr lang="es-ES" smtClean="0"/>
              <a:t>‹Nº›</a:t>
            </a:fld>
            <a:endParaRPr lang="es-ES"/>
          </a:p>
        </p:txBody>
      </p:sp>
      <p:sp>
        <p:nvSpPr>
          <p:cNvPr id="10" name="9 Marcador de pie de página"/>
          <p:cNvSpPr>
            <a:spLocks noGrp="1"/>
          </p:cNvSpPr>
          <p:nvPr>
            <p:ph type="ftr" sz="quarter" idx="16"/>
          </p:nvPr>
        </p:nvSpPr>
        <p:spPr/>
        <p:txBody>
          <a:bodyPr rtlCol="0"/>
          <a:lstStyle/>
          <a:p>
            <a:endParaRPr lang="es-E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344729E8-46AD-47F5-A2AB-895ACD03D12F}" type="datetimeFigureOut">
              <a:rPr lang="es-ES" smtClean="0"/>
              <a:t>05/12/2013</a:t>
            </a:fld>
            <a:endParaRPr lang="es-ES"/>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S"/>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D70E7A58-2D24-45A5-A150-3C2C257E8E9E}"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344729E8-46AD-47F5-A2AB-895ACD03D12F}" type="datetimeFigureOut">
              <a:rPr lang="es-ES" smtClean="0"/>
              <a:t>05/12/2013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70E7A58-2D24-45A5-A150-3C2C257E8E9E}" type="slidenum">
              <a:rPr lang="es-ES" smtClean="0"/>
              <a:t>‹Nº›</a:t>
            </a:fld>
            <a:endParaRPr lang="es-ES"/>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344729E8-46AD-47F5-A2AB-895ACD03D12F}" type="datetimeFigureOut">
              <a:rPr lang="es-ES" smtClean="0"/>
              <a:t>05/12/2013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D70E7A58-2D24-45A5-A150-3C2C257E8E9E}" type="slidenum">
              <a:rPr lang="es-ES" smtClean="0"/>
              <a:t>‹Nº›</a:t>
            </a:fld>
            <a:endParaRPr lang="es-ES"/>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344729E8-46AD-47F5-A2AB-895ACD03D12F}" type="datetimeFigureOut">
              <a:rPr lang="es-ES" smtClean="0"/>
              <a:t>05/12/2013</a:t>
            </a:fld>
            <a:endParaRPr lang="es-ES"/>
          </a:p>
        </p:txBody>
      </p:sp>
      <p:sp>
        <p:nvSpPr>
          <p:cNvPr id="7" name="6 Marcador de número de diapositiva"/>
          <p:cNvSpPr>
            <a:spLocks noGrp="1"/>
          </p:cNvSpPr>
          <p:nvPr>
            <p:ph type="sldNum" sz="quarter" idx="11"/>
          </p:nvPr>
        </p:nvSpPr>
        <p:spPr/>
        <p:txBody>
          <a:bodyPr rtlCol="0"/>
          <a:lstStyle/>
          <a:p>
            <a:fld id="{D70E7A58-2D24-45A5-A150-3C2C257E8E9E}" type="slidenum">
              <a:rPr lang="es-ES" smtClean="0"/>
              <a:t>‹Nº›</a:t>
            </a:fld>
            <a:endParaRPr lang="es-ES"/>
          </a:p>
        </p:txBody>
      </p:sp>
      <p:sp>
        <p:nvSpPr>
          <p:cNvPr id="8" name="7 Marcador de pie de página"/>
          <p:cNvSpPr>
            <a:spLocks noGrp="1"/>
          </p:cNvSpPr>
          <p:nvPr>
            <p:ph type="ftr" sz="quarter" idx="12"/>
          </p:nvPr>
        </p:nvSpPr>
        <p:spPr/>
        <p:txBody>
          <a:bodyPr rtlCol="0"/>
          <a:lstStyle/>
          <a:p>
            <a:endParaRPr lang="es-E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44729E8-46AD-47F5-A2AB-895ACD03D12F}" type="datetimeFigureOut">
              <a:rPr lang="es-ES" smtClean="0"/>
              <a:t>05/12/2013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D70E7A58-2D24-45A5-A150-3C2C257E8E9E}"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344729E8-46AD-47F5-A2AB-895ACD03D12F}" type="datetimeFigureOut">
              <a:rPr lang="es-ES" smtClean="0"/>
              <a:t>05/12/2013</a:t>
            </a:fld>
            <a:endParaRPr lang="es-ES"/>
          </a:p>
        </p:txBody>
      </p:sp>
      <p:sp>
        <p:nvSpPr>
          <p:cNvPr id="22" name="21 Marcador de número de diapositiva"/>
          <p:cNvSpPr>
            <a:spLocks noGrp="1"/>
          </p:cNvSpPr>
          <p:nvPr>
            <p:ph type="sldNum" sz="quarter" idx="15"/>
          </p:nvPr>
        </p:nvSpPr>
        <p:spPr/>
        <p:txBody>
          <a:bodyPr rtlCol="0"/>
          <a:lstStyle/>
          <a:p>
            <a:fld id="{D70E7A58-2D24-45A5-A150-3C2C257E8E9E}" type="slidenum">
              <a:rPr lang="es-ES" smtClean="0"/>
              <a:t>‹Nº›</a:t>
            </a:fld>
            <a:endParaRPr lang="es-ES"/>
          </a:p>
        </p:txBody>
      </p:sp>
      <p:sp>
        <p:nvSpPr>
          <p:cNvPr id="23" name="22 Marcador de pie de página"/>
          <p:cNvSpPr>
            <a:spLocks noGrp="1"/>
          </p:cNvSpPr>
          <p:nvPr>
            <p:ph type="ftr" sz="quarter" idx="16"/>
          </p:nvPr>
        </p:nvSpPr>
        <p:spPr/>
        <p:txBody>
          <a:bodyPr rtlCol="0"/>
          <a:lstStyle/>
          <a:p>
            <a:endParaRPr lang="es-E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344729E8-46AD-47F5-A2AB-895ACD03D12F}" type="datetimeFigureOut">
              <a:rPr lang="es-ES" smtClean="0"/>
              <a:t>05/12/2013</a:t>
            </a:fld>
            <a:endParaRPr lang="es-ES"/>
          </a:p>
        </p:txBody>
      </p:sp>
      <p:sp>
        <p:nvSpPr>
          <p:cNvPr id="18" name="17 Marcador de número de diapositiva"/>
          <p:cNvSpPr>
            <a:spLocks noGrp="1"/>
          </p:cNvSpPr>
          <p:nvPr>
            <p:ph type="sldNum" sz="quarter" idx="11"/>
          </p:nvPr>
        </p:nvSpPr>
        <p:spPr/>
        <p:txBody>
          <a:bodyPr rtlCol="0"/>
          <a:lstStyle/>
          <a:p>
            <a:fld id="{D70E7A58-2D24-45A5-A150-3C2C257E8E9E}" type="slidenum">
              <a:rPr lang="es-ES" smtClean="0"/>
              <a:t>‹Nº›</a:t>
            </a:fld>
            <a:endParaRPr lang="es-ES"/>
          </a:p>
        </p:txBody>
      </p:sp>
      <p:sp>
        <p:nvSpPr>
          <p:cNvPr id="21" name="20 Marcador de pie de página"/>
          <p:cNvSpPr>
            <a:spLocks noGrp="1"/>
          </p:cNvSpPr>
          <p:nvPr>
            <p:ph type="ftr" sz="quarter" idx="12"/>
          </p:nvPr>
        </p:nvSpPr>
        <p:spPr/>
        <p:txBody>
          <a:bodyPr rtlCol="0"/>
          <a:lstStyle/>
          <a:p>
            <a:endParaRPr lang="es-E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344729E8-46AD-47F5-A2AB-895ACD03D12F}" type="datetimeFigureOut">
              <a:rPr lang="es-ES" smtClean="0"/>
              <a:t>05/12/2013</a:t>
            </a:fld>
            <a:endParaRPr lang="es-ES"/>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S"/>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70E7A58-2D24-45A5-A150-3C2C257E8E9E}"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8.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0.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84.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85.emf"/></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png"/><Relationship Id="rId4" Type="http://schemas.openxmlformats.org/officeDocument/2006/relationships/image" Target="../media/image86.emf"/></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png"/><Relationship Id="rId4" Type="http://schemas.openxmlformats.org/officeDocument/2006/relationships/image" Target="../media/image87.emf"/></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1.emf"/><Relationship Id="rId5" Type="http://schemas.openxmlformats.org/officeDocument/2006/relationships/oleObject" Target="../embeddings/oleObject5.bin"/><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6.bin"/><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95.emf"/><Relationship Id="rId5" Type="http://schemas.openxmlformats.org/officeDocument/2006/relationships/oleObject" Target="../embeddings/oleObject7.bin"/><Relationship Id="rId4" Type="http://schemas.openxmlformats.org/officeDocument/2006/relationships/image" Target="../media/image94.emf"/></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9.emf"/><Relationship Id="rId5" Type="http://schemas.openxmlformats.org/officeDocument/2006/relationships/oleObject" Target="../embeddings/oleObject9.bin"/><Relationship Id="rId4" Type="http://schemas.openxmlformats.org/officeDocument/2006/relationships/image" Target="../media/image94.emf"/><Relationship Id="rId9"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63" y="2564905"/>
            <a:ext cx="8820473" cy="1584175"/>
          </a:xfrm>
          <a:prstGeom prst="rect">
            <a:avLst/>
          </a:prstGeom>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099" y="240435"/>
            <a:ext cx="5400600" cy="1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0287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052736"/>
            <a:ext cx="4536504" cy="792088"/>
          </a:xfrm>
        </p:spPr>
        <p:txBody>
          <a:bodyPr>
            <a:normAutofit/>
          </a:bodyPr>
          <a:lstStyle/>
          <a:p>
            <a:pPr algn="r"/>
            <a:r>
              <a:rPr lang="es-ES" sz="2000" b="1" dirty="0" smtClean="0">
                <a:latin typeface="Calibri" pitchFamily="34" charset="0"/>
                <a:cs typeface="Calibri" pitchFamily="34" charset="0"/>
              </a:rPr>
              <a:t>Control de Velocidad</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1763688" y="1988840"/>
            <a:ext cx="6161112" cy="3404992"/>
          </a:xfrm>
        </p:spPr>
        <p:txBody>
          <a:bodyPr/>
          <a:lstStyle/>
          <a:p>
            <a:pPr lvl="0" algn="just"/>
            <a:r>
              <a:rPr lang="es-ES" sz="2000" dirty="0">
                <a:latin typeface="Calibri" pitchFamily="34" charset="0"/>
                <a:cs typeface="Calibri" pitchFamily="34" charset="0"/>
              </a:rPr>
              <a:t>El control de velocidad se lo realiza mediante una entrada analógica al servo </a:t>
            </a:r>
            <a:r>
              <a:rPr lang="es-ES" sz="2000" dirty="0" smtClean="0">
                <a:latin typeface="Calibri" pitchFamily="34" charset="0"/>
                <a:cs typeface="Calibri" pitchFamily="34" charset="0"/>
              </a:rPr>
              <a:t>driver, </a:t>
            </a:r>
            <a:r>
              <a:rPr lang="es-ES" sz="2000" dirty="0">
                <a:latin typeface="Calibri" pitchFamily="34" charset="0"/>
                <a:cs typeface="Calibri" pitchFamily="34" charset="0"/>
              </a:rPr>
              <a:t>el voltaje permitido es de -10 V a 10 </a:t>
            </a:r>
            <a:r>
              <a:rPr lang="es-ES" sz="2000" dirty="0" err="1" smtClean="0">
                <a:latin typeface="Calibri" pitchFamily="34" charset="0"/>
                <a:cs typeface="Calibri" pitchFamily="34" charset="0"/>
              </a:rPr>
              <a:t>Vdc</a:t>
            </a:r>
            <a:r>
              <a:rPr lang="es-ES" sz="2000" dirty="0">
                <a:latin typeface="Calibri" pitchFamily="34" charset="0"/>
                <a:cs typeface="Calibri" pitchFamily="34" charset="0"/>
              </a:rPr>
              <a:t>.</a:t>
            </a:r>
            <a:endParaRPr lang="es-ES" sz="2000" dirty="0" smtClean="0">
              <a:latin typeface="Calibri" pitchFamily="34" charset="0"/>
              <a:cs typeface="Calibri" pitchFamily="34" charset="0"/>
            </a:endParaRPr>
          </a:p>
          <a:p>
            <a:pPr lvl="0" algn="just"/>
            <a:r>
              <a:rPr lang="es-ES" sz="2000" dirty="0" smtClean="0">
                <a:latin typeface="Calibri" pitchFamily="34" charset="0"/>
                <a:cs typeface="Calibri" pitchFamily="34" charset="0"/>
              </a:rPr>
              <a:t>En este proyecto se lo realiza mediante el control de la frecuencia de pulsos.</a:t>
            </a:r>
          </a:p>
          <a:p>
            <a:pPr lvl="0" algn="just"/>
            <a:endParaRPr lang="es-E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812" y="3717032"/>
            <a:ext cx="70104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052736"/>
            <a:ext cx="4536504" cy="792088"/>
          </a:xfrm>
        </p:spPr>
        <p:txBody>
          <a:bodyPr>
            <a:normAutofit/>
          </a:bodyPr>
          <a:lstStyle/>
          <a:p>
            <a:pPr algn="r"/>
            <a:r>
              <a:rPr lang="es-ES" sz="2000" b="1" dirty="0" smtClean="0">
                <a:latin typeface="Calibri" pitchFamily="34" charset="0"/>
                <a:cs typeface="Calibri" pitchFamily="34" charset="0"/>
              </a:rPr>
              <a:t>Aplicaciones de los </a:t>
            </a:r>
            <a:r>
              <a:rPr lang="es-ES" sz="2000" b="1" dirty="0">
                <a:latin typeface="Calibri" pitchFamily="34" charset="0"/>
                <a:cs typeface="Calibri" pitchFamily="34" charset="0"/>
              </a:rPr>
              <a:t>S</a:t>
            </a:r>
            <a:r>
              <a:rPr lang="es-ES" sz="2000" b="1" dirty="0" smtClean="0">
                <a:latin typeface="Calibri" pitchFamily="34" charset="0"/>
                <a:cs typeface="Calibri" pitchFamily="34" charset="0"/>
              </a:rPr>
              <a:t>ervo Accionamientos</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746412" y="1844824"/>
            <a:ext cx="7200800" cy="936105"/>
          </a:xfrm>
        </p:spPr>
        <p:txBody>
          <a:bodyPr>
            <a:noAutofit/>
          </a:bodyPr>
          <a:lstStyle/>
          <a:p>
            <a:pPr algn="just"/>
            <a:r>
              <a:rPr lang="es-ES" sz="2000" dirty="0">
                <a:latin typeface="Calibri" pitchFamily="34" charset="0"/>
                <a:cs typeface="Calibri" pitchFamily="34" charset="0"/>
              </a:rPr>
              <a:t>La versatilidad que dan este tipo de accionamientos se traduce en multitud </a:t>
            </a:r>
            <a:r>
              <a:rPr lang="es-ES" sz="2000" dirty="0" smtClean="0">
                <a:latin typeface="Calibri" pitchFamily="34" charset="0"/>
                <a:cs typeface="Calibri" pitchFamily="34" charset="0"/>
              </a:rPr>
              <a:t>de aplicaciones </a:t>
            </a:r>
            <a:r>
              <a:rPr lang="es-ES" sz="2000" dirty="0">
                <a:latin typeface="Calibri" pitchFamily="34" charset="0"/>
                <a:cs typeface="Calibri" pitchFamily="34" charset="0"/>
              </a:rPr>
              <a:t>del tipo: Desplazamientos, posicionamientos, transporte, giro, </a:t>
            </a:r>
            <a:r>
              <a:rPr lang="es-ES" sz="2000" dirty="0" smtClean="0">
                <a:latin typeface="Calibri" pitchFamily="34" charset="0"/>
                <a:cs typeface="Calibri" pitchFamily="34" charset="0"/>
              </a:rPr>
              <a:t>regulaciones de </a:t>
            </a:r>
            <a:r>
              <a:rPr lang="es-ES" sz="2000" dirty="0">
                <a:latin typeface="Calibri" pitchFamily="34" charset="0"/>
                <a:cs typeface="Calibri" pitchFamily="34" charset="0"/>
              </a:rPr>
              <a:t>caudal, máquinas herramientas de todo </a:t>
            </a:r>
            <a:r>
              <a:rPr lang="es-ES" sz="2000" dirty="0" smtClean="0">
                <a:latin typeface="Calibri" pitchFamily="34" charset="0"/>
                <a:cs typeface="Calibri" pitchFamily="34" charset="0"/>
              </a:rPr>
              <a:t>tipo (CNC), </a:t>
            </a:r>
            <a:r>
              <a:rPr lang="es-ES" sz="2000" dirty="0">
                <a:latin typeface="Calibri" pitchFamily="34" charset="0"/>
                <a:cs typeface="Calibri" pitchFamily="34" charset="0"/>
              </a:rPr>
              <a:t>manipulaciones, maquinaria </a:t>
            </a:r>
            <a:r>
              <a:rPr lang="es-ES" sz="2000" dirty="0" smtClean="0">
                <a:latin typeface="Calibri" pitchFamily="34" charset="0"/>
                <a:cs typeface="Calibri" pitchFamily="34" charset="0"/>
              </a:rPr>
              <a:t>industrial, etc.</a:t>
            </a:r>
            <a:r>
              <a:rPr lang="es-ES" sz="2000" b="1" i="1" dirty="0"/>
              <a:t> </a:t>
            </a:r>
            <a:endParaRPr lang="es-ES" sz="2000" dirty="0" smtClean="0">
              <a:latin typeface="Calibri" pitchFamily="34" charset="0"/>
              <a:cs typeface="Calibri"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01" y="3510518"/>
            <a:ext cx="4183841" cy="244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759" y="3496950"/>
            <a:ext cx="4130930" cy="245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644008" y="5964796"/>
            <a:ext cx="3888432" cy="646331"/>
          </a:xfrm>
          <a:prstGeom prst="rect">
            <a:avLst/>
          </a:prstGeom>
        </p:spPr>
        <p:txBody>
          <a:bodyPr wrap="square">
            <a:spAutoFit/>
          </a:bodyPr>
          <a:lstStyle/>
          <a:p>
            <a:r>
              <a:rPr lang="es-ES" b="1" i="1" dirty="0" smtClean="0"/>
              <a:t>Control de envasado de productos alimenticios</a:t>
            </a:r>
            <a:endParaRPr lang="es-ES" dirty="0"/>
          </a:p>
        </p:txBody>
      </p:sp>
      <p:sp>
        <p:nvSpPr>
          <p:cNvPr id="6" name="5 Rectángulo"/>
          <p:cNvSpPr/>
          <p:nvPr/>
        </p:nvSpPr>
        <p:spPr>
          <a:xfrm>
            <a:off x="633333" y="5964796"/>
            <a:ext cx="3794651" cy="646331"/>
          </a:xfrm>
          <a:prstGeom prst="rect">
            <a:avLst/>
          </a:prstGeom>
        </p:spPr>
        <p:txBody>
          <a:bodyPr wrap="square">
            <a:spAutoFit/>
          </a:bodyPr>
          <a:lstStyle/>
          <a:p>
            <a:r>
              <a:rPr lang="es-ES" b="1" i="1" dirty="0"/>
              <a:t>Control para el doblado de cajas de cartón </a:t>
            </a:r>
            <a:endParaRPr lang="es-ES"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679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052736"/>
            <a:ext cx="4536504" cy="792088"/>
          </a:xfrm>
        </p:spPr>
        <p:txBody>
          <a:bodyPr>
            <a:normAutofit/>
          </a:bodyPr>
          <a:lstStyle/>
          <a:p>
            <a:pPr algn="r"/>
            <a:r>
              <a:rPr lang="es-ES" sz="2000" b="1" dirty="0" smtClean="0">
                <a:latin typeface="Calibri" pitchFamily="34" charset="0"/>
                <a:cs typeface="Calibri" pitchFamily="34" charset="0"/>
              </a:rPr>
              <a:t>Función de Protección</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4283968" y="2132855"/>
            <a:ext cx="3744416" cy="3242945"/>
          </a:xfrm>
        </p:spPr>
        <p:txBody>
          <a:bodyPr>
            <a:normAutofit/>
          </a:bodyPr>
          <a:lstStyle/>
          <a:p>
            <a:pPr algn="just"/>
            <a:r>
              <a:rPr lang="es-ES" sz="2000" dirty="0">
                <a:latin typeface="Calibri" pitchFamily="34" charset="0"/>
                <a:cs typeface="Calibri" pitchFamily="34" charset="0"/>
              </a:rPr>
              <a:t>Exceso de </a:t>
            </a:r>
            <a:r>
              <a:rPr lang="es-ES" sz="2000" dirty="0" smtClean="0">
                <a:latin typeface="Calibri" pitchFamily="34" charset="0"/>
                <a:cs typeface="Calibri" pitchFamily="34" charset="0"/>
              </a:rPr>
              <a:t>velocidad.</a:t>
            </a:r>
          </a:p>
          <a:p>
            <a:pPr algn="just"/>
            <a:r>
              <a:rPr lang="es-ES" sz="2000" dirty="0" smtClean="0">
                <a:latin typeface="Calibri" pitchFamily="34" charset="0"/>
                <a:cs typeface="Calibri" pitchFamily="34" charset="0"/>
              </a:rPr>
              <a:t>Sobretensión /</a:t>
            </a:r>
            <a:r>
              <a:rPr lang="es-ES" sz="2000" dirty="0" err="1" smtClean="0">
                <a:latin typeface="Calibri" pitchFamily="34" charset="0"/>
                <a:cs typeface="Calibri" pitchFamily="34" charset="0"/>
              </a:rPr>
              <a:t>subtensión</a:t>
            </a:r>
            <a:r>
              <a:rPr lang="es-ES" sz="2000" dirty="0" smtClean="0">
                <a:latin typeface="Calibri" pitchFamily="34" charset="0"/>
                <a:cs typeface="Calibri" pitchFamily="34" charset="0"/>
              </a:rPr>
              <a:t> de la fuente </a:t>
            </a:r>
            <a:r>
              <a:rPr lang="es-ES" sz="2000" dirty="0">
                <a:latin typeface="Calibri" pitchFamily="34" charset="0"/>
                <a:cs typeface="Calibri" pitchFamily="34" charset="0"/>
              </a:rPr>
              <a:t>de alimentación </a:t>
            </a:r>
            <a:r>
              <a:rPr lang="es-ES" sz="2000" dirty="0" smtClean="0">
                <a:latin typeface="Calibri" pitchFamily="34" charset="0"/>
                <a:cs typeface="Calibri" pitchFamily="34" charset="0"/>
              </a:rPr>
              <a:t>principal.</a:t>
            </a:r>
            <a:endParaRPr lang="es-ES" sz="2000" dirty="0">
              <a:latin typeface="Calibri" pitchFamily="34" charset="0"/>
              <a:cs typeface="Calibri" pitchFamily="34" charset="0"/>
            </a:endParaRPr>
          </a:p>
          <a:p>
            <a:pPr algn="just"/>
            <a:r>
              <a:rPr lang="es-ES" sz="2000" dirty="0" smtClean="0">
                <a:latin typeface="Calibri" pitchFamily="34" charset="0"/>
                <a:cs typeface="Calibri" pitchFamily="34" charset="0"/>
              </a:rPr>
              <a:t>Sobre corriente.</a:t>
            </a:r>
            <a:endParaRPr lang="es-ES" sz="2000" dirty="0">
              <a:latin typeface="Calibri" pitchFamily="34" charset="0"/>
              <a:cs typeface="Calibri" pitchFamily="34" charset="0"/>
            </a:endParaRPr>
          </a:p>
          <a:p>
            <a:pPr algn="just"/>
            <a:r>
              <a:rPr lang="es-ES" sz="2000" dirty="0" smtClean="0">
                <a:latin typeface="Calibri" pitchFamily="34" charset="0"/>
                <a:cs typeface="Calibri" pitchFamily="34" charset="0"/>
              </a:rPr>
              <a:t>Sobrecarga. </a:t>
            </a:r>
          </a:p>
          <a:p>
            <a:pPr algn="just"/>
            <a:r>
              <a:rPr lang="es-ES" sz="2000" dirty="0">
                <a:latin typeface="Calibri" pitchFamily="34" charset="0"/>
                <a:cs typeface="Calibri" pitchFamily="34" charset="0"/>
              </a:rPr>
              <a:t>A</a:t>
            </a:r>
            <a:r>
              <a:rPr lang="es-ES" sz="2000" dirty="0" smtClean="0">
                <a:latin typeface="Calibri" pitchFamily="34" charset="0"/>
                <a:cs typeface="Calibri" pitchFamily="34" charset="0"/>
              </a:rPr>
              <a:t>nomalía </a:t>
            </a:r>
            <a:r>
              <a:rPr lang="es-ES" sz="2000" dirty="0">
                <a:latin typeface="Calibri" pitchFamily="34" charset="0"/>
                <a:cs typeface="Calibri" pitchFamily="34" charset="0"/>
              </a:rPr>
              <a:t>de </a:t>
            </a:r>
            <a:r>
              <a:rPr lang="es-ES" sz="2000" dirty="0" smtClean="0">
                <a:latin typeface="Calibri" pitchFamily="34" charset="0"/>
                <a:cs typeface="Calibri" pitchFamily="34" charset="0"/>
              </a:rPr>
              <a:t>freno. </a:t>
            </a:r>
          </a:p>
          <a:p>
            <a:pPr algn="just"/>
            <a:r>
              <a:rPr lang="es-ES" sz="2000" dirty="0">
                <a:latin typeface="Calibri" pitchFamily="34" charset="0"/>
                <a:cs typeface="Calibri" pitchFamily="34" charset="0"/>
              </a:rPr>
              <a:t>A</a:t>
            </a:r>
            <a:r>
              <a:rPr lang="es-ES" sz="2000" dirty="0" smtClean="0">
                <a:latin typeface="Calibri" pitchFamily="34" charset="0"/>
                <a:cs typeface="Calibri" pitchFamily="34" charset="0"/>
              </a:rPr>
              <a:t>nomalía </a:t>
            </a:r>
            <a:r>
              <a:rPr lang="es-ES" sz="2000" dirty="0" err="1" smtClean="0">
                <a:latin typeface="Calibri" pitchFamily="34" charset="0"/>
                <a:cs typeface="Calibri" pitchFamily="34" charset="0"/>
              </a:rPr>
              <a:t>encoder</a:t>
            </a:r>
            <a:r>
              <a:rPr lang="es-ES" sz="2000" dirty="0">
                <a:latin typeface="Calibri" pitchFamily="34" charset="0"/>
                <a:cs typeface="Calibri" pitchFamily="34" charset="0"/>
              </a:rPr>
              <a:t>.</a:t>
            </a:r>
            <a:r>
              <a:rPr lang="es-ES" sz="2000" dirty="0" smtClean="0">
                <a:latin typeface="Calibri" pitchFamily="34" charset="0"/>
                <a:cs typeface="Calibri" pitchFamily="34" charset="0"/>
              </a:rPr>
              <a:t> </a:t>
            </a:r>
            <a:endParaRPr lang="es-ES" sz="2000" dirty="0">
              <a:latin typeface="Calibri" pitchFamily="34" charset="0"/>
              <a:cs typeface="Calibri" pitchFamily="34" charset="0"/>
            </a:endParaRPr>
          </a:p>
        </p:txBody>
      </p:sp>
      <p:pic>
        <p:nvPicPr>
          <p:cNvPr id="7" name="Picture 3" descr="C:\WINDOWS\Desktop\File0163descr-all1-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132856"/>
            <a:ext cx="3672408" cy="324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p:txBody>
          <a:bodyPr>
            <a:normAutofit lnSpcReduction="10000"/>
          </a:bodyPr>
          <a:lstStyle/>
          <a:p>
            <a:pPr marL="0" lvl="0" indent="0" algn="just">
              <a:buNone/>
            </a:pPr>
            <a:endParaRPr lang="es-ES" sz="2000" dirty="0" smtClean="0">
              <a:latin typeface="Calibri" pitchFamily="34" charset="0"/>
              <a:cs typeface="Calibri" pitchFamily="34" charset="0"/>
            </a:endParaRPr>
          </a:p>
          <a:p>
            <a:pPr algn="just"/>
            <a:r>
              <a:rPr lang="es-ES" sz="2000" dirty="0" smtClean="0">
                <a:latin typeface="Calibri" pitchFamily="34" charset="0"/>
                <a:cs typeface="Calibri" pitchFamily="34" charset="0"/>
              </a:rPr>
              <a:t> </a:t>
            </a:r>
            <a:r>
              <a:rPr lang="es-ES" sz="2000" dirty="0" smtClean="0"/>
              <a:t>Estos servomotores son los más </a:t>
            </a:r>
            <a:r>
              <a:rPr lang="es-ES" sz="2000" dirty="0"/>
              <a:t>utilizados en la </a:t>
            </a:r>
            <a:r>
              <a:rPr lang="es-ES" sz="2000" dirty="0" smtClean="0"/>
              <a:t>industria actualmente</a:t>
            </a:r>
            <a:r>
              <a:rPr lang="es-ES" sz="2000" dirty="0"/>
              <a:t>, son </a:t>
            </a:r>
            <a:r>
              <a:rPr lang="es-ES" sz="2000" dirty="0" smtClean="0"/>
              <a:t>motores </a:t>
            </a:r>
            <a:r>
              <a:rPr lang="es-ES" sz="2000" dirty="0"/>
              <a:t>de corriente alterna </a:t>
            </a:r>
            <a:r>
              <a:rPr lang="es-ES" sz="2000" dirty="0" smtClean="0"/>
              <a:t>sin escobillas </a:t>
            </a:r>
            <a:r>
              <a:rPr lang="es-ES" sz="2000" dirty="0"/>
              <a:t>tipo </a:t>
            </a:r>
            <a:r>
              <a:rPr lang="es-ES" sz="2000" dirty="0" err="1"/>
              <a:t>Brushless</a:t>
            </a:r>
            <a:r>
              <a:rPr lang="es-ES" sz="2000" dirty="0"/>
              <a:t>. </a:t>
            </a:r>
            <a:r>
              <a:rPr lang="es-ES" sz="2000" dirty="0" smtClean="0"/>
              <a:t>Básicamente están formados por </a:t>
            </a:r>
            <a:r>
              <a:rPr lang="es-ES" sz="2000" dirty="0"/>
              <a:t>un estator segmentado en el que el espacio </a:t>
            </a:r>
            <a:r>
              <a:rPr lang="es-ES" sz="2000" dirty="0" smtClean="0"/>
              <a:t>rellenado de </a:t>
            </a:r>
            <a:r>
              <a:rPr lang="es-ES" sz="2000" dirty="0"/>
              <a:t>cobre es casi el doble que en los </a:t>
            </a:r>
            <a:r>
              <a:rPr lang="es-ES" sz="2000" dirty="0" smtClean="0"/>
              <a:t>motores tradicionales, esto </a:t>
            </a:r>
            <a:r>
              <a:rPr lang="es-ES" sz="2000" dirty="0"/>
              <a:t>permite desarrollar una mayor </a:t>
            </a:r>
            <a:r>
              <a:rPr lang="es-ES" sz="2000" dirty="0" smtClean="0"/>
              <a:t>potencia con un menor </a:t>
            </a:r>
            <a:r>
              <a:rPr lang="es-ES" sz="2000" dirty="0"/>
              <a:t>volumen</a:t>
            </a:r>
            <a:r>
              <a:rPr lang="es-ES" sz="2000" dirty="0" smtClean="0"/>
              <a:t>. </a:t>
            </a:r>
            <a:endParaRPr lang="es-ES" sz="2000" dirty="0">
              <a:latin typeface="Calibri" pitchFamily="34" charset="0"/>
              <a:cs typeface="Calibri" pitchFamily="34" charset="0"/>
            </a:endParaRPr>
          </a:p>
          <a:p>
            <a:pPr lvl="0" algn="just"/>
            <a:endParaRPr lang="es-ES" sz="2000" dirty="0">
              <a:latin typeface="Calibri" pitchFamily="34" charset="0"/>
              <a:cs typeface="Calibri" pitchFamily="34" charset="0"/>
            </a:endParaRPr>
          </a:p>
          <a:p>
            <a:endParaRPr lang="es-E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437" y="2492896"/>
            <a:ext cx="3141915" cy="314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 Título"/>
          <p:cNvSpPr txBox="1">
            <a:spLocks/>
          </p:cNvSpPr>
          <p:nvPr/>
        </p:nvSpPr>
        <p:spPr>
          <a:xfrm>
            <a:off x="3347864" y="1124744"/>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Servo motor </a:t>
            </a:r>
            <a:r>
              <a:rPr lang="es-ES" sz="2000" b="1" dirty="0" err="1" smtClean="0">
                <a:latin typeface="Calibri" pitchFamily="34" charset="0"/>
                <a:cs typeface="Calibri" pitchFamily="34" charset="0"/>
              </a:rPr>
              <a:t>Brushless</a:t>
            </a:r>
            <a:r>
              <a:rPr lang="es-ES" sz="2000" b="1" dirty="0" smtClean="0">
                <a:latin typeface="Calibri" pitchFamily="34" charset="0"/>
                <a:cs typeface="Calibri" pitchFamily="34" charset="0"/>
              </a:rPr>
              <a:t> </a:t>
            </a:r>
            <a:r>
              <a:rPr lang="es-ES" sz="2000" b="1" dirty="0" err="1" smtClean="0">
                <a:latin typeface="Calibri" pitchFamily="34" charset="0"/>
                <a:cs typeface="Calibri" pitchFamily="34" charset="0"/>
              </a:rPr>
              <a:t>ac</a:t>
            </a:r>
            <a:endParaRPr lang="es-ES" sz="2000" b="1" dirty="0">
              <a:latin typeface="Calibri" pitchFamily="34" charset="0"/>
              <a:cs typeface="Calibri"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412776"/>
            <a:ext cx="4392488" cy="360040"/>
          </a:xfrm>
        </p:spPr>
        <p:txBody>
          <a:bodyPr>
            <a:normAutofit fontScale="90000"/>
          </a:bodyPr>
          <a:lstStyle/>
          <a:p>
            <a:pPr algn="r"/>
            <a:r>
              <a:rPr lang="es-ES" sz="2000" b="1" dirty="0" smtClean="0">
                <a:latin typeface="Calibri" pitchFamily="34" charset="0"/>
                <a:cs typeface="Calibri" pitchFamily="34" charset="0"/>
              </a:rPr>
              <a:t>Constitución Interna</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827584" y="1916832"/>
            <a:ext cx="7488832" cy="3260976"/>
          </a:xfrm>
        </p:spPr>
        <p:txBody>
          <a:bodyPr>
            <a:normAutofit/>
          </a:bodyPr>
          <a:lstStyle/>
          <a:p>
            <a:pPr algn="just"/>
            <a:r>
              <a:rPr lang="es-ES" sz="2000" dirty="0"/>
              <a:t>El rotor </a:t>
            </a:r>
            <a:r>
              <a:rPr lang="es-ES" sz="2000" dirty="0" smtClean="0"/>
              <a:t>incorpora una </a:t>
            </a:r>
            <a:r>
              <a:rPr lang="es-ES" sz="2000" dirty="0"/>
              <a:t>serie de </a:t>
            </a:r>
            <a:r>
              <a:rPr lang="es-ES" sz="2000" dirty="0" smtClean="0"/>
              <a:t>imanes permanentes construidos con </a:t>
            </a:r>
            <a:r>
              <a:rPr lang="es-ES" sz="2000" dirty="0" err="1" smtClean="0"/>
              <a:t>Nedimio</a:t>
            </a:r>
            <a:r>
              <a:rPr lang="es-ES" sz="2000" dirty="0" smtClean="0"/>
              <a:t>-Hierro-Boro que </a:t>
            </a:r>
            <a:r>
              <a:rPr lang="es-ES" sz="2000" dirty="0"/>
              <a:t>proporcionan </a:t>
            </a:r>
            <a:r>
              <a:rPr lang="es-ES" sz="2000" dirty="0" smtClean="0"/>
              <a:t>mayor densidad </a:t>
            </a:r>
            <a:r>
              <a:rPr lang="es-ES" sz="2000" dirty="0"/>
              <a:t>de flujo, </a:t>
            </a:r>
            <a:r>
              <a:rPr lang="es-ES" sz="2000" dirty="0" smtClean="0"/>
              <a:t>obteniendo un  mejor </a:t>
            </a:r>
            <a:r>
              <a:rPr lang="es-ES" sz="2000" dirty="0"/>
              <a:t>rendimiento </a:t>
            </a:r>
            <a:r>
              <a:rPr lang="es-ES" sz="2000" dirty="0" smtClean="0"/>
              <a:t>y par en menor </a:t>
            </a:r>
            <a:r>
              <a:rPr lang="es-ES" sz="2000" dirty="0"/>
              <a:t>tamaño.</a:t>
            </a:r>
            <a:endParaRPr lang="es-ES" dirty="0"/>
          </a:p>
        </p:txBody>
      </p:sp>
      <p:pic>
        <p:nvPicPr>
          <p:cNvPr id="7" name="6 Imagen" descr="Estructura de los Servomotores"/>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284984"/>
            <a:ext cx="5976664" cy="3312368"/>
          </a:xfrm>
          <a:prstGeom prst="rect">
            <a:avLst/>
          </a:prstGeom>
          <a:noFill/>
          <a:ln>
            <a:noFill/>
          </a:ln>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35896" y="1467817"/>
            <a:ext cx="4536504" cy="449015"/>
          </a:xfrm>
        </p:spPr>
        <p:txBody>
          <a:bodyPr>
            <a:normAutofit/>
          </a:bodyPr>
          <a:lstStyle/>
          <a:p>
            <a:pPr algn="r"/>
            <a:r>
              <a:rPr lang="es-ES" sz="2000" b="1" dirty="0" smtClean="0">
                <a:latin typeface="Calibri" pitchFamily="34" charset="0"/>
                <a:cs typeface="Calibri" pitchFamily="34" charset="0"/>
              </a:rPr>
              <a:t>Características Principales</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4531414" y="2276872"/>
            <a:ext cx="3568978" cy="3888432"/>
          </a:xfrm>
        </p:spPr>
        <p:txBody>
          <a:bodyPr>
            <a:normAutofit/>
          </a:bodyPr>
          <a:lstStyle/>
          <a:p>
            <a:pPr marL="0" indent="0" algn="just">
              <a:buNone/>
            </a:pPr>
            <a:r>
              <a:rPr lang="es-ES" dirty="0">
                <a:latin typeface="Calibri" pitchFamily="34" charset="0"/>
                <a:cs typeface="Calibri" pitchFamily="34" charset="0"/>
              </a:rPr>
              <a:t>- </a:t>
            </a:r>
            <a:r>
              <a:rPr lang="es-ES" sz="2000" dirty="0" smtClean="0">
                <a:latin typeface="Calibri" pitchFamily="34" charset="0"/>
                <a:cs typeface="Calibri" pitchFamily="34" charset="0"/>
              </a:rPr>
              <a:t>Gran </a:t>
            </a:r>
            <a:r>
              <a:rPr lang="es-ES" sz="2000" dirty="0">
                <a:latin typeface="Calibri" pitchFamily="34" charset="0"/>
                <a:cs typeface="Calibri" pitchFamily="34" charset="0"/>
              </a:rPr>
              <a:t>exactitud en el control de velocidad y posición</a:t>
            </a:r>
          </a:p>
          <a:p>
            <a:pPr marL="0" indent="0" algn="just">
              <a:buNone/>
            </a:pPr>
            <a:r>
              <a:rPr lang="es-ES" sz="2000" dirty="0" smtClean="0">
                <a:latin typeface="Calibri" pitchFamily="34" charset="0"/>
                <a:cs typeface="Calibri" pitchFamily="34" charset="0"/>
              </a:rPr>
              <a:t>- Prestaciones </a:t>
            </a:r>
            <a:r>
              <a:rPr lang="es-ES" sz="2000" dirty="0">
                <a:latin typeface="Calibri" pitchFamily="34" charset="0"/>
                <a:cs typeface="Calibri" pitchFamily="34" charset="0"/>
              </a:rPr>
              <a:t>y par elevado</a:t>
            </a:r>
          </a:p>
          <a:p>
            <a:pPr marL="0" indent="0" algn="just">
              <a:buNone/>
            </a:pPr>
            <a:r>
              <a:rPr lang="es-ES" sz="2000" b="1" dirty="0">
                <a:latin typeface="Calibri" pitchFamily="34" charset="0"/>
                <a:cs typeface="Calibri" pitchFamily="34" charset="0"/>
              </a:rPr>
              <a:t>-</a:t>
            </a:r>
            <a:r>
              <a:rPr lang="es-ES" sz="2000" dirty="0">
                <a:latin typeface="Calibri" pitchFamily="34" charset="0"/>
                <a:cs typeface="Calibri" pitchFamily="34" charset="0"/>
              </a:rPr>
              <a:t> Fiabilidad de funcionamiento</a:t>
            </a:r>
          </a:p>
          <a:p>
            <a:pPr marL="0" indent="0" algn="just">
              <a:buNone/>
            </a:pPr>
            <a:r>
              <a:rPr lang="es-ES" sz="2000" b="1" dirty="0">
                <a:latin typeface="Calibri" pitchFamily="34" charset="0"/>
                <a:cs typeface="Calibri" pitchFamily="34" charset="0"/>
              </a:rPr>
              <a:t>-</a:t>
            </a:r>
            <a:r>
              <a:rPr lang="es-ES" sz="2000" dirty="0">
                <a:latin typeface="Calibri" pitchFamily="34" charset="0"/>
                <a:cs typeface="Calibri" pitchFamily="34" charset="0"/>
              </a:rPr>
              <a:t> Bajo mantenimiento</a:t>
            </a:r>
          </a:p>
          <a:p>
            <a:pPr marL="0" indent="0" algn="just">
              <a:buNone/>
            </a:pPr>
            <a:r>
              <a:rPr lang="es-ES" sz="2000" b="1" dirty="0">
                <a:latin typeface="Calibri" pitchFamily="34" charset="0"/>
                <a:cs typeface="Calibri" pitchFamily="34" charset="0"/>
              </a:rPr>
              <a:t>-</a:t>
            </a:r>
            <a:r>
              <a:rPr lang="es-ES" sz="2000" dirty="0">
                <a:latin typeface="Calibri" pitchFamily="34" charset="0"/>
                <a:cs typeface="Calibri" pitchFamily="34" charset="0"/>
              </a:rPr>
              <a:t> </a:t>
            </a:r>
            <a:r>
              <a:rPr lang="es-ES" sz="2000" dirty="0" smtClean="0">
                <a:latin typeface="Calibri" pitchFamily="34" charset="0"/>
                <a:cs typeface="Calibri" pitchFamily="34" charset="0"/>
              </a:rPr>
              <a:t>Capacidad </a:t>
            </a:r>
            <a:r>
              <a:rPr lang="es-ES" sz="2000" dirty="0">
                <a:latin typeface="Calibri" pitchFamily="34" charset="0"/>
                <a:cs typeface="Calibri" pitchFamily="34" charset="0"/>
              </a:rPr>
              <a:t>de velocidades </a:t>
            </a:r>
            <a:r>
              <a:rPr lang="es-ES" sz="2000" dirty="0" smtClean="0">
                <a:latin typeface="Calibri" pitchFamily="34" charset="0"/>
                <a:cs typeface="Calibri" pitchFamily="34" charset="0"/>
              </a:rPr>
              <a:t>muy altas</a:t>
            </a:r>
            <a:endParaRPr lang="es-ES" sz="2000" dirty="0">
              <a:latin typeface="Calibri" pitchFamily="34" charset="0"/>
              <a:cs typeface="Calibri" pitchFamily="34" charset="0"/>
            </a:endParaRPr>
          </a:p>
          <a:p>
            <a:pPr marL="0" indent="0" algn="just">
              <a:buNone/>
            </a:pPr>
            <a:r>
              <a:rPr lang="es-ES" sz="2000" b="1" dirty="0">
                <a:latin typeface="Calibri" pitchFamily="34" charset="0"/>
                <a:cs typeface="Calibri" pitchFamily="34" charset="0"/>
              </a:rPr>
              <a:t>-</a:t>
            </a:r>
            <a:r>
              <a:rPr lang="es-ES" sz="2000" dirty="0">
                <a:latin typeface="Calibri" pitchFamily="34" charset="0"/>
                <a:cs typeface="Calibri" pitchFamily="34" charset="0"/>
              </a:rPr>
              <a:t> Pérdidas en el rotor muy bajas</a:t>
            </a:r>
          </a:p>
          <a:p>
            <a:pPr marL="0" indent="0" algn="just">
              <a:buNone/>
            </a:pPr>
            <a:r>
              <a:rPr lang="es-ES" sz="2000" b="1" dirty="0" smtClean="0">
                <a:latin typeface="Calibri" pitchFamily="34" charset="0"/>
                <a:cs typeface="Calibri" pitchFamily="34" charset="0"/>
              </a:rPr>
              <a:t>-</a:t>
            </a:r>
            <a:r>
              <a:rPr lang="es-ES" sz="2000" dirty="0" smtClean="0">
                <a:latin typeface="Calibri" pitchFamily="34" charset="0"/>
                <a:cs typeface="Calibri" pitchFamily="34" charset="0"/>
              </a:rPr>
              <a:t> </a:t>
            </a:r>
            <a:r>
              <a:rPr lang="es-ES" sz="2000" dirty="0">
                <a:latin typeface="Calibri" pitchFamily="34" charset="0"/>
                <a:cs typeface="Calibri" pitchFamily="34" charset="0"/>
              </a:rPr>
              <a:t>Construcción cerrada, útil </a:t>
            </a:r>
            <a:r>
              <a:rPr lang="es-ES" sz="2000" dirty="0" smtClean="0">
                <a:latin typeface="Calibri" pitchFamily="34" charset="0"/>
                <a:cs typeface="Calibri" pitchFamily="34" charset="0"/>
              </a:rPr>
              <a:t>para trabajar </a:t>
            </a:r>
            <a:r>
              <a:rPr lang="es-ES" sz="2000" dirty="0">
                <a:latin typeface="Calibri" pitchFamily="34" charset="0"/>
                <a:cs typeface="Calibri" pitchFamily="34" charset="0"/>
              </a:rPr>
              <a:t>en ambientes sucios</a:t>
            </a:r>
          </a:p>
          <a:p>
            <a:pPr marL="0" indent="0" algn="just">
              <a:buNone/>
            </a:pPr>
            <a:endParaRPr lang="es-ES" sz="2000" dirty="0">
              <a:latin typeface="Calibri" pitchFamily="34" charset="0"/>
              <a:cs typeface="Calibri" pitchFamily="34" charset="0"/>
            </a:endParaRPr>
          </a:p>
        </p:txBody>
      </p:sp>
      <p:pic>
        <p:nvPicPr>
          <p:cNvPr id="6" name="Picture 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1556792"/>
            <a:ext cx="2719090" cy="1772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DSDServo Baumülle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341" y="4841341"/>
            <a:ext cx="2994633" cy="208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eue HighTorqueMotorBaumüll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3329215"/>
            <a:ext cx="27670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052736"/>
            <a:ext cx="4536504" cy="792088"/>
          </a:xfrm>
        </p:spPr>
        <p:txBody>
          <a:bodyPr>
            <a:normAutofit/>
          </a:bodyPr>
          <a:lstStyle/>
          <a:p>
            <a:pPr algn="r"/>
            <a:r>
              <a:rPr lang="es-ES" sz="2000" b="1" dirty="0" smtClean="0">
                <a:latin typeface="Calibri" pitchFamily="34" charset="0"/>
                <a:cs typeface="Calibri" pitchFamily="34" charset="0"/>
              </a:rPr>
              <a:t>Dispositivos de Realimentación</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1691680" y="2204864"/>
            <a:ext cx="6233120" cy="3188968"/>
          </a:xfrm>
        </p:spPr>
        <p:txBody>
          <a:bodyPr/>
          <a:lstStyle/>
          <a:p>
            <a:pPr marL="0" lvl="0" indent="0" algn="just">
              <a:buNone/>
            </a:pPr>
            <a:r>
              <a:rPr lang="es-ES" sz="2000" dirty="0" smtClean="0">
                <a:latin typeface="Calibri" pitchFamily="34" charset="0"/>
                <a:cs typeface="Calibri" pitchFamily="34" charset="0"/>
              </a:rPr>
              <a:t>Los servomotores llevan incorporado en su interior un  sensor el cual genera </a:t>
            </a:r>
            <a:r>
              <a:rPr lang="es-ES" sz="2000" dirty="0">
                <a:latin typeface="Calibri" pitchFamily="34" charset="0"/>
                <a:cs typeface="Calibri" pitchFamily="34" charset="0"/>
              </a:rPr>
              <a:t>señales </a:t>
            </a:r>
            <a:r>
              <a:rPr lang="es-ES" sz="2000" dirty="0" smtClean="0">
                <a:latin typeface="Calibri" pitchFamily="34" charset="0"/>
                <a:cs typeface="Calibri" pitchFamily="34" charset="0"/>
              </a:rPr>
              <a:t>digitales o análogas </a:t>
            </a:r>
            <a:r>
              <a:rPr lang="es-ES" sz="2000" dirty="0">
                <a:latin typeface="Calibri" pitchFamily="34" charset="0"/>
                <a:cs typeface="Calibri" pitchFamily="34" charset="0"/>
              </a:rPr>
              <a:t>en respuesta </a:t>
            </a:r>
            <a:r>
              <a:rPr lang="es-ES" sz="2000" dirty="0" smtClean="0">
                <a:latin typeface="Calibri" pitchFamily="34" charset="0"/>
                <a:cs typeface="Calibri" pitchFamily="34" charset="0"/>
              </a:rPr>
              <a:t>al movimiento, </a:t>
            </a:r>
            <a:r>
              <a:rPr lang="es-ES" sz="2000" dirty="0">
                <a:latin typeface="Calibri" pitchFamily="34" charset="0"/>
                <a:cs typeface="Calibri" pitchFamily="34" charset="0"/>
              </a:rPr>
              <a:t>unido a un eje proporciona información de la posición </a:t>
            </a:r>
            <a:r>
              <a:rPr lang="es-ES" sz="2000" dirty="0" smtClean="0">
                <a:latin typeface="Calibri" pitchFamily="34" charset="0"/>
                <a:cs typeface="Calibri" pitchFamily="34" charset="0"/>
              </a:rPr>
              <a:t>angular</a:t>
            </a:r>
            <a:r>
              <a:rPr lang="es-ES" sz="2000" dirty="0">
                <a:latin typeface="Calibri" pitchFamily="34" charset="0"/>
                <a:cs typeface="Calibri" pitchFamily="34" charset="0"/>
              </a:rPr>
              <a:t>. Su fin, es  actuar como un dispositivo de realimentación en sistemas de  control integrado,  monitoreando la posición o velocidad de un  eje de rotación</a:t>
            </a:r>
            <a:endParaRPr lang="es-ES" dirty="0">
              <a:latin typeface="Calibri" pitchFamily="34" charset="0"/>
              <a:cs typeface="Calibri"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196752"/>
            <a:ext cx="4536504" cy="792088"/>
          </a:xfrm>
        </p:spPr>
        <p:txBody>
          <a:bodyPr>
            <a:normAutofit/>
          </a:bodyPr>
          <a:lstStyle/>
          <a:p>
            <a:pPr algn="r"/>
            <a:r>
              <a:rPr lang="es-ES" sz="2000" b="1" dirty="0" smtClean="0">
                <a:latin typeface="Calibri" pitchFamily="34" charset="0"/>
                <a:cs typeface="Calibri" pitchFamily="34" charset="0"/>
              </a:rPr>
              <a:t>Tipos</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1691680" y="2708920"/>
            <a:ext cx="6233120" cy="3765032"/>
          </a:xfrm>
        </p:spPr>
        <p:txBody>
          <a:bodyPr/>
          <a:lstStyle/>
          <a:p>
            <a:pPr marL="0" indent="0">
              <a:buNone/>
            </a:pPr>
            <a:r>
              <a:rPr lang="es-ES" sz="2000" dirty="0" smtClean="0">
                <a:latin typeface="Calibri" pitchFamily="34" charset="0"/>
                <a:cs typeface="Calibri" pitchFamily="34" charset="0"/>
              </a:rPr>
              <a:t>Se tienen los siguientes:</a:t>
            </a:r>
          </a:p>
          <a:p>
            <a:r>
              <a:rPr lang="es-ES" sz="2000" dirty="0" err="1" smtClean="0">
                <a:latin typeface="Calibri" pitchFamily="34" charset="0"/>
                <a:cs typeface="Calibri" pitchFamily="34" charset="0"/>
              </a:rPr>
              <a:t>Encoders</a:t>
            </a:r>
            <a:r>
              <a:rPr lang="es-ES" sz="2000" dirty="0" smtClean="0">
                <a:latin typeface="Calibri" pitchFamily="34" charset="0"/>
                <a:cs typeface="Calibri" pitchFamily="34" charset="0"/>
              </a:rPr>
              <a:t> (Incremental o absoluto )</a:t>
            </a:r>
          </a:p>
          <a:p>
            <a:r>
              <a:rPr lang="es-ES" sz="2000" dirty="0" smtClean="0">
                <a:latin typeface="Calibri" pitchFamily="34" charset="0"/>
                <a:cs typeface="Calibri" pitchFamily="34" charset="0"/>
              </a:rPr>
              <a:t>Resolver o </a:t>
            </a:r>
            <a:r>
              <a:rPr lang="es-ES" sz="2000" dirty="0" err="1" smtClean="0">
                <a:latin typeface="Calibri" pitchFamily="34" charset="0"/>
                <a:cs typeface="Calibri" pitchFamily="34" charset="0"/>
              </a:rPr>
              <a:t>sincro</a:t>
            </a:r>
            <a:r>
              <a:rPr lang="es-ES" sz="2000" dirty="0" smtClean="0">
                <a:latin typeface="Calibri" pitchFamily="34" charset="0"/>
                <a:cs typeface="Calibri" pitchFamily="34" charset="0"/>
              </a:rPr>
              <a:t> resolver</a:t>
            </a:r>
            <a:r>
              <a:rPr lang="es-ES" dirty="0" smtClean="0"/>
              <a:t>.</a:t>
            </a:r>
            <a:endParaRPr lang="es-E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2792" y="701824"/>
            <a:ext cx="7467600" cy="1143000"/>
          </a:xfrm>
        </p:spPr>
        <p:txBody>
          <a:bodyPr>
            <a:normAutofit/>
          </a:bodyPr>
          <a:lstStyle/>
          <a:p>
            <a:pPr algn="r"/>
            <a:r>
              <a:rPr lang="es-ES" sz="2000" dirty="0" err="1" smtClean="0"/>
              <a:t>Encoder</a:t>
            </a:r>
            <a:r>
              <a:rPr lang="es-ES" sz="2000" dirty="0" smtClean="0"/>
              <a:t> Incremental</a:t>
            </a:r>
            <a:endParaRPr lang="es-ES" sz="2000" dirty="0"/>
          </a:p>
        </p:txBody>
      </p:sp>
      <p:sp>
        <p:nvSpPr>
          <p:cNvPr id="4" name="3 Marcador de contenido"/>
          <p:cNvSpPr>
            <a:spLocks noGrp="1"/>
          </p:cNvSpPr>
          <p:nvPr>
            <p:ph sz="quarter" idx="1"/>
          </p:nvPr>
        </p:nvSpPr>
        <p:spPr>
          <a:xfrm>
            <a:off x="1068760" y="2197968"/>
            <a:ext cx="3503240" cy="3967336"/>
          </a:xfrm>
        </p:spPr>
        <p:txBody>
          <a:bodyPr>
            <a:normAutofit fontScale="85000" lnSpcReduction="10000"/>
          </a:bodyPr>
          <a:lstStyle/>
          <a:p>
            <a:pPr marL="0" indent="0" algn="just">
              <a:buNone/>
            </a:pPr>
            <a:r>
              <a:rPr lang="es-ES" dirty="0">
                <a:latin typeface="Calibri" pitchFamily="34" charset="0"/>
                <a:cs typeface="Calibri" pitchFamily="34" charset="0"/>
              </a:rPr>
              <a:t>Se utilizan fundamentalmente para el cálculo de la posición angular. </a:t>
            </a:r>
            <a:r>
              <a:rPr lang="es-ES" dirty="0" smtClean="0">
                <a:latin typeface="Calibri" pitchFamily="34" charset="0"/>
                <a:cs typeface="Calibri" pitchFamily="34" charset="0"/>
              </a:rPr>
              <a:t>Un haz luminoso (Foto emisor), al atravesar las ranuras del disco, es detectado por un sensor de luz adecuado (foto receptor), cuando el disco gira el sensor produce una salida en forma de pulsos; la cantidad de pulsos es proporcional al desplazamiento angular del disco. </a:t>
            </a:r>
            <a:r>
              <a:rPr lang="es-ES" dirty="0">
                <a:latin typeface="Calibri" pitchFamily="34" charset="0"/>
                <a:cs typeface="Calibri" pitchFamily="34" charset="0"/>
              </a:rPr>
              <a:t>El eje cuya posición angular se va a medir va acoplado al </a:t>
            </a:r>
            <a:r>
              <a:rPr lang="es-ES" dirty="0" smtClean="0">
                <a:latin typeface="Calibri" pitchFamily="34" charset="0"/>
                <a:cs typeface="Calibri" pitchFamily="34" charset="0"/>
              </a:rPr>
              <a:t>disco.</a:t>
            </a:r>
            <a:endParaRPr lang="es-ES" dirty="0">
              <a:latin typeface="Calibri" pitchFamily="34" charset="0"/>
              <a:cs typeface="Calibri" pitchFamily="34" charset="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730" t="14030" r="11731" b="10001"/>
          <a:stretch/>
        </p:blipFill>
        <p:spPr bwMode="auto">
          <a:xfrm>
            <a:off x="4716016" y="2204864"/>
            <a:ext cx="2854559" cy="381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005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980728"/>
            <a:ext cx="4536504" cy="792088"/>
          </a:xfrm>
        </p:spPr>
        <p:txBody>
          <a:bodyPr>
            <a:normAutofit/>
          </a:bodyPr>
          <a:lstStyle/>
          <a:p>
            <a:pPr algn="r"/>
            <a:r>
              <a:rPr lang="es-ES" sz="2000" b="1" dirty="0" err="1" smtClean="0">
                <a:latin typeface="Calibri" pitchFamily="34" charset="0"/>
                <a:cs typeface="Calibri" pitchFamily="34" charset="0"/>
              </a:rPr>
              <a:t>Encoder</a:t>
            </a:r>
            <a:r>
              <a:rPr lang="es-ES" sz="2000" b="1" dirty="0" smtClean="0">
                <a:latin typeface="Calibri" pitchFamily="34" charset="0"/>
                <a:cs typeface="Calibri" pitchFamily="34" charset="0"/>
              </a:rPr>
              <a:t> Absoluto</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755576" y="1772816"/>
            <a:ext cx="7344816" cy="2232248"/>
          </a:xfrm>
        </p:spPr>
        <p:txBody>
          <a:bodyPr>
            <a:normAutofit/>
          </a:bodyPr>
          <a:lstStyle/>
          <a:p>
            <a:pPr marL="0" lvl="0" indent="0" algn="just">
              <a:buNone/>
            </a:pPr>
            <a:r>
              <a:rPr lang="es-ES" sz="2000" dirty="0" smtClean="0">
                <a:latin typeface="Calibri" pitchFamily="34" charset="0"/>
                <a:cs typeface="Calibri" pitchFamily="34" charset="0"/>
              </a:rPr>
              <a:t>Su funcionamiento es </a:t>
            </a:r>
            <a:r>
              <a:rPr lang="es-ES" sz="2000" dirty="0">
                <a:latin typeface="Calibri" pitchFamily="34" charset="0"/>
                <a:cs typeface="Calibri" pitchFamily="34" charset="0"/>
              </a:rPr>
              <a:t>similar al de los incrementales, se tiene una fuente de luz con lentes de adaptación </a:t>
            </a:r>
            <a:r>
              <a:rPr lang="es-ES" sz="2000" dirty="0" smtClean="0">
                <a:latin typeface="Calibri" pitchFamily="34" charset="0"/>
                <a:cs typeface="Calibri" pitchFamily="34" charset="0"/>
              </a:rPr>
              <a:t>correspondientes, </a:t>
            </a:r>
            <a:r>
              <a:rPr lang="es-ES" sz="2000" dirty="0">
                <a:latin typeface="Calibri" pitchFamily="34" charset="0"/>
                <a:cs typeface="Calibri" pitchFamily="34" charset="0"/>
              </a:rPr>
              <a:t>un disco graduado y foto receptores. El disco contiene varias bandas dispuestas en forma de coronas circulares concéntricas, dispuestas de tal forma que en sentido radial el rotor queda dividido en sectores, con marcas opacas y transparentes codificadas en código Gray</a:t>
            </a:r>
          </a:p>
        </p:txBody>
      </p:sp>
      <p:pic>
        <p:nvPicPr>
          <p:cNvPr id="6" name="5 Imagen"/>
          <p:cNvPicPr/>
          <p:nvPr/>
        </p:nvPicPr>
        <p:blipFill>
          <a:blip r:embed="rId2" cstate="print"/>
          <a:srcRect/>
          <a:stretch>
            <a:fillRect/>
          </a:stretch>
        </p:blipFill>
        <p:spPr bwMode="auto">
          <a:xfrm>
            <a:off x="1475656" y="3789040"/>
            <a:ext cx="5832648" cy="2736304"/>
          </a:xfrm>
          <a:prstGeom prst="rect">
            <a:avLst/>
          </a:prstGeom>
          <a:noFill/>
          <a:ln w="9525">
            <a:solidFill>
              <a:schemeClr val="accent1"/>
            </a:solidFill>
            <a:miter lim="800000"/>
            <a:headEnd/>
            <a:tailEnd/>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373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123728" y="2060848"/>
            <a:ext cx="6190456" cy="1750346"/>
          </a:xfrm>
        </p:spPr>
        <p:txBody>
          <a:bodyPr>
            <a:normAutofit/>
          </a:bodyPr>
          <a:lstStyle/>
          <a:p>
            <a:pPr algn="just"/>
            <a:r>
              <a:rPr lang="es-ES" sz="2000" dirty="0">
                <a:latin typeface="Calibri" pitchFamily="34" charset="0"/>
                <a:cs typeface="Calibri" pitchFamily="34" charset="0"/>
              </a:rPr>
              <a:t>“DISEÑO E IMPLEMENTACIÓN DE UN SISTEMA DE CONTROL DE VELOCIDAD Y POSICIÓN MEDIANTE UN SERVOMOTOR PARA EL LABORATORIO DE ACCIONAMIENTOS ELÉCTRICOS DE LA UNIVERSIDAD DE LAS FUERZAS ARMADAS ESPE EXTENSIÓN LATACUNGA”</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8640"/>
            <a:ext cx="575813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430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196752"/>
            <a:ext cx="4536504" cy="792088"/>
          </a:xfrm>
        </p:spPr>
        <p:txBody>
          <a:bodyPr>
            <a:normAutofit/>
          </a:bodyPr>
          <a:lstStyle/>
          <a:p>
            <a:pPr algn="r"/>
            <a:r>
              <a:rPr lang="es-ES" sz="2000" b="1" dirty="0" smtClean="0">
                <a:latin typeface="Calibri" pitchFamily="34" charset="0"/>
                <a:cs typeface="Calibri" pitchFamily="34" charset="0"/>
              </a:rPr>
              <a:t>Resolver y </a:t>
            </a:r>
            <a:r>
              <a:rPr lang="es-ES" sz="2000" b="1" dirty="0" err="1" smtClean="0">
                <a:latin typeface="Calibri" pitchFamily="34" charset="0"/>
                <a:cs typeface="Calibri" pitchFamily="34" charset="0"/>
              </a:rPr>
              <a:t>Sincro</a:t>
            </a:r>
            <a:r>
              <a:rPr lang="es-ES" sz="2000" b="1" dirty="0" smtClean="0">
                <a:latin typeface="Calibri" pitchFamily="34" charset="0"/>
                <a:cs typeface="Calibri" pitchFamily="34" charset="0"/>
              </a:rPr>
              <a:t> Resolver</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4211960" y="2276872"/>
            <a:ext cx="3735252" cy="3456384"/>
          </a:xfrm>
        </p:spPr>
        <p:txBody>
          <a:bodyPr>
            <a:noAutofit/>
          </a:bodyPr>
          <a:lstStyle/>
          <a:p>
            <a:pPr marL="0" lvl="0" indent="0" algn="just">
              <a:buNone/>
            </a:pPr>
            <a:r>
              <a:rPr lang="es-ES" sz="2000" dirty="0" smtClean="0">
                <a:latin typeface="Calibri" pitchFamily="34" charset="0"/>
                <a:cs typeface="Calibri" pitchFamily="34" charset="0"/>
              </a:rPr>
              <a:t>Otra </a:t>
            </a:r>
            <a:r>
              <a:rPr lang="es-ES" sz="2000" dirty="0">
                <a:latin typeface="Calibri" pitchFamily="34" charset="0"/>
                <a:cs typeface="Calibri" pitchFamily="34" charset="0"/>
              </a:rPr>
              <a:t>alternativa en sensores de posición, la representan los </a:t>
            </a:r>
            <a:r>
              <a:rPr lang="es-ES" sz="2000" dirty="0" err="1">
                <a:latin typeface="Calibri" pitchFamily="34" charset="0"/>
                <a:cs typeface="Calibri" pitchFamily="34" charset="0"/>
              </a:rPr>
              <a:t>resolvers</a:t>
            </a:r>
            <a:r>
              <a:rPr lang="es-ES" sz="2000" dirty="0">
                <a:latin typeface="Calibri" pitchFamily="34" charset="0"/>
                <a:cs typeface="Calibri" pitchFamily="34" charset="0"/>
              </a:rPr>
              <a:t> y los </a:t>
            </a:r>
            <a:r>
              <a:rPr lang="es-ES" sz="2000" dirty="0" err="1">
                <a:latin typeface="Calibri" pitchFamily="34" charset="0"/>
                <a:cs typeface="Calibri" pitchFamily="34" charset="0"/>
              </a:rPr>
              <a:t>sincro</a:t>
            </a:r>
            <a:r>
              <a:rPr lang="es-ES" sz="2000" dirty="0">
                <a:latin typeface="Calibri" pitchFamily="34" charset="0"/>
                <a:cs typeface="Calibri" pitchFamily="34" charset="0"/>
              </a:rPr>
              <a:t> </a:t>
            </a:r>
            <a:r>
              <a:rPr lang="es-ES" sz="2000" dirty="0" err="1">
                <a:latin typeface="Calibri" pitchFamily="34" charset="0"/>
                <a:cs typeface="Calibri" pitchFamily="34" charset="0"/>
              </a:rPr>
              <a:t>resolvers</a:t>
            </a:r>
            <a:r>
              <a:rPr lang="es-ES" sz="2000" dirty="0">
                <a:latin typeface="Calibri" pitchFamily="34" charset="0"/>
                <a:cs typeface="Calibri" pitchFamily="34" charset="0"/>
              </a:rPr>
              <a:t>, también llamados </a:t>
            </a:r>
            <a:r>
              <a:rPr lang="es-ES" sz="2000" dirty="0" err="1">
                <a:latin typeface="Calibri" pitchFamily="34" charset="0"/>
                <a:cs typeface="Calibri" pitchFamily="34" charset="0"/>
              </a:rPr>
              <a:t>sincros</a:t>
            </a:r>
            <a:r>
              <a:rPr lang="es-ES" sz="2000" dirty="0">
                <a:latin typeface="Calibri" pitchFamily="34" charset="0"/>
                <a:cs typeface="Calibri" pitchFamily="34" charset="0"/>
              </a:rPr>
              <a:t>. Se trata de sensores analógicos con resolución teóricamente infinita, un resolver es un transductor rotacional electromagnético que detecta un desplazamiento </a:t>
            </a:r>
            <a:r>
              <a:rPr lang="es-ES" sz="2000" dirty="0" smtClean="0">
                <a:latin typeface="Calibri" pitchFamily="34" charset="0"/>
                <a:cs typeface="Calibri" pitchFamily="34" charset="0"/>
              </a:rPr>
              <a:t>angular.</a:t>
            </a:r>
            <a:endParaRPr lang="es-ES" sz="2000" dirty="0">
              <a:latin typeface="Calibri" pitchFamily="34" charset="0"/>
              <a:cs typeface="Calibri" pitchFamily="34" charset="0"/>
            </a:endParaRPr>
          </a:p>
        </p:txBody>
      </p:sp>
      <p:pic>
        <p:nvPicPr>
          <p:cNvPr id="6" name="5 Imagen"/>
          <p:cNvPicPr/>
          <p:nvPr/>
        </p:nvPicPr>
        <p:blipFill rotWithShape="1">
          <a:blip r:embed="rId2"/>
          <a:srcRect l="30243" t="17008" r="30532" b="20235"/>
          <a:stretch/>
        </p:blipFill>
        <p:spPr bwMode="auto">
          <a:xfrm>
            <a:off x="683568" y="2204864"/>
            <a:ext cx="3528392" cy="3528392"/>
          </a:xfrm>
          <a:prstGeom prst="rect">
            <a:avLst/>
          </a:prstGeom>
          <a:ln>
            <a:solidFill>
              <a:schemeClr val="accent1"/>
            </a:solid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1700808"/>
            <a:ext cx="6336704" cy="2448272"/>
          </a:xfrm>
        </p:spPr>
        <p:txBody>
          <a:bodyPr>
            <a:normAutofit/>
          </a:bodyPr>
          <a:lstStyle/>
          <a:p>
            <a:pPr algn="r"/>
            <a:r>
              <a:rPr lang="es-ES" sz="4800" b="1" cap="all" dirty="0">
                <a:latin typeface="Calibri" pitchFamily="34" charset="0"/>
                <a:cs typeface="Calibri" pitchFamily="34" charset="0"/>
              </a:rPr>
              <a:t>Diseño y selección</a:t>
            </a:r>
            <a:endParaRPr lang="es-ES" sz="4800" b="1" dirty="0">
              <a:latin typeface="Calibri" pitchFamily="34" charset="0"/>
              <a:cs typeface="Calibri"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79912" y="1196752"/>
            <a:ext cx="4536504" cy="792088"/>
          </a:xfrm>
        </p:spPr>
        <p:txBody>
          <a:bodyPr>
            <a:normAutofit/>
          </a:bodyPr>
          <a:lstStyle/>
          <a:p>
            <a:pPr algn="r"/>
            <a:r>
              <a:rPr lang="es-ES" sz="2000" b="1" dirty="0" smtClean="0">
                <a:latin typeface="Calibri" pitchFamily="34" charset="0"/>
                <a:cs typeface="Calibri" pitchFamily="34" charset="0"/>
              </a:rPr>
              <a:t>Parámetros </a:t>
            </a:r>
            <a:r>
              <a:rPr lang="es-ES" sz="2000" b="1" dirty="0">
                <a:latin typeface="Calibri" pitchFamily="34" charset="0"/>
                <a:cs typeface="Calibri" pitchFamily="34" charset="0"/>
              </a:rPr>
              <a:t>de </a:t>
            </a:r>
            <a:r>
              <a:rPr lang="es-ES" sz="2000" b="1" dirty="0" smtClean="0">
                <a:latin typeface="Calibri" pitchFamily="34" charset="0"/>
                <a:cs typeface="Calibri" pitchFamily="34" charset="0"/>
              </a:rPr>
              <a:t>Diseño</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1691680" y="2348880"/>
            <a:ext cx="6233120" cy="3188968"/>
          </a:xfrm>
        </p:spPr>
        <p:txBody>
          <a:bodyPr/>
          <a:lstStyle/>
          <a:p>
            <a:pPr marL="0" indent="0" algn="just">
              <a:buNone/>
            </a:pPr>
            <a:r>
              <a:rPr lang="es-ES" sz="2000" dirty="0" smtClean="0">
                <a:latin typeface="Calibri" pitchFamily="34" charset="0"/>
                <a:cs typeface="Calibri" pitchFamily="34" charset="0"/>
              </a:rPr>
              <a:t>Para el diseño se toma en cuenta el servo sistema que </a:t>
            </a:r>
            <a:r>
              <a:rPr lang="es-ES" sz="2000" dirty="0">
                <a:latin typeface="Calibri" pitchFamily="34" charset="0"/>
                <a:cs typeface="Calibri" pitchFamily="34" charset="0"/>
              </a:rPr>
              <a:t>posee el Laboratorio de Accionamientos Eléctricos </a:t>
            </a:r>
            <a:r>
              <a:rPr lang="es-EC" sz="2000" dirty="0">
                <a:latin typeface="Calibri" pitchFamily="34" charset="0"/>
                <a:cs typeface="Calibri" pitchFamily="34" charset="0"/>
              </a:rPr>
              <a:t>de la </a:t>
            </a:r>
            <a:r>
              <a:rPr lang="es-EC" sz="2000" dirty="0" smtClean="0">
                <a:latin typeface="Calibri" pitchFamily="34" charset="0"/>
                <a:cs typeface="Calibri" pitchFamily="34" charset="0"/>
              </a:rPr>
              <a:t>Universidad de las Fuerzas Armadas ESPE-EL</a:t>
            </a:r>
            <a:r>
              <a:rPr lang="es-EC" sz="2000" dirty="0">
                <a:latin typeface="Calibri" pitchFamily="34" charset="0"/>
                <a:cs typeface="Calibri" pitchFamily="34" charset="0"/>
              </a:rPr>
              <a:t>,  los sistemas industriales semejantes existentes y las aplicaciones que se pueden llevar a </a:t>
            </a:r>
            <a:r>
              <a:rPr lang="es-EC" sz="2000" dirty="0" smtClean="0">
                <a:latin typeface="Calibri" pitchFamily="34" charset="0"/>
                <a:cs typeface="Calibri" pitchFamily="34" charset="0"/>
              </a:rPr>
              <a:t>cabo, </a:t>
            </a:r>
            <a:r>
              <a:rPr lang="es-EC" sz="2000" dirty="0">
                <a:latin typeface="Calibri" pitchFamily="34" charset="0"/>
                <a:cs typeface="Calibri" pitchFamily="34" charset="0"/>
              </a:rPr>
              <a:t>se determina los parámetros principales  tanto para el transportador como para el disco </a:t>
            </a:r>
            <a:r>
              <a:rPr lang="es-EC" sz="2000" dirty="0" err="1">
                <a:latin typeface="Calibri" pitchFamily="34" charset="0"/>
                <a:cs typeface="Calibri" pitchFamily="34" charset="0"/>
              </a:rPr>
              <a:t>posicionador</a:t>
            </a:r>
            <a:r>
              <a:rPr lang="es-EC" sz="2000" dirty="0">
                <a:latin typeface="Calibri" pitchFamily="34" charset="0"/>
                <a:cs typeface="Calibri" pitchFamily="34" charset="0"/>
              </a:rPr>
              <a:t>.</a:t>
            </a:r>
            <a:endParaRPr lang="es-ES" sz="2000" dirty="0">
              <a:latin typeface="Calibri" pitchFamily="34" charset="0"/>
              <a:cs typeface="Calibri" pitchFamily="34" charset="0"/>
            </a:endParaRPr>
          </a:p>
          <a:p>
            <a:endParaRPr lang="es-E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268760"/>
            <a:ext cx="4608512" cy="864096"/>
          </a:xfrm>
        </p:spPr>
        <p:txBody>
          <a:bodyPr>
            <a:normAutofit/>
          </a:bodyPr>
          <a:lstStyle/>
          <a:p>
            <a:pPr algn="r"/>
            <a:r>
              <a:rPr lang="es-ES" sz="2000" b="1" dirty="0" smtClean="0">
                <a:latin typeface="Calibri" pitchFamily="34" charset="0"/>
                <a:cs typeface="Calibri" pitchFamily="34" charset="0"/>
              </a:rPr>
              <a:t>Características técnicas del servo motor</a:t>
            </a:r>
            <a:endParaRPr lang="es-ES" sz="2000" b="1" dirty="0">
              <a:latin typeface="Calibri" pitchFamily="34" charset="0"/>
              <a:cs typeface="Calibri"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757097559"/>
              </p:ext>
            </p:extLst>
          </p:nvPr>
        </p:nvGraphicFramePr>
        <p:xfrm>
          <a:off x="3275856" y="2708920"/>
          <a:ext cx="4680520" cy="3192019"/>
        </p:xfrm>
        <a:graphic>
          <a:graphicData uri="http://schemas.openxmlformats.org/drawingml/2006/table">
            <a:tbl>
              <a:tblPr firstRow="1" firstCol="1" bandRow="1">
                <a:tableStyleId>{5C22544A-7EE6-4342-B048-85BDC9FD1C3A}</a:tableStyleId>
              </a:tblPr>
              <a:tblGrid>
                <a:gridCol w="2231697"/>
                <a:gridCol w="2448823"/>
              </a:tblGrid>
              <a:tr h="319202">
                <a:tc gridSpan="2">
                  <a:txBody>
                    <a:bodyPr/>
                    <a:lstStyle/>
                    <a:p>
                      <a:pPr algn="ctr">
                        <a:spcAft>
                          <a:spcPts val="0"/>
                        </a:spcAft>
                      </a:pPr>
                      <a:r>
                        <a:rPr lang="es-ES" sz="2000" dirty="0">
                          <a:effectLst/>
                          <a:latin typeface="Calibri" pitchFamily="34" charset="0"/>
                          <a:cs typeface="Calibri" pitchFamily="34" charset="0"/>
                        </a:rPr>
                        <a:t>SERVO MOTOR</a:t>
                      </a:r>
                      <a:endParaRPr lang="es-ES" sz="2000" dirty="0">
                        <a:effectLst/>
                        <a:latin typeface="Calibri" pitchFamily="34" charset="0"/>
                        <a:ea typeface="Times New Roman"/>
                        <a:cs typeface="Calibri" pitchFamily="34" charset="0"/>
                      </a:endParaRPr>
                    </a:p>
                  </a:txBody>
                  <a:tcPr marL="68580" marR="68580" marT="0" marB="0"/>
                </a:tc>
                <a:tc hMerge="1">
                  <a:txBody>
                    <a:bodyPr/>
                    <a:lstStyle/>
                    <a:p>
                      <a:endParaRPr lang="es-ES"/>
                    </a:p>
                  </a:txBody>
                  <a:tcPr/>
                </a:tc>
              </a:tr>
              <a:tr h="319202">
                <a:tc>
                  <a:txBody>
                    <a:bodyPr/>
                    <a:lstStyle/>
                    <a:p>
                      <a:pPr algn="just">
                        <a:spcAft>
                          <a:spcPts val="0"/>
                        </a:spcAft>
                      </a:pPr>
                      <a:r>
                        <a:rPr lang="es-EC" sz="2000">
                          <a:effectLst/>
                          <a:latin typeface="Calibri" pitchFamily="34" charset="0"/>
                          <a:cs typeface="Calibri" pitchFamily="34" charset="0"/>
                        </a:rPr>
                        <a:t>Modelo </a:t>
                      </a:r>
                      <a:endParaRPr lang="es-ES" sz="200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s-ES" sz="2000">
                          <a:effectLst/>
                          <a:latin typeface="Calibri" pitchFamily="34" charset="0"/>
                          <a:cs typeface="Calibri" pitchFamily="34" charset="0"/>
                        </a:rPr>
                        <a:t>80SJT-M024 C</a:t>
                      </a:r>
                      <a:endParaRPr lang="es-ES" sz="200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a:effectLst/>
                          <a:latin typeface="Calibri" pitchFamily="34" charset="0"/>
                          <a:cs typeface="Calibri" pitchFamily="34" charset="0"/>
                        </a:rPr>
                        <a:t>Tensión</a:t>
                      </a:r>
                      <a:endParaRPr lang="es-ES" sz="200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a:effectLst/>
                          <a:latin typeface="Calibri" pitchFamily="34" charset="0"/>
                          <a:cs typeface="Calibri" pitchFamily="34" charset="0"/>
                        </a:rPr>
                        <a:t>220 V </a:t>
                      </a:r>
                      <a:endParaRPr lang="es-ES" sz="200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dirty="0" err="1">
                          <a:effectLst/>
                          <a:latin typeface="Calibri" pitchFamily="34" charset="0"/>
                          <a:cs typeface="Calibri" pitchFamily="34" charset="0"/>
                        </a:rPr>
                        <a:t>Corriente</a:t>
                      </a:r>
                      <a:endParaRPr lang="es-ES" sz="2000" dirty="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dirty="0">
                          <a:effectLst/>
                          <a:latin typeface="Calibri" pitchFamily="34" charset="0"/>
                          <a:cs typeface="Calibri" pitchFamily="34" charset="0"/>
                        </a:rPr>
                        <a:t>3 A</a:t>
                      </a:r>
                      <a:endParaRPr lang="es-ES" sz="2000" dirty="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a:effectLst/>
                          <a:latin typeface="Calibri" pitchFamily="34" charset="0"/>
                          <a:cs typeface="Calibri" pitchFamily="34" charset="0"/>
                        </a:rPr>
                        <a:t>Torque nominal</a:t>
                      </a:r>
                      <a:endParaRPr lang="es-ES" sz="200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a:effectLst/>
                          <a:latin typeface="Calibri" pitchFamily="34" charset="0"/>
                          <a:cs typeface="Calibri" pitchFamily="34" charset="0"/>
                        </a:rPr>
                        <a:t>2.4 N*m</a:t>
                      </a:r>
                      <a:endParaRPr lang="es-ES" sz="200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a:effectLst/>
                          <a:latin typeface="Calibri" pitchFamily="34" charset="0"/>
                          <a:cs typeface="Calibri" pitchFamily="34" charset="0"/>
                        </a:rPr>
                        <a:t>Velocidad nominal</a:t>
                      </a:r>
                      <a:endParaRPr lang="es-ES" sz="200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a:effectLst/>
                          <a:latin typeface="Calibri" pitchFamily="34" charset="0"/>
                          <a:cs typeface="Calibri" pitchFamily="34" charset="0"/>
                        </a:rPr>
                        <a:t>2000 rpm</a:t>
                      </a:r>
                      <a:endParaRPr lang="es-ES" sz="200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dirty="0" err="1" smtClean="0">
                          <a:effectLst/>
                          <a:latin typeface="Calibri" pitchFamily="34" charset="0"/>
                          <a:cs typeface="Calibri" pitchFamily="34" charset="0"/>
                        </a:rPr>
                        <a:t>Velocidad</a:t>
                      </a:r>
                      <a:r>
                        <a:rPr lang="en-US" sz="2000" dirty="0" smtClean="0">
                          <a:effectLst/>
                          <a:latin typeface="Calibri" pitchFamily="34" charset="0"/>
                          <a:cs typeface="Calibri" pitchFamily="34" charset="0"/>
                        </a:rPr>
                        <a:t> </a:t>
                      </a:r>
                      <a:r>
                        <a:rPr lang="en-US" sz="2000" dirty="0" err="1" smtClean="0">
                          <a:effectLst/>
                          <a:latin typeface="Calibri" pitchFamily="34" charset="0"/>
                          <a:cs typeface="Calibri" pitchFamily="34" charset="0"/>
                        </a:rPr>
                        <a:t>máx</a:t>
                      </a:r>
                      <a:r>
                        <a:rPr lang="en-US" sz="2000" dirty="0">
                          <a:effectLst/>
                          <a:latin typeface="Calibri" pitchFamily="34" charset="0"/>
                          <a:cs typeface="Calibri" pitchFamily="34" charset="0"/>
                        </a:rPr>
                        <a:t>.</a:t>
                      </a:r>
                      <a:endParaRPr lang="es-ES" sz="2000" dirty="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a:effectLst/>
                          <a:latin typeface="Calibri" pitchFamily="34" charset="0"/>
                          <a:cs typeface="Calibri" pitchFamily="34" charset="0"/>
                        </a:rPr>
                        <a:t>2500 rpm</a:t>
                      </a:r>
                      <a:endParaRPr lang="es-ES" sz="200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dirty="0" err="1">
                          <a:effectLst/>
                          <a:latin typeface="Calibri" pitchFamily="34" charset="0"/>
                          <a:cs typeface="Calibri" pitchFamily="34" charset="0"/>
                        </a:rPr>
                        <a:t>Protección</a:t>
                      </a:r>
                      <a:endParaRPr lang="es-ES" sz="2000" dirty="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a:effectLst/>
                          <a:latin typeface="Calibri" pitchFamily="34" charset="0"/>
                          <a:cs typeface="Calibri" pitchFamily="34" charset="0"/>
                        </a:rPr>
                        <a:t>Acorde IP65</a:t>
                      </a:r>
                      <a:endParaRPr lang="es-ES" sz="2000">
                        <a:effectLst/>
                        <a:latin typeface="Calibri" pitchFamily="34" charset="0"/>
                        <a:ea typeface="Times New Roman"/>
                        <a:cs typeface="Calibri" pitchFamily="34" charset="0"/>
                      </a:endParaRPr>
                    </a:p>
                  </a:txBody>
                  <a:tcPr marL="68580" marR="68580" marT="0" marB="0"/>
                </a:tc>
              </a:tr>
              <a:tr h="638403">
                <a:tc>
                  <a:txBody>
                    <a:bodyPr/>
                    <a:lstStyle/>
                    <a:p>
                      <a:pPr algn="just">
                        <a:spcAft>
                          <a:spcPts val="0"/>
                        </a:spcAft>
                      </a:pPr>
                      <a:r>
                        <a:rPr lang="en-US" sz="2000" dirty="0">
                          <a:effectLst/>
                          <a:latin typeface="Calibri" pitchFamily="34" charset="0"/>
                          <a:cs typeface="Calibri" pitchFamily="34" charset="0"/>
                        </a:rPr>
                        <a:t>Encoder</a:t>
                      </a:r>
                      <a:endParaRPr lang="es-ES" sz="2000" dirty="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dirty="0">
                          <a:effectLst/>
                          <a:latin typeface="Calibri" pitchFamily="34" charset="0"/>
                          <a:cs typeface="Calibri" pitchFamily="34" charset="0"/>
                        </a:rPr>
                        <a:t>Incremental 2500 p/r</a:t>
                      </a:r>
                      <a:endParaRPr lang="es-ES" sz="2000" dirty="0">
                        <a:effectLst/>
                        <a:latin typeface="Calibri" pitchFamily="34" charset="0"/>
                        <a:ea typeface="Times New Roman"/>
                        <a:cs typeface="Calibri" pitchFamily="34" charset="0"/>
                      </a:endParaRPr>
                    </a:p>
                  </a:txBody>
                  <a:tcPr marL="68580" marR="68580" marT="0" marB="0"/>
                </a:tc>
              </a:tr>
            </a:tbl>
          </a:graphicData>
        </a:graphic>
      </p:graphicFrame>
      <p:pic>
        <p:nvPicPr>
          <p:cNvPr id="7" name="6 Imagen"/>
          <p:cNvPicPr/>
          <p:nvPr/>
        </p:nvPicPr>
        <p:blipFill>
          <a:blip r:embed="rId2" cstate="print"/>
          <a:srcRect l="28219" t="25424" r="28361" b="22357"/>
          <a:stretch>
            <a:fillRect/>
          </a:stretch>
        </p:blipFill>
        <p:spPr bwMode="auto">
          <a:xfrm>
            <a:off x="503548" y="3501008"/>
            <a:ext cx="2772308" cy="1728192"/>
          </a:xfrm>
          <a:prstGeom prst="rect">
            <a:avLst/>
          </a:prstGeom>
          <a:noFill/>
          <a:ln w="9525">
            <a:noFill/>
            <a:miter lim="800000"/>
            <a:headEnd/>
            <a:tailEnd/>
          </a:ln>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412776"/>
            <a:ext cx="4536504" cy="792088"/>
          </a:xfrm>
        </p:spPr>
        <p:txBody>
          <a:bodyPr>
            <a:normAutofit/>
          </a:bodyPr>
          <a:lstStyle/>
          <a:p>
            <a:pPr algn="r"/>
            <a:r>
              <a:rPr lang="es-ES" sz="2000" b="1" dirty="0" smtClean="0">
                <a:latin typeface="Calibri" pitchFamily="34" charset="0"/>
                <a:cs typeface="Calibri" pitchFamily="34" charset="0"/>
              </a:rPr>
              <a:t>Características del servo driver</a:t>
            </a:r>
            <a:endParaRPr lang="es-ES" sz="2000" b="1" dirty="0">
              <a:latin typeface="Calibri" pitchFamily="34" charset="0"/>
              <a:cs typeface="Calibri" pitchFamily="34" charset="0"/>
            </a:endParaRPr>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1206870298"/>
              </p:ext>
            </p:extLst>
          </p:nvPr>
        </p:nvGraphicFramePr>
        <p:xfrm>
          <a:off x="4572000" y="2924944"/>
          <a:ext cx="2913246" cy="2016225"/>
        </p:xfrm>
        <a:graphic>
          <a:graphicData uri="http://schemas.openxmlformats.org/drawingml/2006/table">
            <a:tbl>
              <a:tblPr firstRow="1" firstCol="1" bandRow="1">
                <a:tableStyleId>{5C22544A-7EE6-4342-B048-85BDC9FD1C3A}</a:tableStyleId>
              </a:tblPr>
              <a:tblGrid>
                <a:gridCol w="1652771"/>
                <a:gridCol w="1260475"/>
              </a:tblGrid>
              <a:tr h="403245">
                <a:tc gridSpan="2">
                  <a:txBody>
                    <a:bodyPr/>
                    <a:lstStyle/>
                    <a:p>
                      <a:pPr algn="ctr">
                        <a:spcAft>
                          <a:spcPts val="0"/>
                        </a:spcAft>
                      </a:pPr>
                      <a:r>
                        <a:rPr lang="es-ES" sz="2000" dirty="0">
                          <a:effectLst/>
                          <a:latin typeface="Calibri" pitchFamily="34" charset="0"/>
                          <a:cs typeface="Calibri" pitchFamily="34" charset="0"/>
                        </a:rPr>
                        <a:t>SERVO MOTOR</a:t>
                      </a:r>
                      <a:endParaRPr lang="es-ES" sz="2000" dirty="0">
                        <a:effectLst/>
                        <a:latin typeface="Calibri" pitchFamily="34" charset="0"/>
                        <a:ea typeface="Times New Roman"/>
                        <a:cs typeface="Calibri" pitchFamily="34" charset="0"/>
                      </a:endParaRPr>
                    </a:p>
                  </a:txBody>
                  <a:tcPr marL="68580" marR="68580" marT="0" marB="0"/>
                </a:tc>
                <a:tc hMerge="1">
                  <a:txBody>
                    <a:bodyPr/>
                    <a:lstStyle/>
                    <a:p>
                      <a:endParaRPr lang="es-ES"/>
                    </a:p>
                  </a:txBody>
                  <a:tcPr/>
                </a:tc>
              </a:tr>
              <a:tr h="403245">
                <a:tc>
                  <a:txBody>
                    <a:bodyPr/>
                    <a:lstStyle/>
                    <a:p>
                      <a:pPr algn="just">
                        <a:spcAft>
                          <a:spcPts val="0"/>
                        </a:spcAft>
                      </a:pPr>
                      <a:r>
                        <a:rPr lang="es-EC" sz="2000">
                          <a:effectLst/>
                          <a:latin typeface="Calibri" pitchFamily="34" charset="0"/>
                          <a:cs typeface="Calibri" pitchFamily="34" charset="0"/>
                        </a:rPr>
                        <a:t>Modelo </a:t>
                      </a:r>
                      <a:endParaRPr lang="es-ES" sz="200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s-ES" sz="2000" dirty="0">
                          <a:effectLst/>
                          <a:latin typeface="Calibri" pitchFamily="34" charset="0"/>
                          <a:cs typeface="Calibri" pitchFamily="34" charset="0"/>
                        </a:rPr>
                        <a:t>DA98B-05</a:t>
                      </a:r>
                      <a:endParaRPr lang="es-ES" sz="2000" dirty="0">
                        <a:effectLst/>
                        <a:latin typeface="Calibri" pitchFamily="34" charset="0"/>
                        <a:ea typeface="Times New Roman"/>
                        <a:cs typeface="Calibri" pitchFamily="34" charset="0"/>
                      </a:endParaRPr>
                    </a:p>
                  </a:txBody>
                  <a:tcPr marL="68580" marR="68580" marT="0" marB="0"/>
                </a:tc>
              </a:tr>
              <a:tr h="1209735">
                <a:tc>
                  <a:txBody>
                    <a:bodyPr/>
                    <a:lstStyle/>
                    <a:p>
                      <a:pPr algn="just">
                        <a:spcAft>
                          <a:spcPts val="0"/>
                        </a:spcAft>
                      </a:pPr>
                      <a:r>
                        <a:rPr lang="en-US" sz="2000" dirty="0">
                          <a:effectLst/>
                          <a:latin typeface="Calibri" pitchFamily="34" charset="0"/>
                          <a:cs typeface="Calibri" pitchFamily="34" charset="0"/>
                        </a:rPr>
                        <a:t>Input power supply</a:t>
                      </a:r>
                      <a:endParaRPr lang="es-ES" sz="2000" dirty="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dirty="0">
                          <a:effectLst/>
                          <a:latin typeface="Calibri" pitchFamily="34" charset="0"/>
                          <a:cs typeface="Calibri" pitchFamily="34" charset="0"/>
                        </a:rPr>
                        <a:t>3~220 V ±10%, 50/60 Hz</a:t>
                      </a:r>
                      <a:endParaRPr lang="es-ES" sz="2000" dirty="0">
                        <a:effectLst/>
                        <a:latin typeface="Calibri" pitchFamily="34" charset="0"/>
                        <a:ea typeface="Times New Roman"/>
                        <a:cs typeface="Calibri" pitchFamily="34" charset="0"/>
                      </a:endParaRPr>
                    </a:p>
                  </a:txBody>
                  <a:tcPr marL="68580" marR="68580" marT="0" marB="0"/>
                </a:tc>
              </a:tr>
            </a:tbl>
          </a:graphicData>
        </a:graphic>
      </p:graphicFrame>
      <p:pic>
        <p:nvPicPr>
          <p:cNvPr id="6" name="5 Imagen" descr="http://202.67.224.136/pdimage/38/2077138_da98a.jpg"/>
          <p:cNvPicPr/>
          <p:nvPr/>
        </p:nvPicPr>
        <p:blipFill rotWithShape="1">
          <a:blip r:embed="rId2" cstate="print"/>
          <a:srcRect r="15234"/>
          <a:stretch/>
        </p:blipFill>
        <p:spPr bwMode="auto">
          <a:xfrm>
            <a:off x="467544" y="2276872"/>
            <a:ext cx="3751916" cy="3303181"/>
          </a:xfrm>
          <a:prstGeom prst="rect">
            <a:avLst/>
          </a:prstGeom>
          <a:noFill/>
          <a:ln w="9525">
            <a:noFill/>
            <a:miter lim="800000"/>
            <a:headEnd/>
            <a:tailEnd/>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5352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259632" y="2420888"/>
                <a:ext cx="6665168" cy="3116960"/>
              </a:xfrm>
            </p:spPr>
            <p:txBody>
              <a:bodyPr/>
              <a:lstStyle/>
              <a:p>
                <a14:m>
                  <m:oMath xmlns:m="http://schemas.openxmlformats.org/officeDocument/2006/math">
                    <m:r>
                      <a:rPr lang="es-ES" sz="2000" i="1" smtClean="0">
                        <a:latin typeface="Cambria Math"/>
                      </a:rPr>
                      <m:t>𝑉𝑒𝑙𝑜𝑐𝑖𝑑𝑎𝑑</m:t>
                    </m:r>
                    <m:r>
                      <a:rPr lang="es-ES" sz="2000" i="1" smtClean="0">
                        <a:latin typeface="Cambria Math"/>
                      </a:rPr>
                      <m:t> </m:t>
                    </m:r>
                    <m:r>
                      <a:rPr lang="es-ES" sz="2000" i="1" smtClean="0">
                        <a:latin typeface="Cambria Math"/>
                      </a:rPr>
                      <m:t>𝑚</m:t>
                    </m:r>
                    <m:r>
                      <a:rPr lang="es-ES" sz="2000" i="1" smtClean="0">
                        <a:latin typeface="Cambria Math"/>
                      </a:rPr>
                      <m:t>á</m:t>
                    </m:r>
                    <m:r>
                      <a:rPr lang="es-ES" sz="2000" i="1" smtClean="0">
                        <a:latin typeface="Cambria Math"/>
                      </a:rPr>
                      <m:t>𝑥𝑖𝑚𝑎</m:t>
                    </m:r>
                    <m:r>
                      <a:rPr lang="es-ES" sz="2000" i="1" smtClean="0">
                        <a:latin typeface="Cambria Math"/>
                      </a:rPr>
                      <m:t> </m:t>
                    </m:r>
                    <m:r>
                      <a:rPr lang="es-ES" sz="2000" i="1" smtClean="0">
                        <a:latin typeface="Cambria Math"/>
                      </a:rPr>
                      <m:t>𝑑𝑒</m:t>
                    </m:r>
                    <m:r>
                      <a:rPr lang="es-ES" sz="2000" i="1" smtClean="0">
                        <a:latin typeface="Cambria Math"/>
                      </a:rPr>
                      <m:t> </m:t>
                    </m:r>
                    <m:r>
                      <a:rPr lang="es-ES" sz="2000" i="1" smtClean="0">
                        <a:latin typeface="Cambria Math"/>
                      </a:rPr>
                      <m:t>𝑎𝑣𝑎𝑛𝑐𝑒</m:t>
                    </m:r>
                    <m:r>
                      <a:rPr lang="es-ES" sz="2000" i="1" smtClean="0">
                        <a:latin typeface="Cambria Math"/>
                      </a:rPr>
                      <m:t>  </m:t>
                    </m:r>
                    <m:r>
                      <a:rPr lang="es-ES" sz="2000" i="1" smtClean="0">
                        <a:latin typeface="Cambria Math"/>
                      </a:rPr>
                      <m:t>𝑑𝑒</m:t>
                    </m:r>
                    <m:r>
                      <a:rPr lang="es-ES" sz="2000" i="1" smtClean="0">
                        <a:latin typeface="Cambria Math"/>
                      </a:rPr>
                      <m:t> </m:t>
                    </m:r>
                    <m:r>
                      <a:rPr lang="es-ES" sz="2000" i="1" smtClean="0">
                        <a:latin typeface="Cambria Math"/>
                      </a:rPr>
                      <m:t>𝑙𝑎</m:t>
                    </m:r>
                    <m:r>
                      <a:rPr lang="es-ES" sz="2000" i="1" smtClean="0">
                        <a:latin typeface="Cambria Math"/>
                      </a:rPr>
                      <m:t> </m:t>
                    </m:r>
                    <m:r>
                      <a:rPr lang="es-ES" sz="2000" i="1" smtClean="0">
                        <a:latin typeface="Cambria Math"/>
                      </a:rPr>
                      <m:t>𝑏𝑎𝑛𝑑𝑎</m:t>
                    </m:r>
                    <m:r>
                      <a:rPr lang="es-ES" sz="2000" i="1" smtClean="0">
                        <a:latin typeface="Cambria Math"/>
                      </a:rPr>
                      <m:t> (</m:t>
                    </m:r>
                    <m:r>
                      <a:rPr lang="es-ES" sz="2000" i="1" smtClean="0">
                        <a:latin typeface="Cambria Math"/>
                      </a:rPr>
                      <m:t>𝑉𝑏</m:t>
                    </m:r>
                    <m:r>
                      <a:rPr lang="es-ES" sz="2000" i="1" smtClean="0">
                        <a:latin typeface="Cambria Math"/>
                      </a:rPr>
                      <m:t>) = 100 </m:t>
                    </m:r>
                    <m:r>
                      <a:rPr lang="es-ES" sz="2000" i="1" smtClean="0">
                        <a:latin typeface="Cambria Math"/>
                      </a:rPr>
                      <m:t>𝑚𝑚</m:t>
                    </m:r>
                    <m:r>
                      <a:rPr lang="es-ES" sz="2000" i="1" smtClean="0">
                        <a:latin typeface="Cambria Math"/>
                      </a:rPr>
                      <m:t>/</m:t>
                    </m:r>
                    <m:r>
                      <a:rPr lang="es-ES" sz="2000" i="1" smtClean="0">
                        <a:latin typeface="Cambria Math"/>
                      </a:rPr>
                      <m:t>𝑠</m:t>
                    </m:r>
                  </m:oMath>
                </a14:m>
                <a:endParaRPr lang="es-ES" sz="2000" dirty="0" smtClean="0"/>
              </a:p>
              <a:p>
                <a14:m>
                  <m:oMath xmlns:m="http://schemas.openxmlformats.org/officeDocument/2006/math">
                    <m:r>
                      <a:rPr lang="es-ES" sz="2000" i="1">
                        <a:latin typeface="Cambria Math"/>
                      </a:rPr>
                      <m:t>𝐿𝑜𝑛𝑔𝑖𝑡𝑢𝑑</m:t>
                    </m:r>
                    <m:r>
                      <a:rPr lang="es-ES" sz="2000" i="1">
                        <a:latin typeface="Cambria Math"/>
                      </a:rPr>
                      <m:t> </m:t>
                    </m:r>
                    <m:r>
                      <a:rPr lang="es-ES" sz="2000" i="1">
                        <a:latin typeface="Cambria Math"/>
                      </a:rPr>
                      <m:t>𝑚</m:t>
                    </m:r>
                    <m:r>
                      <a:rPr lang="es-ES" sz="2000" i="1">
                        <a:latin typeface="Cambria Math"/>
                      </a:rPr>
                      <m:t>á</m:t>
                    </m:r>
                    <m:r>
                      <a:rPr lang="es-ES" sz="2000" i="1">
                        <a:latin typeface="Cambria Math"/>
                      </a:rPr>
                      <m:t>𝑥𝑖𝑚𝑎</m:t>
                    </m:r>
                    <m:r>
                      <a:rPr lang="es-ES" sz="2000" i="1">
                        <a:latin typeface="Cambria Math"/>
                      </a:rPr>
                      <m:t> </m:t>
                    </m:r>
                    <m:r>
                      <a:rPr lang="es-ES" sz="2000" i="1">
                        <a:latin typeface="Cambria Math"/>
                      </a:rPr>
                      <m:t>𝑑𝑒𝑙</m:t>
                    </m:r>
                    <m:r>
                      <a:rPr lang="es-ES" sz="2000" i="1">
                        <a:latin typeface="Cambria Math"/>
                      </a:rPr>
                      <m:t> </m:t>
                    </m:r>
                    <m:r>
                      <a:rPr lang="es-ES" sz="2000" i="1">
                        <a:latin typeface="Cambria Math"/>
                      </a:rPr>
                      <m:t>𝑒𝑠𝑝𝑎𝑐𝑖𝑜</m:t>
                    </m:r>
                    <m:r>
                      <a:rPr lang="es-ES" sz="2000" i="1">
                        <a:latin typeface="Cambria Math"/>
                      </a:rPr>
                      <m:t> </m:t>
                    </m:r>
                    <m:r>
                      <a:rPr lang="es-ES" sz="2000" i="1">
                        <a:latin typeface="Cambria Math"/>
                      </a:rPr>
                      <m:t>𝑑𝑖𝑠𝑝𝑜𝑛𝑖𝑏𝑙𝑒</m:t>
                    </m:r>
                    <m:r>
                      <a:rPr lang="es-ES" sz="2000" i="1">
                        <a:latin typeface="Cambria Math"/>
                      </a:rPr>
                      <m:t>= 1.2 </m:t>
                    </m:r>
                    <m:r>
                      <a:rPr lang="es-ES" sz="2000" i="1">
                        <a:latin typeface="Cambria Math"/>
                      </a:rPr>
                      <m:t>𝑚</m:t>
                    </m:r>
                  </m:oMath>
                </a14:m>
                <a:endParaRPr lang="es-ES" sz="2000" dirty="0" smtClean="0"/>
              </a:p>
              <a:p>
                <a14:m>
                  <m:oMath xmlns:m="http://schemas.openxmlformats.org/officeDocument/2006/math">
                    <m:r>
                      <a:rPr lang="es-ES" sz="2000" i="1">
                        <a:latin typeface="Cambria Math"/>
                      </a:rPr>
                      <m:t>𝐴𝑛𝑐h𝑜</m:t>
                    </m:r>
                    <m:r>
                      <a:rPr lang="es-ES" sz="2000" i="1">
                        <a:latin typeface="Cambria Math"/>
                      </a:rPr>
                      <m:t> </m:t>
                    </m:r>
                    <m:r>
                      <a:rPr lang="es-ES" sz="2000" i="1">
                        <a:latin typeface="Cambria Math"/>
                      </a:rPr>
                      <m:t>𝑚</m:t>
                    </m:r>
                    <m:r>
                      <a:rPr lang="es-ES" sz="2000" i="1">
                        <a:latin typeface="Cambria Math"/>
                      </a:rPr>
                      <m:t>á</m:t>
                    </m:r>
                    <m:r>
                      <a:rPr lang="es-ES" sz="2000" i="1">
                        <a:latin typeface="Cambria Math"/>
                      </a:rPr>
                      <m:t>𝑥𝑖𝑚𝑜</m:t>
                    </m:r>
                    <m:r>
                      <a:rPr lang="es-ES" sz="2000" i="1">
                        <a:latin typeface="Cambria Math"/>
                      </a:rPr>
                      <m:t> </m:t>
                    </m:r>
                    <m:r>
                      <a:rPr lang="es-ES" sz="2000" i="1">
                        <a:latin typeface="Cambria Math"/>
                      </a:rPr>
                      <m:t>𝑑𝑒𝑙</m:t>
                    </m:r>
                    <m:r>
                      <a:rPr lang="es-ES" sz="2000" i="1">
                        <a:latin typeface="Cambria Math"/>
                      </a:rPr>
                      <m:t> </m:t>
                    </m:r>
                    <m:r>
                      <a:rPr lang="es-ES" sz="2000" i="1">
                        <a:latin typeface="Cambria Math"/>
                      </a:rPr>
                      <m:t>𝑒𝑠𝑝𝑎𝑐𝑖𝑜</m:t>
                    </m:r>
                    <m:r>
                      <a:rPr lang="es-ES" sz="2000" i="1">
                        <a:latin typeface="Cambria Math"/>
                      </a:rPr>
                      <m:t> </m:t>
                    </m:r>
                    <m:r>
                      <a:rPr lang="es-ES" sz="2000" i="1">
                        <a:latin typeface="Cambria Math"/>
                      </a:rPr>
                      <m:t>𝑑𝑖𝑠𝑝𝑜𝑛𝑖𝑏𝑙𝑒</m:t>
                    </m:r>
                    <m:r>
                      <a:rPr lang="es-ES" sz="2000" i="1">
                        <a:latin typeface="Cambria Math"/>
                      </a:rPr>
                      <m:t> = 0.3 </m:t>
                    </m:r>
                    <m:r>
                      <a:rPr lang="es-ES" sz="2000" i="1">
                        <a:latin typeface="Cambria Math"/>
                      </a:rPr>
                      <m:t>𝑚</m:t>
                    </m:r>
                  </m:oMath>
                </a14:m>
                <a:endParaRPr lang="es-ES" sz="2000" dirty="0" smtClean="0"/>
              </a:p>
              <a:p>
                <a:r>
                  <a:rPr lang="es-ES" sz="2000" i="1" dirty="0" smtClean="0"/>
                  <a:t>Factor de seguridad asumido  FS=3</a:t>
                </a:r>
                <a:endParaRPr lang="es-ES" sz="2000" i="1" dirty="0"/>
              </a:p>
              <a:p>
                <a:pPr marL="0" indent="0" algn="just">
                  <a:buNone/>
                </a:pPr>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259632" y="2420888"/>
                <a:ext cx="6665168" cy="3116960"/>
              </a:xfrm>
              <a:blipFill rotWithShape="1">
                <a:blip r:embed="rId2"/>
                <a:stretch>
                  <a:fillRect l="-183"/>
                </a:stretch>
              </a:blipFill>
            </p:spPr>
            <p:txBody>
              <a:bodyPr/>
              <a:lstStyle/>
              <a:p>
                <a:r>
                  <a:rPr lang="es-ES">
                    <a:noFill/>
                  </a:rPr>
                  <a:t> </a:t>
                </a:r>
              </a:p>
            </p:txBody>
          </p:sp>
        </mc:Fallback>
      </mc:AlternateContent>
      <p:sp>
        <p:nvSpPr>
          <p:cNvPr id="8"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Parámetros de diseño de la Banda transportadora</a:t>
            </a:r>
            <a:endParaRPr lang="es-ES" sz="2000" b="1" dirty="0">
              <a:latin typeface="Calibri" pitchFamily="34" charset="0"/>
              <a:cs typeface="Calibri"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325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endParaRPr lang="es-ES" sz="2000" b="1" dirty="0">
              <a:latin typeface="Calibri" pitchFamily="34" charset="0"/>
              <a:cs typeface="Calibri" pitchFamily="34" charset="0"/>
            </a:endParaRPr>
          </a:p>
        </p:txBody>
      </p:sp>
      <p:pic>
        <p:nvPicPr>
          <p:cNvPr id="7" name="6 Marcador de contenido" descr="L:\Factor de seguridad.bmp"/>
          <p:cNvPicPr>
            <a:picLocks noGrp="1"/>
          </p:cNvPicPr>
          <p:nvPr>
            <p:ph sz="quarter" idx="1"/>
          </p:nvPr>
        </p:nvPicPr>
        <p:blipFill rotWithShape="1">
          <a:blip r:embed="rId2">
            <a:extLst>
              <a:ext uri="{28A0092B-C50C-407E-A947-70E740481C1C}">
                <a14:useLocalDpi xmlns:a14="http://schemas.microsoft.com/office/drawing/2010/main" val="0"/>
              </a:ext>
            </a:extLst>
          </a:blip>
          <a:srcRect l="11998" t="5251"/>
          <a:stretch/>
        </p:blipFill>
        <p:spPr bwMode="auto">
          <a:xfrm>
            <a:off x="1907704" y="1556792"/>
            <a:ext cx="5472608" cy="5040560"/>
          </a:xfrm>
          <a:prstGeom prst="rect">
            <a:avLst/>
          </a:prstGeom>
          <a:noFill/>
          <a:ln>
            <a:solidFill>
              <a:schemeClr val="accent1"/>
            </a:solidFill>
          </a:ln>
          <a:extLst>
            <a:ext uri="{53640926-AAD7-44D8-BBD7-CCE9431645EC}">
              <a14:shadowObscured xmlns:a14="http://schemas.microsoft.com/office/drawing/2010/main"/>
            </a:ext>
          </a:extLst>
        </p:spPr>
      </p:pic>
      <p:cxnSp>
        <p:nvCxnSpPr>
          <p:cNvPr id="4" name="3 Conector recto"/>
          <p:cNvCxnSpPr/>
          <p:nvPr/>
        </p:nvCxnSpPr>
        <p:spPr>
          <a:xfrm>
            <a:off x="1907704" y="5517232"/>
            <a:ext cx="5472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1907704" y="5013176"/>
            <a:ext cx="547260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4290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188968"/>
              </a:xfrm>
            </p:spPr>
            <p:txBody>
              <a:bodyPr/>
              <a:lstStyle/>
              <a:p>
                <a:pPr marL="0" indent="0" algn="just">
                  <a:buNone/>
                </a:pPr>
                <a:r>
                  <a:rPr lang="es-ES" sz="2000" dirty="0" smtClean="0">
                    <a:latin typeface="Calibri" pitchFamily="34" charset="0"/>
                    <a:cs typeface="Calibri" pitchFamily="34" charset="0"/>
                  </a:rPr>
                  <a:t>Relación de transmisión del reductor:</a:t>
                </a:r>
              </a:p>
              <a:p>
                <a:pPr marL="0" indent="0" algn="ctr">
                  <a:buNone/>
                </a:pPr>
                <a14:m>
                  <m:oMath xmlns:m="http://schemas.openxmlformats.org/officeDocument/2006/math">
                    <m:r>
                      <a:rPr lang="es-ES" sz="2000" i="1">
                        <a:latin typeface="Cambria Math"/>
                      </a:rPr>
                      <m:t>𝑖</m:t>
                    </m:r>
                    <m:r>
                      <a:rPr lang="es-ES" sz="2000" i="1">
                        <a:latin typeface="Cambria Math"/>
                      </a:rPr>
                      <m:t>=50:1</m:t>
                    </m:r>
                  </m:oMath>
                </a14:m>
                <a:r>
                  <a:rPr lang="es-ES" sz="2000" i="1" dirty="0" smtClean="0">
                    <a:latin typeface="Calibri" pitchFamily="34" charset="0"/>
                    <a:cs typeface="Calibri" pitchFamily="34" charset="0"/>
                  </a:rPr>
                  <a:t>, </a:t>
                </a:r>
              </a:p>
              <a:p>
                <a:pPr marL="0" indent="0">
                  <a:buNone/>
                </a:pPr>
                <a:r>
                  <a:rPr lang="es-ES" sz="2000" dirty="0" smtClean="0">
                    <a:latin typeface="Calibri" pitchFamily="34" charset="0"/>
                    <a:cs typeface="Calibri" pitchFamily="34" charset="0"/>
                  </a:rPr>
                  <a:t>Cálculo de la velocidad a la salida del reductor:</a:t>
                </a:r>
              </a:p>
              <a:p>
                <a:pPr marL="0" indent="0" algn="just">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C" sz="2000" i="1">
                              <a:latin typeface="Cambria Math"/>
                            </a:rPr>
                            <m:t>𝜔</m:t>
                          </m:r>
                        </m:e>
                        <m:sub>
                          <m:r>
                            <a:rPr lang="es-EC" sz="2000" i="1">
                              <a:latin typeface="Cambria Math"/>
                            </a:rPr>
                            <m:t>2</m:t>
                          </m:r>
                        </m:sub>
                      </m:sSub>
                      <m:r>
                        <a:rPr lang="es-ES" sz="2000" i="1">
                          <a:latin typeface="Cambria Math"/>
                        </a:rPr>
                        <m:t>=</m:t>
                      </m:r>
                      <m:f>
                        <m:fPr>
                          <m:ctrlPr>
                            <a:rPr lang="es-ES" sz="2000" i="1">
                              <a:latin typeface="Cambria Math"/>
                            </a:rPr>
                          </m:ctrlPr>
                        </m:fPr>
                        <m:num>
                          <m:sSub>
                            <m:sSubPr>
                              <m:ctrlPr>
                                <a:rPr lang="es-ES" sz="2000" i="1">
                                  <a:latin typeface="Cambria Math"/>
                                </a:rPr>
                              </m:ctrlPr>
                            </m:sSubPr>
                            <m:e>
                              <m:r>
                                <a:rPr lang="es-EC" sz="2000" i="1">
                                  <a:latin typeface="Cambria Math"/>
                                </a:rPr>
                                <m:t>𝜔</m:t>
                              </m:r>
                            </m:e>
                            <m:sub>
                              <m:r>
                                <a:rPr lang="es-EC" sz="2000" i="1">
                                  <a:latin typeface="Cambria Math"/>
                                </a:rPr>
                                <m:t>1</m:t>
                              </m:r>
                            </m:sub>
                          </m:sSub>
                        </m:num>
                        <m:den>
                          <m:r>
                            <a:rPr lang="es-ES" sz="2000" i="1">
                              <a:latin typeface="Cambria Math"/>
                            </a:rPr>
                            <m:t>𝑖</m:t>
                          </m:r>
                        </m:den>
                      </m:f>
                      <m:r>
                        <a:rPr lang="es-ES" sz="2000" i="1">
                          <a:latin typeface="Cambria Math"/>
                        </a:rPr>
                        <m:t> </m:t>
                      </m:r>
                    </m:oMath>
                  </m:oMathPara>
                </a14:m>
                <a:endParaRPr lang="es-ES" sz="2000" i="1" dirty="0">
                  <a:latin typeface="Calibri" pitchFamily="34" charset="0"/>
                  <a:cs typeface="Calibri" pitchFamily="34" charset="0"/>
                </a:endParaRPr>
              </a:p>
              <a:p>
                <a:pPr marL="0" indent="0">
                  <a:buNone/>
                </a:pPr>
                <a:r>
                  <a:rPr lang="es-ES" sz="2000" dirty="0" smtClean="0">
                    <a:latin typeface="Calibri" pitchFamily="34" charset="0"/>
                    <a:cs typeface="Calibri" pitchFamily="34" charset="0"/>
                  </a:rPr>
                  <a:t>Con </a:t>
                </a:r>
                <a:r>
                  <a:rPr lang="es-ES" sz="2000" dirty="0">
                    <a:latin typeface="Calibri" pitchFamily="34" charset="0"/>
                    <a:cs typeface="Calibri" pitchFamily="34" charset="0"/>
                  </a:rPr>
                  <a:t>lo cual se tiene una </a:t>
                </a:r>
                <a:r>
                  <a:rPr lang="es-ES" sz="2000" dirty="0" smtClean="0">
                    <a:latin typeface="Calibri" pitchFamily="34" charset="0"/>
                    <a:cs typeface="Calibri" pitchFamily="34" charset="0"/>
                  </a:rPr>
                  <a:t>velocidad </a:t>
                </a:r>
                <a:r>
                  <a:rPr lang="es-ES" sz="2000" dirty="0">
                    <a:latin typeface="Calibri" pitchFamily="34" charset="0"/>
                    <a:cs typeface="Calibri" pitchFamily="34" charset="0"/>
                  </a:rPr>
                  <a:t>de salida </a:t>
                </a:r>
                <a:r>
                  <a:rPr lang="es-ES" sz="2000" dirty="0" smtClean="0">
                    <a:latin typeface="Calibri" pitchFamily="34" charset="0"/>
                    <a:cs typeface="Calibri" pitchFamily="34" charset="0"/>
                  </a:rPr>
                  <a:t>de</a:t>
                </a:r>
                <a:r>
                  <a:rPr lang="es-ES" dirty="0" smtClean="0">
                    <a:latin typeface="Calibri" pitchFamily="34" charset="0"/>
                    <a:cs typeface="Calibri" pitchFamily="34" charset="0"/>
                  </a:rPr>
                  <a:t>:</a:t>
                </a:r>
              </a:p>
              <a:p>
                <a:pPr marL="0" indent="0">
                  <a:buNone/>
                </a:pPr>
                <a:endParaRPr lang="es-ES" dirty="0" smtClean="0">
                  <a:latin typeface="Calibri" pitchFamily="34" charset="0"/>
                  <a:cs typeface="Calibri"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s-ES" sz="2000" i="1" smtClean="0">
                              <a:latin typeface="Cambria Math"/>
                            </a:rPr>
                          </m:ctrlPr>
                        </m:sSubPr>
                        <m:e>
                          <m:r>
                            <a:rPr lang="es-EC" sz="2000" i="1">
                              <a:latin typeface="Cambria Math"/>
                            </a:rPr>
                            <m:t>𝜔</m:t>
                          </m:r>
                        </m:e>
                        <m:sub>
                          <m:r>
                            <a:rPr lang="es-EC" sz="2000" i="1">
                              <a:latin typeface="Cambria Math"/>
                            </a:rPr>
                            <m:t>2</m:t>
                          </m:r>
                        </m:sub>
                      </m:sSub>
                      <m:r>
                        <a:rPr lang="es-ES" sz="2000" i="1">
                          <a:latin typeface="Cambria Math"/>
                        </a:rPr>
                        <m:t>=</m:t>
                      </m:r>
                      <m:r>
                        <a:rPr lang="es-ES" sz="2000" b="0" i="1" smtClean="0">
                          <a:latin typeface="Cambria Math"/>
                        </a:rPr>
                        <m:t>40 </m:t>
                      </m:r>
                      <m:r>
                        <a:rPr lang="es-ES" sz="2000" b="0" i="1" smtClean="0">
                          <a:latin typeface="Cambria Math"/>
                        </a:rPr>
                        <m:t>𝑟𝑝𝑚</m:t>
                      </m:r>
                      <m:r>
                        <a:rPr lang="es-ES" sz="2000" b="0" i="1" smtClean="0">
                          <a:latin typeface="Cambria Math"/>
                        </a:rPr>
                        <m:t>.</m:t>
                      </m:r>
                    </m:oMath>
                  </m:oMathPara>
                </a14:m>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188968"/>
              </a:xfrm>
              <a:blipFill rotWithShape="1">
                <a:blip r:embed="rId3"/>
                <a:stretch>
                  <a:fillRect l="-1076" t="-956"/>
                </a:stretch>
              </a:blipFill>
            </p:spPr>
            <p:txBody>
              <a:bodyPr/>
              <a:lstStyle/>
              <a:p>
                <a:r>
                  <a:rPr lang="es-ES">
                    <a:noFill/>
                  </a:rPr>
                  <a:t> </a:t>
                </a:r>
              </a:p>
            </p:txBody>
          </p:sp>
        </mc:Fallback>
      </mc:AlternateContent>
      <p:sp>
        <p:nvSpPr>
          <p:cNvPr id="8"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Reductor de velocidad</a:t>
            </a:r>
            <a:endParaRPr lang="es-ES" sz="2000" b="1" dirty="0">
              <a:latin typeface="Calibri" pitchFamily="34" charset="0"/>
              <a:cs typeface="Calibri"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545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Título"/>
              <p:cNvSpPr>
                <a:spLocks noGrp="1"/>
              </p:cNvSpPr>
              <p:nvPr>
                <p:ph type="title"/>
              </p:nvPr>
            </p:nvSpPr>
            <p:spPr>
              <a:xfrm>
                <a:off x="1606993" y="1366036"/>
                <a:ext cx="6336704" cy="720080"/>
              </a:xfrm>
            </p:spPr>
            <p:txBody>
              <a:bodyPr>
                <a:normAutofit/>
              </a:bodyPr>
              <a:lstStyle/>
              <a:p>
                <a:pPr algn="r"/>
                <a:r>
                  <a:rPr lang="es-ES" sz="2000" b="1" dirty="0" smtClean="0">
                    <a:latin typeface="Calibri" pitchFamily="34" charset="0"/>
                    <a:cs typeface="Calibri" pitchFamily="34" charset="0"/>
                  </a:rPr>
                  <a:t>Torque a la salida del reductor (</a:t>
                </a:r>
                <a14:m>
                  <m:oMath xmlns:m="http://schemas.openxmlformats.org/officeDocument/2006/math">
                    <m:sSub>
                      <m:sSubPr>
                        <m:ctrlPr>
                          <a:rPr lang="es-ES" sz="2000" i="1">
                            <a:latin typeface="Cambria Math"/>
                          </a:rPr>
                        </m:ctrlPr>
                      </m:sSubPr>
                      <m:e>
                        <m:r>
                          <a:rPr lang="es-ES" sz="2000" i="1">
                            <a:latin typeface="Cambria Math"/>
                          </a:rPr>
                          <m:t>𝑇</m:t>
                        </m:r>
                      </m:e>
                      <m:sub>
                        <m:r>
                          <a:rPr lang="es-ES" sz="2000" i="1">
                            <a:latin typeface="Cambria Math"/>
                          </a:rPr>
                          <m:t>2</m:t>
                        </m:r>
                      </m:sub>
                    </m:sSub>
                  </m:oMath>
                </a14:m>
                <a:r>
                  <a:rPr lang="es-ES" sz="2000" b="1" dirty="0" smtClean="0">
                    <a:latin typeface="Calibri" pitchFamily="34" charset="0"/>
                    <a:cs typeface="Calibri" pitchFamily="34" charset="0"/>
                  </a:rPr>
                  <a:t>)</a:t>
                </a:r>
                <a:endParaRPr lang="es-ES" sz="2000" b="1" dirty="0">
                  <a:latin typeface="Calibri" pitchFamily="34" charset="0"/>
                  <a:cs typeface="Calibri" pitchFamily="34" charset="0"/>
                </a:endParaRPr>
              </a:p>
            </p:txBody>
          </p:sp>
        </mc:Choice>
        <mc:Fallback xmlns="">
          <p:sp>
            <p:nvSpPr>
              <p:cNvPr id="2" name="1 Título"/>
              <p:cNvSpPr>
                <a:spLocks noGrp="1" noRot="1" noChangeAspect="1" noMove="1" noResize="1" noEditPoints="1" noAdjustHandles="1" noChangeArrowheads="1" noChangeShapeType="1" noTextEdit="1"/>
              </p:cNvSpPr>
              <p:nvPr>
                <p:ph type="title"/>
              </p:nvPr>
            </p:nvSpPr>
            <p:spPr>
              <a:xfrm>
                <a:off x="1606993" y="1366036"/>
                <a:ext cx="6336704" cy="720080"/>
              </a:xfrm>
              <a:blipFill rotWithShape="1">
                <a:blip r:embed="rId2"/>
                <a:stretch>
                  <a:fillRect r="-962" b="-1525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188968"/>
              </a:xfrm>
            </p:spPr>
            <p:txBody>
              <a:bodyPr/>
              <a:lstStyle/>
              <a:p>
                <a:pPr marL="0" indent="0" algn="just">
                  <a:buNone/>
                </a:pPr>
                <a:r>
                  <a:rPr lang="es-ES" sz="2000" b="1" cap="all" dirty="0" smtClean="0">
                    <a:latin typeface="Calibri" pitchFamily="34" charset="0"/>
                    <a:cs typeface="Calibri" pitchFamily="34" charset="0"/>
                  </a:rPr>
                  <a:t>Factor de servicio  </a:t>
                </a:r>
                <a14:m>
                  <m:oMath xmlns:m="http://schemas.openxmlformats.org/officeDocument/2006/math">
                    <m:r>
                      <a:rPr lang="es-ES" sz="2000" b="1" i="0" smtClean="0">
                        <a:latin typeface="Cambria Math"/>
                      </a:rPr>
                      <m:t>(</m:t>
                    </m:r>
                    <m:r>
                      <a:rPr lang="es-ES" sz="2000" i="1" smtClean="0">
                        <a:latin typeface="Cambria Math"/>
                      </a:rPr>
                      <m:t>𝑠</m:t>
                    </m:r>
                    <m:r>
                      <a:rPr lang="es-ES" sz="2000" i="1">
                        <a:latin typeface="Cambria Math"/>
                      </a:rPr>
                      <m:t>𝑓</m:t>
                    </m:r>
                  </m:oMath>
                </a14:m>
                <a:r>
                  <a:rPr lang="es-ES" sz="2000" dirty="0" smtClean="0">
                    <a:latin typeface="Calibri" pitchFamily="34" charset="0"/>
                    <a:cs typeface="Calibri" pitchFamily="34" charset="0"/>
                  </a:rPr>
                  <a:t>)</a:t>
                </a:r>
              </a:p>
              <a:p>
                <a:pPr algn="just"/>
                <a:r>
                  <a:rPr lang="es-ES" sz="2000" dirty="0" smtClean="0">
                    <a:latin typeface="Calibri" pitchFamily="34" charset="0"/>
                    <a:cs typeface="Calibri" pitchFamily="34" charset="0"/>
                  </a:rPr>
                  <a:t>Caso crítico que el sistema opere con choque pesado durante</a:t>
                </a:r>
                <a14:m>
                  <m:oMath xmlns:m="http://schemas.openxmlformats.org/officeDocument/2006/math">
                    <m:r>
                      <a:rPr lang="es-ES" sz="2000" b="0" i="0" smtClean="0">
                        <a:latin typeface="Cambria Math"/>
                      </a:rPr>
                      <m:t>: </m:t>
                    </m:r>
                    <m:r>
                      <a:rPr lang="es-ES" sz="2000" b="0" i="1" smtClean="0">
                        <a:latin typeface="Cambria Math"/>
                      </a:rPr>
                      <m:t>8 </m:t>
                    </m:r>
                    <m:r>
                      <a:rPr lang="es-ES" sz="2000" b="0" i="1" smtClean="0">
                        <a:latin typeface="Cambria Math"/>
                      </a:rPr>
                      <m:t>h</m:t>
                    </m:r>
                    <m:r>
                      <a:rPr lang="es-ES" sz="2000" b="0" i="1" smtClean="0">
                        <a:latin typeface="Cambria Math"/>
                      </a:rPr>
                      <m:t>∗</m:t>
                    </m:r>
                    <m:r>
                      <a:rPr lang="es-ES" sz="2000" b="0" i="1" smtClean="0">
                        <a:latin typeface="Cambria Math"/>
                      </a:rPr>
                      <m:t>𝑑</m:t>
                    </m:r>
                    <m:r>
                      <a:rPr lang="es-ES" sz="2000" b="0" i="1" smtClean="0">
                        <a:latin typeface="Cambria Math"/>
                      </a:rPr>
                      <m:t>í</m:t>
                    </m:r>
                    <m:r>
                      <a:rPr lang="es-ES" sz="2000" b="0" i="1" smtClean="0">
                        <a:latin typeface="Cambria Math"/>
                      </a:rPr>
                      <m:t>𝑎</m:t>
                    </m:r>
                  </m:oMath>
                </a14:m>
                <a:endParaRPr lang="es-ES" sz="2000" b="1" dirty="0" smtClean="0">
                  <a:latin typeface="Calibri" pitchFamily="34" charset="0"/>
                  <a:cs typeface="Calibri" pitchFamily="34" charset="0"/>
                </a:endParaRPr>
              </a:p>
              <a:p>
                <a:r>
                  <a:rPr lang="es-ES" sz="2000" dirty="0" smtClean="0">
                    <a:latin typeface="Calibri" pitchFamily="34" charset="0"/>
                    <a:cs typeface="Calibri" pitchFamily="34" charset="0"/>
                  </a:rPr>
                  <a:t>Promedio de arranques: </a:t>
                </a:r>
                <a14:m>
                  <m:oMath xmlns:m="http://schemas.openxmlformats.org/officeDocument/2006/math">
                    <m:r>
                      <a:rPr lang="es-ES" sz="2000" i="1" smtClean="0">
                        <a:latin typeface="Cambria Math"/>
                      </a:rPr>
                      <m:t>3</m:t>
                    </m:r>
                    <m:r>
                      <a:rPr lang="es-ES" sz="2000" b="0" i="1" smtClean="0">
                        <a:latin typeface="Cambria Math"/>
                      </a:rPr>
                      <m:t>2 </m:t>
                    </m:r>
                    <m:r>
                      <a:rPr lang="es-ES" sz="2000" b="0" i="1" smtClean="0">
                        <a:latin typeface="Cambria Math"/>
                      </a:rPr>
                      <m:t>𝑎𝑟𝑟𝑎𝑛𝑞𝑢𝑒𝑠</m:t>
                    </m:r>
                    <m:r>
                      <a:rPr lang="es-ES" sz="2000" b="0" i="1" smtClean="0">
                        <a:latin typeface="Cambria Math"/>
                      </a:rPr>
                      <m:t> </m:t>
                    </m:r>
                    <m:r>
                      <a:rPr lang="es-ES" sz="2000" b="0" i="1" smtClean="0">
                        <a:latin typeface="Cambria Math"/>
                      </a:rPr>
                      <m:t>𝑝𝑜𝑟</m:t>
                    </m:r>
                    <m:r>
                      <a:rPr lang="es-ES" sz="2000" b="0" i="1" smtClean="0">
                        <a:latin typeface="Cambria Math"/>
                      </a:rPr>
                      <m:t> </m:t>
                    </m:r>
                    <m:r>
                      <a:rPr lang="es-ES" sz="2000" b="0" i="1" smtClean="0">
                        <a:latin typeface="Cambria Math"/>
                      </a:rPr>
                      <m:t>h𝑜𝑟𝑎</m:t>
                    </m:r>
                  </m:oMath>
                </a14:m>
                <a:r>
                  <a:rPr lang="es-ES" sz="2000" b="0" dirty="0" smtClean="0">
                    <a:latin typeface="Calibri" pitchFamily="34" charset="0"/>
                  </a:rPr>
                  <a:t> (</a:t>
                </a:r>
                <a14:m>
                  <m:oMath xmlns:m="http://schemas.openxmlformats.org/officeDocument/2006/math">
                    <m:r>
                      <a:rPr lang="es-ES" sz="2000" i="1">
                        <a:latin typeface="Cambria Math"/>
                      </a:rPr>
                      <m:t>𝑛</m:t>
                    </m:r>
                  </m:oMath>
                </a14:m>
                <a:r>
                  <a:rPr lang="es-ES" sz="2000" b="0" dirty="0" smtClean="0">
                    <a:latin typeface="Calibri" pitchFamily="34" charset="0"/>
                  </a:rPr>
                  <a:t>)</a:t>
                </a:r>
              </a:p>
              <a:p>
                <a:pPr marL="0" indent="0">
                  <a:buNone/>
                </a:pPr>
                <a:r>
                  <a:rPr lang="es-ES" sz="2000" dirty="0" smtClean="0">
                    <a:latin typeface="Calibri" pitchFamily="34" charset="0"/>
                  </a:rPr>
                  <a:t>Torque es:</a:t>
                </a: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𝑇</m:t>
                          </m:r>
                        </m:e>
                        <m:sub>
                          <m:r>
                            <a:rPr lang="es-ES" sz="2000" i="1">
                              <a:latin typeface="Cambria Math"/>
                            </a:rPr>
                            <m:t>2</m:t>
                          </m:r>
                        </m:sub>
                      </m:sSub>
                      <m:r>
                        <a:rPr lang="es-ES" sz="2000" i="1">
                          <a:latin typeface="Cambria Math"/>
                        </a:rPr>
                        <m:t>=</m:t>
                      </m:r>
                      <m:f>
                        <m:fPr>
                          <m:ctrlPr>
                            <a:rPr lang="es-ES" sz="2000" i="1">
                              <a:latin typeface="Cambria Math"/>
                            </a:rPr>
                          </m:ctrlPr>
                        </m:fPr>
                        <m:num>
                          <m:sSub>
                            <m:sSubPr>
                              <m:ctrlPr>
                                <a:rPr lang="es-ES" sz="2000" i="1">
                                  <a:latin typeface="Cambria Math"/>
                                </a:rPr>
                              </m:ctrlPr>
                            </m:sSubPr>
                            <m:e>
                              <m:r>
                                <a:rPr lang="es-EC" sz="2000" i="1">
                                  <a:latin typeface="Cambria Math"/>
                                </a:rPr>
                                <m:t>𝜔</m:t>
                              </m:r>
                            </m:e>
                            <m:sub>
                              <m:r>
                                <a:rPr lang="es-EC" sz="2000" i="1">
                                  <a:latin typeface="Cambria Math"/>
                                </a:rPr>
                                <m:t>1</m:t>
                              </m:r>
                            </m:sub>
                          </m:sSub>
                        </m:num>
                        <m:den>
                          <m:sSub>
                            <m:sSubPr>
                              <m:ctrlPr>
                                <a:rPr lang="es-ES" sz="2000" i="1">
                                  <a:latin typeface="Cambria Math"/>
                                </a:rPr>
                              </m:ctrlPr>
                            </m:sSubPr>
                            <m:e>
                              <m:r>
                                <a:rPr lang="es-EC" sz="2000" i="1">
                                  <a:latin typeface="Cambria Math"/>
                                </a:rPr>
                                <m:t>𝜔</m:t>
                              </m:r>
                            </m:e>
                            <m:sub>
                              <m:r>
                                <a:rPr lang="es-EC" sz="2000" i="1">
                                  <a:latin typeface="Cambria Math"/>
                                </a:rPr>
                                <m:t>2</m:t>
                              </m:r>
                            </m:sub>
                          </m:sSub>
                        </m:den>
                      </m:f>
                      <m:r>
                        <a:rPr lang="es-ES" sz="2000" i="1">
                          <a:latin typeface="Cambria Math"/>
                        </a:rPr>
                        <m:t>∗</m:t>
                      </m:r>
                      <m:f>
                        <m:fPr>
                          <m:ctrlPr>
                            <a:rPr lang="es-ES" sz="2000" i="1">
                              <a:latin typeface="Cambria Math"/>
                            </a:rPr>
                          </m:ctrlPr>
                        </m:fPr>
                        <m:num>
                          <m:sSub>
                            <m:sSubPr>
                              <m:ctrlPr>
                                <a:rPr lang="es-ES" sz="2000" i="1">
                                  <a:latin typeface="Cambria Math"/>
                                </a:rPr>
                              </m:ctrlPr>
                            </m:sSubPr>
                            <m:e>
                              <m:r>
                                <a:rPr lang="es-ES" sz="2000" i="1">
                                  <a:latin typeface="Cambria Math"/>
                                </a:rPr>
                                <m:t>𝑇</m:t>
                              </m:r>
                            </m:e>
                            <m:sub>
                              <m:r>
                                <a:rPr lang="es-ES" sz="2000" i="1">
                                  <a:latin typeface="Cambria Math"/>
                                </a:rPr>
                                <m:t>1</m:t>
                              </m:r>
                            </m:sub>
                          </m:sSub>
                        </m:num>
                        <m:den>
                          <m:r>
                            <a:rPr lang="es-ES" sz="2000" i="1">
                              <a:latin typeface="Cambria Math"/>
                            </a:rPr>
                            <m:t>𝑠𝑓</m:t>
                          </m:r>
                        </m:den>
                      </m:f>
                      <m:r>
                        <a:rPr lang="es-ES" sz="2000" i="1">
                          <a:latin typeface="Cambria Math"/>
                        </a:rPr>
                        <m:t>  </m:t>
                      </m:r>
                    </m:oMath>
                  </m:oMathPara>
                </a14:m>
                <a:endParaRPr lang="es-ES" sz="2000" b="0" dirty="0" smtClean="0">
                  <a:latin typeface="Calibri" pitchFamily="34" charset="0"/>
                </a:endParaRPr>
              </a:p>
              <a:p>
                <a:pPr marL="0" indent="0">
                  <a:buNone/>
                </a:pPr>
                <a:endParaRPr lang="es-ES" sz="2000" b="1" dirty="0">
                  <a:latin typeface="Calibri" pitchFamily="34" charset="0"/>
                  <a:cs typeface="Calibri"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𝑇</m:t>
                          </m:r>
                        </m:e>
                        <m:sub>
                          <m:r>
                            <a:rPr lang="es-ES" sz="2000" i="1">
                              <a:latin typeface="Cambria Math"/>
                            </a:rPr>
                            <m:t>2</m:t>
                          </m:r>
                        </m:sub>
                      </m:sSub>
                      <m:r>
                        <a:rPr lang="es-ES" sz="2000" i="1">
                          <a:latin typeface="Cambria Math"/>
                        </a:rPr>
                        <m:t>=66.7 </m:t>
                      </m:r>
                      <m:r>
                        <a:rPr lang="es-ES" sz="2000" i="1">
                          <a:latin typeface="Cambria Math"/>
                        </a:rPr>
                        <m:t>𝑁</m:t>
                      </m:r>
                      <m:r>
                        <a:rPr lang="es-ES" sz="2000" i="1">
                          <a:latin typeface="Cambria Math"/>
                        </a:rPr>
                        <m:t>∗</m:t>
                      </m:r>
                      <m:r>
                        <a:rPr lang="es-ES" sz="2000" i="1">
                          <a:latin typeface="Cambria Math"/>
                        </a:rPr>
                        <m:t>𝑚</m:t>
                      </m:r>
                    </m:oMath>
                  </m:oMathPara>
                </a14:m>
                <a:endParaRPr lang="es-ES" sz="2000" dirty="0" smtClean="0">
                  <a:latin typeface="Calibri" pitchFamily="34" charset="0"/>
                  <a:cs typeface="Calibri" pitchFamily="34" charset="0"/>
                </a:endParaRPr>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188968"/>
              </a:xfrm>
              <a:blipFill rotWithShape="1">
                <a:blip r:embed="rId4"/>
                <a:stretch>
                  <a:fillRect l="-1076" t="-956" r="-1076"/>
                </a:stretch>
              </a:blipFill>
            </p:spPr>
            <p:txBody>
              <a:bodyPr/>
              <a:lstStyle/>
              <a:p>
                <a:r>
                  <a:rPr lang="es-ES">
                    <a:noFill/>
                  </a:rPr>
                  <a:t> </a:t>
                </a:r>
              </a:p>
            </p:txBody>
          </p:sp>
        </mc:Fallback>
      </mc:AlternateContent>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213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1340768"/>
            <a:ext cx="6336704" cy="720080"/>
          </a:xfrm>
        </p:spPr>
        <p:txBody>
          <a:bodyPr>
            <a:normAutofit/>
          </a:bodyPr>
          <a:lstStyle/>
          <a:p>
            <a:pPr algn="r"/>
            <a:r>
              <a:rPr lang="es-ES" sz="2000" b="1" dirty="0" smtClean="0">
                <a:latin typeface="Calibri" pitchFamily="34" charset="0"/>
                <a:cs typeface="Calibri" pitchFamily="34" charset="0"/>
              </a:rPr>
              <a:t>Selección del factor de servicio</a:t>
            </a:r>
            <a:endParaRPr lang="es-ES" sz="2000" b="1" dirty="0">
              <a:latin typeface="Calibri" pitchFamily="34" charset="0"/>
              <a:cs typeface="Calibri" pitchFamily="34" charset="0"/>
            </a:endParaRPr>
          </a:p>
        </p:txBody>
      </p:sp>
      <p:pic>
        <p:nvPicPr>
          <p:cNvPr id="7" name="6 Imagen" descr="L:\Anexo 2.bmp"/>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379344"/>
            <a:ext cx="5766305" cy="2993871"/>
          </a:xfrm>
          <a:prstGeom prst="rect">
            <a:avLst/>
          </a:prstGeom>
          <a:noFill/>
          <a:ln>
            <a:noFill/>
          </a:ln>
        </p:spPr>
      </p:pic>
      <p:cxnSp>
        <p:nvCxnSpPr>
          <p:cNvPr id="4" name="3 Conector recto"/>
          <p:cNvCxnSpPr/>
          <p:nvPr/>
        </p:nvCxnSpPr>
        <p:spPr>
          <a:xfrm>
            <a:off x="2087724" y="4581128"/>
            <a:ext cx="5400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a:off x="4862864" y="4293096"/>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10 Conector recto"/>
          <p:cNvCxnSpPr/>
          <p:nvPr/>
        </p:nvCxnSpPr>
        <p:spPr>
          <a:xfrm>
            <a:off x="4862864" y="4580249"/>
            <a:ext cx="5732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a:off x="4859773" y="4293096"/>
            <a:ext cx="5732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14 Conector recto"/>
          <p:cNvCxnSpPr/>
          <p:nvPr/>
        </p:nvCxnSpPr>
        <p:spPr>
          <a:xfrm>
            <a:off x="5436096" y="4293096"/>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17 Conector recto"/>
          <p:cNvCxnSpPr/>
          <p:nvPr/>
        </p:nvCxnSpPr>
        <p:spPr>
          <a:xfrm>
            <a:off x="4932040" y="4005064"/>
            <a:ext cx="573232"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213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2132856"/>
            <a:ext cx="4536504" cy="792088"/>
          </a:xfrm>
        </p:spPr>
        <p:txBody>
          <a:bodyPr>
            <a:normAutofit/>
          </a:bodyPr>
          <a:lstStyle/>
          <a:p>
            <a:pPr algn="r"/>
            <a:r>
              <a:rPr lang="es-ES" sz="2000" b="1" dirty="0" smtClean="0">
                <a:latin typeface="Calibri" pitchFamily="34" charset="0"/>
                <a:cs typeface="Calibri" pitchFamily="34" charset="0"/>
              </a:rPr>
              <a:t>Objetivo general</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1691680" y="3284984"/>
            <a:ext cx="6233120" cy="3188968"/>
          </a:xfrm>
        </p:spPr>
        <p:txBody>
          <a:bodyPr/>
          <a:lstStyle/>
          <a:p>
            <a:pPr lvl="0" algn="just"/>
            <a:r>
              <a:rPr lang="es-ES" sz="2000" dirty="0">
                <a:latin typeface="Calibri" pitchFamily="34" charset="0"/>
                <a:cs typeface="Calibri" pitchFamily="34" charset="0"/>
              </a:rPr>
              <a:t>Diseñar e implementar un sistema de control de velocidad y posición mediante un servomotor para el laboratorio de Accionamientos Eléctricos de la UNIVERSIDAD DE LAS FUERZAS ARMADAS ESPE EXTENSIÓN LATACUNGA</a:t>
            </a:r>
          </a:p>
          <a:p>
            <a:endParaRPr lang="es-E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570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descr="L:\Anexo 3.bmp"/>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176714" y="1556792"/>
            <a:ext cx="5472607" cy="4553471"/>
          </a:xfrm>
          <a:prstGeom prst="rect">
            <a:avLst/>
          </a:prstGeom>
          <a:noFill/>
          <a:ln>
            <a:noFill/>
          </a:ln>
        </p:spPr>
      </p:pic>
      <p:cxnSp>
        <p:nvCxnSpPr>
          <p:cNvPr id="4" name="3 Conector recto"/>
          <p:cNvCxnSpPr/>
          <p:nvPr/>
        </p:nvCxnSpPr>
        <p:spPr>
          <a:xfrm>
            <a:off x="5004048" y="4509120"/>
            <a:ext cx="648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a:off x="2267744" y="4437112"/>
            <a:ext cx="720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flipV="1">
            <a:off x="2267744" y="3645024"/>
            <a:ext cx="0" cy="7920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13 Conector recto"/>
          <p:cNvCxnSpPr/>
          <p:nvPr/>
        </p:nvCxnSpPr>
        <p:spPr>
          <a:xfrm>
            <a:off x="2267744" y="3645024"/>
            <a:ext cx="720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a:off x="2987824" y="3645024"/>
            <a:ext cx="0" cy="792088"/>
          </a:xfrm>
          <a:prstGeom prst="line">
            <a:avLst/>
          </a:prstGeom>
        </p:spPr>
        <p:style>
          <a:lnRef idx="2">
            <a:schemeClr val="accent1"/>
          </a:lnRef>
          <a:fillRef idx="0">
            <a:schemeClr val="accent1"/>
          </a:fillRef>
          <a:effectRef idx="1">
            <a:schemeClr val="accent1"/>
          </a:effectRef>
          <a:fontRef idx="minor">
            <a:schemeClr val="tx1"/>
          </a:fontRef>
        </p:style>
      </p:cxnSp>
      <p:sp>
        <p:nvSpPr>
          <p:cNvPr id="18" name="1 Título"/>
          <p:cNvSpPr txBox="1">
            <a:spLocks/>
          </p:cNvSpPr>
          <p:nvPr/>
        </p:nvSpPr>
        <p:spPr>
          <a:xfrm>
            <a:off x="2195736" y="573325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Tabla de selección del reductor</a:t>
            </a:r>
            <a:endParaRPr lang="es-ES" sz="2000" b="1" dirty="0">
              <a:latin typeface="Calibri" pitchFamily="34" charset="0"/>
              <a:cs typeface="Calibri"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213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188968"/>
              </a:xfrm>
            </p:spPr>
            <p:txBody>
              <a:bodyPr>
                <a:noAutofit/>
              </a:bodyPr>
              <a:lstStyle/>
              <a:p>
                <a:pPr marL="0" indent="0">
                  <a:buNone/>
                </a:pPr>
                <a:r>
                  <a:rPr lang="es-ES" sz="2000" dirty="0" smtClean="0">
                    <a:latin typeface="Calibri" pitchFamily="34" charset="0"/>
                    <a:cs typeface="Calibri" pitchFamily="34" charset="0"/>
                  </a:rPr>
                  <a:t>El diámetro del rodillo motriz viene dado por:</a:t>
                </a: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C" sz="2000" i="1">
                              <a:latin typeface="Cambria Math"/>
                            </a:rPr>
                            <m:t>𝐷</m:t>
                          </m:r>
                        </m:e>
                        <m:sub>
                          <m:r>
                            <a:rPr lang="es-EC" sz="2000" i="1">
                              <a:latin typeface="Cambria Math"/>
                            </a:rPr>
                            <m:t>2</m:t>
                          </m:r>
                        </m:sub>
                      </m:sSub>
                      <m:r>
                        <a:rPr lang="es-ES" sz="2000" b="1">
                          <a:latin typeface="Cambria Math"/>
                        </a:rPr>
                        <m:t>= </m:t>
                      </m:r>
                      <m:r>
                        <a:rPr lang="es-ES" sz="2000" i="1">
                          <a:latin typeface="Cambria Math"/>
                        </a:rPr>
                        <m:t>2∗</m:t>
                      </m:r>
                      <m:f>
                        <m:fPr>
                          <m:ctrlPr>
                            <a:rPr lang="es-ES" sz="2000" i="1">
                              <a:latin typeface="Cambria Math"/>
                            </a:rPr>
                          </m:ctrlPr>
                        </m:fPr>
                        <m:num>
                          <m:sSub>
                            <m:sSubPr>
                              <m:ctrlPr>
                                <a:rPr lang="es-ES" sz="2000" i="1">
                                  <a:latin typeface="Cambria Math"/>
                                </a:rPr>
                              </m:ctrlPr>
                            </m:sSubPr>
                            <m:e>
                              <m:r>
                                <m:rPr>
                                  <m:sty m:val="p"/>
                                </m:rPr>
                                <a:rPr lang="es-ES" sz="2000">
                                  <a:latin typeface="Cambria Math"/>
                                </a:rPr>
                                <m:t>V</m:t>
                              </m:r>
                            </m:e>
                            <m:sub>
                              <m:r>
                                <m:rPr>
                                  <m:sty m:val="p"/>
                                </m:rPr>
                                <a:rPr lang="es-ES" sz="2000">
                                  <a:latin typeface="Cambria Math"/>
                                </a:rPr>
                                <m:t>b</m:t>
                              </m:r>
                              <m:r>
                                <a:rPr lang="es-ES" sz="2000">
                                  <a:latin typeface="Cambria Math"/>
                                </a:rPr>
                                <m:t> </m:t>
                              </m:r>
                            </m:sub>
                          </m:sSub>
                        </m:num>
                        <m:den>
                          <m:sSub>
                            <m:sSubPr>
                              <m:ctrlPr>
                                <a:rPr lang="es-ES" sz="2000" i="1">
                                  <a:latin typeface="Cambria Math"/>
                                </a:rPr>
                              </m:ctrlPr>
                            </m:sSubPr>
                            <m:e>
                              <m:r>
                                <a:rPr lang="es-EC" sz="2000" i="1">
                                  <a:latin typeface="Cambria Math"/>
                                </a:rPr>
                                <m:t>𝜔</m:t>
                              </m:r>
                            </m:e>
                            <m:sub>
                              <m:r>
                                <a:rPr lang="es-EC" sz="2000" i="1">
                                  <a:latin typeface="Cambria Math"/>
                                </a:rPr>
                                <m:t>2</m:t>
                              </m:r>
                            </m:sub>
                          </m:sSub>
                        </m:den>
                      </m:f>
                    </m:oMath>
                  </m:oMathPara>
                </a14:m>
                <a:endParaRPr lang="es-ES" sz="2000" dirty="0" smtClean="0">
                  <a:latin typeface="Calibri" pitchFamily="34" charset="0"/>
                  <a:cs typeface="Calibri" pitchFamily="34" charset="0"/>
                </a:endParaRPr>
              </a:p>
              <a:p>
                <a:pPr marL="0" indent="0">
                  <a:buNone/>
                </a:pPr>
                <a:endParaRPr lang="es-ES" sz="2000" dirty="0" smtClean="0">
                  <a:latin typeface="Calibri" pitchFamily="34" charset="0"/>
                  <a:cs typeface="Calibri" pitchFamily="34" charset="0"/>
                </a:endParaRPr>
              </a:p>
              <a:p>
                <a:pPr marL="0" indent="0">
                  <a:buNone/>
                </a:pPr>
                <a14:m>
                  <m:oMathPara xmlns:m="http://schemas.openxmlformats.org/officeDocument/2006/math">
                    <m:oMathParaPr>
                      <m:jc m:val="left"/>
                    </m:oMathParaPr>
                    <m:oMath xmlns:m="http://schemas.openxmlformats.org/officeDocument/2006/math">
                      <m:sSub>
                        <m:sSubPr>
                          <m:ctrlPr>
                            <a:rPr lang="es-ES" sz="2000" i="1">
                              <a:latin typeface="Cambria Math"/>
                            </a:rPr>
                          </m:ctrlPr>
                        </m:sSubPr>
                        <m:e>
                          <m:r>
                            <a:rPr lang="es-EC" sz="2000" i="1">
                              <a:latin typeface="Cambria Math"/>
                            </a:rPr>
                            <m:t>𝐷</m:t>
                          </m:r>
                        </m:e>
                        <m:sub>
                          <m:r>
                            <a:rPr lang="es-EC" sz="2000" i="1">
                              <a:latin typeface="Cambria Math"/>
                            </a:rPr>
                            <m:t>2</m:t>
                          </m:r>
                        </m:sub>
                      </m:sSub>
                      <m:r>
                        <a:rPr lang="es-EC" sz="2000" i="1">
                          <a:latin typeface="Cambria Math"/>
                        </a:rPr>
                        <m:t>=</m:t>
                      </m:r>
                      <m:r>
                        <a:rPr lang="es-EC" sz="2000" i="1">
                          <a:latin typeface="Cambria Math"/>
                        </a:rPr>
                        <m:t>𝑑𝑖</m:t>
                      </m:r>
                      <m:r>
                        <a:rPr lang="es-EC" sz="2000" i="1">
                          <a:latin typeface="Cambria Math"/>
                        </a:rPr>
                        <m:t>á</m:t>
                      </m:r>
                      <m:r>
                        <a:rPr lang="es-EC" sz="2000" i="1">
                          <a:latin typeface="Cambria Math"/>
                        </a:rPr>
                        <m:t>𝑚𝑒𝑡𝑟𝑜</m:t>
                      </m:r>
                      <m:r>
                        <a:rPr lang="es-EC" sz="2000" i="1">
                          <a:latin typeface="Cambria Math"/>
                        </a:rPr>
                        <m:t> </m:t>
                      </m:r>
                      <m:r>
                        <a:rPr lang="es-EC" sz="2000" i="1">
                          <a:latin typeface="Cambria Math"/>
                        </a:rPr>
                        <m:t>𝑑𝑒𝑙</m:t>
                      </m:r>
                      <m:r>
                        <a:rPr lang="es-EC" sz="2000" i="1">
                          <a:latin typeface="Cambria Math"/>
                        </a:rPr>
                        <m:t> </m:t>
                      </m:r>
                      <m:r>
                        <a:rPr lang="es-EC" sz="2000" i="1">
                          <a:latin typeface="Cambria Math"/>
                        </a:rPr>
                        <m:t>𝑟𝑜𝑑𝑖𝑙𝑙𝑜</m:t>
                      </m:r>
                      <m:r>
                        <a:rPr lang="es-EC" sz="2000" i="1">
                          <a:latin typeface="Cambria Math"/>
                        </a:rPr>
                        <m:t> </m:t>
                      </m:r>
                      <m:r>
                        <a:rPr lang="es-EC" sz="2000" i="1">
                          <a:latin typeface="Cambria Math"/>
                        </a:rPr>
                        <m:t>𝑚𝑜𝑡𝑟𝑖𝑧</m:t>
                      </m:r>
                      <m:r>
                        <a:rPr lang="es-EC" sz="2000" i="1">
                          <a:latin typeface="Cambria Math"/>
                        </a:rPr>
                        <m:t>.</m:t>
                      </m:r>
                    </m:oMath>
                  </m:oMathPara>
                </a14:m>
                <a:endParaRPr lang="es-ES" sz="2000" dirty="0" smtClean="0">
                  <a:latin typeface="Calibri" pitchFamily="34" charset="0"/>
                  <a:cs typeface="Calibri" pitchFamily="34" charset="0"/>
                </a:endParaRPr>
              </a:p>
              <a:p>
                <a:pPr marL="0" indent="0">
                  <a:buNone/>
                </a:pPr>
                <a14:m>
                  <m:oMathPara xmlns:m="http://schemas.openxmlformats.org/officeDocument/2006/math">
                    <m:oMathParaPr>
                      <m:jc m:val="left"/>
                    </m:oMathParaPr>
                    <m:oMath xmlns:m="http://schemas.openxmlformats.org/officeDocument/2006/math">
                      <m:sSub>
                        <m:sSubPr>
                          <m:ctrlPr>
                            <a:rPr lang="es-ES" sz="2000" i="1">
                              <a:latin typeface="Cambria Math"/>
                            </a:rPr>
                          </m:ctrlPr>
                        </m:sSubPr>
                        <m:e>
                          <m:r>
                            <a:rPr lang="es-ES" sz="2000" i="1">
                              <a:latin typeface="Cambria Math"/>
                            </a:rPr>
                            <m:t>𝑉</m:t>
                          </m:r>
                        </m:e>
                        <m:sub>
                          <m:r>
                            <a:rPr lang="es-ES" sz="2000" i="1">
                              <a:latin typeface="Cambria Math"/>
                            </a:rPr>
                            <m:t>𝑏</m:t>
                          </m:r>
                          <m:r>
                            <a:rPr lang="es-ES" sz="2000" i="1">
                              <a:latin typeface="Cambria Math"/>
                            </a:rPr>
                            <m:t> </m:t>
                          </m:r>
                        </m:sub>
                      </m:sSub>
                      <m:r>
                        <a:rPr lang="es-EC" sz="2000" i="1">
                          <a:latin typeface="Cambria Math"/>
                        </a:rPr>
                        <m:t>=</m:t>
                      </m:r>
                      <m:r>
                        <a:rPr lang="es-EC" sz="2000" i="1">
                          <a:latin typeface="Cambria Math"/>
                        </a:rPr>
                        <m:t>𝑣𝑒𝑙𝑜𝑐𝑖𝑑𝑎𝑑</m:t>
                      </m:r>
                      <m:r>
                        <a:rPr lang="es-EC" sz="2000" i="1">
                          <a:latin typeface="Cambria Math"/>
                        </a:rPr>
                        <m:t> </m:t>
                      </m:r>
                      <m:r>
                        <a:rPr lang="es-EC" sz="2000" i="1">
                          <a:latin typeface="Cambria Math"/>
                        </a:rPr>
                        <m:t>𝑑𝑒</m:t>
                      </m:r>
                      <m:r>
                        <a:rPr lang="es-EC" sz="2000" i="1">
                          <a:latin typeface="Cambria Math"/>
                        </a:rPr>
                        <m:t> </m:t>
                      </m:r>
                      <m:r>
                        <a:rPr lang="es-EC" sz="2000" i="1">
                          <a:latin typeface="Cambria Math"/>
                        </a:rPr>
                        <m:t>𝑎𝑣𝑎𝑛𝑐𝑒</m:t>
                      </m:r>
                      <m:r>
                        <a:rPr lang="es-EC" sz="2000" i="1">
                          <a:latin typeface="Cambria Math"/>
                        </a:rPr>
                        <m:t> </m:t>
                      </m:r>
                      <m:r>
                        <a:rPr lang="es-EC" sz="2000" i="1">
                          <a:latin typeface="Cambria Math"/>
                        </a:rPr>
                        <m:t>𝑑𝑒</m:t>
                      </m:r>
                      <m:r>
                        <a:rPr lang="es-EC" sz="2000" i="1">
                          <a:latin typeface="Cambria Math"/>
                        </a:rPr>
                        <m:t> </m:t>
                      </m:r>
                      <m:r>
                        <a:rPr lang="es-EC" sz="2000" i="1">
                          <a:latin typeface="Cambria Math"/>
                        </a:rPr>
                        <m:t>𝑙𝑎</m:t>
                      </m:r>
                      <m:r>
                        <a:rPr lang="es-EC" sz="2000" i="1">
                          <a:latin typeface="Cambria Math"/>
                        </a:rPr>
                        <m:t> </m:t>
                      </m:r>
                      <m:r>
                        <a:rPr lang="es-EC" sz="2000" i="1">
                          <a:latin typeface="Cambria Math"/>
                        </a:rPr>
                        <m:t>𝑏𝑎𝑛𝑑𝑎</m:t>
                      </m:r>
                      <m:r>
                        <a:rPr lang="es-EC" sz="2000" i="1">
                          <a:latin typeface="Cambria Math"/>
                        </a:rPr>
                        <m:t>.</m:t>
                      </m:r>
                    </m:oMath>
                  </m:oMathPara>
                </a14:m>
                <a:endParaRPr lang="es-ES" sz="2000" dirty="0" smtClean="0">
                  <a:latin typeface="Calibri" pitchFamily="34" charset="0"/>
                  <a:cs typeface="Calibri" pitchFamily="34" charset="0"/>
                </a:endParaRPr>
              </a:p>
              <a:p>
                <a:pPr marL="0" indent="0">
                  <a:buNone/>
                </a:pPr>
                <a:endParaRPr lang="es-ES" sz="2000" dirty="0" smtClean="0">
                  <a:latin typeface="Calibri" pitchFamily="34" charset="0"/>
                  <a:cs typeface="Calibri" pitchFamily="34" charset="0"/>
                </a:endParaRPr>
              </a:p>
              <a:p>
                <a:pPr marL="0" indent="0">
                  <a:buNone/>
                </a:pPr>
                <a14:m>
                  <m:oMathPara xmlns:m="http://schemas.openxmlformats.org/officeDocument/2006/math">
                    <m:oMathParaPr>
                      <m:jc m:val="center"/>
                    </m:oMathParaPr>
                    <m:oMath xmlns:m="http://schemas.openxmlformats.org/officeDocument/2006/math">
                      <m:sSub>
                        <m:sSubPr>
                          <m:ctrlPr>
                            <a:rPr lang="es-ES" sz="2000" i="1">
                              <a:latin typeface="Cambria Math"/>
                            </a:rPr>
                          </m:ctrlPr>
                        </m:sSubPr>
                        <m:e>
                          <m:r>
                            <a:rPr lang="es-ES" sz="2000" i="1">
                              <a:latin typeface="Cambria Math"/>
                            </a:rPr>
                            <m:t>𝐷</m:t>
                          </m:r>
                        </m:e>
                        <m:sub>
                          <m:r>
                            <a:rPr lang="es-ES" sz="2000" i="1">
                              <a:latin typeface="Cambria Math"/>
                            </a:rPr>
                            <m:t>2 </m:t>
                          </m:r>
                        </m:sub>
                      </m:sSub>
                      <m:r>
                        <a:rPr lang="es-ES" sz="2000" b="1" i="1">
                          <a:latin typeface="Cambria Math"/>
                        </a:rPr>
                        <m:t>= </m:t>
                      </m:r>
                      <m:r>
                        <a:rPr lang="es-ES" sz="2000" i="1">
                          <a:latin typeface="Cambria Math"/>
                        </a:rPr>
                        <m:t>47.8 </m:t>
                      </m:r>
                      <m:r>
                        <a:rPr lang="es-ES" sz="2000" i="1">
                          <a:latin typeface="Cambria Math"/>
                        </a:rPr>
                        <m:t>𝑚𝑚</m:t>
                      </m:r>
                    </m:oMath>
                  </m:oMathPara>
                </a14:m>
                <a:endParaRPr lang="es-ES" sz="2000" dirty="0" smtClean="0">
                  <a:latin typeface="Calibri" pitchFamily="34" charset="0"/>
                  <a:cs typeface="Calibri" pitchFamily="34" charset="0"/>
                </a:endParaRPr>
              </a:p>
              <a:p>
                <a:pPr marL="0" indent="0">
                  <a:buNone/>
                </a:pPr>
                <a:r>
                  <a:rPr lang="es-ES" sz="2000" dirty="0">
                    <a:latin typeface="Calibri" pitchFamily="34" charset="0"/>
                    <a:cs typeface="Calibri" pitchFamily="34" charset="0"/>
                  </a:rPr>
                  <a:t>Por lo tanto se selecciona un diámetro estándar,  </a:t>
                </a:r>
                <a14:m>
                  <m:oMath xmlns:m="http://schemas.openxmlformats.org/officeDocument/2006/math">
                    <m:sSub>
                      <m:sSubPr>
                        <m:ctrlPr>
                          <a:rPr lang="es-ES" sz="2000" i="1">
                            <a:latin typeface="Cambria Math"/>
                          </a:rPr>
                        </m:ctrlPr>
                      </m:sSubPr>
                      <m:e>
                        <m:r>
                          <a:rPr lang="es-ES" sz="2000" i="1">
                            <a:latin typeface="Cambria Math"/>
                          </a:rPr>
                          <m:t>𝐷</m:t>
                        </m:r>
                      </m:e>
                      <m:sub>
                        <m:r>
                          <a:rPr lang="es-ES" sz="2000" i="1">
                            <a:latin typeface="Cambria Math"/>
                          </a:rPr>
                          <m:t>2 </m:t>
                        </m:r>
                      </m:sub>
                    </m:sSub>
                    <m:r>
                      <a:rPr lang="es-ES" sz="2000" i="1">
                        <a:latin typeface="Cambria Math"/>
                      </a:rPr>
                      <m:t>=50 </m:t>
                    </m:r>
                    <m:r>
                      <a:rPr lang="es-ES" sz="2000" i="1">
                        <a:latin typeface="Cambria Math"/>
                      </a:rPr>
                      <m:t>𝑚𝑚</m:t>
                    </m:r>
                    <m:r>
                      <a:rPr lang="es-ES" sz="2000">
                        <a:latin typeface="Cambria Math"/>
                      </a:rPr>
                      <m:t>.</m:t>
                    </m:r>
                  </m:oMath>
                </a14:m>
                <a:endParaRPr lang="es-ES" sz="2000" dirty="0" smtClean="0">
                  <a:latin typeface="Calibri" pitchFamily="34" charset="0"/>
                  <a:cs typeface="Calibri" pitchFamily="34" charset="0"/>
                </a:endParaRPr>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188968"/>
              </a:xfrm>
              <a:blipFill rotWithShape="1">
                <a:blip r:embed="rId2"/>
                <a:stretch>
                  <a:fillRect l="-1076" t="-956" b="-6119"/>
                </a:stretch>
              </a:blipFill>
            </p:spPr>
            <p:txBody>
              <a:bodyPr/>
              <a:lstStyle/>
              <a:p>
                <a:r>
                  <a:rPr lang="es-ES">
                    <a:noFill/>
                  </a:rPr>
                  <a:t> </a:t>
                </a:r>
              </a:p>
            </p:txBody>
          </p:sp>
        </mc:Fallback>
      </mc:AlternateContent>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Diámetro del rodillo motriz</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2134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19672" y="1988840"/>
                <a:ext cx="6480720" cy="4032448"/>
              </a:xfrm>
            </p:spPr>
            <p:txBody>
              <a:bodyPr>
                <a:noAutofit/>
              </a:bodyPr>
              <a:lstStyle/>
              <a:p>
                <a:pPr marL="0" indent="0" algn="just">
                  <a:buNone/>
                </a:pPr>
                <a:r>
                  <a:rPr lang="es-ES" sz="2000" dirty="0" smtClean="0">
                    <a:latin typeface="Calibri" pitchFamily="34" charset="0"/>
                    <a:cs typeface="Calibri" pitchFamily="34" charset="0"/>
                  </a:rPr>
                  <a:t>Tomando en cuenta el rozamiento que existe entre los rodillos y la banda:</a:t>
                </a:r>
              </a:p>
              <a:p>
                <a:pPr marL="0" indent="0" algn="just">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𝑇</m:t>
                          </m:r>
                          <m:r>
                            <a:rPr lang="es-ES" sz="2000" i="1">
                              <a:latin typeface="Cambria Math"/>
                            </a:rPr>
                            <m:t>  </m:t>
                          </m:r>
                        </m:sub>
                      </m:sSub>
                      <m:r>
                        <a:rPr lang="es-ES" sz="2000" i="1">
                          <a:latin typeface="Cambria Math"/>
                        </a:rPr>
                        <m:t>= </m:t>
                      </m:r>
                      <m:f>
                        <m:fPr>
                          <m:ctrlPr>
                            <a:rPr lang="es-ES" sz="2000" i="1">
                              <a:latin typeface="Cambria Math"/>
                            </a:rPr>
                          </m:ctrlPr>
                        </m:fPr>
                        <m:num>
                          <m:r>
                            <a:rPr lang="es-ES" sz="2000" i="1">
                              <a:latin typeface="Cambria Math"/>
                            </a:rPr>
                            <m:t>𝐹</m:t>
                          </m:r>
                          <m:r>
                            <a:rPr lang="es-ES" sz="2000" i="1">
                              <a:latin typeface="Cambria Math"/>
                            </a:rPr>
                            <m:t>∗ </m:t>
                          </m:r>
                          <m:sSub>
                            <m:sSubPr>
                              <m:ctrlPr>
                                <a:rPr lang="es-ES" sz="2000" i="1">
                                  <a:latin typeface="Cambria Math"/>
                                </a:rPr>
                              </m:ctrlPr>
                            </m:sSubPr>
                            <m:e>
                              <m:r>
                                <a:rPr lang="es-ES" sz="2000" i="1">
                                  <a:latin typeface="Cambria Math"/>
                                </a:rPr>
                                <m:t>𝑅</m:t>
                              </m:r>
                            </m:e>
                            <m:sub>
                              <m:r>
                                <a:rPr lang="es-ES" sz="2000" i="1">
                                  <a:latin typeface="Cambria Math"/>
                                </a:rPr>
                                <m:t>2 </m:t>
                              </m:r>
                            </m:sub>
                          </m:sSub>
                        </m:num>
                        <m:den>
                          <m:r>
                            <a:rPr lang="es-ES" sz="2000" i="1">
                              <a:latin typeface="Cambria Math"/>
                            </a:rPr>
                            <m:t>𝑓</m:t>
                          </m:r>
                        </m:den>
                      </m:f>
                      <m:r>
                        <a:rPr lang="es-ES" sz="2000" i="1">
                          <a:latin typeface="Cambria Math"/>
                        </a:rPr>
                        <m:t> </m:t>
                      </m:r>
                    </m:oMath>
                  </m:oMathPara>
                </a14:m>
                <a:endParaRPr lang="es-ES" sz="2000" dirty="0" smtClean="0">
                  <a:latin typeface="Calibri" pitchFamily="34" charset="0"/>
                  <a:cs typeface="Calibri" pitchFamily="34" charset="0"/>
                </a:endParaRPr>
              </a:p>
              <a:p>
                <a:pPr marL="0" indent="0" algn="just">
                  <a:buNone/>
                </a:pPr>
                <a:endParaRPr lang="es-ES" sz="2000" dirty="0">
                  <a:latin typeface="Calibri" pitchFamily="34" charset="0"/>
                  <a:cs typeface="Calibri" pitchFamily="34" charset="0"/>
                </a:endParaRPr>
              </a:p>
              <a:p>
                <a:pPr marL="0" indent="0" algn="just">
                  <a:buNone/>
                </a:pPr>
                <a14:m>
                  <m:oMath xmlns:m="http://schemas.openxmlformats.org/officeDocument/2006/math">
                    <m:r>
                      <a:rPr lang="es-ES" sz="2000" i="1">
                        <a:latin typeface="Cambria Math"/>
                      </a:rPr>
                      <m:t>𝐹</m:t>
                    </m:r>
                    <m:r>
                      <a:rPr lang="es-ES" sz="2000" i="1">
                        <a:latin typeface="Cambria Math"/>
                      </a:rPr>
                      <m:t> :</m:t>
                    </m:r>
                  </m:oMath>
                </a14:m>
                <a:r>
                  <a:rPr lang="es-ES" sz="2000" dirty="0" smtClean="0">
                    <a:latin typeface="Calibri" pitchFamily="34" charset="0"/>
                    <a:cs typeface="Calibri" pitchFamily="34" charset="0"/>
                  </a:rPr>
                  <a:t>fuerza que debe vencer</a:t>
                </a:r>
              </a:p>
              <a:p>
                <a:pPr marL="0" indent="0" algn="just">
                  <a:buNone/>
                </a:pPr>
                <a14:m>
                  <m:oMath xmlns:m="http://schemas.openxmlformats.org/officeDocument/2006/math">
                    <m:r>
                      <a:rPr lang="es-ES" sz="2000" i="1">
                        <a:latin typeface="Cambria Math"/>
                      </a:rPr>
                      <m:t>𝑓</m:t>
                    </m:r>
                    <m:r>
                      <a:rPr lang="es-ES" sz="2000" i="1">
                        <a:latin typeface="Cambria Math"/>
                      </a:rPr>
                      <m:t>:</m:t>
                    </m:r>
                  </m:oMath>
                </a14:m>
                <a:r>
                  <a:rPr lang="es-ES" sz="2000" dirty="0" smtClean="0">
                    <a:latin typeface="Calibri" pitchFamily="34" charset="0"/>
                    <a:cs typeface="Calibri" pitchFamily="34" charset="0"/>
                  </a:rPr>
                  <a:t> Coeficiente de </a:t>
                </a:r>
                <a:r>
                  <a:rPr lang="es-ES" sz="2000" dirty="0">
                    <a:latin typeface="Calibri" pitchFamily="34" charset="0"/>
                    <a:cs typeface="Calibri" pitchFamily="34" charset="0"/>
                  </a:rPr>
                  <a:t>r</a:t>
                </a:r>
                <a:r>
                  <a:rPr lang="es-ES" sz="2000" dirty="0" smtClean="0">
                    <a:latin typeface="Calibri" pitchFamily="34" charset="0"/>
                    <a:cs typeface="Calibri" pitchFamily="34" charset="0"/>
                  </a:rPr>
                  <a:t>odadura caucho /acero=0.025(máximo)</a:t>
                </a:r>
                <a:endParaRPr lang="es-ES" sz="2000" dirty="0">
                  <a:latin typeface="Calibri" pitchFamily="34" charset="0"/>
                  <a:cs typeface="Calibri" pitchFamily="34" charset="0"/>
                </a:endParaRPr>
              </a:p>
              <a:p>
                <a:pPr marL="0" indent="0" algn="just">
                  <a:buNone/>
                </a:pPr>
                <a14:m>
                  <m:oMath xmlns:m="http://schemas.openxmlformats.org/officeDocument/2006/math">
                    <m:sSub>
                      <m:sSubPr>
                        <m:ctrlPr>
                          <a:rPr lang="es-ES" sz="2000" i="1">
                            <a:latin typeface="Cambria Math"/>
                          </a:rPr>
                        </m:ctrlPr>
                      </m:sSubPr>
                      <m:e>
                        <m:r>
                          <a:rPr lang="es-EC" sz="2000" i="1">
                            <a:latin typeface="Cambria Math"/>
                          </a:rPr>
                          <m:t>𝑅</m:t>
                        </m:r>
                      </m:e>
                      <m:sub>
                        <m:r>
                          <a:rPr lang="es-EC" sz="2000" i="1">
                            <a:latin typeface="Cambria Math"/>
                          </a:rPr>
                          <m:t>2</m:t>
                        </m:r>
                      </m:sub>
                    </m:sSub>
                    <m:r>
                      <a:rPr lang="es-ES" sz="2000" b="0" i="1" smtClean="0">
                        <a:latin typeface="Cambria Math"/>
                      </a:rPr>
                      <m:t>:</m:t>
                    </m:r>
                  </m:oMath>
                </a14:m>
                <a:r>
                  <a:rPr lang="es-ES" sz="2000" dirty="0" smtClean="0">
                    <a:latin typeface="Calibri" pitchFamily="34" charset="0"/>
                    <a:cs typeface="Calibri" pitchFamily="34" charset="0"/>
                  </a:rPr>
                  <a:t>Radio del rodillo motriz=radio del rodillo tensor =</a:t>
                </a:r>
                <a:r>
                  <a:rPr lang="es-ES" sz="2000" dirty="0"/>
                  <a:t> </a:t>
                </a:r>
                <a14:m>
                  <m:oMath xmlns:m="http://schemas.openxmlformats.org/officeDocument/2006/math">
                    <m:sSub>
                      <m:sSubPr>
                        <m:ctrlPr>
                          <a:rPr lang="es-ES" sz="2000" i="1">
                            <a:latin typeface="Cambria Math"/>
                          </a:rPr>
                        </m:ctrlPr>
                      </m:sSubPr>
                      <m:e>
                        <m:r>
                          <a:rPr lang="es-EC" sz="2000" i="1">
                            <a:latin typeface="Cambria Math"/>
                          </a:rPr>
                          <m:t>𝐷</m:t>
                        </m:r>
                      </m:e>
                      <m:sub>
                        <m:r>
                          <a:rPr lang="es-EC" sz="2000" i="1">
                            <a:latin typeface="Cambria Math"/>
                          </a:rPr>
                          <m:t>2</m:t>
                        </m:r>
                      </m:sub>
                    </m:sSub>
                    <m:r>
                      <a:rPr lang="es-ES" sz="2000" i="1">
                        <a:latin typeface="Cambria Math"/>
                      </a:rPr>
                      <m:t>/2 </m:t>
                    </m:r>
                  </m:oMath>
                </a14:m>
                <a:endParaRPr lang="es-ES" sz="2000" dirty="0">
                  <a:latin typeface="Calibri" pitchFamily="34" charset="0"/>
                  <a:cs typeface="Calibri" pitchFamily="34" charset="0"/>
                </a:endParaRPr>
              </a:p>
              <a:p>
                <a:pPr marL="0" indent="0" algn="just">
                  <a:buNone/>
                </a:pPr>
                <a14:m>
                  <m:oMath xmlns:m="http://schemas.openxmlformats.org/officeDocument/2006/math">
                    <m:sSub>
                      <m:sSubPr>
                        <m:ctrlPr>
                          <a:rPr lang="es-ES" sz="2000" i="1">
                            <a:latin typeface="Cambria Math"/>
                          </a:rPr>
                        </m:ctrlPr>
                      </m:sSubPr>
                      <m:e>
                        <m:r>
                          <a:rPr lang="es-EC" sz="2000" i="1">
                            <a:latin typeface="Cambria Math"/>
                          </a:rPr>
                          <m:t>𝑊</m:t>
                        </m:r>
                      </m:e>
                      <m:sub>
                        <m:r>
                          <a:rPr lang="es-EC" sz="2000" i="1">
                            <a:latin typeface="Cambria Math"/>
                          </a:rPr>
                          <m:t>𝑇</m:t>
                        </m:r>
                      </m:sub>
                    </m:sSub>
                    <m:r>
                      <a:rPr lang="es-ES" sz="2000" i="1">
                        <a:latin typeface="Cambria Math"/>
                      </a:rPr>
                      <m:t>:</m:t>
                    </m:r>
                  </m:oMath>
                </a14:m>
                <a:r>
                  <a:rPr lang="es-ES" sz="2000" dirty="0" smtClean="0">
                    <a:latin typeface="Calibri" pitchFamily="34" charset="0"/>
                    <a:cs typeface="Calibri" pitchFamily="34" charset="0"/>
                  </a:rPr>
                  <a:t>peso máximo de la carga</a:t>
                </a:r>
                <a:endParaRPr lang="es-ES" sz="2000" dirty="0">
                  <a:latin typeface="Calibri" pitchFamily="34" charset="0"/>
                  <a:cs typeface="Calibri" pitchFamily="34" charset="0"/>
                </a:endParaRPr>
              </a:p>
              <a:p>
                <a:pPr marL="0" indent="0" algn="just">
                  <a:buNone/>
                </a:pPr>
                <a14:m>
                  <m:oMathPara xmlns:m="http://schemas.openxmlformats.org/officeDocument/2006/math">
                    <m:oMathParaPr>
                      <m:jc m:val="center"/>
                    </m:oMathParaPr>
                    <m:oMath xmlns:m="http://schemas.openxmlformats.org/officeDocument/2006/math">
                      <m:r>
                        <a:rPr lang="es-ES" sz="2000" i="1">
                          <a:latin typeface="Cambria Math"/>
                        </a:rPr>
                        <m:t>𝐹</m:t>
                      </m:r>
                      <m:r>
                        <a:rPr lang="es-ES" sz="2000" i="1">
                          <a:latin typeface="Cambria Math"/>
                        </a:rPr>
                        <m:t>=2666.7 </m:t>
                      </m:r>
                      <m:r>
                        <a:rPr lang="es-ES" sz="2000" i="1">
                          <a:latin typeface="Cambria Math"/>
                        </a:rPr>
                        <m:t>𝑁</m:t>
                      </m:r>
                    </m:oMath>
                  </m:oMathPara>
                </a14:m>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19672" y="1988840"/>
                <a:ext cx="6480720" cy="4032448"/>
              </a:xfrm>
              <a:blipFill rotWithShape="1">
                <a:blip r:embed="rId2"/>
                <a:stretch>
                  <a:fillRect l="-1035" t="-755" r="-941"/>
                </a:stretch>
              </a:blipFill>
            </p:spPr>
            <p:txBody>
              <a:bodyPr/>
              <a:lstStyle/>
              <a:p>
                <a:r>
                  <a:rPr lang="es-ES">
                    <a:noFill/>
                  </a:rPr>
                  <a:t> </a:t>
                </a:r>
              </a:p>
            </p:txBody>
          </p:sp>
        </mc:Fallback>
      </mc:AlternateContent>
      <p:sp>
        <p:nvSpPr>
          <p:cNvPr id="7" name="1 Título"/>
          <p:cNvSpPr txBox="1">
            <a:spLocks/>
          </p:cNvSpPr>
          <p:nvPr/>
        </p:nvSpPr>
        <p:spPr>
          <a:xfrm>
            <a:off x="3707904" y="1196752"/>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Peso máximo de la carga</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289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19672" y="1988840"/>
                <a:ext cx="6480720" cy="4032448"/>
              </a:xfrm>
            </p:spPr>
            <p:txBody>
              <a:bodyPr>
                <a:noAutofit/>
              </a:bodyPr>
              <a:lstStyle/>
              <a:p>
                <a:pPr marL="0" indent="0" algn="just">
                  <a:buNone/>
                </a:pPr>
                <a:r>
                  <a:rPr lang="es-ES" sz="2000" dirty="0" smtClean="0">
                    <a:latin typeface="Calibri" pitchFamily="34" charset="0"/>
                    <a:cs typeface="Calibri" pitchFamily="34" charset="0"/>
                  </a:rPr>
                  <a:t>La carga máxima que puede transportar se calcula con la siguiente  ecuación:</a:t>
                </a:r>
              </a:p>
              <a:p>
                <a:pPr marL="0" indent="0" algn="just">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𝑇</m:t>
                          </m:r>
                          <m:r>
                            <a:rPr lang="es-ES" sz="2000" i="1">
                              <a:latin typeface="Cambria Math"/>
                            </a:rPr>
                            <m:t>  </m:t>
                          </m:r>
                        </m:sub>
                      </m:sSub>
                      <m:r>
                        <a:rPr lang="es-ES" sz="2000" i="1">
                          <a:latin typeface="Cambria Math"/>
                        </a:rPr>
                        <m:t>= </m:t>
                      </m:r>
                      <m:f>
                        <m:fPr>
                          <m:ctrlPr>
                            <a:rPr lang="es-ES" sz="2000" i="1">
                              <a:latin typeface="Cambria Math"/>
                            </a:rPr>
                          </m:ctrlPr>
                        </m:fPr>
                        <m:num>
                          <m:r>
                            <a:rPr lang="es-ES" sz="2000" i="1">
                              <a:latin typeface="Cambria Math"/>
                            </a:rPr>
                            <m:t>𝐹</m:t>
                          </m:r>
                          <m:r>
                            <a:rPr lang="es-ES" sz="2000" i="1">
                              <a:latin typeface="Cambria Math"/>
                            </a:rPr>
                            <m:t>∗ </m:t>
                          </m:r>
                          <m:sSub>
                            <m:sSubPr>
                              <m:ctrlPr>
                                <a:rPr lang="es-ES" sz="2000" i="1">
                                  <a:latin typeface="Cambria Math"/>
                                </a:rPr>
                              </m:ctrlPr>
                            </m:sSubPr>
                            <m:e>
                              <m:r>
                                <a:rPr lang="es-ES" sz="2000" i="1">
                                  <a:latin typeface="Cambria Math"/>
                                </a:rPr>
                                <m:t>𝑅</m:t>
                              </m:r>
                            </m:e>
                            <m:sub>
                              <m:r>
                                <a:rPr lang="es-ES" sz="2000" i="1">
                                  <a:latin typeface="Cambria Math"/>
                                </a:rPr>
                                <m:t>2 </m:t>
                              </m:r>
                            </m:sub>
                          </m:sSub>
                        </m:num>
                        <m:den>
                          <m:r>
                            <a:rPr lang="es-ES" sz="2000" i="1">
                              <a:latin typeface="Cambria Math"/>
                            </a:rPr>
                            <m:t>𝑓</m:t>
                          </m:r>
                        </m:den>
                      </m:f>
                      <m:r>
                        <a:rPr lang="es-ES" sz="2000" i="1">
                          <a:latin typeface="Cambria Math"/>
                        </a:rPr>
                        <m:t>  </m:t>
                      </m:r>
                    </m:oMath>
                  </m:oMathPara>
                </a14:m>
                <a:endParaRPr lang="es-ES" sz="2000"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𝑇</m:t>
                          </m:r>
                          <m:r>
                            <a:rPr lang="es-ES" sz="2000" i="1">
                              <a:latin typeface="Cambria Math"/>
                            </a:rPr>
                            <m:t>  </m:t>
                          </m:r>
                        </m:sub>
                      </m:sSub>
                      <m:r>
                        <a:rPr lang="es-ES" sz="2000" i="1">
                          <a:latin typeface="Cambria Math"/>
                        </a:rPr>
                        <m:t>= 2666.7 </m:t>
                      </m:r>
                      <m:r>
                        <a:rPr lang="es-ES" sz="2000" i="1">
                          <a:latin typeface="Cambria Math"/>
                        </a:rPr>
                        <m:t>𝑁</m:t>
                      </m:r>
                      <m:r>
                        <a:rPr lang="es-ES" sz="2000" i="1">
                          <a:latin typeface="Cambria Math"/>
                        </a:rPr>
                        <m:t>=272 </m:t>
                      </m:r>
                      <m:r>
                        <a:rPr lang="es-ES" sz="2000" i="1">
                          <a:latin typeface="Cambria Math"/>
                        </a:rPr>
                        <m:t>𝐾𝑔</m:t>
                      </m:r>
                    </m:oMath>
                  </m:oMathPara>
                </a14:m>
                <a:endParaRPr lang="es-ES" sz="2000" dirty="0" smtClean="0"/>
              </a:p>
              <a:p>
                <a:pPr marL="0" indent="0" algn="just">
                  <a:buNone/>
                </a:pPr>
                <a:endParaRPr lang="es-ES" sz="2000" dirty="0" smtClean="0"/>
              </a:p>
              <a:p>
                <a:pPr marL="0" indent="0" algn="just">
                  <a:buNone/>
                </a:pPr>
                <a:r>
                  <a:rPr lang="es-ES" sz="2000" dirty="0">
                    <a:latin typeface="Calibri" pitchFamily="34" charset="0"/>
                    <a:cs typeface="Calibri" pitchFamily="34" charset="0"/>
                  </a:rPr>
                  <a:t>Debido a que la banda de caucho no soporta este </a:t>
                </a:r>
                <a:r>
                  <a:rPr lang="es-ES" sz="2000" dirty="0" smtClean="0">
                    <a:latin typeface="Calibri" pitchFamily="34" charset="0"/>
                    <a:cs typeface="Calibri" pitchFamily="34" charset="0"/>
                  </a:rPr>
                  <a:t>peso, </a:t>
                </a:r>
                <a:r>
                  <a:rPr lang="es-ES" sz="2000" dirty="0">
                    <a:latin typeface="Calibri" pitchFamily="34" charset="0"/>
                    <a:cs typeface="Calibri" pitchFamily="34" charset="0"/>
                  </a:rPr>
                  <a:t>solo se podrá transportar objetos con un peso máximo de </a:t>
                </a:r>
                <a:r>
                  <a:rPr lang="es-ES" sz="2000" dirty="0" smtClean="0">
                    <a:latin typeface="Calibri" pitchFamily="34" charset="0"/>
                    <a:cs typeface="Calibri" pitchFamily="34" charset="0"/>
                  </a:rPr>
                  <a:t>25 </a:t>
                </a:r>
                <a:r>
                  <a:rPr lang="es-ES" sz="2000" dirty="0">
                    <a:latin typeface="Calibri" pitchFamily="34" charset="0"/>
                    <a:cs typeface="Calibri" pitchFamily="34" charset="0"/>
                  </a:rPr>
                  <a:t>Kg, para no afectar el funcionamiento de la misma.</a:t>
                </a:r>
              </a:p>
              <a:p>
                <a:pPr marL="0" indent="0" algn="just">
                  <a:buNone/>
                </a:pPr>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19672" y="1988840"/>
                <a:ext cx="6480720" cy="4032448"/>
              </a:xfrm>
              <a:blipFill rotWithShape="1">
                <a:blip r:embed="rId2"/>
                <a:stretch>
                  <a:fillRect l="-1035" t="-755" r="-941"/>
                </a:stretch>
              </a:blipFill>
            </p:spPr>
            <p:txBody>
              <a:bodyPr/>
              <a:lstStyle/>
              <a:p>
                <a:r>
                  <a:rPr lang="es-ES">
                    <a:noFill/>
                  </a:rPr>
                  <a:t> </a:t>
                </a:r>
              </a:p>
            </p:txBody>
          </p:sp>
        </mc:Fallback>
      </mc:AlternateContent>
      <p:sp>
        <p:nvSpPr>
          <p:cNvPr id="7" name="1 Título"/>
          <p:cNvSpPr txBox="1">
            <a:spLocks/>
          </p:cNvSpPr>
          <p:nvPr/>
        </p:nvSpPr>
        <p:spPr>
          <a:xfrm>
            <a:off x="3707904" y="1196752"/>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Peso máximo de la carga</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428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188968"/>
              </a:xfrm>
            </p:spPr>
            <p:txBody>
              <a:bodyPr>
                <a:normAutofit/>
              </a:bodyPr>
              <a:lstStyle/>
              <a:p>
                <a:pPr marL="0" indent="0">
                  <a:buNone/>
                </a:pPr>
                <a:r>
                  <a:rPr lang="es-ES" sz="2000" dirty="0" smtClean="0">
                    <a:latin typeface="Calibri" pitchFamily="34" charset="0"/>
                    <a:cs typeface="Calibri" pitchFamily="34" charset="0"/>
                  </a:rPr>
                  <a:t>Se selecciona el perfil mediante el módulo de la sección.  </a:t>
                </a: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𝑥</m:t>
                          </m:r>
                          <m:r>
                            <a:rPr lang="es-ES" sz="2000" i="1">
                              <a:latin typeface="Cambria Math"/>
                            </a:rPr>
                            <m:t>−</m:t>
                          </m:r>
                          <m:r>
                            <a:rPr lang="es-ES" sz="2000" i="1">
                              <a:latin typeface="Cambria Math"/>
                            </a:rPr>
                            <m:t>𝑥</m:t>
                          </m:r>
                          <m:r>
                            <a:rPr lang="es-ES" sz="2000" i="1">
                              <a:latin typeface="Cambria Math"/>
                            </a:rPr>
                            <m:t>  </m:t>
                          </m:r>
                        </m:sub>
                      </m:sSub>
                      <m:r>
                        <a:rPr lang="es-ES" sz="2000" i="1">
                          <a:latin typeface="Cambria Math"/>
                        </a:rPr>
                        <m:t>= </m:t>
                      </m:r>
                      <m:f>
                        <m:fPr>
                          <m:ctrlPr>
                            <a:rPr lang="es-ES" sz="2000" i="1">
                              <a:latin typeface="Cambria Math"/>
                            </a:rPr>
                          </m:ctrlPr>
                        </m:fPr>
                        <m:num>
                          <m:sSub>
                            <m:sSubPr>
                              <m:ctrlPr>
                                <a:rPr lang="es-ES" sz="2000" i="1">
                                  <a:latin typeface="Cambria Math"/>
                                </a:rPr>
                              </m:ctrlPr>
                            </m:sSubPr>
                            <m:e>
                              <m:r>
                                <a:rPr lang="es-ES" sz="2000" i="1">
                                  <a:latin typeface="Cambria Math"/>
                                </a:rPr>
                                <m:t>𝑀</m:t>
                              </m:r>
                            </m:e>
                            <m:sub>
                              <m:r>
                                <a:rPr lang="es-ES" sz="2000" i="1">
                                  <a:latin typeface="Cambria Math"/>
                                </a:rPr>
                                <m:t>𝑚</m:t>
                              </m:r>
                              <m:r>
                                <a:rPr lang="es-ES" sz="2000" i="1">
                                  <a:latin typeface="Cambria Math"/>
                                </a:rPr>
                                <m:t>á</m:t>
                              </m:r>
                              <m:r>
                                <a:rPr lang="es-ES" sz="2000" i="1">
                                  <a:latin typeface="Cambria Math"/>
                                </a:rPr>
                                <m:t>𝑥</m:t>
                              </m:r>
                              <m:r>
                                <a:rPr lang="es-ES" sz="2000" i="1">
                                  <a:latin typeface="Cambria Math"/>
                                </a:rPr>
                                <m:t>   </m:t>
                              </m:r>
                            </m:sub>
                          </m:sSub>
                          <m:r>
                            <a:rPr lang="es-ES" sz="2000" i="1">
                              <a:latin typeface="Cambria Math"/>
                            </a:rPr>
                            <m:t>∗</m:t>
                          </m:r>
                          <m:r>
                            <a:rPr lang="es-ES" sz="2000" i="1">
                              <a:latin typeface="Cambria Math"/>
                            </a:rPr>
                            <m:t>𝐹𝑆</m:t>
                          </m:r>
                        </m:num>
                        <m:den>
                          <m:sSub>
                            <m:sSubPr>
                              <m:ctrlPr>
                                <a:rPr lang="es-ES" sz="2000" i="1">
                                  <a:latin typeface="Cambria Math"/>
                                </a:rPr>
                              </m:ctrlPr>
                            </m:sSubPr>
                            <m:e>
                              <m:r>
                                <a:rPr lang="es-ES" sz="2000" i="1">
                                  <a:latin typeface="Cambria Math"/>
                                </a:rPr>
                                <m:t>𝑆</m:t>
                              </m:r>
                            </m:e>
                            <m:sub>
                              <m:r>
                                <a:rPr lang="es-ES" sz="2000" i="1">
                                  <a:latin typeface="Cambria Math"/>
                                </a:rPr>
                                <m:t>𝑦</m:t>
                              </m:r>
                              <m:r>
                                <a:rPr lang="es-ES" sz="2000" i="1">
                                  <a:latin typeface="Cambria Math"/>
                                </a:rPr>
                                <m:t>  </m:t>
                              </m:r>
                            </m:sub>
                          </m:sSub>
                        </m:den>
                      </m:f>
                    </m:oMath>
                  </m:oMathPara>
                </a14:m>
                <a:endParaRPr lang="es-ES" sz="2000" i="1" dirty="0" smtClean="0"/>
              </a:p>
              <a:p>
                <a:pPr marL="0" indent="0">
                  <a:buNone/>
                </a:pPr>
                <a14:m>
                  <m:oMathPara xmlns:m="http://schemas.openxmlformats.org/officeDocument/2006/math">
                    <m:oMathParaPr>
                      <m:jc m:val="left"/>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𝑥</m:t>
                          </m:r>
                          <m:r>
                            <a:rPr lang="es-ES" sz="2000" i="1">
                              <a:latin typeface="Cambria Math"/>
                            </a:rPr>
                            <m:t>−</m:t>
                          </m:r>
                          <m:r>
                            <a:rPr lang="es-ES" sz="2000" i="1">
                              <a:latin typeface="Cambria Math"/>
                            </a:rPr>
                            <m:t>𝑥</m:t>
                          </m:r>
                          <m:r>
                            <a:rPr lang="es-ES" sz="2000" i="1">
                              <a:latin typeface="Cambria Math"/>
                            </a:rPr>
                            <m:t>  </m:t>
                          </m:r>
                        </m:sub>
                      </m:sSub>
                      <m:r>
                        <a:rPr lang="es-ES" sz="2000" i="1">
                          <a:latin typeface="Cambria Math"/>
                        </a:rPr>
                        <m:t>=</m:t>
                      </m:r>
                      <m:r>
                        <m:rPr>
                          <m:sty m:val="p"/>
                        </m:rPr>
                        <a:rPr lang="es-ES" sz="2000" i="0">
                          <a:latin typeface="Cambria Math"/>
                        </a:rPr>
                        <m:t>m</m:t>
                      </m:r>
                      <m:r>
                        <a:rPr lang="es-ES" sz="2000" i="0">
                          <a:latin typeface="Cambria Math"/>
                        </a:rPr>
                        <m:t>ó</m:t>
                      </m:r>
                      <m:r>
                        <m:rPr>
                          <m:sty m:val="p"/>
                        </m:rPr>
                        <a:rPr lang="es-ES" sz="2000" i="0">
                          <a:latin typeface="Cambria Math"/>
                        </a:rPr>
                        <m:t>dulo</m:t>
                      </m:r>
                      <m:r>
                        <a:rPr lang="es-ES" sz="2000" i="0">
                          <a:latin typeface="Cambria Math"/>
                        </a:rPr>
                        <m:t> </m:t>
                      </m:r>
                      <m:r>
                        <m:rPr>
                          <m:sty m:val="p"/>
                        </m:rPr>
                        <a:rPr lang="es-ES" sz="2000" i="0">
                          <a:latin typeface="Cambria Math"/>
                        </a:rPr>
                        <m:t>de</m:t>
                      </m:r>
                      <m:r>
                        <a:rPr lang="es-ES" sz="2000" i="0">
                          <a:latin typeface="Cambria Math"/>
                        </a:rPr>
                        <m:t> </m:t>
                      </m:r>
                      <m:r>
                        <m:rPr>
                          <m:sty m:val="p"/>
                        </m:rPr>
                        <a:rPr lang="es-ES" sz="2000" i="0">
                          <a:latin typeface="Cambria Math"/>
                        </a:rPr>
                        <m:t>la</m:t>
                      </m:r>
                      <m:r>
                        <a:rPr lang="es-ES" sz="2000" i="0">
                          <a:latin typeface="Cambria Math"/>
                        </a:rPr>
                        <m:t> </m:t>
                      </m:r>
                      <m:r>
                        <m:rPr>
                          <m:sty m:val="p"/>
                        </m:rPr>
                        <a:rPr lang="es-ES" sz="2000" i="0">
                          <a:latin typeface="Cambria Math"/>
                        </a:rPr>
                        <m:t>secci</m:t>
                      </m:r>
                      <m:r>
                        <a:rPr lang="es-ES" sz="2000" i="0">
                          <a:latin typeface="Cambria Math"/>
                        </a:rPr>
                        <m:t>ó</m:t>
                      </m:r>
                      <m:r>
                        <m:rPr>
                          <m:sty m:val="p"/>
                        </m:rPr>
                        <a:rPr lang="es-ES" sz="2000" i="0">
                          <a:latin typeface="Cambria Math"/>
                        </a:rPr>
                        <m:t>n</m:t>
                      </m:r>
                      <m:r>
                        <a:rPr lang="es-ES" sz="2000" i="1">
                          <a:latin typeface="Cambria Math"/>
                        </a:rPr>
                        <m:t>. </m:t>
                      </m:r>
                    </m:oMath>
                  </m:oMathPara>
                </a14:m>
                <a:endParaRPr lang="es-ES" sz="2000" dirty="0" smtClean="0">
                  <a:latin typeface="Calibri" pitchFamily="34" charset="0"/>
                  <a:cs typeface="Calibri" pitchFamily="34" charset="0"/>
                </a:endParaRPr>
              </a:p>
              <a:p>
                <a:pPr marL="0" indent="0">
                  <a:buNone/>
                </a:pPr>
                <a14:m>
                  <m:oMath xmlns:m="http://schemas.openxmlformats.org/officeDocument/2006/math">
                    <m:sSub>
                      <m:sSubPr>
                        <m:ctrlPr>
                          <a:rPr lang="es-ES" sz="2000" i="1" smtClean="0">
                            <a:latin typeface="Cambria Math"/>
                            <a:ea typeface="Cambria Math" pitchFamily="18" charset="0"/>
                          </a:rPr>
                        </m:ctrlPr>
                      </m:sSubPr>
                      <m:e>
                        <m:r>
                          <a:rPr lang="es-ES" sz="2000" i="1">
                            <a:latin typeface="Cambria Math" pitchFamily="18" charset="0"/>
                            <a:ea typeface="Cambria Math" pitchFamily="18" charset="0"/>
                          </a:rPr>
                          <m:t>𝑀</m:t>
                        </m:r>
                      </m:e>
                      <m:sub>
                        <m:r>
                          <a:rPr lang="es-ES" sz="2000" i="1">
                            <a:latin typeface="Cambria Math" pitchFamily="18" charset="0"/>
                            <a:ea typeface="Cambria Math" pitchFamily="18" charset="0"/>
                          </a:rPr>
                          <m:t>𝑚</m:t>
                        </m:r>
                        <m:r>
                          <a:rPr lang="es-ES" sz="2000" i="1">
                            <a:latin typeface="Cambria Math" pitchFamily="18" charset="0"/>
                            <a:ea typeface="Cambria Math" pitchFamily="18" charset="0"/>
                          </a:rPr>
                          <m:t>á</m:t>
                        </m:r>
                        <m:r>
                          <a:rPr lang="es-ES" sz="2000" i="1">
                            <a:latin typeface="Cambria Math" pitchFamily="18" charset="0"/>
                            <a:ea typeface="Cambria Math" pitchFamily="18" charset="0"/>
                          </a:rPr>
                          <m:t>𝑥</m:t>
                        </m:r>
                        <m:r>
                          <a:rPr lang="es-ES" sz="2000" i="1">
                            <a:latin typeface="Cambria Math" pitchFamily="18" charset="0"/>
                            <a:ea typeface="Cambria Math" pitchFamily="18" charset="0"/>
                          </a:rPr>
                          <m:t>   </m:t>
                        </m:r>
                      </m:sub>
                    </m:sSub>
                  </m:oMath>
                </a14:m>
                <a:r>
                  <a:rPr lang="es-ES" sz="2000" dirty="0" smtClean="0">
                    <a:latin typeface="Cambria Math" pitchFamily="18" charset="0"/>
                    <a:ea typeface="Cambria Math" pitchFamily="18" charset="0"/>
                    <a:cs typeface="Calibri" pitchFamily="34" charset="0"/>
                  </a:rPr>
                  <a:t>= </a:t>
                </a:r>
                <a:r>
                  <a:rPr lang="es-ES" sz="2000" dirty="0" smtClean="0">
                    <a:latin typeface="Calibri" pitchFamily="34" charset="0"/>
                    <a:ea typeface="Cambria Math" pitchFamily="18" charset="0"/>
                    <a:cs typeface="Calibri" pitchFamily="34" charset="0"/>
                  </a:rPr>
                  <a:t>momento máximo</a:t>
                </a:r>
                <a:r>
                  <a:rPr lang="es-ES" sz="2000" i="1" dirty="0" smtClean="0">
                    <a:latin typeface="Calibri" pitchFamily="34" charset="0"/>
                    <a:cs typeface="Calibri" pitchFamily="34" charset="0"/>
                  </a:rPr>
                  <a:t>.</a:t>
                </a:r>
              </a:p>
              <a:p>
                <a:pPr marL="0" indent="0">
                  <a:buNone/>
                </a:pPr>
                <a14:m>
                  <m:oMath xmlns:m="http://schemas.openxmlformats.org/officeDocument/2006/math">
                    <m:r>
                      <a:rPr lang="es-ES" sz="2000" i="1">
                        <a:latin typeface="Cambria Math"/>
                      </a:rPr>
                      <m:t>𝑆𝑦</m:t>
                    </m:r>
                    <m:r>
                      <a:rPr lang="es-ES" sz="2000" i="1">
                        <a:latin typeface="Cambria Math"/>
                      </a:rPr>
                      <m:t> =</m:t>
                    </m:r>
                  </m:oMath>
                </a14:m>
                <a:r>
                  <a:rPr lang="es-ES" sz="2000" dirty="0" smtClean="0">
                    <a:latin typeface="Calibri" pitchFamily="34" charset="0"/>
                    <a:cs typeface="Calibri" pitchFamily="34" charset="0"/>
                  </a:rPr>
                  <a:t>límite de fluencia del acero ASTM A36 = 250MPa.</a:t>
                </a:r>
              </a:p>
              <a:p>
                <a:pPr marL="0" indent="0">
                  <a:buNone/>
                </a:pPr>
                <a:r>
                  <a:rPr lang="es-ES" sz="2000" dirty="0" smtClean="0">
                    <a:latin typeface="Calibri" pitchFamily="34" charset="0"/>
                    <a:cs typeface="Calibri" pitchFamily="34" charset="0"/>
                  </a:rPr>
                  <a:t>Se realizan los cálculos respectivos tomando en cuenta que la carga se divide para </a:t>
                </a:r>
                <a:r>
                  <a:rPr lang="es-ES" sz="2000" dirty="0">
                    <a:latin typeface="Calibri" pitchFamily="34" charset="0"/>
                    <a:cs typeface="Calibri" pitchFamily="34" charset="0"/>
                  </a:rPr>
                  <a:t>2</a:t>
                </a:r>
                <a:r>
                  <a:rPr lang="es-ES" sz="2000" dirty="0" smtClean="0">
                    <a:latin typeface="Calibri" pitchFamily="34" charset="0"/>
                    <a:cs typeface="Calibri" pitchFamily="34" charset="0"/>
                  </a:rPr>
                  <a:t> (un perfil a cada lado).</a:t>
                </a:r>
              </a:p>
              <a:p>
                <a:pPr marL="0" indent="0">
                  <a:buNone/>
                </a:pPr>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188968"/>
              </a:xfrm>
              <a:blipFill rotWithShape="1">
                <a:blip r:embed="rId2"/>
                <a:stretch>
                  <a:fillRect l="-1076" t="-956"/>
                </a:stretch>
              </a:blipFill>
            </p:spPr>
            <p:txBody>
              <a:bodyPr/>
              <a:lstStyle/>
              <a:p>
                <a:r>
                  <a:rPr lang="es-ES">
                    <a:noFill/>
                  </a:rPr>
                  <a:t> </a:t>
                </a:r>
              </a:p>
            </p:txBody>
          </p:sp>
        </mc:Fallback>
      </mc:AlternateContent>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Selección del perfil </a:t>
            </a:r>
            <a:endParaRPr lang="es-ES" sz="2000" b="1" dirty="0">
              <a:latin typeface="Calibri" pitchFamily="34" charset="0"/>
              <a:cs typeface="Calibri" pitchFamily="34" charset="0"/>
            </a:endParaRPr>
          </a:p>
        </p:txBody>
      </p:sp>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2847892" y="5203102"/>
            <a:ext cx="3100926" cy="1296144"/>
          </a:xfrm>
          <a:prstGeom prst="rect">
            <a:avLst/>
          </a:prstGeom>
          <a:noFill/>
          <a:ln>
            <a:solidFill>
              <a:schemeClr val="accent1"/>
            </a:solidFill>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6333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188968"/>
              </a:xfrm>
            </p:spPr>
            <p:txBody>
              <a:bodyPr>
                <a:normAutofit lnSpcReduction="10000"/>
              </a:bodyPr>
              <a:lstStyle/>
              <a:p>
                <a:pPr marL="0" indent="0">
                  <a:buNone/>
                </a:pPr>
                <a:r>
                  <a:rPr lang="es-ES" sz="2000" dirty="0" smtClean="0">
                    <a:latin typeface="Calibri" pitchFamily="34" charset="0"/>
                    <a:cs typeface="Calibri" pitchFamily="34" charset="0"/>
                  </a:rPr>
                  <a:t>Cálculo del momento máximo:</a:t>
                </a:r>
              </a:p>
              <a:p>
                <a:pPr marL="0" indent="0">
                  <a:buNone/>
                </a:pPr>
                <a14:m>
                  <m:oMathPara xmlns:m="http://schemas.openxmlformats.org/officeDocument/2006/math">
                    <m:oMathParaPr>
                      <m:jc m:val="centerGroup"/>
                    </m:oMathParaPr>
                    <m:oMath xmlns:m="http://schemas.openxmlformats.org/officeDocument/2006/math">
                      <m:sSub>
                        <m:sSubPr>
                          <m:ctrlPr>
                            <a:rPr lang="es-ES" sz="2000" i="1" smtClean="0">
                              <a:latin typeface="Cambria Math"/>
                            </a:rPr>
                          </m:ctrlPr>
                        </m:sSubPr>
                        <m:e>
                          <m:r>
                            <a:rPr lang="es-ES" sz="2000" i="1">
                              <a:latin typeface="Cambria Math"/>
                            </a:rPr>
                            <m:t>𝑀</m:t>
                          </m:r>
                        </m:e>
                        <m:sub>
                          <m:r>
                            <a:rPr lang="es-ES" sz="2000" i="1">
                              <a:latin typeface="Cambria Math"/>
                            </a:rPr>
                            <m:t>𝑚</m:t>
                          </m:r>
                          <m:r>
                            <a:rPr lang="es-ES" sz="2000" i="1">
                              <a:latin typeface="Cambria Math"/>
                            </a:rPr>
                            <m:t>á</m:t>
                          </m:r>
                          <m:r>
                            <a:rPr lang="es-ES" sz="2000" i="1">
                              <a:latin typeface="Cambria Math"/>
                            </a:rPr>
                            <m:t>𝑥</m:t>
                          </m:r>
                          <m:r>
                            <a:rPr lang="es-ES" sz="2000" i="1">
                              <a:latin typeface="Cambria Math"/>
                            </a:rPr>
                            <m:t>  </m:t>
                          </m:r>
                        </m:sub>
                      </m:sSub>
                      <m:r>
                        <a:rPr lang="es-ES" sz="2000" i="1">
                          <a:latin typeface="Cambria Math"/>
                        </a:rPr>
                        <m:t>= </m:t>
                      </m:r>
                      <m:f>
                        <m:fPr>
                          <m:ctrlPr>
                            <a:rPr lang="es-ES" sz="2000" i="1">
                              <a:latin typeface="Cambria Math"/>
                            </a:rPr>
                          </m:ctrlPr>
                        </m:fPr>
                        <m:num>
                          <m:r>
                            <a:rPr lang="es-ES" sz="2000" i="1">
                              <a:latin typeface="Cambria Math"/>
                            </a:rPr>
                            <m:t>𝐹</m:t>
                          </m:r>
                          <m:r>
                            <a:rPr lang="es-ES" sz="2000" i="1">
                              <a:latin typeface="Cambria Math"/>
                            </a:rPr>
                            <m:t>∗ </m:t>
                          </m:r>
                          <m:r>
                            <a:rPr lang="es-ES" sz="2000" i="1">
                              <a:latin typeface="Cambria Math"/>
                            </a:rPr>
                            <m:t>𝐿</m:t>
                          </m:r>
                        </m:num>
                        <m:den>
                          <m:r>
                            <a:rPr lang="es-ES" sz="2000" i="1">
                              <a:latin typeface="Cambria Math"/>
                            </a:rPr>
                            <m:t>4</m:t>
                          </m:r>
                        </m:den>
                      </m:f>
                      <m:r>
                        <a:rPr lang="es-ES" sz="2000" i="1">
                          <a:latin typeface="Cambria Math"/>
                        </a:rPr>
                        <m:t>  </m:t>
                      </m:r>
                    </m:oMath>
                  </m:oMathPara>
                </a14:m>
                <a:endParaRPr lang="es-ES"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𝑀</m:t>
                          </m:r>
                        </m:e>
                        <m:sub>
                          <m:r>
                            <a:rPr lang="es-ES" sz="2000" i="1">
                              <a:latin typeface="Cambria Math"/>
                            </a:rPr>
                            <m:t>𝑚</m:t>
                          </m:r>
                          <m:r>
                            <a:rPr lang="es-ES" sz="2000" i="1">
                              <a:latin typeface="Cambria Math"/>
                            </a:rPr>
                            <m:t>á</m:t>
                          </m:r>
                          <m:r>
                            <a:rPr lang="es-ES" sz="2000" i="1">
                              <a:latin typeface="Cambria Math"/>
                            </a:rPr>
                            <m:t>𝑥</m:t>
                          </m:r>
                          <m:r>
                            <a:rPr lang="es-ES" sz="2000" i="1">
                              <a:latin typeface="Cambria Math"/>
                            </a:rPr>
                            <m:t>   </m:t>
                          </m:r>
                        </m:sub>
                      </m:sSub>
                      <m:r>
                        <a:rPr lang="es-ES" sz="2000" i="1">
                          <a:latin typeface="Cambria Math"/>
                        </a:rPr>
                        <m:t>= 350.0  </m:t>
                      </m:r>
                      <m:r>
                        <a:rPr lang="es-ES" sz="2000" i="1">
                          <a:latin typeface="Cambria Math"/>
                        </a:rPr>
                        <m:t>𝑁</m:t>
                      </m:r>
                      <m:r>
                        <a:rPr lang="es-ES" sz="2000" i="1">
                          <a:latin typeface="Cambria Math"/>
                        </a:rPr>
                        <m:t>∗</m:t>
                      </m:r>
                      <m:r>
                        <a:rPr lang="es-ES" sz="2000" i="1">
                          <a:latin typeface="Cambria Math"/>
                        </a:rPr>
                        <m:t>𝑚</m:t>
                      </m:r>
                    </m:oMath>
                  </m:oMathPara>
                </a14:m>
                <a:endParaRPr lang="es-ES" sz="2000" dirty="0" smtClean="0"/>
              </a:p>
              <a:p>
                <a:pPr marL="0" indent="0">
                  <a:buNone/>
                </a:pPr>
                <a:endParaRPr lang="es-ES"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𝑥</m:t>
                          </m:r>
                          <m:r>
                            <a:rPr lang="es-ES" sz="2000" i="1">
                              <a:latin typeface="Cambria Math"/>
                            </a:rPr>
                            <m:t>−</m:t>
                          </m:r>
                          <m:r>
                            <a:rPr lang="es-ES" sz="2000" i="1">
                              <a:latin typeface="Cambria Math"/>
                            </a:rPr>
                            <m:t>𝑥</m:t>
                          </m:r>
                          <m:r>
                            <a:rPr lang="es-ES" sz="2000" i="1">
                              <a:latin typeface="Cambria Math"/>
                            </a:rPr>
                            <m:t>  </m:t>
                          </m:r>
                        </m:sub>
                      </m:sSub>
                      <m:r>
                        <a:rPr lang="es-ES" sz="2000" i="1">
                          <a:latin typeface="Cambria Math"/>
                        </a:rPr>
                        <m:t>= 4.2∗</m:t>
                      </m:r>
                      <m:sSup>
                        <m:sSupPr>
                          <m:ctrlPr>
                            <a:rPr lang="es-ES" sz="2000" i="1">
                              <a:latin typeface="Cambria Math"/>
                            </a:rPr>
                          </m:ctrlPr>
                        </m:sSupPr>
                        <m:e>
                          <m:r>
                            <a:rPr lang="es-ES" sz="2000" i="1">
                              <a:latin typeface="Cambria Math"/>
                            </a:rPr>
                            <m:t>10</m:t>
                          </m:r>
                        </m:e>
                        <m:sup>
                          <m:r>
                            <a:rPr lang="es-ES" sz="2000" i="1">
                              <a:latin typeface="Cambria Math"/>
                            </a:rPr>
                            <m:t>−6</m:t>
                          </m:r>
                        </m:sup>
                      </m:sSup>
                      <m:sSup>
                        <m:sSupPr>
                          <m:ctrlPr>
                            <a:rPr lang="es-ES" sz="2000" i="1">
                              <a:latin typeface="Cambria Math"/>
                            </a:rPr>
                          </m:ctrlPr>
                        </m:sSupPr>
                        <m:e>
                          <m:r>
                            <a:rPr lang="es-ES" sz="2000" i="1">
                              <a:latin typeface="Cambria Math"/>
                            </a:rPr>
                            <m:t> </m:t>
                          </m:r>
                          <m:r>
                            <a:rPr lang="es-ES" sz="2000" i="1">
                              <a:latin typeface="Cambria Math"/>
                            </a:rPr>
                            <m:t>𝑚</m:t>
                          </m:r>
                        </m:e>
                        <m:sup>
                          <m:r>
                            <a:rPr lang="es-ES" sz="2000" i="1">
                              <a:latin typeface="Cambria Math"/>
                            </a:rPr>
                            <m:t>3 </m:t>
                          </m:r>
                        </m:sup>
                      </m:sSup>
                      <m:r>
                        <a:rPr lang="es-ES" sz="2000" i="1">
                          <a:latin typeface="Cambria Math"/>
                        </a:rPr>
                        <m:t>=4.20 </m:t>
                      </m:r>
                      <m:r>
                        <a:rPr lang="es-ES" sz="2000" i="1">
                          <a:latin typeface="Cambria Math"/>
                        </a:rPr>
                        <m:t>𝑐</m:t>
                      </m:r>
                      <m:sSup>
                        <m:sSupPr>
                          <m:ctrlPr>
                            <a:rPr lang="es-ES" sz="2000" i="1">
                              <a:latin typeface="Cambria Math"/>
                            </a:rPr>
                          </m:ctrlPr>
                        </m:sSupPr>
                        <m:e>
                          <m:r>
                            <a:rPr lang="es-ES" sz="2000" i="1">
                              <a:latin typeface="Cambria Math"/>
                            </a:rPr>
                            <m:t>𝑚</m:t>
                          </m:r>
                        </m:e>
                        <m:sup>
                          <m:r>
                            <a:rPr lang="es-ES" sz="2000" i="1">
                              <a:latin typeface="Cambria Math"/>
                            </a:rPr>
                            <m:t>3 </m:t>
                          </m:r>
                        </m:sup>
                      </m:sSup>
                    </m:oMath>
                  </m:oMathPara>
                </a14:m>
                <a:endParaRPr lang="es-ES" sz="2000" dirty="0" smtClean="0"/>
              </a:p>
              <a:p>
                <a:pPr marL="0" indent="0">
                  <a:buNone/>
                </a:pPr>
                <a:endParaRPr lang="es-ES" sz="2000" dirty="0" smtClean="0"/>
              </a:p>
              <a:p>
                <a:pPr marL="0" indent="0" algn="just">
                  <a:buNone/>
                </a:pPr>
                <a:r>
                  <a:rPr lang="es-ES" sz="2000" dirty="0">
                    <a:latin typeface="Calibri" pitchFamily="34" charset="0"/>
                    <a:cs typeface="Calibri" pitchFamily="34" charset="0"/>
                  </a:rPr>
                  <a:t>Del catálogo se selecciona el perfil U, cuyo valor de </a:t>
                </a:r>
                <a:r>
                  <a:rPr lang="es-ES" sz="2000" i="1" dirty="0">
                    <a:latin typeface="Calibri" pitchFamily="34" charset="0"/>
                    <a:cs typeface="Calibri" pitchFamily="34" charset="0"/>
                  </a:rPr>
                  <a:t>W </a:t>
                </a:r>
                <a:r>
                  <a:rPr lang="es-ES" sz="2000" i="1" baseline="-25000" dirty="0">
                    <a:latin typeface="Calibri" pitchFamily="34" charset="0"/>
                    <a:cs typeface="Calibri" pitchFamily="34" charset="0"/>
                  </a:rPr>
                  <a:t>x- x, </a:t>
                </a:r>
                <a:r>
                  <a:rPr lang="es-ES" sz="2000" baseline="-25000" dirty="0">
                    <a:latin typeface="Calibri" pitchFamily="34" charset="0"/>
                    <a:cs typeface="Calibri" pitchFamily="34" charset="0"/>
                  </a:rPr>
                  <a:t> </a:t>
                </a:r>
                <a:r>
                  <a:rPr lang="es-ES" sz="2000" dirty="0">
                    <a:latin typeface="Calibri" pitchFamily="34" charset="0"/>
                    <a:cs typeface="Calibri" pitchFamily="34" charset="0"/>
                  </a:rPr>
                  <a:t>es más cercano al </a:t>
                </a:r>
                <a:r>
                  <a:rPr lang="es-ES" sz="2000" dirty="0" smtClean="0">
                    <a:latin typeface="Calibri" pitchFamily="34" charset="0"/>
                    <a:cs typeface="Calibri" pitchFamily="34" charset="0"/>
                  </a:rPr>
                  <a:t>calculado; </a:t>
                </a:r>
                <a:r>
                  <a:rPr lang="es-ES" sz="2000" dirty="0">
                    <a:latin typeface="Calibri" pitchFamily="34" charset="0"/>
                    <a:cs typeface="Calibri" pitchFamily="34" charset="0"/>
                  </a:rPr>
                  <a:t>corresponde al perfil de (60*30*3) mm, </a:t>
                </a:r>
                <a:r>
                  <a:rPr lang="es-ES" sz="2000" dirty="0" smtClean="0">
                    <a:latin typeface="Calibri" pitchFamily="34" charset="0"/>
                    <a:cs typeface="Calibri" pitchFamily="34" charset="0"/>
                  </a:rPr>
                  <a:t>con </a:t>
                </a:r>
                <a:r>
                  <a:rPr lang="es-ES" sz="2000" i="1" dirty="0" smtClean="0">
                    <a:latin typeface="Calibri" pitchFamily="34" charset="0"/>
                    <a:cs typeface="Calibri" pitchFamily="34" charset="0"/>
                  </a:rPr>
                  <a:t>W </a:t>
                </a:r>
                <a:r>
                  <a:rPr lang="es-ES" sz="2000" i="1" baseline="-25000" dirty="0">
                    <a:latin typeface="Calibri" pitchFamily="34" charset="0"/>
                    <a:cs typeface="Calibri" pitchFamily="34" charset="0"/>
                  </a:rPr>
                  <a:t>x-x </a:t>
                </a:r>
                <a:r>
                  <a:rPr lang="es-ES" sz="2000" i="1" dirty="0">
                    <a:latin typeface="Calibri" pitchFamily="34" charset="0"/>
                    <a:cs typeface="Calibri" pitchFamily="34" charset="0"/>
                  </a:rPr>
                  <a:t>= 5.85 cm</a:t>
                </a:r>
                <a:r>
                  <a:rPr lang="es-ES" sz="2000" i="1" baseline="30000" dirty="0">
                    <a:latin typeface="Calibri" pitchFamily="34" charset="0"/>
                    <a:cs typeface="Calibri" pitchFamily="34" charset="0"/>
                  </a:rPr>
                  <a:t>3</a:t>
                </a:r>
                <a:endParaRPr lang="es-ES" sz="2000" dirty="0">
                  <a:latin typeface="Calibri" pitchFamily="34" charset="0"/>
                  <a:cs typeface="Calibri" pitchFamily="34" charset="0"/>
                </a:endParaRPr>
              </a:p>
              <a:p>
                <a:pPr marL="0" indent="0">
                  <a:buNone/>
                </a:pPr>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188968"/>
              </a:xfrm>
              <a:blipFill rotWithShape="1">
                <a:blip r:embed="rId3"/>
                <a:stretch>
                  <a:fillRect l="-1076" t="-1912" r="-1076" b="-2868"/>
                </a:stretch>
              </a:blipFill>
            </p:spPr>
            <p:txBody>
              <a:bodyPr/>
              <a:lstStyle/>
              <a:p>
                <a:r>
                  <a:rPr lang="es-ES">
                    <a:noFill/>
                  </a:rPr>
                  <a:t> </a:t>
                </a:r>
              </a:p>
            </p:txBody>
          </p:sp>
        </mc:Fallback>
      </mc:AlternateContent>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Selección del perfil </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203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endParaRPr lang="es-ES" sz="2000" b="1" dirty="0">
              <a:latin typeface="Calibri" pitchFamily="34" charset="0"/>
              <a:cs typeface="Calibri" pitchFamily="34" charset="0"/>
            </a:endParaRPr>
          </a:p>
        </p:txBody>
      </p:sp>
      <p:pic>
        <p:nvPicPr>
          <p:cNvPr id="8" name="7 Marcador de contenido" descr="L:\Anexo 6.bmp"/>
          <p:cNvPicPr>
            <a:picLocks noGrp="1"/>
          </p:cNvPicPr>
          <p:nvPr>
            <p:ph sz="quarter" idx="1"/>
          </p:nvPr>
        </p:nvPicPr>
        <p:blipFill rotWithShape="1">
          <a:blip r:embed="rId2">
            <a:extLst>
              <a:ext uri="{28A0092B-C50C-407E-A947-70E740481C1C}">
                <a14:useLocalDpi xmlns:a14="http://schemas.microsoft.com/office/drawing/2010/main" val="0"/>
              </a:ext>
            </a:extLst>
          </a:blip>
          <a:srcRect l="10203" t="2956" r="-1827" b="41327"/>
          <a:stretch/>
        </p:blipFill>
        <p:spPr bwMode="auto">
          <a:xfrm>
            <a:off x="2123728" y="1513430"/>
            <a:ext cx="5040560" cy="4003802"/>
          </a:xfrm>
          <a:prstGeom prst="rect">
            <a:avLst/>
          </a:prstGeom>
          <a:noFill/>
          <a:ln>
            <a:noFill/>
          </a:ln>
        </p:spPr>
      </p:pic>
      <p:cxnSp>
        <p:nvCxnSpPr>
          <p:cNvPr id="10" name="9 Conector recto"/>
          <p:cNvCxnSpPr/>
          <p:nvPr/>
        </p:nvCxnSpPr>
        <p:spPr>
          <a:xfrm>
            <a:off x="2267744" y="4725144"/>
            <a:ext cx="757982" cy="0"/>
          </a:xfrm>
          <a:prstGeom prst="line">
            <a:avLst/>
          </a:prstGeom>
        </p:spPr>
        <p:style>
          <a:lnRef idx="2">
            <a:schemeClr val="dk1"/>
          </a:lnRef>
          <a:fillRef idx="0">
            <a:schemeClr val="dk1"/>
          </a:fillRef>
          <a:effectRef idx="1">
            <a:schemeClr val="dk1"/>
          </a:effectRef>
          <a:fontRef idx="minor">
            <a:schemeClr val="tx1"/>
          </a:fontRef>
        </p:style>
      </p:cxnSp>
      <p:cxnSp>
        <p:nvCxnSpPr>
          <p:cNvPr id="11" name="10 Conector recto"/>
          <p:cNvCxnSpPr/>
          <p:nvPr/>
        </p:nvCxnSpPr>
        <p:spPr>
          <a:xfrm>
            <a:off x="4788024" y="4725144"/>
            <a:ext cx="360040" cy="0"/>
          </a:xfrm>
          <a:prstGeom prst="line">
            <a:avLst/>
          </a:prstGeom>
        </p:spPr>
        <p:style>
          <a:lnRef idx="2">
            <a:schemeClr val="dk1"/>
          </a:lnRef>
          <a:fillRef idx="0">
            <a:schemeClr val="dk1"/>
          </a:fillRef>
          <a:effectRef idx="1">
            <a:schemeClr val="dk1"/>
          </a:effectRef>
          <a:fontRef idx="minor">
            <a:schemeClr val="tx1"/>
          </a:fontRef>
        </p:style>
      </p:cxn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383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188968"/>
              </a:xfrm>
            </p:spPr>
            <p:txBody>
              <a:bodyPr/>
              <a:lstStyle/>
              <a:p>
                <a:pPr marL="0" indent="0" algn="just">
                  <a:buNone/>
                </a:pPr>
                <a:r>
                  <a:rPr lang="es-ES" sz="2000" dirty="0" smtClean="0">
                    <a:latin typeface="Calibri" pitchFamily="34" charset="0"/>
                    <a:cs typeface="Calibri" pitchFamily="34" charset="0"/>
                  </a:rPr>
                  <a:t>El FS del perfil viene dado por:</a:t>
                </a:r>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𝐹𝑆</m:t>
                      </m:r>
                      <m:r>
                        <a:rPr lang="es-ES" sz="2000" i="1">
                          <a:latin typeface="Cambria Math"/>
                        </a:rPr>
                        <m:t>= </m:t>
                      </m:r>
                      <m:f>
                        <m:fPr>
                          <m:ctrlPr>
                            <a:rPr lang="es-ES" sz="2000" i="1">
                              <a:latin typeface="Cambria Math"/>
                            </a:rPr>
                          </m:ctrlPr>
                        </m:fPr>
                        <m:num>
                          <m:sSub>
                            <m:sSubPr>
                              <m:ctrlPr>
                                <a:rPr lang="es-ES" sz="2000" i="1">
                                  <a:latin typeface="Cambria Math"/>
                                </a:rPr>
                              </m:ctrlPr>
                            </m:sSubPr>
                            <m:e>
                              <m:r>
                                <a:rPr lang="es-ES" sz="2000" i="1">
                                  <a:latin typeface="Cambria Math"/>
                                </a:rPr>
                                <m:t>𝑆</m:t>
                              </m:r>
                            </m:e>
                            <m:sub>
                              <m:r>
                                <a:rPr lang="es-ES" sz="2000" i="1">
                                  <a:latin typeface="Cambria Math"/>
                                </a:rPr>
                                <m:t>𝑦</m:t>
                              </m:r>
                              <m:r>
                                <a:rPr lang="es-ES" sz="2000" i="1">
                                  <a:latin typeface="Cambria Math"/>
                                </a:rPr>
                                <m:t>  </m:t>
                              </m:r>
                            </m:sub>
                          </m:sSub>
                        </m:num>
                        <m:den>
                          <m:r>
                            <a:rPr lang="es-ES" sz="2000" i="1">
                              <a:latin typeface="Cambria Math"/>
                            </a:rPr>
                            <m:t>б</m:t>
                          </m:r>
                          <m:r>
                            <a:rPr lang="es-ES" sz="2000" i="1">
                              <a:latin typeface="Cambria Math"/>
                            </a:rPr>
                            <m:t>𝑓𝑙𝑒𝑥</m:t>
                          </m:r>
                        </m:den>
                      </m:f>
                      <m:r>
                        <a:rPr lang="es-ES" sz="2000" i="1">
                          <a:latin typeface="Cambria Math"/>
                        </a:rPr>
                        <m:t>   </m:t>
                      </m:r>
                    </m:oMath>
                  </m:oMathPara>
                </a14:m>
                <a:endParaRPr lang="es-ES" sz="2000" dirty="0" smtClean="0">
                  <a:latin typeface="Calibri" pitchFamily="34" charset="0"/>
                  <a:cs typeface="Calibri" pitchFamily="34" charset="0"/>
                </a:endParaRPr>
              </a:p>
              <a:p>
                <a:pPr marL="0" indent="0" algn="just">
                  <a:buNone/>
                </a:pPr>
                <a:r>
                  <a:rPr lang="es-ES" sz="2000" dirty="0" smtClean="0">
                    <a:latin typeface="Calibri" pitchFamily="34" charset="0"/>
                    <a:cs typeface="Calibri" pitchFamily="34" charset="0"/>
                  </a:rPr>
                  <a:t>Se calcula el momento de flexión:</a:t>
                </a:r>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б</m:t>
                      </m:r>
                      <m:r>
                        <a:rPr lang="es-ES" sz="2000" i="1">
                          <a:latin typeface="Cambria Math"/>
                        </a:rPr>
                        <m:t>𝑓𝑙𝑒𝑥</m:t>
                      </m:r>
                      <m:r>
                        <a:rPr lang="es-ES" sz="2000" i="1">
                          <a:latin typeface="Cambria Math"/>
                        </a:rPr>
                        <m:t>= </m:t>
                      </m:r>
                      <m:f>
                        <m:fPr>
                          <m:ctrlPr>
                            <a:rPr lang="es-ES" sz="2000" i="1">
                              <a:latin typeface="Cambria Math"/>
                            </a:rPr>
                          </m:ctrlPr>
                        </m:fPr>
                        <m:num>
                          <m:sSub>
                            <m:sSubPr>
                              <m:ctrlPr>
                                <a:rPr lang="es-ES" sz="2000" i="1">
                                  <a:latin typeface="Cambria Math"/>
                                </a:rPr>
                              </m:ctrlPr>
                            </m:sSubPr>
                            <m:e>
                              <m:r>
                                <a:rPr lang="es-ES" sz="2000" i="1">
                                  <a:latin typeface="Cambria Math"/>
                                </a:rPr>
                                <m:t>𝑀</m:t>
                              </m:r>
                            </m:e>
                            <m:sub>
                              <m:r>
                                <a:rPr lang="es-ES" sz="2000" i="1">
                                  <a:latin typeface="Cambria Math"/>
                                </a:rPr>
                                <m:t>𝑚</m:t>
                              </m:r>
                              <m:r>
                                <a:rPr lang="es-ES" sz="2000" i="1">
                                  <a:latin typeface="Cambria Math"/>
                                </a:rPr>
                                <m:t>á</m:t>
                              </m:r>
                              <m:r>
                                <a:rPr lang="es-ES" sz="2000" i="1">
                                  <a:latin typeface="Cambria Math"/>
                                </a:rPr>
                                <m:t>𝑥</m:t>
                              </m:r>
                              <m:r>
                                <a:rPr lang="es-ES" sz="2000" i="1">
                                  <a:latin typeface="Cambria Math"/>
                                </a:rPr>
                                <m:t>   </m:t>
                              </m:r>
                            </m:sub>
                          </m:sSub>
                        </m:num>
                        <m:den>
                          <m:sSub>
                            <m:sSubPr>
                              <m:ctrlPr>
                                <a:rPr lang="es-ES" sz="2000" i="1">
                                  <a:latin typeface="Cambria Math"/>
                                </a:rPr>
                              </m:ctrlPr>
                            </m:sSubPr>
                            <m:e>
                              <m:r>
                                <a:rPr lang="es-ES" sz="2000" i="1">
                                  <a:latin typeface="Cambria Math"/>
                                </a:rPr>
                                <m:t>𝑊</m:t>
                              </m:r>
                            </m:e>
                            <m:sub>
                              <m:r>
                                <a:rPr lang="es-ES" sz="2000" i="1">
                                  <a:latin typeface="Cambria Math"/>
                                </a:rPr>
                                <m:t>𝑥</m:t>
                              </m:r>
                              <m:r>
                                <a:rPr lang="es-ES" sz="2000" i="1">
                                  <a:latin typeface="Cambria Math"/>
                                </a:rPr>
                                <m:t>−</m:t>
                              </m:r>
                              <m:r>
                                <a:rPr lang="es-ES" sz="2000" i="1">
                                  <a:latin typeface="Cambria Math"/>
                                </a:rPr>
                                <m:t>𝑥</m:t>
                              </m:r>
                              <m:r>
                                <a:rPr lang="es-ES" sz="2000" i="1">
                                  <a:latin typeface="Cambria Math"/>
                                </a:rPr>
                                <m:t>  </m:t>
                              </m:r>
                            </m:sub>
                          </m:sSub>
                        </m:den>
                      </m:f>
                      <m:r>
                        <a:rPr lang="es-ES" sz="2000" i="1">
                          <a:latin typeface="Cambria Math"/>
                        </a:rPr>
                        <m:t>  </m:t>
                      </m:r>
                    </m:oMath>
                  </m:oMathPara>
                </a14:m>
                <a:endParaRPr lang="es-ES" sz="2000" dirty="0" smtClean="0">
                  <a:latin typeface="Calibri" pitchFamily="34" charset="0"/>
                  <a:cs typeface="Calibri" pitchFamily="34" charset="0"/>
                </a:endParaRPr>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б</m:t>
                      </m:r>
                      <m:r>
                        <a:rPr lang="es-ES" sz="2000" i="1">
                          <a:latin typeface="Cambria Math"/>
                        </a:rPr>
                        <m:t>𝑓𝑙𝑒𝑥</m:t>
                      </m:r>
                      <m:r>
                        <a:rPr lang="es-ES" sz="2000" i="1">
                          <a:latin typeface="Cambria Math"/>
                        </a:rPr>
                        <m:t>= 59.82∗</m:t>
                      </m:r>
                      <m:sSup>
                        <m:sSupPr>
                          <m:ctrlPr>
                            <a:rPr lang="es-ES" sz="2000" i="1">
                              <a:latin typeface="Cambria Math"/>
                            </a:rPr>
                          </m:ctrlPr>
                        </m:sSupPr>
                        <m:e>
                          <m:r>
                            <a:rPr lang="es-ES" sz="2000" i="1">
                              <a:latin typeface="Cambria Math"/>
                            </a:rPr>
                            <m:t>10</m:t>
                          </m:r>
                        </m:e>
                        <m:sup>
                          <m:r>
                            <a:rPr lang="es-ES" sz="2000" i="1">
                              <a:latin typeface="Cambria Math"/>
                            </a:rPr>
                            <m:t>−6</m:t>
                          </m:r>
                        </m:sup>
                      </m:sSup>
                      <m:r>
                        <a:rPr lang="es-ES" sz="2000" i="1">
                          <a:latin typeface="Cambria Math"/>
                        </a:rPr>
                        <m:t>𝑃𝑎</m:t>
                      </m:r>
                      <m:r>
                        <a:rPr lang="es-ES" sz="2000" i="1">
                          <a:latin typeface="Cambria Math"/>
                        </a:rPr>
                        <m:t>=59.82</m:t>
                      </m:r>
                      <m:r>
                        <a:rPr lang="es-ES" sz="2000" i="1">
                          <a:latin typeface="Cambria Math"/>
                        </a:rPr>
                        <m:t>𝑀𝑃𝑎</m:t>
                      </m:r>
                      <m:r>
                        <a:rPr lang="es-ES" sz="2000" i="1">
                          <a:latin typeface="Cambria Math"/>
                        </a:rPr>
                        <m:t> </m:t>
                      </m:r>
                    </m:oMath>
                  </m:oMathPara>
                </a14:m>
                <a:endParaRPr lang="es-ES" sz="2000" dirty="0" smtClean="0">
                  <a:latin typeface="Calibri" pitchFamily="34" charset="0"/>
                  <a:cs typeface="Calibri" pitchFamily="34" charset="0"/>
                </a:endParaRPr>
              </a:p>
              <a:p>
                <a:pPr marL="0" indent="0">
                  <a:buNone/>
                </a:pPr>
                <a:r>
                  <a:rPr lang="es-ES" sz="2000" dirty="0" smtClean="0">
                    <a:latin typeface="Calibri" pitchFamily="34" charset="0"/>
                    <a:cs typeface="Calibri" pitchFamily="34" charset="0"/>
                  </a:rPr>
                  <a:t>Entonces el factor de seguridad es:</a:t>
                </a:r>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𝐹𝑆</m:t>
                      </m:r>
                      <m:r>
                        <a:rPr lang="es-ES" sz="2000" i="1">
                          <a:latin typeface="Cambria Math"/>
                        </a:rPr>
                        <m:t>= 4.1 </m:t>
                      </m:r>
                    </m:oMath>
                  </m:oMathPara>
                </a14:m>
                <a:endParaRPr lang="es-ES" sz="2000" dirty="0">
                  <a:latin typeface="Calibri" pitchFamily="34" charset="0"/>
                  <a:cs typeface="Calibri" pitchFamily="34" charset="0"/>
                </a:endParaRPr>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188968"/>
              </a:xfrm>
              <a:blipFill rotWithShape="1">
                <a:blip r:embed="rId2"/>
                <a:stretch>
                  <a:fillRect l="-1076" t="-956"/>
                </a:stretch>
              </a:blipFill>
            </p:spPr>
            <p:txBody>
              <a:bodyPr/>
              <a:lstStyle/>
              <a:p>
                <a:r>
                  <a:rPr lang="es-ES">
                    <a:noFill/>
                  </a:rPr>
                  <a:t> </a:t>
                </a:r>
              </a:p>
            </p:txBody>
          </p:sp>
        </mc:Fallback>
      </mc:AlternateContent>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Cálculo del factor de seguridad</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792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lstStyle/>
          <a:p>
            <a:pPr marL="0" indent="0">
              <a:buNone/>
            </a:pPr>
            <a:r>
              <a:rPr lang="es-ES" sz="2000" dirty="0" smtClean="0"/>
              <a:t>Se toma en cuenta la vida útil del rodamiento </a:t>
            </a:r>
            <a:endParaRPr lang="es-ES" sz="2000" dirty="0"/>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Selección de rodamientos</a:t>
            </a:r>
            <a:endParaRPr lang="es-ES" sz="2000" b="1" dirty="0">
              <a:latin typeface="Calibri" pitchFamily="34" charset="0"/>
              <a:cs typeface="Calibri" pitchFamily="34" charset="0"/>
            </a:endParaRPr>
          </a:p>
        </p:txBody>
      </p:sp>
      <p:pic>
        <p:nvPicPr>
          <p:cNvPr id="8" name="7 Imagen" descr="L:\Anexo 7.bmp"/>
          <p:cNvPicPr/>
          <p:nvPr/>
        </p:nvPicPr>
        <p:blipFill>
          <a:blip r:embed="rId2">
            <a:extLst>
              <a:ext uri="{28A0092B-C50C-407E-A947-70E740481C1C}">
                <a14:useLocalDpi xmlns:a14="http://schemas.microsoft.com/office/drawing/2010/main" val="0"/>
              </a:ext>
            </a:extLst>
          </a:blip>
          <a:srcRect/>
          <a:stretch>
            <a:fillRect/>
          </a:stretch>
        </p:blipFill>
        <p:spPr bwMode="auto">
          <a:xfrm>
            <a:off x="2013544" y="2852936"/>
            <a:ext cx="5029200" cy="3316605"/>
          </a:xfrm>
          <a:prstGeom prst="rect">
            <a:avLst/>
          </a:prstGeom>
          <a:noFill/>
          <a:ln>
            <a:noFill/>
          </a:ln>
        </p:spPr>
      </p:pic>
      <p:cxnSp>
        <p:nvCxnSpPr>
          <p:cNvPr id="3" name="2 Conector recto"/>
          <p:cNvCxnSpPr/>
          <p:nvPr/>
        </p:nvCxnSpPr>
        <p:spPr>
          <a:xfrm>
            <a:off x="2013544" y="5373216"/>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2013544" y="4941168"/>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2013544" y="4941168"/>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7042744" y="4941168"/>
            <a:ext cx="0" cy="45720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7922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204864"/>
                <a:ext cx="6233120" cy="3600400"/>
              </a:xfrm>
            </p:spPr>
            <p:txBody>
              <a:bodyPr>
                <a:normAutofit fontScale="70000" lnSpcReduction="20000"/>
              </a:bodyPr>
              <a:lstStyle/>
              <a:p>
                <a:pPr marL="0" indent="0" algn="just">
                  <a:buNone/>
                </a:pPr>
                <a:r>
                  <a:rPr lang="es-ES" dirty="0" smtClean="0">
                    <a:latin typeface="Calibri" pitchFamily="34" charset="0"/>
                    <a:cs typeface="Calibri" pitchFamily="34" charset="0"/>
                  </a:rPr>
                  <a:t>Se calcula la carga dinámica que soporta el rodamiento:</a:t>
                </a:r>
              </a:p>
              <a:p>
                <a:pPr marL="0" indent="0" algn="just">
                  <a:buNone/>
                </a:pPr>
                <a14:m>
                  <m:oMathPara xmlns:m="http://schemas.openxmlformats.org/officeDocument/2006/math">
                    <m:oMathParaPr>
                      <m:jc m:val="centerGroup"/>
                    </m:oMathParaPr>
                    <m:oMath xmlns:m="http://schemas.openxmlformats.org/officeDocument/2006/math">
                      <m:r>
                        <a:rPr lang="es-ES" i="1">
                          <a:latin typeface="Cambria Math"/>
                        </a:rPr>
                        <m:t>𝐶</m:t>
                      </m:r>
                      <m:r>
                        <a:rPr lang="es-ES" i="1">
                          <a:latin typeface="Cambria Math"/>
                        </a:rPr>
                        <m:t>=</m:t>
                      </m:r>
                      <m:r>
                        <a:rPr lang="es-ES" i="1">
                          <a:latin typeface="Cambria Math"/>
                        </a:rPr>
                        <m:t>𝑃</m:t>
                      </m:r>
                      <m:r>
                        <a:rPr lang="es-ES" i="1">
                          <a:latin typeface="Cambria Math"/>
                        </a:rPr>
                        <m:t>ᴅ</m:t>
                      </m:r>
                      <m:sSup>
                        <m:sSupPr>
                          <m:ctrlPr>
                            <a:rPr lang="es-ES" i="1">
                              <a:latin typeface="Cambria Math"/>
                            </a:rPr>
                          </m:ctrlPr>
                        </m:sSupPr>
                        <m:e>
                          <m:d>
                            <m:dPr>
                              <m:ctrlPr>
                                <a:rPr lang="es-ES" i="1">
                                  <a:latin typeface="Cambria Math"/>
                                </a:rPr>
                              </m:ctrlPr>
                            </m:dPr>
                            <m:e>
                              <m:f>
                                <m:fPr>
                                  <m:ctrlPr>
                                    <a:rPr lang="es-ES" i="1">
                                      <a:latin typeface="Cambria Math"/>
                                    </a:rPr>
                                  </m:ctrlPr>
                                </m:fPr>
                                <m:num>
                                  <m:r>
                                    <a:rPr lang="es-ES" i="1">
                                      <a:latin typeface="Cambria Math"/>
                                    </a:rPr>
                                    <m:t>𝐿</m:t>
                                  </m:r>
                                  <m:r>
                                    <a:rPr lang="es-ES" i="1">
                                      <a:latin typeface="Cambria Math"/>
                                    </a:rPr>
                                    <m:t>ᴅ</m:t>
                                  </m:r>
                                </m:num>
                                <m:den>
                                  <m:sSup>
                                    <m:sSupPr>
                                      <m:ctrlPr>
                                        <a:rPr lang="es-ES" i="1">
                                          <a:latin typeface="Cambria Math"/>
                                        </a:rPr>
                                      </m:ctrlPr>
                                    </m:sSupPr>
                                    <m:e>
                                      <m:r>
                                        <a:rPr lang="es-ES" i="1">
                                          <a:latin typeface="Cambria Math"/>
                                        </a:rPr>
                                        <m:t>10</m:t>
                                      </m:r>
                                    </m:e>
                                    <m:sup>
                                      <m:r>
                                        <a:rPr lang="es-ES" i="1">
                                          <a:latin typeface="Cambria Math"/>
                                        </a:rPr>
                                        <m:t>6</m:t>
                                      </m:r>
                                    </m:sup>
                                  </m:sSup>
                                </m:den>
                              </m:f>
                            </m:e>
                          </m:d>
                        </m:e>
                        <m:sup>
                          <m:d>
                            <m:dPr>
                              <m:ctrlPr>
                                <a:rPr lang="es-ES" i="1">
                                  <a:latin typeface="Cambria Math"/>
                                </a:rPr>
                              </m:ctrlPr>
                            </m:dPr>
                            <m:e>
                              <m:f>
                                <m:fPr>
                                  <m:ctrlPr>
                                    <a:rPr lang="es-ES" i="1">
                                      <a:latin typeface="Cambria Math"/>
                                    </a:rPr>
                                  </m:ctrlPr>
                                </m:fPr>
                                <m:num>
                                  <m:r>
                                    <a:rPr lang="es-ES" i="1">
                                      <a:latin typeface="Cambria Math"/>
                                    </a:rPr>
                                    <m:t>1</m:t>
                                  </m:r>
                                </m:num>
                                <m:den>
                                  <m:r>
                                    <a:rPr lang="es-ES" i="1">
                                      <a:latin typeface="Cambria Math"/>
                                    </a:rPr>
                                    <m:t>𝑘</m:t>
                                  </m:r>
                                </m:den>
                              </m:f>
                            </m:e>
                          </m:d>
                        </m:sup>
                      </m:sSup>
                      <m:r>
                        <a:rPr lang="es-ES" i="1">
                          <a:latin typeface="Cambria Math"/>
                        </a:rPr>
                        <m:t>  </m:t>
                      </m:r>
                    </m:oMath>
                  </m:oMathPara>
                </a14:m>
                <a:endParaRPr lang="es-ES" dirty="0" smtClean="0">
                  <a:latin typeface="Calibri" pitchFamily="34" charset="0"/>
                  <a:cs typeface="Calibri" pitchFamily="34" charset="0"/>
                </a:endParaRPr>
              </a:p>
              <a:p>
                <a:pPr marL="0" indent="0" algn="just">
                  <a:buNone/>
                </a:pPr>
                <a14:m>
                  <m:oMath xmlns:m="http://schemas.openxmlformats.org/officeDocument/2006/math">
                    <m:r>
                      <a:rPr lang="es-ES" i="1">
                        <a:latin typeface="Cambria Math"/>
                      </a:rPr>
                      <m:t> </m:t>
                    </m:r>
                    <m:r>
                      <a:rPr lang="es-ES" i="1">
                        <a:latin typeface="Cambria Math"/>
                      </a:rPr>
                      <m:t>𝐾</m:t>
                    </m:r>
                    <m:r>
                      <a:rPr lang="es-ES" i="1">
                        <a:latin typeface="Cambria Math"/>
                      </a:rPr>
                      <m:t>=3;</m:t>
                    </m:r>
                  </m:oMath>
                </a14:m>
                <a:r>
                  <a:rPr lang="es-ES" dirty="0" smtClean="0">
                    <a:latin typeface="Calibri" pitchFamily="34" charset="0"/>
                    <a:cs typeface="Calibri" pitchFamily="34" charset="0"/>
                  </a:rPr>
                  <a:t> para rodamiento de bolas.</a:t>
                </a:r>
              </a:p>
              <a:p>
                <a:pPr marL="0" indent="0" algn="just">
                  <a:buNone/>
                </a:pPr>
                <a14:m>
                  <m:oMath xmlns:m="http://schemas.openxmlformats.org/officeDocument/2006/math">
                    <m:r>
                      <a:rPr lang="es-ES" i="1">
                        <a:latin typeface="Cambria Math"/>
                      </a:rPr>
                      <m:t>𝑃</m:t>
                    </m:r>
                    <m:r>
                      <a:rPr lang="es-ES" i="1">
                        <a:latin typeface="Cambria Math"/>
                      </a:rPr>
                      <m:t>ᴅ</m:t>
                    </m:r>
                  </m:oMath>
                </a14:m>
                <a:r>
                  <a:rPr lang="es-ES" dirty="0" smtClean="0">
                    <a:latin typeface="Calibri" pitchFamily="34" charset="0"/>
                    <a:cs typeface="Calibri" pitchFamily="34" charset="0"/>
                  </a:rPr>
                  <a:t>= carga radial que soporta el rodamiento.</a:t>
                </a:r>
              </a:p>
              <a:p>
                <a:pPr marL="0" indent="0" algn="just">
                  <a:buNone/>
                </a:pPr>
                <a14:m>
                  <m:oMath xmlns:m="http://schemas.openxmlformats.org/officeDocument/2006/math">
                    <m:r>
                      <a:rPr lang="es-ES" i="1">
                        <a:latin typeface="Cambria Math"/>
                      </a:rPr>
                      <m:t>𝐿</m:t>
                    </m:r>
                    <m:r>
                      <a:rPr lang="es-ES" i="1">
                        <a:latin typeface="Cambria Math"/>
                      </a:rPr>
                      <m:t>ᴅ</m:t>
                    </m:r>
                  </m:oMath>
                </a14:m>
                <a:r>
                  <a:rPr lang="es-ES" dirty="0" smtClean="0">
                    <a:latin typeface="Calibri" pitchFamily="34" charset="0"/>
                    <a:cs typeface="Calibri" pitchFamily="34" charset="0"/>
                  </a:rPr>
                  <a:t>= vida útil de diseño.</a:t>
                </a:r>
              </a:p>
              <a:p>
                <a:pPr marL="0" indent="0" algn="ctr">
                  <a:buNone/>
                </a:pPr>
                <a14:m>
                  <m:oMath xmlns:m="http://schemas.openxmlformats.org/officeDocument/2006/math">
                    <m:r>
                      <a:rPr lang="es-ES" i="1">
                        <a:latin typeface="Cambria Math"/>
                      </a:rPr>
                      <m:t>𝑃</m:t>
                    </m:r>
                    <m:r>
                      <a:rPr lang="es-ES" i="1">
                        <a:latin typeface="Cambria Math"/>
                      </a:rPr>
                      <m:t>ᴅ= </m:t>
                    </m:r>
                    <m:f>
                      <m:fPr>
                        <m:ctrlPr>
                          <a:rPr lang="es-ES" i="1">
                            <a:latin typeface="Cambria Math"/>
                          </a:rPr>
                        </m:ctrlPr>
                      </m:fPr>
                      <m:num>
                        <m:r>
                          <a:rPr lang="es-ES" i="1">
                            <a:latin typeface="Cambria Math"/>
                          </a:rPr>
                          <m:t>𝐹</m:t>
                        </m:r>
                      </m:num>
                      <m:den>
                        <m:r>
                          <a:rPr lang="es-ES" i="1">
                            <a:latin typeface="Cambria Math"/>
                          </a:rPr>
                          <m:t>2</m:t>
                        </m:r>
                      </m:den>
                    </m:f>
                    <m:r>
                      <a:rPr lang="es-ES" i="1">
                        <a:latin typeface="Cambria Math"/>
                      </a:rPr>
                      <m:t>  </m:t>
                    </m:r>
                  </m:oMath>
                </a14:m>
                <a:r>
                  <a:rPr lang="es-ES" dirty="0" smtClean="0">
                    <a:latin typeface="Calibri" pitchFamily="34" charset="0"/>
                    <a:cs typeface="Calibri" pitchFamily="34" charset="0"/>
                  </a:rPr>
                  <a:t>=</a:t>
                </a:r>
                <a14:m>
                  <m:oMath xmlns:m="http://schemas.openxmlformats.org/officeDocument/2006/math">
                    <m:r>
                      <a:rPr lang="es-ES" i="1">
                        <a:latin typeface="Cambria Math"/>
                      </a:rPr>
                      <m:t>1333.3 </m:t>
                    </m:r>
                    <m:r>
                      <a:rPr lang="es-ES" i="1">
                        <a:latin typeface="Cambria Math"/>
                      </a:rPr>
                      <m:t>𝑁</m:t>
                    </m:r>
                  </m:oMath>
                </a14:m>
                <a:endParaRPr lang="es-ES" dirty="0" smtClean="0">
                  <a:latin typeface="Calibri" pitchFamily="34" charset="0"/>
                  <a:cs typeface="Calibri" pitchFamily="34" charset="0"/>
                </a:endParaRPr>
              </a:p>
              <a:p>
                <a:pPr marL="0" indent="0" algn="just">
                  <a:buNone/>
                </a:pPr>
                <a:r>
                  <a:rPr lang="es-ES" dirty="0">
                    <a:latin typeface="Calibri" pitchFamily="34" charset="0"/>
                    <a:cs typeface="Calibri" pitchFamily="34" charset="0"/>
                  </a:rPr>
                  <a:t>Ya que estos rodamientos giran a  </a:t>
                </a:r>
                <a14:m>
                  <m:oMath xmlns:m="http://schemas.openxmlformats.org/officeDocument/2006/math">
                    <m:sSub>
                      <m:sSubPr>
                        <m:ctrlPr>
                          <a:rPr lang="es-ES" i="1">
                            <a:latin typeface="Cambria Math"/>
                          </a:rPr>
                        </m:ctrlPr>
                      </m:sSubPr>
                      <m:e>
                        <m:r>
                          <a:rPr lang="es-EC" i="1">
                            <a:latin typeface="Cambria Math"/>
                          </a:rPr>
                          <m:t>𝜔</m:t>
                        </m:r>
                      </m:e>
                      <m:sub>
                        <m:r>
                          <a:rPr lang="es-EC" i="1">
                            <a:latin typeface="Cambria Math"/>
                          </a:rPr>
                          <m:t>2</m:t>
                        </m:r>
                      </m:sub>
                    </m:sSub>
                    <m:r>
                      <a:rPr lang="es-ES" i="1">
                        <a:latin typeface="Cambria Math"/>
                      </a:rPr>
                      <m:t>=</m:t>
                    </m:r>
                    <m:r>
                      <a:rPr lang="es-ES" b="0" i="1" smtClean="0">
                        <a:latin typeface="Cambria Math"/>
                      </a:rPr>
                      <m:t>4,18</m:t>
                    </m:r>
                    <m:f>
                      <m:fPr>
                        <m:ctrlPr>
                          <a:rPr lang="es-ES" b="0" i="1" smtClean="0">
                            <a:latin typeface="Cambria Math"/>
                          </a:rPr>
                        </m:ctrlPr>
                      </m:fPr>
                      <m:num>
                        <m:r>
                          <a:rPr lang="es-ES" b="0" i="1" smtClean="0">
                            <a:latin typeface="Cambria Math"/>
                          </a:rPr>
                          <m:t>𝑟𝑎𝑑</m:t>
                        </m:r>
                      </m:num>
                      <m:den>
                        <m:r>
                          <a:rPr lang="es-ES" b="0" i="1" smtClean="0">
                            <a:latin typeface="Cambria Math"/>
                          </a:rPr>
                          <m:t>𝑠</m:t>
                        </m:r>
                      </m:den>
                    </m:f>
                    <m:r>
                      <a:rPr lang="es-ES" b="0" i="1" smtClean="0">
                        <a:latin typeface="Cambria Math"/>
                      </a:rPr>
                      <m:t>=</m:t>
                    </m:r>
                    <m:r>
                      <a:rPr lang="es-ES" i="1">
                        <a:latin typeface="Cambria Math"/>
                      </a:rPr>
                      <m:t>40 </m:t>
                    </m:r>
                    <m:r>
                      <a:rPr lang="es-ES" i="1">
                        <a:latin typeface="Cambria Math"/>
                      </a:rPr>
                      <m:t>𝑟𝑝𝑚</m:t>
                    </m:r>
                  </m:oMath>
                </a14:m>
                <a:r>
                  <a:rPr lang="es-ES" dirty="0">
                    <a:latin typeface="Calibri" pitchFamily="34" charset="0"/>
                    <a:cs typeface="Calibri" pitchFamily="34" charset="0"/>
                  </a:rPr>
                  <a:t>, la vida útil de diseño (</a:t>
                </a:r>
                <a:r>
                  <a:rPr lang="es-ES" i="1" dirty="0">
                    <a:latin typeface="Calibri" pitchFamily="34" charset="0"/>
                    <a:cs typeface="Calibri" pitchFamily="34" charset="0"/>
                  </a:rPr>
                  <a:t>Lᴅ</a:t>
                </a:r>
                <a:r>
                  <a:rPr lang="es-ES" dirty="0">
                    <a:latin typeface="Calibri" pitchFamily="34" charset="0"/>
                    <a:cs typeface="Calibri" pitchFamily="34" charset="0"/>
                  </a:rPr>
                  <a:t>) se determina </a:t>
                </a:r>
                <a:r>
                  <a:rPr lang="es-ES" dirty="0" smtClean="0">
                    <a:latin typeface="Calibri" pitchFamily="34" charset="0"/>
                    <a:cs typeface="Calibri" pitchFamily="34" charset="0"/>
                  </a:rPr>
                  <a:t>:</a:t>
                </a:r>
              </a:p>
              <a:p>
                <a:pPr marL="0" indent="0" algn="just">
                  <a:buNone/>
                </a:pPr>
                <a14:m>
                  <m:oMathPara xmlns:m="http://schemas.openxmlformats.org/officeDocument/2006/math">
                    <m:oMathParaPr>
                      <m:jc m:val="centerGroup"/>
                    </m:oMathParaPr>
                    <m:oMath xmlns:m="http://schemas.openxmlformats.org/officeDocument/2006/math">
                      <m:r>
                        <a:rPr lang="es-ES" i="1">
                          <a:latin typeface="Cambria Math"/>
                        </a:rPr>
                        <m:t>  </m:t>
                      </m:r>
                      <m:r>
                        <a:rPr lang="es-ES" i="1">
                          <a:latin typeface="Cambria Math"/>
                        </a:rPr>
                        <m:t>𝐿</m:t>
                      </m:r>
                      <m:r>
                        <a:rPr lang="es-ES" i="1">
                          <a:latin typeface="Cambria Math"/>
                        </a:rPr>
                        <m:t>ᴅ=48∗</m:t>
                      </m:r>
                      <m:sSup>
                        <m:sSupPr>
                          <m:ctrlPr>
                            <a:rPr lang="es-ES" i="1">
                              <a:latin typeface="Cambria Math"/>
                            </a:rPr>
                          </m:ctrlPr>
                        </m:sSupPr>
                        <m:e>
                          <m:r>
                            <a:rPr lang="es-ES" i="1">
                              <a:latin typeface="Cambria Math"/>
                            </a:rPr>
                            <m:t>10</m:t>
                          </m:r>
                        </m:e>
                        <m:sup>
                          <m:r>
                            <a:rPr lang="es-ES" i="1">
                              <a:latin typeface="Cambria Math"/>
                            </a:rPr>
                            <m:t>6  </m:t>
                          </m:r>
                        </m:sup>
                      </m:sSup>
                      <m:r>
                        <a:rPr lang="es-ES" i="1">
                          <a:latin typeface="Cambria Math"/>
                        </a:rPr>
                        <m:t>𝑟𝑒𝑣</m:t>
                      </m:r>
                    </m:oMath>
                  </m:oMathPara>
                </a14:m>
                <a:endParaRPr lang="es-ES" dirty="0" smtClean="0">
                  <a:latin typeface="Calibri" pitchFamily="34" charset="0"/>
                  <a:cs typeface="Calibri" pitchFamily="34" charset="0"/>
                </a:endParaRPr>
              </a:p>
              <a:p>
                <a:pPr marL="0" indent="0" algn="just">
                  <a:buNone/>
                </a:pPr>
                <a:r>
                  <a:rPr lang="es-ES" dirty="0" smtClean="0">
                    <a:latin typeface="Calibri" pitchFamily="34" charset="0"/>
                    <a:cs typeface="Calibri" pitchFamily="34" charset="0"/>
                  </a:rPr>
                  <a:t>Por lo tanto:</a:t>
                </a:r>
              </a:p>
              <a:p>
                <a:pPr marL="0" indent="0" algn="just">
                  <a:buNone/>
                </a:pPr>
                <a14:m>
                  <m:oMathPara xmlns:m="http://schemas.openxmlformats.org/officeDocument/2006/math">
                    <m:oMathParaPr>
                      <m:jc m:val="centerGroup"/>
                    </m:oMathParaPr>
                    <m:oMath xmlns:m="http://schemas.openxmlformats.org/officeDocument/2006/math">
                      <m:r>
                        <a:rPr lang="es-ES" i="1">
                          <a:latin typeface="Cambria Math"/>
                        </a:rPr>
                        <m:t>𝐶</m:t>
                      </m:r>
                      <m:r>
                        <a:rPr lang="es-ES" i="1">
                          <a:latin typeface="Cambria Math"/>
                        </a:rPr>
                        <m:t>=4845 </m:t>
                      </m:r>
                      <m:r>
                        <a:rPr lang="es-ES" i="1">
                          <a:latin typeface="Cambria Math"/>
                        </a:rPr>
                        <m:t>𝑁</m:t>
                      </m:r>
                      <m:r>
                        <a:rPr lang="es-ES" i="1">
                          <a:latin typeface="Cambria Math"/>
                        </a:rPr>
                        <m:t>=4.84 </m:t>
                      </m:r>
                      <m:r>
                        <a:rPr lang="es-ES" i="1">
                          <a:latin typeface="Cambria Math"/>
                        </a:rPr>
                        <m:t>𝐾𝑁</m:t>
                      </m:r>
                    </m:oMath>
                  </m:oMathPara>
                </a14:m>
                <a:endParaRPr lang="es-ES" dirty="0" smtClean="0">
                  <a:latin typeface="Calibri" pitchFamily="34" charset="0"/>
                  <a:cs typeface="Calibri" pitchFamily="34" charset="0"/>
                </a:endParaRPr>
              </a:p>
              <a:p>
                <a:pPr marL="0" indent="0" algn="just">
                  <a:buNone/>
                </a:pPr>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204864"/>
                <a:ext cx="6233120" cy="3600400"/>
              </a:xfrm>
              <a:blipFill rotWithShape="1">
                <a:blip r:embed="rId2"/>
                <a:stretch>
                  <a:fillRect l="-685" t="-1695" r="-685"/>
                </a:stretch>
              </a:blipFill>
            </p:spPr>
            <p:txBody>
              <a:bodyPr/>
              <a:lstStyle/>
              <a:p>
                <a:r>
                  <a:rPr lang="es-ES">
                    <a:noFill/>
                  </a:rPr>
                  <a:t> </a:t>
                </a:r>
              </a:p>
            </p:txBody>
          </p:sp>
        </mc:Fallback>
      </mc:AlternateContent>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Selección de rodamientos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9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484784"/>
            <a:ext cx="4536504" cy="792088"/>
          </a:xfrm>
        </p:spPr>
        <p:txBody>
          <a:bodyPr>
            <a:normAutofit/>
          </a:bodyPr>
          <a:lstStyle/>
          <a:p>
            <a:pPr algn="r"/>
            <a:r>
              <a:rPr lang="es-ES" sz="2000" b="1" dirty="0" smtClean="0">
                <a:latin typeface="Calibri" pitchFamily="34" charset="0"/>
                <a:cs typeface="Calibri" pitchFamily="34" charset="0"/>
              </a:rPr>
              <a:t>Objetivos Específicos</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1619672" y="2708920"/>
            <a:ext cx="6305128" cy="3765032"/>
          </a:xfrm>
        </p:spPr>
        <p:txBody>
          <a:bodyPr/>
          <a:lstStyle/>
          <a:p>
            <a:pPr lvl="0" algn="just"/>
            <a:r>
              <a:rPr lang="es-ES" sz="2000" dirty="0">
                <a:latin typeface="Calibri" pitchFamily="34" charset="0"/>
                <a:cs typeface="Calibri" pitchFamily="34" charset="0"/>
              </a:rPr>
              <a:t>Diseñar y seleccionar los componentes eléctricos y mecánicos, necesarios para la implementación del sistema de control de velocidad y posición. </a:t>
            </a:r>
          </a:p>
          <a:p>
            <a:pPr lvl="0" algn="just"/>
            <a:r>
              <a:rPr lang="es-ES" sz="2000" dirty="0">
                <a:latin typeface="Calibri" pitchFamily="34" charset="0"/>
                <a:cs typeface="Calibri" pitchFamily="34" charset="0"/>
              </a:rPr>
              <a:t>Diseñar el algoritmo de programación para automatizar el sistema de control por medio de un controlador lógico programable (</a:t>
            </a:r>
            <a:r>
              <a:rPr lang="es-ES" sz="2000" dirty="0" err="1">
                <a:latin typeface="Calibri" pitchFamily="34" charset="0"/>
                <a:cs typeface="Calibri" pitchFamily="34" charset="0"/>
              </a:rPr>
              <a:t>PLC’s</a:t>
            </a:r>
            <a:r>
              <a:rPr lang="es-ES" sz="2000" dirty="0">
                <a:latin typeface="Calibri" pitchFamily="34" charset="0"/>
                <a:cs typeface="Calibri" pitchFamily="34" charset="0"/>
              </a:rPr>
              <a:t>).</a:t>
            </a:r>
          </a:p>
          <a:p>
            <a:pPr lvl="0" algn="just"/>
            <a:r>
              <a:rPr lang="es-ES" sz="2000" dirty="0">
                <a:latin typeface="Calibri" pitchFamily="34" charset="0"/>
                <a:cs typeface="Calibri" pitchFamily="34" charset="0"/>
              </a:rPr>
              <a:t>Desarrollar guías de </a:t>
            </a:r>
            <a:r>
              <a:rPr lang="es-ES" sz="2000" dirty="0" smtClean="0">
                <a:latin typeface="Calibri" pitchFamily="34" charset="0"/>
                <a:cs typeface="Calibri" pitchFamily="34" charset="0"/>
              </a:rPr>
              <a:t>laboratorio y </a:t>
            </a:r>
            <a:r>
              <a:rPr lang="es-ES" sz="2000" dirty="0">
                <a:latin typeface="Calibri" pitchFamily="34" charset="0"/>
                <a:cs typeface="Calibri" pitchFamily="34" charset="0"/>
              </a:rPr>
              <a:t>difundir la utilización adecuada en los estudiantes para que de esta manera sea aprovechada a lo máximo.</a:t>
            </a:r>
          </a:p>
          <a:p>
            <a:endParaRPr lang="es-E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0758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lstStyle/>
          <a:p>
            <a:pPr marL="0" indent="0">
              <a:buNone/>
            </a:pPr>
            <a:r>
              <a:rPr lang="es-ES" sz="2000" dirty="0" smtClean="0">
                <a:latin typeface="Calibri" pitchFamily="34" charset="0"/>
                <a:cs typeface="Calibri" pitchFamily="34" charset="0"/>
              </a:rPr>
              <a:t>El diámetro del rodillo motriz viene dado por:</a:t>
            </a:r>
          </a:p>
          <a:p>
            <a:pPr marL="0" indent="0">
              <a:buNone/>
            </a:pPr>
            <a:endParaRPr lang="es-ES" sz="2000" dirty="0"/>
          </a:p>
        </p:txBody>
      </p:sp>
      <p:sp>
        <p:nvSpPr>
          <p:cNvPr id="7" name="1 Título"/>
          <p:cNvSpPr txBox="1">
            <a:spLocks/>
          </p:cNvSpPr>
          <p:nvPr/>
        </p:nvSpPr>
        <p:spPr>
          <a:xfrm>
            <a:off x="3707904" y="1340768"/>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Tabla selección de rodamientos</a:t>
            </a:r>
            <a:endParaRPr lang="es-ES" sz="2000" b="1" dirty="0">
              <a:latin typeface="Calibri" pitchFamily="34" charset="0"/>
              <a:cs typeface="Calibri" pitchFamily="34" charset="0"/>
            </a:endParaRPr>
          </a:p>
        </p:txBody>
      </p:sp>
      <p:pic>
        <p:nvPicPr>
          <p:cNvPr id="8" name="7 Imagen" descr="L:\Anexo 8.bmp"/>
          <p:cNvPicPr/>
          <p:nvPr/>
        </p:nvPicPr>
        <p:blipFill rotWithShape="1">
          <a:blip r:embed="rId3">
            <a:extLst>
              <a:ext uri="{28A0092B-C50C-407E-A947-70E740481C1C}">
                <a14:useLocalDpi xmlns:a14="http://schemas.microsoft.com/office/drawing/2010/main" val="0"/>
              </a:ext>
            </a:extLst>
          </a:blip>
          <a:srcRect l="867" r="10885" b="4923"/>
          <a:stretch/>
        </p:blipFill>
        <p:spPr bwMode="auto">
          <a:xfrm>
            <a:off x="467544" y="2060847"/>
            <a:ext cx="8136904" cy="3816425"/>
          </a:xfrm>
          <a:prstGeom prst="rect">
            <a:avLst/>
          </a:prstGeom>
          <a:noFill/>
          <a:ln>
            <a:noFill/>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9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188968"/>
              </a:xfrm>
            </p:spPr>
            <p:txBody>
              <a:bodyPr/>
              <a:lstStyle/>
              <a:p>
                <a:pPr marL="0" indent="0">
                  <a:buNone/>
                </a:pPr>
                <a:r>
                  <a:rPr lang="es-ES" sz="2000" dirty="0" smtClean="0">
                    <a:latin typeface="Calibri" pitchFamily="34" charset="0"/>
                    <a:cs typeface="Calibri" pitchFamily="34" charset="0"/>
                  </a:rPr>
                  <a:t>Debido a que la carga siempre será soportada mínimo por dos rodillos la carga radial se calcula por:</a:t>
                </a:r>
              </a:p>
              <a:p>
                <a:pPr marL="0" indent="0">
                  <a:buNone/>
                </a:pPr>
                <a14:m>
                  <m:oMathPara xmlns:m="http://schemas.openxmlformats.org/officeDocument/2006/math">
                    <m:oMathParaPr>
                      <m:jc m:val="centerGroup"/>
                    </m:oMathParaPr>
                    <m:oMath xmlns:m="http://schemas.openxmlformats.org/officeDocument/2006/math">
                      <m:r>
                        <m:rPr>
                          <m:sty m:val="p"/>
                        </m:rPr>
                        <a:rPr lang="es-ES" sz="2000">
                          <a:latin typeface="Cambria Math"/>
                        </a:rPr>
                        <m:t>P</m:t>
                      </m:r>
                      <m:r>
                        <a:rPr lang="es-ES" sz="2000">
                          <a:latin typeface="Cambria Math"/>
                        </a:rPr>
                        <m:t>ᴅ= </m:t>
                      </m:r>
                      <m:f>
                        <m:fPr>
                          <m:ctrlPr>
                            <a:rPr lang="es-ES" sz="2000" i="1">
                              <a:latin typeface="Cambria Math"/>
                            </a:rPr>
                          </m:ctrlPr>
                        </m:fPr>
                        <m:num>
                          <m:r>
                            <m:rPr>
                              <m:sty m:val="p"/>
                            </m:rPr>
                            <a:rPr lang="es-ES" sz="2000">
                              <a:latin typeface="Cambria Math"/>
                            </a:rPr>
                            <m:t>F</m:t>
                          </m:r>
                        </m:num>
                        <m:den>
                          <m:r>
                            <a:rPr lang="es-ES" sz="2000">
                              <a:latin typeface="Cambria Math"/>
                            </a:rPr>
                            <m:t>4</m:t>
                          </m:r>
                        </m:den>
                      </m:f>
                      <m:r>
                        <a:rPr lang="es-ES" sz="2000" i="1">
                          <a:latin typeface="Cambria Math"/>
                        </a:rPr>
                        <m:t> </m:t>
                      </m:r>
                      <m:r>
                        <a:rPr lang="es-ES" sz="2000" b="0" i="1" smtClean="0">
                          <a:latin typeface="Cambria Math"/>
                        </a:rPr>
                        <m:t>=666.7 </m:t>
                      </m:r>
                      <m:r>
                        <a:rPr lang="es-ES" sz="2000" b="0" i="1" smtClean="0">
                          <a:latin typeface="Cambria Math"/>
                        </a:rPr>
                        <m:t>𝑁</m:t>
                      </m:r>
                    </m:oMath>
                  </m:oMathPara>
                </a14:m>
                <a:endParaRPr lang="es-ES" sz="2000" b="0" dirty="0" smtClean="0">
                  <a:latin typeface="Calibri" pitchFamily="34" charset="0"/>
                  <a:cs typeface="Calibri" pitchFamily="34" charset="0"/>
                </a:endParaRPr>
              </a:p>
              <a:p>
                <a:pPr marL="0" indent="0">
                  <a:buNone/>
                </a:pPr>
                <a:r>
                  <a:rPr lang="es-ES" sz="2000" dirty="0" smtClean="0">
                    <a:latin typeface="Calibri" pitchFamily="34" charset="0"/>
                    <a:cs typeface="Calibri" pitchFamily="34" charset="0"/>
                  </a:rPr>
                  <a:t>La carga dinámica es:</a:t>
                </a:r>
              </a:p>
              <a:p>
                <a:pPr marL="0" indent="0">
                  <a:buNone/>
                </a:pPr>
                <a14:m>
                  <m:oMathPara xmlns:m="http://schemas.openxmlformats.org/officeDocument/2006/math">
                    <m:oMathParaPr>
                      <m:jc m:val="centerGroup"/>
                    </m:oMathParaPr>
                    <m:oMath xmlns:m="http://schemas.openxmlformats.org/officeDocument/2006/math">
                      <m:r>
                        <m:rPr>
                          <m:sty m:val="p"/>
                        </m:rPr>
                        <a:rPr lang="es-ES" sz="2000">
                          <a:latin typeface="Cambria Math"/>
                        </a:rPr>
                        <m:t>C</m:t>
                      </m:r>
                      <m:r>
                        <a:rPr lang="es-ES" sz="2000">
                          <a:latin typeface="Cambria Math"/>
                        </a:rPr>
                        <m:t>=2420 </m:t>
                      </m:r>
                      <m:r>
                        <m:rPr>
                          <m:sty m:val="p"/>
                        </m:rPr>
                        <a:rPr lang="es-ES" sz="2000">
                          <a:latin typeface="Cambria Math"/>
                        </a:rPr>
                        <m:t>N</m:t>
                      </m:r>
                      <m:r>
                        <a:rPr lang="es-ES" sz="2000">
                          <a:latin typeface="Cambria Math"/>
                        </a:rPr>
                        <m:t>=2.42 </m:t>
                      </m:r>
                      <m:r>
                        <m:rPr>
                          <m:sty m:val="p"/>
                        </m:rPr>
                        <a:rPr lang="es-ES" sz="2000">
                          <a:latin typeface="Cambria Math"/>
                        </a:rPr>
                        <m:t>KN</m:t>
                      </m:r>
                    </m:oMath>
                  </m:oMathPara>
                </a14:m>
                <a:endParaRPr lang="es-ES" sz="2000" dirty="0" smtClean="0">
                  <a:latin typeface="Calibri" pitchFamily="34" charset="0"/>
                  <a:cs typeface="Calibri" pitchFamily="34" charset="0"/>
                </a:endParaRPr>
              </a:p>
              <a:p>
                <a:pPr marL="0" indent="0">
                  <a:buNone/>
                </a:pPr>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188968"/>
              </a:xfrm>
              <a:blipFill rotWithShape="1">
                <a:blip r:embed="rId3"/>
                <a:stretch>
                  <a:fillRect l="-1076" t="-956" r="-587"/>
                </a:stretch>
              </a:blipFill>
            </p:spPr>
            <p:txBody>
              <a:bodyPr/>
              <a:lstStyle/>
              <a:p>
                <a:r>
                  <a:rPr lang="es-ES">
                    <a:noFill/>
                  </a:rPr>
                  <a:t> </a:t>
                </a:r>
              </a:p>
            </p:txBody>
          </p:sp>
        </mc:Fallback>
      </mc:AlternateContent>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Rodamientos de los rodillos medios</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3501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2195736" y="1700808"/>
            <a:ext cx="5729064" cy="3837040"/>
          </a:xfrm>
        </p:spPr>
        <p:txBody>
          <a:bodyPr/>
          <a:lstStyle/>
          <a:p>
            <a:pPr marL="0" indent="0" algn="just">
              <a:buNone/>
            </a:pPr>
            <a:r>
              <a:rPr lang="es-ES" sz="2000" dirty="0">
                <a:latin typeface="Calibri" pitchFamily="34" charset="0"/>
                <a:cs typeface="Calibri" pitchFamily="34" charset="0"/>
              </a:rPr>
              <a:t>S</a:t>
            </a:r>
            <a:r>
              <a:rPr lang="es-ES" sz="2000" dirty="0" smtClean="0">
                <a:latin typeface="Calibri" pitchFamily="34" charset="0"/>
                <a:cs typeface="Calibri" pitchFamily="34" charset="0"/>
              </a:rPr>
              <a:t>e </a:t>
            </a:r>
            <a:r>
              <a:rPr lang="es-ES" sz="2000" dirty="0">
                <a:latin typeface="Calibri" pitchFamily="34" charset="0"/>
                <a:cs typeface="Calibri" pitchFamily="34" charset="0"/>
              </a:rPr>
              <a:t>selecciona el rodamiento </a:t>
            </a:r>
            <a:r>
              <a:rPr lang="es-ES" sz="2000" dirty="0" smtClean="0">
                <a:latin typeface="Calibri" pitchFamily="34" charset="0"/>
                <a:cs typeface="Calibri" pitchFamily="34" charset="0"/>
              </a:rPr>
              <a:t>626; </a:t>
            </a:r>
            <a:r>
              <a:rPr lang="es-ES" sz="2000" dirty="0">
                <a:latin typeface="Calibri" pitchFamily="34" charset="0"/>
                <a:cs typeface="Calibri" pitchFamily="34" charset="0"/>
              </a:rPr>
              <a:t>el mismo que tiene una capacidad de carga dinámica de 2.55 KN</a:t>
            </a:r>
          </a:p>
        </p:txBody>
      </p:sp>
      <p:pic>
        <p:nvPicPr>
          <p:cNvPr id="8" name="7 Imagen" descr="L:\Anexo 9.bmp"/>
          <p:cNvPicPr/>
          <p:nvPr/>
        </p:nvPicPr>
        <p:blipFill rotWithShape="1">
          <a:blip r:embed="rId2">
            <a:extLst>
              <a:ext uri="{28A0092B-C50C-407E-A947-70E740481C1C}">
                <a14:useLocalDpi xmlns:a14="http://schemas.microsoft.com/office/drawing/2010/main" val="0"/>
              </a:ext>
            </a:extLst>
          </a:blip>
          <a:srcRect l="4469" t="5906" r="15123" b="7660"/>
          <a:stretch/>
        </p:blipFill>
        <p:spPr bwMode="auto">
          <a:xfrm>
            <a:off x="755576" y="2492896"/>
            <a:ext cx="7848872" cy="3960440"/>
          </a:xfrm>
          <a:prstGeom prst="rect">
            <a:avLst/>
          </a:prstGeom>
          <a:noFill/>
          <a:ln>
            <a:noFill/>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438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Dimensionamiento de la banda</a:t>
            </a:r>
            <a:endParaRPr lang="es-ES" sz="2000" b="1" dirty="0">
              <a:latin typeface="Calibri" pitchFamily="34" charset="0"/>
              <a:cs typeface="Calibri" pitchFamily="34" charset="0"/>
            </a:endParaRPr>
          </a:p>
        </p:txBody>
      </p:sp>
      <p:pic>
        <p:nvPicPr>
          <p:cNvPr id="8" name="7 Marcador de contenido"/>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65007" y="3110016"/>
            <a:ext cx="5087060" cy="1666667"/>
          </a:xfrm>
          <a:prstGeom prst="rect">
            <a:avLst/>
          </a:prstGeom>
          <a:noFill/>
          <a:ln>
            <a:solidFill>
              <a:schemeClr val="accent1"/>
            </a:solidFill>
          </a:ln>
        </p:spPr>
      </p:pic>
      <mc:AlternateContent xmlns:mc="http://schemas.openxmlformats.org/markup-compatibility/2006" xmlns:a14="http://schemas.microsoft.com/office/drawing/2010/main">
        <mc:Choice Requires="a14">
          <p:sp>
            <p:nvSpPr>
              <p:cNvPr id="2" name="1 Rectángulo"/>
              <p:cNvSpPr/>
              <p:nvPr/>
            </p:nvSpPr>
            <p:spPr>
              <a:xfrm>
                <a:off x="2267744" y="2411596"/>
                <a:ext cx="257284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i="1">
                          <a:latin typeface="Cambria Math"/>
                        </a:rPr>
                        <m:t>𝐴𝑛𝑐h𝑜</m:t>
                      </m:r>
                      <m:r>
                        <a:rPr lang="es-ES" i="1">
                          <a:latin typeface="Cambria Math"/>
                        </a:rPr>
                        <m:t> </m:t>
                      </m:r>
                      <m:r>
                        <a:rPr lang="es-ES" b="1" i="1">
                          <a:latin typeface="Cambria Math"/>
                        </a:rPr>
                        <m:t>𝑨</m:t>
                      </m:r>
                      <m:r>
                        <a:rPr lang="es-ES" i="1">
                          <a:latin typeface="Cambria Math"/>
                        </a:rPr>
                        <m:t>= 200 </m:t>
                      </m:r>
                      <m:r>
                        <a:rPr lang="es-ES" i="1">
                          <a:latin typeface="Cambria Math"/>
                        </a:rPr>
                        <m:t>𝑚𝑚</m:t>
                      </m:r>
                    </m:oMath>
                  </m:oMathPara>
                </a14:m>
                <a:endParaRPr lang="es-ES" dirty="0"/>
              </a:p>
            </p:txBody>
          </p:sp>
        </mc:Choice>
        <mc:Fallback xmlns="">
          <p:sp>
            <p:nvSpPr>
              <p:cNvPr id="2" name="1 Rectángulo"/>
              <p:cNvSpPr>
                <a:spLocks noRot="1" noChangeAspect="1" noMove="1" noResize="1" noEditPoints="1" noAdjustHandles="1" noChangeArrowheads="1" noChangeShapeType="1" noTextEdit="1"/>
              </p:cNvSpPr>
              <p:nvPr/>
            </p:nvSpPr>
            <p:spPr>
              <a:xfrm>
                <a:off x="2267744" y="2411596"/>
                <a:ext cx="2572842" cy="369332"/>
              </a:xfrm>
              <a:prstGeom prst="rect">
                <a:avLst/>
              </a:prstGeom>
              <a:blipFill rotWithShape="1">
                <a:blip r:embed="rId4"/>
                <a:stretch>
                  <a:fillRect/>
                </a:stretch>
              </a:blipFill>
            </p:spPr>
            <p:txBody>
              <a:bodyPr/>
              <a:lstStyle/>
              <a:p>
                <a:r>
                  <a:rPr lang="es-ES">
                    <a:noFill/>
                  </a:rPr>
                  <a:t> </a:t>
                </a:r>
              </a:p>
            </p:txBody>
          </p:sp>
        </mc:Fallback>
      </mc:AlternateContent>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2894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2339752" y="1412776"/>
            <a:ext cx="5904656" cy="2016224"/>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4000" b="1" dirty="0" smtClean="0">
                <a:latin typeface="Calibri" pitchFamily="34" charset="0"/>
                <a:cs typeface="Calibri" pitchFamily="34" charset="0"/>
              </a:rPr>
              <a:t>Diseño del disco </a:t>
            </a:r>
            <a:r>
              <a:rPr lang="es-ES" sz="4000" b="1" dirty="0" err="1" smtClean="0">
                <a:latin typeface="Calibri" pitchFamily="34" charset="0"/>
                <a:cs typeface="Calibri" pitchFamily="34" charset="0"/>
              </a:rPr>
              <a:t>posicionador</a:t>
            </a:r>
            <a:endParaRPr lang="es-ES" sz="4000" b="1" dirty="0">
              <a:latin typeface="Calibri" pitchFamily="34" charset="0"/>
              <a:cs typeface="Calibri"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2894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456384"/>
          </a:xfrm>
        </p:spPr>
        <p:txBody>
          <a:bodyPr>
            <a:normAutofit/>
          </a:bodyPr>
          <a:lstStyle/>
          <a:p>
            <a:pPr marL="0" indent="0" algn="just">
              <a:buNone/>
            </a:pPr>
            <a:r>
              <a:rPr lang="es-ES" sz="2000" dirty="0">
                <a:latin typeface="Calibri" pitchFamily="34" charset="0"/>
                <a:cs typeface="Calibri" pitchFamily="34" charset="0"/>
              </a:rPr>
              <a:t>Para reducir la velocidad de giro de 40 rpm (salida del reductor de velocidad); a 20 rpm (requeridos en el disco giratorio), se utilizará un par de engranajes, ya que se requiere convertir el movimiento alrededor del eje horizontal en movimiento alrededor del eje vertical, los engranajes serán del tipo cónico</a:t>
            </a:r>
            <a:r>
              <a:rPr lang="es-ES" sz="2000" dirty="0" smtClean="0">
                <a:latin typeface="Calibri" pitchFamily="34" charset="0"/>
                <a:cs typeface="Calibri" pitchFamily="34" charset="0"/>
              </a:rPr>
              <a:t>.</a:t>
            </a:r>
            <a:endParaRPr lang="es-ES" sz="2000" dirty="0">
              <a:latin typeface="Calibri" pitchFamily="34" charset="0"/>
              <a:cs typeface="Calibri" pitchFamily="34" charset="0"/>
            </a:endParaRP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Reducto de velocidad</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2894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600400"/>
              </a:xfrm>
            </p:spPr>
            <p:txBody>
              <a:bodyPr>
                <a:normAutofit fontScale="92500" lnSpcReduction="10000"/>
              </a:bodyPr>
              <a:lstStyle/>
              <a:p>
                <a:pPr marL="0" indent="0" algn="just">
                  <a:buNone/>
                </a:pPr>
                <a:r>
                  <a:rPr lang="es-ES" sz="2000" dirty="0" smtClean="0">
                    <a:latin typeface="Calibri" pitchFamily="34" charset="0"/>
                    <a:cs typeface="Calibri" pitchFamily="34" charset="0"/>
                  </a:rPr>
                  <a:t>Con el fin de que no exista interferencia entre los dientes de los engranes se recomienda que el engrane pequeño (piñón) tenga no menos de 15 dientes, con lo cual se calcula el número de dientes del engrane:</a:t>
                </a:r>
              </a:p>
              <a:p>
                <a:pPr marL="0" indent="0" algn="just">
                  <a:buNone/>
                </a:pPr>
                <a:endParaRPr lang="es-ES" sz="2000" dirty="0" smtClean="0">
                  <a:latin typeface="Calibri" pitchFamily="34" charset="0"/>
                  <a:cs typeface="Calibri" pitchFamily="34" charset="0"/>
                </a:endParaRPr>
              </a:p>
              <a:p>
                <a:pPr marL="0" indent="0" algn="just">
                  <a:buNone/>
                </a:pPr>
                <a14:m>
                  <m:oMathPara xmlns:m="http://schemas.openxmlformats.org/officeDocument/2006/math">
                    <m:oMathParaPr>
                      <m:jc m:val="centerGroup"/>
                    </m:oMathParaPr>
                    <m:oMath xmlns:m="http://schemas.openxmlformats.org/officeDocument/2006/math">
                      <m:f>
                        <m:fPr>
                          <m:ctrlPr>
                            <a:rPr lang="es-ES" sz="2000" i="1">
                              <a:latin typeface="Cambria Math"/>
                            </a:rPr>
                          </m:ctrlPr>
                        </m:fPr>
                        <m:num>
                          <m:sSub>
                            <m:sSubPr>
                              <m:ctrlPr>
                                <a:rPr lang="es-ES" sz="2000" i="1">
                                  <a:latin typeface="Cambria Math"/>
                                </a:rPr>
                              </m:ctrlPr>
                            </m:sSubPr>
                            <m:e>
                              <m:r>
                                <a:rPr lang="es-EC" sz="2000" i="1">
                                  <a:latin typeface="Cambria Math"/>
                                </a:rPr>
                                <m:t>𝜔</m:t>
                              </m:r>
                            </m:e>
                            <m:sub>
                              <m:r>
                                <a:rPr lang="es-EC" sz="2000" i="1">
                                  <a:latin typeface="Cambria Math"/>
                                </a:rPr>
                                <m:t>2</m:t>
                              </m:r>
                            </m:sub>
                          </m:sSub>
                        </m:num>
                        <m:den>
                          <m:sSub>
                            <m:sSubPr>
                              <m:ctrlPr>
                                <a:rPr lang="es-ES" sz="2000" i="1">
                                  <a:latin typeface="Cambria Math"/>
                                </a:rPr>
                              </m:ctrlPr>
                            </m:sSubPr>
                            <m:e>
                              <m:r>
                                <a:rPr lang="es-EC" sz="2000" i="1">
                                  <a:latin typeface="Cambria Math"/>
                                </a:rPr>
                                <m:t>𝜔</m:t>
                              </m:r>
                            </m:e>
                            <m:sub>
                              <m:r>
                                <a:rPr lang="es-EC" sz="2000" i="1">
                                  <a:latin typeface="Cambria Math"/>
                                </a:rPr>
                                <m:t>3</m:t>
                              </m:r>
                            </m:sub>
                          </m:sSub>
                        </m:den>
                      </m:f>
                      <m:r>
                        <a:rPr lang="es-ES" sz="2000" i="1">
                          <a:latin typeface="Cambria Math"/>
                        </a:rPr>
                        <m:t>= </m:t>
                      </m:r>
                      <m:f>
                        <m:fPr>
                          <m:ctrlPr>
                            <a:rPr lang="es-ES" sz="2000" i="1">
                              <a:latin typeface="Cambria Math"/>
                            </a:rPr>
                          </m:ctrlPr>
                        </m:fPr>
                        <m:num>
                          <m:sSub>
                            <m:sSubPr>
                              <m:ctrlPr>
                                <a:rPr lang="es-ES" sz="2000" i="1">
                                  <a:latin typeface="Cambria Math"/>
                                </a:rPr>
                              </m:ctrlPr>
                            </m:sSubPr>
                            <m:e>
                              <m:r>
                                <a:rPr lang="es-ES" sz="2000" i="1">
                                  <a:latin typeface="Cambria Math"/>
                                </a:rPr>
                                <m:t>𝑁</m:t>
                              </m:r>
                            </m:e>
                            <m:sub>
                              <m:r>
                                <a:rPr lang="es-ES" sz="2000" i="1">
                                  <a:latin typeface="Cambria Math"/>
                                </a:rPr>
                                <m:t>3  </m:t>
                              </m:r>
                            </m:sub>
                          </m:sSub>
                        </m:num>
                        <m:den>
                          <m:sSub>
                            <m:sSubPr>
                              <m:ctrlPr>
                                <a:rPr lang="es-ES" sz="2000" i="1">
                                  <a:latin typeface="Cambria Math"/>
                                </a:rPr>
                              </m:ctrlPr>
                            </m:sSubPr>
                            <m:e>
                              <m:r>
                                <a:rPr lang="es-ES" sz="2000" i="1">
                                  <a:latin typeface="Cambria Math"/>
                                </a:rPr>
                                <m:t>𝑁</m:t>
                              </m:r>
                            </m:e>
                            <m:sub>
                              <m:r>
                                <a:rPr lang="es-ES" sz="2000" i="1">
                                  <a:latin typeface="Cambria Math"/>
                                </a:rPr>
                                <m:t>2  </m:t>
                              </m:r>
                            </m:sub>
                          </m:sSub>
                        </m:den>
                      </m:f>
                    </m:oMath>
                  </m:oMathPara>
                </a14:m>
                <a:endParaRPr lang="es-ES" sz="2000" dirty="0" smtClean="0"/>
              </a:p>
              <a:p>
                <a:pPr marL="0" indent="0" algn="just">
                  <a:buNone/>
                </a:pPr>
                <a:r>
                  <a:rPr lang="es-ES" sz="2000" dirty="0" smtClean="0"/>
                  <a:t>donde:</a:t>
                </a:r>
              </a:p>
              <a:p>
                <a:pPr marL="0" indent="0">
                  <a:buNone/>
                </a:pPr>
                <a14:m>
                  <m:oMathPara xmlns:m="http://schemas.openxmlformats.org/officeDocument/2006/math">
                    <m:oMathParaPr>
                      <m:jc m:val="left"/>
                    </m:oMathParaPr>
                    <m:oMath xmlns:m="http://schemas.openxmlformats.org/officeDocument/2006/math">
                      <m:sSub>
                        <m:sSubPr>
                          <m:ctrlPr>
                            <a:rPr lang="es-ES" sz="2000" i="1">
                              <a:latin typeface="Cambria Math"/>
                            </a:rPr>
                          </m:ctrlPr>
                        </m:sSubPr>
                        <m:e>
                          <m:r>
                            <a:rPr lang="es-EC" sz="2000" i="1">
                              <a:latin typeface="Cambria Math"/>
                            </a:rPr>
                            <m:t>𝜔</m:t>
                          </m:r>
                        </m:e>
                        <m:sub>
                          <m:r>
                            <a:rPr lang="es-EC" sz="2000" i="1">
                              <a:latin typeface="Cambria Math"/>
                            </a:rPr>
                            <m:t>3</m:t>
                          </m:r>
                        </m:sub>
                      </m:sSub>
                      <m:r>
                        <a:rPr lang="es-EC" sz="2000" i="1">
                          <a:latin typeface="Cambria Math"/>
                        </a:rPr>
                        <m:t>=</m:t>
                      </m:r>
                      <m:r>
                        <a:rPr lang="es-EC" sz="2000" i="1">
                          <a:latin typeface="Cambria Math"/>
                        </a:rPr>
                        <m:t>𝑣𝑒𝑙𝑜𝑐𝑖𝑑𝑎𝑑</m:t>
                      </m:r>
                      <m:r>
                        <a:rPr lang="es-EC" sz="2000" i="1">
                          <a:latin typeface="Cambria Math"/>
                        </a:rPr>
                        <m:t> </m:t>
                      </m:r>
                      <m:r>
                        <a:rPr lang="es-EC" sz="2000" i="1">
                          <a:latin typeface="Cambria Math"/>
                        </a:rPr>
                        <m:t>𝑑𝑒</m:t>
                      </m:r>
                      <m:r>
                        <a:rPr lang="es-EC" sz="2000" i="1">
                          <a:latin typeface="Cambria Math"/>
                        </a:rPr>
                        <m:t> </m:t>
                      </m:r>
                      <m:r>
                        <a:rPr lang="es-EC" sz="2000" i="1">
                          <a:latin typeface="Cambria Math"/>
                        </a:rPr>
                        <m:t>𝑔𝑖𝑟𝑜</m:t>
                      </m:r>
                      <m:r>
                        <a:rPr lang="es-EC" sz="2000" i="1">
                          <a:latin typeface="Cambria Math"/>
                        </a:rPr>
                        <m:t> </m:t>
                      </m:r>
                      <m:r>
                        <a:rPr lang="es-EC" sz="2000" i="1">
                          <a:latin typeface="Cambria Math"/>
                        </a:rPr>
                        <m:t>𝑑𝑒𝑙</m:t>
                      </m:r>
                      <m:r>
                        <a:rPr lang="es-EC" sz="2000" i="1">
                          <a:latin typeface="Cambria Math"/>
                        </a:rPr>
                        <m:t> </m:t>
                      </m:r>
                      <m:r>
                        <a:rPr lang="es-EC" sz="2000" i="1">
                          <a:latin typeface="Cambria Math"/>
                        </a:rPr>
                        <m:t>𝑝𝑙𝑎𝑡𝑜</m:t>
                      </m:r>
                    </m:oMath>
                  </m:oMathPara>
                </a14:m>
                <a:endParaRPr lang="es-ES" sz="2000" dirty="0"/>
              </a:p>
              <a:p>
                <a:pPr marL="0" indent="0">
                  <a:buNone/>
                </a:pPr>
                <a14:m>
                  <m:oMathPara xmlns:m="http://schemas.openxmlformats.org/officeDocument/2006/math">
                    <m:oMathParaPr>
                      <m:jc m:val="left"/>
                    </m:oMathParaPr>
                    <m:oMath xmlns:m="http://schemas.openxmlformats.org/officeDocument/2006/math">
                      <m:sSub>
                        <m:sSubPr>
                          <m:ctrlPr>
                            <a:rPr lang="es-ES" sz="2000" i="1">
                              <a:latin typeface="Cambria Math"/>
                            </a:rPr>
                          </m:ctrlPr>
                        </m:sSubPr>
                        <m:e>
                          <m:r>
                            <a:rPr lang="es-EC" sz="2000" i="1">
                              <a:latin typeface="Cambria Math"/>
                            </a:rPr>
                            <m:t>𝑁</m:t>
                          </m:r>
                        </m:e>
                        <m:sub>
                          <m:r>
                            <a:rPr lang="es-EC" sz="2000" i="1">
                              <a:latin typeface="Cambria Math"/>
                            </a:rPr>
                            <m:t>2</m:t>
                          </m:r>
                        </m:sub>
                      </m:sSub>
                      <m:r>
                        <a:rPr lang="es-EC" sz="2000" i="1">
                          <a:latin typeface="Cambria Math"/>
                        </a:rPr>
                        <m:t>=</m:t>
                      </m:r>
                      <m:r>
                        <a:rPr lang="es-EC" sz="2000" i="1">
                          <a:latin typeface="Cambria Math"/>
                        </a:rPr>
                        <m:t>𝑛</m:t>
                      </m:r>
                      <m:r>
                        <a:rPr lang="es-EC" sz="2000" i="1">
                          <a:latin typeface="Cambria Math"/>
                        </a:rPr>
                        <m:t>ú</m:t>
                      </m:r>
                      <m:r>
                        <a:rPr lang="es-EC" sz="2000" i="1">
                          <a:latin typeface="Cambria Math"/>
                        </a:rPr>
                        <m:t>𝑚𝑒𝑟𝑜</m:t>
                      </m:r>
                      <m:r>
                        <a:rPr lang="es-EC" sz="2000" i="1">
                          <a:latin typeface="Cambria Math"/>
                        </a:rPr>
                        <m:t> </m:t>
                      </m:r>
                      <m:r>
                        <a:rPr lang="es-EC" sz="2000" i="1">
                          <a:latin typeface="Cambria Math"/>
                        </a:rPr>
                        <m:t>𝑑𝑒</m:t>
                      </m:r>
                      <m:r>
                        <a:rPr lang="es-EC" sz="2000" i="1">
                          <a:latin typeface="Cambria Math"/>
                        </a:rPr>
                        <m:t> </m:t>
                      </m:r>
                      <m:r>
                        <a:rPr lang="es-EC" sz="2000" i="1">
                          <a:latin typeface="Cambria Math"/>
                        </a:rPr>
                        <m:t>𝑑𝑖𝑒𝑛𝑡𝑒𝑠</m:t>
                      </m:r>
                      <m:r>
                        <a:rPr lang="es-EC" sz="2000" i="1">
                          <a:latin typeface="Cambria Math"/>
                        </a:rPr>
                        <m:t> </m:t>
                      </m:r>
                      <m:r>
                        <a:rPr lang="es-EC" sz="2000" i="1">
                          <a:latin typeface="Cambria Math"/>
                        </a:rPr>
                        <m:t>𝑑𝑒𝑙</m:t>
                      </m:r>
                      <m:r>
                        <a:rPr lang="es-EC" sz="2000" i="1">
                          <a:latin typeface="Cambria Math"/>
                        </a:rPr>
                        <m:t> </m:t>
                      </m:r>
                      <m:r>
                        <a:rPr lang="es-EC" sz="2000" i="1">
                          <a:latin typeface="Cambria Math"/>
                        </a:rPr>
                        <m:t>𝑝𝑖</m:t>
                      </m:r>
                      <m:r>
                        <a:rPr lang="es-EC" sz="2000" i="1">
                          <a:latin typeface="Cambria Math"/>
                        </a:rPr>
                        <m:t>ñó</m:t>
                      </m:r>
                      <m:r>
                        <a:rPr lang="es-EC" sz="2000" i="1">
                          <a:latin typeface="Cambria Math"/>
                        </a:rPr>
                        <m:t>𝑛</m:t>
                      </m:r>
                    </m:oMath>
                  </m:oMathPara>
                </a14:m>
                <a:endParaRPr lang="es-ES" sz="2000" dirty="0"/>
              </a:p>
              <a:p>
                <a:pPr marL="0" indent="0">
                  <a:buNone/>
                </a:pPr>
                <a14:m>
                  <m:oMathPara xmlns:m="http://schemas.openxmlformats.org/officeDocument/2006/math">
                    <m:oMathParaPr>
                      <m:jc m:val="left"/>
                    </m:oMathParaPr>
                    <m:oMath xmlns:m="http://schemas.openxmlformats.org/officeDocument/2006/math">
                      <m:sSub>
                        <m:sSubPr>
                          <m:ctrlPr>
                            <a:rPr lang="es-ES" sz="2000" i="1">
                              <a:latin typeface="Cambria Math"/>
                            </a:rPr>
                          </m:ctrlPr>
                        </m:sSubPr>
                        <m:e>
                          <m:r>
                            <a:rPr lang="es-EC" sz="2000" i="1">
                              <a:latin typeface="Cambria Math"/>
                            </a:rPr>
                            <m:t>𝑁</m:t>
                          </m:r>
                        </m:e>
                        <m:sub>
                          <m:r>
                            <a:rPr lang="es-EC" sz="2000" i="1">
                              <a:latin typeface="Cambria Math"/>
                            </a:rPr>
                            <m:t>3</m:t>
                          </m:r>
                        </m:sub>
                      </m:sSub>
                      <m:r>
                        <a:rPr lang="es-EC" sz="2000" i="1">
                          <a:latin typeface="Cambria Math"/>
                        </a:rPr>
                        <m:t>=</m:t>
                      </m:r>
                      <m:r>
                        <a:rPr lang="es-EC" sz="2000" i="1">
                          <a:latin typeface="Cambria Math"/>
                        </a:rPr>
                        <m:t>𝑛</m:t>
                      </m:r>
                      <m:r>
                        <a:rPr lang="es-EC" sz="2000" i="1">
                          <a:latin typeface="Cambria Math"/>
                        </a:rPr>
                        <m:t>ú</m:t>
                      </m:r>
                      <m:r>
                        <a:rPr lang="es-EC" sz="2000" i="1">
                          <a:latin typeface="Cambria Math"/>
                        </a:rPr>
                        <m:t>𝑚𝑒𝑟𝑜</m:t>
                      </m:r>
                      <m:r>
                        <a:rPr lang="es-EC" sz="2000" i="1">
                          <a:latin typeface="Cambria Math"/>
                        </a:rPr>
                        <m:t> </m:t>
                      </m:r>
                      <m:r>
                        <a:rPr lang="es-EC" sz="2000" i="1">
                          <a:latin typeface="Cambria Math"/>
                        </a:rPr>
                        <m:t>𝑑𝑒</m:t>
                      </m:r>
                      <m:r>
                        <a:rPr lang="es-EC" sz="2000" i="1">
                          <a:latin typeface="Cambria Math"/>
                        </a:rPr>
                        <m:t> </m:t>
                      </m:r>
                      <m:r>
                        <a:rPr lang="es-EC" sz="2000" i="1">
                          <a:latin typeface="Cambria Math"/>
                        </a:rPr>
                        <m:t>𝑑𝑖𝑒𝑛𝑡𝑒𝑠</m:t>
                      </m:r>
                      <m:r>
                        <a:rPr lang="es-EC" sz="2000" i="1">
                          <a:latin typeface="Cambria Math"/>
                        </a:rPr>
                        <m:t> </m:t>
                      </m:r>
                      <m:r>
                        <a:rPr lang="es-EC" sz="2000" i="1">
                          <a:latin typeface="Cambria Math"/>
                        </a:rPr>
                        <m:t>𝑑𝑒𝑙</m:t>
                      </m:r>
                      <m:r>
                        <a:rPr lang="es-EC" sz="2000" i="1">
                          <a:latin typeface="Cambria Math"/>
                        </a:rPr>
                        <m:t> </m:t>
                      </m:r>
                      <m:r>
                        <a:rPr lang="es-EC" sz="2000" i="1">
                          <a:latin typeface="Cambria Math"/>
                        </a:rPr>
                        <m:t>𝑒𝑛𝑔𝑟𝑎𝑛𝑒</m:t>
                      </m:r>
                    </m:oMath>
                  </m:oMathPara>
                </a14:m>
                <a:endParaRPr lang="es-ES" sz="2000" dirty="0" smtClean="0"/>
              </a:p>
              <a:p>
                <a:pPr marL="0" indent="0">
                  <a:buNone/>
                </a:pPr>
                <a14:m>
                  <m:oMathPara xmlns:m="http://schemas.openxmlformats.org/officeDocument/2006/math">
                    <m:oMathParaPr>
                      <m:jc m:val="center"/>
                    </m:oMathParaPr>
                    <m:oMath xmlns:m="http://schemas.openxmlformats.org/officeDocument/2006/math">
                      <m:sSub>
                        <m:sSubPr>
                          <m:ctrlPr>
                            <a:rPr lang="es-ES" sz="2000" i="1">
                              <a:latin typeface="Cambria Math"/>
                            </a:rPr>
                          </m:ctrlPr>
                        </m:sSubPr>
                        <m:e>
                          <m:r>
                            <a:rPr lang="es-ES" sz="2000" i="1">
                              <a:latin typeface="Cambria Math"/>
                            </a:rPr>
                            <m:t>𝑁</m:t>
                          </m:r>
                        </m:e>
                        <m:sub>
                          <m:r>
                            <a:rPr lang="es-ES" sz="2000" i="1">
                              <a:latin typeface="Cambria Math"/>
                            </a:rPr>
                            <m:t>3  </m:t>
                          </m:r>
                        </m:sub>
                      </m:sSub>
                      <m:r>
                        <a:rPr lang="es-ES" sz="2000" i="1">
                          <a:latin typeface="Cambria Math"/>
                        </a:rPr>
                        <m:t>=30 </m:t>
                      </m:r>
                      <m:r>
                        <a:rPr lang="es-ES" sz="2000" i="1">
                          <a:latin typeface="Cambria Math"/>
                        </a:rPr>
                        <m:t>𝑑𝑖𝑒𝑛𝑡𝑒𝑠</m:t>
                      </m:r>
                      <m:r>
                        <a:rPr lang="es-ES" sz="2000" i="1">
                          <a:latin typeface="Cambria Math"/>
                        </a:rPr>
                        <m:t>.</m:t>
                      </m:r>
                    </m:oMath>
                  </m:oMathPara>
                </a14:m>
                <a:endParaRPr lang="es-ES" sz="2000" dirty="0"/>
              </a:p>
              <a:p>
                <a:pPr marL="0" indent="0">
                  <a:buNone/>
                </a:pPr>
                <a:endParaRPr lang="es-ES" sz="2000" dirty="0"/>
              </a:p>
              <a:p>
                <a:pPr marL="0" indent="0" algn="just">
                  <a:buNone/>
                </a:pPr>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600400"/>
              </a:xfrm>
              <a:blipFill rotWithShape="1">
                <a:blip r:embed="rId2"/>
                <a:stretch>
                  <a:fillRect l="-978" t="-1692" r="-978"/>
                </a:stretch>
              </a:blipFill>
            </p:spPr>
            <p:txBody>
              <a:bodyPr/>
              <a:lstStyle/>
              <a:p>
                <a:r>
                  <a:rPr lang="es-ES">
                    <a:noFill/>
                  </a:rPr>
                  <a:t> </a:t>
                </a:r>
              </a:p>
            </p:txBody>
          </p:sp>
        </mc:Fallback>
      </mc:AlternateContent>
      <p:sp>
        <p:nvSpPr>
          <p:cNvPr id="8" name="1 Título"/>
          <p:cNvSpPr txBox="1">
            <a:spLocks/>
          </p:cNvSpPr>
          <p:nvPr/>
        </p:nvSpPr>
        <p:spPr>
          <a:xfrm>
            <a:off x="3860304" y="1340768"/>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Reducto de velocidad</a:t>
            </a:r>
            <a:endParaRPr lang="es-ES" sz="2000" b="1" dirty="0">
              <a:latin typeface="Calibri" pitchFamily="34" charset="0"/>
              <a:cs typeface="Calibri"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289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lstStyle/>
          <a:p>
            <a:pPr marL="0" indent="0">
              <a:buNone/>
            </a:pPr>
            <a:endParaRPr lang="es-ES" sz="2000" dirty="0"/>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endParaRPr lang="es-ES" sz="2000" b="1" dirty="0">
              <a:latin typeface="Calibri" pitchFamily="34" charset="0"/>
              <a:cs typeface="Calibri" pitchFamily="34" charset="0"/>
            </a:endParaRPr>
          </a:p>
        </p:txBody>
      </p:sp>
      <p:pic>
        <p:nvPicPr>
          <p:cNvPr id="1026" name="Picture 2" descr="L:\anexos\engranajes\51wBs2+cC7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640" y="2492896"/>
            <a:ext cx="3831994" cy="2965963"/>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descr="F:\engranajes\51wBs2+cC7L-.jpg"/>
          <p:cNvPicPr/>
          <p:nvPr/>
        </p:nvPicPr>
        <p:blipFill rotWithShape="1">
          <a:blip r:embed="rId3"/>
          <a:srcRect r="9048"/>
          <a:stretch/>
        </p:blipFill>
        <p:spPr bwMode="auto">
          <a:xfrm>
            <a:off x="323528" y="1556792"/>
            <a:ext cx="3960440" cy="4838104"/>
          </a:xfrm>
          <a:prstGeom prst="rect">
            <a:avLst/>
          </a:prstGeom>
          <a:noFill/>
          <a:ln w="9525">
            <a:noFill/>
            <a:miter lim="800000"/>
            <a:headEnd/>
            <a:tailEnd/>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7468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lstStyle/>
          <a:p>
            <a:pPr marL="0" indent="0">
              <a:buNone/>
            </a:pPr>
            <a:endParaRPr lang="es-ES" sz="2000" dirty="0"/>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endParaRPr lang="es-ES" sz="2000" b="1" dirty="0">
              <a:latin typeface="Calibri" pitchFamily="34" charset="0"/>
              <a:cs typeface="Calibri" pitchFamily="34" charset="0"/>
            </a:endParaRPr>
          </a:p>
        </p:txBody>
      </p:sp>
      <p:pic>
        <p:nvPicPr>
          <p:cNvPr id="1026" name="Picture 2" descr="L:\anexos\engranajes\51wBs2+cC7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640" y="2492896"/>
            <a:ext cx="3831994" cy="29659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anexos\engranajes\51wBs2+cC7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28" y="1523189"/>
            <a:ext cx="4105275" cy="4905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1890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188968"/>
              </a:xfrm>
            </p:spPr>
            <p:txBody>
              <a:bodyPr/>
              <a:lstStyle/>
              <a:p>
                <a:pPr marL="0" indent="0">
                  <a:buNone/>
                </a:pPr>
                <a:r>
                  <a:rPr lang="es-ES" sz="2000" dirty="0" smtClean="0">
                    <a:latin typeface="Calibri" pitchFamily="34" charset="0"/>
                    <a:cs typeface="Calibri" pitchFamily="34" charset="0"/>
                  </a:rPr>
                  <a:t>El </a:t>
                </a:r>
                <a:r>
                  <a:rPr lang="es-ES" sz="2000" dirty="0">
                    <a:latin typeface="Calibri" pitchFamily="34" charset="0"/>
                    <a:cs typeface="Calibri" pitchFamily="34" charset="0"/>
                  </a:rPr>
                  <a:t>torque disponible en el disco giratorio viene dado por</a:t>
                </a:r>
                <a:r>
                  <a:rPr lang="es-ES" sz="2000" dirty="0" smtClean="0">
                    <a:latin typeface="Calibri" pitchFamily="34" charset="0"/>
                    <a:cs typeface="Calibri" pitchFamily="34" charset="0"/>
                  </a:rPr>
                  <a:t>:</a:t>
                </a:r>
              </a:p>
              <a:p>
                <a:pPr marL="0" indent="0">
                  <a:buNone/>
                </a:pPr>
                <a:endParaRPr lang="es-ES" sz="2000" dirty="0">
                  <a:latin typeface="Calibri" pitchFamily="34" charset="0"/>
                  <a:cs typeface="Calibri" pitchFamily="34" charset="0"/>
                </a:endParaRPr>
              </a:p>
              <a:p>
                <a:pPr marL="0" indent="0">
                  <a:buNone/>
                </a:pPr>
                <a14:m>
                  <m:oMathPara xmlns:m="http://schemas.openxmlformats.org/officeDocument/2006/math">
                    <m:oMathParaPr>
                      <m:jc m:val="centerGroup"/>
                    </m:oMathParaPr>
                    <m:oMath xmlns:m="http://schemas.openxmlformats.org/officeDocument/2006/math">
                      <m:f>
                        <m:fPr>
                          <m:ctrlPr>
                            <a:rPr lang="es-ES" sz="2000" i="1">
                              <a:latin typeface="Cambria Math"/>
                            </a:rPr>
                          </m:ctrlPr>
                        </m:fPr>
                        <m:num>
                          <m:sSub>
                            <m:sSubPr>
                              <m:ctrlPr>
                                <a:rPr lang="es-ES" sz="2000" i="1">
                                  <a:latin typeface="Cambria Math"/>
                                </a:rPr>
                              </m:ctrlPr>
                            </m:sSubPr>
                            <m:e>
                              <m:r>
                                <a:rPr lang="es-ES" sz="2000" i="1">
                                  <a:latin typeface="Cambria Math"/>
                                </a:rPr>
                                <m:t>𝑇</m:t>
                              </m:r>
                            </m:e>
                            <m:sub>
                              <m:r>
                                <a:rPr lang="es-ES" sz="2000" i="1">
                                  <a:latin typeface="Cambria Math"/>
                                </a:rPr>
                                <m:t>3  </m:t>
                              </m:r>
                            </m:sub>
                          </m:sSub>
                        </m:num>
                        <m:den>
                          <m:sSub>
                            <m:sSubPr>
                              <m:ctrlPr>
                                <a:rPr lang="es-ES" sz="2000" i="1">
                                  <a:latin typeface="Cambria Math"/>
                                </a:rPr>
                              </m:ctrlPr>
                            </m:sSubPr>
                            <m:e>
                              <m:r>
                                <a:rPr lang="es-ES" sz="2000" i="1">
                                  <a:latin typeface="Cambria Math"/>
                                </a:rPr>
                                <m:t>𝑇</m:t>
                              </m:r>
                            </m:e>
                            <m:sub>
                              <m:r>
                                <a:rPr lang="es-ES" sz="2000" i="1">
                                  <a:latin typeface="Cambria Math"/>
                                </a:rPr>
                                <m:t>2  </m:t>
                              </m:r>
                            </m:sub>
                          </m:sSub>
                        </m:den>
                      </m:f>
                      <m:r>
                        <a:rPr lang="es-ES" sz="2000" i="1">
                          <a:latin typeface="Cambria Math"/>
                        </a:rPr>
                        <m:t>= </m:t>
                      </m:r>
                      <m:f>
                        <m:fPr>
                          <m:ctrlPr>
                            <a:rPr lang="es-ES" sz="2000" i="1">
                              <a:latin typeface="Cambria Math"/>
                            </a:rPr>
                          </m:ctrlPr>
                        </m:fPr>
                        <m:num>
                          <m:sSub>
                            <m:sSubPr>
                              <m:ctrlPr>
                                <a:rPr lang="es-ES" sz="2000" i="1">
                                  <a:latin typeface="Cambria Math"/>
                                </a:rPr>
                              </m:ctrlPr>
                            </m:sSubPr>
                            <m:e>
                              <m:r>
                                <a:rPr lang="es-EC" sz="2000" i="1">
                                  <a:latin typeface="Cambria Math"/>
                                </a:rPr>
                                <m:t>𝜔</m:t>
                              </m:r>
                            </m:e>
                            <m:sub>
                              <m:r>
                                <a:rPr lang="es-EC" sz="2000" i="1">
                                  <a:latin typeface="Cambria Math"/>
                                </a:rPr>
                                <m:t>2</m:t>
                              </m:r>
                            </m:sub>
                          </m:sSub>
                        </m:num>
                        <m:den>
                          <m:sSub>
                            <m:sSubPr>
                              <m:ctrlPr>
                                <a:rPr lang="es-ES" sz="2000" i="1">
                                  <a:latin typeface="Cambria Math"/>
                                </a:rPr>
                              </m:ctrlPr>
                            </m:sSubPr>
                            <m:e>
                              <m:r>
                                <a:rPr lang="es-EC" sz="2000" i="1">
                                  <a:latin typeface="Cambria Math"/>
                                </a:rPr>
                                <m:t>𝜔</m:t>
                              </m:r>
                            </m:e>
                            <m:sub>
                              <m:r>
                                <a:rPr lang="es-EC" sz="2000" i="1">
                                  <a:latin typeface="Cambria Math"/>
                                </a:rPr>
                                <m:t>3</m:t>
                              </m:r>
                            </m:sub>
                          </m:sSub>
                        </m:den>
                      </m:f>
                    </m:oMath>
                  </m:oMathPara>
                </a14:m>
                <a:endParaRPr lang="es-ES" sz="2000" dirty="0" smtClean="0"/>
              </a:p>
              <a:p>
                <a:pPr marL="0" indent="0">
                  <a:buNone/>
                </a:pPr>
                <a:r>
                  <a:rPr lang="es-ES" sz="2000" dirty="0" smtClean="0">
                    <a:latin typeface="Calibri" pitchFamily="34" charset="0"/>
                    <a:cs typeface="Calibri" pitchFamily="34" charset="0"/>
                  </a:rPr>
                  <a:t>Entonces se tiene:</a:t>
                </a:r>
                <a:endParaRPr lang="es-ES" sz="2000" dirty="0">
                  <a:latin typeface="Calibri" pitchFamily="34" charset="0"/>
                  <a:cs typeface="Calibri"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𝑇</m:t>
                          </m:r>
                        </m:e>
                        <m:sub>
                          <m:r>
                            <a:rPr lang="es-ES" sz="2000" i="1">
                              <a:latin typeface="Cambria Math"/>
                            </a:rPr>
                            <m:t>3  </m:t>
                          </m:r>
                        </m:sub>
                      </m:sSub>
                      <m:r>
                        <a:rPr lang="es-ES" sz="2000" i="1">
                          <a:latin typeface="Cambria Math"/>
                        </a:rPr>
                        <m:t>= 133.3 </m:t>
                      </m:r>
                      <m:r>
                        <a:rPr lang="es-ES" sz="2000" i="1">
                          <a:latin typeface="Cambria Math"/>
                        </a:rPr>
                        <m:t>𝑁</m:t>
                      </m:r>
                      <m:r>
                        <a:rPr lang="es-ES" sz="2000" i="1">
                          <a:latin typeface="Cambria Math"/>
                        </a:rPr>
                        <m:t>∗</m:t>
                      </m:r>
                      <m:r>
                        <a:rPr lang="es-ES" sz="2000" i="1">
                          <a:latin typeface="Cambria Math"/>
                        </a:rPr>
                        <m:t>𝑚</m:t>
                      </m:r>
                    </m:oMath>
                  </m:oMathPara>
                </a14:m>
                <a:endParaRPr lang="es-ES" sz="2000" dirty="0"/>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188968"/>
              </a:xfrm>
              <a:blipFill rotWithShape="1">
                <a:blip r:embed="rId2"/>
                <a:stretch>
                  <a:fillRect l="-1076" t="-956"/>
                </a:stretch>
              </a:blipFill>
            </p:spPr>
            <p:txBody>
              <a:bodyPr/>
              <a:lstStyle/>
              <a:p>
                <a:r>
                  <a:rPr lang="es-ES">
                    <a:noFill/>
                  </a:rPr>
                  <a:t> </a:t>
                </a:r>
              </a:p>
            </p:txBody>
          </p:sp>
        </mc:Fallback>
      </mc:AlternateContent>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lvl="0"/>
            <a:r>
              <a:rPr lang="es-ES" sz="2000" b="1" dirty="0">
                <a:latin typeface="Calibri" pitchFamily="34" charset="0"/>
                <a:cs typeface="Calibri" pitchFamily="34" charset="0"/>
              </a:rPr>
              <a:t>Torque disponible en el disco giratorio.</a:t>
            </a:r>
            <a:endParaRPr lang="es-ES" sz="2000"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289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052736"/>
            <a:ext cx="4536504" cy="792088"/>
          </a:xfrm>
        </p:spPr>
        <p:txBody>
          <a:bodyPr>
            <a:normAutofit/>
          </a:bodyPr>
          <a:lstStyle/>
          <a:p>
            <a:pPr algn="r"/>
            <a:r>
              <a:rPr lang="es-ES" sz="2000" b="1" dirty="0" smtClean="0">
                <a:latin typeface="Calibri" pitchFamily="34" charset="0"/>
                <a:cs typeface="Calibri" pitchFamily="34" charset="0"/>
              </a:rPr>
              <a:t>Justificación e Importancia</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1691680" y="2060848"/>
            <a:ext cx="6233120" cy="4176464"/>
          </a:xfrm>
        </p:spPr>
        <p:txBody>
          <a:bodyPr>
            <a:normAutofit/>
          </a:bodyPr>
          <a:lstStyle/>
          <a:p>
            <a:pPr algn="just"/>
            <a:r>
              <a:rPr lang="es-ES" sz="2000" dirty="0">
                <a:latin typeface="Calibri" pitchFamily="34" charset="0"/>
                <a:cs typeface="Calibri" pitchFamily="34" charset="0"/>
              </a:rPr>
              <a:t>Este proyecto tiene el  propósito que los estudiantes actualicen sus conocimientos acerca del control y funcionamiento de los </a:t>
            </a:r>
            <a:r>
              <a:rPr lang="es-ES" sz="2000" dirty="0" smtClean="0">
                <a:latin typeface="Calibri" pitchFamily="34" charset="0"/>
                <a:cs typeface="Calibri" pitchFamily="34" charset="0"/>
              </a:rPr>
              <a:t>servo accionamientos </a:t>
            </a:r>
            <a:r>
              <a:rPr lang="es-ES" sz="2000" dirty="0">
                <a:latin typeface="Calibri" pitchFamily="34" charset="0"/>
                <a:cs typeface="Calibri" pitchFamily="34" charset="0"/>
              </a:rPr>
              <a:t>de una manera teórica y práctica </a:t>
            </a:r>
            <a:r>
              <a:rPr lang="es-ES" sz="2000" dirty="0" smtClean="0">
                <a:latin typeface="Calibri" pitchFamily="34" charset="0"/>
                <a:cs typeface="Calibri" pitchFamily="34" charset="0"/>
              </a:rPr>
              <a:t>ya </a:t>
            </a:r>
            <a:r>
              <a:rPr lang="es-ES" sz="2000" dirty="0">
                <a:latin typeface="Calibri" pitchFamily="34" charset="0"/>
                <a:cs typeface="Calibri" pitchFamily="34" charset="0"/>
              </a:rPr>
              <a:t>que estos sistemas son los más aplicados </a:t>
            </a:r>
            <a:r>
              <a:rPr lang="es-ES" sz="2000" dirty="0" smtClean="0">
                <a:latin typeface="Calibri" pitchFamily="34" charset="0"/>
                <a:cs typeface="Calibri" pitchFamily="34" charset="0"/>
              </a:rPr>
              <a:t>hoy en día a nivel industrial.</a:t>
            </a:r>
          </a:p>
          <a:p>
            <a:pPr algn="just"/>
            <a:r>
              <a:rPr lang="es-ES" sz="2000" dirty="0">
                <a:latin typeface="Calibri" pitchFamily="34" charset="0"/>
                <a:cs typeface="Calibri" pitchFamily="34" charset="0"/>
              </a:rPr>
              <a:t>Con la </a:t>
            </a:r>
            <a:r>
              <a:rPr lang="es-ES" sz="2000" dirty="0" smtClean="0">
                <a:latin typeface="Calibri" pitchFamily="34" charset="0"/>
                <a:cs typeface="Calibri" pitchFamily="34" charset="0"/>
              </a:rPr>
              <a:t>implementación de </a:t>
            </a:r>
            <a:r>
              <a:rPr lang="es-ES" sz="2000" dirty="0">
                <a:latin typeface="Calibri" pitchFamily="34" charset="0"/>
                <a:cs typeface="Calibri" pitchFamily="34" charset="0"/>
              </a:rPr>
              <a:t>este </a:t>
            </a:r>
            <a:r>
              <a:rPr lang="es-ES" sz="2000" dirty="0" smtClean="0">
                <a:latin typeface="Calibri" pitchFamily="34" charset="0"/>
                <a:cs typeface="Calibri" pitchFamily="34" charset="0"/>
              </a:rPr>
              <a:t>módulo </a:t>
            </a:r>
            <a:r>
              <a:rPr lang="es-ES" sz="2000" dirty="0">
                <a:latin typeface="Calibri" pitchFamily="34" charset="0"/>
                <a:cs typeface="Calibri" pitchFamily="34" charset="0"/>
              </a:rPr>
              <a:t>se </a:t>
            </a:r>
            <a:r>
              <a:rPr lang="es-ES" sz="2000" dirty="0" smtClean="0">
                <a:latin typeface="Calibri" pitchFamily="34" charset="0"/>
                <a:cs typeface="Calibri" pitchFamily="34" charset="0"/>
              </a:rPr>
              <a:t>optimizará </a:t>
            </a:r>
            <a:r>
              <a:rPr lang="es-ES" sz="2000" dirty="0">
                <a:latin typeface="Calibri" pitchFamily="34" charset="0"/>
                <a:cs typeface="Calibri" pitchFamily="34" charset="0"/>
              </a:rPr>
              <a:t>la realización de prácticas en el Laboratorio de Accionamientos Eléctricos, </a:t>
            </a:r>
            <a:r>
              <a:rPr lang="es-ES" sz="2000" dirty="0" smtClean="0">
                <a:latin typeface="Calibri" pitchFamily="34" charset="0"/>
                <a:cs typeface="Calibri" pitchFamily="34" charset="0"/>
              </a:rPr>
              <a:t>mediante un módulo </a:t>
            </a:r>
            <a:r>
              <a:rPr lang="es-ES" sz="2000" dirty="0">
                <a:latin typeface="Calibri" pitchFamily="34" charset="0"/>
                <a:cs typeface="Calibri" pitchFamily="34" charset="0"/>
              </a:rPr>
              <a:t>didáctico que </a:t>
            </a:r>
            <a:r>
              <a:rPr lang="es-ES" sz="2000" dirty="0" smtClean="0">
                <a:latin typeface="Calibri" pitchFamily="34" charset="0"/>
                <a:cs typeface="Calibri" pitchFamily="34" charset="0"/>
              </a:rPr>
              <a:t> permite el control de la </a:t>
            </a:r>
            <a:r>
              <a:rPr lang="es-ES" sz="2000" dirty="0">
                <a:latin typeface="Calibri" pitchFamily="34" charset="0"/>
                <a:cs typeface="Calibri" pitchFamily="34" charset="0"/>
              </a:rPr>
              <a:t>velocidad y </a:t>
            </a:r>
            <a:r>
              <a:rPr lang="es-ES" sz="2000" dirty="0" smtClean="0">
                <a:latin typeface="Calibri" pitchFamily="34" charset="0"/>
                <a:cs typeface="Calibri" pitchFamily="34" charset="0"/>
              </a:rPr>
              <a:t>posición de </a:t>
            </a:r>
            <a:r>
              <a:rPr lang="es-ES" sz="2000" dirty="0">
                <a:latin typeface="Calibri" pitchFamily="34" charset="0"/>
                <a:cs typeface="Calibri" pitchFamily="34" charset="0"/>
              </a:rPr>
              <a:t>un </a:t>
            </a:r>
            <a:r>
              <a:rPr lang="es-ES" sz="2000" dirty="0" smtClean="0">
                <a:latin typeface="Calibri" pitchFamily="34" charset="0"/>
                <a:cs typeface="Calibri" pitchFamily="34" charset="0"/>
              </a:rPr>
              <a:t>disco </a:t>
            </a:r>
            <a:r>
              <a:rPr lang="es-ES" sz="2000" dirty="0" err="1" smtClean="0">
                <a:latin typeface="Calibri" pitchFamily="34" charset="0"/>
                <a:cs typeface="Calibri" pitchFamily="34" charset="0"/>
              </a:rPr>
              <a:t>posicionador</a:t>
            </a:r>
            <a:r>
              <a:rPr lang="es-ES" sz="2000" dirty="0" smtClean="0">
                <a:latin typeface="Calibri" pitchFamily="34" charset="0"/>
                <a:cs typeface="Calibri" pitchFamily="34" charset="0"/>
              </a:rPr>
              <a:t> y una banda transportadora.</a:t>
            </a:r>
            <a:endParaRPr lang="es-ES" sz="2000" dirty="0">
              <a:latin typeface="Calibri" pitchFamily="34" charset="0"/>
              <a:cs typeface="Calibri" pitchFamily="34" charset="0"/>
            </a:endParaRPr>
          </a:p>
          <a:p>
            <a:endParaRPr lang="es-E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0758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348880"/>
                <a:ext cx="6233120" cy="3188968"/>
              </a:xfrm>
            </p:spPr>
            <p:txBody>
              <a:bodyPr>
                <a:normAutofit/>
              </a:bodyPr>
              <a:lstStyle/>
              <a:p>
                <a:pPr marL="0" indent="0" algn="just">
                  <a:buNone/>
                </a:pPr>
                <a:r>
                  <a:rPr lang="es-ES" sz="2000" dirty="0" smtClean="0">
                    <a:latin typeface="Calibri" pitchFamily="34" charset="0"/>
                    <a:cs typeface="Calibri" pitchFamily="34" charset="0"/>
                  </a:rPr>
                  <a:t>Debido a las limitaciones del disco este tendrá un  diámetro de 300 mm;</a:t>
                </a:r>
                <a:r>
                  <a:rPr lang="es-ES" sz="2000" dirty="0">
                    <a:latin typeface="Calibri" pitchFamily="34" charset="0"/>
                    <a:cs typeface="Calibri" pitchFamily="34" charset="0"/>
                  </a:rPr>
                  <a:t> (</a:t>
                </a:r>
                <a14:m>
                  <m:oMath xmlns:m="http://schemas.openxmlformats.org/officeDocument/2006/math">
                    <m:r>
                      <a:rPr lang="es-ES" sz="2000" i="1">
                        <a:latin typeface="Cambria Math"/>
                      </a:rPr>
                      <m:t>𝑟</m:t>
                    </m:r>
                    <m:r>
                      <a:rPr lang="es-ES" sz="2000">
                        <a:latin typeface="Cambria Math"/>
                      </a:rPr>
                      <m:t>=150 </m:t>
                    </m:r>
                    <m:r>
                      <m:rPr>
                        <m:sty m:val="p"/>
                      </m:rPr>
                      <a:rPr lang="es-ES" sz="2000">
                        <a:latin typeface="Cambria Math"/>
                      </a:rPr>
                      <m:t>mm</m:t>
                    </m:r>
                  </m:oMath>
                </a14:m>
                <a:r>
                  <a:rPr lang="es-ES" sz="2000" dirty="0" smtClean="0">
                    <a:latin typeface="Calibri" pitchFamily="34" charset="0"/>
                    <a:cs typeface="Calibri" pitchFamily="34" charset="0"/>
                  </a:rPr>
                  <a:t>), motivo por el cual podrá soportar cargas con una excentricidad de 120mm.</a:t>
                </a:r>
              </a:p>
              <a:p>
                <a:pPr marL="0" indent="0" algn="just">
                  <a:buNone/>
                </a:pPr>
                <a:r>
                  <a:rPr lang="es-ES" sz="2000" dirty="0" smtClean="0">
                    <a:latin typeface="Calibri" pitchFamily="34" charset="0"/>
                    <a:cs typeface="Calibri" pitchFamily="34" charset="0"/>
                  </a:rPr>
                  <a:t>La carga máxima se calcula con la siguiente ecuación:</a:t>
                </a:r>
              </a:p>
              <a:p>
                <a:pPr marL="0" indent="0" algn="just">
                  <a:buNone/>
                </a:pPr>
                <a14:m>
                  <m:oMathPara xmlns:m="http://schemas.openxmlformats.org/officeDocument/2006/math">
                    <m:oMathParaPr>
                      <m:jc m:val="centerGroup"/>
                    </m:oMathParaPr>
                    <m:oMath xmlns:m="http://schemas.openxmlformats.org/officeDocument/2006/math">
                      <m:sSub>
                        <m:sSubPr>
                          <m:ctrlPr>
                            <a:rPr lang="es-ES" sz="2000" i="1" smtClean="0">
                              <a:latin typeface="Cambria Math"/>
                            </a:rPr>
                          </m:ctrlPr>
                        </m:sSubPr>
                        <m:e>
                          <m:r>
                            <a:rPr lang="es-ES" sz="2000" i="1">
                              <a:latin typeface="Cambria Math"/>
                            </a:rPr>
                            <m:t>𝑇</m:t>
                          </m:r>
                        </m:e>
                        <m:sub>
                          <m:r>
                            <a:rPr lang="es-ES" sz="2000" i="1">
                              <a:latin typeface="Cambria Math"/>
                            </a:rPr>
                            <m:t>3  </m:t>
                          </m:r>
                        </m:sub>
                      </m:sSub>
                      <m:r>
                        <a:rPr lang="es-ES" sz="2000" i="1">
                          <a:latin typeface="Cambria Math"/>
                        </a:rPr>
                        <m:t>=</m:t>
                      </m:r>
                      <m:sSub>
                        <m:sSubPr>
                          <m:ctrlPr>
                            <a:rPr lang="es-ES" sz="2000" i="1">
                              <a:latin typeface="Cambria Math"/>
                            </a:rPr>
                          </m:ctrlPr>
                        </m:sSubPr>
                        <m:e>
                          <m:r>
                            <a:rPr lang="es-ES" sz="2000" i="1">
                              <a:latin typeface="Cambria Math"/>
                            </a:rPr>
                            <m:t>𝑊</m:t>
                          </m:r>
                        </m:e>
                        <m:sub>
                          <m:r>
                            <a:rPr lang="es-ES" sz="2000" i="1">
                              <a:latin typeface="Cambria Math"/>
                            </a:rPr>
                            <m:t>𝑇𝑃</m:t>
                          </m:r>
                          <m:r>
                            <a:rPr lang="es-ES" sz="2000" i="1">
                              <a:latin typeface="Cambria Math"/>
                            </a:rPr>
                            <m:t>  </m:t>
                          </m:r>
                        </m:sub>
                      </m:sSub>
                      <m:r>
                        <a:rPr lang="es-ES" sz="2000" i="1">
                          <a:latin typeface="Cambria Math"/>
                        </a:rPr>
                        <m:t>∗</m:t>
                      </m:r>
                      <m:r>
                        <a:rPr lang="es-ES" sz="2000" i="1">
                          <a:latin typeface="Cambria Math"/>
                        </a:rPr>
                        <m:t>𝑟</m:t>
                      </m:r>
                    </m:oMath>
                  </m:oMathPara>
                </a14:m>
                <a:endParaRPr lang="es-ES" sz="2000" dirty="0" smtClean="0">
                  <a:latin typeface="Calibri" pitchFamily="34" charset="0"/>
                  <a:cs typeface="Calibri" pitchFamily="34" charset="0"/>
                </a:endParaRPr>
              </a:p>
              <a:p>
                <a:pPr marL="0" indent="0" algn="just">
                  <a:buNone/>
                </a:pPr>
                <a:endParaRPr lang="es-ES" sz="2000" i="1" dirty="0" smtClean="0">
                  <a:latin typeface="Cambria Math"/>
                </a:endParaRPr>
              </a:p>
              <a:p>
                <a:pPr marL="0" indent="0" algn="just">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𝑇𝑃</m:t>
                          </m:r>
                          <m:r>
                            <a:rPr lang="es-ES" sz="2000" i="1">
                              <a:latin typeface="Cambria Math"/>
                            </a:rPr>
                            <m:t> </m:t>
                          </m:r>
                        </m:sub>
                      </m:sSub>
                      <m:r>
                        <a:rPr lang="es-ES" sz="2000" i="1">
                          <a:latin typeface="Cambria Math"/>
                        </a:rPr>
                        <m:t>=</m:t>
                      </m:r>
                      <m:f>
                        <m:fPr>
                          <m:ctrlPr>
                            <a:rPr lang="es-ES" sz="2000" i="1">
                              <a:latin typeface="Cambria Math"/>
                            </a:rPr>
                          </m:ctrlPr>
                        </m:fPr>
                        <m:num>
                          <m:sSub>
                            <m:sSubPr>
                              <m:ctrlPr>
                                <a:rPr lang="es-ES" sz="2000" i="1">
                                  <a:latin typeface="Cambria Math"/>
                                </a:rPr>
                              </m:ctrlPr>
                            </m:sSubPr>
                            <m:e>
                              <m:r>
                                <a:rPr lang="es-ES" sz="2000" i="1">
                                  <a:latin typeface="Cambria Math"/>
                                </a:rPr>
                                <m:t>𝑇</m:t>
                              </m:r>
                            </m:e>
                            <m:sub>
                              <m:r>
                                <a:rPr lang="es-ES" sz="2000" i="1">
                                  <a:latin typeface="Cambria Math"/>
                                </a:rPr>
                                <m:t>3  </m:t>
                              </m:r>
                            </m:sub>
                          </m:sSub>
                        </m:num>
                        <m:den>
                          <m:r>
                            <a:rPr lang="es-ES" sz="2000" i="1">
                              <a:latin typeface="Cambria Math"/>
                            </a:rPr>
                            <m:t>𝑟</m:t>
                          </m:r>
                          <m:r>
                            <m:rPr>
                              <m:nor/>
                            </m:rPr>
                            <a:rPr lang="es-ES" sz="2000" dirty="0">
                              <a:latin typeface="Calibri" pitchFamily="34" charset="0"/>
                              <a:cs typeface="Calibri" pitchFamily="34" charset="0"/>
                            </a:rPr>
                            <m:t> </m:t>
                          </m:r>
                        </m:den>
                      </m:f>
                    </m:oMath>
                  </m:oMathPara>
                </a14:m>
                <a:endParaRPr lang="es-ES" sz="2000" dirty="0" smtClean="0">
                  <a:latin typeface="Calibri" pitchFamily="34" charset="0"/>
                  <a:cs typeface="Calibri" pitchFamily="34"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𝑇𝑃</m:t>
                          </m:r>
                          <m:r>
                            <a:rPr lang="es-ES" sz="2000" i="1">
                              <a:latin typeface="Cambria Math"/>
                            </a:rPr>
                            <m:t> </m:t>
                          </m:r>
                        </m:sub>
                      </m:sSub>
                      <m:r>
                        <a:rPr lang="es-ES" sz="2000" i="1">
                          <a:latin typeface="Cambria Math"/>
                        </a:rPr>
                        <m:t>=1111.1 </m:t>
                      </m:r>
                      <m:r>
                        <a:rPr lang="es-ES" sz="2000" i="1">
                          <a:latin typeface="Cambria Math"/>
                        </a:rPr>
                        <m:t>𝑁</m:t>
                      </m:r>
                      <m:r>
                        <a:rPr lang="es-ES" sz="2000" i="1">
                          <a:latin typeface="Cambria Math"/>
                        </a:rPr>
                        <m:t>=113 </m:t>
                      </m:r>
                      <m:r>
                        <a:rPr lang="es-ES" sz="2000" i="1">
                          <a:latin typeface="Cambria Math"/>
                        </a:rPr>
                        <m:t>𝐾𝑔</m:t>
                      </m:r>
                    </m:oMath>
                  </m:oMathPara>
                </a14:m>
                <a:endParaRPr lang="es-ES" sz="2000" dirty="0" smtClean="0">
                  <a:latin typeface="Calibri" pitchFamily="34" charset="0"/>
                  <a:cs typeface="Calibri" pitchFamily="34" charset="0"/>
                </a:endParaRPr>
              </a:p>
              <a:p>
                <a:pPr marL="0" indent="0" algn="just">
                  <a:buNone/>
                </a:pPr>
                <a:endParaRPr lang="es-ES" sz="2000" dirty="0">
                  <a:latin typeface="Calibri" pitchFamily="34" charset="0"/>
                  <a:cs typeface="Calibri" pitchFamily="34" charset="0"/>
                </a:endParaRPr>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348880"/>
                <a:ext cx="6233120" cy="3188968"/>
              </a:xfrm>
              <a:blipFill rotWithShape="1">
                <a:blip r:embed="rId2"/>
                <a:stretch>
                  <a:fillRect l="-1076" t="-956" r="-1076"/>
                </a:stretch>
              </a:blipFill>
            </p:spPr>
            <p:txBody>
              <a:bodyPr/>
              <a:lstStyle/>
              <a:p>
                <a:r>
                  <a:rPr lang="es-ES">
                    <a:noFill/>
                  </a:rPr>
                  <a:t> </a:t>
                </a:r>
              </a:p>
            </p:txBody>
          </p:sp>
        </mc:Fallback>
      </mc:AlternateContent>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Peso máximo de la carga a soportar (</a:t>
            </a:r>
            <a:r>
              <a:rPr lang="es-ES" sz="2000" b="1" dirty="0" err="1" smtClean="0">
                <a:latin typeface="Calibri" pitchFamily="34" charset="0"/>
                <a:cs typeface="Calibri" pitchFamily="34" charset="0"/>
              </a:rPr>
              <a:t>W</a:t>
            </a:r>
            <a:r>
              <a:rPr lang="es-ES" sz="2000" b="1" baseline="-25000" dirty="0" err="1" smtClean="0">
                <a:latin typeface="Calibri" pitchFamily="34" charset="0"/>
                <a:cs typeface="Calibri" pitchFamily="34" charset="0"/>
              </a:rPr>
              <a:t>Tc</a:t>
            </a:r>
            <a:r>
              <a:rPr lang="es-ES" sz="2000" b="1" dirty="0" smtClean="0">
                <a:latin typeface="Calibri" pitchFamily="34" charset="0"/>
                <a:cs typeface="Calibri" pitchFamily="34" charset="0"/>
              </a:rPr>
              <a:t>)</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2894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2 Marcador de contenido"/>
              <p:cNvSpPr>
                <a:spLocks noGrp="1"/>
              </p:cNvSpPr>
              <p:nvPr>
                <p:ph sz="quarter" idx="1"/>
              </p:nvPr>
            </p:nvSpPr>
            <p:spPr>
              <a:xfrm>
                <a:off x="1691680" y="2060848"/>
                <a:ext cx="6233120" cy="3744416"/>
              </a:xfrm>
            </p:spPr>
            <p:txBody>
              <a:bodyPr>
                <a:noAutofit/>
              </a:bodyPr>
              <a:lstStyle/>
              <a:p>
                <a:pPr marL="0" indent="0">
                  <a:buNone/>
                </a:pPr>
                <a:r>
                  <a:rPr lang="es-ES" sz="2000" dirty="0" smtClean="0">
                    <a:latin typeface="Calibri" pitchFamily="34" charset="0"/>
                    <a:cs typeface="Calibri" pitchFamily="34" charset="0"/>
                  </a:rPr>
                  <a:t>El peso del plato viene dado por la ecuación:</a:t>
                </a:r>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𝑊</m:t>
                      </m:r>
                      <m:r>
                        <a:rPr lang="es-ES" sz="2000" i="1">
                          <a:latin typeface="Cambria Math"/>
                        </a:rPr>
                        <m:t>= </m:t>
                      </m:r>
                      <m:r>
                        <a:rPr lang="es-ES" sz="2000" i="1">
                          <a:latin typeface="Cambria Math"/>
                        </a:rPr>
                        <m:t>𝑚</m:t>
                      </m:r>
                      <m:r>
                        <a:rPr lang="es-ES" sz="2000" i="1">
                          <a:latin typeface="Cambria Math"/>
                        </a:rPr>
                        <m:t>∗</m:t>
                      </m:r>
                      <m:r>
                        <a:rPr lang="es-ES" sz="2000" i="1">
                          <a:latin typeface="Cambria Math"/>
                        </a:rPr>
                        <m:t>𝑔</m:t>
                      </m:r>
                      <m:r>
                        <a:rPr lang="es-ES" sz="2000" i="1">
                          <a:latin typeface="Cambria Math"/>
                        </a:rPr>
                        <m:t> </m:t>
                      </m:r>
                    </m:oMath>
                  </m:oMathPara>
                </a14:m>
                <a:endParaRPr lang="es-ES" sz="2000" i="1" dirty="0" smtClean="0">
                  <a:latin typeface="Cambria Math"/>
                </a:endParaRPr>
              </a:p>
              <a:p>
                <a:pPr marL="0" indent="0">
                  <a:buNone/>
                </a:pPr>
                <a:r>
                  <a:rPr lang="es-ES" sz="2000" i="1" dirty="0" smtClean="0">
                    <a:latin typeface="Calibri" pitchFamily="34" charset="0"/>
                    <a:cs typeface="Calibri" pitchFamily="34" charset="0"/>
                  </a:rPr>
                  <a:t>Donde:</a:t>
                </a:r>
                <a14:m>
                  <m:oMath xmlns:m="http://schemas.openxmlformats.org/officeDocument/2006/math">
                    <m:r>
                      <a:rPr lang="es-ES" sz="2000" i="1">
                        <a:latin typeface="Cambria Math"/>
                      </a:rPr>
                      <m:t> </m:t>
                    </m:r>
                  </m:oMath>
                </a14:m>
                <a:endParaRPr lang="es-ES" sz="2000" i="1" dirty="0" smtClean="0">
                  <a:latin typeface="Calibri" pitchFamily="34" charset="0"/>
                  <a:cs typeface="Calibri" pitchFamily="34" charset="0"/>
                </a:endParaRPr>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𝑚</m:t>
                      </m:r>
                      <m:r>
                        <a:rPr lang="es-ES" sz="2000" i="1">
                          <a:latin typeface="Cambria Math"/>
                        </a:rPr>
                        <m:t>= </m:t>
                      </m:r>
                      <m:r>
                        <a:rPr lang="es-ES" sz="2000" i="1">
                          <a:latin typeface="Cambria Math"/>
                        </a:rPr>
                        <m:t>𝛿</m:t>
                      </m:r>
                      <m:r>
                        <a:rPr lang="es-ES" sz="2000" i="1">
                          <a:latin typeface="Cambria Math"/>
                        </a:rPr>
                        <m:t>∗</m:t>
                      </m:r>
                      <m:r>
                        <a:rPr lang="es-ES" sz="2000" i="1">
                          <a:latin typeface="Cambria Math"/>
                        </a:rPr>
                        <m:t>𝑉</m:t>
                      </m:r>
                      <m:r>
                        <a:rPr lang="es-ES" sz="2000" i="1">
                          <a:latin typeface="Cambria Math"/>
                        </a:rPr>
                        <m:t> </m:t>
                      </m:r>
                    </m:oMath>
                  </m:oMathPara>
                </a14:m>
                <a:endParaRPr lang="es-ES" sz="2000" i="1" dirty="0" smtClean="0">
                  <a:latin typeface="Cambria Math"/>
                </a:endParaRPr>
              </a:p>
              <a:p>
                <a:pPr marL="0" indent="0">
                  <a:buNone/>
                </a:pPr>
                <a14:m>
                  <m:oMathPara xmlns:m="http://schemas.openxmlformats.org/officeDocument/2006/math">
                    <m:oMathParaPr>
                      <m:jc m:val="left"/>
                    </m:oMathParaPr>
                    <m:oMath xmlns:m="http://schemas.openxmlformats.org/officeDocument/2006/math">
                      <m:r>
                        <a:rPr lang="es-ES" sz="2000" i="1">
                          <a:latin typeface="Cambria Math"/>
                        </a:rPr>
                        <m:t>𝑑𝑒𝑛𝑠𝑖𝑑𝑎𝑑</m:t>
                      </m:r>
                      <m:r>
                        <a:rPr lang="es-ES" sz="2000" i="1">
                          <a:latin typeface="Cambria Math"/>
                        </a:rPr>
                        <m:t> </m:t>
                      </m:r>
                      <m:r>
                        <a:rPr lang="es-ES" sz="2000" i="1">
                          <a:latin typeface="Cambria Math"/>
                        </a:rPr>
                        <m:t>𝑑𝑒𝑙</m:t>
                      </m:r>
                      <m:r>
                        <a:rPr lang="es-ES" sz="2000" i="1">
                          <a:latin typeface="Cambria Math"/>
                        </a:rPr>
                        <m:t> </m:t>
                      </m:r>
                      <m:r>
                        <a:rPr lang="es-ES" sz="2000" i="1">
                          <a:latin typeface="Cambria Math"/>
                        </a:rPr>
                        <m:t>𝑚𝑎𝑡𝑒𝑟𝑖𝑎𝑙</m:t>
                      </m:r>
                      <m:r>
                        <a:rPr lang="es-ES" sz="2000" i="1">
                          <a:latin typeface="Cambria Math"/>
                        </a:rPr>
                        <m:t> (</m:t>
                      </m:r>
                      <m:f>
                        <m:fPr>
                          <m:ctrlPr>
                            <a:rPr lang="es-ES" sz="2000" i="1">
                              <a:latin typeface="Cambria Math"/>
                            </a:rPr>
                          </m:ctrlPr>
                        </m:fPr>
                        <m:num>
                          <m:r>
                            <a:rPr lang="es-ES" sz="2000" i="1">
                              <a:latin typeface="Cambria Math"/>
                            </a:rPr>
                            <m:t>7859</m:t>
                          </m:r>
                          <m:r>
                            <a:rPr lang="es-ES" sz="2000" i="1">
                              <a:latin typeface="Cambria Math"/>
                            </a:rPr>
                            <m:t>𝐾𝑔</m:t>
                          </m:r>
                        </m:num>
                        <m:den>
                          <m:sSup>
                            <m:sSupPr>
                              <m:ctrlPr>
                                <a:rPr lang="es-ES" sz="2000" i="1">
                                  <a:latin typeface="Cambria Math"/>
                                </a:rPr>
                              </m:ctrlPr>
                            </m:sSupPr>
                            <m:e>
                              <m:r>
                                <a:rPr lang="es-ES" sz="2000" i="1">
                                  <a:latin typeface="Cambria Math"/>
                                </a:rPr>
                                <m:t>𝑚</m:t>
                              </m:r>
                            </m:e>
                            <m:sup>
                              <m:r>
                                <a:rPr lang="es-ES" sz="2000" i="1">
                                  <a:latin typeface="Cambria Math"/>
                                </a:rPr>
                                <m:t>3</m:t>
                              </m:r>
                            </m:sup>
                          </m:sSup>
                        </m:den>
                      </m:f>
                      <m:r>
                        <a:rPr lang="es-ES" sz="2000" i="1">
                          <a:latin typeface="Cambria Math"/>
                        </a:rPr>
                        <m:t>)</m:t>
                      </m:r>
                    </m:oMath>
                  </m:oMathPara>
                </a14:m>
                <a:endParaRPr lang="es-ES" sz="2000" dirty="0" smtClean="0">
                  <a:latin typeface="Calibri" pitchFamily="34" charset="0"/>
                  <a:cs typeface="Calibri"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𝑉</m:t>
                          </m:r>
                        </m:e>
                        <m:sub>
                          <m:r>
                            <a:rPr lang="es-ES" sz="2000" i="1">
                              <a:latin typeface="Cambria Math"/>
                            </a:rPr>
                            <m:t>𝑝</m:t>
                          </m:r>
                        </m:sub>
                      </m:sSub>
                      <m:r>
                        <a:rPr lang="es-ES" sz="2000" i="1">
                          <a:latin typeface="Cambria Math"/>
                        </a:rPr>
                        <m:t>= </m:t>
                      </m:r>
                      <m:r>
                        <a:rPr lang="es-ES" sz="2000" i="1">
                          <a:latin typeface="Cambria Math"/>
                        </a:rPr>
                        <m:t>𝜋</m:t>
                      </m:r>
                      <m:r>
                        <a:rPr lang="es-ES" sz="2000" i="1">
                          <a:latin typeface="Cambria Math"/>
                        </a:rPr>
                        <m:t>∗</m:t>
                      </m:r>
                      <m:sSup>
                        <m:sSupPr>
                          <m:ctrlPr>
                            <a:rPr lang="es-ES" sz="2000" i="1">
                              <a:latin typeface="Cambria Math"/>
                            </a:rPr>
                          </m:ctrlPr>
                        </m:sSupPr>
                        <m:e>
                          <m:r>
                            <a:rPr lang="es-ES" sz="2000" i="1">
                              <a:latin typeface="Cambria Math"/>
                            </a:rPr>
                            <m:t>𝑟</m:t>
                          </m:r>
                        </m:e>
                        <m:sup>
                          <m:r>
                            <a:rPr lang="es-ES" sz="2000" i="1">
                              <a:latin typeface="Cambria Math"/>
                            </a:rPr>
                            <m:t>2</m:t>
                          </m:r>
                        </m:sup>
                      </m:sSup>
                      <m:r>
                        <a:rPr lang="es-ES" sz="2000" i="1">
                          <a:latin typeface="Cambria Math"/>
                        </a:rPr>
                        <m:t>∗</m:t>
                      </m:r>
                      <m:r>
                        <a:rPr lang="es-ES" sz="2000" i="1">
                          <a:latin typeface="Cambria Math"/>
                        </a:rPr>
                        <m:t>h</m:t>
                      </m:r>
                      <m:r>
                        <a:rPr lang="es-ES" sz="2000" b="0" i="0" smtClean="0">
                          <a:latin typeface="Cambria Math"/>
                        </a:rPr>
                        <m:t>=0.004</m:t>
                      </m:r>
                      <m:sSup>
                        <m:sSupPr>
                          <m:ctrlPr>
                            <a:rPr lang="es-ES" sz="2000" i="1">
                              <a:latin typeface="Cambria Math"/>
                            </a:rPr>
                          </m:ctrlPr>
                        </m:sSupPr>
                        <m:e>
                          <m:r>
                            <a:rPr lang="es-ES" sz="2000" i="1">
                              <a:latin typeface="Cambria Math"/>
                            </a:rPr>
                            <m:t>𝑚</m:t>
                          </m:r>
                        </m:e>
                        <m:sup>
                          <m:r>
                            <a:rPr lang="es-ES" sz="2000" i="1">
                              <a:latin typeface="Cambria Math"/>
                            </a:rPr>
                            <m:t>3</m:t>
                          </m:r>
                        </m:sup>
                      </m:sSup>
                    </m:oMath>
                  </m:oMathPara>
                </a14:m>
                <a:endParaRPr lang="es-ES" sz="2000" dirty="0" smtClean="0">
                  <a:latin typeface="Calibri" pitchFamily="34" charset="0"/>
                  <a:cs typeface="Calibri" pitchFamily="34" charset="0"/>
                </a:endParaRPr>
              </a:p>
              <a:p>
                <a:pPr marL="0" indent="0">
                  <a:buNone/>
                </a:pPr>
                <a:r>
                  <a:rPr lang="es-ES" sz="2000" dirty="0" smtClean="0">
                    <a:latin typeface="Calibri" pitchFamily="34" charset="0"/>
                    <a:cs typeface="Calibri" pitchFamily="34" charset="0"/>
                  </a:rPr>
                  <a:t>Remplazando:</a:t>
                </a: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𝑚</m:t>
                          </m:r>
                        </m:e>
                        <m:sub>
                          <m:r>
                            <a:rPr lang="es-ES" sz="2000" i="1">
                              <a:latin typeface="Cambria Math"/>
                            </a:rPr>
                            <m:t>𝑝</m:t>
                          </m:r>
                        </m:sub>
                      </m:sSub>
                      <m:r>
                        <a:rPr lang="es-ES" sz="2000" i="1">
                          <a:latin typeface="Cambria Math"/>
                        </a:rPr>
                        <m:t>= 7,43</m:t>
                      </m:r>
                      <m:r>
                        <a:rPr lang="es-ES" sz="2000" i="1">
                          <a:latin typeface="Cambria Math"/>
                        </a:rPr>
                        <m:t>𝐾𝑔</m:t>
                      </m:r>
                    </m:oMath>
                  </m:oMathPara>
                </a14:m>
                <a:endParaRPr lang="es-ES" sz="2000" dirty="0" smtClean="0">
                  <a:latin typeface="Calibri" pitchFamily="34" charset="0"/>
                  <a:cs typeface="Calibri"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𝑝</m:t>
                          </m:r>
                        </m:sub>
                      </m:sSub>
                      <m:r>
                        <a:rPr lang="es-ES" sz="2000" i="1">
                          <a:latin typeface="Cambria Math"/>
                        </a:rPr>
                        <m:t>= 72.8</m:t>
                      </m:r>
                      <m:r>
                        <a:rPr lang="es-ES" sz="2000" i="1">
                          <a:latin typeface="Cambria Math"/>
                        </a:rPr>
                        <m:t>𝑁</m:t>
                      </m:r>
                    </m:oMath>
                  </m:oMathPara>
                </a14:m>
                <a:endParaRPr lang="es-ES" sz="2000" dirty="0" smtClean="0">
                  <a:latin typeface="Calibri" pitchFamily="34" charset="0"/>
                  <a:cs typeface="Calibri" pitchFamily="34" charset="0"/>
                </a:endParaRPr>
              </a:p>
              <a:p>
                <a:pPr marL="0" indent="0">
                  <a:buNone/>
                </a:pPr>
                <a:r>
                  <a:rPr lang="es-ES" sz="2000" dirty="0" smtClean="0">
                    <a:latin typeface="Calibri" pitchFamily="34" charset="0"/>
                    <a:cs typeface="Calibri" pitchFamily="34" charset="0"/>
                  </a:rPr>
                  <a:t>Entonces la carga que soporta es:</a:t>
                </a: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𝑇𝐶</m:t>
                          </m:r>
                          <m:r>
                            <a:rPr lang="es-ES" sz="2000" i="1">
                              <a:latin typeface="Cambria Math"/>
                            </a:rPr>
                            <m:t> </m:t>
                          </m:r>
                        </m:sub>
                      </m:sSub>
                      <m:r>
                        <a:rPr lang="es-ES" sz="2000" i="1">
                          <a:latin typeface="Cambria Math"/>
                        </a:rPr>
                        <m:t>=</m:t>
                      </m:r>
                      <m:sSub>
                        <m:sSubPr>
                          <m:ctrlPr>
                            <a:rPr lang="es-ES" sz="2000" i="1">
                              <a:latin typeface="Cambria Math"/>
                            </a:rPr>
                          </m:ctrlPr>
                        </m:sSubPr>
                        <m:e>
                          <m:r>
                            <a:rPr lang="es-ES" sz="2000" i="1">
                              <a:latin typeface="Cambria Math"/>
                            </a:rPr>
                            <m:t>𝑊</m:t>
                          </m:r>
                        </m:e>
                        <m:sub>
                          <m:r>
                            <a:rPr lang="es-ES" sz="2000" i="1">
                              <a:latin typeface="Cambria Math"/>
                            </a:rPr>
                            <m:t>𝑇𝑃</m:t>
                          </m:r>
                          <m:r>
                            <a:rPr lang="es-ES" sz="2000" i="1">
                              <a:latin typeface="Cambria Math"/>
                            </a:rPr>
                            <m:t> </m:t>
                          </m:r>
                        </m:sub>
                      </m:sSub>
                      <m:r>
                        <a:rPr lang="es-ES" sz="2000" i="1">
                          <a:latin typeface="Cambria Math"/>
                        </a:rPr>
                        <m:t>−</m:t>
                      </m:r>
                      <m:sSub>
                        <m:sSubPr>
                          <m:ctrlPr>
                            <a:rPr lang="es-ES" sz="2000" i="1">
                              <a:latin typeface="Cambria Math"/>
                            </a:rPr>
                          </m:ctrlPr>
                        </m:sSubPr>
                        <m:e>
                          <m:r>
                            <a:rPr lang="es-ES" sz="2000" i="1">
                              <a:latin typeface="Cambria Math"/>
                            </a:rPr>
                            <m:t>𝑊</m:t>
                          </m:r>
                        </m:e>
                        <m:sub>
                          <m:r>
                            <a:rPr lang="es-ES" sz="2000" i="1">
                              <a:latin typeface="Cambria Math"/>
                            </a:rPr>
                            <m:t>𝑝</m:t>
                          </m:r>
                          <m:r>
                            <a:rPr lang="es-ES" sz="2000" i="1">
                              <a:latin typeface="Cambria Math"/>
                            </a:rPr>
                            <m:t> </m:t>
                          </m:r>
                        </m:sub>
                      </m:sSub>
                    </m:oMath>
                  </m:oMathPara>
                </a14:m>
                <a:endParaRPr lang="es-ES" sz="2000" dirty="0" smtClean="0">
                  <a:latin typeface="Calibri" pitchFamily="34" charset="0"/>
                  <a:cs typeface="Calibri"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a:rPr>
                          </m:ctrlPr>
                        </m:sSubPr>
                        <m:e>
                          <m:r>
                            <a:rPr lang="es-ES" sz="2000" i="1">
                              <a:latin typeface="Cambria Math"/>
                            </a:rPr>
                            <m:t>𝑊</m:t>
                          </m:r>
                        </m:e>
                        <m:sub>
                          <m:r>
                            <a:rPr lang="es-ES" sz="2000" i="1">
                              <a:latin typeface="Cambria Math"/>
                            </a:rPr>
                            <m:t>𝑇𝐶</m:t>
                          </m:r>
                          <m:r>
                            <a:rPr lang="es-ES" sz="2000" i="1">
                              <a:latin typeface="Cambria Math"/>
                            </a:rPr>
                            <m:t> </m:t>
                          </m:r>
                        </m:sub>
                      </m:sSub>
                      <m:r>
                        <a:rPr lang="es-ES" sz="2000" i="1">
                          <a:latin typeface="Cambria Math"/>
                        </a:rPr>
                        <m:t>=1038.3 </m:t>
                      </m:r>
                      <m:r>
                        <a:rPr lang="es-ES" sz="2000" i="1">
                          <a:latin typeface="Cambria Math"/>
                        </a:rPr>
                        <m:t>𝑁</m:t>
                      </m:r>
                      <m:r>
                        <a:rPr lang="es-ES" sz="2000" i="1">
                          <a:latin typeface="Cambria Math"/>
                        </a:rPr>
                        <m:t>=105</m:t>
                      </m:r>
                      <m:r>
                        <a:rPr lang="es-ES" sz="2000" i="1">
                          <a:latin typeface="Cambria Math"/>
                        </a:rPr>
                        <m:t>𝐾𝑔</m:t>
                      </m:r>
                      <m:r>
                        <a:rPr lang="es-ES" sz="2000" i="1">
                          <a:latin typeface="Cambria Math"/>
                        </a:rPr>
                        <m:t>.</m:t>
                      </m:r>
                    </m:oMath>
                  </m:oMathPara>
                </a14:m>
                <a:endParaRPr lang="es-ES" sz="2000" dirty="0">
                  <a:latin typeface="Calibri" pitchFamily="34" charset="0"/>
                  <a:cs typeface="Calibri" pitchFamily="34" charset="0"/>
                </a:endParaRPr>
              </a:p>
            </p:txBody>
          </p:sp>
        </mc:Choice>
        <mc:Fallback xmlns="">
          <p:sp>
            <p:nvSpPr>
              <p:cNvPr id="6" name="2 Marcador de contenido"/>
              <p:cNvSpPr>
                <a:spLocks noGrp="1" noRot="1" noChangeAspect="1" noMove="1" noResize="1" noEditPoints="1" noAdjustHandles="1" noChangeArrowheads="1" noChangeShapeType="1" noTextEdit="1"/>
              </p:cNvSpPr>
              <p:nvPr>
                <p:ph sz="quarter" idx="1"/>
              </p:nvPr>
            </p:nvSpPr>
            <p:spPr>
              <a:xfrm>
                <a:off x="1691680" y="2060848"/>
                <a:ext cx="6233120" cy="3744416"/>
              </a:xfrm>
              <a:blipFill rotWithShape="1">
                <a:blip r:embed="rId2"/>
                <a:stretch>
                  <a:fillRect l="-1076" t="-814" b="-17915"/>
                </a:stretch>
              </a:blipFill>
            </p:spPr>
            <p:txBody>
              <a:bodyPr/>
              <a:lstStyle/>
              <a:p>
                <a:r>
                  <a:rPr lang="es-ES">
                    <a:noFill/>
                  </a:rPr>
                  <a:t> </a:t>
                </a:r>
              </a:p>
            </p:txBody>
          </p:sp>
        </mc:Fallback>
      </mc:AlternateContent>
      <p:sp>
        <p:nvSpPr>
          <p:cNvPr id="7" name="1 Título"/>
          <p:cNvSpPr txBox="1">
            <a:spLocks/>
          </p:cNvSpPr>
          <p:nvPr/>
        </p:nvSpPr>
        <p:spPr>
          <a:xfrm>
            <a:off x="3707904" y="1196752"/>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Peso del plato</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7243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904328"/>
            <a:ext cx="6233120" cy="3188968"/>
          </a:xfrm>
        </p:spPr>
        <p:txBody>
          <a:bodyPr/>
          <a:lstStyle/>
          <a:p>
            <a:pPr marL="0" indent="0" algn="just">
              <a:buNone/>
            </a:pPr>
            <a:r>
              <a:rPr lang="es-ES" sz="2000" dirty="0" smtClean="0">
                <a:latin typeface="Calibri" pitchFamily="34" charset="0"/>
                <a:cs typeface="Calibri" pitchFamily="34" charset="0"/>
              </a:rPr>
              <a:t>Mediante el programa </a:t>
            </a:r>
            <a:r>
              <a:rPr lang="es-EC" sz="2000" dirty="0" err="1" smtClean="0">
                <a:latin typeface="Calibri" pitchFamily="34" charset="0"/>
                <a:cs typeface="Calibri" pitchFamily="34" charset="0"/>
              </a:rPr>
              <a:t>SolidWorks</a:t>
            </a:r>
            <a:r>
              <a:rPr lang="es-EC" sz="2000" dirty="0" smtClean="0">
                <a:latin typeface="Calibri" pitchFamily="34" charset="0"/>
                <a:cs typeface="Calibri" pitchFamily="34" charset="0"/>
              </a:rPr>
              <a:t>, se modeló cada uno de los elementos que forman parte del sistema;</a:t>
            </a:r>
          </a:p>
          <a:p>
            <a:pPr marL="0" indent="0" algn="just">
              <a:buNone/>
            </a:pPr>
            <a:r>
              <a:rPr lang="es-EC" sz="2000" dirty="0" smtClean="0">
                <a:latin typeface="Calibri" pitchFamily="34" charset="0"/>
                <a:cs typeface="Calibri" pitchFamily="34" charset="0"/>
              </a:rPr>
              <a:t>Se realizó el análisis y simulación de esfuerzos  </a:t>
            </a:r>
            <a:r>
              <a:rPr lang="es-EC" sz="2000" dirty="0">
                <a:latin typeface="Calibri" pitchFamily="34" charset="0"/>
                <a:cs typeface="Calibri" pitchFamily="34" charset="0"/>
              </a:rPr>
              <a:t>garantizando </a:t>
            </a:r>
            <a:r>
              <a:rPr lang="es-EC" sz="2000" dirty="0" smtClean="0">
                <a:latin typeface="Calibri" pitchFamily="34" charset="0"/>
                <a:cs typeface="Calibri" pitchFamily="34" charset="0"/>
              </a:rPr>
              <a:t>así un </a:t>
            </a:r>
            <a:r>
              <a:rPr lang="es-EC" sz="2000" dirty="0">
                <a:latin typeface="Calibri" pitchFamily="34" charset="0"/>
                <a:cs typeface="Calibri" pitchFamily="34" charset="0"/>
              </a:rPr>
              <a:t>óptimo funcionamiento </a:t>
            </a:r>
            <a:r>
              <a:rPr lang="es-EC" sz="2000" dirty="0" smtClean="0">
                <a:latin typeface="Calibri" pitchFamily="34" charset="0"/>
                <a:cs typeface="Calibri" pitchFamily="34" charset="0"/>
              </a:rPr>
              <a:t>los </a:t>
            </a:r>
            <a:r>
              <a:rPr lang="es-EC" sz="2000" dirty="0">
                <a:latin typeface="Calibri" pitchFamily="34" charset="0"/>
                <a:cs typeface="Calibri" pitchFamily="34" charset="0"/>
              </a:rPr>
              <a:t>elementos  del sistema. Se </a:t>
            </a:r>
            <a:r>
              <a:rPr lang="es-EC" sz="2000" dirty="0" smtClean="0">
                <a:latin typeface="Calibri" pitchFamily="34" charset="0"/>
                <a:cs typeface="Calibri" pitchFamily="34" charset="0"/>
              </a:rPr>
              <a:t>obtuvieron  tres </a:t>
            </a:r>
            <a:r>
              <a:rPr lang="es-EC" sz="2000" dirty="0">
                <a:latin typeface="Calibri" pitchFamily="34" charset="0"/>
                <a:cs typeface="Calibri" pitchFamily="34" charset="0"/>
              </a:rPr>
              <a:t>parámetros como son:</a:t>
            </a:r>
            <a:endParaRPr lang="es-ES" sz="2000" dirty="0">
              <a:latin typeface="Calibri" pitchFamily="34" charset="0"/>
              <a:cs typeface="Calibri" pitchFamily="34" charset="0"/>
            </a:endParaRPr>
          </a:p>
          <a:p>
            <a:pPr algn="just"/>
            <a:r>
              <a:rPr lang="es-ES" sz="2000" dirty="0" smtClean="0">
                <a:latin typeface="Calibri" pitchFamily="34" charset="0"/>
                <a:cs typeface="Calibri" pitchFamily="34" charset="0"/>
              </a:rPr>
              <a:t>Tensión de Von Mises</a:t>
            </a:r>
          </a:p>
          <a:p>
            <a:pPr algn="just"/>
            <a:r>
              <a:rPr lang="es-ES" sz="2000" dirty="0" smtClean="0">
                <a:latin typeface="Calibri" pitchFamily="34" charset="0"/>
                <a:cs typeface="Calibri" pitchFamily="34" charset="0"/>
              </a:rPr>
              <a:t>Desplazamiento resultante (deflexión)</a:t>
            </a:r>
          </a:p>
          <a:p>
            <a:pPr algn="just"/>
            <a:r>
              <a:rPr lang="es-ES" sz="2000" dirty="0" smtClean="0">
                <a:latin typeface="Calibri" pitchFamily="34" charset="0"/>
                <a:cs typeface="Calibri" pitchFamily="34" charset="0"/>
              </a:rPr>
              <a:t>Factor de seguridad.</a:t>
            </a:r>
            <a:endParaRPr lang="es-ES" sz="2000" dirty="0">
              <a:latin typeface="Calibri" pitchFamily="34" charset="0"/>
              <a:cs typeface="Calibri" pitchFamily="34" charset="0"/>
            </a:endParaRPr>
          </a:p>
        </p:txBody>
      </p:sp>
      <p:sp>
        <p:nvSpPr>
          <p:cNvPr id="7" name="1 Título"/>
          <p:cNvSpPr txBox="1">
            <a:spLocks/>
          </p:cNvSpPr>
          <p:nvPr/>
        </p:nvSpPr>
        <p:spPr>
          <a:xfrm>
            <a:off x="2915816" y="1412776"/>
            <a:ext cx="5328592" cy="144016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C" sz="3200" dirty="0" smtClean="0">
                <a:latin typeface="Calibri" pitchFamily="34" charset="0"/>
                <a:cs typeface="Calibri" pitchFamily="34" charset="0"/>
              </a:rPr>
              <a:t>Modelamiento y selección de materiales utilizando software</a:t>
            </a:r>
            <a:endParaRPr lang="es-ES" sz="3200" b="1" dirty="0">
              <a:latin typeface="Calibri" pitchFamily="34" charset="0"/>
              <a:cs typeface="Calibri"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7243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203848" y="1412776"/>
            <a:ext cx="5040560" cy="1584176"/>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3200" b="1" dirty="0">
                <a:latin typeface="Calibri" pitchFamily="34" charset="0"/>
                <a:cs typeface="Calibri" pitchFamily="34" charset="0"/>
              </a:rPr>
              <a:t>Análisis de esfuerzos de la banda transportadora</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3759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Análisis de esfuerzos de la banda transportadora</a:t>
            </a:r>
            <a:endParaRPr lang="es-ES" sz="2000" b="1" dirty="0">
              <a:latin typeface="Calibri" pitchFamily="34" charset="0"/>
              <a:cs typeface="Calibri" pitchFamily="34" charset="0"/>
            </a:endParaRPr>
          </a:p>
        </p:txBody>
      </p:sp>
      <p:pic>
        <p:nvPicPr>
          <p:cNvPr id="8" name="7 Marcador de contenido"/>
          <p:cNvPicPr>
            <a:picLocks noGrp="1"/>
          </p:cNvPicPr>
          <p:nvPr>
            <p:ph sz="quarter" idx="1"/>
          </p:nvPr>
        </p:nvPicPr>
        <p:blipFill rotWithShape="1">
          <a:blip r:embed="rId2"/>
          <a:srcRect l="38776" t="26715" r="20965" b="25792"/>
          <a:stretch/>
        </p:blipFill>
        <p:spPr bwMode="auto">
          <a:xfrm>
            <a:off x="611560" y="2924944"/>
            <a:ext cx="3816424" cy="2808312"/>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a:srcRect l="41395" t="22623" r="26431" b="28524"/>
          <a:stretch/>
        </p:blipFill>
        <p:spPr bwMode="auto">
          <a:xfrm>
            <a:off x="4427984" y="2924944"/>
            <a:ext cx="3816424" cy="2736304"/>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611560" y="5928501"/>
            <a:ext cx="3816424"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a:t>
            </a:r>
            <a:r>
              <a:rPr lang="es-EC" sz="2000" dirty="0">
                <a:latin typeface="Calibri" pitchFamily="34" charset="0"/>
                <a:cs typeface="Calibri" pitchFamily="34" charset="0"/>
              </a:rPr>
              <a:t>2666.7 N</a:t>
            </a:r>
            <a:endParaRPr lang="es-ES" sz="2000" dirty="0">
              <a:latin typeface="Calibri" pitchFamily="34" charset="0"/>
              <a:cs typeface="Calibri" pitchFamily="34" charset="0"/>
            </a:endParaRPr>
          </a:p>
        </p:txBody>
      </p:sp>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3.19</a:t>
            </a:r>
            <a:endParaRPr lang="es-ES" sz="2000" dirty="0">
              <a:latin typeface="Calibri" pitchFamily="34" charset="0"/>
              <a:cs typeface="Calibri" pitchFamily="34" charset="0"/>
            </a:endParaRPr>
          </a:p>
        </p:txBody>
      </p:sp>
      <p:sp>
        <p:nvSpPr>
          <p:cNvPr id="11" name="10 CuadroTexto"/>
          <p:cNvSpPr txBox="1"/>
          <p:nvPr/>
        </p:nvSpPr>
        <p:spPr>
          <a:xfrm>
            <a:off x="3203848" y="2494637"/>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Rodillo motriz</a:t>
            </a:r>
            <a:endParaRPr lang="es-ES" sz="2000" dirty="0">
              <a:latin typeface="Calibri" pitchFamily="34" charset="0"/>
              <a:cs typeface="Calibri" pitchFamily="34"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7243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Rodillo tensor</a:t>
            </a:r>
          </a:p>
        </p:txBody>
      </p:sp>
      <p:sp>
        <p:nvSpPr>
          <p:cNvPr id="3" name="2 CuadroTexto"/>
          <p:cNvSpPr txBox="1"/>
          <p:nvPr/>
        </p:nvSpPr>
        <p:spPr>
          <a:xfrm>
            <a:off x="611560" y="5928501"/>
            <a:ext cx="3816424"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a:t>
            </a:r>
            <a:r>
              <a:rPr lang="es-EC" sz="2000" dirty="0">
                <a:latin typeface="Calibri" pitchFamily="34" charset="0"/>
                <a:cs typeface="Calibri" pitchFamily="34" charset="0"/>
              </a:rPr>
              <a:t>2666.7 N</a:t>
            </a:r>
            <a:endParaRPr lang="es-ES" sz="2000" dirty="0">
              <a:latin typeface="Calibri" pitchFamily="34" charset="0"/>
              <a:cs typeface="Calibri" pitchFamily="34" charset="0"/>
            </a:endParaRPr>
          </a:p>
        </p:txBody>
      </p:sp>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3.63</a:t>
            </a:r>
            <a:endParaRPr lang="es-ES" sz="2000" dirty="0">
              <a:latin typeface="Calibri" pitchFamily="34" charset="0"/>
              <a:cs typeface="Calibri" pitchFamily="34" charset="0"/>
            </a:endParaRPr>
          </a:p>
        </p:txBody>
      </p:sp>
      <p:pic>
        <p:nvPicPr>
          <p:cNvPr id="12" name="11 Imagen"/>
          <p:cNvPicPr/>
          <p:nvPr/>
        </p:nvPicPr>
        <p:blipFill rotWithShape="1">
          <a:blip r:embed="rId2"/>
          <a:srcRect l="42830" t="26557" r="21103" b="24918"/>
          <a:stretch/>
        </p:blipFill>
        <p:spPr bwMode="auto">
          <a:xfrm>
            <a:off x="683568" y="2924944"/>
            <a:ext cx="3744416" cy="2592288"/>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3"/>
          <a:srcRect l="39730" t="28525" r="22480" b="23415"/>
          <a:stretch/>
        </p:blipFill>
        <p:spPr bwMode="auto">
          <a:xfrm>
            <a:off x="4360785" y="2924944"/>
            <a:ext cx="3960440" cy="2592287"/>
          </a:xfrm>
          <a:prstGeom prst="rect">
            <a:avLst/>
          </a:prstGeom>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0906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Rodillos intermedios</a:t>
            </a:r>
          </a:p>
        </p:txBody>
      </p:sp>
      <p:sp>
        <p:nvSpPr>
          <p:cNvPr id="3" name="2 CuadroTexto"/>
          <p:cNvSpPr txBox="1"/>
          <p:nvPr/>
        </p:nvSpPr>
        <p:spPr>
          <a:xfrm>
            <a:off x="611560" y="5928501"/>
            <a:ext cx="3816424"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a:t>
            </a:r>
            <a:r>
              <a:rPr lang="es-EC" sz="2000" dirty="0" smtClean="0">
                <a:latin typeface="Calibri" pitchFamily="34" charset="0"/>
                <a:cs typeface="Calibri" pitchFamily="34" charset="0"/>
              </a:rPr>
              <a:t>1333 </a:t>
            </a:r>
            <a:r>
              <a:rPr lang="es-EC" sz="2000" dirty="0">
                <a:latin typeface="Calibri" pitchFamily="34" charset="0"/>
                <a:cs typeface="Calibri" pitchFamily="34" charset="0"/>
              </a:rPr>
              <a:t>N</a:t>
            </a:r>
            <a:endParaRPr lang="es-ES" sz="2000" dirty="0">
              <a:latin typeface="Calibri" pitchFamily="34" charset="0"/>
              <a:cs typeface="Calibri" pitchFamily="34" charset="0"/>
            </a:endParaRPr>
          </a:p>
        </p:txBody>
      </p:sp>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3.29</a:t>
            </a:r>
            <a:endParaRPr lang="es-ES" sz="2000" dirty="0">
              <a:latin typeface="Calibri" pitchFamily="34" charset="0"/>
              <a:cs typeface="Calibri" pitchFamily="34" charset="0"/>
            </a:endParaRPr>
          </a:p>
        </p:txBody>
      </p:sp>
      <p:pic>
        <p:nvPicPr>
          <p:cNvPr id="14" name="13 Imagen"/>
          <p:cNvPicPr/>
          <p:nvPr/>
        </p:nvPicPr>
        <p:blipFill rotWithShape="1">
          <a:blip r:embed="rId2"/>
          <a:srcRect l="36240" t="31627" r="27435" b="16783"/>
          <a:stretch/>
        </p:blipFill>
        <p:spPr bwMode="auto">
          <a:xfrm>
            <a:off x="755576" y="2924944"/>
            <a:ext cx="3825976" cy="2520280"/>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3"/>
          <a:srcRect l="37022" t="31175" r="29840" b="19644"/>
          <a:stretch/>
        </p:blipFill>
        <p:spPr bwMode="auto">
          <a:xfrm>
            <a:off x="4546873" y="2924944"/>
            <a:ext cx="3621106" cy="2520280"/>
          </a:xfrm>
          <a:prstGeom prst="rect">
            <a:avLst/>
          </a:prstGeom>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4725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Elemento tensor </a:t>
            </a:r>
            <a:endParaRPr lang="es-ES" sz="2000" b="1" dirty="0">
              <a:latin typeface="Calibri" pitchFamily="34" charset="0"/>
              <a:cs typeface="Calibri" pitchFamily="34" charset="0"/>
            </a:endParaRPr>
          </a:p>
        </p:txBody>
      </p:sp>
      <p:sp>
        <p:nvSpPr>
          <p:cNvPr id="3" name="2 CuadroTexto"/>
          <p:cNvSpPr txBox="1"/>
          <p:nvPr/>
        </p:nvSpPr>
        <p:spPr>
          <a:xfrm>
            <a:off x="611560" y="5928501"/>
            <a:ext cx="3816424"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a:t>
            </a:r>
            <a:r>
              <a:rPr lang="es-EC" sz="2000" dirty="0" smtClean="0">
                <a:latin typeface="Calibri" pitchFamily="34" charset="0"/>
                <a:cs typeface="Calibri" pitchFamily="34" charset="0"/>
              </a:rPr>
              <a:t>2666.7 </a:t>
            </a:r>
            <a:r>
              <a:rPr lang="es-EC" sz="2000" dirty="0">
                <a:latin typeface="Calibri" pitchFamily="34" charset="0"/>
                <a:cs typeface="Calibri" pitchFamily="34" charset="0"/>
              </a:rPr>
              <a:t>N</a:t>
            </a:r>
            <a:endParaRPr lang="es-ES" sz="2000" dirty="0">
              <a:latin typeface="Calibri" pitchFamily="34" charset="0"/>
              <a:cs typeface="Calibri" pitchFamily="34" charset="0"/>
            </a:endParaRPr>
          </a:p>
        </p:txBody>
      </p:sp>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3.31</a:t>
            </a:r>
            <a:endParaRPr lang="es-ES" sz="2000" dirty="0">
              <a:latin typeface="Calibri" pitchFamily="34" charset="0"/>
              <a:cs typeface="Calibri" pitchFamily="34" charset="0"/>
            </a:endParaRPr>
          </a:p>
        </p:txBody>
      </p:sp>
      <p:pic>
        <p:nvPicPr>
          <p:cNvPr id="9" name="8 Imagen"/>
          <p:cNvPicPr/>
          <p:nvPr/>
        </p:nvPicPr>
        <p:blipFill rotWithShape="1">
          <a:blip r:embed="rId2"/>
          <a:srcRect l="25247" t="14200" r="14596" b="20161"/>
          <a:stretch/>
        </p:blipFill>
        <p:spPr bwMode="auto">
          <a:xfrm>
            <a:off x="1142742" y="2917624"/>
            <a:ext cx="3717290" cy="2534920"/>
          </a:xfrm>
          <a:prstGeom prst="rect">
            <a:avLst/>
          </a:prstGeom>
          <a:ln>
            <a:solidFill>
              <a:schemeClr val="accent1"/>
            </a:solidFill>
          </a:ln>
          <a:extLst>
            <a:ext uri="{53640926-AAD7-44D8-BBD7-CCE9431645EC}">
              <a14:shadowObscured xmlns:a14="http://schemas.microsoft.com/office/drawing/2010/main"/>
            </a:ext>
          </a:extLst>
        </p:spPr>
      </p:pic>
      <p:pic>
        <p:nvPicPr>
          <p:cNvPr id="11" name="10 Imagen"/>
          <p:cNvPicPr/>
          <p:nvPr/>
        </p:nvPicPr>
        <p:blipFill rotWithShape="1">
          <a:blip r:embed="rId3"/>
          <a:srcRect l="25247" t="15148" r="24655" b="17005"/>
          <a:stretch/>
        </p:blipFill>
        <p:spPr bwMode="auto">
          <a:xfrm>
            <a:off x="4465615" y="2917624"/>
            <a:ext cx="3562769" cy="2534920"/>
          </a:xfrm>
          <a:prstGeom prst="rect">
            <a:avLst/>
          </a:prstGeom>
          <a:ln>
            <a:solidFill>
              <a:schemeClr val="accent1"/>
            </a:solidFill>
          </a:ln>
          <a:extLst>
            <a:ext uri="{53640926-AAD7-44D8-BBD7-CCE9431645EC}">
              <a14:shadowObscured xmlns:a14="http://schemas.microsoft.com/office/drawing/2010/main"/>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397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lvl="0" algn="r"/>
            <a:r>
              <a:rPr lang="es-ES" sz="2000" b="1" dirty="0">
                <a:latin typeface="Calibri" pitchFamily="34" charset="0"/>
                <a:cs typeface="Calibri" pitchFamily="34" charset="0"/>
              </a:rPr>
              <a:t>ESTRUCTURA SOPORTE DE LA BANDA TRANSPORTADORA</a:t>
            </a:r>
            <a:endParaRPr lang="es-ES" sz="2000" dirty="0">
              <a:latin typeface="Calibri" pitchFamily="34" charset="0"/>
              <a:cs typeface="Calibri" pitchFamily="34" charset="0"/>
            </a:endParaRPr>
          </a:p>
        </p:txBody>
      </p:sp>
      <p:sp>
        <p:nvSpPr>
          <p:cNvPr id="3" name="2 CuadroTexto"/>
          <p:cNvSpPr txBox="1"/>
          <p:nvPr/>
        </p:nvSpPr>
        <p:spPr>
          <a:xfrm>
            <a:off x="611560" y="5928501"/>
            <a:ext cx="3816424"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a:t>
            </a:r>
            <a:r>
              <a:rPr lang="es-EC" sz="2000" dirty="0" smtClean="0">
                <a:latin typeface="Calibri" pitchFamily="34" charset="0"/>
                <a:cs typeface="Calibri" pitchFamily="34" charset="0"/>
              </a:rPr>
              <a:t>2666.7 </a:t>
            </a:r>
            <a:r>
              <a:rPr lang="es-EC" sz="2000" dirty="0">
                <a:latin typeface="Calibri" pitchFamily="34" charset="0"/>
                <a:cs typeface="Calibri" pitchFamily="34" charset="0"/>
              </a:rPr>
              <a:t>N</a:t>
            </a:r>
            <a:endParaRPr lang="es-ES" sz="2000" dirty="0">
              <a:latin typeface="Calibri" pitchFamily="34" charset="0"/>
              <a:cs typeface="Calibri" pitchFamily="34" charset="0"/>
            </a:endParaRPr>
          </a:p>
        </p:txBody>
      </p:sp>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3.14</a:t>
            </a:r>
            <a:endParaRPr lang="es-ES" sz="2000" dirty="0">
              <a:latin typeface="Calibri" pitchFamily="34" charset="0"/>
              <a:cs typeface="Calibri" pitchFamily="34" charset="0"/>
            </a:endParaRPr>
          </a:p>
        </p:txBody>
      </p:sp>
      <p:pic>
        <p:nvPicPr>
          <p:cNvPr id="12" name="11 Imagen"/>
          <p:cNvPicPr/>
          <p:nvPr/>
        </p:nvPicPr>
        <p:blipFill rotWithShape="1">
          <a:blip r:embed="rId2"/>
          <a:srcRect l="29198" t="26643" r="5845" b="17236"/>
          <a:stretch/>
        </p:blipFill>
        <p:spPr bwMode="auto">
          <a:xfrm>
            <a:off x="323528" y="2931973"/>
            <a:ext cx="4074284" cy="2513251"/>
          </a:xfrm>
          <a:prstGeom prst="rect">
            <a:avLst/>
          </a:prstGeom>
          <a:ln>
            <a:solidFill>
              <a:schemeClr val="accent1"/>
            </a:solidFill>
          </a:ln>
          <a:extLst>
            <a:ext uri="{53640926-AAD7-44D8-BBD7-CCE9431645EC}">
              <a14:shadowObscured xmlns:a14="http://schemas.microsoft.com/office/drawing/2010/main"/>
            </a:ext>
          </a:extLst>
        </p:spPr>
      </p:pic>
      <p:pic>
        <p:nvPicPr>
          <p:cNvPr id="13" name="12 Imagen"/>
          <p:cNvPicPr/>
          <p:nvPr/>
        </p:nvPicPr>
        <p:blipFill rotWithShape="1">
          <a:blip r:embed="rId3"/>
          <a:srcRect l="17160" t="28717" r="10650" b="19530"/>
          <a:stretch/>
        </p:blipFill>
        <p:spPr bwMode="auto">
          <a:xfrm>
            <a:off x="4153435" y="2931971"/>
            <a:ext cx="4392488" cy="2513251"/>
          </a:xfrm>
          <a:prstGeom prst="rect">
            <a:avLst/>
          </a:prstGeom>
          <a:ln>
            <a:solidFill>
              <a:schemeClr val="accent1"/>
            </a:solid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4626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203848" y="1412776"/>
            <a:ext cx="5040560" cy="1584176"/>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3200" b="1" dirty="0">
                <a:latin typeface="Calibri" pitchFamily="34" charset="0"/>
                <a:cs typeface="Calibri" pitchFamily="34" charset="0"/>
              </a:rPr>
              <a:t>ANÁLISIS DE ESFUERZOS DEL DISCO  GIRATORIO</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716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052736"/>
            <a:ext cx="4536504" cy="792088"/>
          </a:xfrm>
        </p:spPr>
        <p:txBody>
          <a:bodyPr>
            <a:normAutofit/>
          </a:bodyPr>
          <a:lstStyle/>
          <a:p>
            <a:pPr algn="r"/>
            <a:r>
              <a:rPr lang="es-ES" sz="2000" b="1" dirty="0" smtClean="0">
                <a:latin typeface="Calibri" pitchFamily="34" charset="0"/>
                <a:cs typeface="Calibri" pitchFamily="34" charset="0"/>
              </a:rPr>
              <a:t>Servo Accionamientos</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1691680" y="2060848"/>
            <a:ext cx="6233120" cy="3188968"/>
          </a:xfrm>
        </p:spPr>
        <p:txBody>
          <a:bodyPr>
            <a:normAutofit/>
          </a:bodyPr>
          <a:lstStyle/>
          <a:p>
            <a:pPr marL="0" indent="0" algn="just">
              <a:buNone/>
            </a:pPr>
            <a:r>
              <a:rPr lang="es-ES" sz="2000" dirty="0" smtClean="0">
                <a:latin typeface="Calibri" pitchFamily="34" charset="0"/>
                <a:cs typeface="Calibri" pitchFamily="34" charset="0"/>
              </a:rPr>
              <a:t>Estos sistemas son </a:t>
            </a:r>
            <a:r>
              <a:rPr lang="es-ES" sz="2000" dirty="0">
                <a:latin typeface="Calibri" pitchFamily="34" charset="0"/>
                <a:cs typeface="Calibri" pitchFamily="34" charset="0"/>
              </a:rPr>
              <a:t>utilizados en </a:t>
            </a:r>
            <a:r>
              <a:rPr lang="es-ES" sz="2000" dirty="0" smtClean="0">
                <a:latin typeface="Calibri" pitchFamily="34" charset="0"/>
                <a:cs typeface="Calibri" pitchFamily="34" charset="0"/>
              </a:rPr>
              <a:t>diferentes </a:t>
            </a:r>
            <a:r>
              <a:rPr lang="es-ES" sz="2000" dirty="0">
                <a:latin typeface="Calibri" pitchFamily="34" charset="0"/>
                <a:cs typeface="Calibri" pitchFamily="34" charset="0"/>
              </a:rPr>
              <a:t>aplicaciones </a:t>
            </a:r>
            <a:r>
              <a:rPr lang="es-ES" sz="2000" dirty="0" smtClean="0">
                <a:latin typeface="Calibri" pitchFamily="34" charset="0"/>
                <a:cs typeface="Calibri" pitchFamily="34" charset="0"/>
              </a:rPr>
              <a:t>a nivel industrial, </a:t>
            </a:r>
            <a:r>
              <a:rPr lang="es-ES" sz="2000" dirty="0">
                <a:latin typeface="Calibri" pitchFamily="34" charset="0"/>
                <a:cs typeface="Calibri" pitchFamily="34" charset="0"/>
              </a:rPr>
              <a:t>donde </a:t>
            </a:r>
            <a:r>
              <a:rPr lang="es-ES" sz="2000" dirty="0" smtClean="0">
                <a:latin typeface="Calibri" pitchFamily="34" charset="0"/>
                <a:cs typeface="Calibri" pitchFamily="34" charset="0"/>
              </a:rPr>
              <a:t>el control </a:t>
            </a:r>
            <a:r>
              <a:rPr lang="es-ES" sz="2000" dirty="0">
                <a:latin typeface="Calibri" pitchFamily="34" charset="0"/>
                <a:cs typeface="Calibri" pitchFamily="34" charset="0"/>
              </a:rPr>
              <a:t>de par, precisión de velocidad y posicionamiento son factores fundamentales para el aumento de la calidad y </a:t>
            </a:r>
            <a:r>
              <a:rPr lang="es-ES" sz="2000" dirty="0" smtClean="0">
                <a:latin typeface="Calibri" pitchFamily="34" charset="0"/>
                <a:cs typeface="Calibri" pitchFamily="34" charset="0"/>
              </a:rPr>
              <a:t>productividad.</a:t>
            </a:r>
          </a:p>
          <a:p>
            <a:pPr marL="0" indent="0" algn="just">
              <a:buNone/>
            </a:pPr>
            <a:r>
              <a:rPr lang="es-ES" sz="2000" b="1" dirty="0" smtClean="0">
                <a:latin typeface="Calibri" pitchFamily="34" charset="0"/>
                <a:cs typeface="Calibri" pitchFamily="34" charset="0"/>
              </a:rPr>
              <a:t>Conformado por:</a:t>
            </a:r>
          </a:p>
          <a:p>
            <a:pPr algn="just"/>
            <a:r>
              <a:rPr lang="es-ES" sz="2000" dirty="0" smtClean="0">
                <a:latin typeface="Calibri" pitchFamily="34" charset="0"/>
                <a:cs typeface="Calibri" pitchFamily="34" charset="0"/>
              </a:rPr>
              <a:t>Servo Driver.</a:t>
            </a:r>
          </a:p>
          <a:p>
            <a:pPr algn="just"/>
            <a:r>
              <a:rPr lang="es-ES" sz="2000" dirty="0" smtClean="0">
                <a:latin typeface="Calibri" pitchFamily="34" charset="0"/>
                <a:cs typeface="Calibri" pitchFamily="34" charset="0"/>
              </a:rPr>
              <a:t>Servo Motor.</a:t>
            </a:r>
          </a:p>
          <a:p>
            <a:pPr marL="0" indent="0" algn="just">
              <a:buNone/>
            </a:pPr>
            <a:endParaRPr lang="es-ES" sz="2000" dirty="0">
              <a:latin typeface="Calibri"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645024"/>
            <a:ext cx="3672408" cy="298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543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engrane</a:t>
            </a:r>
            <a:endParaRPr lang="es-ES" sz="2000" b="1" dirty="0">
              <a:latin typeface="Calibri" pitchFamily="34" charset="0"/>
              <a:cs typeface="Calibri" pitchFamily="34" charset="0"/>
            </a:endParaRPr>
          </a:p>
        </p:txBody>
      </p:sp>
      <p:sp>
        <p:nvSpPr>
          <p:cNvPr id="3" name="2 CuadroTexto"/>
          <p:cNvSpPr txBox="1"/>
          <p:nvPr/>
        </p:nvSpPr>
        <p:spPr>
          <a:xfrm>
            <a:off x="611560" y="5928501"/>
            <a:ext cx="3816424"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133 </a:t>
            </a:r>
            <a:r>
              <a:rPr lang="es-EC" sz="2000" dirty="0" smtClean="0">
                <a:latin typeface="Calibri" pitchFamily="34" charset="0"/>
                <a:cs typeface="Calibri" pitchFamily="34" charset="0"/>
              </a:rPr>
              <a:t> N*m</a:t>
            </a:r>
            <a:endParaRPr lang="es-ES" sz="2000" dirty="0">
              <a:latin typeface="Calibri" pitchFamily="34" charset="0"/>
              <a:cs typeface="Calibri" pitchFamily="34" charset="0"/>
            </a:endParaRPr>
          </a:p>
        </p:txBody>
      </p:sp>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3.40</a:t>
            </a:r>
            <a:endParaRPr lang="es-ES" sz="2000" dirty="0">
              <a:latin typeface="Calibri" pitchFamily="34" charset="0"/>
              <a:cs typeface="Calibri" pitchFamily="34" charset="0"/>
            </a:endParaRPr>
          </a:p>
        </p:txBody>
      </p:sp>
      <p:pic>
        <p:nvPicPr>
          <p:cNvPr id="12" name="11 Imagen"/>
          <p:cNvPicPr/>
          <p:nvPr/>
        </p:nvPicPr>
        <p:blipFill rotWithShape="1">
          <a:blip r:embed="rId3" cstate="print"/>
          <a:srcRect l="33013" t="18841" r="16409" b="13518"/>
          <a:stretch/>
        </p:blipFill>
        <p:spPr bwMode="auto">
          <a:xfrm>
            <a:off x="1259632" y="2917624"/>
            <a:ext cx="3271782" cy="2534920"/>
          </a:xfrm>
          <a:prstGeom prst="rect">
            <a:avLst/>
          </a:prstGeom>
          <a:ln>
            <a:solidFill>
              <a:schemeClr val="accent1"/>
            </a:solidFill>
          </a:ln>
          <a:extLst>
            <a:ext uri="{53640926-AAD7-44D8-BBD7-CCE9431645EC}">
              <a14:shadowObscured xmlns:a14="http://schemas.microsoft.com/office/drawing/2010/main"/>
            </a:ext>
          </a:extLst>
        </p:spPr>
      </p:pic>
      <p:pic>
        <p:nvPicPr>
          <p:cNvPr id="13" name="12 Imagen"/>
          <p:cNvPicPr/>
          <p:nvPr/>
        </p:nvPicPr>
        <p:blipFill rotWithShape="1">
          <a:blip r:embed="rId4"/>
          <a:srcRect l="39636" t="23658" r="29265" b="28293"/>
          <a:stretch/>
        </p:blipFill>
        <p:spPr bwMode="auto">
          <a:xfrm>
            <a:off x="4551830" y="2917624"/>
            <a:ext cx="3395382" cy="2534920"/>
          </a:xfrm>
          <a:prstGeom prst="rect">
            <a:avLst/>
          </a:prstGeom>
          <a:ln>
            <a:solidFill>
              <a:schemeClr val="accent1"/>
            </a:solid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447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piñón</a:t>
            </a:r>
            <a:endParaRPr lang="es-ES" sz="2000" b="1" dirty="0">
              <a:latin typeface="Calibri" pitchFamily="34" charset="0"/>
              <a:cs typeface="Calibri" pitchFamily="34" charset="0"/>
            </a:endParaRPr>
          </a:p>
        </p:txBody>
      </p:sp>
      <p:sp>
        <p:nvSpPr>
          <p:cNvPr id="3" name="2 CuadroTexto"/>
          <p:cNvSpPr txBox="1"/>
          <p:nvPr/>
        </p:nvSpPr>
        <p:spPr>
          <a:xfrm>
            <a:off x="611560" y="5928501"/>
            <a:ext cx="3816424"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133 </a:t>
            </a:r>
            <a:r>
              <a:rPr lang="es-EC" sz="2000" dirty="0" smtClean="0">
                <a:latin typeface="Calibri" pitchFamily="34" charset="0"/>
                <a:cs typeface="Calibri" pitchFamily="34" charset="0"/>
              </a:rPr>
              <a:t> N*m</a:t>
            </a:r>
            <a:endParaRPr lang="es-ES" sz="2000" dirty="0">
              <a:latin typeface="Calibri" pitchFamily="34" charset="0"/>
              <a:cs typeface="Calibri" pitchFamily="34" charset="0"/>
            </a:endParaRPr>
          </a:p>
        </p:txBody>
      </p:sp>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3.40</a:t>
            </a:r>
            <a:endParaRPr lang="es-ES" sz="2000" dirty="0">
              <a:latin typeface="Calibri" pitchFamily="34" charset="0"/>
              <a:cs typeface="Calibri" pitchFamily="34" charset="0"/>
            </a:endParaRPr>
          </a:p>
        </p:txBody>
      </p:sp>
      <p:pic>
        <p:nvPicPr>
          <p:cNvPr id="9" name="8 Imagen"/>
          <p:cNvPicPr/>
          <p:nvPr/>
        </p:nvPicPr>
        <p:blipFill rotWithShape="1">
          <a:blip r:embed="rId3"/>
          <a:srcRect l="45734" t="23171" r="22405" b="25366"/>
          <a:stretch/>
        </p:blipFill>
        <p:spPr bwMode="auto">
          <a:xfrm>
            <a:off x="1187624" y="2917624"/>
            <a:ext cx="3364206" cy="2534920"/>
          </a:xfrm>
          <a:prstGeom prst="rect">
            <a:avLst/>
          </a:prstGeom>
          <a:ln>
            <a:solidFill>
              <a:schemeClr val="accent1"/>
            </a:solidFill>
          </a:ln>
          <a:extLst>
            <a:ext uri="{53640926-AAD7-44D8-BBD7-CCE9431645EC}">
              <a14:shadowObscured xmlns:a14="http://schemas.microsoft.com/office/drawing/2010/main"/>
            </a:ext>
          </a:extLst>
        </p:spPr>
      </p:pic>
      <p:pic>
        <p:nvPicPr>
          <p:cNvPr id="11" name="10 Imagen"/>
          <p:cNvPicPr/>
          <p:nvPr/>
        </p:nvPicPr>
        <p:blipFill rotWithShape="1">
          <a:blip r:embed="rId4"/>
          <a:srcRect l="43590" t="20511" r="27022" b="29313"/>
          <a:stretch/>
        </p:blipFill>
        <p:spPr bwMode="auto">
          <a:xfrm>
            <a:off x="4551830" y="2917624"/>
            <a:ext cx="3188522" cy="2534920"/>
          </a:xfrm>
          <a:prstGeom prst="rect">
            <a:avLst/>
          </a:prstGeom>
          <a:ln>
            <a:solidFill>
              <a:schemeClr val="accent1"/>
            </a:solidFill>
          </a:ln>
          <a:extLst>
            <a:ext uri="{53640926-AAD7-44D8-BBD7-CCE9431645EC}">
              <a14:shadowObscured xmlns:a14="http://schemas.microsoft.com/office/drawing/2010/main"/>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8730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84784"/>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Eje vertical</a:t>
            </a:r>
            <a:endParaRPr lang="es-ES" sz="2000" b="1" dirty="0">
              <a:latin typeface="Calibri" pitchFamily="34" charset="0"/>
              <a:cs typeface="Calibri" pitchFamily="34" charset="0"/>
            </a:endParaRPr>
          </a:p>
        </p:txBody>
      </p:sp>
      <p:sp>
        <p:nvSpPr>
          <p:cNvPr id="3" name="2 CuadroTexto"/>
          <p:cNvSpPr txBox="1"/>
          <p:nvPr/>
        </p:nvSpPr>
        <p:spPr>
          <a:xfrm>
            <a:off x="611560" y="5928501"/>
            <a:ext cx="3816424"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133 </a:t>
            </a:r>
            <a:r>
              <a:rPr lang="es-EC" sz="2000" dirty="0" smtClean="0">
                <a:latin typeface="Calibri" pitchFamily="34" charset="0"/>
                <a:cs typeface="Calibri" pitchFamily="34" charset="0"/>
              </a:rPr>
              <a:t> N*m</a:t>
            </a:r>
            <a:endParaRPr lang="es-ES" sz="2000" dirty="0">
              <a:latin typeface="Calibri" pitchFamily="34" charset="0"/>
              <a:cs typeface="Calibri" pitchFamily="34" charset="0"/>
            </a:endParaRPr>
          </a:p>
        </p:txBody>
      </p:sp>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3.40</a:t>
            </a:r>
            <a:endParaRPr lang="es-ES" sz="2000" dirty="0">
              <a:latin typeface="Calibri" pitchFamily="34" charset="0"/>
              <a:cs typeface="Calibri" pitchFamily="34" charset="0"/>
            </a:endParaRPr>
          </a:p>
        </p:txBody>
      </p:sp>
      <p:pic>
        <p:nvPicPr>
          <p:cNvPr id="12" name="11 Imagen"/>
          <p:cNvPicPr/>
          <p:nvPr/>
        </p:nvPicPr>
        <p:blipFill rotWithShape="1">
          <a:blip r:embed="rId3"/>
          <a:srcRect l="31476" t="31894" r="26240" b="16528"/>
          <a:stretch/>
        </p:blipFill>
        <p:spPr bwMode="auto">
          <a:xfrm>
            <a:off x="971600" y="2908532"/>
            <a:ext cx="3465685" cy="2544012"/>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4"/>
          <a:srcRect l="28928" t="32147" r="31488" b="17476"/>
          <a:stretch/>
        </p:blipFill>
        <p:spPr bwMode="auto">
          <a:xfrm>
            <a:off x="4355976" y="2908532"/>
            <a:ext cx="3384375" cy="2544012"/>
          </a:xfrm>
          <a:prstGeom prst="rect">
            <a:avLst/>
          </a:prstGeom>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2510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Eje horizontal</a:t>
            </a:r>
            <a:endParaRPr lang="es-ES" sz="2000" b="1" dirty="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3" name="2 CuadroTexto"/>
              <p:cNvSpPr txBox="1"/>
              <p:nvPr/>
            </p:nvSpPr>
            <p:spPr>
              <a:xfrm>
                <a:off x="323528" y="5805264"/>
                <a:ext cx="4104456"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a:t>
                </a:r>
                <a14:m>
                  <m:oMath xmlns:m="http://schemas.openxmlformats.org/officeDocument/2006/math">
                    <m:r>
                      <a:rPr lang="es-ES" sz="2000" i="1">
                        <a:latin typeface="Cambria Math"/>
                      </a:rPr>
                      <m:t>1111.1 </m:t>
                    </m:r>
                    <m:r>
                      <a:rPr lang="es-ES" sz="2000" i="1">
                        <a:latin typeface="Cambria Math"/>
                      </a:rPr>
                      <m:t>𝑁</m:t>
                    </m:r>
                  </m:oMath>
                </a14:m>
                <a:endParaRPr lang="es-ES" sz="2000" dirty="0">
                  <a:latin typeface="Calibri" pitchFamily="34" charset="0"/>
                  <a:cs typeface="Calibri" pitchFamily="34" charset="0"/>
                </a:endParaRPr>
              </a:p>
            </p:txBody>
          </p:sp>
        </mc:Choice>
        <mc:Fallback xmlns="">
          <p:sp>
            <p:nvSpPr>
              <p:cNvPr id="3" name="2 CuadroTexto"/>
              <p:cNvSpPr txBox="1">
                <a:spLocks noRot="1" noChangeAspect="1" noMove="1" noResize="1" noEditPoints="1" noAdjustHandles="1" noChangeArrowheads="1" noChangeShapeType="1" noTextEdit="1"/>
              </p:cNvSpPr>
              <p:nvPr/>
            </p:nvSpPr>
            <p:spPr>
              <a:xfrm>
                <a:off x="323528" y="5805264"/>
                <a:ext cx="4104456" cy="400110"/>
              </a:xfrm>
              <a:prstGeom prst="rect">
                <a:avLst/>
              </a:prstGeom>
              <a:blipFill rotWithShape="1">
                <a:blip r:embed="rId3"/>
                <a:stretch>
                  <a:fillRect l="-1486" t="-7576" b="-25758"/>
                </a:stretch>
              </a:blipFill>
            </p:spPr>
            <p:txBody>
              <a:bodyPr/>
              <a:lstStyle/>
              <a:p>
                <a:r>
                  <a:rPr lang="es-ES">
                    <a:noFill/>
                  </a:rPr>
                  <a:t> </a:t>
                </a:r>
              </a:p>
            </p:txBody>
          </p:sp>
        </mc:Fallback>
      </mc:AlternateContent>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3.15</a:t>
            </a:r>
            <a:endParaRPr lang="es-ES" sz="2000" dirty="0">
              <a:latin typeface="Calibri" pitchFamily="34" charset="0"/>
              <a:cs typeface="Calibri" pitchFamily="34" charset="0"/>
            </a:endParaRPr>
          </a:p>
        </p:txBody>
      </p:sp>
      <p:pic>
        <p:nvPicPr>
          <p:cNvPr id="9" name="8 Imagen"/>
          <p:cNvPicPr/>
          <p:nvPr/>
        </p:nvPicPr>
        <p:blipFill rotWithShape="1">
          <a:blip r:embed="rId4"/>
          <a:srcRect l="28332" t="28027" r="5197" b="16892"/>
          <a:stretch/>
        </p:blipFill>
        <p:spPr bwMode="auto">
          <a:xfrm>
            <a:off x="323528" y="3102242"/>
            <a:ext cx="4338955" cy="2414990"/>
          </a:xfrm>
          <a:prstGeom prst="rect">
            <a:avLst/>
          </a:prstGeom>
          <a:ln>
            <a:solidFill>
              <a:schemeClr val="accent1"/>
            </a:solidFill>
          </a:ln>
          <a:extLst>
            <a:ext uri="{53640926-AAD7-44D8-BBD7-CCE9431645EC}">
              <a14:shadowObscured xmlns:a14="http://schemas.microsoft.com/office/drawing/2010/main"/>
            </a:ext>
          </a:extLst>
        </p:spPr>
      </p:pic>
      <p:pic>
        <p:nvPicPr>
          <p:cNvPr id="11" name="10 Imagen"/>
          <p:cNvPicPr/>
          <p:nvPr/>
        </p:nvPicPr>
        <p:blipFill rotWithShape="1">
          <a:blip r:embed="rId5"/>
          <a:srcRect l="33305" t="25259" r="7220" b="18339"/>
          <a:stretch/>
        </p:blipFill>
        <p:spPr bwMode="auto">
          <a:xfrm>
            <a:off x="4553118" y="3078832"/>
            <a:ext cx="4114800" cy="2438400"/>
          </a:xfrm>
          <a:prstGeom prst="rect">
            <a:avLst/>
          </a:prstGeom>
          <a:ln>
            <a:solidFill>
              <a:schemeClr val="accent1"/>
            </a:solidFill>
          </a:ln>
          <a:extLst>
            <a:ext uri="{53640926-AAD7-44D8-BBD7-CCE9431645EC}">
              <a14:shadowObscured xmlns:a14="http://schemas.microsoft.com/office/drawing/2010/main"/>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4443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Disco</a:t>
            </a:r>
          </a:p>
        </p:txBody>
      </p:sp>
      <mc:AlternateContent xmlns:mc="http://schemas.openxmlformats.org/markup-compatibility/2006" xmlns:a14="http://schemas.microsoft.com/office/drawing/2010/main">
        <mc:Choice Requires="a14">
          <p:sp>
            <p:nvSpPr>
              <p:cNvPr id="3" name="2 CuadroTexto"/>
              <p:cNvSpPr txBox="1"/>
              <p:nvPr/>
            </p:nvSpPr>
            <p:spPr>
              <a:xfrm>
                <a:off x="395536" y="5877272"/>
                <a:ext cx="4032448"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a:t>
                </a:r>
                <a14:m>
                  <m:oMath xmlns:m="http://schemas.openxmlformats.org/officeDocument/2006/math">
                    <m:r>
                      <a:rPr lang="es-ES" sz="2000" i="1">
                        <a:latin typeface="Cambria Math"/>
                      </a:rPr>
                      <m:t>1111.1 </m:t>
                    </m:r>
                    <m:r>
                      <a:rPr lang="es-ES" sz="2000" i="1">
                        <a:latin typeface="Cambria Math"/>
                      </a:rPr>
                      <m:t>𝑁</m:t>
                    </m:r>
                  </m:oMath>
                </a14:m>
                <a:endParaRPr lang="es-ES" sz="2000" dirty="0">
                  <a:latin typeface="Calibri" pitchFamily="34" charset="0"/>
                  <a:cs typeface="Calibri" pitchFamily="34" charset="0"/>
                </a:endParaRPr>
              </a:p>
            </p:txBody>
          </p:sp>
        </mc:Choice>
        <mc:Fallback xmlns="">
          <p:sp>
            <p:nvSpPr>
              <p:cNvPr id="3" name="2 CuadroTexto"/>
              <p:cNvSpPr txBox="1">
                <a:spLocks noRot="1" noChangeAspect="1" noMove="1" noResize="1" noEditPoints="1" noAdjustHandles="1" noChangeArrowheads="1" noChangeShapeType="1" noTextEdit="1"/>
              </p:cNvSpPr>
              <p:nvPr/>
            </p:nvSpPr>
            <p:spPr>
              <a:xfrm>
                <a:off x="395536" y="5877272"/>
                <a:ext cx="4032448" cy="400110"/>
              </a:xfrm>
              <a:prstGeom prst="rect">
                <a:avLst/>
              </a:prstGeom>
              <a:blipFill rotWithShape="1">
                <a:blip r:embed="rId3"/>
                <a:stretch>
                  <a:fillRect l="-1664" t="-7576" b="-25758"/>
                </a:stretch>
              </a:blipFill>
            </p:spPr>
            <p:txBody>
              <a:bodyPr/>
              <a:lstStyle/>
              <a:p>
                <a:r>
                  <a:rPr lang="es-ES">
                    <a:noFill/>
                  </a:rPr>
                  <a:t> </a:t>
                </a:r>
              </a:p>
            </p:txBody>
          </p:sp>
        </mc:Fallback>
      </mc:AlternateContent>
      <p:sp>
        <p:nvSpPr>
          <p:cNvPr id="10" name="9 CuadroTexto"/>
          <p:cNvSpPr txBox="1"/>
          <p:nvPr/>
        </p:nvSpPr>
        <p:spPr>
          <a:xfrm>
            <a:off x="5076056" y="5877272"/>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3.04</a:t>
            </a:r>
            <a:endParaRPr lang="es-ES" sz="2000" dirty="0">
              <a:latin typeface="Calibri" pitchFamily="34" charset="0"/>
              <a:cs typeface="Calibri" pitchFamily="34" charset="0"/>
            </a:endParaRPr>
          </a:p>
        </p:txBody>
      </p:sp>
      <p:pic>
        <p:nvPicPr>
          <p:cNvPr id="12" name="11 Imagen"/>
          <p:cNvPicPr/>
          <p:nvPr/>
        </p:nvPicPr>
        <p:blipFill rotWithShape="1">
          <a:blip r:embed="rId4"/>
          <a:srcRect l="30309" t="26949" r="15368" b="17200"/>
          <a:stretch/>
        </p:blipFill>
        <p:spPr bwMode="auto">
          <a:xfrm>
            <a:off x="395536" y="3078831"/>
            <a:ext cx="3888432" cy="2592063"/>
          </a:xfrm>
          <a:prstGeom prst="rect">
            <a:avLst/>
          </a:prstGeom>
          <a:ln>
            <a:solidFill>
              <a:schemeClr val="accent1"/>
            </a:solidFill>
          </a:ln>
          <a:extLst>
            <a:ext uri="{53640926-AAD7-44D8-BBD7-CCE9431645EC}">
              <a14:shadowObscured xmlns:a14="http://schemas.microsoft.com/office/drawing/2010/main"/>
            </a:ext>
          </a:extLst>
        </p:spPr>
      </p:pic>
      <p:pic>
        <p:nvPicPr>
          <p:cNvPr id="13" name="12 Imagen"/>
          <p:cNvPicPr/>
          <p:nvPr/>
        </p:nvPicPr>
        <p:blipFill rotWithShape="1">
          <a:blip r:embed="rId5"/>
          <a:srcRect l="29845" t="25951" r="17755" b="22085"/>
          <a:stretch/>
        </p:blipFill>
        <p:spPr bwMode="auto">
          <a:xfrm>
            <a:off x="4305880" y="3051520"/>
            <a:ext cx="4226560" cy="2619375"/>
          </a:xfrm>
          <a:prstGeom prst="rect">
            <a:avLst/>
          </a:prstGeom>
          <a:ln>
            <a:solidFill>
              <a:schemeClr val="accent1"/>
            </a:solid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4020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Estructura soporte del disco</a:t>
            </a:r>
            <a:endParaRPr lang="es-ES" sz="2000" b="1" dirty="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3" name="2 CuadroTexto"/>
              <p:cNvSpPr txBox="1"/>
              <p:nvPr/>
            </p:nvSpPr>
            <p:spPr>
              <a:xfrm>
                <a:off x="467544" y="5928501"/>
                <a:ext cx="3960440"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a:t>
                </a:r>
                <a14:m>
                  <m:oMath xmlns:m="http://schemas.openxmlformats.org/officeDocument/2006/math">
                    <m:r>
                      <a:rPr lang="es-ES" sz="2000" i="1">
                        <a:latin typeface="Cambria Math"/>
                      </a:rPr>
                      <m:t>1111.1 </m:t>
                    </m:r>
                    <m:r>
                      <a:rPr lang="es-ES" sz="2000" i="1">
                        <a:latin typeface="Cambria Math"/>
                      </a:rPr>
                      <m:t>𝑁</m:t>
                    </m:r>
                  </m:oMath>
                </a14:m>
                <a:endParaRPr lang="es-ES" sz="2000" dirty="0">
                  <a:latin typeface="Calibri" pitchFamily="34" charset="0"/>
                  <a:cs typeface="Calibri" pitchFamily="34" charset="0"/>
                </a:endParaRPr>
              </a:p>
            </p:txBody>
          </p:sp>
        </mc:Choice>
        <mc:Fallback xmlns="">
          <p:sp>
            <p:nvSpPr>
              <p:cNvPr id="3" name="2 CuadroTexto"/>
              <p:cNvSpPr txBox="1">
                <a:spLocks noRot="1" noChangeAspect="1" noMove="1" noResize="1" noEditPoints="1" noAdjustHandles="1" noChangeArrowheads="1" noChangeShapeType="1" noTextEdit="1"/>
              </p:cNvSpPr>
              <p:nvPr/>
            </p:nvSpPr>
            <p:spPr>
              <a:xfrm>
                <a:off x="467544" y="5928501"/>
                <a:ext cx="3960440" cy="400110"/>
              </a:xfrm>
              <a:prstGeom prst="rect">
                <a:avLst/>
              </a:prstGeom>
              <a:blipFill rotWithShape="1">
                <a:blip r:embed="rId3"/>
                <a:stretch>
                  <a:fillRect l="-1695" t="-7692" b="-27692"/>
                </a:stretch>
              </a:blipFill>
            </p:spPr>
            <p:txBody>
              <a:bodyPr/>
              <a:lstStyle/>
              <a:p>
                <a:r>
                  <a:rPr lang="es-ES">
                    <a:noFill/>
                  </a:rPr>
                  <a:t> </a:t>
                </a:r>
              </a:p>
            </p:txBody>
          </p:sp>
        </mc:Fallback>
      </mc:AlternateContent>
      <p:sp>
        <p:nvSpPr>
          <p:cNvPr id="10" name="9 CuadroTexto"/>
          <p:cNvSpPr txBox="1"/>
          <p:nvPr/>
        </p:nvSpPr>
        <p:spPr>
          <a:xfrm>
            <a:off x="5062609" y="5917614"/>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3.92</a:t>
            </a:r>
            <a:endParaRPr lang="es-ES" sz="2000" dirty="0">
              <a:latin typeface="Calibri" pitchFamily="34" charset="0"/>
              <a:cs typeface="Calibri" pitchFamily="34" charset="0"/>
            </a:endParaRPr>
          </a:p>
        </p:txBody>
      </p:sp>
      <p:pic>
        <p:nvPicPr>
          <p:cNvPr id="9" name="8 Imagen"/>
          <p:cNvPicPr/>
          <p:nvPr/>
        </p:nvPicPr>
        <p:blipFill rotWithShape="1">
          <a:blip r:embed="rId4"/>
          <a:srcRect l="37996" t="23047" r="20600" b="23759"/>
          <a:stretch/>
        </p:blipFill>
        <p:spPr bwMode="auto">
          <a:xfrm>
            <a:off x="827584" y="3051519"/>
            <a:ext cx="3478296" cy="2619375"/>
          </a:xfrm>
          <a:prstGeom prst="rect">
            <a:avLst/>
          </a:prstGeom>
          <a:ln>
            <a:solidFill>
              <a:schemeClr val="accent1"/>
            </a:solidFill>
          </a:ln>
          <a:extLst>
            <a:ext uri="{53640926-AAD7-44D8-BBD7-CCE9431645EC}">
              <a14:shadowObscured xmlns:a14="http://schemas.microsoft.com/office/drawing/2010/main"/>
            </a:ext>
          </a:extLst>
        </p:spPr>
      </p:pic>
      <p:pic>
        <p:nvPicPr>
          <p:cNvPr id="11" name="10 Imagen"/>
          <p:cNvPicPr/>
          <p:nvPr/>
        </p:nvPicPr>
        <p:blipFill rotWithShape="1">
          <a:blip r:embed="rId5"/>
          <a:srcRect l="37787" t="21043" r="24573" b="27768"/>
          <a:stretch/>
        </p:blipFill>
        <p:spPr bwMode="auto">
          <a:xfrm>
            <a:off x="4283968" y="3051519"/>
            <a:ext cx="3528392" cy="2619375"/>
          </a:xfrm>
          <a:prstGeom prst="rect">
            <a:avLst/>
          </a:prstGeom>
          <a:ln>
            <a:solidFill>
              <a:schemeClr val="accent1"/>
            </a:solidFill>
          </a:ln>
          <a:extLst>
            <a:ext uri="{53640926-AAD7-44D8-BBD7-CCE9431645EC}">
              <a14:shadowObscured xmlns:a14="http://schemas.microsoft.com/office/drawing/2010/main"/>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7175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Estructura de soporte principal del la banda y el disco.</a:t>
            </a:r>
            <a:endParaRPr lang="es-ES" sz="2000" b="1" dirty="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3" name="2 CuadroTexto"/>
              <p:cNvSpPr txBox="1"/>
              <p:nvPr/>
            </p:nvSpPr>
            <p:spPr>
              <a:xfrm>
                <a:off x="611560" y="5928501"/>
                <a:ext cx="3816424" cy="400110"/>
              </a:xfrm>
              <a:prstGeom prst="rect">
                <a:avLst/>
              </a:prstGeom>
              <a:noFill/>
            </p:spPr>
            <p:txBody>
              <a:bodyPr wrap="square" rtlCol="0">
                <a:spAutoFit/>
              </a:bodyPr>
              <a:lstStyle/>
              <a:p>
                <a:r>
                  <a:rPr lang="es-ES" sz="2000" dirty="0" smtClean="0">
                    <a:latin typeface="Calibri" pitchFamily="34" charset="0"/>
                    <a:cs typeface="Calibri" pitchFamily="34" charset="0"/>
                  </a:rPr>
                  <a:t>Fuerza externa aplicada= </a:t>
                </a:r>
                <a14:m>
                  <m:oMath xmlns:m="http://schemas.openxmlformats.org/officeDocument/2006/math">
                    <m:r>
                      <a:rPr lang="es-ES" sz="2000" i="1" dirty="0">
                        <a:latin typeface="Cambria Math"/>
                      </a:rPr>
                      <m:t>3</m:t>
                    </m:r>
                    <m:r>
                      <a:rPr lang="es-ES" sz="2000" b="0" i="1" dirty="0" smtClean="0">
                        <a:latin typeface="Cambria Math"/>
                      </a:rPr>
                      <m:t>000</m:t>
                    </m:r>
                    <m:r>
                      <a:rPr lang="es-ES" sz="2000" i="1">
                        <a:latin typeface="Cambria Math"/>
                      </a:rPr>
                      <m:t> </m:t>
                    </m:r>
                    <m:r>
                      <a:rPr lang="es-ES" sz="2000" i="1">
                        <a:latin typeface="Cambria Math"/>
                      </a:rPr>
                      <m:t>𝑁</m:t>
                    </m:r>
                  </m:oMath>
                </a14:m>
                <a:endParaRPr lang="es-ES" sz="2000" dirty="0">
                  <a:latin typeface="Calibri" pitchFamily="34" charset="0"/>
                  <a:cs typeface="Calibri" pitchFamily="34" charset="0"/>
                </a:endParaRPr>
              </a:p>
            </p:txBody>
          </p:sp>
        </mc:Choice>
        <mc:Fallback xmlns="">
          <p:sp>
            <p:nvSpPr>
              <p:cNvPr id="3" name="2 CuadroTexto"/>
              <p:cNvSpPr txBox="1">
                <a:spLocks noRot="1" noChangeAspect="1" noMove="1" noResize="1" noEditPoints="1" noAdjustHandles="1" noChangeArrowheads="1" noChangeShapeType="1" noTextEdit="1"/>
              </p:cNvSpPr>
              <p:nvPr/>
            </p:nvSpPr>
            <p:spPr>
              <a:xfrm>
                <a:off x="611560" y="5928501"/>
                <a:ext cx="3816424" cy="400110"/>
              </a:xfrm>
              <a:prstGeom prst="rect">
                <a:avLst/>
              </a:prstGeom>
              <a:blipFill rotWithShape="1">
                <a:blip r:embed="rId4"/>
                <a:stretch>
                  <a:fillRect l="-1597" t="-7692" b="-27692"/>
                </a:stretch>
              </a:blipFill>
            </p:spPr>
            <p:txBody>
              <a:bodyPr/>
              <a:lstStyle/>
              <a:p>
                <a:r>
                  <a:rPr lang="es-ES">
                    <a:noFill/>
                  </a:rPr>
                  <a:t> </a:t>
                </a:r>
              </a:p>
            </p:txBody>
          </p:sp>
        </mc:Fallback>
      </mc:AlternateContent>
      <p:sp>
        <p:nvSpPr>
          <p:cNvPr id="10" name="9 CuadroTexto"/>
          <p:cNvSpPr txBox="1"/>
          <p:nvPr/>
        </p:nvSpPr>
        <p:spPr>
          <a:xfrm>
            <a:off x="5062609" y="5917614"/>
            <a:ext cx="3456384" cy="400110"/>
          </a:xfrm>
          <a:prstGeom prst="rect">
            <a:avLst/>
          </a:prstGeom>
          <a:noFill/>
        </p:spPr>
        <p:txBody>
          <a:bodyPr wrap="square" rtlCol="0">
            <a:spAutoFit/>
          </a:bodyPr>
          <a:lstStyle/>
          <a:p>
            <a:r>
              <a:rPr lang="es-ES" sz="2000" dirty="0" smtClean="0">
                <a:latin typeface="Calibri" pitchFamily="34" charset="0"/>
                <a:cs typeface="Calibri" pitchFamily="34" charset="0"/>
              </a:rPr>
              <a:t>FS = 3.24</a:t>
            </a:r>
            <a:endParaRPr lang="es-ES" sz="2000" dirty="0">
              <a:latin typeface="Calibri" pitchFamily="34" charset="0"/>
              <a:cs typeface="Calibri" pitchFamily="34" charset="0"/>
            </a:endParaRPr>
          </a:p>
        </p:txBody>
      </p:sp>
      <p:pic>
        <p:nvPicPr>
          <p:cNvPr id="12" name="11 Imagen"/>
          <p:cNvPicPr/>
          <p:nvPr/>
        </p:nvPicPr>
        <p:blipFill rotWithShape="1">
          <a:blip r:embed="rId5"/>
          <a:srcRect l="36132" t="28219" r="15579" b="12055"/>
          <a:stretch/>
        </p:blipFill>
        <p:spPr bwMode="auto">
          <a:xfrm>
            <a:off x="825123" y="2996909"/>
            <a:ext cx="3458845" cy="2673985"/>
          </a:xfrm>
          <a:prstGeom prst="rect">
            <a:avLst/>
          </a:prstGeom>
          <a:ln>
            <a:solidFill>
              <a:schemeClr val="accent1"/>
            </a:solidFill>
          </a:ln>
          <a:extLst>
            <a:ext uri="{53640926-AAD7-44D8-BBD7-CCE9431645EC}">
              <a14:shadowObscured xmlns:a14="http://schemas.microsoft.com/office/drawing/2010/main"/>
            </a:ext>
          </a:extLst>
        </p:spPr>
      </p:pic>
      <p:pic>
        <p:nvPicPr>
          <p:cNvPr id="13" name="12 Imagen"/>
          <p:cNvPicPr/>
          <p:nvPr/>
        </p:nvPicPr>
        <p:blipFill rotWithShape="1">
          <a:blip r:embed="rId6"/>
          <a:srcRect l="38015" t="24932" r="17291" b="20822"/>
          <a:stretch/>
        </p:blipFill>
        <p:spPr bwMode="auto">
          <a:xfrm>
            <a:off x="4283968" y="2996909"/>
            <a:ext cx="3456384" cy="2693529"/>
          </a:xfrm>
          <a:prstGeom prst="rect">
            <a:avLst/>
          </a:prstGeom>
          <a:ln>
            <a:solidFill>
              <a:schemeClr val="accent1"/>
            </a:solid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3817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Sistema de la banda transportadora </a:t>
            </a:r>
            <a:endParaRPr lang="es-ES" sz="2000" b="1" dirty="0">
              <a:latin typeface="Calibri" pitchFamily="34" charset="0"/>
              <a:cs typeface="Calibri" pitchFamily="34" charset="0"/>
            </a:endParaRPr>
          </a:p>
        </p:txBody>
      </p:sp>
      <p:pic>
        <p:nvPicPr>
          <p:cNvPr id="8" name="7 Marcador de contenido"/>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138560" y="2492896"/>
            <a:ext cx="4105848" cy="3172268"/>
          </a:xfrm>
          <a:prstGeom prst="rect">
            <a:avLst/>
          </a:prstGeom>
          <a:noFill/>
          <a:ln>
            <a:solidFill>
              <a:schemeClr val="accent1"/>
            </a:solidFill>
          </a:ln>
        </p:spPr>
      </p:pic>
      <p:graphicFrame>
        <p:nvGraphicFramePr>
          <p:cNvPr id="2" name="1 Tabla"/>
          <p:cNvGraphicFramePr>
            <a:graphicFrameLocks noGrp="1"/>
          </p:cNvGraphicFramePr>
          <p:nvPr>
            <p:extLst>
              <p:ext uri="{D42A27DB-BD31-4B8C-83A1-F6EECF244321}">
                <p14:modId xmlns:p14="http://schemas.microsoft.com/office/powerpoint/2010/main" val="71581172"/>
              </p:ext>
            </p:extLst>
          </p:nvPr>
        </p:nvGraphicFramePr>
        <p:xfrm>
          <a:off x="611560" y="2236890"/>
          <a:ext cx="3240360" cy="3144318"/>
        </p:xfrm>
        <a:graphic>
          <a:graphicData uri="http://schemas.openxmlformats.org/drawingml/2006/table">
            <a:tbl>
              <a:tblPr firstRow="1" firstCol="1" bandRow="1">
                <a:tableStyleId>{5C22544A-7EE6-4342-B048-85BDC9FD1C3A}</a:tableStyleId>
              </a:tblPr>
              <a:tblGrid>
                <a:gridCol w="288032"/>
                <a:gridCol w="2952328"/>
              </a:tblGrid>
              <a:tr h="364459">
                <a:tc>
                  <a:txBody>
                    <a:bodyPr/>
                    <a:lstStyle/>
                    <a:p>
                      <a:pPr>
                        <a:lnSpc>
                          <a:spcPct val="150000"/>
                        </a:lnSpc>
                        <a:spcAft>
                          <a:spcPts val="0"/>
                        </a:spcAft>
                      </a:pPr>
                      <a:r>
                        <a:rPr lang="es-ES" sz="1600" dirty="0">
                          <a:effectLst/>
                          <a:latin typeface="Calibri" pitchFamily="34" charset="0"/>
                          <a:cs typeface="Calibri" pitchFamily="34" charset="0"/>
                        </a:rPr>
                        <a:t>1</a:t>
                      </a:r>
                      <a:endParaRPr lang="es-ES" sz="1600" dirty="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Rodillo tensor.</a:t>
                      </a:r>
                      <a:endParaRPr lang="es-ES" sz="1600">
                        <a:effectLst/>
                        <a:latin typeface="Calibri" pitchFamily="34" charset="0"/>
                        <a:ea typeface="Times New Roman"/>
                        <a:cs typeface="Calibri" pitchFamily="34" charset="0"/>
                      </a:endParaRPr>
                    </a:p>
                  </a:txBody>
                  <a:tcPr marL="68580" marR="68580" marT="0" marB="0"/>
                </a:tc>
              </a:tr>
              <a:tr h="583998">
                <a:tc>
                  <a:txBody>
                    <a:bodyPr/>
                    <a:lstStyle/>
                    <a:p>
                      <a:pPr>
                        <a:lnSpc>
                          <a:spcPct val="150000"/>
                        </a:lnSpc>
                        <a:spcAft>
                          <a:spcPts val="0"/>
                        </a:spcAft>
                      </a:pPr>
                      <a:r>
                        <a:rPr lang="es-ES" sz="1600" dirty="0">
                          <a:effectLst/>
                          <a:latin typeface="Calibri" pitchFamily="34" charset="0"/>
                          <a:cs typeface="Calibri" pitchFamily="34" charset="0"/>
                        </a:rPr>
                        <a:t>2</a:t>
                      </a:r>
                      <a:endParaRPr lang="es-ES" sz="1600" dirty="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Estructura de la banda</a:t>
                      </a:r>
                      <a:endParaRPr lang="es-ES" sz="1600">
                        <a:effectLst/>
                        <a:latin typeface="Calibri" pitchFamily="34" charset="0"/>
                        <a:ea typeface="Times New Roman"/>
                        <a:cs typeface="Calibri" pitchFamily="34" charset="0"/>
                      </a:endParaRPr>
                    </a:p>
                  </a:txBody>
                  <a:tcPr marL="68580" marR="68580" marT="0" marB="0"/>
                </a:tc>
              </a:tr>
              <a:tr h="351504">
                <a:tc>
                  <a:txBody>
                    <a:bodyPr/>
                    <a:lstStyle/>
                    <a:p>
                      <a:pPr>
                        <a:lnSpc>
                          <a:spcPct val="150000"/>
                        </a:lnSpc>
                        <a:spcAft>
                          <a:spcPts val="0"/>
                        </a:spcAft>
                      </a:pPr>
                      <a:r>
                        <a:rPr lang="es-ES" sz="1600">
                          <a:effectLst/>
                          <a:latin typeface="Calibri" pitchFamily="34" charset="0"/>
                          <a:cs typeface="Calibri" pitchFamily="34" charset="0"/>
                        </a:rPr>
                        <a:t>3</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Rodillo motriz.</a:t>
                      </a:r>
                      <a:endParaRPr lang="es-ES" sz="1600">
                        <a:effectLst/>
                        <a:latin typeface="Calibri" pitchFamily="34" charset="0"/>
                        <a:ea typeface="Times New Roman"/>
                        <a:cs typeface="Calibri" pitchFamily="34" charset="0"/>
                      </a:endParaRPr>
                    </a:p>
                  </a:txBody>
                  <a:tcPr marL="68580" marR="68580" marT="0" marB="0"/>
                </a:tc>
              </a:tr>
              <a:tr h="364459">
                <a:tc>
                  <a:txBody>
                    <a:bodyPr/>
                    <a:lstStyle/>
                    <a:p>
                      <a:pPr>
                        <a:lnSpc>
                          <a:spcPct val="150000"/>
                        </a:lnSpc>
                        <a:spcAft>
                          <a:spcPts val="0"/>
                        </a:spcAft>
                      </a:pPr>
                      <a:r>
                        <a:rPr lang="es-ES" sz="1600">
                          <a:effectLst/>
                          <a:latin typeface="Calibri" pitchFamily="34" charset="0"/>
                          <a:cs typeface="Calibri" pitchFamily="34" charset="0"/>
                        </a:rPr>
                        <a:t>4</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Acople.</a:t>
                      </a:r>
                      <a:endParaRPr lang="es-ES" sz="1600">
                        <a:effectLst/>
                        <a:latin typeface="Calibri" pitchFamily="34" charset="0"/>
                        <a:ea typeface="Times New Roman"/>
                        <a:cs typeface="Calibri" pitchFamily="34" charset="0"/>
                      </a:endParaRPr>
                    </a:p>
                  </a:txBody>
                  <a:tcPr marL="68580" marR="68580" marT="0" marB="0"/>
                </a:tc>
              </a:tr>
              <a:tr h="351504">
                <a:tc>
                  <a:txBody>
                    <a:bodyPr/>
                    <a:lstStyle/>
                    <a:p>
                      <a:pPr>
                        <a:lnSpc>
                          <a:spcPct val="150000"/>
                        </a:lnSpc>
                        <a:spcAft>
                          <a:spcPts val="0"/>
                        </a:spcAft>
                      </a:pPr>
                      <a:r>
                        <a:rPr lang="es-ES" sz="1600">
                          <a:effectLst/>
                          <a:latin typeface="Calibri" pitchFamily="34" charset="0"/>
                          <a:cs typeface="Calibri" pitchFamily="34" charset="0"/>
                        </a:rPr>
                        <a:t>5</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Chumacera de pared.</a:t>
                      </a:r>
                      <a:endParaRPr lang="es-ES" sz="1600">
                        <a:effectLst/>
                        <a:latin typeface="Calibri" pitchFamily="34" charset="0"/>
                        <a:ea typeface="Times New Roman"/>
                        <a:cs typeface="Calibri" pitchFamily="34" charset="0"/>
                      </a:endParaRPr>
                    </a:p>
                  </a:txBody>
                  <a:tcPr marL="68580" marR="68580" marT="0" marB="0"/>
                </a:tc>
              </a:tr>
              <a:tr h="364459">
                <a:tc>
                  <a:txBody>
                    <a:bodyPr/>
                    <a:lstStyle/>
                    <a:p>
                      <a:pPr>
                        <a:lnSpc>
                          <a:spcPct val="150000"/>
                        </a:lnSpc>
                        <a:spcAft>
                          <a:spcPts val="0"/>
                        </a:spcAft>
                      </a:pPr>
                      <a:r>
                        <a:rPr lang="es-ES" sz="1600">
                          <a:effectLst/>
                          <a:latin typeface="Calibri" pitchFamily="34" charset="0"/>
                          <a:cs typeface="Calibri" pitchFamily="34" charset="0"/>
                        </a:rPr>
                        <a:t>6</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Rodillos medios.</a:t>
                      </a:r>
                      <a:endParaRPr lang="es-ES" sz="1600">
                        <a:effectLst/>
                        <a:latin typeface="Calibri" pitchFamily="34" charset="0"/>
                        <a:ea typeface="Times New Roman"/>
                        <a:cs typeface="Calibri" pitchFamily="34" charset="0"/>
                      </a:endParaRPr>
                    </a:p>
                  </a:txBody>
                  <a:tcPr marL="68580" marR="68580" marT="0" marB="0"/>
                </a:tc>
              </a:tr>
              <a:tr h="351504">
                <a:tc>
                  <a:txBody>
                    <a:bodyPr/>
                    <a:lstStyle/>
                    <a:p>
                      <a:pPr>
                        <a:lnSpc>
                          <a:spcPct val="150000"/>
                        </a:lnSpc>
                        <a:spcAft>
                          <a:spcPts val="0"/>
                        </a:spcAft>
                      </a:pPr>
                      <a:r>
                        <a:rPr lang="es-ES" sz="1600">
                          <a:effectLst/>
                          <a:latin typeface="Calibri" pitchFamily="34" charset="0"/>
                          <a:cs typeface="Calibri" pitchFamily="34" charset="0"/>
                        </a:rPr>
                        <a:t>7</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dirty="0">
                          <a:effectLst/>
                          <a:latin typeface="Calibri" pitchFamily="34" charset="0"/>
                          <a:cs typeface="Calibri" pitchFamily="34" charset="0"/>
                        </a:rPr>
                        <a:t>Banda. </a:t>
                      </a:r>
                      <a:endParaRPr lang="es-ES" sz="1600" dirty="0">
                        <a:effectLst/>
                        <a:latin typeface="Calibri" pitchFamily="34" charset="0"/>
                        <a:ea typeface="Times New Roman"/>
                        <a:cs typeface="Calibri" pitchFamily="34" charset="0"/>
                      </a:endParaRPr>
                    </a:p>
                  </a:txBody>
                  <a:tcPr marL="68580" marR="68580" marT="0" marB="0"/>
                </a:tc>
              </a:tr>
              <a:tr h="364459">
                <a:tc>
                  <a:txBody>
                    <a:bodyPr/>
                    <a:lstStyle/>
                    <a:p>
                      <a:pPr>
                        <a:lnSpc>
                          <a:spcPct val="150000"/>
                        </a:lnSpc>
                        <a:spcAft>
                          <a:spcPts val="0"/>
                        </a:spcAft>
                      </a:pPr>
                      <a:r>
                        <a:rPr lang="es-ES" sz="1600">
                          <a:effectLst/>
                          <a:latin typeface="Calibri" pitchFamily="34" charset="0"/>
                          <a:cs typeface="Calibri" pitchFamily="34" charset="0"/>
                        </a:rPr>
                        <a:t>8</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dirty="0">
                          <a:effectLst/>
                          <a:latin typeface="Calibri" pitchFamily="34" charset="0"/>
                          <a:cs typeface="Calibri" pitchFamily="34" charset="0"/>
                        </a:rPr>
                        <a:t>Elemento tensor.</a:t>
                      </a:r>
                      <a:endParaRPr lang="es-ES" sz="1600" dirty="0">
                        <a:effectLst/>
                        <a:latin typeface="Calibri" pitchFamily="34" charset="0"/>
                        <a:ea typeface="Times New Roman"/>
                        <a:cs typeface="Calibri" pitchFamily="34" charset="0"/>
                      </a:endParaRPr>
                    </a:p>
                  </a:txBody>
                  <a:tcPr marL="68580" marR="68580" marT="0" marB="0"/>
                </a:tc>
              </a:tr>
            </a:tbl>
          </a:graphicData>
        </a:graphic>
      </p:graphicFrame>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7243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Sistema </a:t>
            </a:r>
            <a:r>
              <a:rPr lang="es-ES" sz="2000" b="1" dirty="0" smtClean="0">
                <a:latin typeface="Calibri" pitchFamily="34" charset="0"/>
                <a:cs typeface="Calibri" pitchFamily="34" charset="0"/>
              </a:rPr>
              <a:t>del disco </a:t>
            </a:r>
            <a:r>
              <a:rPr lang="es-ES" sz="2000" b="1" dirty="0" err="1" smtClean="0">
                <a:latin typeface="Calibri" pitchFamily="34" charset="0"/>
                <a:cs typeface="Calibri" pitchFamily="34" charset="0"/>
              </a:rPr>
              <a:t>posicionador</a:t>
            </a:r>
            <a:endParaRPr lang="es-ES" sz="2000" b="1" dirty="0">
              <a:latin typeface="Calibri" pitchFamily="34" charset="0"/>
              <a:cs typeface="Calibri" pitchFamily="34" charset="0"/>
            </a:endParaRPr>
          </a:p>
        </p:txBody>
      </p:sp>
      <p:pic>
        <p:nvPicPr>
          <p:cNvPr id="8" name="7 Marcador de contenido"/>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861310" y="2636912"/>
            <a:ext cx="4229691" cy="2610214"/>
          </a:xfrm>
          <a:prstGeom prst="rect">
            <a:avLst/>
          </a:prstGeom>
          <a:noFill/>
          <a:ln>
            <a:solidFill>
              <a:schemeClr val="accent1"/>
            </a:solidFill>
          </a:ln>
        </p:spPr>
      </p:pic>
      <p:graphicFrame>
        <p:nvGraphicFramePr>
          <p:cNvPr id="2" name="1 Tabla"/>
          <p:cNvGraphicFramePr>
            <a:graphicFrameLocks noGrp="1"/>
          </p:cNvGraphicFramePr>
          <p:nvPr>
            <p:extLst>
              <p:ext uri="{D42A27DB-BD31-4B8C-83A1-F6EECF244321}">
                <p14:modId xmlns:p14="http://schemas.microsoft.com/office/powerpoint/2010/main" val="3732012296"/>
              </p:ext>
            </p:extLst>
          </p:nvPr>
        </p:nvGraphicFramePr>
        <p:xfrm>
          <a:off x="251520" y="1988840"/>
          <a:ext cx="3096344" cy="3168354"/>
        </p:xfrm>
        <a:graphic>
          <a:graphicData uri="http://schemas.openxmlformats.org/drawingml/2006/table">
            <a:tbl>
              <a:tblPr firstRow="1" firstCol="1" bandRow="1">
                <a:tableStyleId>{5C22544A-7EE6-4342-B048-85BDC9FD1C3A}</a:tableStyleId>
              </a:tblPr>
              <a:tblGrid>
                <a:gridCol w="299170"/>
                <a:gridCol w="2797174"/>
              </a:tblGrid>
              <a:tr h="387263">
                <a:tc>
                  <a:txBody>
                    <a:bodyPr/>
                    <a:lstStyle/>
                    <a:p>
                      <a:pPr>
                        <a:lnSpc>
                          <a:spcPct val="150000"/>
                        </a:lnSpc>
                        <a:spcAft>
                          <a:spcPts val="0"/>
                        </a:spcAft>
                      </a:pPr>
                      <a:r>
                        <a:rPr lang="es-ES" sz="1600" dirty="0">
                          <a:effectLst/>
                          <a:latin typeface="Calibri" pitchFamily="34" charset="0"/>
                          <a:cs typeface="Calibri" pitchFamily="34" charset="0"/>
                        </a:rPr>
                        <a:t>1</a:t>
                      </a:r>
                      <a:endParaRPr lang="es-ES" sz="1600" dirty="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Disco giratorio</a:t>
                      </a:r>
                      <a:endParaRPr lang="es-ES" sz="1600">
                        <a:effectLst/>
                        <a:latin typeface="Calibri" pitchFamily="34" charset="0"/>
                        <a:ea typeface="Times New Roman"/>
                        <a:cs typeface="Calibri" pitchFamily="34" charset="0"/>
                      </a:endParaRPr>
                    </a:p>
                  </a:txBody>
                  <a:tcPr marL="68580" marR="68580" marT="0" marB="0"/>
                </a:tc>
              </a:tr>
              <a:tr h="387263">
                <a:tc>
                  <a:txBody>
                    <a:bodyPr/>
                    <a:lstStyle/>
                    <a:p>
                      <a:pPr>
                        <a:lnSpc>
                          <a:spcPct val="150000"/>
                        </a:lnSpc>
                        <a:spcAft>
                          <a:spcPts val="0"/>
                        </a:spcAft>
                      </a:pPr>
                      <a:r>
                        <a:rPr lang="es-ES" sz="1600">
                          <a:effectLst/>
                          <a:latin typeface="Calibri" pitchFamily="34" charset="0"/>
                          <a:cs typeface="Calibri" pitchFamily="34" charset="0"/>
                        </a:rPr>
                        <a:t>2</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Soporte del disco.</a:t>
                      </a:r>
                      <a:endParaRPr lang="es-ES" sz="1600">
                        <a:effectLst/>
                        <a:latin typeface="Calibri" pitchFamily="34" charset="0"/>
                        <a:ea typeface="Times New Roman"/>
                        <a:cs typeface="Calibri" pitchFamily="34" charset="0"/>
                      </a:endParaRPr>
                    </a:p>
                  </a:txBody>
                  <a:tcPr marL="68580" marR="68580" marT="0" marB="0"/>
                </a:tc>
              </a:tr>
              <a:tr h="387263">
                <a:tc>
                  <a:txBody>
                    <a:bodyPr/>
                    <a:lstStyle/>
                    <a:p>
                      <a:pPr>
                        <a:lnSpc>
                          <a:spcPct val="150000"/>
                        </a:lnSpc>
                        <a:spcAft>
                          <a:spcPts val="0"/>
                        </a:spcAft>
                      </a:pPr>
                      <a:r>
                        <a:rPr lang="es-ES" sz="1600">
                          <a:effectLst/>
                          <a:latin typeface="Calibri" pitchFamily="34" charset="0"/>
                          <a:cs typeface="Calibri" pitchFamily="34" charset="0"/>
                        </a:rPr>
                        <a:t>3</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Engrane de 30 dientes</a:t>
                      </a:r>
                      <a:endParaRPr lang="es-ES" sz="1600">
                        <a:effectLst/>
                        <a:latin typeface="Calibri" pitchFamily="34" charset="0"/>
                        <a:ea typeface="Times New Roman"/>
                        <a:cs typeface="Calibri" pitchFamily="34" charset="0"/>
                      </a:endParaRPr>
                    </a:p>
                  </a:txBody>
                  <a:tcPr marL="68580" marR="68580" marT="0" marB="0"/>
                </a:tc>
              </a:tr>
              <a:tr h="401313">
                <a:tc>
                  <a:txBody>
                    <a:bodyPr/>
                    <a:lstStyle/>
                    <a:p>
                      <a:pPr>
                        <a:lnSpc>
                          <a:spcPct val="150000"/>
                        </a:lnSpc>
                        <a:spcAft>
                          <a:spcPts val="0"/>
                        </a:spcAft>
                      </a:pPr>
                      <a:r>
                        <a:rPr lang="es-ES" sz="1600">
                          <a:effectLst/>
                          <a:latin typeface="Calibri" pitchFamily="34" charset="0"/>
                          <a:cs typeface="Calibri" pitchFamily="34" charset="0"/>
                        </a:rPr>
                        <a:t>4</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Eje vertical.</a:t>
                      </a:r>
                      <a:endParaRPr lang="es-ES" sz="1600">
                        <a:effectLst/>
                        <a:latin typeface="Calibri" pitchFamily="34" charset="0"/>
                        <a:ea typeface="Times New Roman"/>
                        <a:cs typeface="Calibri" pitchFamily="34" charset="0"/>
                      </a:endParaRPr>
                    </a:p>
                  </a:txBody>
                  <a:tcPr marL="68580" marR="68580" marT="0" marB="0"/>
                </a:tc>
              </a:tr>
              <a:tr h="401313">
                <a:tc>
                  <a:txBody>
                    <a:bodyPr/>
                    <a:lstStyle/>
                    <a:p>
                      <a:pPr>
                        <a:lnSpc>
                          <a:spcPct val="150000"/>
                        </a:lnSpc>
                        <a:spcAft>
                          <a:spcPts val="0"/>
                        </a:spcAft>
                      </a:pPr>
                      <a:r>
                        <a:rPr lang="es-ES" sz="1600">
                          <a:effectLst/>
                          <a:latin typeface="Calibri" pitchFamily="34" charset="0"/>
                          <a:cs typeface="Calibri" pitchFamily="34" charset="0"/>
                        </a:rPr>
                        <a:t>5</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Piñón de 15 dientes</a:t>
                      </a:r>
                      <a:endParaRPr lang="es-ES" sz="1600">
                        <a:effectLst/>
                        <a:latin typeface="Calibri" pitchFamily="34" charset="0"/>
                        <a:ea typeface="Times New Roman"/>
                        <a:cs typeface="Calibri" pitchFamily="34" charset="0"/>
                      </a:endParaRPr>
                    </a:p>
                  </a:txBody>
                  <a:tcPr marL="68580" marR="68580" marT="0" marB="0"/>
                </a:tc>
              </a:tr>
              <a:tr h="401313">
                <a:tc>
                  <a:txBody>
                    <a:bodyPr/>
                    <a:lstStyle/>
                    <a:p>
                      <a:pPr>
                        <a:lnSpc>
                          <a:spcPct val="150000"/>
                        </a:lnSpc>
                        <a:spcAft>
                          <a:spcPts val="0"/>
                        </a:spcAft>
                      </a:pPr>
                      <a:r>
                        <a:rPr lang="es-ES" sz="1600">
                          <a:effectLst/>
                          <a:latin typeface="Calibri" pitchFamily="34" charset="0"/>
                          <a:cs typeface="Calibri" pitchFamily="34" charset="0"/>
                        </a:rPr>
                        <a:t>6</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Chumaceras de piso.</a:t>
                      </a:r>
                      <a:endParaRPr lang="es-ES" sz="1600">
                        <a:effectLst/>
                        <a:latin typeface="Calibri" pitchFamily="34" charset="0"/>
                        <a:ea typeface="Times New Roman"/>
                        <a:cs typeface="Calibri" pitchFamily="34" charset="0"/>
                      </a:endParaRPr>
                    </a:p>
                  </a:txBody>
                  <a:tcPr marL="68580" marR="68580" marT="0" marB="0"/>
                </a:tc>
              </a:tr>
              <a:tr h="401313">
                <a:tc>
                  <a:txBody>
                    <a:bodyPr/>
                    <a:lstStyle/>
                    <a:p>
                      <a:pPr>
                        <a:lnSpc>
                          <a:spcPct val="150000"/>
                        </a:lnSpc>
                        <a:spcAft>
                          <a:spcPts val="0"/>
                        </a:spcAft>
                      </a:pPr>
                      <a:r>
                        <a:rPr lang="es-ES" sz="1600">
                          <a:effectLst/>
                          <a:latin typeface="Calibri" pitchFamily="34" charset="0"/>
                          <a:cs typeface="Calibri" pitchFamily="34" charset="0"/>
                        </a:rPr>
                        <a:t>7</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a:effectLst/>
                          <a:latin typeface="Calibri" pitchFamily="34" charset="0"/>
                          <a:cs typeface="Calibri" pitchFamily="34" charset="0"/>
                        </a:rPr>
                        <a:t>Eje horizontal.</a:t>
                      </a:r>
                      <a:endParaRPr lang="es-ES" sz="1600">
                        <a:effectLst/>
                        <a:latin typeface="Calibri" pitchFamily="34" charset="0"/>
                        <a:ea typeface="Times New Roman"/>
                        <a:cs typeface="Calibri" pitchFamily="34" charset="0"/>
                      </a:endParaRPr>
                    </a:p>
                  </a:txBody>
                  <a:tcPr marL="68580" marR="68580" marT="0" marB="0"/>
                </a:tc>
              </a:tr>
              <a:tr h="401313">
                <a:tc>
                  <a:txBody>
                    <a:bodyPr/>
                    <a:lstStyle/>
                    <a:p>
                      <a:pPr>
                        <a:lnSpc>
                          <a:spcPct val="150000"/>
                        </a:lnSpc>
                        <a:spcAft>
                          <a:spcPts val="0"/>
                        </a:spcAft>
                      </a:pPr>
                      <a:r>
                        <a:rPr lang="es-ES" sz="1600">
                          <a:effectLst/>
                          <a:latin typeface="Calibri" pitchFamily="34" charset="0"/>
                          <a:cs typeface="Calibri" pitchFamily="34" charset="0"/>
                        </a:rPr>
                        <a:t>8</a:t>
                      </a:r>
                      <a:endParaRPr lang="es-ES" sz="1600">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600" dirty="0">
                          <a:effectLst/>
                          <a:latin typeface="Calibri" pitchFamily="34" charset="0"/>
                          <a:cs typeface="Calibri" pitchFamily="34" charset="0"/>
                        </a:rPr>
                        <a:t>Acople.</a:t>
                      </a:r>
                      <a:endParaRPr lang="es-ES" sz="1600" dirty="0">
                        <a:effectLst/>
                        <a:latin typeface="Calibri" pitchFamily="34" charset="0"/>
                        <a:ea typeface="Times New Roman"/>
                        <a:cs typeface="Calibri" pitchFamily="34" charset="0"/>
                      </a:endParaRPr>
                    </a:p>
                  </a:txBody>
                  <a:tcPr marL="68580" marR="68580" marT="0" marB="0"/>
                </a:tc>
              </a:tr>
            </a:tbl>
          </a:graphicData>
        </a:graphic>
      </p:graphicFrame>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7243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Montaje del sistema de la banda transportadora y el disco </a:t>
            </a:r>
            <a:r>
              <a:rPr lang="es-ES" sz="2000" b="1" dirty="0" err="1" smtClean="0">
                <a:latin typeface="Calibri" pitchFamily="34" charset="0"/>
                <a:cs typeface="Calibri" pitchFamily="34" charset="0"/>
              </a:rPr>
              <a:t>posicionador</a:t>
            </a:r>
            <a:endParaRPr lang="es-ES" sz="2000" b="1" dirty="0">
              <a:latin typeface="Calibri" pitchFamily="34" charset="0"/>
              <a:cs typeface="Calibri" pitchFamily="34" charset="0"/>
            </a:endParaRPr>
          </a:p>
        </p:txBody>
      </p:sp>
      <p:pic>
        <p:nvPicPr>
          <p:cNvPr id="8" name="7 Marcador de contenido"/>
          <p:cNvPicPr>
            <a:picLocks noGrp="1"/>
          </p:cNvPicPr>
          <p:nvPr>
            <p:ph sz="quarter" idx="1"/>
          </p:nvPr>
        </p:nvPicPr>
        <p:blipFill rotWithShape="1">
          <a:blip r:embed="rId2"/>
          <a:srcRect l="30058" t="14214" r="10775" b="10779"/>
          <a:stretch/>
        </p:blipFill>
        <p:spPr bwMode="auto">
          <a:xfrm>
            <a:off x="683568" y="2348880"/>
            <a:ext cx="3847846" cy="3024336"/>
          </a:xfrm>
          <a:prstGeom prst="rect">
            <a:avLst/>
          </a:prstGeom>
          <a:ln>
            <a:solidFill>
              <a:schemeClr val="accent1"/>
            </a:solidFill>
          </a:ln>
          <a:extLst>
            <a:ext uri="{53640926-AAD7-44D8-BBD7-CCE9431645EC}">
              <a14:shadowObscured xmlns:a14="http://schemas.microsoft.com/office/drawing/2010/main"/>
            </a:ext>
          </a:extLst>
        </p:spPr>
      </p:pic>
      <p:pic>
        <p:nvPicPr>
          <p:cNvPr id="9" name="8 Imagen"/>
          <p:cNvPicPr/>
          <p:nvPr/>
        </p:nvPicPr>
        <p:blipFill rotWithShape="1">
          <a:blip r:embed="rId3"/>
          <a:srcRect l="36673" t="20567" r="22495" b="28623"/>
          <a:stretch/>
        </p:blipFill>
        <p:spPr bwMode="auto">
          <a:xfrm>
            <a:off x="4558518" y="2348880"/>
            <a:ext cx="3685890" cy="3024336"/>
          </a:xfrm>
          <a:prstGeom prst="rect">
            <a:avLst/>
          </a:prstGeom>
          <a:ln>
            <a:solidFill>
              <a:schemeClr val="accent1"/>
            </a:solidFill>
          </a:ln>
          <a:extLst>
            <a:ext uri="{53640926-AAD7-44D8-BBD7-CCE9431645EC}">
              <a14:shadowObscured xmlns:a14="http://schemas.microsoft.com/office/drawing/2010/main"/>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724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268760"/>
            <a:ext cx="4536504" cy="792088"/>
          </a:xfrm>
        </p:spPr>
        <p:txBody>
          <a:bodyPr>
            <a:normAutofit/>
          </a:bodyPr>
          <a:lstStyle/>
          <a:p>
            <a:pPr algn="r"/>
            <a:r>
              <a:rPr lang="es-ES" sz="2000" b="1" dirty="0">
                <a:latin typeface="Calibri" pitchFamily="34" charset="0"/>
                <a:cs typeface="Calibri" pitchFamily="34" charset="0"/>
              </a:rPr>
              <a:t>	</a:t>
            </a:r>
            <a:r>
              <a:rPr lang="es-ES" sz="2000" b="1" dirty="0" smtClean="0">
                <a:latin typeface="Calibri" pitchFamily="34" charset="0"/>
                <a:cs typeface="Calibri" pitchFamily="34" charset="0"/>
              </a:rPr>
              <a:t>Servo  Driver</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4211960" y="2132856"/>
            <a:ext cx="3712840" cy="3744416"/>
          </a:xfrm>
        </p:spPr>
        <p:txBody>
          <a:bodyPr>
            <a:normAutofit fontScale="85000" lnSpcReduction="10000"/>
          </a:bodyPr>
          <a:lstStyle/>
          <a:p>
            <a:pPr marL="0" indent="0" algn="just">
              <a:buNone/>
            </a:pPr>
            <a:r>
              <a:rPr lang="es-ES" dirty="0">
                <a:latin typeface="Calibri" pitchFamily="34" charset="0"/>
                <a:cs typeface="Calibri" pitchFamily="34" charset="0"/>
              </a:rPr>
              <a:t>El </a:t>
            </a:r>
            <a:r>
              <a:rPr lang="es-ES" dirty="0" smtClean="0">
                <a:latin typeface="Calibri" pitchFamily="34" charset="0"/>
                <a:cs typeface="Calibri" pitchFamily="34" charset="0"/>
              </a:rPr>
              <a:t>Servo </a:t>
            </a:r>
            <a:r>
              <a:rPr lang="es-ES" dirty="0">
                <a:latin typeface="Calibri" pitchFamily="34" charset="0"/>
                <a:cs typeface="Calibri" pitchFamily="34" charset="0"/>
              </a:rPr>
              <a:t>drive está diseñado para el control de un único motor síncrono </a:t>
            </a:r>
            <a:r>
              <a:rPr lang="es-ES" dirty="0" err="1" smtClean="0">
                <a:latin typeface="Calibri" pitchFamily="34" charset="0"/>
                <a:cs typeface="Calibri" pitchFamily="34" charset="0"/>
              </a:rPr>
              <a:t>Brushless</a:t>
            </a:r>
            <a:r>
              <a:rPr lang="es-ES" dirty="0" smtClean="0">
                <a:latin typeface="Calibri" pitchFamily="34" charset="0"/>
                <a:cs typeface="Calibri" pitchFamily="34" charset="0"/>
              </a:rPr>
              <a:t> </a:t>
            </a:r>
            <a:r>
              <a:rPr lang="es-ES" dirty="0">
                <a:latin typeface="Calibri" pitchFamily="34" charset="0"/>
                <a:cs typeface="Calibri" pitchFamily="34" charset="0"/>
              </a:rPr>
              <a:t>AC</a:t>
            </a:r>
            <a:r>
              <a:rPr lang="es-ES" dirty="0" smtClean="0">
                <a:latin typeface="Calibri" pitchFamily="34" charset="0"/>
                <a:cs typeface="Calibri" pitchFamily="34" charset="0"/>
              </a:rPr>
              <a:t>. </a:t>
            </a:r>
            <a:r>
              <a:rPr lang="es-ES_tradnl" dirty="0">
                <a:latin typeface="Calibri" pitchFamily="34" charset="0"/>
                <a:cs typeface="Calibri" pitchFamily="34" charset="0"/>
              </a:rPr>
              <a:t>El equipo se asemeja a un variador de </a:t>
            </a:r>
            <a:r>
              <a:rPr lang="es-ES_tradnl" dirty="0" smtClean="0">
                <a:latin typeface="Calibri" pitchFamily="34" charset="0"/>
                <a:cs typeface="Calibri" pitchFamily="34" charset="0"/>
              </a:rPr>
              <a:t>velocidad </a:t>
            </a:r>
            <a:r>
              <a:rPr lang="es-ES_tradnl" dirty="0">
                <a:latin typeface="Calibri" pitchFamily="34" charset="0"/>
                <a:cs typeface="Calibri" pitchFamily="34" charset="0"/>
              </a:rPr>
              <a:t>ya que presenta la  posibilidad de ajustar sus parámetros en función de la aplicación, esto hace que el equipo más el servo motor se </a:t>
            </a:r>
            <a:r>
              <a:rPr lang="es-ES_tradnl" dirty="0" smtClean="0">
                <a:latin typeface="Calibri" pitchFamily="34" charset="0"/>
                <a:cs typeface="Calibri" pitchFamily="34" charset="0"/>
              </a:rPr>
              <a:t>vuelvan flexibles </a:t>
            </a:r>
            <a:r>
              <a:rPr lang="es-ES_tradnl" dirty="0">
                <a:latin typeface="Calibri" pitchFamily="34" charset="0"/>
                <a:cs typeface="Calibri" pitchFamily="34" charset="0"/>
              </a:rPr>
              <a:t>ya que pueden ser útiles para cualquier aplicación dependiendo de la manipulación de parámetros.</a:t>
            </a:r>
            <a:endParaRPr lang="es-ES" dirty="0">
              <a:latin typeface="Calibri" pitchFamily="34" charset="0"/>
              <a:cs typeface="Calibri" pitchFamily="34" charset="0"/>
            </a:endParaRPr>
          </a:p>
          <a:p>
            <a:pPr marL="0" indent="0">
              <a:buNone/>
            </a:pPr>
            <a:endParaRPr lang="es-ES" dirty="0"/>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88840"/>
            <a:ext cx="3794373" cy="3744416"/>
          </a:xfrm>
          <a:prstGeom prst="rect">
            <a:avLst/>
          </a:prstGeom>
          <a:noFill/>
          <a:ln>
            <a:solidFill>
              <a:schemeClr val="accent1"/>
            </a:solidFill>
          </a:ln>
        </p:spPr>
      </p:pic>
      <p:sp>
        <p:nvSpPr>
          <p:cNvPr id="7" name="1 Título"/>
          <p:cNvSpPr txBox="1">
            <a:spLocks/>
          </p:cNvSpPr>
          <p:nvPr/>
        </p:nvSpPr>
        <p:spPr>
          <a:xfrm>
            <a:off x="-1332656" y="5301208"/>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	Partes del Servo  Driver</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543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normAutofit lnSpcReduction="10000"/>
          </a:bodyPr>
          <a:lstStyle/>
          <a:p>
            <a:pPr marL="0" indent="0" algn="just">
              <a:buNone/>
            </a:pPr>
            <a:r>
              <a:rPr lang="es-ES" sz="2000" dirty="0">
                <a:latin typeface="Calibri" pitchFamily="34" charset="0"/>
                <a:cs typeface="Calibri" pitchFamily="34" charset="0"/>
              </a:rPr>
              <a:t>Los elementos del sistema eléctrico serán los que permitan un control óptimo del sistema, consiguiendo así el funcionamiento </a:t>
            </a:r>
            <a:r>
              <a:rPr lang="es-ES" sz="2000" dirty="0" smtClean="0">
                <a:latin typeface="Calibri" pitchFamily="34" charset="0"/>
                <a:cs typeface="Calibri" pitchFamily="34" charset="0"/>
              </a:rPr>
              <a:t>correcto.</a:t>
            </a:r>
          </a:p>
          <a:p>
            <a:pPr marL="0" indent="0" algn="just">
              <a:buNone/>
            </a:pPr>
            <a:r>
              <a:rPr lang="es-ES" sz="2000" dirty="0">
                <a:latin typeface="Calibri" pitchFamily="34" charset="0"/>
                <a:cs typeface="Calibri" pitchFamily="34" charset="0"/>
              </a:rPr>
              <a:t>Estos elementos se seleccionaran en base al voltaje y corriente requeridos. El sistema de potencia consta de un servomotor, el cual debe tener las protecciones necesarias. La parte de del control automático estará comandada mediante un PLC, el cual recibe la señal de dos sensores infrarrojos los cuales activan o desactivan la salida del servo driver, el mismo que controla al servomotor.</a:t>
            </a:r>
          </a:p>
          <a:p>
            <a:pPr marL="0" indent="0" algn="just">
              <a:buNone/>
            </a:pPr>
            <a:endParaRPr lang="es-ES" sz="2000" dirty="0">
              <a:latin typeface="Calibri" pitchFamily="34" charset="0"/>
              <a:cs typeface="Calibri" pitchFamily="34" charset="0"/>
            </a:endParaRP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Selección de los elementos eléctricos del sistema</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7243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sz="quarter" idx="1"/>
            <p:extLst>
              <p:ext uri="{D42A27DB-BD31-4B8C-83A1-F6EECF244321}">
                <p14:modId xmlns:p14="http://schemas.microsoft.com/office/powerpoint/2010/main" val="505641305"/>
              </p:ext>
            </p:extLst>
          </p:nvPr>
        </p:nvGraphicFramePr>
        <p:xfrm>
          <a:off x="593626" y="2420888"/>
          <a:ext cx="4914478" cy="3291840"/>
        </p:xfrm>
        <a:graphic>
          <a:graphicData uri="http://schemas.openxmlformats.org/drawingml/2006/table">
            <a:tbl>
              <a:tblPr firstRow="1" firstCol="1" bandRow="1">
                <a:tableStyleId>{5C22544A-7EE6-4342-B048-85BDC9FD1C3A}</a:tableStyleId>
              </a:tblPr>
              <a:tblGrid>
                <a:gridCol w="1004597"/>
                <a:gridCol w="962098"/>
                <a:gridCol w="2947783"/>
              </a:tblGrid>
              <a:tr h="250634">
                <a:tc>
                  <a:txBody>
                    <a:bodyPr/>
                    <a:lstStyle/>
                    <a:p>
                      <a:pPr algn="ctr">
                        <a:lnSpc>
                          <a:spcPct val="150000"/>
                        </a:lnSpc>
                        <a:spcAft>
                          <a:spcPts val="0"/>
                        </a:spcAft>
                      </a:pPr>
                      <a:r>
                        <a:rPr lang="es-ES" sz="1600" dirty="0">
                          <a:effectLst/>
                          <a:latin typeface="Calibri" pitchFamily="34" charset="0"/>
                          <a:cs typeface="Calibri" pitchFamily="34" charset="0"/>
                        </a:rPr>
                        <a:t>I/O</a:t>
                      </a:r>
                      <a:endParaRPr lang="es-ES" sz="1600" dirty="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TIPO</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DESCRIPCIÓN</a:t>
                      </a:r>
                      <a:endParaRPr lang="es-ES" sz="1600">
                        <a:effectLst/>
                        <a:latin typeface="Calibri" pitchFamily="34" charset="0"/>
                        <a:ea typeface="Times New Roman"/>
                        <a:cs typeface="Calibri" pitchFamily="34" charset="0"/>
                      </a:endParaRPr>
                    </a:p>
                  </a:txBody>
                  <a:tcPr marL="68580" marR="68580" marT="0" marB="0"/>
                </a:tc>
              </a:tr>
              <a:tr h="250634">
                <a:tc>
                  <a:txBody>
                    <a:bodyPr/>
                    <a:lstStyle/>
                    <a:p>
                      <a:pPr algn="ctr">
                        <a:lnSpc>
                          <a:spcPct val="150000"/>
                        </a:lnSpc>
                        <a:spcAft>
                          <a:spcPts val="0"/>
                        </a:spcAft>
                      </a:pPr>
                      <a:r>
                        <a:rPr lang="es-ES" sz="1600">
                          <a:effectLst/>
                          <a:latin typeface="Calibri" pitchFamily="34" charset="0"/>
                          <a:cs typeface="Calibri" pitchFamily="34" charset="0"/>
                        </a:rPr>
                        <a:t>X0</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dirty="0">
                          <a:effectLst/>
                          <a:latin typeface="Calibri" pitchFamily="34" charset="0"/>
                          <a:cs typeface="Calibri" pitchFamily="34" charset="0"/>
                        </a:rPr>
                        <a:t>Digital</a:t>
                      </a:r>
                      <a:endParaRPr lang="es-ES" sz="1600" dirty="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Señal del sensor # 1 </a:t>
                      </a:r>
                      <a:endParaRPr lang="es-ES" sz="1600">
                        <a:effectLst/>
                        <a:latin typeface="Calibri" pitchFamily="34" charset="0"/>
                        <a:ea typeface="Times New Roman"/>
                        <a:cs typeface="Calibri" pitchFamily="34" charset="0"/>
                      </a:endParaRPr>
                    </a:p>
                  </a:txBody>
                  <a:tcPr marL="68580" marR="68580" marT="0" marB="0"/>
                </a:tc>
              </a:tr>
              <a:tr h="250634">
                <a:tc>
                  <a:txBody>
                    <a:bodyPr/>
                    <a:lstStyle/>
                    <a:p>
                      <a:pPr algn="ctr">
                        <a:lnSpc>
                          <a:spcPct val="150000"/>
                        </a:lnSpc>
                        <a:spcAft>
                          <a:spcPts val="0"/>
                        </a:spcAft>
                      </a:pPr>
                      <a:r>
                        <a:rPr lang="es-ES" sz="1600">
                          <a:effectLst/>
                          <a:latin typeface="Calibri" pitchFamily="34" charset="0"/>
                          <a:cs typeface="Calibri" pitchFamily="34" charset="0"/>
                        </a:rPr>
                        <a:t>X1</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Digital</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dirty="0">
                          <a:effectLst/>
                          <a:latin typeface="Calibri" pitchFamily="34" charset="0"/>
                          <a:cs typeface="Calibri" pitchFamily="34" charset="0"/>
                        </a:rPr>
                        <a:t>Señal del sensor # 2</a:t>
                      </a:r>
                      <a:endParaRPr lang="es-ES" sz="1600" dirty="0">
                        <a:effectLst/>
                        <a:latin typeface="Calibri" pitchFamily="34" charset="0"/>
                        <a:ea typeface="Times New Roman"/>
                        <a:cs typeface="Calibri" pitchFamily="34" charset="0"/>
                      </a:endParaRPr>
                    </a:p>
                  </a:txBody>
                  <a:tcPr marL="68580" marR="68580" marT="0" marB="0"/>
                </a:tc>
              </a:tr>
              <a:tr h="250634">
                <a:tc>
                  <a:txBody>
                    <a:bodyPr/>
                    <a:lstStyle/>
                    <a:p>
                      <a:pPr algn="ctr">
                        <a:lnSpc>
                          <a:spcPct val="150000"/>
                        </a:lnSpc>
                        <a:spcAft>
                          <a:spcPts val="0"/>
                        </a:spcAft>
                      </a:pPr>
                      <a:r>
                        <a:rPr lang="es-ES" sz="1600" dirty="0">
                          <a:effectLst/>
                          <a:latin typeface="Calibri" pitchFamily="34" charset="0"/>
                          <a:cs typeface="Calibri" pitchFamily="34" charset="0"/>
                        </a:rPr>
                        <a:t>X2</a:t>
                      </a:r>
                      <a:endParaRPr lang="es-ES" sz="1600" dirty="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Digital</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Paro de emergencia.</a:t>
                      </a:r>
                      <a:endParaRPr lang="es-ES" sz="1600">
                        <a:effectLst/>
                        <a:latin typeface="Calibri" pitchFamily="34" charset="0"/>
                        <a:ea typeface="Times New Roman"/>
                        <a:cs typeface="Calibri" pitchFamily="34" charset="0"/>
                      </a:endParaRPr>
                    </a:p>
                  </a:txBody>
                  <a:tcPr marL="68580" marR="68580" marT="0" marB="0"/>
                </a:tc>
              </a:tr>
              <a:tr h="250634">
                <a:tc>
                  <a:txBody>
                    <a:bodyPr/>
                    <a:lstStyle/>
                    <a:p>
                      <a:pPr algn="ctr">
                        <a:lnSpc>
                          <a:spcPct val="150000"/>
                        </a:lnSpc>
                        <a:spcAft>
                          <a:spcPts val="0"/>
                        </a:spcAft>
                      </a:pPr>
                      <a:r>
                        <a:rPr lang="es-ES" sz="1600">
                          <a:effectLst/>
                          <a:latin typeface="Calibri" pitchFamily="34" charset="0"/>
                          <a:cs typeface="Calibri" pitchFamily="34" charset="0"/>
                        </a:rPr>
                        <a:t>Y0</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Digital</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Señal de pulsos</a:t>
                      </a:r>
                      <a:endParaRPr lang="es-ES" sz="1600">
                        <a:effectLst/>
                        <a:latin typeface="Calibri" pitchFamily="34" charset="0"/>
                        <a:ea typeface="Times New Roman"/>
                        <a:cs typeface="Calibri" pitchFamily="34" charset="0"/>
                      </a:endParaRPr>
                    </a:p>
                  </a:txBody>
                  <a:tcPr marL="68580" marR="68580" marT="0" marB="0"/>
                </a:tc>
              </a:tr>
              <a:tr h="250634">
                <a:tc>
                  <a:txBody>
                    <a:bodyPr/>
                    <a:lstStyle/>
                    <a:p>
                      <a:pPr algn="ctr">
                        <a:lnSpc>
                          <a:spcPct val="150000"/>
                        </a:lnSpc>
                        <a:spcAft>
                          <a:spcPts val="0"/>
                        </a:spcAft>
                      </a:pPr>
                      <a:r>
                        <a:rPr lang="es-ES" sz="1600">
                          <a:effectLst/>
                          <a:latin typeface="Calibri" pitchFamily="34" charset="0"/>
                          <a:cs typeface="Calibri" pitchFamily="34" charset="0"/>
                        </a:rPr>
                        <a:t>Y4</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Digital</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Señal de dirección</a:t>
                      </a:r>
                      <a:endParaRPr lang="es-ES" sz="1600">
                        <a:effectLst/>
                        <a:latin typeface="Calibri" pitchFamily="34" charset="0"/>
                        <a:ea typeface="Times New Roman"/>
                        <a:cs typeface="Calibri" pitchFamily="34" charset="0"/>
                      </a:endParaRPr>
                    </a:p>
                  </a:txBody>
                  <a:tcPr marL="68580" marR="68580" marT="0" marB="0"/>
                </a:tc>
              </a:tr>
              <a:tr h="250634">
                <a:tc>
                  <a:txBody>
                    <a:bodyPr/>
                    <a:lstStyle/>
                    <a:p>
                      <a:pPr algn="ctr">
                        <a:lnSpc>
                          <a:spcPct val="150000"/>
                        </a:lnSpc>
                        <a:spcAft>
                          <a:spcPts val="0"/>
                        </a:spcAft>
                      </a:pPr>
                      <a:r>
                        <a:rPr lang="es-ES" sz="1600">
                          <a:effectLst/>
                          <a:latin typeface="Calibri" pitchFamily="34" charset="0"/>
                          <a:cs typeface="Calibri" pitchFamily="34" charset="0"/>
                        </a:rPr>
                        <a:t>Y6</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Digital</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Servo ON</a:t>
                      </a:r>
                      <a:endParaRPr lang="es-ES" sz="1600">
                        <a:effectLst/>
                        <a:latin typeface="Calibri" pitchFamily="34" charset="0"/>
                        <a:ea typeface="Times New Roman"/>
                        <a:cs typeface="Calibri" pitchFamily="34" charset="0"/>
                      </a:endParaRPr>
                    </a:p>
                  </a:txBody>
                  <a:tcPr marL="68580" marR="68580" marT="0" marB="0"/>
                </a:tc>
              </a:tr>
              <a:tr h="250634">
                <a:tc>
                  <a:txBody>
                    <a:bodyPr/>
                    <a:lstStyle/>
                    <a:p>
                      <a:pPr algn="ctr">
                        <a:lnSpc>
                          <a:spcPct val="150000"/>
                        </a:lnSpc>
                        <a:spcAft>
                          <a:spcPts val="0"/>
                        </a:spcAft>
                      </a:pPr>
                      <a:r>
                        <a:rPr lang="es-ES" sz="1600">
                          <a:effectLst/>
                          <a:latin typeface="Calibri" pitchFamily="34" charset="0"/>
                          <a:cs typeface="Calibri" pitchFamily="34" charset="0"/>
                        </a:rPr>
                        <a:t>Y10</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Digital</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Luz indicadora de emergencia.</a:t>
                      </a:r>
                      <a:endParaRPr lang="es-ES" sz="1600">
                        <a:effectLst/>
                        <a:latin typeface="Calibri" pitchFamily="34" charset="0"/>
                        <a:ea typeface="Times New Roman"/>
                        <a:cs typeface="Calibri" pitchFamily="34" charset="0"/>
                      </a:endParaRPr>
                    </a:p>
                  </a:txBody>
                  <a:tcPr marL="68580" marR="68580" marT="0" marB="0"/>
                </a:tc>
              </a:tr>
              <a:tr h="250634">
                <a:tc>
                  <a:txBody>
                    <a:bodyPr/>
                    <a:lstStyle/>
                    <a:p>
                      <a:pPr algn="ctr">
                        <a:lnSpc>
                          <a:spcPct val="150000"/>
                        </a:lnSpc>
                        <a:spcAft>
                          <a:spcPts val="0"/>
                        </a:spcAft>
                      </a:pPr>
                      <a:r>
                        <a:rPr lang="es-ES" sz="1600">
                          <a:effectLst/>
                          <a:latin typeface="Calibri" pitchFamily="34" charset="0"/>
                          <a:cs typeface="Calibri" pitchFamily="34" charset="0"/>
                        </a:rPr>
                        <a:t>Y11</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a:effectLst/>
                          <a:latin typeface="Calibri" pitchFamily="34" charset="0"/>
                          <a:cs typeface="Calibri" pitchFamily="34" charset="0"/>
                        </a:rPr>
                        <a:t>Digital</a:t>
                      </a:r>
                      <a:endParaRPr lang="es-ES" sz="16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600" dirty="0">
                          <a:effectLst/>
                          <a:latin typeface="Calibri" pitchFamily="34" charset="0"/>
                          <a:cs typeface="Calibri" pitchFamily="34" charset="0"/>
                        </a:rPr>
                        <a:t>Luz indicadora de ejecución.</a:t>
                      </a:r>
                      <a:endParaRPr lang="es-ES" sz="1600" dirty="0">
                        <a:effectLst/>
                        <a:latin typeface="Calibri" pitchFamily="34" charset="0"/>
                        <a:ea typeface="Times New Roman"/>
                        <a:cs typeface="Calibri" pitchFamily="34" charset="0"/>
                      </a:endParaRPr>
                    </a:p>
                  </a:txBody>
                  <a:tcPr marL="68580" marR="68580" marT="0" marB="0"/>
                </a:tc>
              </a:tr>
            </a:tbl>
          </a:graphicData>
        </a:graphic>
      </p:graphicFrame>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Selección de controlador lógico programable</a:t>
            </a:r>
            <a:endParaRPr lang="es-ES" sz="2000" b="1" dirty="0">
              <a:latin typeface="Calibri" pitchFamily="34" charset="0"/>
              <a:cs typeface="Calibri" pitchFamily="34" charset="0"/>
            </a:endParaRPr>
          </a:p>
        </p:txBody>
      </p:sp>
      <p:sp>
        <p:nvSpPr>
          <p:cNvPr id="3" name="2 CuadroTexto"/>
          <p:cNvSpPr txBox="1"/>
          <p:nvPr/>
        </p:nvSpPr>
        <p:spPr>
          <a:xfrm>
            <a:off x="5580112" y="3063731"/>
            <a:ext cx="2808312" cy="1877437"/>
          </a:xfrm>
          <a:prstGeom prst="rect">
            <a:avLst/>
          </a:prstGeom>
          <a:noFill/>
        </p:spPr>
        <p:txBody>
          <a:bodyPr wrap="square" rtlCol="0">
            <a:spAutoFit/>
          </a:bodyPr>
          <a:lstStyle/>
          <a:p>
            <a:pPr marL="285750" indent="-285750">
              <a:buFont typeface="Arial" pitchFamily="34" charset="0"/>
              <a:buChar char="•"/>
            </a:pPr>
            <a:r>
              <a:rPr lang="es-ES" sz="2000" dirty="0" smtClean="0">
                <a:latin typeface="Calibri" pitchFamily="34" charset="0"/>
                <a:cs typeface="Calibri" pitchFamily="34" charset="0"/>
              </a:rPr>
              <a:t>Aplicaciones posibles</a:t>
            </a:r>
          </a:p>
          <a:p>
            <a:pPr marL="285750" indent="-285750">
              <a:buFont typeface="Arial" pitchFamily="34" charset="0"/>
              <a:buChar char="•"/>
            </a:pPr>
            <a:r>
              <a:rPr lang="es-ES" sz="2000" dirty="0" smtClean="0">
                <a:latin typeface="Calibri" pitchFamily="34" charset="0"/>
                <a:cs typeface="Calibri" pitchFamily="34" charset="0"/>
              </a:rPr>
              <a:t>Entradas y salidas</a:t>
            </a:r>
          </a:p>
          <a:p>
            <a:pPr marL="285750" indent="-285750">
              <a:buFont typeface="Arial" pitchFamily="34" charset="0"/>
              <a:buChar char="•"/>
            </a:pPr>
            <a:r>
              <a:rPr lang="es-ES" sz="2000" dirty="0" smtClean="0">
                <a:latin typeface="Calibri" pitchFamily="34" charset="0"/>
                <a:cs typeface="Calibri" pitchFamily="34" charset="0"/>
              </a:rPr>
              <a:t>Fuente </a:t>
            </a:r>
          </a:p>
          <a:p>
            <a:pPr marL="285750" indent="-285750">
              <a:buFont typeface="Arial" pitchFamily="34" charset="0"/>
              <a:buChar char="•"/>
            </a:pPr>
            <a:r>
              <a:rPr lang="es-ES" sz="2000" dirty="0" smtClean="0">
                <a:latin typeface="Calibri" pitchFamily="34" charset="0"/>
                <a:cs typeface="Calibri" pitchFamily="34" charset="0"/>
              </a:rPr>
              <a:t>Compatibilidad </a:t>
            </a:r>
          </a:p>
          <a:p>
            <a:endParaRPr lang="es-ES" dirty="0" smtClean="0"/>
          </a:p>
          <a:p>
            <a:endParaRPr lang="es-E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7243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sz="quarter" idx="1"/>
            <p:extLst>
              <p:ext uri="{D42A27DB-BD31-4B8C-83A1-F6EECF244321}">
                <p14:modId xmlns:p14="http://schemas.microsoft.com/office/powerpoint/2010/main" val="3423668522"/>
              </p:ext>
            </p:extLst>
          </p:nvPr>
        </p:nvGraphicFramePr>
        <p:xfrm>
          <a:off x="1043608" y="2360022"/>
          <a:ext cx="3384376" cy="2725162"/>
        </p:xfrm>
        <a:graphic>
          <a:graphicData uri="http://schemas.openxmlformats.org/drawingml/2006/table">
            <a:tbl>
              <a:tblPr firstRow="1" firstCol="1" bandRow="1">
                <a:tableStyleId>{5C22544A-7EE6-4342-B048-85BDC9FD1C3A}</a:tableStyleId>
              </a:tblPr>
              <a:tblGrid>
                <a:gridCol w="1656184"/>
                <a:gridCol w="1728192"/>
              </a:tblGrid>
              <a:tr h="530602">
                <a:tc>
                  <a:txBody>
                    <a:bodyPr/>
                    <a:lstStyle/>
                    <a:p>
                      <a:pPr algn="ctr">
                        <a:spcAft>
                          <a:spcPts val="0"/>
                        </a:spcAft>
                      </a:pPr>
                      <a:r>
                        <a:rPr lang="es-ES" sz="1600" dirty="0">
                          <a:effectLst/>
                          <a:latin typeface="Calibri" pitchFamily="34" charset="0"/>
                          <a:cs typeface="Calibri" pitchFamily="34" charset="0"/>
                        </a:rPr>
                        <a:t>ÏTEM</a:t>
                      </a:r>
                      <a:endParaRPr lang="es-ES" sz="1600" dirty="0">
                        <a:solidFill>
                          <a:srgbClr val="000000"/>
                        </a:solidFill>
                        <a:effectLst/>
                        <a:latin typeface="Calibri" pitchFamily="34" charset="0"/>
                        <a:ea typeface="Calibri"/>
                        <a:cs typeface="Calibri" pitchFamily="34" charset="0"/>
                      </a:endParaRPr>
                    </a:p>
                  </a:txBody>
                  <a:tcPr marL="68580" marR="68580" marT="0" marB="0"/>
                </a:tc>
                <a:tc>
                  <a:txBody>
                    <a:bodyPr/>
                    <a:lstStyle/>
                    <a:p>
                      <a:pPr algn="ctr">
                        <a:spcAft>
                          <a:spcPts val="0"/>
                        </a:spcAft>
                      </a:pPr>
                      <a:r>
                        <a:rPr lang="es-ES" sz="1600" dirty="0" smtClean="0">
                          <a:effectLst/>
                          <a:latin typeface="Calibri" pitchFamily="34" charset="0"/>
                          <a:cs typeface="Calibri" pitchFamily="34" charset="0"/>
                        </a:rPr>
                        <a:t>CARACTERISTICAS</a:t>
                      </a:r>
                      <a:endParaRPr lang="es-ES" sz="1600" dirty="0">
                        <a:solidFill>
                          <a:srgbClr val="000000"/>
                        </a:solidFill>
                        <a:effectLst/>
                        <a:latin typeface="Calibri" pitchFamily="34" charset="0"/>
                        <a:ea typeface="Calibri"/>
                        <a:cs typeface="Calibri" pitchFamily="34" charset="0"/>
                      </a:endParaRPr>
                    </a:p>
                  </a:txBody>
                  <a:tcPr marL="68580" marR="68580" marT="0" marB="0"/>
                </a:tc>
              </a:tr>
              <a:tr h="147955">
                <a:tc>
                  <a:txBody>
                    <a:bodyPr/>
                    <a:lstStyle/>
                    <a:p>
                      <a:pPr>
                        <a:spcAft>
                          <a:spcPts val="0"/>
                        </a:spcAft>
                      </a:pPr>
                      <a:r>
                        <a:rPr lang="es-ES" sz="1600">
                          <a:effectLst/>
                          <a:latin typeface="Calibri" pitchFamily="34" charset="0"/>
                          <a:cs typeface="Calibri" pitchFamily="34" charset="0"/>
                        </a:rPr>
                        <a:t>Modelo</a:t>
                      </a:r>
                      <a:endParaRPr lang="es-ES" sz="1600">
                        <a:solidFill>
                          <a:srgbClr val="000000"/>
                        </a:solidFill>
                        <a:effectLst/>
                        <a:latin typeface="Calibri" pitchFamily="34" charset="0"/>
                        <a:ea typeface="Calibri"/>
                        <a:cs typeface="Calibri" pitchFamily="34" charset="0"/>
                      </a:endParaRPr>
                    </a:p>
                  </a:txBody>
                  <a:tcPr marL="68580" marR="68580" marT="0" marB="0"/>
                </a:tc>
                <a:tc>
                  <a:txBody>
                    <a:bodyPr/>
                    <a:lstStyle/>
                    <a:p>
                      <a:pPr>
                        <a:spcAft>
                          <a:spcPts val="0"/>
                        </a:spcAft>
                      </a:pPr>
                      <a:r>
                        <a:rPr lang="es-ES" sz="1600">
                          <a:effectLst/>
                          <a:latin typeface="Calibri" pitchFamily="34" charset="0"/>
                          <a:cs typeface="Calibri" pitchFamily="34" charset="0"/>
                        </a:rPr>
                        <a:t>XCM-24T4-C</a:t>
                      </a:r>
                      <a:endParaRPr lang="es-ES" sz="1600">
                        <a:solidFill>
                          <a:srgbClr val="000000"/>
                        </a:solidFill>
                        <a:effectLst/>
                        <a:latin typeface="Calibri" pitchFamily="34" charset="0"/>
                        <a:ea typeface="Calibri"/>
                        <a:cs typeface="Calibri" pitchFamily="34" charset="0"/>
                      </a:endParaRPr>
                    </a:p>
                  </a:txBody>
                  <a:tcPr marL="68580" marR="68580" marT="0" marB="0"/>
                </a:tc>
              </a:tr>
              <a:tr h="160655">
                <a:tc>
                  <a:txBody>
                    <a:bodyPr/>
                    <a:lstStyle/>
                    <a:p>
                      <a:pPr>
                        <a:spcAft>
                          <a:spcPts val="0"/>
                        </a:spcAft>
                      </a:pPr>
                      <a:r>
                        <a:rPr lang="es-ES" sz="1600">
                          <a:effectLst/>
                          <a:latin typeface="Calibri" pitchFamily="34" charset="0"/>
                          <a:cs typeface="Calibri" pitchFamily="34" charset="0"/>
                        </a:rPr>
                        <a:t>Voltaje</a:t>
                      </a:r>
                      <a:endParaRPr lang="es-ES" sz="1600">
                        <a:solidFill>
                          <a:srgbClr val="000000"/>
                        </a:solidFill>
                        <a:effectLst/>
                        <a:latin typeface="Calibri" pitchFamily="34" charset="0"/>
                        <a:ea typeface="Calibri"/>
                        <a:cs typeface="Calibri" pitchFamily="34" charset="0"/>
                      </a:endParaRPr>
                    </a:p>
                  </a:txBody>
                  <a:tcPr marL="68580" marR="68580" marT="0" marB="0"/>
                </a:tc>
                <a:tc>
                  <a:txBody>
                    <a:bodyPr/>
                    <a:lstStyle/>
                    <a:p>
                      <a:pPr>
                        <a:spcAft>
                          <a:spcPts val="0"/>
                        </a:spcAft>
                      </a:pPr>
                      <a:r>
                        <a:rPr lang="es-ES" sz="1600">
                          <a:effectLst/>
                          <a:latin typeface="Calibri" pitchFamily="34" charset="0"/>
                          <a:cs typeface="Calibri" pitchFamily="34" charset="0"/>
                        </a:rPr>
                        <a:t>110/220VAC</a:t>
                      </a:r>
                      <a:endParaRPr lang="es-ES" sz="1600">
                        <a:solidFill>
                          <a:srgbClr val="000000"/>
                        </a:solidFill>
                        <a:effectLst/>
                        <a:latin typeface="Calibri" pitchFamily="34" charset="0"/>
                        <a:ea typeface="Calibri"/>
                        <a:cs typeface="Calibri" pitchFamily="34" charset="0"/>
                      </a:endParaRPr>
                    </a:p>
                  </a:txBody>
                  <a:tcPr marL="68580" marR="68580" marT="0" marB="0"/>
                </a:tc>
              </a:tr>
              <a:tr h="147955">
                <a:tc>
                  <a:txBody>
                    <a:bodyPr/>
                    <a:lstStyle/>
                    <a:p>
                      <a:pPr>
                        <a:spcAft>
                          <a:spcPts val="0"/>
                        </a:spcAft>
                      </a:pPr>
                      <a:r>
                        <a:rPr lang="es-ES" sz="1600">
                          <a:effectLst/>
                          <a:latin typeface="Calibri" pitchFamily="34" charset="0"/>
                          <a:cs typeface="Calibri" pitchFamily="34" charset="0"/>
                        </a:rPr>
                        <a:t>Frecuencia</a:t>
                      </a:r>
                      <a:endParaRPr lang="es-ES" sz="1600">
                        <a:solidFill>
                          <a:srgbClr val="000000"/>
                        </a:solidFill>
                        <a:effectLst/>
                        <a:latin typeface="Calibri" pitchFamily="34" charset="0"/>
                        <a:ea typeface="Calibri"/>
                        <a:cs typeface="Calibri" pitchFamily="34" charset="0"/>
                      </a:endParaRPr>
                    </a:p>
                  </a:txBody>
                  <a:tcPr marL="68580" marR="68580" marT="0" marB="0"/>
                </a:tc>
                <a:tc>
                  <a:txBody>
                    <a:bodyPr/>
                    <a:lstStyle/>
                    <a:p>
                      <a:pPr>
                        <a:spcAft>
                          <a:spcPts val="0"/>
                        </a:spcAft>
                      </a:pPr>
                      <a:r>
                        <a:rPr lang="es-ES" sz="1600">
                          <a:effectLst/>
                          <a:latin typeface="Calibri" pitchFamily="34" charset="0"/>
                          <a:cs typeface="Calibri" pitchFamily="34" charset="0"/>
                        </a:rPr>
                        <a:t>50/60Hz</a:t>
                      </a:r>
                      <a:endParaRPr lang="es-ES" sz="1600">
                        <a:solidFill>
                          <a:srgbClr val="000000"/>
                        </a:solidFill>
                        <a:effectLst/>
                        <a:latin typeface="Calibri" pitchFamily="34" charset="0"/>
                        <a:ea typeface="Calibri"/>
                        <a:cs typeface="Calibri" pitchFamily="34" charset="0"/>
                      </a:endParaRPr>
                    </a:p>
                  </a:txBody>
                  <a:tcPr marL="68580" marR="68580" marT="0" marB="0"/>
                </a:tc>
              </a:tr>
              <a:tr h="147955">
                <a:tc>
                  <a:txBody>
                    <a:bodyPr/>
                    <a:lstStyle/>
                    <a:p>
                      <a:pPr>
                        <a:spcAft>
                          <a:spcPts val="0"/>
                        </a:spcAft>
                      </a:pPr>
                      <a:r>
                        <a:rPr lang="es-ES" sz="1600">
                          <a:effectLst/>
                          <a:latin typeface="Calibri" pitchFamily="34" charset="0"/>
                          <a:cs typeface="Calibri" pitchFamily="34" charset="0"/>
                        </a:rPr>
                        <a:t># de entradas</a:t>
                      </a:r>
                      <a:endParaRPr lang="es-ES" sz="1600">
                        <a:solidFill>
                          <a:srgbClr val="000000"/>
                        </a:solidFill>
                        <a:effectLst/>
                        <a:latin typeface="Calibri" pitchFamily="34" charset="0"/>
                        <a:ea typeface="Calibri"/>
                        <a:cs typeface="Calibri" pitchFamily="34" charset="0"/>
                      </a:endParaRPr>
                    </a:p>
                  </a:txBody>
                  <a:tcPr marL="68580" marR="68580" marT="0" marB="0"/>
                </a:tc>
                <a:tc>
                  <a:txBody>
                    <a:bodyPr/>
                    <a:lstStyle/>
                    <a:p>
                      <a:pPr>
                        <a:spcAft>
                          <a:spcPts val="0"/>
                        </a:spcAft>
                      </a:pPr>
                      <a:r>
                        <a:rPr lang="es-ES" sz="1600">
                          <a:effectLst/>
                          <a:latin typeface="Calibri" pitchFamily="34" charset="0"/>
                          <a:cs typeface="Calibri" pitchFamily="34" charset="0"/>
                        </a:rPr>
                        <a:t>14</a:t>
                      </a:r>
                      <a:endParaRPr lang="es-ES" sz="1600">
                        <a:solidFill>
                          <a:srgbClr val="000000"/>
                        </a:solidFill>
                        <a:effectLst/>
                        <a:latin typeface="Calibri" pitchFamily="34" charset="0"/>
                        <a:ea typeface="Calibri"/>
                        <a:cs typeface="Calibri" pitchFamily="34" charset="0"/>
                      </a:endParaRPr>
                    </a:p>
                  </a:txBody>
                  <a:tcPr marL="68580" marR="68580" marT="0" marB="0"/>
                </a:tc>
              </a:tr>
              <a:tr h="147955">
                <a:tc>
                  <a:txBody>
                    <a:bodyPr/>
                    <a:lstStyle/>
                    <a:p>
                      <a:pPr>
                        <a:spcAft>
                          <a:spcPts val="0"/>
                        </a:spcAft>
                      </a:pPr>
                      <a:r>
                        <a:rPr lang="es-ES" sz="1600">
                          <a:effectLst/>
                          <a:latin typeface="Calibri" pitchFamily="34" charset="0"/>
                          <a:cs typeface="Calibri" pitchFamily="34" charset="0"/>
                        </a:rPr>
                        <a:t># de salidas</a:t>
                      </a:r>
                      <a:endParaRPr lang="es-ES" sz="1600">
                        <a:solidFill>
                          <a:srgbClr val="000000"/>
                        </a:solidFill>
                        <a:effectLst/>
                        <a:latin typeface="Calibri" pitchFamily="34" charset="0"/>
                        <a:ea typeface="Calibri"/>
                        <a:cs typeface="Calibri" pitchFamily="34" charset="0"/>
                      </a:endParaRPr>
                    </a:p>
                  </a:txBody>
                  <a:tcPr marL="68580" marR="68580" marT="0" marB="0"/>
                </a:tc>
                <a:tc>
                  <a:txBody>
                    <a:bodyPr/>
                    <a:lstStyle/>
                    <a:p>
                      <a:pPr>
                        <a:spcAft>
                          <a:spcPts val="0"/>
                        </a:spcAft>
                      </a:pPr>
                      <a:r>
                        <a:rPr lang="es-ES" sz="1600">
                          <a:effectLst/>
                          <a:latin typeface="Calibri" pitchFamily="34" charset="0"/>
                          <a:cs typeface="Calibri" pitchFamily="34" charset="0"/>
                        </a:rPr>
                        <a:t>10</a:t>
                      </a:r>
                      <a:endParaRPr lang="es-ES" sz="1600">
                        <a:solidFill>
                          <a:srgbClr val="000000"/>
                        </a:solidFill>
                        <a:effectLst/>
                        <a:latin typeface="Calibri" pitchFamily="34" charset="0"/>
                        <a:ea typeface="Calibri"/>
                        <a:cs typeface="Calibri" pitchFamily="34" charset="0"/>
                      </a:endParaRPr>
                    </a:p>
                  </a:txBody>
                  <a:tcPr marL="68580" marR="68580" marT="0" marB="0"/>
                </a:tc>
              </a:tr>
              <a:tr h="160655">
                <a:tc>
                  <a:txBody>
                    <a:bodyPr/>
                    <a:lstStyle/>
                    <a:p>
                      <a:pPr>
                        <a:spcAft>
                          <a:spcPts val="0"/>
                        </a:spcAft>
                      </a:pPr>
                      <a:r>
                        <a:rPr lang="es-ES" sz="1600">
                          <a:effectLst/>
                          <a:latin typeface="Calibri" pitchFamily="34" charset="0"/>
                          <a:cs typeface="Calibri" pitchFamily="34" charset="0"/>
                        </a:rPr>
                        <a:t>Tipo de entradas</a:t>
                      </a:r>
                      <a:endParaRPr lang="es-ES" sz="1600">
                        <a:solidFill>
                          <a:srgbClr val="000000"/>
                        </a:solidFill>
                        <a:effectLst/>
                        <a:latin typeface="Calibri" pitchFamily="34" charset="0"/>
                        <a:ea typeface="Calibri"/>
                        <a:cs typeface="Calibri" pitchFamily="34" charset="0"/>
                      </a:endParaRPr>
                    </a:p>
                  </a:txBody>
                  <a:tcPr marL="68580" marR="68580" marT="0" marB="0"/>
                </a:tc>
                <a:tc>
                  <a:txBody>
                    <a:bodyPr/>
                    <a:lstStyle/>
                    <a:p>
                      <a:pPr>
                        <a:spcAft>
                          <a:spcPts val="0"/>
                        </a:spcAft>
                      </a:pPr>
                      <a:r>
                        <a:rPr lang="es-ES" sz="1600">
                          <a:effectLst/>
                          <a:latin typeface="Calibri" pitchFamily="34" charset="0"/>
                          <a:cs typeface="Calibri" pitchFamily="34" charset="0"/>
                        </a:rPr>
                        <a:t>Digitales</a:t>
                      </a:r>
                      <a:endParaRPr lang="es-ES" sz="1600">
                        <a:solidFill>
                          <a:srgbClr val="000000"/>
                        </a:solidFill>
                        <a:effectLst/>
                        <a:latin typeface="Calibri" pitchFamily="34" charset="0"/>
                        <a:ea typeface="Calibri"/>
                        <a:cs typeface="Calibri" pitchFamily="34" charset="0"/>
                      </a:endParaRPr>
                    </a:p>
                  </a:txBody>
                  <a:tcPr marL="68580" marR="68580" marT="0" marB="0"/>
                </a:tc>
              </a:tr>
              <a:tr h="147955">
                <a:tc>
                  <a:txBody>
                    <a:bodyPr/>
                    <a:lstStyle/>
                    <a:p>
                      <a:pPr>
                        <a:spcAft>
                          <a:spcPts val="0"/>
                        </a:spcAft>
                      </a:pPr>
                      <a:r>
                        <a:rPr lang="es-ES" sz="1600" dirty="0">
                          <a:effectLst/>
                          <a:latin typeface="Calibri" pitchFamily="34" charset="0"/>
                          <a:cs typeface="Calibri" pitchFamily="34" charset="0"/>
                        </a:rPr>
                        <a:t>Tiempo de vida</a:t>
                      </a:r>
                      <a:endParaRPr lang="es-ES" sz="1600" dirty="0">
                        <a:solidFill>
                          <a:srgbClr val="000000"/>
                        </a:solidFill>
                        <a:effectLst/>
                        <a:latin typeface="Calibri" pitchFamily="34" charset="0"/>
                        <a:ea typeface="Calibri"/>
                        <a:cs typeface="Calibri" pitchFamily="34" charset="0"/>
                      </a:endParaRPr>
                    </a:p>
                  </a:txBody>
                  <a:tcPr marL="68580" marR="68580" marT="0" marB="0"/>
                </a:tc>
                <a:tc>
                  <a:txBody>
                    <a:bodyPr/>
                    <a:lstStyle/>
                    <a:p>
                      <a:pPr>
                        <a:spcAft>
                          <a:spcPts val="0"/>
                        </a:spcAft>
                      </a:pPr>
                      <a:r>
                        <a:rPr lang="es-ES" sz="1600">
                          <a:effectLst/>
                          <a:latin typeface="Calibri" pitchFamily="34" charset="0"/>
                          <a:cs typeface="Calibri" pitchFamily="34" charset="0"/>
                        </a:rPr>
                        <a:t>Sobre 20000 horas</a:t>
                      </a:r>
                      <a:endParaRPr lang="es-ES" sz="1600">
                        <a:solidFill>
                          <a:srgbClr val="000000"/>
                        </a:solidFill>
                        <a:effectLst/>
                        <a:latin typeface="Calibri" pitchFamily="34" charset="0"/>
                        <a:ea typeface="Calibri"/>
                        <a:cs typeface="Calibri" pitchFamily="34" charset="0"/>
                      </a:endParaRPr>
                    </a:p>
                  </a:txBody>
                  <a:tcPr marL="68580" marR="68580" marT="0" marB="0"/>
                </a:tc>
              </a:tr>
              <a:tr h="309880">
                <a:tc>
                  <a:txBody>
                    <a:bodyPr/>
                    <a:lstStyle/>
                    <a:p>
                      <a:pPr>
                        <a:spcAft>
                          <a:spcPts val="0"/>
                        </a:spcAft>
                      </a:pPr>
                      <a:r>
                        <a:rPr lang="es-ES" sz="1600">
                          <a:effectLst/>
                          <a:latin typeface="Calibri" pitchFamily="34" charset="0"/>
                          <a:cs typeface="Calibri" pitchFamily="34" charset="0"/>
                        </a:rPr>
                        <a:t>Puertos de comunicación</a:t>
                      </a:r>
                      <a:endParaRPr lang="es-ES" sz="1600">
                        <a:solidFill>
                          <a:srgbClr val="000000"/>
                        </a:solidFill>
                        <a:effectLst/>
                        <a:latin typeface="Calibri" pitchFamily="34" charset="0"/>
                        <a:ea typeface="Calibri"/>
                        <a:cs typeface="Calibri" pitchFamily="34" charset="0"/>
                      </a:endParaRPr>
                    </a:p>
                  </a:txBody>
                  <a:tcPr marL="68580" marR="68580" marT="0" marB="0"/>
                </a:tc>
                <a:tc>
                  <a:txBody>
                    <a:bodyPr/>
                    <a:lstStyle/>
                    <a:p>
                      <a:pPr>
                        <a:spcAft>
                          <a:spcPts val="0"/>
                        </a:spcAft>
                      </a:pPr>
                      <a:r>
                        <a:rPr lang="es-ES" sz="1600" dirty="0">
                          <a:effectLst/>
                          <a:latin typeface="Calibri" pitchFamily="34" charset="0"/>
                          <a:cs typeface="Calibri" pitchFamily="34" charset="0"/>
                        </a:rPr>
                        <a:t>RS-232, RS-485</a:t>
                      </a:r>
                      <a:endParaRPr lang="es-ES" sz="1600" dirty="0">
                        <a:solidFill>
                          <a:srgbClr val="000000"/>
                        </a:solidFill>
                        <a:effectLst/>
                        <a:latin typeface="Calibri" pitchFamily="34" charset="0"/>
                        <a:ea typeface="Calibri"/>
                        <a:cs typeface="Calibri" pitchFamily="34" charset="0"/>
                      </a:endParaRPr>
                    </a:p>
                  </a:txBody>
                  <a:tcPr marL="68580" marR="68580" marT="0" marB="0"/>
                </a:tc>
              </a:tr>
            </a:tbl>
          </a:graphicData>
        </a:graphic>
      </p:graphicFrame>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Selección de controlador lógico </a:t>
            </a:r>
            <a:r>
              <a:rPr lang="es-ES" sz="2000" b="1" dirty="0" smtClean="0">
                <a:latin typeface="Calibri" pitchFamily="34" charset="0"/>
                <a:cs typeface="Calibri" pitchFamily="34" charset="0"/>
              </a:rPr>
              <a:t>programable  (PLC)</a:t>
            </a:r>
            <a:endParaRPr lang="es-ES" sz="2000" b="1" dirty="0">
              <a:latin typeface="Calibri" pitchFamily="34" charset="0"/>
              <a:cs typeface="Calibri" pitchFamily="34" charset="0"/>
            </a:endParaRPr>
          </a:p>
        </p:txBody>
      </p:sp>
      <p:pic>
        <p:nvPicPr>
          <p:cNvPr id="8" name="7 Imagen"/>
          <p:cNvPicPr/>
          <p:nvPr/>
        </p:nvPicPr>
        <p:blipFill rotWithShape="1">
          <a:blip r:embed="rId2" cstate="print"/>
          <a:srcRect l="31363" t="30791" r="32980" b="25195"/>
          <a:stretch/>
        </p:blipFill>
        <p:spPr bwMode="auto">
          <a:xfrm>
            <a:off x="4526668" y="2564904"/>
            <a:ext cx="3213684" cy="2376264"/>
          </a:xfrm>
          <a:prstGeom prst="rect">
            <a:avLst/>
          </a:prstGeom>
          <a:noFill/>
          <a:ln w="9525">
            <a:noFill/>
            <a:miter lim="800000"/>
            <a:headEnd/>
            <a:tailEnd/>
          </a:ln>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635896" y="1124744"/>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Posibles conexiones del PLC</a:t>
            </a:r>
            <a:endParaRPr lang="es-ES" sz="2000" b="1" dirty="0">
              <a:latin typeface="Calibri" pitchFamily="34" charset="0"/>
              <a:cs typeface="Calibri" pitchFamily="34" charset="0"/>
            </a:endParaRPr>
          </a:p>
        </p:txBody>
      </p:sp>
      <p:pic>
        <p:nvPicPr>
          <p:cNvPr id="8" name="7 Marcador de contenido"/>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35696" y="1988840"/>
            <a:ext cx="5256584" cy="4752528"/>
          </a:xfrm>
          <a:prstGeom prst="rect">
            <a:avLst/>
          </a:prstGeom>
          <a:noFill/>
          <a:ln>
            <a:solidFill>
              <a:schemeClr val="accent1"/>
            </a:solidFill>
          </a:ln>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normAutofit fontScale="92500"/>
          </a:bodyPr>
          <a:lstStyle/>
          <a:p>
            <a:pPr marL="0" indent="0" algn="just">
              <a:buNone/>
            </a:pPr>
            <a:r>
              <a:rPr lang="es-ES" sz="2000" dirty="0" smtClean="0">
                <a:latin typeface="Calibri" pitchFamily="34" charset="0"/>
                <a:cs typeface="Calibri" pitchFamily="34" charset="0"/>
              </a:rPr>
              <a:t>Como elementos de protección se </a:t>
            </a:r>
            <a:r>
              <a:rPr lang="es-ES" sz="2000" dirty="0" smtClean="0">
                <a:latin typeface="Calibri" pitchFamily="34" charset="0"/>
                <a:cs typeface="Calibri" pitchFamily="34" charset="0"/>
              </a:rPr>
              <a:t>seleccionó </a:t>
            </a:r>
            <a:r>
              <a:rPr lang="es-ES" sz="2000" dirty="0" smtClean="0">
                <a:latin typeface="Calibri" pitchFamily="34" charset="0"/>
                <a:cs typeface="Calibri" pitchFamily="34" charset="0"/>
              </a:rPr>
              <a:t>los siguientes:</a:t>
            </a:r>
          </a:p>
          <a:p>
            <a:pPr algn="just"/>
            <a:r>
              <a:rPr lang="es-ES" sz="2000" dirty="0" err="1" smtClean="0">
                <a:latin typeface="Calibri" pitchFamily="34" charset="0"/>
                <a:cs typeface="Calibri" pitchFamily="34" charset="0"/>
              </a:rPr>
              <a:t>Breaker</a:t>
            </a:r>
            <a:r>
              <a:rPr lang="es-ES" sz="2000" dirty="0" smtClean="0">
                <a:latin typeface="Calibri" pitchFamily="34" charset="0"/>
                <a:cs typeface="Calibri" pitchFamily="34" charset="0"/>
              </a:rPr>
              <a:t>: 10 A/220V</a:t>
            </a:r>
          </a:p>
          <a:p>
            <a:pPr algn="just"/>
            <a:r>
              <a:rPr lang="es-ES" sz="2000" dirty="0" smtClean="0">
                <a:latin typeface="Calibri" pitchFamily="34" charset="0"/>
                <a:cs typeface="Calibri" pitchFamily="34" charset="0"/>
              </a:rPr>
              <a:t>Fusibles: 2A</a:t>
            </a:r>
          </a:p>
          <a:p>
            <a:pPr algn="just"/>
            <a:r>
              <a:rPr lang="es-ES" sz="2000" dirty="0" smtClean="0">
                <a:latin typeface="Calibri" pitchFamily="34" charset="0"/>
                <a:cs typeface="Calibri" pitchFamily="34" charset="0"/>
              </a:rPr>
              <a:t>Interruptor: 3 polos/ 16 A</a:t>
            </a:r>
          </a:p>
          <a:p>
            <a:pPr algn="just"/>
            <a:r>
              <a:rPr lang="es-ES" sz="2000" dirty="0" smtClean="0">
                <a:latin typeface="Calibri" pitchFamily="34" charset="0"/>
                <a:cs typeface="Calibri" pitchFamily="34" charset="0"/>
              </a:rPr>
              <a:t>Paro de emergencia: 110 V</a:t>
            </a:r>
          </a:p>
          <a:p>
            <a:pPr algn="just"/>
            <a:r>
              <a:rPr lang="es-ES" sz="2000" dirty="0">
                <a:latin typeface="Calibri" pitchFamily="34" charset="0"/>
                <a:cs typeface="Calibri" pitchFamily="34" charset="0"/>
              </a:rPr>
              <a:t>L</a:t>
            </a:r>
            <a:r>
              <a:rPr lang="es-ES" sz="2000" dirty="0" smtClean="0">
                <a:latin typeface="Calibri" pitchFamily="34" charset="0"/>
                <a:cs typeface="Calibri" pitchFamily="34" charset="0"/>
              </a:rPr>
              <a:t>uces piloto: 110 V</a:t>
            </a:r>
          </a:p>
          <a:p>
            <a:pPr algn="just"/>
            <a:r>
              <a:rPr lang="es-ES" sz="2000" dirty="0" smtClean="0">
                <a:latin typeface="Calibri" pitchFamily="34" charset="0"/>
                <a:cs typeface="Calibri" pitchFamily="34" charset="0"/>
              </a:rPr>
              <a:t>Cables de conexión: # 16 / #22 apantallado (conexión CN1)</a:t>
            </a:r>
          </a:p>
          <a:p>
            <a:pPr algn="just"/>
            <a:r>
              <a:rPr lang="es-ES" sz="2000" dirty="0" smtClean="0">
                <a:latin typeface="Calibri" pitchFamily="34" charset="0"/>
                <a:cs typeface="Calibri" pitchFamily="34" charset="0"/>
              </a:rPr>
              <a:t>Canaletas y Riel DIN</a:t>
            </a:r>
          </a:p>
          <a:p>
            <a:pPr algn="just"/>
            <a:endParaRPr lang="es-ES" sz="2000" dirty="0" smtClean="0">
              <a:latin typeface="Calibri" pitchFamily="34" charset="0"/>
              <a:cs typeface="Calibri" pitchFamily="34" charset="0"/>
            </a:endParaRPr>
          </a:p>
          <a:p>
            <a:pPr marL="0" indent="0" algn="just">
              <a:buNone/>
            </a:pPr>
            <a:endParaRPr lang="es-ES" sz="2000" dirty="0">
              <a:latin typeface="Calibri" pitchFamily="34" charset="0"/>
              <a:cs typeface="Calibri" pitchFamily="34" charset="0"/>
            </a:endParaRP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Selección de los elementos eléctricos</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normAutofit/>
          </a:bodyPr>
          <a:lstStyle/>
          <a:p>
            <a:pPr marL="0" indent="0" algn="just">
              <a:buNone/>
            </a:pPr>
            <a:r>
              <a:rPr lang="es-ES" sz="2000" dirty="0">
                <a:latin typeface="Calibri" pitchFamily="34" charset="0"/>
                <a:cs typeface="Calibri" pitchFamily="34" charset="0"/>
              </a:rPr>
              <a:t>Se seleccionó </a:t>
            </a:r>
            <a:r>
              <a:rPr lang="es-ES" sz="2000" dirty="0" smtClean="0">
                <a:latin typeface="Calibri" pitchFamily="34" charset="0"/>
                <a:cs typeface="Calibri" pitchFamily="34" charset="0"/>
              </a:rPr>
              <a:t>dos sensores infrarrojos, ya </a:t>
            </a:r>
            <a:r>
              <a:rPr lang="es-ES" sz="2000" dirty="0">
                <a:latin typeface="Calibri" pitchFamily="34" charset="0"/>
                <a:cs typeface="Calibri" pitchFamily="34" charset="0"/>
              </a:rPr>
              <a:t>que era el modelo que cumplía de una manera más completa el perfil deseado. Una de las principales características es la versatilidad de material que puede detectar </a:t>
            </a:r>
            <a:r>
              <a:rPr lang="es-ES" sz="2000" dirty="0" smtClean="0">
                <a:latin typeface="Calibri" pitchFamily="34" charset="0"/>
                <a:cs typeface="Calibri" pitchFamily="34" charset="0"/>
              </a:rPr>
              <a:t>sea </a:t>
            </a:r>
            <a:r>
              <a:rPr lang="es-ES" sz="2000" dirty="0">
                <a:latin typeface="Calibri" pitchFamily="34" charset="0"/>
                <a:cs typeface="Calibri" pitchFamily="34" charset="0"/>
              </a:rPr>
              <a:t>madera, metales, plásticos, etc. Los cuales están diseñados  especialmente para la detección, clasificación y posicionado de objetos, sin importar el material. </a:t>
            </a: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Selección de los sensores</a:t>
            </a:r>
            <a:endParaRPr lang="es-ES" sz="2000" b="1" dirty="0">
              <a:latin typeface="Calibri" pitchFamily="34" charset="0"/>
              <a:cs typeface="Calibri" pitchFamily="34" charset="0"/>
            </a:endParaRPr>
          </a:p>
        </p:txBody>
      </p:sp>
      <p:pic>
        <p:nvPicPr>
          <p:cNvPr id="8" name="7 Imagen" descr="http://i00.i.aliimg.com/wsphoto/v0/571220748/E18-the-D80NK-infrared-obstacle-avoidance-sensors-from-3-80cm-proximity-switch-smart-car.jpg"/>
          <p:cNvPicPr/>
          <p:nvPr/>
        </p:nvPicPr>
        <p:blipFill>
          <a:blip r:embed="rId2">
            <a:extLst>
              <a:ext uri="{28A0092B-C50C-407E-A947-70E740481C1C}">
                <a14:useLocalDpi xmlns:a14="http://schemas.microsoft.com/office/drawing/2010/main" val="0"/>
              </a:ext>
            </a:extLst>
          </a:blip>
          <a:srcRect/>
          <a:stretch>
            <a:fillRect/>
          </a:stretch>
        </p:blipFill>
        <p:spPr bwMode="auto">
          <a:xfrm>
            <a:off x="3685782" y="4653136"/>
            <a:ext cx="2182361" cy="1440160"/>
          </a:xfrm>
          <a:prstGeom prst="rect">
            <a:avLst/>
          </a:prstGeom>
          <a:noFill/>
          <a:ln>
            <a:solidFill>
              <a:srgbClr val="0070C0"/>
            </a:solidFill>
          </a:ln>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normAutofit/>
          </a:bodyPr>
          <a:lstStyle/>
          <a:p>
            <a:pPr marL="0" indent="0" algn="just">
              <a:buNone/>
            </a:pPr>
            <a:r>
              <a:rPr lang="es-EC" sz="2000" dirty="0">
                <a:latin typeface="Calibri" pitchFamily="34" charset="0"/>
                <a:cs typeface="Calibri" pitchFamily="34" charset="0"/>
              </a:rPr>
              <a:t>El </a:t>
            </a:r>
            <a:r>
              <a:rPr lang="es-EC" sz="2000" dirty="0" err="1">
                <a:latin typeface="Calibri" pitchFamily="34" charset="0"/>
                <a:cs typeface="Calibri" pitchFamily="34" charset="0"/>
              </a:rPr>
              <a:t>touch</a:t>
            </a:r>
            <a:r>
              <a:rPr lang="es-EC" sz="2000" dirty="0">
                <a:latin typeface="Calibri" pitchFamily="34" charset="0"/>
                <a:cs typeface="Calibri" pitchFamily="34" charset="0"/>
              </a:rPr>
              <a:t> panel </a:t>
            </a:r>
            <a:r>
              <a:rPr lang="es-EC" sz="2000" dirty="0" smtClean="0">
                <a:latin typeface="Calibri" pitchFamily="34" charset="0"/>
                <a:cs typeface="Calibri" pitchFamily="34" charset="0"/>
              </a:rPr>
              <a:t>se </a:t>
            </a:r>
            <a:r>
              <a:rPr lang="es-EC" sz="2000" dirty="0">
                <a:latin typeface="Calibri" pitchFamily="34" charset="0"/>
                <a:cs typeface="Calibri" pitchFamily="34" charset="0"/>
              </a:rPr>
              <a:t>eligió de la misma marca del PLC </a:t>
            </a:r>
            <a:r>
              <a:rPr lang="es-EC" sz="2000" dirty="0" smtClean="0">
                <a:latin typeface="Calibri" pitchFamily="34" charset="0"/>
                <a:cs typeface="Calibri" pitchFamily="34" charset="0"/>
              </a:rPr>
              <a:t>debido a su compatibilidad, ya que esto facilita </a:t>
            </a:r>
            <a:r>
              <a:rPr lang="es-EC" sz="2000" dirty="0">
                <a:latin typeface="Calibri" pitchFamily="34" charset="0"/>
                <a:cs typeface="Calibri" pitchFamily="34" charset="0"/>
              </a:rPr>
              <a:t>el trabajo y permite una comunicación más </a:t>
            </a:r>
            <a:r>
              <a:rPr lang="es-EC" sz="2000" dirty="0" smtClean="0">
                <a:latin typeface="Calibri" pitchFamily="34" charset="0"/>
                <a:cs typeface="Calibri" pitchFamily="34" charset="0"/>
              </a:rPr>
              <a:t>segura </a:t>
            </a:r>
            <a:r>
              <a:rPr lang="es-EC" sz="2000" dirty="0">
                <a:latin typeface="Calibri" pitchFamily="34" charset="0"/>
                <a:cs typeface="Calibri" pitchFamily="34" charset="0"/>
              </a:rPr>
              <a:t>entre PLC y </a:t>
            </a:r>
            <a:r>
              <a:rPr lang="es-EC" sz="2000" dirty="0" smtClean="0">
                <a:latin typeface="Calibri" pitchFamily="34" charset="0"/>
                <a:cs typeface="Calibri" pitchFamily="34" charset="0"/>
              </a:rPr>
              <a:t>HMI.</a:t>
            </a:r>
            <a:endParaRPr lang="es-ES" sz="2000" dirty="0">
              <a:latin typeface="Calibri" pitchFamily="34" charset="0"/>
              <a:cs typeface="Calibri" pitchFamily="34" charset="0"/>
            </a:endParaRP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Selección de la pantalla táctil</a:t>
            </a:r>
            <a:endParaRPr lang="es-ES" sz="2000" b="1" dirty="0">
              <a:latin typeface="Calibri" pitchFamily="34" charset="0"/>
              <a:cs typeface="Calibri" pitchFamily="34" charset="0"/>
            </a:endParaRPr>
          </a:p>
        </p:txBody>
      </p:sp>
      <p:pic>
        <p:nvPicPr>
          <p:cNvPr id="7169" name="Picture 1" descr="http://img.alibaba.com/photo/878002866/TH465_UT_Xinje_4_3_inch_Touch_Screen_HMI_New.jpg"/>
          <p:cNvPicPr>
            <a:picLocks noChangeAspect="1" noChangeArrowheads="1"/>
          </p:cNvPicPr>
          <p:nvPr/>
        </p:nvPicPr>
        <p:blipFill rotWithShape="1">
          <a:blip r:embed="rId3">
            <a:extLst>
              <a:ext uri="{28A0092B-C50C-407E-A947-70E740481C1C}">
                <a14:useLocalDpi xmlns:a14="http://schemas.microsoft.com/office/drawing/2010/main" val="0"/>
              </a:ext>
            </a:extLst>
          </a:blip>
          <a:srcRect l="5891" r="3129"/>
          <a:stretch/>
        </p:blipFill>
        <p:spPr bwMode="auto">
          <a:xfrm>
            <a:off x="341712" y="3678017"/>
            <a:ext cx="2952328" cy="2163344"/>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501008"/>
            <a:ext cx="3312368" cy="2636415"/>
          </a:xfrm>
          <a:prstGeom prst="rect">
            <a:avLst/>
          </a:prstGeom>
          <a:noFill/>
          <a:ln>
            <a:noFill/>
          </a:ln>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3059832" y="2996952"/>
            <a:ext cx="4864968" cy="2540896"/>
          </a:xfrm>
        </p:spPr>
        <p:txBody>
          <a:bodyPr>
            <a:normAutofit/>
          </a:bodyPr>
          <a:lstStyle/>
          <a:p>
            <a:pPr marL="0" indent="0" algn="just">
              <a:buNone/>
            </a:pPr>
            <a:r>
              <a:rPr lang="es-ES" sz="2000" dirty="0">
                <a:latin typeface="Calibri" pitchFamily="34" charset="0"/>
                <a:cs typeface="Calibri" pitchFamily="34" charset="0"/>
              </a:rPr>
              <a:t>La programación del PLC se la realiza en dos partes mediante subrutinas, una para controlar la banda transportadora y otra para el control del disco </a:t>
            </a:r>
            <a:r>
              <a:rPr lang="es-ES" sz="2000" dirty="0" err="1">
                <a:latin typeface="Calibri" pitchFamily="34" charset="0"/>
                <a:cs typeface="Calibri" pitchFamily="34" charset="0"/>
              </a:rPr>
              <a:t>posicionador</a:t>
            </a:r>
            <a:r>
              <a:rPr lang="es-ES" sz="2000" dirty="0">
                <a:latin typeface="Calibri" pitchFamily="34" charset="0"/>
                <a:cs typeface="Calibri" pitchFamily="34" charset="0"/>
              </a:rPr>
              <a:t>.</a:t>
            </a:r>
          </a:p>
          <a:p>
            <a:pPr marL="0" indent="0" algn="just">
              <a:buNone/>
            </a:pPr>
            <a:endParaRPr lang="es-ES" sz="2000" dirty="0">
              <a:latin typeface="Calibri" pitchFamily="34" charset="0"/>
              <a:cs typeface="Calibri" pitchFamily="34" charset="0"/>
            </a:endParaRPr>
          </a:p>
        </p:txBody>
      </p:sp>
      <p:sp>
        <p:nvSpPr>
          <p:cNvPr id="7" name="1 Título"/>
          <p:cNvSpPr txBox="1">
            <a:spLocks/>
          </p:cNvSpPr>
          <p:nvPr/>
        </p:nvSpPr>
        <p:spPr>
          <a:xfrm>
            <a:off x="3707904" y="1772816"/>
            <a:ext cx="4536504" cy="792088"/>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800" b="1" dirty="0" smtClean="0">
                <a:latin typeface="Calibri" pitchFamily="34" charset="0"/>
                <a:cs typeface="Calibri" pitchFamily="34" charset="0"/>
              </a:rPr>
              <a:t>Diseño del algoritmo de programación</a:t>
            </a:r>
            <a:endParaRPr lang="es-ES" sz="2800" b="1" dirty="0">
              <a:latin typeface="Calibri" pitchFamily="34" charset="0"/>
              <a:cs typeface="Calibri"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4932040" y="1412776"/>
            <a:ext cx="3312368" cy="2664296"/>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just"/>
            <a:r>
              <a:rPr lang="es-ES" sz="2000" b="1" dirty="0" smtClean="0">
                <a:latin typeface="Calibri" pitchFamily="34" charset="0"/>
                <a:cs typeface="Calibri" pitchFamily="34" charset="0"/>
              </a:rPr>
              <a:t>Algoritmo de  programación del </a:t>
            </a:r>
            <a:r>
              <a:rPr lang="es-ES" sz="2000" b="1" dirty="0" err="1" smtClean="0">
                <a:latin typeface="Calibri" pitchFamily="34" charset="0"/>
                <a:cs typeface="Calibri" pitchFamily="34" charset="0"/>
              </a:rPr>
              <a:t>plc</a:t>
            </a:r>
            <a:r>
              <a:rPr lang="es-ES" sz="2000" b="1" dirty="0" smtClean="0">
                <a:latin typeface="Calibri" pitchFamily="34" charset="0"/>
                <a:cs typeface="Calibri" pitchFamily="34" charset="0"/>
              </a:rPr>
              <a:t> para el control de velocidad y posición del disco </a:t>
            </a:r>
            <a:r>
              <a:rPr lang="es-ES" sz="2000" b="1" dirty="0" err="1" smtClean="0">
                <a:latin typeface="Calibri" pitchFamily="34" charset="0"/>
                <a:cs typeface="Calibri" pitchFamily="34" charset="0"/>
              </a:rPr>
              <a:t>posicionador</a:t>
            </a:r>
            <a:r>
              <a:rPr lang="es-ES" sz="2000" b="1" dirty="0" smtClean="0"/>
              <a:t>.</a:t>
            </a:r>
            <a:endParaRPr lang="es-ES" sz="2000" b="1" dirty="0">
              <a:latin typeface="Calibri" pitchFamily="34" charset="0"/>
              <a:cs typeface="Calibri"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3" name="2 Objeto"/>
          <p:cNvGraphicFramePr>
            <a:graphicFrameLocks noChangeAspect="1"/>
          </p:cNvGraphicFramePr>
          <p:nvPr>
            <p:extLst>
              <p:ext uri="{D42A27DB-BD31-4B8C-83A1-F6EECF244321}">
                <p14:modId xmlns:p14="http://schemas.microsoft.com/office/powerpoint/2010/main" val="2312920915"/>
              </p:ext>
            </p:extLst>
          </p:nvPr>
        </p:nvGraphicFramePr>
        <p:xfrm>
          <a:off x="1115616" y="1484784"/>
          <a:ext cx="3936082" cy="5224439"/>
        </p:xfrm>
        <a:graphic>
          <a:graphicData uri="http://schemas.openxmlformats.org/presentationml/2006/ole">
            <mc:AlternateContent xmlns:mc="http://schemas.openxmlformats.org/markup-compatibility/2006">
              <mc:Choice xmlns:v="urn:schemas-microsoft-com:vml" Requires="v">
                <p:oleObj spid="_x0000_s8220" name="Visio" r:id="rId3" imgW="4729795" imgH="5923334" progId="Visio.Drawing.11">
                  <p:embed/>
                </p:oleObj>
              </mc:Choice>
              <mc:Fallback>
                <p:oleObj name="Visio" r:id="rId3" imgW="4729795" imgH="5923334"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484784"/>
                        <a:ext cx="3936082" cy="5224439"/>
                      </a:xfrm>
                      <a:prstGeom prst="rect">
                        <a:avLst/>
                      </a:prstGeom>
                      <a:noFill/>
                    </p:spPr>
                  </p:pic>
                </p:oleObj>
              </mc:Fallback>
            </mc:AlternateContent>
          </a:graphicData>
        </a:graphic>
      </p:graphicFrame>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4860032" y="1412776"/>
            <a:ext cx="3384376" cy="3096344"/>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just"/>
            <a:r>
              <a:rPr lang="es-ES" sz="2000" b="1" dirty="0" smtClean="0">
                <a:latin typeface="Calibri" pitchFamily="34" charset="0"/>
                <a:cs typeface="Calibri" pitchFamily="34" charset="0"/>
              </a:rPr>
              <a:t>Diseño de la programación del </a:t>
            </a:r>
            <a:r>
              <a:rPr lang="es-ES" sz="2000" b="1" dirty="0" err="1" smtClean="0">
                <a:latin typeface="Calibri" pitchFamily="34" charset="0"/>
                <a:cs typeface="Calibri" pitchFamily="34" charset="0"/>
              </a:rPr>
              <a:t>plc</a:t>
            </a:r>
            <a:r>
              <a:rPr lang="es-ES" sz="2000" b="1" dirty="0" smtClean="0">
                <a:latin typeface="Calibri" pitchFamily="34" charset="0"/>
                <a:cs typeface="Calibri" pitchFamily="34" charset="0"/>
              </a:rPr>
              <a:t> para el control de velocidad y posición de la banda transportadora</a:t>
            </a:r>
            <a:endParaRPr lang="es-ES" sz="2000" b="1" dirty="0">
              <a:latin typeface="Calibri" pitchFamily="34" charset="0"/>
              <a:cs typeface="Calibri"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3" name="2 Objeto"/>
          <p:cNvGraphicFramePr>
            <a:graphicFrameLocks noChangeAspect="1"/>
          </p:cNvGraphicFramePr>
          <p:nvPr>
            <p:extLst>
              <p:ext uri="{D42A27DB-BD31-4B8C-83A1-F6EECF244321}">
                <p14:modId xmlns:p14="http://schemas.microsoft.com/office/powerpoint/2010/main" val="1990029710"/>
              </p:ext>
            </p:extLst>
          </p:nvPr>
        </p:nvGraphicFramePr>
        <p:xfrm>
          <a:off x="1043608" y="18637"/>
          <a:ext cx="3671451" cy="6606673"/>
        </p:xfrm>
        <a:graphic>
          <a:graphicData uri="http://schemas.openxmlformats.org/presentationml/2006/ole">
            <mc:AlternateContent xmlns:mc="http://schemas.openxmlformats.org/markup-compatibility/2006">
              <mc:Choice xmlns:v="urn:schemas-microsoft-com:vml" Requires="v">
                <p:oleObj spid="_x0000_s9244" name="Visio" r:id="rId3" imgW="5401703" imgH="9750357" progId="Visio.Drawing.11">
                  <p:embed/>
                </p:oleObj>
              </mc:Choice>
              <mc:Fallback>
                <p:oleObj name="Visio" r:id="rId3" imgW="5401703" imgH="9750357"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8637"/>
                        <a:ext cx="3671451" cy="6606673"/>
                      </a:xfrm>
                      <a:prstGeom prst="rect">
                        <a:avLst/>
                      </a:prstGeom>
                      <a:noFill/>
                    </p:spPr>
                  </p:pic>
                </p:oleObj>
              </mc:Fallback>
            </mc:AlternateContent>
          </a:graphicData>
        </a:graphic>
      </p:graphicFrame>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191" y="116632"/>
            <a:ext cx="3636717"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052736"/>
            <a:ext cx="4536504" cy="792088"/>
          </a:xfrm>
        </p:spPr>
        <p:txBody>
          <a:bodyPr>
            <a:normAutofit/>
          </a:bodyPr>
          <a:lstStyle/>
          <a:p>
            <a:pPr algn="r"/>
            <a:r>
              <a:rPr lang="es-ES" sz="2000" b="1" dirty="0" smtClean="0">
                <a:latin typeface="Calibri" pitchFamily="34" charset="0"/>
                <a:cs typeface="Calibri" pitchFamily="34" charset="0"/>
              </a:rPr>
              <a:t>Función</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2123728" y="2852936"/>
            <a:ext cx="5801072" cy="2396880"/>
          </a:xfrm>
        </p:spPr>
        <p:txBody>
          <a:bodyPr>
            <a:normAutofit/>
          </a:bodyPr>
          <a:lstStyle/>
          <a:p>
            <a:r>
              <a:rPr lang="es-ES" sz="2000" dirty="0" smtClean="0"/>
              <a:t>Control de velocidad.</a:t>
            </a:r>
          </a:p>
          <a:p>
            <a:r>
              <a:rPr lang="es-ES" sz="2000" dirty="0" smtClean="0"/>
              <a:t>Control de posición. </a:t>
            </a:r>
          </a:p>
          <a:p>
            <a:r>
              <a:rPr lang="es-ES" sz="2000" dirty="0" smtClean="0"/>
              <a:t>Función de protección </a:t>
            </a:r>
            <a:endParaRPr lang="es-ES" sz="20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543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lvl="0"/>
            <a:r>
              <a:rPr lang="es-ES" sz="2000" b="1" dirty="0" smtClean="0">
                <a:latin typeface="Calibri" pitchFamily="34" charset="0"/>
                <a:cs typeface="Calibri" pitchFamily="34" charset="0"/>
              </a:rPr>
              <a:t>Diseño de la programación de la interfaz de comunicación </a:t>
            </a:r>
            <a:r>
              <a:rPr lang="es-ES" sz="2000" b="1" dirty="0" err="1" smtClean="0">
                <a:latin typeface="Calibri" pitchFamily="34" charset="0"/>
                <a:cs typeface="Calibri" pitchFamily="34" charset="0"/>
              </a:rPr>
              <a:t>hmi</a:t>
            </a:r>
            <a:r>
              <a:rPr lang="es-ES" sz="2000" b="1" dirty="0" smtClean="0">
                <a:latin typeface="Calibri" pitchFamily="34" charset="0"/>
                <a:cs typeface="Calibri" pitchFamily="34" charset="0"/>
              </a:rPr>
              <a:t>.</a:t>
            </a:r>
            <a:endParaRPr lang="es-ES" sz="2000" dirty="0">
              <a:latin typeface="Calibri" pitchFamily="34" charset="0"/>
              <a:cs typeface="Calibri" pitchFamily="34"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3" name="2 Objeto"/>
          <p:cNvGraphicFramePr>
            <a:graphicFrameLocks noChangeAspect="1"/>
          </p:cNvGraphicFramePr>
          <p:nvPr>
            <p:extLst>
              <p:ext uri="{D42A27DB-BD31-4B8C-83A1-F6EECF244321}">
                <p14:modId xmlns:p14="http://schemas.microsoft.com/office/powerpoint/2010/main" val="694313783"/>
              </p:ext>
            </p:extLst>
          </p:nvPr>
        </p:nvGraphicFramePr>
        <p:xfrm>
          <a:off x="1715458" y="2348880"/>
          <a:ext cx="5430771" cy="3888432"/>
        </p:xfrm>
        <a:graphic>
          <a:graphicData uri="http://schemas.openxmlformats.org/presentationml/2006/ole">
            <mc:AlternateContent xmlns:mc="http://schemas.openxmlformats.org/markup-compatibility/2006">
              <mc:Choice xmlns:v="urn:schemas-microsoft-com:vml" Requires="v">
                <p:oleObj spid="_x0000_s10268" name="Visio" r:id="rId3" imgW="5451335" imgH="3519251" progId="Visio.Drawing.11">
                  <p:embed/>
                </p:oleObj>
              </mc:Choice>
              <mc:Fallback>
                <p:oleObj name="Visio" r:id="rId3" imgW="5451335" imgH="3519251"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458" y="2348880"/>
                        <a:ext cx="5430771" cy="3888432"/>
                      </a:xfrm>
                      <a:prstGeom prst="rect">
                        <a:avLst/>
                      </a:prstGeom>
                      <a:noFill/>
                    </p:spPr>
                  </p:pic>
                </p:oleObj>
              </mc:Fallback>
            </mc:AlternateContent>
          </a:graphicData>
        </a:graphic>
      </p:graphicFrame>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normAutofit/>
          </a:bodyPr>
          <a:lstStyle/>
          <a:p>
            <a:pPr marL="0" indent="0" algn="just">
              <a:buNone/>
            </a:pPr>
            <a:r>
              <a:rPr lang="es-ES" sz="2000" dirty="0">
                <a:latin typeface="Calibri" pitchFamily="34" charset="0"/>
                <a:ea typeface="Times New Roman" panose="02020603050405020304" pitchFamily="18" charset="0"/>
                <a:cs typeface="Calibri" pitchFamily="34" charset="0"/>
              </a:rPr>
              <a:t>En el desarrollo del sistema de control se resuelve los requerimientos en cuanto a software, necesarios para realizar el control </a:t>
            </a:r>
            <a:r>
              <a:rPr lang="es-ES" sz="2000" dirty="0" smtClean="0">
                <a:latin typeface="Calibri" pitchFamily="34" charset="0"/>
                <a:ea typeface="Times New Roman" panose="02020603050405020304" pitchFamily="18" charset="0"/>
                <a:cs typeface="Calibri" pitchFamily="34" charset="0"/>
              </a:rPr>
              <a:t>de la posición y velocidad del sistema.</a:t>
            </a:r>
          </a:p>
          <a:p>
            <a:pPr marL="0" indent="0" algn="just">
              <a:buNone/>
            </a:pPr>
            <a:endParaRPr lang="es-ES" sz="2000" dirty="0" smtClean="0">
              <a:latin typeface="Calibri" pitchFamily="34" charset="0"/>
              <a:ea typeface="Times New Roman" panose="02020603050405020304" pitchFamily="18" charset="0"/>
              <a:cs typeface="Calibri" pitchFamily="34" charset="0"/>
            </a:endParaRPr>
          </a:p>
          <a:p>
            <a:pPr marL="0" indent="0" algn="just">
              <a:buNone/>
            </a:pPr>
            <a:r>
              <a:rPr lang="es-ES" sz="2000" dirty="0" smtClean="0">
                <a:latin typeface="Calibri" pitchFamily="34" charset="0"/>
                <a:ea typeface="Times New Roman" panose="02020603050405020304" pitchFamily="18" charset="0"/>
                <a:cs typeface="Calibri" pitchFamily="34" charset="0"/>
              </a:rPr>
              <a:t>El software utilizado para la programación del PLC es:</a:t>
            </a:r>
            <a:endParaRPr lang="es-EC" sz="2000" dirty="0">
              <a:latin typeface="Calibri" pitchFamily="34" charset="0"/>
              <a:ea typeface="Times New Roman" panose="02020603050405020304" pitchFamily="18" charset="0"/>
              <a:cs typeface="Calibri" pitchFamily="34" charset="0"/>
            </a:endParaRPr>
          </a:p>
          <a:p>
            <a:pPr marL="0" indent="0" algn="ctr">
              <a:buNone/>
            </a:pPr>
            <a:r>
              <a:rPr lang="en-US" sz="2000" i="1" u="sng" dirty="0" err="1" smtClean="0">
                <a:latin typeface="Calibri" pitchFamily="34" charset="0"/>
                <a:cs typeface="Calibri" pitchFamily="34" charset="0"/>
              </a:rPr>
              <a:t>Thinget</a:t>
            </a:r>
            <a:r>
              <a:rPr lang="en-US" sz="2000" i="1" u="sng" dirty="0" smtClean="0">
                <a:latin typeface="Calibri" pitchFamily="34" charset="0"/>
                <a:cs typeface="Calibri" pitchFamily="34" charset="0"/>
              </a:rPr>
              <a:t> </a:t>
            </a:r>
            <a:r>
              <a:rPr lang="en-US" sz="2000" i="1" u="sng" dirty="0">
                <a:latin typeface="Calibri" pitchFamily="34" charset="0"/>
                <a:cs typeface="Calibri" pitchFamily="34" charset="0"/>
              </a:rPr>
              <a:t>XC Series PLC </a:t>
            </a:r>
            <a:r>
              <a:rPr lang="en-US" sz="2000" i="1" u="sng" dirty="0" err="1" smtClean="0">
                <a:latin typeface="Calibri" pitchFamily="34" charset="0"/>
                <a:cs typeface="Calibri" pitchFamily="34" charset="0"/>
              </a:rPr>
              <a:t>ProgramTool</a:t>
            </a:r>
            <a:endParaRPr lang="en-US" sz="2000" i="1" u="sng" dirty="0">
              <a:latin typeface="Calibri" pitchFamily="34" charset="0"/>
              <a:cs typeface="Calibri" pitchFamily="34" charset="0"/>
            </a:endParaRPr>
          </a:p>
          <a:p>
            <a:pPr marL="0" indent="0" algn="just">
              <a:buNone/>
            </a:pPr>
            <a:r>
              <a:rPr lang="en-US" sz="2000" dirty="0" smtClean="0">
                <a:latin typeface="Calibri" pitchFamily="34" charset="0"/>
                <a:cs typeface="Calibri" pitchFamily="34" charset="0"/>
              </a:rPr>
              <a:t>Para la </a:t>
            </a:r>
            <a:r>
              <a:rPr lang="en-US" sz="2000" dirty="0" err="1" smtClean="0">
                <a:latin typeface="Calibri" pitchFamily="34" charset="0"/>
                <a:cs typeface="Calibri" pitchFamily="34" charset="0"/>
              </a:rPr>
              <a:t>programación</a:t>
            </a:r>
            <a:r>
              <a:rPr lang="en-US" sz="2000" dirty="0" smtClean="0">
                <a:latin typeface="Calibri" pitchFamily="34" charset="0"/>
                <a:cs typeface="Calibri" pitchFamily="34" charset="0"/>
              </a:rPr>
              <a:t> de la </a:t>
            </a:r>
            <a:r>
              <a:rPr lang="en-US" sz="2000" dirty="0" err="1" smtClean="0">
                <a:latin typeface="Calibri" pitchFamily="34" charset="0"/>
                <a:cs typeface="Calibri" pitchFamily="34" charset="0"/>
              </a:rPr>
              <a:t>pantalla</a:t>
            </a:r>
            <a:r>
              <a:rPr lang="en-US" sz="2000" dirty="0" smtClean="0">
                <a:latin typeface="Calibri" pitchFamily="34" charset="0"/>
                <a:cs typeface="Calibri" pitchFamily="34" charset="0"/>
              </a:rPr>
              <a:t> </a:t>
            </a:r>
            <a:r>
              <a:rPr lang="en-US" sz="2000" dirty="0" err="1" smtClean="0">
                <a:latin typeface="Calibri" pitchFamily="34" charset="0"/>
                <a:cs typeface="Calibri" pitchFamily="34" charset="0"/>
              </a:rPr>
              <a:t>táctil</a:t>
            </a:r>
            <a:r>
              <a:rPr lang="en-US" sz="2000" dirty="0" smtClean="0">
                <a:latin typeface="Calibri" pitchFamily="34" charset="0"/>
                <a:cs typeface="Calibri" pitchFamily="34" charset="0"/>
              </a:rPr>
              <a:t> </a:t>
            </a:r>
            <a:r>
              <a:rPr lang="en-US" sz="2000" dirty="0" err="1" smtClean="0">
                <a:latin typeface="Calibri" pitchFamily="34" charset="0"/>
                <a:cs typeface="Calibri" pitchFamily="34" charset="0"/>
              </a:rPr>
              <a:t>es</a:t>
            </a:r>
            <a:r>
              <a:rPr lang="en-US" sz="2000" dirty="0" smtClean="0">
                <a:latin typeface="Calibri" pitchFamily="34" charset="0"/>
                <a:cs typeface="Calibri" pitchFamily="34" charset="0"/>
              </a:rPr>
              <a:t>:</a:t>
            </a:r>
            <a:endParaRPr lang="en-US" sz="2000" dirty="0">
              <a:latin typeface="Calibri" pitchFamily="34" charset="0"/>
              <a:cs typeface="Calibri" pitchFamily="34" charset="0"/>
            </a:endParaRPr>
          </a:p>
          <a:p>
            <a:pPr marL="0" indent="0" algn="ctr">
              <a:buNone/>
            </a:pPr>
            <a:r>
              <a:rPr lang="es-ES" sz="2000" i="1" u="sng" dirty="0" err="1">
                <a:latin typeface="Calibri" pitchFamily="34" charset="0"/>
                <a:cs typeface="Calibri" pitchFamily="34" charset="0"/>
              </a:rPr>
              <a:t>TouchWinEditTool</a:t>
            </a:r>
            <a:endParaRPr lang="es-ES" sz="2000" i="1" u="sng" dirty="0">
              <a:latin typeface="Calibri" pitchFamily="34" charset="0"/>
              <a:cs typeface="Calibri" pitchFamily="34" charset="0"/>
            </a:endParaRPr>
          </a:p>
          <a:p>
            <a:pPr marL="0" indent="0" algn="just">
              <a:buNone/>
            </a:pPr>
            <a:endParaRPr lang="es-ES" sz="2000" dirty="0">
              <a:latin typeface="Calibri" pitchFamily="34" charset="0"/>
              <a:cs typeface="Calibri" pitchFamily="34" charset="0"/>
            </a:endParaRP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Desarrollo del sistema de control</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 name="8 Objeto"/>
          <p:cNvGraphicFramePr>
            <a:graphicFrameLocks noChangeAspect="1"/>
          </p:cNvGraphicFramePr>
          <p:nvPr>
            <p:extLst>
              <p:ext uri="{D42A27DB-BD31-4B8C-83A1-F6EECF244321}">
                <p14:modId xmlns:p14="http://schemas.microsoft.com/office/powerpoint/2010/main" val="2037340753"/>
              </p:ext>
            </p:extLst>
          </p:nvPr>
        </p:nvGraphicFramePr>
        <p:xfrm>
          <a:off x="1259632" y="1850616"/>
          <a:ext cx="6336704" cy="4835526"/>
        </p:xfrm>
        <a:graphic>
          <a:graphicData uri="http://schemas.openxmlformats.org/presentationml/2006/ole">
            <mc:AlternateContent xmlns:mc="http://schemas.openxmlformats.org/markup-compatibility/2006">
              <mc:Choice xmlns:v="urn:schemas-microsoft-com:vml" Requires="v">
                <p:oleObj spid="_x0000_s11292" name="Visio" r:id="rId3" imgW="8517137" imgH="6515100" progId="Visio.Drawing.11">
                  <p:embed/>
                </p:oleObj>
              </mc:Choice>
              <mc:Fallback>
                <p:oleObj name="Visio" r:id="rId3" imgW="8517137" imgH="6515100"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850616"/>
                        <a:ext cx="6336704" cy="4835526"/>
                      </a:xfrm>
                      <a:prstGeom prst="rect">
                        <a:avLst/>
                      </a:prstGeom>
                      <a:noFill/>
                    </p:spPr>
                  </p:pic>
                </p:oleObj>
              </mc:Fallback>
            </mc:AlternateContent>
          </a:graphicData>
        </a:graphic>
      </p:graphicFrame>
      <p:sp>
        <p:nvSpPr>
          <p:cNvPr id="11" name="1 Título"/>
          <p:cNvSpPr txBox="1">
            <a:spLocks/>
          </p:cNvSpPr>
          <p:nvPr/>
        </p:nvSpPr>
        <p:spPr>
          <a:xfrm>
            <a:off x="3746576" y="1484784"/>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err="1" smtClean="0">
                <a:latin typeface="Calibri" pitchFamily="34" charset="0"/>
                <a:cs typeface="Calibri" pitchFamily="34" charset="0"/>
              </a:rPr>
              <a:t>Thinget</a:t>
            </a:r>
            <a:r>
              <a:rPr lang="es-ES" sz="2000" b="1" dirty="0" smtClean="0">
                <a:latin typeface="Calibri" pitchFamily="34" charset="0"/>
                <a:cs typeface="Calibri" pitchFamily="34" charset="0"/>
              </a:rPr>
              <a:t> xc series </a:t>
            </a:r>
            <a:r>
              <a:rPr lang="es-ES" sz="2000" b="1" dirty="0" err="1" smtClean="0">
                <a:latin typeface="Calibri" pitchFamily="34" charset="0"/>
                <a:cs typeface="Calibri" pitchFamily="34" charset="0"/>
              </a:rPr>
              <a:t>program</a:t>
            </a:r>
            <a:r>
              <a:rPr lang="es-ES" sz="2000" b="1" dirty="0" smtClean="0">
                <a:latin typeface="Calibri" pitchFamily="34" charset="0"/>
                <a:cs typeface="Calibri" pitchFamily="34" charset="0"/>
              </a:rPr>
              <a:t> </a:t>
            </a:r>
            <a:r>
              <a:rPr lang="es-ES" sz="2000" b="1" dirty="0" err="1" smtClean="0">
                <a:latin typeface="Calibri" pitchFamily="34" charset="0"/>
                <a:cs typeface="Calibri" pitchFamily="34" charset="0"/>
              </a:rPr>
              <a:t>tool</a:t>
            </a:r>
            <a:endParaRPr lang="en-US" sz="2000" b="1" dirty="0">
              <a:solidFill>
                <a:schemeClr val="bg1">
                  <a:lumMod val="50000"/>
                </a:schemeClr>
              </a:solidFill>
              <a:latin typeface="Calibri" pitchFamily="34" charset="0"/>
              <a:cs typeface="Calibri" pitchFamily="34" charset="0"/>
            </a:endParaRPr>
          </a:p>
          <a:p>
            <a:pPr algn="r"/>
            <a:endParaRPr lang="es-ES" sz="2000" b="1" dirty="0">
              <a:latin typeface="Calibri" pitchFamily="34" charset="0"/>
              <a:cs typeface="Calibri"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4727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noAutofit/>
          </a:bodyPr>
          <a:lstStyle/>
          <a:p>
            <a:pPr marL="0" indent="0" algn="just">
              <a:buNone/>
            </a:pPr>
            <a:r>
              <a:rPr lang="es-ES" sz="2000" dirty="0">
                <a:latin typeface="Calibri" pitchFamily="34" charset="0"/>
                <a:ea typeface="Times New Roman" panose="02020603050405020304" pitchFamily="18" charset="0"/>
                <a:cs typeface="Calibri" pitchFamily="34" charset="0"/>
              </a:rPr>
              <a:t>Una vez que se ha revisado algunas herramientas del software a utilizar, se iniciará la </a:t>
            </a:r>
            <a:r>
              <a:rPr lang="es-ES" sz="2000" dirty="0" smtClean="0">
                <a:latin typeface="Calibri" pitchFamily="34" charset="0"/>
                <a:ea typeface="Times New Roman" panose="02020603050405020304" pitchFamily="18" charset="0"/>
                <a:cs typeface="Calibri" pitchFamily="34" charset="0"/>
              </a:rPr>
              <a:t>programación del control de velocidad y posición del sistema.</a:t>
            </a:r>
          </a:p>
          <a:p>
            <a:pPr algn="just"/>
            <a:r>
              <a:rPr lang="es-EC" sz="2000" dirty="0">
                <a:latin typeface="Calibri" pitchFamily="34" charset="0"/>
                <a:cs typeface="Calibri" pitchFamily="34" charset="0"/>
              </a:rPr>
              <a:t>Abrir el programa </a:t>
            </a:r>
            <a:r>
              <a:rPr lang="es-EC" sz="2000" dirty="0" err="1" smtClean="0">
                <a:latin typeface="Calibri" pitchFamily="34" charset="0"/>
                <a:cs typeface="Calibri" pitchFamily="34" charset="0"/>
              </a:rPr>
              <a:t>Thinget</a:t>
            </a:r>
            <a:r>
              <a:rPr lang="es-EC" sz="2000" dirty="0" smtClean="0">
                <a:latin typeface="Calibri" pitchFamily="34" charset="0"/>
                <a:cs typeface="Calibri" pitchFamily="34" charset="0"/>
              </a:rPr>
              <a:t> </a:t>
            </a:r>
            <a:r>
              <a:rPr lang="es-EC" sz="2000" dirty="0" err="1" smtClean="0">
                <a:latin typeface="Calibri" pitchFamily="34" charset="0"/>
                <a:cs typeface="Calibri" pitchFamily="34" charset="0"/>
              </a:rPr>
              <a:t>Xc</a:t>
            </a:r>
            <a:r>
              <a:rPr lang="es-EC" sz="2000" dirty="0" smtClean="0">
                <a:latin typeface="Calibri" pitchFamily="34" charset="0"/>
                <a:cs typeface="Calibri" pitchFamily="34" charset="0"/>
              </a:rPr>
              <a:t> </a:t>
            </a:r>
            <a:r>
              <a:rPr lang="es-EC" sz="2000" dirty="0">
                <a:latin typeface="Calibri" pitchFamily="34" charset="0"/>
                <a:cs typeface="Calibri" pitchFamily="34" charset="0"/>
              </a:rPr>
              <a:t>Series </a:t>
            </a:r>
            <a:r>
              <a:rPr lang="es-EC" sz="2000" dirty="0" err="1">
                <a:latin typeface="Calibri" pitchFamily="34" charset="0"/>
                <a:cs typeface="Calibri" pitchFamily="34" charset="0"/>
              </a:rPr>
              <a:t>Plc</a:t>
            </a:r>
            <a:r>
              <a:rPr lang="es-EC" sz="2000" dirty="0">
                <a:latin typeface="Calibri" pitchFamily="34" charset="0"/>
                <a:cs typeface="Calibri" pitchFamily="34" charset="0"/>
              </a:rPr>
              <a:t> </a:t>
            </a:r>
            <a:r>
              <a:rPr lang="es-EC" sz="2000" dirty="0" err="1">
                <a:latin typeface="Calibri" pitchFamily="34" charset="0"/>
                <a:cs typeface="Calibri" pitchFamily="34" charset="0"/>
              </a:rPr>
              <a:t>Program</a:t>
            </a:r>
            <a:r>
              <a:rPr lang="es-EC" sz="2000" dirty="0">
                <a:latin typeface="Calibri" pitchFamily="34" charset="0"/>
                <a:cs typeface="Calibri" pitchFamily="34" charset="0"/>
              </a:rPr>
              <a:t> </a:t>
            </a:r>
            <a:r>
              <a:rPr lang="es-EC" sz="2000" dirty="0" err="1" smtClean="0">
                <a:latin typeface="Calibri" pitchFamily="34" charset="0"/>
                <a:cs typeface="Calibri" pitchFamily="34" charset="0"/>
              </a:rPr>
              <a:t>Tool</a:t>
            </a:r>
            <a:endParaRPr lang="es-EC" sz="2000" dirty="0">
              <a:latin typeface="Calibri" pitchFamily="34" charset="0"/>
              <a:cs typeface="Calibri" pitchFamily="34" charset="0"/>
            </a:endParaRPr>
          </a:p>
          <a:p>
            <a:pPr algn="just"/>
            <a:r>
              <a:rPr lang="es-EC" sz="2000" dirty="0">
                <a:latin typeface="Calibri" pitchFamily="34" charset="0"/>
                <a:cs typeface="Calibri" pitchFamily="34" charset="0"/>
              </a:rPr>
              <a:t>Configuración del puerto serial.</a:t>
            </a:r>
          </a:p>
          <a:p>
            <a:pPr algn="just"/>
            <a:r>
              <a:rPr lang="es-ES" sz="2000" dirty="0">
                <a:latin typeface="Calibri" pitchFamily="34" charset="0"/>
                <a:cs typeface="Calibri" pitchFamily="34" charset="0"/>
              </a:rPr>
              <a:t>Programación </a:t>
            </a:r>
            <a:r>
              <a:rPr lang="es-ES" sz="2000" dirty="0" smtClean="0">
                <a:latin typeface="Calibri" pitchFamily="34" charset="0"/>
                <a:cs typeface="Calibri" pitchFamily="34" charset="0"/>
              </a:rPr>
              <a:t>del control de velocidad y posición</a:t>
            </a:r>
            <a:endParaRPr lang="es-EC" sz="2000" dirty="0" smtClean="0">
              <a:latin typeface="Calibri" pitchFamily="34" charset="0"/>
              <a:cs typeface="Calibri" pitchFamily="34" charset="0"/>
            </a:endParaRPr>
          </a:p>
          <a:p>
            <a:pPr algn="just"/>
            <a:r>
              <a:rPr lang="es-ES" sz="2000" dirty="0">
                <a:latin typeface="Calibri" pitchFamily="34" charset="0"/>
                <a:cs typeface="Calibri" pitchFamily="34" charset="0"/>
              </a:rPr>
              <a:t>Descarga del programa al </a:t>
            </a:r>
            <a:r>
              <a:rPr lang="es-ES" sz="2000" dirty="0" smtClean="0">
                <a:latin typeface="Calibri" pitchFamily="34" charset="0"/>
                <a:cs typeface="Calibri" pitchFamily="34" charset="0"/>
              </a:rPr>
              <a:t>PLC</a:t>
            </a:r>
          </a:p>
          <a:p>
            <a:pPr algn="just"/>
            <a:r>
              <a:rPr lang="es-ES" sz="2000" dirty="0">
                <a:latin typeface="Calibri" pitchFamily="34" charset="0"/>
                <a:cs typeface="Calibri" pitchFamily="34" charset="0"/>
              </a:rPr>
              <a:t>Arranque del PLC</a:t>
            </a: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P</a:t>
            </a:r>
            <a:r>
              <a:rPr lang="es-ES" sz="2000" b="1" dirty="0" smtClean="0">
                <a:latin typeface="Calibri" pitchFamily="34" charset="0"/>
                <a:cs typeface="Calibri" pitchFamily="34" charset="0"/>
              </a:rPr>
              <a:t>rogramación del </a:t>
            </a:r>
            <a:r>
              <a:rPr lang="es-ES" sz="2000" b="1" dirty="0" err="1" smtClean="0">
                <a:latin typeface="Calibri" pitchFamily="34" charset="0"/>
                <a:cs typeface="Calibri" pitchFamily="34" charset="0"/>
              </a:rPr>
              <a:t>plc</a:t>
            </a:r>
            <a:r>
              <a:rPr lang="es-ES" sz="2000" b="1" dirty="0" smtClean="0">
                <a:latin typeface="Calibri" pitchFamily="34" charset="0"/>
                <a:cs typeface="Calibri" pitchFamily="34" charset="0"/>
              </a:rPr>
              <a:t> con </a:t>
            </a:r>
            <a:r>
              <a:rPr lang="es-ES" sz="2000" b="1" dirty="0" err="1" smtClean="0">
                <a:latin typeface="Calibri" pitchFamily="34" charset="0"/>
                <a:cs typeface="Calibri" pitchFamily="34" charset="0"/>
              </a:rPr>
              <a:t>thinget</a:t>
            </a:r>
            <a:r>
              <a:rPr lang="es-ES" sz="2000" b="1" dirty="0" smtClean="0">
                <a:latin typeface="Calibri" pitchFamily="34" charset="0"/>
                <a:cs typeface="Calibri" pitchFamily="34" charset="0"/>
              </a:rPr>
              <a:t> xc series </a:t>
            </a:r>
            <a:r>
              <a:rPr lang="es-ES" sz="2000" b="1" dirty="0" err="1" smtClean="0">
                <a:latin typeface="Calibri" pitchFamily="34" charset="0"/>
                <a:cs typeface="Calibri" pitchFamily="34" charset="0"/>
              </a:rPr>
              <a:t>plc</a:t>
            </a:r>
            <a:r>
              <a:rPr lang="es-ES" sz="2000" b="1" dirty="0" smtClean="0">
                <a:latin typeface="Calibri" pitchFamily="34" charset="0"/>
                <a:cs typeface="Calibri" pitchFamily="34" charset="0"/>
              </a:rPr>
              <a:t> </a:t>
            </a:r>
            <a:r>
              <a:rPr lang="es-ES" sz="2000" b="1" dirty="0" err="1" smtClean="0">
                <a:latin typeface="Calibri" pitchFamily="34" charset="0"/>
                <a:cs typeface="Calibri" pitchFamily="34" charset="0"/>
              </a:rPr>
              <a:t>program</a:t>
            </a:r>
            <a:r>
              <a:rPr lang="es-ES" sz="2000" b="1" dirty="0" smtClean="0">
                <a:latin typeface="Calibri" pitchFamily="34" charset="0"/>
                <a:cs typeface="Calibri" pitchFamily="34" charset="0"/>
              </a:rPr>
              <a:t> </a:t>
            </a:r>
            <a:r>
              <a:rPr lang="es-ES" sz="2000" b="1" dirty="0" err="1" smtClean="0">
                <a:latin typeface="Calibri" pitchFamily="34" charset="0"/>
                <a:cs typeface="Calibri" pitchFamily="34" charset="0"/>
              </a:rPr>
              <a:t>tool</a:t>
            </a:r>
            <a:r>
              <a:rPr lang="es-ES" sz="2000" b="1" dirty="0" smtClean="0">
                <a:latin typeface="Calibri" pitchFamily="34" charset="0"/>
                <a:cs typeface="Calibri" pitchFamily="34" charset="0"/>
              </a:rPr>
              <a:t>.</a:t>
            </a:r>
            <a:endParaRPr lang="es-ES" sz="2000" b="1" dirty="0">
              <a:latin typeface="Calibri" pitchFamily="34" charset="0"/>
              <a:cs typeface="Calibri"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5676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Programación del </a:t>
            </a:r>
            <a:r>
              <a:rPr lang="es-ES" sz="2000" b="1" dirty="0" err="1">
                <a:latin typeface="Calibri" pitchFamily="34" charset="0"/>
                <a:cs typeface="Calibri" pitchFamily="34" charset="0"/>
              </a:rPr>
              <a:t>plc</a:t>
            </a:r>
            <a:r>
              <a:rPr lang="es-ES" sz="2000" b="1" dirty="0">
                <a:latin typeface="Calibri" pitchFamily="34" charset="0"/>
                <a:cs typeface="Calibri" pitchFamily="34" charset="0"/>
              </a:rPr>
              <a:t> con </a:t>
            </a:r>
            <a:r>
              <a:rPr lang="es-ES" sz="2000" b="1" dirty="0" err="1">
                <a:latin typeface="Calibri" pitchFamily="34" charset="0"/>
                <a:cs typeface="Calibri" pitchFamily="34" charset="0"/>
              </a:rPr>
              <a:t>thinget</a:t>
            </a:r>
            <a:r>
              <a:rPr lang="es-ES" sz="2000" b="1" dirty="0">
                <a:latin typeface="Calibri" pitchFamily="34" charset="0"/>
                <a:cs typeface="Calibri" pitchFamily="34" charset="0"/>
              </a:rPr>
              <a:t> xc series </a:t>
            </a:r>
            <a:r>
              <a:rPr lang="es-ES" sz="2000" b="1" dirty="0" err="1">
                <a:latin typeface="Calibri" pitchFamily="34" charset="0"/>
                <a:cs typeface="Calibri" pitchFamily="34" charset="0"/>
              </a:rPr>
              <a:t>plc</a:t>
            </a:r>
            <a:r>
              <a:rPr lang="es-ES" sz="2000" b="1" dirty="0">
                <a:latin typeface="Calibri" pitchFamily="34" charset="0"/>
                <a:cs typeface="Calibri" pitchFamily="34" charset="0"/>
              </a:rPr>
              <a:t> </a:t>
            </a:r>
            <a:r>
              <a:rPr lang="es-ES" sz="2000" b="1" dirty="0" err="1">
                <a:latin typeface="Calibri" pitchFamily="34" charset="0"/>
                <a:cs typeface="Calibri" pitchFamily="34" charset="0"/>
              </a:rPr>
              <a:t>program</a:t>
            </a:r>
            <a:r>
              <a:rPr lang="es-ES" sz="2000" b="1" dirty="0">
                <a:latin typeface="Calibri" pitchFamily="34" charset="0"/>
                <a:cs typeface="Calibri" pitchFamily="34" charset="0"/>
              </a:rPr>
              <a:t> </a:t>
            </a:r>
            <a:r>
              <a:rPr lang="es-ES" sz="2000" b="1" dirty="0" err="1">
                <a:latin typeface="Calibri" pitchFamily="34" charset="0"/>
                <a:cs typeface="Calibri" pitchFamily="34" charset="0"/>
              </a:rPr>
              <a:t>tool</a:t>
            </a:r>
            <a:endParaRPr lang="es-ES" sz="2000" b="1" dirty="0">
              <a:latin typeface="Calibri" pitchFamily="34" charset="0"/>
              <a:cs typeface="Calibri" pitchFamily="34" charset="0"/>
            </a:endParaRPr>
          </a:p>
        </p:txBody>
      </p:sp>
      <p:pic>
        <p:nvPicPr>
          <p:cNvPr id="8" name="7 Marcador de contenido"/>
          <p:cNvPicPr>
            <a:picLocks noGrp="1"/>
          </p:cNvPicPr>
          <p:nvPr>
            <p:ph sz="quarter" idx="1"/>
          </p:nvPr>
        </p:nvPicPr>
        <p:blipFill rotWithShape="1">
          <a:blip r:embed="rId2" cstate="print"/>
          <a:srcRect l="25715" t="5077" r="-4" b="22857"/>
          <a:stretch/>
        </p:blipFill>
        <p:spPr bwMode="auto">
          <a:xfrm>
            <a:off x="2339752" y="2236531"/>
            <a:ext cx="4608512" cy="3744416"/>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5676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normAutofit/>
          </a:bodyPr>
          <a:lstStyle/>
          <a:p>
            <a:pPr marL="0" indent="0" algn="just">
              <a:buNone/>
            </a:pPr>
            <a:r>
              <a:rPr lang="es-ES" sz="2000" dirty="0" smtClean="0">
                <a:latin typeface="Calibri" pitchFamily="34" charset="0"/>
                <a:ea typeface="Times New Roman" panose="02020603050405020304" pitchFamily="18" charset="0"/>
                <a:cs typeface="Calibri" pitchFamily="34" charset="0"/>
              </a:rPr>
              <a:t>Para </a:t>
            </a:r>
            <a:r>
              <a:rPr lang="es-ES" sz="2000" dirty="0">
                <a:latin typeface="Calibri" pitchFamily="34" charset="0"/>
                <a:ea typeface="Times New Roman" panose="02020603050405020304" pitchFamily="18" charset="0"/>
                <a:cs typeface="Calibri" pitchFamily="34" charset="0"/>
              </a:rPr>
              <a:t>la interfaz se </a:t>
            </a:r>
            <a:r>
              <a:rPr lang="es-ES" sz="2000" dirty="0" smtClean="0">
                <a:latin typeface="Calibri" pitchFamily="34" charset="0"/>
                <a:ea typeface="Times New Roman" panose="02020603050405020304" pitchFamily="18" charset="0"/>
                <a:cs typeface="Calibri" pitchFamily="34" charset="0"/>
              </a:rPr>
              <a:t>utilizó </a:t>
            </a:r>
            <a:r>
              <a:rPr lang="es-ES" sz="2000" dirty="0">
                <a:latin typeface="Calibri" pitchFamily="34" charset="0"/>
                <a:ea typeface="Times New Roman" panose="02020603050405020304" pitchFamily="18" charset="0"/>
                <a:cs typeface="Calibri" pitchFamily="34" charset="0"/>
              </a:rPr>
              <a:t>un </a:t>
            </a:r>
            <a:r>
              <a:rPr lang="es-ES" sz="2000" dirty="0" err="1">
                <a:latin typeface="Calibri" pitchFamily="34" charset="0"/>
                <a:ea typeface="Times New Roman" panose="02020603050405020304" pitchFamily="18" charset="0"/>
                <a:cs typeface="Calibri" pitchFamily="34" charset="0"/>
              </a:rPr>
              <a:t>Touch</a:t>
            </a:r>
            <a:r>
              <a:rPr lang="es-ES" sz="2000" dirty="0">
                <a:latin typeface="Calibri" pitchFamily="34" charset="0"/>
                <a:ea typeface="Times New Roman" panose="02020603050405020304" pitchFamily="18" charset="0"/>
                <a:cs typeface="Calibri" pitchFamily="34" charset="0"/>
              </a:rPr>
              <a:t> Panel </a:t>
            </a:r>
            <a:r>
              <a:rPr lang="es-ES" sz="2000" dirty="0" smtClean="0">
                <a:latin typeface="Calibri" pitchFamily="34" charset="0"/>
                <a:ea typeface="Times New Roman" panose="02020603050405020304" pitchFamily="18" charset="0"/>
                <a:cs typeface="Calibri" pitchFamily="34" charset="0"/>
              </a:rPr>
              <a:t>de 3.7 pulgadas con una alimentación de  </a:t>
            </a:r>
            <a:r>
              <a:rPr lang="es-ES" sz="2000" dirty="0">
                <a:latin typeface="Calibri" pitchFamily="34" charset="0"/>
                <a:ea typeface="Times New Roman" panose="02020603050405020304" pitchFamily="18" charset="0"/>
                <a:cs typeface="Calibri" pitchFamily="34" charset="0"/>
              </a:rPr>
              <a:t>24Vdc de la serie </a:t>
            </a:r>
            <a:r>
              <a:rPr lang="es-ES" sz="2000" dirty="0" smtClean="0">
                <a:latin typeface="Calibri" pitchFamily="34" charset="0"/>
                <a:ea typeface="Times New Roman" panose="02020603050405020304" pitchFamily="18" charset="0"/>
                <a:cs typeface="Calibri" pitchFamily="34" charset="0"/>
              </a:rPr>
              <a:t>TH-465, </a:t>
            </a:r>
            <a:r>
              <a:rPr lang="es-ES" sz="2000" dirty="0">
                <a:latin typeface="Calibri" pitchFamily="34" charset="0"/>
                <a:ea typeface="Times New Roman" panose="02020603050405020304" pitchFamily="18" charset="0"/>
                <a:cs typeface="Calibri" pitchFamily="34" charset="0"/>
              </a:rPr>
              <a:t>de la marca XINJE. Para la programación de la misma se empleará el paquete computacional llamado </a:t>
            </a:r>
            <a:r>
              <a:rPr lang="es-ES" sz="2000" dirty="0" err="1" smtClean="0">
                <a:latin typeface="Calibri" pitchFamily="34" charset="0"/>
                <a:ea typeface="Times New Roman" panose="02020603050405020304" pitchFamily="18" charset="0"/>
                <a:cs typeface="Calibri" pitchFamily="34" charset="0"/>
              </a:rPr>
              <a:t>TouchWin</a:t>
            </a:r>
            <a:r>
              <a:rPr lang="es-ES" sz="2000" dirty="0" smtClean="0">
                <a:latin typeface="Calibri" pitchFamily="34" charset="0"/>
                <a:ea typeface="Times New Roman" panose="02020603050405020304" pitchFamily="18" charset="0"/>
                <a:cs typeface="Calibri" pitchFamily="34" charset="0"/>
              </a:rPr>
              <a:t> </a:t>
            </a:r>
            <a:r>
              <a:rPr lang="es-ES" sz="2000" dirty="0" err="1" smtClean="0">
                <a:latin typeface="Calibri" pitchFamily="34" charset="0"/>
                <a:ea typeface="Times New Roman" panose="02020603050405020304" pitchFamily="18" charset="0"/>
                <a:cs typeface="Calibri" pitchFamily="34" charset="0"/>
              </a:rPr>
              <a:t>Edit</a:t>
            </a:r>
            <a:r>
              <a:rPr lang="es-ES" sz="2000" dirty="0" smtClean="0">
                <a:latin typeface="Calibri" pitchFamily="34" charset="0"/>
                <a:ea typeface="Times New Roman" panose="02020603050405020304" pitchFamily="18" charset="0"/>
                <a:cs typeface="Calibri" pitchFamily="34" charset="0"/>
              </a:rPr>
              <a:t> </a:t>
            </a:r>
            <a:r>
              <a:rPr lang="es-ES" sz="2000" dirty="0" err="1" smtClean="0">
                <a:latin typeface="Calibri" pitchFamily="34" charset="0"/>
                <a:ea typeface="Times New Roman" panose="02020603050405020304" pitchFamily="18" charset="0"/>
                <a:cs typeface="Calibri" pitchFamily="34" charset="0"/>
              </a:rPr>
              <a:t>Tool</a:t>
            </a:r>
            <a:r>
              <a:rPr lang="es-ES" sz="2000" dirty="0" smtClean="0">
                <a:latin typeface="Calibri" pitchFamily="34" charset="0"/>
                <a:ea typeface="Times New Roman" panose="02020603050405020304" pitchFamily="18" charset="0"/>
                <a:cs typeface="Calibri" pitchFamily="34" charset="0"/>
              </a:rPr>
              <a:t> </a:t>
            </a:r>
            <a:r>
              <a:rPr lang="es-ES" sz="2000" dirty="0">
                <a:latin typeface="Calibri" pitchFamily="34" charset="0"/>
                <a:ea typeface="Times New Roman" panose="02020603050405020304" pitchFamily="18" charset="0"/>
                <a:cs typeface="Calibri" pitchFamily="34" charset="0"/>
              </a:rPr>
              <a:t>Versión </a:t>
            </a:r>
            <a:r>
              <a:rPr lang="es-ES" sz="2000" dirty="0" smtClean="0">
                <a:latin typeface="Calibri" pitchFamily="34" charset="0"/>
                <a:ea typeface="Times New Roman" panose="02020603050405020304" pitchFamily="18" charset="0"/>
                <a:cs typeface="Calibri" pitchFamily="34" charset="0"/>
              </a:rPr>
              <a:t>2.2</a:t>
            </a:r>
            <a:endParaRPr lang="es-ES" sz="2000" dirty="0">
              <a:latin typeface="Calibri" pitchFamily="34" charset="0"/>
              <a:ea typeface="Times New Roman" panose="02020603050405020304" pitchFamily="18" charset="0"/>
              <a:cs typeface="Calibri" pitchFamily="34" charset="0"/>
            </a:endParaRPr>
          </a:p>
          <a:p>
            <a:pPr marL="0" indent="0" algn="just">
              <a:buNone/>
            </a:pPr>
            <a:endParaRPr lang="es-ES" sz="2000" dirty="0" smtClean="0">
              <a:latin typeface="Calibri" pitchFamily="34" charset="0"/>
              <a:ea typeface="Times New Roman" panose="02020603050405020304" pitchFamily="18" charset="0"/>
              <a:cs typeface="Calibri" pitchFamily="34" charset="0"/>
            </a:endParaRPr>
          </a:p>
          <a:p>
            <a:pPr marL="0" indent="0" algn="just">
              <a:buNone/>
            </a:pPr>
            <a:endParaRPr lang="es-ES" sz="2000" dirty="0">
              <a:latin typeface="Calibri" pitchFamily="34" charset="0"/>
              <a:cs typeface="Calibri" pitchFamily="34" charset="0"/>
            </a:endParaRP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Programación de la interfaz </a:t>
            </a:r>
            <a:r>
              <a:rPr lang="es-ES" sz="2000" b="1" dirty="0" err="1" smtClean="0">
                <a:latin typeface="Calibri" pitchFamily="34" charset="0"/>
                <a:cs typeface="Calibri" pitchFamily="34" charset="0"/>
              </a:rPr>
              <a:t>hmi</a:t>
            </a:r>
            <a:r>
              <a:rPr lang="es-ES" sz="2000" b="1" dirty="0" smtClean="0">
                <a:latin typeface="Calibri" pitchFamily="34" charset="0"/>
                <a:cs typeface="Calibri" pitchFamily="34" charset="0"/>
              </a:rPr>
              <a:t>.</a:t>
            </a:r>
            <a:endParaRPr lang="es-ES" sz="2000" b="1" dirty="0">
              <a:latin typeface="Calibri" pitchFamily="34" charset="0"/>
              <a:cs typeface="Calibri" pitchFamily="34" charset="0"/>
            </a:endParaRPr>
          </a:p>
        </p:txBody>
      </p:sp>
      <p:pic>
        <p:nvPicPr>
          <p:cNvPr id="8" name="7 Imagen"/>
          <p:cNvPicPr/>
          <p:nvPr/>
        </p:nvPicPr>
        <p:blipFill rotWithShape="1">
          <a:blip r:embed="rId2" cstate="print">
            <a:extLst>
              <a:ext uri="{28A0092B-C50C-407E-A947-70E740481C1C}">
                <a14:useLocalDpi xmlns:a14="http://schemas.microsoft.com/office/drawing/2010/main" val="0"/>
              </a:ext>
            </a:extLst>
          </a:blip>
          <a:srcRect l="1" t="-2" r="-63" b="-1535"/>
          <a:stretch/>
        </p:blipFill>
        <p:spPr bwMode="auto">
          <a:xfrm>
            <a:off x="2974132" y="3936994"/>
            <a:ext cx="3960440" cy="2589639"/>
          </a:xfrm>
          <a:prstGeom prst="rect">
            <a:avLst/>
          </a:prstGeom>
          <a:noFill/>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5676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normAutofit/>
          </a:bodyPr>
          <a:lstStyle/>
          <a:p>
            <a:pPr marL="0" indent="0" algn="just">
              <a:buNone/>
            </a:pPr>
            <a:r>
              <a:rPr lang="es-ES" sz="2000" dirty="0">
                <a:latin typeface="Calibri" pitchFamily="34" charset="0"/>
                <a:ea typeface="Times New Roman" panose="02020603050405020304" pitchFamily="18" charset="0"/>
                <a:cs typeface="Calibri" pitchFamily="34" charset="0"/>
              </a:rPr>
              <a:t>Se </a:t>
            </a:r>
            <a:r>
              <a:rPr lang="es-ES" sz="2000" dirty="0" smtClean="0">
                <a:latin typeface="Calibri" pitchFamily="34" charset="0"/>
                <a:ea typeface="Times New Roman" panose="02020603050405020304" pitchFamily="18" charset="0"/>
                <a:cs typeface="Calibri" pitchFamily="34" charset="0"/>
              </a:rPr>
              <a:t>insertó cuatro </a:t>
            </a:r>
            <a:r>
              <a:rPr lang="es-ES" sz="2000" dirty="0">
                <a:latin typeface="Calibri" pitchFamily="34" charset="0"/>
                <a:ea typeface="Times New Roman" panose="02020603050405020304" pitchFamily="18" charset="0"/>
                <a:cs typeface="Calibri" pitchFamily="34" charset="0"/>
              </a:rPr>
              <a:t>pantallas </a:t>
            </a:r>
            <a:r>
              <a:rPr lang="es-ES" sz="2000" dirty="0" smtClean="0">
                <a:latin typeface="Calibri" pitchFamily="34" charset="0"/>
                <a:ea typeface="Times New Roman" panose="02020603050405020304" pitchFamily="18" charset="0"/>
                <a:cs typeface="Calibri" pitchFamily="34" charset="0"/>
              </a:rPr>
              <a:t>de programación principal y </a:t>
            </a:r>
            <a:r>
              <a:rPr lang="es-ES" sz="2000" dirty="0">
                <a:latin typeface="Calibri" pitchFamily="34" charset="0"/>
                <a:ea typeface="Times New Roman" panose="02020603050405020304" pitchFamily="18" charset="0"/>
                <a:cs typeface="Calibri" pitchFamily="34" charset="0"/>
              </a:rPr>
              <a:t>cinco </a:t>
            </a:r>
            <a:r>
              <a:rPr lang="es-ES" sz="2000" dirty="0" smtClean="0">
                <a:latin typeface="Calibri" pitchFamily="34" charset="0"/>
                <a:ea typeface="Times New Roman" panose="02020603050405020304" pitchFamily="18" charset="0"/>
                <a:cs typeface="Calibri" pitchFamily="34" charset="0"/>
              </a:rPr>
              <a:t>ventanas</a:t>
            </a:r>
            <a:r>
              <a:rPr lang="es-ES" sz="2000" dirty="0">
                <a:latin typeface="Calibri" pitchFamily="34" charset="0"/>
                <a:ea typeface="Times New Roman" panose="02020603050405020304" pitchFamily="18" charset="0"/>
                <a:cs typeface="Calibri" pitchFamily="34" charset="0"/>
              </a:rPr>
              <a:t> </a:t>
            </a:r>
            <a:r>
              <a:rPr lang="es-ES" sz="2000" dirty="0" smtClean="0">
                <a:latin typeface="Calibri" pitchFamily="34" charset="0"/>
                <a:ea typeface="Times New Roman" panose="02020603050405020304" pitchFamily="18" charset="0"/>
                <a:cs typeface="Calibri" pitchFamily="34" charset="0"/>
              </a:rPr>
              <a:t>de alerta.</a:t>
            </a:r>
          </a:p>
          <a:p>
            <a:pPr marL="0" indent="0" algn="just">
              <a:buNone/>
            </a:pPr>
            <a:endParaRPr lang="es-ES" sz="2000" dirty="0">
              <a:latin typeface="Calibri" pitchFamily="34" charset="0"/>
              <a:cs typeface="Calibri" pitchFamily="34" charset="0"/>
            </a:endParaRP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Programación de la interfaz </a:t>
            </a:r>
            <a:r>
              <a:rPr lang="es-ES" sz="2000" b="1" dirty="0" err="1" smtClean="0">
                <a:latin typeface="Calibri" pitchFamily="34" charset="0"/>
                <a:cs typeface="Calibri" pitchFamily="34" charset="0"/>
              </a:rPr>
              <a:t>hmi</a:t>
            </a:r>
            <a:r>
              <a:rPr lang="es-ES" sz="2000" b="1" dirty="0" smtClean="0">
                <a:latin typeface="Calibri" pitchFamily="34" charset="0"/>
                <a:cs typeface="Calibri" pitchFamily="34" charset="0"/>
              </a:rPr>
              <a:t>.</a:t>
            </a:r>
            <a:endParaRPr lang="es-ES" sz="2000" b="1" dirty="0">
              <a:latin typeface="Calibri" pitchFamily="34" charset="0"/>
              <a:cs typeface="Calibri" pitchFamily="34" charset="0"/>
            </a:endParaRPr>
          </a:p>
        </p:txBody>
      </p:sp>
      <p:pic>
        <p:nvPicPr>
          <p:cNvPr id="9" name="8 Imagen"/>
          <p:cNvPicPr/>
          <p:nvPr/>
        </p:nvPicPr>
        <p:blipFill rotWithShape="1">
          <a:blip r:embed="rId2"/>
          <a:srcRect l="848" t="15605" r="84946" b="49695"/>
          <a:stretch/>
        </p:blipFill>
        <p:spPr bwMode="auto">
          <a:xfrm>
            <a:off x="3988434" y="3501008"/>
            <a:ext cx="1987721" cy="2592288"/>
          </a:xfrm>
          <a:prstGeom prst="rect">
            <a:avLst/>
          </a:prstGeom>
          <a:ln>
            <a:noFill/>
          </a:ln>
          <a:extLst>
            <a:ext uri="{53640926-AAD7-44D8-BBD7-CCE9431645EC}">
              <a14:shadowObscured xmlns:a14="http://schemas.microsoft.com/office/drawing/2010/main"/>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9458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a:spLocks noGrp="1"/>
          </p:cNvSpPr>
          <p:nvPr>
            <p:ph sz="quarter" idx="1"/>
          </p:nvPr>
        </p:nvSpPr>
        <p:spPr>
          <a:xfrm>
            <a:off x="1691680" y="2348880"/>
            <a:ext cx="6233120" cy="3188968"/>
          </a:xfrm>
        </p:spPr>
        <p:txBody>
          <a:bodyPr>
            <a:normAutofit/>
          </a:bodyPr>
          <a:lstStyle/>
          <a:p>
            <a:pPr marL="0" indent="0" algn="just">
              <a:buNone/>
            </a:pPr>
            <a:r>
              <a:rPr lang="es-ES" sz="2000" dirty="0">
                <a:latin typeface="Calibri" pitchFamily="34" charset="0"/>
                <a:ea typeface="Times New Roman" panose="02020603050405020304" pitchFamily="18" charset="0"/>
                <a:cs typeface="Calibri" pitchFamily="34" charset="0"/>
              </a:rPr>
              <a:t>A continuación se selecciona la pantalla principal, se da clic </a:t>
            </a:r>
            <a:r>
              <a:rPr lang="es-ES" sz="2000" dirty="0" smtClean="0">
                <a:latin typeface="Calibri" pitchFamily="34" charset="0"/>
                <a:ea typeface="Times New Roman" panose="02020603050405020304" pitchFamily="18" charset="0"/>
                <a:cs typeface="Calibri" pitchFamily="34" charset="0"/>
              </a:rPr>
              <a:t>en de la barra de herramientas para insertar un botón, a este se le asigna la función a desempeñar.</a:t>
            </a:r>
          </a:p>
          <a:p>
            <a:pPr marL="0" indent="0" algn="just">
              <a:buNone/>
            </a:pPr>
            <a:endParaRPr lang="es-ES" sz="2000" dirty="0">
              <a:latin typeface="Calibri" pitchFamily="34" charset="0"/>
              <a:cs typeface="Calibri" pitchFamily="34" charset="0"/>
            </a:endParaRPr>
          </a:p>
        </p:txBody>
      </p:sp>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Programación de la interfaz </a:t>
            </a:r>
            <a:r>
              <a:rPr lang="es-ES" sz="2000" b="1" dirty="0" err="1" smtClean="0">
                <a:latin typeface="Calibri" pitchFamily="34" charset="0"/>
                <a:cs typeface="Calibri" pitchFamily="34" charset="0"/>
              </a:rPr>
              <a:t>hmi</a:t>
            </a:r>
            <a:r>
              <a:rPr lang="es-ES" sz="2000" b="1" dirty="0" smtClean="0">
                <a:latin typeface="Calibri" pitchFamily="34" charset="0"/>
                <a:cs typeface="Calibri" pitchFamily="34" charset="0"/>
              </a:rPr>
              <a:t>.</a:t>
            </a:r>
            <a:endParaRPr lang="es-ES" sz="2000" b="1" dirty="0">
              <a:latin typeface="Calibri" pitchFamily="34" charset="0"/>
              <a:cs typeface="Calibri" pitchFamily="34" charset="0"/>
            </a:endParaRPr>
          </a:p>
        </p:txBody>
      </p:sp>
      <p:pic>
        <p:nvPicPr>
          <p:cNvPr id="10" name="9 Imagen"/>
          <p:cNvPicPr/>
          <p:nvPr/>
        </p:nvPicPr>
        <p:blipFill rotWithShape="1">
          <a:blip r:embed="rId3"/>
          <a:srcRect l="39581" t="21639" r="24937" b="36388"/>
          <a:stretch/>
        </p:blipFill>
        <p:spPr bwMode="auto">
          <a:xfrm>
            <a:off x="3370284" y="4005064"/>
            <a:ext cx="2475112" cy="2448272"/>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4"/>
          <a:srcRect l="51742" t="24764" r="6789" b="15026"/>
          <a:stretch/>
        </p:blipFill>
        <p:spPr bwMode="auto">
          <a:xfrm>
            <a:off x="5724128" y="4025861"/>
            <a:ext cx="2655132" cy="2427475"/>
          </a:xfrm>
          <a:prstGeom prst="rect">
            <a:avLst/>
          </a:prstGeom>
          <a:ln>
            <a:solidFill>
              <a:schemeClr val="accent1"/>
            </a:solidFill>
          </a:ln>
          <a:extLst>
            <a:ext uri="{53640926-AAD7-44D8-BBD7-CCE9431645EC}">
              <a14:shadowObscured xmlns:a14="http://schemas.microsoft.com/office/drawing/2010/main"/>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3" name="2 Objeto"/>
          <p:cNvGraphicFramePr>
            <a:graphicFrameLocks noChangeAspect="1"/>
          </p:cNvGraphicFramePr>
          <p:nvPr>
            <p:extLst>
              <p:ext uri="{D42A27DB-BD31-4B8C-83A1-F6EECF244321}">
                <p14:modId xmlns:p14="http://schemas.microsoft.com/office/powerpoint/2010/main" val="2446928941"/>
              </p:ext>
            </p:extLst>
          </p:nvPr>
        </p:nvGraphicFramePr>
        <p:xfrm>
          <a:off x="323528" y="3717032"/>
          <a:ext cx="3024336" cy="3051339"/>
        </p:xfrm>
        <a:graphic>
          <a:graphicData uri="http://schemas.openxmlformats.org/presentationml/2006/ole">
            <mc:AlternateContent xmlns:mc="http://schemas.openxmlformats.org/markup-compatibility/2006">
              <mc:Choice xmlns:v="urn:schemas-microsoft-com:vml" Requires="v">
                <p:oleObj spid="_x0000_s12312" name="Visio" r:id="rId5" imgW="5843528" imgH="6715328" progId="Visio.Drawing.11">
                  <p:embed/>
                </p:oleObj>
              </mc:Choice>
              <mc:Fallback>
                <p:oleObj name="Visio" r:id="rId5" imgW="5843528" imgH="6715328"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l="15962" t="3319" r="23022" b="45523"/>
                      <a:stretch>
                        <a:fillRect/>
                      </a:stretch>
                    </p:blipFill>
                    <p:spPr bwMode="auto">
                      <a:xfrm>
                        <a:off x="323528" y="3717032"/>
                        <a:ext cx="3024336" cy="3051339"/>
                      </a:xfrm>
                      <a:prstGeom prst="rect">
                        <a:avLst/>
                      </a:prstGeom>
                      <a:noFill/>
                    </p:spPr>
                  </p:pic>
                </p:oleObj>
              </mc:Fallback>
            </mc:AlternateContent>
          </a:graphicData>
        </a:graphic>
      </p:graphicFrame>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9458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Pantallas programadas para el control del disco.</a:t>
            </a:r>
            <a:endParaRPr lang="es-ES" sz="2000" b="1" dirty="0">
              <a:latin typeface="Calibri" pitchFamily="34" charset="0"/>
              <a:cs typeface="Calibri"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 name="8 Objeto"/>
          <p:cNvGraphicFramePr>
            <a:graphicFrameLocks noChangeAspect="1"/>
          </p:cNvGraphicFramePr>
          <p:nvPr>
            <p:extLst>
              <p:ext uri="{D42A27DB-BD31-4B8C-83A1-F6EECF244321}">
                <p14:modId xmlns:p14="http://schemas.microsoft.com/office/powerpoint/2010/main" val="471740440"/>
              </p:ext>
            </p:extLst>
          </p:nvPr>
        </p:nvGraphicFramePr>
        <p:xfrm>
          <a:off x="2859238" y="2060848"/>
          <a:ext cx="3425523" cy="1944216"/>
        </p:xfrm>
        <a:graphic>
          <a:graphicData uri="http://schemas.openxmlformats.org/presentationml/2006/ole">
            <mc:AlternateContent xmlns:mc="http://schemas.openxmlformats.org/markup-compatibility/2006">
              <mc:Choice xmlns:v="urn:schemas-microsoft-com:vml" Requires="v">
                <p:oleObj spid="_x0000_s13357" name="Visio" r:id="rId3" imgW="4602480" imgH="2288432" progId="Visio.Drawing.11">
                  <p:embed/>
                </p:oleObj>
              </mc:Choice>
              <mc:Fallback>
                <p:oleObj name="Visio" r:id="rId3" imgW="4602480" imgH="2288432"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l="16411" t="5487" b="3468"/>
                      <a:stretch>
                        <a:fillRect/>
                      </a:stretch>
                    </p:blipFill>
                    <p:spPr bwMode="auto">
                      <a:xfrm>
                        <a:off x="2859238" y="2060848"/>
                        <a:ext cx="3425523" cy="1944216"/>
                      </a:xfrm>
                      <a:prstGeom prst="rect">
                        <a:avLst/>
                      </a:prstGeom>
                      <a:noFill/>
                    </p:spPr>
                  </p:pic>
                </p:oleObj>
              </mc:Fallback>
            </mc:AlternateContent>
          </a:graphicData>
        </a:graphic>
      </p:graphicFrame>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1" name="10 Objeto"/>
          <p:cNvGraphicFramePr>
            <a:graphicFrameLocks noChangeAspect="1"/>
          </p:cNvGraphicFramePr>
          <p:nvPr>
            <p:extLst>
              <p:ext uri="{D42A27DB-BD31-4B8C-83A1-F6EECF244321}">
                <p14:modId xmlns:p14="http://schemas.microsoft.com/office/powerpoint/2010/main" val="592974440"/>
              </p:ext>
            </p:extLst>
          </p:nvPr>
        </p:nvGraphicFramePr>
        <p:xfrm>
          <a:off x="400049" y="4293096"/>
          <a:ext cx="4487345" cy="2049016"/>
        </p:xfrm>
        <a:graphic>
          <a:graphicData uri="http://schemas.openxmlformats.org/presentationml/2006/ole">
            <mc:AlternateContent xmlns:mc="http://schemas.openxmlformats.org/markup-compatibility/2006">
              <mc:Choice xmlns:v="urn:schemas-microsoft-com:vml" Requires="v">
                <p:oleObj spid="_x0000_s13358" name="Visio" r:id="rId5" imgW="6041244" imgH="2409487" progId="Visio.Drawing.11">
                  <p:embed/>
                </p:oleObj>
              </mc:Choice>
              <mc:Fallback>
                <p:oleObj name="Visio" r:id="rId5" imgW="6041244" imgH="2409487" progId="Visio.Drawing.11">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l="15962" t="3319" r="996" b="3848"/>
                      <a:stretch>
                        <a:fillRect/>
                      </a:stretch>
                    </p:blipFill>
                    <p:spPr bwMode="auto">
                      <a:xfrm>
                        <a:off x="400049" y="4293096"/>
                        <a:ext cx="4487345" cy="2049016"/>
                      </a:xfrm>
                      <a:prstGeom prst="rect">
                        <a:avLst/>
                      </a:prstGeom>
                      <a:noFill/>
                    </p:spPr>
                  </p:pic>
                </p:oleObj>
              </mc:Fallback>
            </mc:AlternateContent>
          </a:graphicData>
        </a:graphic>
      </p:graphicFrame>
      <p:pic>
        <p:nvPicPr>
          <p:cNvPr id="12" name="11 Imagen"/>
          <p:cNvPicPr/>
          <p:nvPr/>
        </p:nvPicPr>
        <p:blipFill rotWithShape="1">
          <a:blip r:embed="rId7"/>
          <a:srcRect l="22600" t="25989" r="40821" b="37822"/>
          <a:stretch/>
        </p:blipFill>
        <p:spPr bwMode="auto">
          <a:xfrm>
            <a:off x="5076056" y="4365104"/>
            <a:ext cx="3240360" cy="2142609"/>
          </a:xfrm>
          <a:prstGeom prst="rect">
            <a:avLst/>
          </a:prstGeom>
          <a:ln>
            <a:noFill/>
          </a:ln>
          <a:extLst>
            <a:ext uri="{53640926-AAD7-44D8-BBD7-CCE9431645EC}">
              <a14:shadowObscured xmlns:a14="http://schemas.microsoft.com/office/drawing/2010/main"/>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9458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Pantallas programadas para el control del disco.</a:t>
            </a:r>
            <a:endParaRPr lang="es-ES" sz="2000" b="1" dirty="0">
              <a:latin typeface="Calibri" pitchFamily="34" charset="0"/>
              <a:cs typeface="Calibri"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3" name="12 Imagen"/>
          <p:cNvPicPr/>
          <p:nvPr/>
        </p:nvPicPr>
        <p:blipFill rotWithShape="1">
          <a:blip r:embed="rId2"/>
          <a:srcRect l="19599" t="20774" r="41880" b="40645"/>
          <a:stretch/>
        </p:blipFill>
        <p:spPr bwMode="auto">
          <a:xfrm>
            <a:off x="539552" y="2084293"/>
            <a:ext cx="3600400" cy="2352819"/>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3"/>
          <a:srcRect l="22201" t="26108" r="39978" b="38010"/>
          <a:stretch/>
        </p:blipFill>
        <p:spPr bwMode="auto">
          <a:xfrm>
            <a:off x="4139952" y="3501008"/>
            <a:ext cx="3807260" cy="2360271"/>
          </a:xfrm>
          <a:prstGeom prst="rect">
            <a:avLst/>
          </a:prstGeom>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8053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7904" y="1052736"/>
            <a:ext cx="4536504" cy="792088"/>
          </a:xfrm>
        </p:spPr>
        <p:txBody>
          <a:bodyPr>
            <a:normAutofit/>
          </a:bodyPr>
          <a:lstStyle/>
          <a:p>
            <a:pPr algn="r"/>
            <a:r>
              <a:rPr lang="es-ES" sz="2000" b="1" dirty="0" smtClean="0">
                <a:latin typeface="Calibri" pitchFamily="34" charset="0"/>
                <a:cs typeface="Calibri" pitchFamily="34" charset="0"/>
              </a:rPr>
              <a:t>Control de posición</a:t>
            </a:r>
            <a:endParaRPr lang="es-ES" sz="2000" b="1" dirty="0">
              <a:latin typeface="Calibri" pitchFamily="34" charset="0"/>
              <a:cs typeface="Calibri" pitchFamily="34" charset="0"/>
            </a:endParaRPr>
          </a:p>
        </p:txBody>
      </p:sp>
      <p:sp>
        <p:nvSpPr>
          <p:cNvPr id="3" name="2 Marcador de contenido"/>
          <p:cNvSpPr>
            <a:spLocks noGrp="1"/>
          </p:cNvSpPr>
          <p:nvPr>
            <p:ph sz="quarter" idx="1"/>
          </p:nvPr>
        </p:nvSpPr>
        <p:spPr>
          <a:xfrm>
            <a:off x="1331640" y="1988840"/>
            <a:ext cx="6593160" cy="3744416"/>
          </a:xfrm>
        </p:spPr>
        <p:txBody>
          <a:bodyPr>
            <a:normAutofit/>
          </a:bodyPr>
          <a:lstStyle/>
          <a:p>
            <a:pPr lvl="0" algn="just"/>
            <a:r>
              <a:rPr lang="es-ES" sz="2200" dirty="0">
                <a:latin typeface="Calibri" pitchFamily="34" charset="0"/>
                <a:cs typeface="Calibri" pitchFamily="34" charset="0"/>
              </a:rPr>
              <a:t>En el modo de control de posición, el </a:t>
            </a:r>
            <a:r>
              <a:rPr lang="es-ES" sz="2200" dirty="0" smtClean="0">
                <a:latin typeface="Calibri" pitchFamily="34" charset="0"/>
                <a:cs typeface="Calibri" pitchFamily="34" charset="0"/>
              </a:rPr>
              <a:t>Servo Driver </a:t>
            </a:r>
            <a:r>
              <a:rPr lang="es-ES" sz="2200" dirty="0">
                <a:latin typeface="Calibri" pitchFamily="34" charset="0"/>
                <a:cs typeface="Calibri" pitchFamily="34" charset="0"/>
              </a:rPr>
              <a:t>recibe un tren de pulsos digital, p.ej. Pulsos/dirección, desde el controlador de nivel superior.</a:t>
            </a:r>
          </a:p>
          <a:p>
            <a:endParaRPr lang="es-ES" dirty="0"/>
          </a:p>
        </p:txBody>
      </p:sp>
      <p:pic>
        <p:nvPicPr>
          <p:cNvPr id="6" name="5 Imagen"/>
          <p:cNvPicPr/>
          <p:nvPr/>
        </p:nvPicPr>
        <p:blipFill>
          <a:blip r:embed="rId2" cstate="print"/>
          <a:srcRect l="10656" t="40435" r="12566" b="25195"/>
          <a:stretch>
            <a:fillRect/>
          </a:stretch>
        </p:blipFill>
        <p:spPr bwMode="auto">
          <a:xfrm>
            <a:off x="1547664" y="3284985"/>
            <a:ext cx="6408712" cy="2498332"/>
          </a:xfrm>
          <a:prstGeom prst="rect">
            <a:avLst/>
          </a:prstGeom>
          <a:noFill/>
          <a:ln w="9525">
            <a:noFill/>
            <a:miter lim="800000"/>
            <a:headEnd/>
            <a:tailEnd/>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543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Pantallas programadas para el control de la banda transportadora</a:t>
            </a:r>
            <a:endParaRPr lang="es-ES" sz="2000" b="1" dirty="0">
              <a:latin typeface="Calibri" pitchFamily="34" charset="0"/>
              <a:cs typeface="Calibri"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 name="8 Objeto"/>
          <p:cNvGraphicFramePr>
            <a:graphicFrameLocks noChangeAspect="1"/>
          </p:cNvGraphicFramePr>
          <p:nvPr>
            <p:extLst>
              <p:ext uri="{D42A27DB-BD31-4B8C-83A1-F6EECF244321}">
                <p14:modId xmlns:p14="http://schemas.microsoft.com/office/powerpoint/2010/main" val="1613870040"/>
              </p:ext>
            </p:extLst>
          </p:nvPr>
        </p:nvGraphicFramePr>
        <p:xfrm>
          <a:off x="2818652" y="2204864"/>
          <a:ext cx="3425523" cy="1944216"/>
        </p:xfrm>
        <a:graphic>
          <a:graphicData uri="http://schemas.openxmlformats.org/presentationml/2006/ole">
            <mc:AlternateContent xmlns:mc="http://schemas.openxmlformats.org/markup-compatibility/2006">
              <mc:Choice xmlns:v="urn:schemas-microsoft-com:vml" Requires="v">
                <p:oleObj spid="_x0000_s15424" name="Visio" r:id="rId3" imgW="4602480" imgH="2288432" progId="Visio.Drawing.11">
                  <p:embed/>
                </p:oleObj>
              </mc:Choice>
              <mc:Fallback>
                <p:oleObj name="Visio" r:id="rId3" imgW="4602480" imgH="228843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6411" t="5487" b="3468"/>
                      <a:stretch>
                        <a:fillRect/>
                      </a:stretch>
                    </p:blipFill>
                    <p:spPr bwMode="auto">
                      <a:xfrm>
                        <a:off x="2818652" y="2204864"/>
                        <a:ext cx="3425523" cy="1944216"/>
                      </a:xfrm>
                      <a:prstGeom prst="rect">
                        <a:avLst/>
                      </a:prstGeom>
                      <a:noFill/>
                    </p:spPr>
                  </p:pic>
                </p:oleObj>
              </mc:Fallback>
            </mc:AlternateContent>
          </a:graphicData>
        </a:graphic>
      </p:graphicFrame>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6" name="5 Objeto"/>
          <p:cNvGraphicFramePr>
            <a:graphicFrameLocks noChangeAspect="1"/>
          </p:cNvGraphicFramePr>
          <p:nvPr>
            <p:extLst>
              <p:ext uri="{D42A27DB-BD31-4B8C-83A1-F6EECF244321}">
                <p14:modId xmlns:p14="http://schemas.microsoft.com/office/powerpoint/2010/main" val="480263266"/>
              </p:ext>
            </p:extLst>
          </p:nvPr>
        </p:nvGraphicFramePr>
        <p:xfrm>
          <a:off x="-34734" y="4581128"/>
          <a:ext cx="4785762" cy="1944216"/>
        </p:xfrm>
        <a:graphic>
          <a:graphicData uri="http://schemas.openxmlformats.org/presentationml/2006/ole">
            <mc:AlternateContent xmlns:mc="http://schemas.openxmlformats.org/markup-compatibility/2006">
              <mc:Choice xmlns:v="urn:schemas-microsoft-com:vml" Requires="v">
                <p:oleObj spid="_x0000_s15425" name="Visio" r:id="rId5" imgW="6030455" imgH="2079828" progId="Visio.Drawing.11">
                  <p:embed/>
                </p:oleObj>
              </mc:Choice>
              <mc:Fallback>
                <p:oleObj name="Visio" r:id="rId5" imgW="6030455" imgH="2079828"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l="15962" t="3319"/>
                      <a:stretch>
                        <a:fillRect/>
                      </a:stretch>
                    </p:blipFill>
                    <p:spPr bwMode="auto">
                      <a:xfrm>
                        <a:off x="-34734" y="4581128"/>
                        <a:ext cx="4785762" cy="1944216"/>
                      </a:xfrm>
                      <a:prstGeom prst="rect">
                        <a:avLst/>
                      </a:prstGeom>
                      <a:noFill/>
                    </p:spPr>
                  </p:pic>
                </p:oleObj>
              </mc:Fallback>
            </mc:AlternateContent>
          </a:graphicData>
        </a:graphic>
      </p:graphicFrame>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3" name="12 Objeto"/>
          <p:cNvGraphicFramePr>
            <a:graphicFrameLocks noChangeAspect="1"/>
          </p:cNvGraphicFramePr>
          <p:nvPr>
            <p:extLst>
              <p:ext uri="{D42A27DB-BD31-4B8C-83A1-F6EECF244321}">
                <p14:modId xmlns:p14="http://schemas.microsoft.com/office/powerpoint/2010/main" val="4026763005"/>
              </p:ext>
            </p:extLst>
          </p:nvPr>
        </p:nvGraphicFramePr>
        <p:xfrm>
          <a:off x="4283968" y="4462606"/>
          <a:ext cx="4510247" cy="1990730"/>
        </p:xfrm>
        <a:graphic>
          <a:graphicData uri="http://schemas.openxmlformats.org/presentationml/2006/ole">
            <mc:AlternateContent xmlns:mc="http://schemas.openxmlformats.org/markup-compatibility/2006">
              <mc:Choice xmlns:v="urn:schemas-microsoft-com:vml" Requires="v">
                <p:oleObj spid="_x0000_s15426" name="Visio" r:id="rId7" imgW="6118118" imgH="2266545" progId="Visio.Drawing.11">
                  <p:embed/>
                </p:oleObj>
              </mc:Choice>
              <mc:Fallback>
                <p:oleObj name="Visio" r:id="rId7" imgW="6118118" imgH="2266545" progId="Visio.Drawing.11">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l="15962" t="3319"/>
                      <a:stretch>
                        <a:fillRect/>
                      </a:stretch>
                    </p:blipFill>
                    <p:spPr bwMode="auto">
                      <a:xfrm>
                        <a:off x="4283968" y="4462606"/>
                        <a:ext cx="4510247" cy="1990730"/>
                      </a:xfrm>
                      <a:prstGeom prst="rect">
                        <a:avLst/>
                      </a:prstGeom>
                      <a:noFill/>
                    </p:spPr>
                  </p:pic>
                </p:oleObj>
              </mc:Fallback>
            </mc:AlternateContent>
          </a:graphicData>
        </a:graphic>
      </p:graphicFrame>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3367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Pantallas programadas para el control de la banda transportadora</a:t>
            </a:r>
            <a:endParaRPr lang="es-ES" sz="2000" b="1" dirty="0">
              <a:latin typeface="Calibri" pitchFamily="34" charset="0"/>
              <a:cs typeface="Calibri"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9" name="8 Imagen"/>
          <p:cNvPicPr/>
          <p:nvPr/>
        </p:nvPicPr>
        <p:blipFill rotWithShape="1">
          <a:blip r:embed="rId2"/>
          <a:srcRect l="27544" t="32486" r="34815" b="28778"/>
          <a:stretch/>
        </p:blipFill>
        <p:spPr bwMode="auto">
          <a:xfrm>
            <a:off x="4139953" y="3861048"/>
            <a:ext cx="3463840" cy="2304256"/>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3"/>
          <a:srcRect l="19734" t="22769" r="42067" b="40744"/>
          <a:stretch/>
        </p:blipFill>
        <p:spPr bwMode="auto">
          <a:xfrm>
            <a:off x="611560" y="2060848"/>
            <a:ext cx="3528392" cy="2304256"/>
          </a:xfrm>
          <a:prstGeom prst="rect">
            <a:avLst/>
          </a:prstGeom>
          <a:ln>
            <a:noFill/>
          </a:ln>
          <a:extLst>
            <a:ext uri="{53640926-AAD7-44D8-BBD7-CCE9431645EC}">
              <a14:shadowObscured xmlns:a14="http://schemas.microsoft.com/office/drawing/2010/main"/>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2326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Pruebas del sistema</a:t>
            </a:r>
            <a:endParaRPr lang="es-ES" sz="2000" b="1" dirty="0">
              <a:latin typeface="Calibri" pitchFamily="34" charset="0"/>
              <a:cs typeface="Calibri"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 name="1 CuadroTexto"/>
          <p:cNvSpPr txBox="1"/>
          <p:nvPr/>
        </p:nvSpPr>
        <p:spPr>
          <a:xfrm>
            <a:off x="2967038" y="2204864"/>
            <a:ext cx="2325042" cy="369332"/>
          </a:xfrm>
          <a:prstGeom prst="rect">
            <a:avLst/>
          </a:prstGeom>
          <a:noFill/>
        </p:spPr>
        <p:txBody>
          <a:bodyPr wrap="square" rtlCol="0">
            <a:spAutoFit/>
          </a:bodyPr>
          <a:lstStyle/>
          <a:p>
            <a:pPr algn="r"/>
            <a:r>
              <a:rPr lang="es-ES" dirty="0" smtClean="0"/>
              <a:t>Pruebas eléctricas</a:t>
            </a:r>
            <a:endParaRPr lang="es-ES" dirty="0"/>
          </a:p>
        </p:txBody>
      </p:sp>
      <p:graphicFrame>
        <p:nvGraphicFramePr>
          <p:cNvPr id="6" name="5 Tabla"/>
          <p:cNvGraphicFramePr>
            <a:graphicFrameLocks noGrp="1"/>
          </p:cNvGraphicFramePr>
          <p:nvPr>
            <p:extLst>
              <p:ext uri="{D42A27DB-BD31-4B8C-83A1-F6EECF244321}">
                <p14:modId xmlns:p14="http://schemas.microsoft.com/office/powerpoint/2010/main" val="347515818"/>
              </p:ext>
            </p:extLst>
          </p:nvPr>
        </p:nvGraphicFramePr>
        <p:xfrm>
          <a:off x="1835697" y="2650751"/>
          <a:ext cx="4896543" cy="2560320"/>
        </p:xfrm>
        <a:graphic>
          <a:graphicData uri="http://schemas.openxmlformats.org/drawingml/2006/table">
            <a:tbl>
              <a:tblPr firstRow="1" firstCol="1" bandRow="1">
                <a:tableStyleId>{5C22544A-7EE6-4342-B048-85BDC9FD1C3A}</a:tableStyleId>
              </a:tblPr>
              <a:tblGrid>
                <a:gridCol w="2304255"/>
                <a:gridCol w="1368152"/>
                <a:gridCol w="648072"/>
                <a:gridCol w="576064"/>
              </a:tblGrid>
              <a:tr h="0">
                <a:tc rowSpan="2">
                  <a:txBody>
                    <a:bodyPr/>
                    <a:lstStyle/>
                    <a:p>
                      <a:pPr>
                        <a:lnSpc>
                          <a:spcPct val="150000"/>
                        </a:lnSpc>
                        <a:spcAft>
                          <a:spcPts val="0"/>
                        </a:spcAft>
                      </a:pPr>
                      <a:r>
                        <a:rPr lang="es-ES" sz="1400" dirty="0" smtClean="0">
                          <a:effectLst/>
                          <a:latin typeface="Calibri" pitchFamily="34" charset="0"/>
                          <a:cs typeface="Calibri" pitchFamily="34" charset="0"/>
                        </a:rPr>
                        <a:t>ELEMENTO</a:t>
                      </a:r>
                      <a:endParaRPr lang="es-ES" sz="1400" dirty="0">
                        <a:solidFill>
                          <a:srgbClr val="000000"/>
                        </a:solidFill>
                        <a:effectLst/>
                        <a:latin typeface="Calibri" pitchFamily="34" charset="0"/>
                        <a:ea typeface="Times New Roman"/>
                        <a:cs typeface="Calibri" pitchFamily="34" charset="0"/>
                      </a:endParaRPr>
                    </a:p>
                  </a:txBody>
                  <a:tcPr marL="68580" marR="68580" marT="0" marB="0"/>
                </a:tc>
                <a:tc rowSpan="2">
                  <a:txBody>
                    <a:bodyPr/>
                    <a:lstStyle/>
                    <a:p>
                      <a:pPr>
                        <a:lnSpc>
                          <a:spcPct val="150000"/>
                        </a:lnSpc>
                        <a:spcAft>
                          <a:spcPts val="0"/>
                        </a:spcAft>
                      </a:pPr>
                      <a:r>
                        <a:rPr lang="es-ES" sz="1400" dirty="0">
                          <a:effectLst/>
                          <a:latin typeface="Calibri" pitchFamily="34" charset="0"/>
                          <a:cs typeface="Calibri" pitchFamily="34" charset="0"/>
                        </a:rPr>
                        <a:t>Voltaje</a:t>
                      </a:r>
                      <a:endParaRPr lang="es-ES" sz="1400" dirty="0">
                        <a:solidFill>
                          <a:srgbClr val="000000"/>
                        </a:solidFill>
                        <a:effectLst/>
                        <a:latin typeface="Calibri" pitchFamily="34" charset="0"/>
                        <a:ea typeface="Times New Roman"/>
                        <a:cs typeface="Calibri" pitchFamily="34" charset="0"/>
                      </a:endParaRPr>
                    </a:p>
                  </a:txBody>
                  <a:tcPr marL="68580" marR="68580" marT="0" marB="0"/>
                </a:tc>
                <a:tc gridSpan="2">
                  <a:txBody>
                    <a:bodyPr/>
                    <a:lstStyle/>
                    <a:p>
                      <a:pPr>
                        <a:lnSpc>
                          <a:spcPct val="150000"/>
                        </a:lnSpc>
                        <a:spcAft>
                          <a:spcPts val="0"/>
                        </a:spcAft>
                      </a:pPr>
                      <a:r>
                        <a:rPr lang="es-ES" sz="1400">
                          <a:effectLst/>
                          <a:latin typeface="Calibri" pitchFamily="34" charset="0"/>
                          <a:cs typeface="Calibri" pitchFamily="34" charset="0"/>
                        </a:rPr>
                        <a:t>Correcto</a:t>
                      </a:r>
                      <a:endParaRPr lang="es-ES" sz="1400">
                        <a:solidFill>
                          <a:srgbClr val="000000"/>
                        </a:solidFill>
                        <a:effectLst/>
                        <a:latin typeface="Calibri" pitchFamily="34" charset="0"/>
                        <a:ea typeface="Times New Roman"/>
                        <a:cs typeface="Calibri" pitchFamily="34" charset="0"/>
                      </a:endParaRPr>
                    </a:p>
                  </a:txBody>
                  <a:tcPr marL="68580" marR="68580" marT="0" marB="0"/>
                </a:tc>
                <a:tc hMerge="1">
                  <a:txBody>
                    <a:bodyPr/>
                    <a:lstStyle/>
                    <a:p>
                      <a:endParaRPr lang="es-ES"/>
                    </a:p>
                  </a:txBody>
                  <a:tcPr/>
                </a:tc>
              </a:tr>
              <a:tr h="0">
                <a:tc vMerge="1">
                  <a:txBody>
                    <a:bodyPr/>
                    <a:lstStyle/>
                    <a:p>
                      <a:endParaRPr lang="es-ES"/>
                    </a:p>
                  </a:txBody>
                  <a:tcPr/>
                </a:tc>
                <a:tc vMerge="1">
                  <a:txBody>
                    <a:bodyPr/>
                    <a:lstStyle/>
                    <a:p>
                      <a:endParaRPr lang="es-ES"/>
                    </a:p>
                  </a:txBody>
                  <a:tcPr/>
                </a:tc>
                <a:tc>
                  <a:txBody>
                    <a:bodyPr/>
                    <a:lstStyle/>
                    <a:p>
                      <a:pPr>
                        <a:lnSpc>
                          <a:spcPct val="150000"/>
                        </a:lnSpc>
                        <a:spcAft>
                          <a:spcPts val="0"/>
                        </a:spcAft>
                      </a:pPr>
                      <a:r>
                        <a:rPr lang="es-ES" sz="1400" dirty="0">
                          <a:effectLst/>
                          <a:latin typeface="Calibri" pitchFamily="34" charset="0"/>
                          <a:cs typeface="Calibri" pitchFamily="34" charset="0"/>
                        </a:rPr>
                        <a:t>SI</a:t>
                      </a:r>
                      <a:endParaRPr lang="es-ES" sz="1400" dirty="0">
                        <a:solidFill>
                          <a:srgbClr val="000000"/>
                        </a:solidFill>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400">
                          <a:effectLst/>
                          <a:latin typeface="Calibri" pitchFamily="34" charset="0"/>
                          <a:cs typeface="Calibri" pitchFamily="34" charset="0"/>
                        </a:rPr>
                        <a:t>NO</a:t>
                      </a:r>
                      <a:endParaRPr lang="es-ES" sz="1400">
                        <a:solidFill>
                          <a:srgbClr val="000000"/>
                        </a:solidFill>
                        <a:effectLst/>
                        <a:latin typeface="Calibri" pitchFamily="34" charset="0"/>
                        <a:ea typeface="Times New Roman"/>
                        <a:cs typeface="Calibri" pitchFamily="34" charset="0"/>
                      </a:endParaRPr>
                    </a:p>
                  </a:txBody>
                  <a:tcPr marL="68580" marR="68580" marT="0" marB="0"/>
                </a:tc>
              </a:tr>
              <a:tr h="0">
                <a:tc>
                  <a:txBody>
                    <a:bodyPr/>
                    <a:lstStyle/>
                    <a:p>
                      <a:pPr>
                        <a:lnSpc>
                          <a:spcPct val="150000"/>
                        </a:lnSpc>
                        <a:spcAft>
                          <a:spcPts val="0"/>
                        </a:spcAft>
                      </a:pPr>
                      <a:r>
                        <a:rPr lang="es-ES" sz="1400" dirty="0">
                          <a:effectLst/>
                          <a:latin typeface="Calibri" pitchFamily="34" charset="0"/>
                          <a:cs typeface="Calibri" pitchFamily="34" charset="0"/>
                        </a:rPr>
                        <a:t>SERVO DRIVER</a:t>
                      </a:r>
                      <a:endParaRPr lang="es-ES" sz="1400" dirty="0">
                        <a:solidFill>
                          <a:srgbClr val="000000"/>
                        </a:solidFill>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400">
                          <a:effectLst/>
                          <a:latin typeface="Calibri" pitchFamily="34" charset="0"/>
                          <a:cs typeface="Calibri" pitchFamily="34" charset="0"/>
                        </a:rPr>
                        <a:t>220V</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endParaRPr lang="es-ES" sz="1400" dirty="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400">
                          <a:effectLst/>
                          <a:latin typeface="Calibri" pitchFamily="34" charset="0"/>
                          <a:cs typeface="Calibri" pitchFamily="34" charset="0"/>
                        </a:rPr>
                        <a:t> </a:t>
                      </a:r>
                      <a:endParaRPr lang="es-ES" sz="1400">
                        <a:solidFill>
                          <a:srgbClr val="000000"/>
                        </a:solidFill>
                        <a:effectLst/>
                        <a:latin typeface="Calibri" pitchFamily="34" charset="0"/>
                        <a:ea typeface="Times New Roman"/>
                        <a:cs typeface="Calibri" pitchFamily="34" charset="0"/>
                      </a:endParaRPr>
                    </a:p>
                  </a:txBody>
                  <a:tcPr marL="68580" marR="68580" marT="0" marB="0"/>
                </a:tc>
              </a:tr>
              <a:tr h="0">
                <a:tc>
                  <a:txBody>
                    <a:bodyPr/>
                    <a:lstStyle/>
                    <a:p>
                      <a:pPr>
                        <a:lnSpc>
                          <a:spcPct val="150000"/>
                        </a:lnSpc>
                        <a:spcAft>
                          <a:spcPts val="0"/>
                        </a:spcAft>
                      </a:pPr>
                      <a:r>
                        <a:rPr lang="es-ES" sz="1400">
                          <a:effectLst/>
                          <a:latin typeface="Calibri" pitchFamily="34" charset="0"/>
                          <a:cs typeface="Calibri" pitchFamily="34" charset="0"/>
                        </a:rPr>
                        <a:t>TOUCH PANEL</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400">
                          <a:effectLst/>
                          <a:latin typeface="Calibri" pitchFamily="34" charset="0"/>
                          <a:cs typeface="Calibri" pitchFamily="34" charset="0"/>
                        </a:rPr>
                        <a:t>24 VDC</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endParaRPr lang="es-ES" sz="1400" dirty="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400" dirty="0">
                          <a:effectLst/>
                          <a:latin typeface="Calibri" pitchFamily="34" charset="0"/>
                          <a:cs typeface="Calibri" pitchFamily="34" charset="0"/>
                        </a:rPr>
                        <a:t> </a:t>
                      </a:r>
                      <a:endParaRPr lang="es-ES" sz="1400" dirty="0">
                        <a:solidFill>
                          <a:srgbClr val="000000"/>
                        </a:solidFill>
                        <a:effectLst/>
                        <a:latin typeface="Calibri" pitchFamily="34" charset="0"/>
                        <a:ea typeface="Times New Roman"/>
                        <a:cs typeface="Calibri" pitchFamily="34" charset="0"/>
                      </a:endParaRPr>
                    </a:p>
                  </a:txBody>
                  <a:tcPr marL="68580" marR="68580" marT="0" marB="0"/>
                </a:tc>
              </a:tr>
              <a:tr h="0">
                <a:tc>
                  <a:txBody>
                    <a:bodyPr/>
                    <a:lstStyle/>
                    <a:p>
                      <a:pPr>
                        <a:lnSpc>
                          <a:spcPct val="150000"/>
                        </a:lnSpc>
                        <a:spcAft>
                          <a:spcPts val="0"/>
                        </a:spcAft>
                      </a:pPr>
                      <a:r>
                        <a:rPr lang="es-ES" sz="1400">
                          <a:effectLst/>
                          <a:latin typeface="Calibri" pitchFamily="34" charset="0"/>
                          <a:cs typeface="Calibri" pitchFamily="34" charset="0"/>
                        </a:rPr>
                        <a:t>PLC</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400">
                          <a:effectLst/>
                          <a:latin typeface="Calibri" pitchFamily="34" charset="0"/>
                          <a:cs typeface="Calibri" pitchFamily="34" charset="0"/>
                        </a:rPr>
                        <a:t>120 V</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endParaRPr lang="es-ES" sz="1400" dirty="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400">
                          <a:effectLst/>
                          <a:latin typeface="Calibri" pitchFamily="34" charset="0"/>
                          <a:cs typeface="Calibri" pitchFamily="34" charset="0"/>
                        </a:rPr>
                        <a:t> </a:t>
                      </a:r>
                      <a:endParaRPr lang="es-ES" sz="1400">
                        <a:solidFill>
                          <a:srgbClr val="000000"/>
                        </a:solidFill>
                        <a:effectLst/>
                        <a:latin typeface="Calibri" pitchFamily="34" charset="0"/>
                        <a:ea typeface="Times New Roman"/>
                        <a:cs typeface="Calibri" pitchFamily="34" charset="0"/>
                      </a:endParaRPr>
                    </a:p>
                  </a:txBody>
                  <a:tcPr marL="68580" marR="68580" marT="0" marB="0"/>
                </a:tc>
              </a:tr>
              <a:tr h="0">
                <a:tc>
                  <a:txBody>
                    <a:bodyPr/>
                    <a:lstStyle/>
                    <a:p>
                      <a:pPr>
                        <a:lnSpc>
                          <a:spcPct val="150000"/>
                        </a:lnSpc>
                        <a:spcAft>
                          <a:spcPts val="0"/>
                        </a:spcAft>
                      </a:pPr>
                      <a:r>
                        <a:rPr lang="es-ES" sz="1400">
                          <a:effectLst/>
                          <a:latin typeface="Calibri" pitchFamily="34" charset="0"/>
                          <a:cs typeface="Calibri" pitchFamily="34" charset="0"/>
                        </a:rPr>
                        <a:t>RELÉS</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400">
                          <a:effectLst/>
                          <a:latin typeface="Calibri" pitchFamily="34" charset="0"/>
                          <a:cs typeface="Calibri" pitchFamily="34" charset="0"/>
                        </a:rPr>
                        <a:t>24 VDC</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400">
                          <a:effectLst/>
                          <a:latin typeface="Calibri" pitchFamily="34" charset="0"/>
                          <a:cs typeface="Calibri" pitchFamily="34" charset="0"/>
                        </a:rPr>
                        <a:t> </a:t>
                      </a:r>
                      <a:endParaRPr lang="es-ES" sz="1400">
                        <a:solidFill>
                          <a:srgbClr val="000000"/>
                        </a:solidFill>
                        <a:effectLst/>
                        <a:latin typeface="Calibri" pitchFamily="34" charset="0"/>
                        <a:ea typeface="Times New Roman"/>
                        <a:cs typeface="Calibri" pitchFamily="34" charset="0"/>
                      </a:endParaRPr>
                    </a:p>
                  </a:txBody>
                  <a:tcPr marL="68580" marR="68580" marT="0" marB="0"/>
                </a:tc>
              </a:tr>
              <a:tr h="292327">
                <a:tc>
                  <a:txBody>
                    <a:bodyPr/>
                    <a:lstStyle/>
                    <a:p>
                      <a:pPr>
                        <a:lnSpc>
                          <a:spcPct val="150000"/>
                        </a:lnSpc>
                        <a:spcAft>
                          <a:spcPts val="0"/>
                        </a:spcAft>
                      </a:pPr>
                      <a:r>
                        <a:rPr lang="es-ES" sz="1400">
                          <a:effectLst/>
                          <a:latin typeface="Calibri" pitchFamily="34" charset="0"/>
                          <a:cs typeface="Calibri" pitchFamily="34" charset="0"/>
                        </a:rPr>
                        <a:t>SERVOMOTOR</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400">
                          <a:effectLst/>
                          <a:latin typeface="Calibri" pitchFamily="34" charset="0"/>
                          <a:cs typeface="Calibri" pitchFamily="34" charset="0"/>
                        </a:rPr>
                        <a:t>220V</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endParaRPr lang="es-ES" sz="1400" dirty="0">
                        <a:solidFill>
                          <a:srgbClr val="000000"/>
                        </a:solidFill>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400">
                          <a:effectLst/>
                          <a:latin typeface="Calibri" pitchFamily="34" charset="0"/>
                          <a:cs typeface="Calibri" pitchFamily="34" charset="0"/>
                        </a:rPr>
                        <a:t> </a:t>
                      </a:r>
                      <a:endParaRPr lang="es-ES" sz="1400">
                        <a:solidFill>
                          <a:srgbClr val="000000"/>
                        </a:solidFill>
                        <a:effectLst/>
                        <a:latin typeface="Calibri" pitchFamily="34" charset="0"/>
                        <a:ea typeface="Times New Roman"/>
                        <a:cs typeface="Calibri" pitchFamily="34" charset="0"/>
                      </a:endParaRPr>
                    </a:p>
                  </a:txBody>
                  <a:tcPr marL="68580" marR="68580" marT="0" marB="0"/>
                </a:tc>
              </a:tr>
              <a:tr h="0">
                <a:tc>
                  <a:txBody>
                    <a:bodyPr/>
                    <a:lstStyle/>
                    <a:p>
                      <a:pPr>
                        <a:lnSpc>
                          <a:spcPct val="150000"/>
                        </a:lnSpc>
                        <a:spcAft>
                          <a:spcPts val="0"/>
                        </a:spcAft>
                      </a:pPr>
                      <a:r>
                        <a:rPr lang="es-ES" sz="1400" dirty="0">
                          <a:effectLst/>
                          <a:latin typeface="Calibri" pitchFamily="34" charset="0"/>
                          <a:cs typeface="Calibri" pitchFamily="34" charset="0"/>
                        </a:rPr>
                        <a:t>SENSORES</a:t>
                      </a:r>
                      <a:endParaRPr lang="es-ES" sz="1400" dirty="0">
                        <a:solidFill>
                          <a:srgbClr val="000000"/>
                        </a:solidFill>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400">
                          <a:effectLst/>
                          <a:latin typeface="Calibri" pitchFamily="34" charset="0"/>
                          <a:cs typeface="Calibri" pitchFamily="34" charset="0"/>
                        </a:rPr>
                        <a:t>5VDC</a:t>
                      </a:r>
                      <a:endParaRPr lang="es-ES" sz="1400">
                        <a:solidFill>
                          <a:srgbClr val="000000"/>
                        </a:solidFill>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endParaRPr lang="es-ES" sz="1400" dirty="0">
                        <a:solidFill>
                          <a:srgbClr val="000000"/>
                        </a:solidFill>
                        <a:effectLst/>
                        <a:latin typeface="Calibri" pitchFamily="34" charset="0"/>
                        <a:ea typeface="Times New Roman"/>
                        <a:cs typeface="Calibri" pitchFamily="34" charset="0"/>
                      </a:endParaRPr>
                    </a:p>
                  </a:txBody>
                  <a:tcPr marL="68580" marR="68580" marT="0" marB="0"/>
                </a:tc>
                <a:tc>
                  <a:txBody>
                    <a:bodyPr/>
                    <a:lstStyle/>
                    <a:p>
                      <a:pPr>
                        <a:lnSpc>
                          <a:spcPct val="150000"/>
                        </a:lnSpc>
                        <a:spcAft>
                          <a:spcPts val="0"/>
                        </a:spcAft>
                      </a:pPr>
                      <a:r>
                        <a:rPr lang="es-ES" sz="1400" dirty="0">
                          <a:effectLst/>
                          <a:latin typeface="Calibri" pitchFamily="34" charset="0"/>
                          <a:cs typeface="Calibri" pitchFamily="34" charset="0"/>
                        </a:rPr>
                        <a:t> </a:t>
                      </a:r>
                      <a:endParaRPr lang="es-ES" sz="1400" dirty="0">
                        <a:solidFill>
                          <a:srgbClr val="000000"/>
                        </a:solidFill>
                        <a:effectLst/>
                        <a:latin typeface="Calibri" pitchFamily="34" charset="0"/>
                        <a:ea typeface="Times New Roman"/>
                        <a:cs typeface="Calibri" pitchFamily="34" charset="0"/>
                      </a:endParaRPr>
                    </a:p>
                  </a:txBody>
                  <a:tcPr marL="68580" marR="68580" marT="0" marB="0"/>
                </a:tc>
              </a:tr>
            </a:tbl>
          </a:graphicData>
        </a:graphic>
      </p:graphicFrame>
      <p:sp>
        <p:nvSpPr>
          <p:cNvPr id="23" name="110 Conector recto"/>
          <p:cNvSpPr>
            <a:spLocks/>
          </p:cNvSpPr>
          <p:nvPr/>
        </p:nvSpPr>
        <p:spPr bwMode="auto">
          <a:xfrm flipV="1">
            <a:off x="5796136" y="3572569"/>
            <a:ext cx="50800"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sp>
        <p:nvSpPr>
          <p:cNvPr id="24" name="111 Conector recto"/>
          <p:cNvSpPr>
            <a:spLocks/>
          </p:cNvSpPr>
          <p:nvPr/>
        </p:nvSpPr>
        <p:spPr bwMode="auto">
          <a:xfrm>
            <a:off x="5770736" y="3656707"/>
            <a:ext cx="25400" cy="6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sp>
        <p:nvSpPr>
          <p:cNvPr id="25" name="110 Conector recto"/>
          <p:cNvSpPr>
            <a:spLocks/>
          </p:cNvSpPr>
          <p:nvPr/>
        </p:nvSpPr>
        <p:spPr bwMode="auto">
          <a:xfrm flipV="1">
            <a:off x="5817344" y="3933056"/>
            <a:ext cx="50800"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sp>
        <p:nvSpPr>
          <p:cNvPr id="26" name="111 Conector recto"/>
          <p:cNvSpPr>
            <a:spLocks/>
          </p:cNvSpPr>
          <p:nvPr/>
        </p:nvSpPr>
        <p:spPr bwMode="auto">
          <a:xfrm>
            <a:off x="5791944" y="4017194"/>
            <a:ext cx="25400" cy="6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sp>
        <p:nvSpPr>
          <p:cNvPr id="21" name="110 Conector recto"/>
          <p:cNvSpPr>
            <a:spLocks/>
          </p:cNvSpPr>
          <p:nvPr/>
        </p:nvSpPr>
        <p:spPr bwMode="auto">
          <a:xfrm flipV="1">
            <a:off x="5821536" y="4292649"/>
            <a:ext cx="50800"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sp>
        <p:nvSpPr>
          <p:cNvPr id="22" name="111 Conector recto"/>
          <p:cNvSpPr>
            <a:spLocks/>
          </p:cNvSpPr>
          <p:nvPr/>
        </p:nvSpPr>
        <p:spPr bwMode="auto">
          <a:xfrm>
            <a:off x="5796136" y="4376787"/>
            <a:ext cx="25400" cy="6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sp>
        <p:nvSpPr>
          <p:cNvPr id="35" name="110 Conector recto"/>
          <p:cNvSpPr>
            <a:spLocks/>
          </p:cNvSpPr>
          <p:nvPr/>
        </p:nvSpPr>
        <p:spPr bwMode="auto">
          <a:xfrm flipV="1">
            <a:off x="5821536" y="4581128"/>
            <a:ext cx="50800"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sp>
        <p:nvSpPr>
          <p:cNvPr id="36" name="111 Conector recto"/>
          <p:cNvSpPr>
            <a:spLocks/>
          </p:cNvSpPr>
          <p:nvPr/>
        </p:nvSpPr>
        <p:spPr bwMode="auto">
          <a:xfrm>
            <a:off x="5796136" y="4665266"/>
            <a:ext cx="25400" cy="6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sp>
        <p:nvSpPr>
          <p:cNvPr id="37" name="110 Conector recto"/>
          <p:cNvSpPr>
            <a:spLocks/>
          </p:cNvSpPr>
          <p:nvPr/>
        </p:nvSpPr>
        <p:spPr bwMode="auto">
          <a:xfrm flipV="1">
            <a:off x="5821536" y="4869160"/>
            <a:ext cx="50800"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sp>
        <p:nvSpPr>
          <p:cNvPr id="38" name="111 Conector recto"/>
          <p:cNvSpPr>
            <a:spLocks/>
          </p:cNvSpPr>
          <p:nvPr/>
        </p:nvSpPr>
        <p:spPr bwMode="auto">
          <a:xfrm>
            <a:off x="5796136" y="4953298"/>
            <a:ext cx="25400" cy="6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sz="1200">
              <a:latin typeface="Calibri" pitchFamily="34" charset="0"/>
              <a:cs typeface="Calibri" pitchFamily="34" charset="0"/>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1736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Pruebas de </a:t>
            </a:r>
            <a:r>
              <a:rPr lang="es-ES" sz="2000" b="1" dirty="0" err="1" smtClean="0">
                <a:latin typeface="Calibri" pitchFamily="34" charset="0"/>
                <a:cs typeface="Calibri" pitchFamily="34" charset="0"/>
              </a:rPr>
              <a:t>repetibilidad</a:t>
            </a:r>
            <a:r>
              <a:rPr lang="es-ES" sz="2000" b="1" dirty="0" smtClean="0">
                <a:latin typeface="Calibri" pitchFamily="34" charset="0"/>
                <a:cs typeface="Calibri" pitchFamily="34" charset="0"/>
              </a:rPr>
              <a:t> del disco</a:t>
            </a:r>
            <a:endParaRPr lang="es-ES" sz="2000" b="1" dirty="0">
              <a:latin typeface="Calibri" pitchFamily="34" charset="0"/>
              <a:cs typeface="Calibri"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1 Tabla"/>
          <p:cNvGraphicFramePr>
            <a:graphicFrameLocks noGrp="1"/>
          </p:cNvGraphicFramePr>
          <p:nvPr>
            <p:extLst>
              <p:ext uri="{D42A27DB-BD31-4B8C-83A1-F6EECF244321}">
                <p14:modId xmlns:p14="http://schemas.microsoft.com/office/powerpoint/2010/main" val="922273762"/>
              </p:ext>
            </p:extLst>
          </p:nvPr>
        </p:nvGraphicFramePr>
        <p:xfrm>
          <a:off x="1547663" y="2708920"/>
          <a:ext cx="5904654" cy="3240359"/>
        </p:xfrm>
        <a:graphic>
          <a:graphicData uri="http://schemas.openxmlformats.org/drawingml/2006/table">
            <a:tbl>
              <a:tblPr firstRow="1" firstCol="1" bandRow="1">
                <a:tableStyleId>{5C22544A-7EE6-4342-B048-85BDC9FD1C3A}</a:tableStyleId>
              </a:tblPr>
              <a:tblGrid>
                <a:gridCol w="629830"/>
                <a:gridCol w="472372"/>
                <a:gridCol w="472372"/>
                <a:gridCol w="472372"/>
                <a:gridCol w="393644"/>
                <a:gridCol w="472372"/>
                <a:gridCol w="489102"/>
                <a:gridCol w="455643"/>
                <a:gridCol w="393644"/>
                <a:gridCol w="472372"/>
                <a:gridCol w="472372"/>
                <a:gridCol w="708559"/>
              </a:tblGrid>
              <a:tr h="223473">
                <a:tc rowSpan="2">
                  <a:txBody>
                    <a:bodyPr/>
                    <a:lstStyle/>
                    <a:p>
                      <a:pPr algn="ctr">
                        <a:lnSpc>
                          <a:spcPct val="115000"/>
                        </a:lnSpc>
                        <a:spcAft>
                          <a:spcPts val="0"/>
                        </a:spcAft>
                      </a:pPr>
                      <a:r>
                        <a:rPr lang="es-ES" sz="1200" dirty="0">
                          <a:effectLst/>
                          <a:latin typeface="Calibri" pitchFamily="34" charset="0"/>
                          <a:cs typeface="Calibri" pitchFamily="34" charset="0"/>
                        </a:rPr>
                        <a:t>Grados ingresados</a:t>
                      </a:r>
                      <a:endParaRPr lang="es-ES" sz="1200" dirty="0">
                        <a:effectLst/>
                        <a:latin typeface="Calibri" pitchFamily="34" charset="0"/>
                        <a:ea typeface="Times New Roman"/>
                        <a:cs typeface="Calibri" pitchFamily="34" charset="0"/>
                      </a:endParaRPr>
                    </a:p>
                  </a:txBody>
                  <a:tcPr marL="44450" marR="44450" marT="0" marB="0" vert="vert270" anchor="ctr"/>
                </a:tc>
                <a:tc gridSpan="10">
                  <a:txBody>
                    <a:bodyPr/>
                    <a:lstStyle/>
                    <a:p>
                      <a:pPr algn="ctr">
                        <a:lnSpc>
                          <a:spcPct val="115000"/>
                        </a:lnSpc>
                        <a:spcAft>
                          <a:spcPts val="0"/>
                        </a:spcAft>
                      </a:pPr>
                      <a:r>
                        <a:rPr lang="es-ES" sz="1200">
                          <a:effectLst/>
                          <a:latin typeface="Calibri" pitchFamily="34" charset="0"/>
                          <a:cs typeface="Calibri" pitchFamily="34" charset="0"/>
                        </a:rPr>
                        <a:t>GRADOS OBTENIDOS</a:t>
                      </a:r>
                      <a:endParaRPr lang="es-ES" sz="1200">
                        <a:effectLst/>
                        <a:latin typeface="Calibri" pitchFamily="34" charset="0"/>
                        <a:ea typeface="Times New Roman"/>
                        <a:cs typeface="Calibri" pitchFamily="34"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0"/>
                        </a:spcAft>
                      </a:pPr>
                      <a:r>
                        <a:rPr lang="es-ES" sz="1200">
                          <a:effectLst/>
                          <a:latin typeface="Calibri" pitchFamily="34" charset="0"/>
                          <a:cs typeface="Calibri" pitchFamily="34" charset="0"/>
                        </a:rPr>
                        <a:t>Desviación estándar</a:t>
                      </a:r>
                      <a:endParaRPr lang="es-ES" sz="1200">
                        <a:effectLst/>
                        <a:latin typeface="Calibri" pitchFamily="34" charset="0"/>
                        <a:ea typeface="Times New Roman"/>
                        <a:cs typeface="Calibri" pitchFamily="34" charset="0"/>
                      </a:endParaRPr>
                    </a:p>
                  </a:txBody>
                  <a:tcPr marL="44450" marR="44450" marT="0" marB="0" vert="vert270" anchor="ctr"/>
                </a:tc>
              </a:tr>
              <a:tr h="770982">
                <a:tc vMerge="1">
                  <a:txBody>
                    <a:bodyPr/>
                    <a:lstStyle/>
                    <a:p>
                      <a:endParaRPr lang="es-ES"/>
                    </a:p>
                  </a:txBody>
                  <a:tcPr/>
                </a:tc>
                <a:tc>
                  <a:txBody>
                    <a:bodyPr/>
                    <a:lstStyle/>
                    <a:p>
                      <a:pPr algn="ctr">
                        <a:lnSpc>
                          <a:spcPct val="115000"/>
                        </a:lnSpc>
                        <a:spcAft>
                          <a:spcPts val="0"/>
                        </a:spcAft>
                      </a:pPr>
                      <a:r>
                        <a:rPr lang="es-ES" sz="1200">
                          <a:effectLst/>
                          <a:latin typeface="Calibri" pitchFamily="34" charset="0"/>
                          <a:cs typeface="Calibri" pitchFamily="34" charset="0"/>
                        </a:rPr>
                        <a:t>Prueba 1</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2</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3</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4</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5</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6</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7</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8</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9</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10</a:t>
                      </a:r>
                      <a:endParaRPr lang="es-ES" sz="1200">
                        <a:effectLst/>
                        <a:latin typeface="Calibri" pitchFamily="34" charset="0"/>
                        <a:ea typeface="Times New Roman"/>
                        <a:cs typeface="Calibri" pitchFamily="34" charset="0"/>
                      </a:endParaRPr>
                    </a:p>
                  </a:txBody>
                  <a:tcPr marL="44450" marR="44450" marT="0" marB="0" vert="vert270" anchor="ctr"/>
                </a:tc>
                <a:tc vMerge="1">
                  <a:txBody>
                    <a:bodyPr/>
                    <a:lstStyle/>
                    <a:p>
                      <a:endParaRPr lang="es-ES"/>
                    </a:p>
                  </a:txBody>
                  <a:tcPr/>
                </a:tc>
              </a:tr>
              <a:tr h="223473">
                <a:tc>
                  <a:txBody>
                    <a:bodyPr/>
                    <a:lstStyle/>
                    <a:p>
                      <a:pPr algn="ctr">
                        <a:lnSpc>
                          <a:spcPct val="115000"/>
                        </a:lnSpc>
                        <a:spcAft>
                          <a:spcPts val="0"/>
                        </a:spcAft>
                      </a:pPr>
                      <a:r>
                        <a:rPr lang="es-ES" sz="1200">
                          <a:effectLst/>
                          <a:latin typeface="Calibri" pitchFamily="34" charset="0"/>
                          <a:cs typeface="Calibri" pitchFamily="34" charset="0"/>
                        </a:rPr>
                        <a:t> </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84</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dirty="0">
                          <a:effectLst/>
                          <a:latin typeface="Calibri" pitchFamily="34" charset="0"/>
                          <a:cs typeface="Calibri" pitchFamily="34" charset="0"/>
                        </a:rPr>
                        <a:t>83</a:t>
                      </a:r>
                      <a:endParaRPr lang="es-ES" sz="1200" dirty="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83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83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83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83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83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83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83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83</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dirty="0">
                          <a:effectLst/>
                          <a:latin typeface="Calibri" pitchFamily="34" charset="0"/>
                          <a:cs typeface="Calibri" pitchFamily="34" charset="0"/>
                        </a:rPr>
                        <a:t>      0,16   </a:t>
                      </a:r>
                      <a:endParaRPr lang="es-ES" sz="1200" dirty="0">
                        <a:effectLst/>
                        <a:latin typeface="Calibri" pitchFamily="34" charset="0"/>
                        <a:ea typeface="Times New Roman"/>
                        <a:cs typeface="Calibri" pitchFamily="34" charset="0"/>
                      </a:endParaRPr>
                    </a:p>
                  </a:txBody>
                  <a:tcPr marL="44450" marR="44450" marT="0" marB="0" anchor="b"/>
                </a:tc>
              </a:tr>
              <a:tr h="223473">
                <a:tc>
                  <a:txBody>
                    <a:bodyPr/>
                    <a:lstStyle/>
                    <a:p>
                      <a:pPr algn="ctr">
                        <a:lnSpc>
                          <a:spcPct val="115000"/>
                        </a:lnSpc>
                        <a:spcAft>
                          <a:spcPts val="0"/>
                        </a:spcAft>
                      </a:pPr>
                      <a:r>
                        <a:rPr lang="es-ES" sz="1200">
                          <a:effectLst/>
                          <a:latin typeface="Calibri" pitchFamily="34" charset="0"/>
                          <a:cs typeface="Calibri" pitchFamily="34" charset="0"/>
                        </a:rPr>
                        <a:t>123</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124</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a:effectLst/>
                          <a:latin typeface="Calibri" pitchFamily="34" charset="0"/>
                          <a:cs typeface="Calibri" pitchFamily="34" charset="0"/>
                        </a:rPr>
                        <a:t>125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125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125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125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125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125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125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125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125</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0,32   </a:t>
                      </a:r>
                      <a:endParaRPr lang="es-ES" sz="1200">
                        <a:effectLst/>
                        <a:latin typeface="Calibri" pitchFamily="34" charset="0"/>
                        <a:ea typeface="Times New Roman"/>
                        <a:cs typeface="Calibri" pitchFamily="34" charset="0"/>
                      </a:endParaRPr>
                    </a:p>
                  </a:txBody>
                  <a:tcPr marL="44450" marR="44450" marT="0" marB="0" anchor="b"/>
                </a:tc>
              </a:tr>
              <a:tr h="223473">
                <a:tc>
                  <a:txBody>
                    <a:bodyPr/>
                    <a:lstStyle/>
                    <a:p>
                      <a:pPr algn="ctr">
                        <a:lnSpc>
                          <a:spcPct val="115000"/>
                        </a:lnSpc>
                        <a:spcAft>
                          <a:spcPts val="0"/>
                        </a:spcAft>
                      </a:pPr>
                      <a:r>
                        <a:rPr lang="es-ES" sz="1200">
                          <a:effectLst/>
                          <a:latin typeface="Calibri" pitchFamily="34" charset="0"/>
                          <a:cs typeface="Calibri" pitchFamily="34" charset="0"/>
                        </a:rPr>
                        <a:t>175</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175</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a:effectLst/>
                          <a:latin typeface="Calibri" pitchFamily="34" charset="0"/>
                          <a:cs typeface="Calibri" pitchFamily="34" charset="0"/>
                        </a:rPr>
                        <a:t>175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176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176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176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176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176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176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176</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0,48   </a:t>
                      </a:r>
                      <a:endParaRPr lang="es-ES" sz="1200">
                        <a:effectLst/>
                        <a:latin typeface="Calibri" pitchFamily="34" charset="0"/>
                        <a:ea typeface="Times New Roman"/>
                        <a:cs typeface="Calibri" pitchFamily="34" charset="0"/>
                      </a:endParaRPr>
                    </a:p>
                  </a:txBody>
                  <a:tcPr marL="44450" marR="44450" marT="0" marB="0" anchor="b"/>
                </a:tc>
              </a:tr>
              <a:tr h="223473">
                <a:tc>
                  <a:txBody>
                    <a:bodyPr/>
                    <a:lstStyle/>
                    <a:p>
                      <a:pPr algn="ctr">
                        <a:lnSpc>
                          <a:spcPct val="115000"/>
                        </a:lnSpc>
                        <a:spcAft>
                          <a:spcPts val="0"/>
                        </a:spcAft>
                      </a:pPr>
                      <a:r>
                        <a:rPr lang="es-ES" sz="1200">
                          <a:effectLst/>
                          <a:latin typeface="Calibri" pitchFamily="34" charset="0"/>
                          <a:cs typeface="Calibri" pitchFamily="34" charset="0"/>
                        </a:rPr>
                        <a:t>235</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235</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a:effectLst/>
                          <a:latin typeface="Calibri" pitchFamily="34" charset="0"/>
                          <a:cs typeface="Calibri" pitchFamily="34" charset="0"/>
                        </a:rPr>
                        <a:t>235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236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235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236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236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235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236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235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235</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0,52   </a:t>
                      </a:r>
                      <a:endParaRPr lang="es-ES" sz="1200">
                        <a:effectLst/>
                        <a:latin typeface="Calibri" pitchFamily="34" charset="0"/>
                        <a:ea typeface="Times New Roman"/>
                        <a:cs typeface="Calibri" pitchFamily="34" charset="0"/>
                      </a:endParaRPr>
                    </a:p>
                  </a:txBody>
                  <a:tcPr marL="44450" marR="44450" marT="0" marB="0" anchor="b"/>
                </a:tc>
              </a:tr>
              <a:tr h="223473">
                <a:tc>
                  <a:txBody>
                    <a:bodyPr/>
                    <a:lstStyle/>
                    <a:p>
                      <a:pPr algn="ct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275</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     </a:t>
                      </a:r>
                      <a:endParaRPr lang="es-ES" sz="1200">
                        <a:effectLst/>
                        <a:latin typeface="Calibri" pitchFamily="34" charset="0"/>
                        <a:ea typeface="Times New Roman"/>
                        <a:cs typeface="Calibri" pitchFamily="34" charset="0"/>
                      </a:endParaRPr>
                    </a:p>
                  </a:txBody>
                  <a:tcPr marL="44450" marR="44450" marT="0" marB="0" anchor="b"/>
                </a:tc>
              </a:tr>
              <a:tr h="223473">
                <a:tc>
                  <a:txBody>
                    <a:bodyPr/>
                    <a:lstStyle/>
                    <a:p>
                      <a:pPr algn="ctr">
                        <a:lnSpc>
                          <a:spcPct val="115000"/>
                        </a:lnSpc>
                        <a:spcAft>
                          <a:spcPts val="0"/>
                        </a:spcAft>
                      </a:pPr>
                      <a:r>
                        <a:rPr lang="es-ES" sz="1200">
                          <a:effectLst/>
                          <a:latin typeface="Calibri" pitchFamily="34" charset="0"/>
                          <a:cs typeface="Calibri" pitchFamily="34" charset="0"/>
                        </a:rPr>
                        <a:t>330</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331</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a:effectLst/>
                          <a:latin typeface="Calibri" pitchFamily="34" charset="0"/>
                          <a:cs typeface="Calibri" pitchFamily="34" charset="0"/>
                        </a:rPr>
                        <a:t>330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331</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0,42   </a:t>
                      </a:r>
                      <a:endParaRPr lang="es-ES" sz="1200">
                        <a:effectLst/>
                        <a:latin typeface="Calibri" pitchFamily="34" charset="0"/>
                        <a:ea typeface="Times New Roman"/>
                        <a:cs typeface="Calibri" pitchFamily="34" charset="0"/>
                      </a:endParaRPr>
                    </a:p>
                  </a:txBody>
                  <a:tcPr marL="44450" marR="44450" marT="0" marB="0" anchor="b"/>
                </a:tc>
              </a:tr>
              <a:tr h="223473">
                <a:tc>
                  <a:txBody>
                    <a:bodyPr/>
                    <a:lstStyle/>
                    <a:p>
                      <a:pPr algn="ctr">
                        <a:lnSpc>
                          <a:spcPct val="115000"/>
                        </a:lnSpc>
                        <a:spcAft>
                          <a:spcPts val="0"/>
                        </a:spcAft>
                      </a:pPr>
                      <a:r>
                        <a:rPr lang="es-ES" sz="1200">
                          <a:effectLst/>
                          <a:latin typeface="Calibri" pitchFamily="34" charset="0"/>
                          <a:cs typeface="Calibri" pitchFamily="34" charset="0"/>
                        </a:rPr>
                        <a:t>360</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360</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a:effectLst/>
                          <a:latin typeface="Calibri" pitchFamily="34" charset="0"/>
                          <a:cs typeface="Calibri" pitchFamily="34" charset="0"/>
                        </a:rPr>
                        <a:t>359</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359</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359,5</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0,33   </a:t>
                      </a:r>
                      <a:endParaRPr lang="es-ES" sz="1200">
                        <a:effectLst/>
                        <a:latin typeface="Calibri" pitchFamily="34" charset="0"/>
                        <a:ea typeface="Times New Roman"/>
                        <a:cs typeface="Calibri" pitchFamily="34" charset="0"/>
                      </a:endParaRPr>
                    </a:p>
                  </a:txBody>
                  <a:tcPr marL="44450" marR="44450" marT="0" marB="0" anchor="b"/>
                </a:tc>
              </a:tr>
              <a:tr h="223473">
                <a:tc>
                  <a:txBody>
                    <a:bodyPr/>
                    <a:lstStyle/>
                    <a:p>
                      <a:pPr algn="ctr">
                        <a:lnSpc>
                          <a:spcPct val="115000"/>
                        </a:lnSpc>
                        <a:spcAft>
                          <a:spcPts val="0"/>
                        </a:spcAft>
                      </a:pPr>
                      <a:r>
                        <a:rPr lang="es-ES" sz="1200">
                          <a:effectLst/>
                          <a:latin typeface="Calibri" pitchFamily="34" charset="0"/>
                          <a:cs typeface="Calibri" pitchFamily="34" charset="0"/>
                        </a:rPr>
                        <a:t>310</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312</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a:effectLst/>
                          <a:latin typeface="Calibri" pitchFamily="34" charset="0"/>
                          <a:cs typeface="Calibri" pitchFamily="34" charset="0"/>
                        </a:rPr>
                        <a:t>312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313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313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313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312,5</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0,34   </a:t>
                      </a:r>
                      <a:endParaRPr lang="es-ES" sz="1200">
                        <a:effectLst/>
                        <a:latin typeface="Calibri" pitchFamily="34" charset="0"/>
                        <a:ea typeface="Times New Roman"/>
                        <a:cs typeface="Calibri" pitchFamily="34" charset="0"/>
                      </a:endParaRPr>
                    </a:p>
                  </a:txBody>
                  <a:tcPr marL="44450" marR="44450" marT="0" marB="0" anchor="b"/>
                </a:tc>
              </a:tr>
              <a:tr h="223473">
                <a:tc>
                  <a:txBody>
                    <a:bodyPr/>
                    <a:lstStyle/>
                    <a:p>
                      <a:pPr algn="ctr">
                        <a:lnSpc>
                          <a:spcPct val="115000"/>
                        </a:lnSpc>
                        <a:spcAft>
                          <a:spcPts val="0"/>
                        </a:spcAft>
                      </a:pPr>
                      <a:r>
                        <a:rPr lang="es-ES" sz="1200">
                          <a:effectLst/>
                          <a:latin typeface="Calibri" pitchFamily="34" charset="0"/>
                          <a:cs typeface="Calibri" pitchFamily="34" charset="0"/>
                        </a:rPr>
                        <a:t>210</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211</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a:effectLst/>
                          <a:latin typeface="Calibri" pitchFamily="34" charset="0"/>
                          <a:cs typeface="Calibri" pitchFamily="34" charset="0"/>
                        </a:rPr>
                        <a:t>212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212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212</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0,34   </a:t>
                      </a:r>
                      <a:endParaRPr lang="es-ES" sz="1200">
                        <a:effectLst/>
                        <a:latin typeface="Calibri" pitchFamily="34" charset="0"/>
                        <a:ea typeface="Times New Roman"/>
                        <a:cs typeface="Calibri" pitchFamily="34" charset="0"/>
                      </a:endParaRPr>
                    </a:p>
                  </a:txBody>
                  <a:tcPr marL="44450" marR="44450" marT="0" marB="0" anchor="b"/>
                </a:tc>
              </a:tr>
              <a:tr h="234647">
                <a:tc>
                  <a:txBody>
                    <a:bodyPr/>
                    <a:lstStyle/>
                    <a:p>
                      <a:pPr algn="ctr">
                        <a:lnSpc>
                          <a:spcPct val="115000"/>
                        </a:lnSpc>
                        <a:spcAft>
                          <a:spcPts val="0"/>
                        </a:spcAft>
                      </a:pPr>
                      <a:r>
                        <a:rPr lang="es-ES" sz="1200">
                          <a:effectLst/>
                          <a:latin typeface="Calibri" pitchFamily="34" charset="0"/>
                          <a:cs typeface="Calibri" pitchFamily="34" charset="0"/>
                        </a:rPr>
                        <a:t>158</a:t>
                      </a:r>
                      <a:endParaRPr lang="es-ES" sz="1200">
                        <a:effectLst/>
                        <a:latin typeface="Calibri" pitchFamily="34" charset="0"/>
                        <a:ea typeface="Times New Roman"/>
                        <a:cs typeface="Calibri" pitchFamily="34" charset="0"/>
                      </a:endParaRPr>
                    </a:p>
                  </a:txBody>
                  <a:tcPr marL="44450" marR="44450" marT="0" marB="0" anchor="ctr"/>
                </a:tc>
                <a:tc>
                  <a:txBody>
                    <a:bodyPr/>
                    <a:lstStyle/>
                    <a:p>
                      <a:pPr algn="ctr">
                        <a:lnSpc>
                          <a:spcPct val="115000"/>
                        </a:lnSpc>
                        <a:spcAft>
                          <a:spcPts val="0"/>
                        </a:spcAft>
                      </a:pPr>
                      <a:r>
                        <a:rPr lang="es-ES" sz="1200">
                          <a:effectLst/>
                          <a:latin typeface="Calibri" pitchFamily="34" charset="0"/>
                          <a:cs typeface="Calibri" pitchFamily="34" charset="0"/>
                        </a:rPr>
                        <a:t>159</a:t>
                      </a:r>
                      <a:endParaRPr lang="es-ES" sz="1200">
                        <a:effectLst/>
                        <a:latin typeface="Calibri" pitchFamily="34" charset="0"/>
                        <a:ea typeface="Times New Roman"/>
                        <a:cs typeface="Calibri" pitchFamily="34" charset="0"/>
                      </a:endParaRPr>
                    </a:p>
                  </a:txBody>
                  <a:tcPr marL="44450" marR="44450" marT="0" marB="0" anchor="ctr"/>
                </a:tc>
                <a:tc>
                  <a:txBody>
                    <a:bodyPr/>
                    <a:lstStyle/>
                    <a:p>
                      <a:pPr algn="r">
                        <a:lnSpc>
                          <a:spcPct val="115000"/>
                        </a:lnSpc>
                        <a:spcAft>
                          <a:spcPts val="0"/>
                        </a:spcAft>
                      </a:pPr>
                      <a:r>
                        <a:rPr lang="es-ES" sz="1200">
                          <a:effectLst/>
                          <a:latin typeface="Calibri" pitchFamily="34" charset="0"/>
                          <a:cs typeface="Calibri" pitchFamily="34" charset="0"/>
                        </a:rPr>
                        <a:t>160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160</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dirty="0">
                          <a:effectLst/>
                          <a:latin typeface="Calibri" pitchFamily="34" charset="0"/>
                          <a:cs typeface="Calibri" pitchFamily="34" charset="0"/>
                        </a:rPr>
                        <a:t>      0,32   </a:t>
                      </a:r>
                      <a:endParaRPr lang="es-ES" sz="1200" dirty="0">
                        <a:effectLst/>
                        <a:latin typeface="Calibri" pitchFamily="34" charset="0"/>
                        <a:ea typeface="Times New Roman"/>
                        <a:cs typeface="Calibri" pitchFamily="34" charset="0"/>
                      </a:endParaRPr>
                    </a:p>
                  </a:txBody>
                  <a:tcPr marL="44450" marR="44450" marT="0" marB="0" anchor="b"/>
                </a:tc>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1736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a:latin typeface="Calibri" pitchFamily="34" charset="0"/>
                <a:cs typeface="Calibri" pitchFamily="34" charset="0"/>
              </a:rPr>
              <a:t>Pruebas de </a:t>
            </a:r>
            <a:r>
              <a:rPr lang="es-ES" sz="2000" b="1" dirty="0" err="1">
                <a:latin typeface="Calibri" pitchFamily="34" charset="0"/>
                <a:cs typeface="Calibri" pitchFamily="34" charset="0"/>
              </a:rPr>
              <a:t>repetibilidad</a:t>
            </a:r>
            <a:r>
              <a:rPr lang="es-ES" sz="2000" b="1" dirty="0">
                <a:latin typeface="Calibri" pitchFamily="34" charset="0"/>
                <a:cs typeface="Calibri" pitchFamily="34" charset="0"/>
              </a:rPr>
              <a:t> </a:t>
            </a:r>
            <a:r>
              <a:rPr lang="es-ES" sz="2000" b="1" dirty="0" smtClean="0">
                <a:latin typeface="Calibri" pitchFamily="34" charset="0"/>
                <a:cs typeface="Calibri" pitchFamily="34" charset="0"/>
              </a:rPr>
              <a:t>de la banda</a:t>
            </a:r>
            <a:endParaRPr lang="es-ES" sz="2000" b="1" dirty="0">
              <a:latin typeface="Calibri" pitchFamily="34" charset="0"/>
              <a:cs typeface="Calibri"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1 Tabla"/>
          <p:cNvGraphicFramePr>
            <a:graphicFrameLocks noGrp="1"/>
          </p:cNvGraphicFramePr>
          <p:nvPr>
            <p:extLst>
              <p:ext uri="{D42A27DB-BD31-4B8C-83A1-F6EECF244321}">
                <p14:modId xmlns:p14="http://schemas.microsoft.com/office/powerpoint/2010/main" val="4068872530"/>
              </p:ext>
            </p:extLst>
          </p:nvPr>
        </p:nvGraphicFramePr>
        <p:xfrm>
          <a:off x="1691678" y="2571116"/>
          <a:ext cx="5256590" cy="3450171"/>
        </p:xfrm>
        <a:graphic>
          <a:graphicData uri="http://schemas.openxmlformats.org/drawingml/2006/table">
            <a:tbl>
              <a:tblPr firstRow="1" firstCol="1" bandRow="1">
                <a:tableStyleId>{5C22544A-7EE6-4342-B048-85BDC9FD1C3A}</a:tableStyleId>
              </a:tblPr>
              <a:tblGrid>
                <a:gridCol w="667502"/>
                <a:gridCol w="417190"/>
                <a:gridCol w="417190"/>
                <a:gridCol w="417190"/>
                <a:gridCol w="417190"/>
                <a:gridCol w="333752"/>
                <a:gridCol w="333752"/>
                <a:gridCol w="333752"/>
                <a:gridCol w="417190"/>
                <a:gridCol w="417190"/>
                <a:gridCol w="417190"/>
                <a:gridCol w="667502"/>
              </a:tblGrid>
              <a:tr h="237125">
                <a:tc rowSpan="2">
                  <a:txBody>
                    <a:bodyPr/>
                    <a:lstStyle/>
                    <a:p>
                      <a:pPr algn="ctr">
                        <a:lnSpc>
                          <a:spcPct val="115000"/>
                        </a:lnSpc>
                        <a:spcAft>
                          <a:spcPts val="0"/>
                        </a:spcAft>
                      </a:pPr>
                      <a:r>
                        <a:rPr lang="es-ES" sz="1200">
                          <a:effectLst/>
                          <a:latin typeface="Calibri" pitchFamily="34" charset="0"/>
                          <a:cs typeface="Calibri" pitchFamily="34" charset="0"/>
                        </a:rPr>
                        <a:t>Posiciones ingresadas</a:t>
                      </a:r>
                      <a:endParaRPr lang="es-ES" sz="1200">
                        <a:effectLst/>
                        <a:latin typeface="Calibri" pitchFamily="34" charset="0"/>
                        <a:ea typeface="Times New Roman"/>
                        <a:cs typeface="Calibri" pitchFamily="34" charset="0"/>
                      </a:endParaRPr>
                    </a:p>
                  </a:txBody>
                  <a:tcPr marL="44450" marR="44450" marT="0" marB="0" vert="vert270" anchor="ctr"/>
                </a:tc>
                <a:tc gridSpan="10">
                  <a:txBody>
                    <a:bodyPr/>
                    <a:lstStyle/>
                    <a:p>
                      <a:pPr algn="ctr">
                        <a:lnSpc>
                          <a:spcPct val="115000"/>
                        </a:lnSpc>
                        <a:spcAft>
                          <a:spcPts val="0"/>
                        </a:spcAft>
                      </a:pPr>
                      <a:r>
                        <a:rPr lang="es-ES" sz="1200">
                          <a:effectLst/>
                          <a:latin typeface="Calibri" pitchFamily="34" charset="0"/>
                          <a:cs typeface="Calibri" pitchFamily="34" charset="0"/>
                        </a:rPr>
                        <a:t>POSICIONES OBTENIDAS</a:t>
                      </a:r>
                      <a:endParaRPr lang="es-ES" sz="1200">
                        <a:effectLst/>
                        <a:latin typeface="Calibri" pitchFamily="34" charset="0"/>
                        <a:ea typeface="Times New Roman"/>
                        <a:cs typeface="Calibri" pitchFamily="34" charset="0"/>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15000"/>
                        </a:lnSpc>
                        <a:spcAft>
                          <a:spcPts val="0"/>
                        </a:spcAft>
                      </a:pPr>
                      <a:r>
                        <a:rPr lang="es-ES" sz="1200">
                          <a:effectLst/>
                          <a:latin typeface="Calibri" pitchFamily="34" charset="0"/>
                          <a:cs typeface="Calibri" pitchFamily="34" charset="0"/>
                        </a:rPr>
                        <a:t>Desviación estándar</a:t>
                      </a:r>
                      <a:endParaRPr lang="es-ES" sz="1200">
                        <a:effectLst/>
                        <a:latin typeface="Calibri" pitchFamily="34" charset="0"/>
                        <a:ea typeface="Times New Roman"/>
                        <a:cs typeface="Calibri" pitchFamily="34" charset="0"/>
                      </a:endParaRPr>
                    </a:p>
                  </a:txBody>
                  <a:tcPr marL="44450" marR="44450" marT="0" marB="0" vert="vert270" anchor="b"/>
                </a:tc>
              </a:tr>
              <a:tr h="829939">
                <a:tc vMerge="1">
                  <a:txBody>
                    <a:bodyPr/>
                    <a:lstStyle/>
                    <a:p>
                      <a:endParaRPr lang="es-ES"/>
                    </a:p>
                  </a:txBody>
                  <a:tcPr/>
                </a:tc>
                <a:tc>
                  <a:txBody>
                    <a:bodyPr/>
                    <a:lstStyle/>
                    <a:p>
                      <a:pPr algn="ctr">
                        <a:lnSpc>
                          <a:spcPct val="115000"/>
                        </a:lnSpc>
                        <a:spcAft>
                          <a:spcPts val="0"/>
                        </a:spcAft>
                      </a:pPr>
                      <a:r>
                        <a:rPr lang="es-ES" sz="1200">
                          <a:effectLst/>
                          <a:latin typeface="Calibri" pitchFamily="34" charset="0"/>
                          <a:cs typeface="Calibri" pitchFamily="34" charset="0"/>
                        </a:rPr>
                        <a:t>Prueba 1</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2</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3</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4</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5</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6</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7</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8</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9</a:t>
                      </a:r>
                      <a:endParaRPr lang="es-ES" sz="1200">
                        <a:effectLst/>
                        <a:latin typeface="Calibri" pitchFamily="34" charset="0"/>
                        <a:ea typeface="Times New Roman"/>
                        <a:cs typeface="Calibri" pitchFamily="34" charset="0"/>
                      </a:endParaRPr>
                    </a:p>
                  </a:txBody>
                  <a:tcPr marL="44450" marR="44450" marT="0" marB="0" vert="vert270" anchor="ctr"/>
                </a:tc>
                <a:tc>
                  <a:txBody>
                    <a:bodyPr/>
                    <a:lstStyle/>
                    <a:p>
                      <a:pPr algn="ctr">
                        <a:lnSpc>
                          <a:spcPct val="115000"/>
                        </a:lnSpc>
                        <a:spcAft>
                          <a:spcPts val="0"/>
                        </a:spcAft>
                      </a:pPr>
                      <a:r>
                        <a:rPr lang="es-ES" sz="1200">
                          <a:effectLst/>
                          <a:latin typeface="Calibri" pitchFamily="34" charset="0"/>
                          <a:cs typeface="Calibri" pitchFamily="34" charset="0"/>
                        </a:rPr>
                        <a:t>Prueba 10</a:t>
                      </a:r>
                      <a:endParaRPr lang="es-ES" sz="1200">
                        <a:effectLst/>
                        <a:latin typeface="Calibri" pitchFamily="34" charset="0"/>
                        <a:ea typeface="Times New Roman"/>
                        <a:cs typeface="Calibri" pitchFamily="34" charset="0"/>
                      </a:endParaRPr>
                    </a:p>
                  </a:txBody>
                  <a:tcPr marL="44450" marR="44450" marT="0" marB="0" vert="vert270" anchor="ctr"/>
                </a:tc>
                <a:tc vMerge="1">
                  <a:txBody>
                    <a:bodyPr/>
                    <a:lstStyle/>
                    <a:p>
                      <a:endParaRPr lang="es-ES"/>
                    </a:p>
                  </a:txBody>
                  <a:tcPr/>
                </a:tc>
              </a:tr>
              <a:tr h="237125">
                <a:tc>
                  <a:txBody>
                    <a:bodyPr/>
                    <a:lstStyle/>
                    <a:p>
                      <a:pPr algn="ctr">
                        <a:lnSpc>
                          <a:spcPct val="115000"/>
                        </a:lnSpc>
                        <a:spcAft>
                          <a:spcPts val="0"/>
                        </a:spcAft>
                      </a:pPr>
                      <a:r>
                        <a:rPr lang="es-ES" sz="1200">
                          <a:effectLst/>
                          <a:latin typeface="Calibri" pitchFamily="34" charset="0"/>
                          <a:cs typeface="Calibri" pitchFamily="34" charset="0"/>
                        </a:rPr>
                        <a:t> </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15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14</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16</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15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17</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0,82   </a:t>
                      </a:r>
                      <a:endParaRPr lang="es-ES" sz="1200">
                        <a:effectLst/>
                        <a:latin typeface="Calibri" pitchFamily="34" charset="0"/>
                        <a:ea typeface="Times New Roman"/>
                        <a:cs typeface="Calibri" pitchFamily="34" charset="0"/>
                      </a:endParaRPr>
                    </a:p>
                  </a:txBody>
                  <a:tcPr marL="44450" marR="44450" marT="0" marB="0" anchor="b"/>
                </a:tc>
              </a:tr>
              <a:tr h="237125">
                <a:tc>
                  <a:txBody>
                    <a:bodyPr/>
                    <a:lstStyle/>
                    <a:p>
                      <a:pPr algn="ctr">
                        <a:lnSpc>
                          <a:spcPct val="115000"/>
                        </a:lnSpc>
                        <a:spcAft>
                          <a:spcPts val="0"/>
                        </a:spcAft>
                      </a:pPr>
                      <a:r>
                        <a:rPr lang="es-ES" sz="1200">
                          <a:effectLst/>
                          <a:latin typeface="Calibri" pitchFamily="34" charset="0"/>
                          <a:cs typeface="Calibri" pitchFamily="34" charset="0"/>
                        </a:rPr>
                        <a:t>25</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27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27</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27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25</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0,67   </a:t>
                      </a:r>
                      <a:endParaRPr lang="es-ES" sz="1200">
                        <a:effectLst/>
                        <a:latin typeface="Calibri" pitchFamily="34" charset="0"/>
                        <a:ea typeface="Times New Roman"/>
                        <a:cs typeface="Calibri" pitchFamily="34" charset="0"/>
                      </a:endParaRPr>
                    </a:p>
                  </a:txBody>
                  <a:tcPr marL="44450" marR="44450" marT="0" marB="0" anchor="b"/>
                </a:tc>
              </a:tr>
              <a:tr h="237125">
                <a:tc>
                  <a:txBody>
                    <a:bodyPr/>
                    <a:lstStyle/>
                    <a:p>
                      <a:pPr algn="ctr">
                        <a:lnSpc>
                          <a:spcPct val="115000"/>
                        </a:lnSpc>
                        <a:spcAft>
                          <a:spcPts val="0"/>
                        </a:spcAft>
                      </a:pPr>
                      <a:r>
                        <a:rPr lang="es-ES" sz="1200">
                          <a:effectLst/>
                          <a:latin typeface="Calibri" pitchFamily="34" charset="0"/>
                          <a:cs typeface="Calibri" pitchFamily="34" charset="0"/>
                        </a:rPr>
                        <a:t>35</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38</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38</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37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38</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0,94   </a:t>
                      </a:r>
                      <a:endParaRPr lang="es-ES" sz="1200">
                        <a:effectLst/>
                        <a:latin typeface="Calibri" pitchFamily="34" charset="0"/>
                        <a:ea typeface="Times New Roman"/>
                        <a:cs typeface="Calibri" pitchFamily="34" charset="0"/>
                      </a:endParaRPr>
                    </a:p>
                  </a:txBody>
                  <a:tcPr marL="44450" marR="44450" marT="0" marB="0" anchor="b"/>
                </a:tc>
              </a:tr>
              <a:tr h="237125">
                <a:tc>
                  <a:txBody>
                    <a:bodyPr/>
                    <a:lstStyle/>
                    <a:p>
                      <a:pPr algn="ctr">
                        <a:lnSpc>
                          <a:spcPct val="115000"/>
                        </a:lnSpc>
                        <a:spcAft>
                          <a:spcPts val="0"/>
                        </a:spcAft>
                      </a:pPr>
                      <a:r>
                        <a:rPr lang="es-ES" sz="1200">
                          <a:effectLst/>
                          <a:latin typeface="Calibri" pitchFamily="34" charset="0"/>
                          <a:cs typeface="Calibri" pitchFamily="34" charset="0"/>
                        </a:rPr>
                        <a:t>45</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46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44</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44</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45</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45</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44</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0,84   </a:t>
                      </a:r>
                      <a:endParaRPr lang="es-ES" sz="1200">
                        <a:effectLst/>
                        <a:latin typeface="Calibri" pitchFamily="34" charset="0"/>
                        <a:ea typeface="Times New Roman"/>
                        <a:cs typeface="Calibri" pitchFamily="34" charset="0"/>
                      </a:endParaRPr>
                    </a:p>
                  </a:txBody>
                  <a:tcPr marL="44450" marR="44450" marT="0" marB="0" anchor="b"/>
                </a:tc>
              </a:tr>
              <a:tr h="237125">
                <a:tc>
                  <a:txBody>
                    <a:bodyPr/>
                    <a:lstStyle/>
                    <a:p>
                      <a:pPr algn="ctr">
                        <a:lnSpc>
                          <a:spcPct val="115000"/>
                        </a:lnSpc>
                        <a:spcAft>
                          <a:spcPts val="0"/>
                        </a:spcAft>
                      </a:pPr>
                      <a:r>
                        <a:rPr lang="es-ES" sz="1200">
                          <a:effectLst/>
                          <a:latin typeface="Calibri" pitchFamily="34" charset="0"/>
                          <a:cs typeface="Calibri" pitchFamily="34" charset="0"/>
                        </a:rPr>
                        <a:t>60</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62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62</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62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62</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0,79   </a:t>
                      </a:r>
                      <a:endParaRPr lang="es-ES" sz="1200">
                        <a:effectLst/>
                        <a:latin typeface="Calibri" pitchFamily="34" charset="0"/>
                        <a:ea typeface="Times New Roman"/>
                        <a:cs typeface="Calibri" pitchFamily="34" charset="0"/>
                      </a:endParaRPr>
                    </a:p>
                  </a:txBody>
                  <a:tcPr marL="44450" marR="44450" marT="0" marB="0" anchor="b"/>
                </a:tc>
              </a:tr>
              <a:tr h="237125">
                <a:tc>
                  <a:txBody>
                    <a:bodyPr/>
                    <a:lstStyle/>
                    <a:p>
                      <a:pPr algn="ctr">
                        <a:lnSpc>
                          <a:spcPct val="115000"/>
                        </a:lnSpc>
                        <a:spcAft>
                          <a:spcPts val="0"/>
                        </a:spcAft>
                      </a:pPr>
                      <a:r>
                        <a:rPr lang="es-ES" sz="1200">
                          <a:effectLst/>
                          <a:latin typeface="Calibri" pitchFamily="34" charset="0"/>
                          <a:cs typeface="Calibri" pitchFamily="34" charset="0"/>
                        </a:rPr>
                        <a:t>70</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71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70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69</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70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70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71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69</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71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70</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69</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0,82   </a:t>
                      </a:r>
                      <a:endParaRPr lang="es-ES" sz="1200">
                        <a:effectLst/>
                        <a:latin typeface="Calibri" pitchFamily="34" charset="0"/>
                        <a:ea typeface="Times New Roman"/>
                        <a:cs typeface="Calibri" pitchFamily="34" charset="0"/>
                      </a:endParaRPr>
                    </a:p>
                  </a:txBody>
                  <a:tcPr marL="44450" marR="44450" marT="0" marB="0" anchor="b"/>
                </a:tc>
              </a:tr>
              <a:tr h="237125">
                <a:tc>
                  <a:txBody>
                    <a:bodyPr/>
                    <a:lstStyle/>
                    <a:p>
                      <a:pPr algn="ctr">
                        <a:lnSpc>
                          <a:spcPct val="115000"/>
                        </a:lnSpc>
                        <a:spcAft>
                          <a:spcPts val="0"/>
                        </a:spcAft>
                      </a:pPr>
                      <a:r>
                        <a:rPr lang="es-ES" sz="1200">
                          <a:effectLst/>
                          <a:latin typeface="Calibri" pitchFamily="34" charset="0"/>
                          <a:cs typeface="Calibri" pitchFamily="34" charset="0"/>
                        </a:rPr>
                        <a:t>50</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53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51</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53</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0,70   </a:t>
                      </a:r>
                      <a:endParaRPr lang="es-ES" sz="1200">
                        <a:effectLst/>
                        <a:latin typeface="Calibri" pitchFamily="34" charset="0"/>
                        <a:ea typeface="Times New Roman"/>
                        <a:cs typeface="Calibri" pitchFamily="34" charset="0"/>
                      </a:endParaRPr>
                    </a:p>
                  </a:txBody>
                  <a:tcPr marL="44450" marR="44450" marT="0" marB="0" anchor="b"/>
                </a:tc>
              </a:tr>
              <a:tr h="237125">
                <a:tc>
                  <a:txBody>
                    <a:bodyPr/>
                    <a:lstStyle/>
                    <a:p>
                      <a:pPr algn="ctr">
                        <a:lnSpc>
                          <a:spcPct val="115000"/>
                        </a:lnSpc>
                        <a:spcAft>
                          <a:spcPts val="0"/>
                        </a:spcAft>
                      </a:pPr>
                      <a:r>
                        <a:rPr lang="es-ES" sz="1200">
                          <a:effectLst/>
                          <a:latin typeface="Calibri" pitchFamily="34" charset="0"/>
                          <a:cs typeface="Calibri" pitchFamily="34" charset="0"/>
                        </a:rPr>
                        <a:t>33</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34</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34</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34</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34</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0,94   </a:t>
                      </a:r>
                      <a:endParaRPr lang="es-ES" sz="1200">
                        <a:effectLst/>
                        <a:latin typeface="Calibri" pitchFamily="34" charset="0"/>
                        <a:ea typeface="Times New Roman"/>
                        <a:cs typeface="Calibri" pitchFamily="34" charset="0"/>
                      </a:endParaRPr>
                    </a:p>
                  </a:txBody>
                  <a:tcPr marL="44450" marR="44450" marT="0" marB="0" anchor="b"/>
                </a:tc>
              </a:tr>
              <a:tr h="237125">
                <a:tc>
                  <a:txBody>
                    <a:bodyPr/>
                    <a:lstStyle/>
                    <a:p>
                      <a:pPr algn="ct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51</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53</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52</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52,3</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a:effectLst/>
                          <a:latin typeface="Calibri" pitchFamily="34" charset="0"/>
                          <a:cs typeface="Calibri" pitchFamily="34" charset="0"/>
                        </a:rPr>
                        <a:t>     0,50   </a:t>
                      </a:r>
                      <a:endParaRPr lang="es-ES" sz="1200">
                        <a:effectLst/>
                        <a:latin typeface="Calibri" pitchFamily="34" charset="0"/>
                        <a:ea typeface="Times New Roman"/>
                        <a:cs typeface="Calibri" pitchFamily="34" charset="0"/>
                      </a:endParaRPr>
                    </a:p>
                  </a:txBody>
                  <a:tcPr marL="44450" marR="44450" marT="0" marB="0" anchor="b"/>
                </a:tc>
              </a:tr>
              <a:tr h="248982">
                <a:tc>
                  <a:txBody>
                    <a:bodyPr/>
                    <a:lstStyle/>
                    <a:p>
                      <a:pPr algn="ctr">
                        <a:lnSpc>
                          <a:spcPct val="115000"/>
                        </a:lnSpc>
                        <a:spcAft>
                          <a:spcPts val="0"/>
                        </a:spcAft>
                      </a:pPr>
                      <a:r>
                        <a:rPr lang="es-ES" sz="1200">
                          <a:effectLst/>
                          <a:latin typeface="Calibri" pitchFamily="34" charset="0"/>
                          <a:cs typeface="Calibri" pitchFamily="34" charset="0"/>
                        </a:rPr>
                        <a:t>47</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47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48</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46</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49</a:t>
                      </a:r>
                      <a:endParaRPr lang="es-ES" sz="1200">
                        <a:effectLst/>
                        <a:latin typeface="Calibri" pitchFamily="34" charset="0"/>
                        <a:ea typeface="Times New Roman"/>
                        <a:cs typeface="Calibri" pitchFamily="34" charset="0"/>
                      </a:endParaRPr>
                    </a:p>
                  </a:txBody>
                  <a:tcPr marL="44450" marR="44450" marT="0" marB="0" anchor="b"/>
                </a:tc>
                <a:tc>
                  <a:txBody>
                    <a:bodyPr/>
                    <a:lstStyle/>
                    <a:p>
                      <a:pPr algn="ctr">
                        <a:lnSpc>
                          <a:spcPct val="115000"/>
                        </a:lnSpc>
                        <a:spcAft>
                          <a:spcPts val="0"/>
                        </a:spcAft>
                      </a:pPr>
                      <a:r>
                        <a:rPr lang="es-ES" sz="1200">
                          <a:effectLst/>
                          <a:latin typeface="Calibri" pitchFamily="34" charset="0"/>
                          <a:cs typeface="Calibri" pitchFamily="34" charset="0"/>
                        </a:rPr>
                        <a:t>47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47</a:t>
                      </a:r>
                      <a:endParaRPr lang="es-ES" sz="1200">
                        <a:effectLst/>
                        <a:latin typeface="Calibri" pitchFamily="34" charset="0"/>
                        <a:ea typeface="Times New Roman"/>
                        <a:cs typeface="Calibri" pitchFamily="34" charset="0"/>
                      </a:endParaRPr>
                    </a:p>
                  </a:txBody>
                  <a:tcPr marL="44450" marR="44450" marT="0" marB="0" anchor="b"/>
                </a:tc>
                <a:tc>
                  <a:txBody>
                    <a:bodyPr/>
                    <a:lstStyle/>
                    <a:p>
                      <a:pPr algn="r">
                        <a:lnSpc>
                          <a:spcPct val="115000"/>
                        </a:lnSpc>
                        <a:spcAft>
                          <a:spcPts val="0"/>
                        </a:spcAft>
                      </a:pPr>
                      <a:r>
                        <a:rPr lang="es-ES" sz="1200">
                          <a:effectLst/>
                          <a:latin typeface="Calibri" pitchFamily="34" charset="0"/>
                          <a:cs typeface="Calibri" pitchFamily="34" charset="0"/>
                        </a:rPr>
                        <a:t>46</a:t>
                      </a:r>
                      <a:endParaRPr lang="es-ES" sz="1200">
                        <a:effectLst/>
                        <a:latin typeface="Calibri" pitchFamily="34" charset="0"/>
                        <a:ea typeface="Times New Roman"/>
                        <a:cs typeface="Calibri" pitchFamily="34" charset="0"/>
                      </a:endParaRPr>
                    </a:p>
                  </a:txBody>
                  <a:tcPr marL="44450" marR="44450" marT="0" marB="0" anchor="b"/>
                </a:tc>
                <a:tc>
                  <a:txBody>
                    <a:bodyPr/>
                    <a:lstStyle/>
                    <a:p>
                      <a:pPr>
                        <a:lnSpc>
                          <a:spcPct val="115000"/>
                        </a:lnSpc>
                        <a:spcAft>
                          <a:spcPts val="0"/>
                        </a:spcAft>
                      </a:pPr>
                      <a:r>
                        <a:rPr lang="es-ES" sz="1200" dirty="0">
                          <a:effectLst/>
                          <a:latin typeface="Calibri" pitchFamily="34" charset="0"/>
                          <a:cs typeface="Calibri" pitchFamily="34" charset="0"/>
                        </a:rPr>
                        <a:t>     0,88   </a:t>
                      </a:r>
                      <a:endParaRPr lang="es-ES" sz="1200" dirty="0">
                        <a:effectLst/>
                        <a:latin typeface="Calibri" pitchFamily="34" charset="0"/>
                        <a:ea typeface="Times New Roman"/>
                        <a:cs typeface="Calibri" pitchFamily="34" charset="0"/>
                      </a:endParaRPr>
                    </a:p>
                  </a:txBody>
                  <a:tcPr marL="44450" marR="44450" marT="0" marB="0" anchor="b"/>
                </a:tc>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1736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Análisis de costos</a:t>
            </a:r>
            <a:endParaRPr lang="es-ES" sz="2000" b="1" dirty="0">
              <a:latin typeface="Calibri" pitchFamily="34" charset="0"/>
              <a:cs typeface="Calibri"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6" name="5 Tabla"/>
          <p:cNvGraphicFramePr>
            <a:graphicFrameLocks noGrp="1"/>
          </p:cNvGraphicFramePr>
          <p:nvPr>
            <p:extLst>
              <p:ext uri="{D42A27DB-BD31-4B8C-83A1-F6EECF244321}">
                <p14:modId xmlns:p14="http://schemas.microsoft.com/office/powerpoint/2010/main" val="1750263376"/>
              </p:ext>
            </p:extLst>
          </p:nvPr>
        </p:nvGraphicFramePr>
        <p:xfrm>
          <a:off x="1907704" y="2420888"/>
          <a:ext cx="3600399" cy="1224136"/>
        </p:xfrm>
        <a:graphic>
          <a:graphicData uri="http://schemas.openxmlformats.org/drawingml/2006/table">
            <a:tbl>
              <a:tblPr firstRow="1" firstCol="1" bandRow="1">
                <a:tableStyleId>{5C22544A-7EE6-4342-B048-85BDC9FD1C3A}</a:tableStyleId>
              </a:tblPr>
              <a:tblGrid>
                <a:gridCol w="526757"/>
                <a:gridCol w="1925873"/>
                <a:gridCol w="1147769"/>
              </a:tblGrid>
              <a:tr h="392198">
                <a:tc>
                  <a:txBody>
                    <a:bodyPr/>
                    <a:lstStyle/>
                    <a:p>
                      <a:pPr algn="ctr">
                        <a:lnSpc>
                          <a:spcPct val="150000"/>
                        </a:lnSpc>
                        <a:spcAft>
                          <a:spcPts val="0"/>
                        </a:spcAft>
                      </a:pPr>
                      <a:r>
                        <a:rPr lang="es-ES" sz="1400" dirty="0" err="1">
                          <a:effectLst/>
                          <a:latin typeface="Calibri" pitchFamily="34" charset="0"/>
                          <a:cs typeface="Calibri" pitchFamily="34" charset="0"/>
                        </a:rPr>
                        <a:t>ïten</a:t>
                      </a:r>
                      <a:endParaRPr lang="es-ES" sz="1400" dirty="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400">
                          <a:effectLst/>
                          <a:latin typeface="Calibri" pitchFamily="34" charset="0"/>
                          <a:cs typeface="Calibri" pitchFamily="34" charset="0"/>
                        </a:rPr>
                        <a:t>Descripción</a:t>
                      </a:r>
                      <a:endParaRPr lang="es-ES" sz="14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400" dirty="0">
                          <a:effectLst/>
                          <a:latin typeface="Calibri" pitchFamily="34" charset="0"/>
                          <a:cs typeface="Calibri" pitchFamily="34" charset="0"/>
                        </a:rPr>
                        <a:t>Costo</a:t>
                      </a:r>
                      <a:endParaRPr lang="es-ES" sz="1400" dirty="0">
                        <a:effectLst/>
                        <a:latin typeface="Calibri" pitchFamily="34" charset="0"/>
                        <a:ea typeface="Times New Roman"/>
                        <a:cs typeface="Calibri" pitchFamily="34" charset="0"/>
                      </a:endParaRPr>
                    </a:p>
                  </a:txBody>
                  <a:tcPr marL="68580" marR="68580" marT="0" marB="0"/>
                </a:tc>
              </a:tr>
              <a:tr h="392198">
                <a:tc>
                  <a:txBody>
                    <a:bodyPr/>
                    <a:lstStyle/>
                    <a:p>
                      <a:pPr algn="ctr">
                        <a:lnSpc>
                          <a:spcPct val="150000"/>
                        </a:lnSpc>
                        <a:spcAft>
                          <a:spcPts val="0"/>
                        </a:spcAft>
                      </a:pPr>
                      <a:r>
                        <a:rPr lang="es-ES" sz="1400">
                          <a:effectLst/>
                          <a:latin typeface="Calibri" pitchFamily="34" charset="0"/>
                          <a:cs typeface="Calibri" pitchFamily="34" charset="0"/>
                        </a:rPr>
                        <a:t>1</a:t>
                      </a:r>
                      <a:endParaRPr lang="es-ES" sz="14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400" dirty="0">
                          <a:effectLst/>
                          <a:latin typeface="Calibri" pitchFamily="34" charset="0"/>
                          <a:cs typeface="Calibri" pitchFamily="34" charset="0"/>
                        </a:rPr>
                        <a:t>Servo Driver DA98B</a:t>
                      </a:r>
                      <a:endParaRPr lang="es-ES" sz="1400" dirty="0">
                        <a:effectLst/>
                        <a:latin typeface="Calibri" pitchFamily="34" charset="0"/>
                        <a:ea typeface="Times New Roman"/>
                        <a:cs typeface="Calibri" pitchFamily="34" charset="0"/>
                      </a:endParaRPr>
                    </a:p>
                  </a:txBody>
                  <a:tcPr marL="68580" marR="68580" marT="0" marB="0"/>
                </a:tc>
                <a:tc rowSpan="2">
                  <a:txBody>
                    <a:bodyPr/>
                    <a:lstStyle/>
                    <a:p>
                      <a:pPr algn="ctr">
                        <a:lnSpc>
                          <a:spcPct val="150000"/>
                        </a:lnSpc>
                        <a:spcAft>
                          <a:spcPts val="0"/>
                        </a:spcAft>
                      </a:pPr>
                      <a:r>
                        <a:rPr lang="es-ES" sz="1400" dirty="0">
                          <a:effectLst/>
                          <a:latin typeface="Calibri" pitchFamily="34" charset="0"/>
                          <a:cs typeface="Calibri" pitchFamily="34" charset="0"/>
                        </a:rPr>
                        <a:t/>
                      </a:r>
                      <a:br>
                        <a:rPr lang="es-ES" sz="1400" dirty="0">
                          <a:effectLst/>
                          <a:latin typeface="Calibri" pitchFamily="34" charset="0"/>
                          <a:cs typeface="Calibri" pitchFamily="34" charset="0"/>
                        </a:rPr>
                      </a:br>
                      <a:r>
                        <a:rPr lang="es-ES" sz="1400" dirty="0">
                          <a:effectLst/>
                          <a:latin typeface="Calibri" pitchFamily="34" charset="0"/>
                          <a:cs typeface="Calibri" pitchFamily="34" charset="0"/>
                        </a:rPr>
                        <a:t>2500</a:t>
                      </a:r>
                      <a:endParaRPr lang="es-ES" sz="1400" dirty="0">
                        <a:effectLst/>
                        <a:latin typeface="Calibri" pitchFamily="34" charset="0"/>
                        <a:ea typeface="Times New Roman"/>
                        <a:cs typeface="Calibri" pitchFamily="34" charset="0"/>
                      </a:endParaRPr>
                    </a:p>
                  </a:txBody>
                  <a:tcPr marL="68580" marR="68580" marT="0" marB="0"/>
                </a:tc>
              </a:tr>
              <a:tr h="439740">
                <a:tc>
                  <a:txBody>
                    <a:bodyPr/>
                    <a:lstStyle/>
                    <a:p>
                      <a:pPr algn="ctr">
                        <a:lnSpc>
                          <a:spcPct val="150000"/>
                        </a:lnSpc>
                        <a:spcAft>
                          <a:spcPts val="0"/>
                        </a:spcAft>
                      </a:pPr>
                      <a:r>
                        <a:rPr lang="es-ES" sz="1400">
                          <a:effectLst/>
                          <a:latin typeface="Calibri" pitchFamily="34" charset="0"/>
                          <a:cs typeface="Calibri" pitchFamily="34" charset="0"/>
                        </a:rPr>
                        <a:t>2</a:t>
                      </a:r>
                      <a:endParaRPr lang="es-ES" sz="1400">
                        <a:effectLst/>
                        <a:latin typeface="Calibri" pitchFamily="34" charset="0"/>
                        <a:ea typeface="Times New Roman"/>
                        <a:cs typeface="Calibri" pitchFamily="34" charset="0"/>
                      </a:endParaRPr>
                    </a:p>
                  </a:txBody>
                  <a:tcPr marL="68580" marR="68580" marT="0" marB="0"/>
                </a:tc>
                <a:tc>
                  <a:txBody>
                    <a:bodyPr/>
                    <a:lstStyle/>
                    <a:p>
                      <a:pPr algn="ctr">
                        <a:lnSpc>
                          <a:spcPct val="150000"/>
                        </a:lnSpc>
                        <a:spcAft>
                          <a:spcPts val="0"/>
                        </a:spcAft>
                      </a:pPr>
                      <a:r>
                        <a:rPr lang="es-ES" sz="1400" dirty="0">
                          <a:effectLst/>
                          <a:latin typeface="Calibri" pitchFamily="34" charset="0"/>
                          <a:cs typeface="Calibri" pitchFamily="34" charset="0"/>
                        </a:rPr>
                        <a:t>Servo Motor SJT0M24C</a:t>
                      </a:r>
                      <a:endParaRPr lang="es-ES" sz="1400" dirty="0">
                        <a:effectLst/>
                        <a:latin typeface="Calibri" pitchFamily="34" charset="0"/>
                        <a:ea typeface="Times New Roman"/>
                        <a:cs typeface="Calibri" pitchFamily="34" charset="0"/>
                      </a:endParaRPr>
                    </a:p>
                  </a:txBody>
                  <a:tcPr marL="68580" marR="68580" marT="0" marB="0"/>
                </a:tc>
                <a:tc vMerge="1">
                  <a:txBody>
                    <a:bodyPr/>
                    <a:lstStyle/>
                    <a:p>
                      <a:endParaRPr lang="es-ES"/>
                    </a:p>
                  </a:txBody>
                  <a:tcPr/>
                </a:tc>
              </a:tr>
            </a:tbl>
          </a:graphicData>
        </a:graphic>
      </p:graphicFrame>
      <p:sp>
        <p:nvSpPr>
          <p:cNvPr id="8" name="7 CuadroTexto"/>
          <p:cNvSpPr txBox="1"/>
          <p:nvPr/>
        </p:nvSpPr>
        <p:spPr>
          <a:xfrm>
            <a:off x="1907704" y="4005064"/>
            <a:ext cx="4068452" cy="369332"/>
          </a:xfrm>
          <a:prstGeom prst="rect">
            <a:avLst/>
          </a:prstGeom>
          <a:noFill/>
        </p:spPr>
        <p:txBody>
          <a:bodyPr wrap="square" rtlCol="0">
            <a:spAutoFit/>
          </a:bodyPr>
          <a:lstStyle/>
          <a:p>
            <a:r>
              <a:rPr lang="es-ES" dirty="0" smtClean="0">
                <a:latin typeface="Calibri" pitchFamily="34" charset="0"/>
                <a:cs typeface="Calibri" pitchFamily="34" charset="0"/>
              </a:rPr>
              <a:t>Gastos por el estudiante </a:t>
            </a:r>
            <a:r>
              <a:rPr lang="es-ES" dirty="0">
                <a:latin typeface="Calibri" pitchFamily="34" charset="0"/>
                <a:cs typeface="Calibri" pitchFamily="34" charset="0"/>
              </a:rPr>
              <a:t>2783,39</a:t>
            </a:r>
          </a:p>
        </p:txBody>
      </p:sp>
      <p:sp>
        <p:nvSpPr>
          <p:cNvPr id="11" name="10 CuadroTexto"/>
          <p:cNvSpPr txBox="1"/>
          <p:nvPr/>
        </p:nvSpPr>
        <p:spPr>
          <a:xfrm>
            <a:off x="1912268" y="4442906"/>
            <a:ext cx="4068452" cy="369332"/>
          </a:xfrm>
          <a:prstGeom prst="rect">
            <a:avLst/>
          </a:prstGeom>
          <a:noFill/>
        </p:spPr>
        <p:txBody>
          <a:bodyPr wrap="square" rtlCol="0">
            <a:spAutoFit/>
          </a:bodyPr>
          <a:lstStyle/>
          <a:p>
            <a:r>
              <a:rPr lang="es-ES" dirty="0" smtClean="0">
                <a:latin typeface="Calibri" pitchFamily="34" charset="0"/>
                <a:cs typeface="Calibri" pitchFamily="34" charset="0"/>
              </a:rPr>
              <a:t>Total de gastos: 5283,39 dólares</a:t>
            </a:r>
            <a:r>
              <a:rPr lang="es-ES" b="1" dirty="0" smtClean="0">
                <a:latin typeface="Calibri" pitchFamily="34" charset="0"/>
                <a:cs typeface="Calibri" pitchFamily="34" charset="0"/>
              </a:rPr>
              <a:t>.</a:t>
            </a:r>
            <a:endParaRPr lang="es-ES" dirty="0">
              <a:latin typeface="Calibri" pitchFamily="34" charset="0"/>
              <a:cs typeface="Calibri" pitchFamily="34"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0242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3707904" y="1412776"/>
            <a:ext cx="4536504" cy="79208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s-ES" sz="2000" b="1" dirty="0" smtClean="0">
                <a:latin typeface="Calibri" pitchFamily="34" charset="0"/>
                <a:cs typeface="Calibri" pitchFamily="34" charset="0"/>
              </a:rPr>
              <a:t>Sistema construido</a:t>
            </a:r>
            <a:endParaRPr lang="es-ES" sz="2000" b="1" dirty="0">
              <a:latin typeface="Calibri" pitchFamily="34" charset="0"/>
              <a:cs typeface="Calibri"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8" name="7 Imagen" descr="G:\DCIM\Camera\2013-11-29 11.35.02.jpg"/>
          <p:cNvPicPr/>
          <p:nvPr/>
        </p:nvPicPr>
        <p:blipFill rotWithShape="1">
          <a:blip r:embed="rId2" cstate="print">
            <a:extLst>
              <a:ext uri="{28A0092B-C50C-407E-A947-70E740481C1C}">
                <a14:useLocalDpi xmlns:a14="http://schemas.microsoft.com/office/drawing/2010/main" val="0"/>
              </a:ext>
            </a:extLst>
          </a:blip>
          <a:srcRect b="12133"/>
          <a:stretch/>
        </p:blipFill>
        <p:spPr bwMode="auto">
          <a:xfrm>
            <a:off x="395536" y="2348880"/>
            <a:ext cx="4464496" cy="2808312"/>
          </a:xfrm>
          <a:prstGeom prst="rect">
            <a:avLst/>
          </a:prstGeom>
          <a:noFill/>
          <a:ln>
            <a:noFill/>
          </a:ln>
          <a:extLst>
            <a:ext uri="{53640926-AAD7-44D8-BBD7-CCE9431645EC}">
              <a14:shadowObscured xmlns:a14="http://schemas.microsoft.com/office/drawing/2010/main"/>
            </a:ext>
          </a:extLst>
        </p:spPr>
      </p:pic>
      <p:pic>
        <p:nvPicPr>
          <p:cNvPr id="9" name="8 Imagen"/>
          <p:cNvPicPr/>
          <p:nvPr/>
        </p:nvPicPr>
        <p:blipFill rotWithShape="1">
          <a:blip r:embed="rId3"/>
          <a:srcRect l="53680" t="25442" r="30189" b="43939"/>
          <a:stretch/>
        </p:blipFill>
        <p:spPr bwMode="auto">
          <a:xfrm rot="5400000">
            <a:off x="5256076" y="1952836"/>
            <a:ext cx="2808312" cy="3600400"/>
          </a:xfrm>
          <a:prstGeom prst="rect">
            <a:avLst/>
          </a:prstGeom>
          <a:ln>
            <a:noFill/>
          </a:ln>
          <a:extLst>
            <a:ext uri="{53640926-AAD7-44D8-BBD7-CCE9431645EC}">
              <a14:shadowObscured xmlns:a14="http://schemas.microsoft.com/office/drawing/2010/main"/>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4624"/>
            <a:ext cx="606119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0242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1536</TotalTime>
  <Words>3756</Words>
  <Application>Microsoft Office PowerPoint</Application>
  <PresentationFormat>Presentación en pantalla (4:3)</PresentationFormat>
  <Paragraphs>715</Paragraphs>
  <Slides>96</Slides>
  <Notes>10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96</vt:i4>
      </vt:variant>
    </vt:vector>
  </HeadingPairs>
  <TitlesOfParts>
    <vt:vector size="98" baseType="lpstr">
      <vt:lpstr>Mirador</vt:lpstr>
      <vt:lpstr>Visio</vt:lpstr>
      <vt:lpstr>Presentación de PowerPoint</vt:lpstr>
      <vt:lpstr>“DISEÑO E IMPLEMENTACIÓN DE UN SISTEMA DE CONTROL DE VELOCIDAD Y POSICIÓN MEDIANTE UN SERVOMOTOR PARA EL LABORATORIO DE ACCIONAMIENTOS ELÉCTRICOS DE LA UNIVERSIDAD DE LAS FUERZAS ARMADAS ESPE EXTENSIÓN LATACUNGA”</vt:lpstr>
      <vt:lpstr>Objetivo general</vt:lpstr>
      <vt:lpstr>Objetivos Específicos</vt:lpstr>
      <vt:lpstr>Justificación e Importancia</vt:lpstr>
      <vt:lpstr>Servo Accionamientos</vt:lpstr>
      <vt:lpstr> Servo  Driver</vt:lpstr>
      <vt:lpstr>Función</vt:lpstr>
      <vt:lpstr>Control de posición</vt:lpstr>
      <vt:lpstr>Control de Velocidad</vt:lpstr>
      <vt:lpstr>Aplicaciones de los Servo Accionamientos</vt:lpstr>
      <vt:lpstr>Función de Protección</vt:lpstr>
      <vt:lpstr>Presentación de PowerPoint</vt:lpstr>
      <vt:lpstr>Constitución Interna</vt:lpstr>
      <vt:lpstr>Características Principales</vt:lpstr>
      <vt:lpstr>Dispositivos de Realimentación</vt:lpstr>
      <vt:lpstr>Tipos</vt:lpstr>
      <vt:lpstr>Encoder Incremental</vt:lpstr>
      <vt:lpstr>Encoder Absoluto</vt:lpstr>
      <vt:lpstr>Resolver y Sincro Resolver</vt:lpstr>
      <vt:lpstr>Diseño y selección</vt:lpstr>
      <vt:lpstr>Parámetros de Diseño</vt:lpstr>
      <vt:lpstr>Características técnicas del servo motor</vt:lpstr>
      <vt:lpstr>Características del servo driver</vt:lpstr>
      <vt:lpstr>Presentación de PowerPoint</vt:lpstr>
      <vt:lpstr>Presentación de PowerPoint</vt:lpstr>
      <vt:lpstr>Presentación de PowerPoint</vt:lpstr>
      <vt:lpstr>Torque a la salida del reductor (T_2)</vt:lpstr>
      <vt:lpstr>Selección del factor de servicio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Lily</dc:creator>
  <cp:lastModifiedBy>PC</cp:lastModifiedBy>
  <cp:revision>101</cp:revision>
  <dcterms:created xsi:type="dcterms:W3CDTF">2013-11-30T02:13:26Z</dcterms:created>
  <dcterms:modified xsi:type="dcterms:W3CDTF">2013-12-05T17:14:15Z</dcterms:modified>
</cp:coreProperties>
</file>