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2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70" r:id="rId13"/>
    <p:sldId id="271" r:id="rId14"/>
    <p:sldId id="272" r:id="rId15"/>
    <p:sldId id="274" r:id="rId16"/>
    <p:sldId id="276" r:id="rId17"/>
    <p:sldId id="277" r:id="rId18"/>
    <p:sldId id="278" r:id="rId19"/>
    <p:sldId id="279" r:id="rId20"/>
    <p:sldId id="280" r:id="rId21"/>
    <p:sldId id="283" r:id="rId22"/>
    <p:sldId id="284" r:id="rId23"/>
    <p:sldId id="285" r:id="rId24"/>
    <p:sldId id="286" r:id="rId25"/>
    <p:sldId id="288" r:id="rId26"/>
    <p:sldId id="289" r:id="rId27"/>
    <p:sldId id="290" r:id="rId28"/>
    <p:sldId id="291" r:id="rId29"/>
    <p:sldId id="302" r:id="rId30"/>
    <p:sldId id="303" r:id="rId31"/>
    <p:sldId id="307" r:id="rId32"/>
    <p:sldId id="304" r:id="rId33"/>
    <p:sldId id="305" r:id="rId34"/>
    <p:sldId id="293" r:id="rId35"/>
    <p:sldId id="295" r:id="rId36"/>
    <p:sldId id="296" r:id="rId37"/>
    <p:sldId id="299" r:id="rId38"/>
    <p:sldId id="297" r:id="rId39"/>
    <p:sldId id="298" r:id="rId40"/>
    <p:sldId id="300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92" autoAdjust="0"/>
  </p:normalViewPr>
  <p:slideViewPr>
    <p:cSldViewPr>
      <p:cViewPr>
        <p:scale>
          <a:sx n="87" d="100"/>
          <a:sy n="87" d="100"/>
        </p:scale>
        <p:origin x="-876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A793C-5EE8-4E25-9AE6-894E56FFB782}" type="datetimeFigureOut">
              <a:rPr lang="es-EC" smtClean="0"/>
              <a:pPr/>
              <a:t>16/12/2013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D35A4-EBD2-4E74-B68E-72D9278BC08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120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 smtClean="0"/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35A4-EBD2-4E74-B68E-72D9278BC084}" type="slidenum">
              <a:rPr lang="es-EC" smtClean="0"/>
              <a:pPr/>
              <a:t>5</a:t>
            </a:fld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35A4-EBD2-4E74-B68E-72D9278BC084}" type="slidenum">
              <a:rPr lang="es-EC" smtClean="0"/>
              <a:pPr/>
              <a:t>31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12/16/2013</a:t>
            </a:fld>
            <a:endParaRPr lang="en-U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12/16/2013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12/16/2013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12/16/2013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12/16/2013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12/16/2013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12/16/2013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12/16/2013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12/16/2013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12/16/2013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12/16/2013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‹Nº›</a:t>
            </a:fld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12/16/2013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‹Nº›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image" Target="../media/image4.wmf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2.png"/><Relationship Id="rId3" Type="http://schemas.openxmlformats.org/officeDocument/2006/relationships/image" Target="../media/image4.wmf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2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4.wmf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.wmf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3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4.wmf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image" Target="../media/image3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.wmf"/><Relationship Id="rId7" Type="http://schemas.openxmlformats.org/officeDocument/2006/relationships/image" Target="../media/image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.wmf"/><Relationship Id="rId7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4.wmf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10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emf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4.wmf"/><Relationship Id="rId7" Type="http://schemas.openxmlformats.org/officeDocument/2006/relationships/image" Target="../media/image10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4.wmf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4.wmf"/><Relationship Id="rId7" Type="http://schemas.openxmlformats.org/officeDocument/2006/relationships/image" Target="../media/image1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39.png"/><Relationship Id="rId3" Type="http://schemas.openxmlformats.org/officeDocument/2006/relationships/image" Target="../media/image4.wmf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image" Target="../media/image3.png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7.png"/><Relationship Id="rId5" Type="http://schemas.openxmlformats.org/officeDocument/2006/relationships/image" Target="../media/image132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4" Type="http://schemas.openxmlformats.org/officeDocument/2006/relationships/image" Target="../media/image131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4.wmf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image" Target="../media/image4.wmf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3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4.wmf"/><Relationship Id="rId9" Type="http://schemas.openxmlformats.org/officeDocument/2006/relationships/image" Target="../media/image1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1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7" Type="http://schemas.openxmlformats.org/officeDocument/2006/relationships/image" Target="../media/image4.wmf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1.png"/><Relationship Id="rId4" Type="http://schemas.openxmlformats.org/officeDocument/2006/relationships/image" Target="../media/image1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4.wm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1857364"/>
            <a:ext cx="9144000" cy="5000636"/>
          </a:xfrm>
        </p:spPr>
        <p:txBody>
          <a:bodyPr>
            <a:normAutofit fontScale="55000" lnSpcReduction="20000"/>
          </a:bodyPr>
          <a:lstStyle/>
          <a:p>
            <a:pPr algn="ctr"/>
            <a:endParaRPr lang="es-ES" sz="4600" b="1" dirty="0" smtClean="0"/>
          </a:p>
          <a:p>
            <a:pPr algn="ctr"/>
            <a:endParaRPr lang="es-ES" sz="4600" b="1" dirty="0" smtClean="0"/>
          </a:p>
          <a:p>
            <a:pPr algn="ctr"/>
            <a:r>
              <a:rPr lang="es-ES" sz="4600" b="1" dirty="0" smtClean="0"/>
              <a:t>DISEÑO, CONSTRUCCIÓN E IMPLEMENTACIÓN DE UN SISTEMA AUTOMÁTICO DE RECOLECCIÓN Y TRANSPORTE DE ENVASES PLÁSTICOS DE POLIETILENO FABRICADOS EN LA EMPRESA “INPLÁSTICO NARANJO HERNÁNDEZ”</a:t>
            </a:r>
            <a:endParaRPr lang="es-EC" sz="4600" dirty="0" smtClean="0"/>
          </a:p>
          <a:p>
            <a:pPr algn="ctr"/>
            <a:r>
              <a:rPr lang="es-ES" sz="4600" b="1" dirty="0" smtClean="0"/>
              <a:t> </a:t>
            </a:r>
            <a:endParaRPr lang="es-EC" sz="4600" dirty="0" smtClean="0"/>
          </a:p>
          <a:p>
            <a:pPr algn="ctr"/>
            <a:endParaRPr lang="es-ES" sz="2200" b="1" dirty="0" smtClean="0"/>
          </a:p>
          <a:p>
            <a:pPr algn="ctr"/>
            <a:endParaRPr lang="es-ES" sz="2200" b="1" dirty="0" smtClean="0"/>
          </a:p>
          <a:p>
            <a:pPr algn="ctr"/>
            <a:endParaRPr lang="es-ES" sz="2200" b="1" dirty="0" smtClean="0"/>
          </a:p>
          <a:p>
            <a:pPr algn="ctr"/>
            <a:endParaRPr lang="es-ES" sz="2200" b="1" dirty="0" smtClean="0"/>
          </a:p>
          <a:p>
            <a:pPr algn="ctr"/>
            <a:endParaRPr lang="es-ES" sz="2200" b="1" dirty="0" smtClean="0"/>
          </a:p>
          <a:p>
            <a:pPr algn="ctr"/>
            <a:endParaRPr lang="es-ES" sz="2200" b="1" dirty="0" smtClean="0"/>
          </a:p>
          <a:p>
            <a:pPr algn="ctr"/>
            <a:r>
              <a:rPr lang="es-ES" sz="3300" b="1" dirty="0" smtClean="0"/>
              <a:t>GUISHCASHO TERCERO WILSON ROBERTO</a:t>
            </a:r>
            <a:endParaRPr lang="es-EC" sz="3300" dirty="0" smtClean="0"/>
          </a:p>
          <a:p>
            <a:pPr algn="ctr"/>
            <a:r>
              <a:rPr lang="es-ES" sz="3300" b="1" dirty="0" smtClean="0"/>
              <a:t>PILAMONTA PANCHI EDISON JAVIER</a:t>
            </a:r>
          </a:p>
          <a:p>
            <a:pPr algn="ctr"/>
            <a:endParaRPr lang="es-ES" sz="3300" b="1" dirty="0" smtClean="0"/>
          </a:p>
          <a:p>
            <a:pPr algn="ctr"/>
            <a:endParaRPr lang="es-ES" sz="3300" b="1" dirty="0" smtClean="0"/>
          </a:p>
          <a:p>
            <a:pPr algn="ctr"/>
            <a:r>
              <a:rPr lang="es-ES" sz="3300" b="1" dirty="0" smtClean="0"/>
              <a:t>INGENIERÍA EN ELECTROMECÁNICA </a:t>
            </a:r>
            <a:endParaRPr lang="es-EC" sz="3300" dirty="0" smtClean="0"/>
          </a:p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285728"/>
            <a:ext cx="7500990" cy="1583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42976" y="785794"/>
            <a:ext cx="7543824" cy="5538806"/>
          </a:xfrm>
        </p:spPr>
        <p:txBody>
          <a:bodyPr/>
          <a:lstStyle/>
          <a:p>
            <a:r>
              <a:rPr lang="es-EC" sz="1800" dirty="0" smtClean="0"/>
              <a:t>DISEÑO:</a:t>
            </a:r>
          </a:p>
          <a:p>
            <a:pPr>
              <a:buNone/>
            </a:pPr>
            <a:r>
              <a:rPr lang="es-EC" sz="1800" dirty="0" smtClean="0"/>
              <a:t>Fuerza de empuje =164 N.</a:t>
            </a:r>
          </a:p>
          <a:p>
            <a:pPr>
              <a:buNone/>
            </a:pPr>
            <a:r>
              <a:rPr lang="es-EC" sz="1800" dirty="0" smtClean="0"/>
              <a:t>Fuerza de tracción  =137  N.</a:t>
            </a:r>
          </a:p>
          <a:p>
            <a:pPr>
              <a:buNone/>
            </a:pPr>
            <a:endParaRPr lang="es-EC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438896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PLACA DE SUJECIÓN DEL CILINDRO NEUMÁTICO.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71538" y="17859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s-EC" dirty="0" smtClean="0"/>
              <a:t>Aluminio 1060.</a:t>
            </a:r>
          </a:p>
          <a:p>
            <a:pPr>
              <a:buNone/>
            </a:pPr>
            <a:r>
              <a:rPr lang="es-EC" dirty="0" smtClean="0"/>
              <a:t>FS = 3.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71538" y="2428868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s-EC" dirty="0" smtClean="0"/>
              <a:t>M = 6.89 N*m.</a:t>
            </a:r>
            <a:endParaRPr lang="es-EC" dirty="0"/>
          </a:p>
        </p:txBody>
      </p:sp>
      <p:pic>
        <p:nvPicPr>
          <p:cNvPr id="10" name="9 Imagen"/>
          <p:cNvPicPr/>
          <p:nvPr/>
        </p:nvPicPr>
        <p:blipFill rotWithShape="1">
          <a:blip r:embed="rId4"/>
          <a:srcRect l="47884" t="6350" r="7941" b="4762"/>
          <a:stretch/>
        </p:blipFill>
        <p:spPr bwMode="auto">
          <a:xfrm>
            <a:off x="4786314" y="428604"/>
            <a:ext cx="4357686" cy="371477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2857496"/>
            <a:ext cx="704850" cy="390525"/>
          </a:xfrm>
          <a:prstGeom prst="rect">
            <a:avLst/>
          </a:prstGeom>
          <a:noFill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4000504"/>
            <a:ext cx="2695575" cy="209550"/>
          </a:xfrm>
          <a:prstGeom prst="rect">
            <a:avLst/>
          </a:prstGeom>
          <a:noFill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3357562"/>
            <a:ext cx="1857388" cy="608980"/>
          </a:xfrm>
          <a:prstGeom prst="rect">
            <a:avLst/>
          </a:prstGeom>
          <a:noFill/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2428868"/>
            <a:ext cx="866775" cy="371475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0" y="3143248"/>
            <a:ext cx="990600" cy="209550"/>
          </a:xfrm>
          <a:prstGeom prst="rect">
            <a:avLst/>
          </a:prstGeom>
          <a:noFill/>
        </p:spPr>
      </p:pic>
      <p:pic>
        <p:nvPicPr>
          <p:cNvPr id="17" name="Picture 2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4429132"/>
            <a:ext cx="1009650" cy="371475"/>
          </a:xfrm>
          <a:prstGeom prst="rect">
            <a:avLst/>
          </a:prstGeom>
          <a:noFill/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4500570"/>
            <a:ext cx="923925" cy="209550"/>
          </a:xfrm>
          <a:prstGeom prst="rect">
            <a:avLst/>
          </a:prstGeom>
          <a:noFill/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5072074"/>
            <a:ext cx="1485900" cy="371475"/>
          </a:xfrm>
          <a:prstGeom prst="rect">
            <a:avLst/>
          </a:prstGeom>
          <a:noFill/>
        </p:spPr>
      </p:pic>
      <p:pic>
        <p:nvPicPr>
          <p:cNvPr id="20" name="19 Imagen" descr="C:\Users\Usuario\Desktop\Figuras y Anexos\Tesis\Figuras y anexos\Figura 9.bmp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" b="3166"/>
          <a:stretch/>
        </p:blipFill>
        <p:spPr bwMode="auto">
          <a:xfrm>
            <a:off x="4643438" y="4214818"/>
            <a:ext cx="4500562" cy="2500330"/>
          </a:xfrm>
          <a:prstGeom prst="rect">
            <a:avLst/>
          </a:prstGeom>
          <a:ln w="635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4414" y="500042"/>
            <a:ext cx="7472386" cy="5824558"/>
          </a:xfrm>
        </p:spPr>
        <p:txBody>
          <a:bodyPr/>
          <a:lstStyle/>
          <a:p>
            <a:r>
              <a:rPr lang="es-EC" sz="1800" dirty="0" smtClean="0"/>
              <a:t>DISEÑO:</a:t>
            </a:r>
          </a:p>
          <a:p>
            <a:pPr algn="just">
              <a:buNone/>
            </a:pPr>
            <a:r>
              <a:rPr lang="es-ES" sz="1800" dirty="0" err="1" smtClean="0"/>
              <a:t>Sy</a:t>
            </a:r>
            <a:r>
              <a:rPr lang="es-ES" sz="1800" dirty="0" smtClean="0"/>
              <a:t>=250 </a:t>
            </a:r>
            <a:r>
              <a:rPr lang="es-ES" sz="1800" dirty="0" err="1" smtClean="0"/>
              <a:t>Mpa</a:t>
            </a:r>
            <a:r>
              <a:rPr lang="es-ES" sz="1800" dirty="0" smtClean="0"/>
              <a:t>.                                                  Acero ASTM-A36.</a:t>
            </a:r>
          </a:p>
          <a:p>
            <a:pPr algn="just">
              <a:buNone/>
            </a:pPr>
            <a:r>
              <a:rPr lang="es-ES" sz="1800" dirty="0" smtClean="0"/>
              <a:t>FS= 3</a:t>
            </a:r>
          </a:p>
          <a:p>
            <a:pPr>
              <a:buNone/>
            </a:pPr>
            <a:r>
              <a:rPr lang="es-ES" sz="1800" b="1" dirty="0" smtClean="0">
                <a:latin typeface="Arial" pitchFamily="34" charset="0"/>
                <a:cs typeface="Arial" pitchFamily="34" charset="0"/>
              </a:rPr>
              <a:t>CÁLCULO DEL PESO DE LOS COMPONENTES</a:t>
            </a:r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r>
              <a:rPr lang="es-ES" dirty="0" smtClean="0"/>
              <a:t> </a:t>
            </a:r>
            <a:endParaRPr lang="es-EC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7" name="6 Rectángulo"/>
          <p:cNvSpPr/>
          <p:nvPr/>
        </p:nvSpPr>
        <p:spPr>
          <a:xfrm>
            <a:off x="2357422" y="0"/>
            <a:ext cx="5072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                          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BRAZO DE SOPORTE</a:t>
            </a:r>
            <a:endParaRPr lang="es-EC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/>
          <p:cNvPicPr/>
          <p:nvPr/>
        </p:nvPicPr>
        <p:blipFill rotWithShape="1">
          <a:blip r:embed="rId4"/>
          <a:srcRect l="28036" t="17629" r="40346" b="31504"/>
          <a:stretch/>
        </p:blipFill>
        <p:spPr bwMode="auto">
          <a:xfrm>
            <a:off x="7500926" y="571480"/>
            <a:ext cx="1643074" cy="1785950"/>
          </a:xfrm>
          <a:prstGeom prst="rect">
            <a:avLst/>
          </a:prstGeom>
          <a:ln w="635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1785926"/>
            <a:ext cx="1676400" cy="209550"/>
          </a:xfrm>
          <a:prstGeom prst="rect">
            <a:avLst/>
          </a:prstGeom>
          <a:noFill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2071678"/>
            <a:ext cx="962025" cy="285750"/>
          </a:xfrm>
          <a:prstGeom prst="rect">
            <a:avLst/>
          </a:prstGeom>
          <a:noFill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345"/>
          <a:stretch>
            <a:fillRect/>
          </a:stretch>
        </p:blipFill>
        <p:spPr bwMode="auto">
          <a:xfrm>
            <a:off x="2071670" y="2000240"/>
            <a:ext cx="1419215" cy="371475"/>
          </a:xfrm>
          <a:prstGeom prst="rect">
            <a:avLst/>
          </a:prstGeom>
          <a:noFill/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2428868"/>
            <a:ext cx="704850" cy="390525"/>
          </a:xfrm>
          <a:prstGeom prst="rect">
            <a:avLst/>
          </a:prstGeom>
          <a:noFill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2500" r="57196"/>
          <a:stretch>
            <a:fillRect/>
          </a:stretch>
        </p:blipFill>
        <p:spPr bwMode="auto">
          <a:xfrm>
            <a:off x="1785918" y="2285992"/>
            <a:ext cx="1643074" cy="642938"/>
          </a:xfrm>
          <a:prstGeom prst="rect">
            <a:avLst/>
          </a:prstGeom>
          <a:noFill/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2571744"/>
            <a:ext cx="1762125" cy="209550"/>
          </a:xfrm>
          <a:prstGeom prst="rect">
            <a:avLst/>
          </a:prstGeom>
          <a:noFill/>
        </p:spPr>
      </p:pic>
      <p:pic>
        <p:nvPicPr>
          <p:cNvPr id="16" name="Picture 2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3143248"/>
            <a:ext cx="1009650" cy="371475"/>
          </a:xfrm>
          <a:prstGeom prst="rect">
            <a:avLst/>
          </a:prstGeom>
          <a:noFill/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3214686"/>
            <a:ext cx="1000125" cy="209550"/>
          </a:xfrm>
          <a:prstGeom prst="rect">
            <a:avLst/>
          </a:prstGeom>
          <a:noFill/>
        </p:spPr>
      </p:pic>
      <p:pic>
        <p:nvPicPr>
          <p:cNvPr id="18" name="Picture 20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3714752"/>
            <a:ext cx="1571625" cy="371475"/>
          </a:xfrm>
          <a:prstGeom prst="rect">
            <a:avLst/>
          </a:prstGeom>
          <a:noFill/>
        </p:spPr>
      </p:pic>
      <p:pic>
        <p:nvPicPr>
          <p:cNvPr id="20" name="19 Imagen"/>
          <p:cNvPicPr/>
          <p:nvPr/>
        </p:nvPicPr>
        <p:blipFill>
          <a:blip r:embed="rId14"/>
          <a:srcRect l="35644" t="5529" r="15459" b="6731"/>
          <a:stretch>
            <a:fillRect/>
          </a:stretch>
        </p:blipFill>
        <p:spPr bwMode="auto">
          <a:xfrm>
            <a:off x="5786446" y="3071810"/>
            <a:ext cx="3357554" cy="378619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5072074"/>
            <a:ext cx="785818" cy="362685"/>
          </a:xfrm>
          <a:prstGeom prst="rect">
            <a:avLst/>
          </a:prstGeom>
          <a:noFill/>
        </p:spPr>
      </p:pic>
      <p:sp>
        <p:nvSpPr>
          <p:cNvPr id="22" name="21 Rectángulo"/>
          <p:cNvSpPr/>
          <p:nvPr/>
        </p:nvSpPr>
        <p:spPr>
          <a:xfrm>
            <a:off x="857224" y="4429132"/>
            <a:ext cx="2035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Arial" pitchFamily="34" charset="0"/>
                <a:cs typeface="Arial" pitchFamily="34" charset="0"/>
              </a:rPr>
              <a:t>soldadura SMAW </a:t>
            </a: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22 Imagen"/>
          <p:cNvPicPr/>
          <p:nvPr/>
        </p:nvPicPr>
        <p:blipFill rotWithShape="1">
          <a:blip r:embed="rId16"/>
          <a:srcRect l="22313" t="11848" r="41787" b="32682"/>
          <a:stretch/>
        </p:blipFill>
        <p:spPr bwMode="auto">
          <a:xfrm>
            <a:off x="2857488" y="4572008"/>
            <a:ext cx="2643206" cy="2071702"/>
          </a:xfrm>
          <a:prstGeom prst="rect">
            <a:avLst/>
          </a:prstGeom>
          <a:ln w="635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4414" y="0"/>
            <a:ext cx="7929586" cy="500042"/>
          </a:xfrm>
        </p:spPr>
        <p:txBody>
          <a:bodyPr>
            <a:normAutofit/>
          </a:bodyPr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SISTEMA DE RECOLECCIÓN PARA ENVASES DE 185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cc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(15 gr).</a:t>
            </a:r>
            <a:endParaRPr lang="es-EC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4414" y="642918"/>
            <a:ext cx="7715304" cy="5681682"/>
          </a:xfrm>
        </p:spPr>
        <p:txBody>
          <a:bodyPr/>
          <a:lstStyle/>
          <a:p>
            <a:r>
              <a:rPr lang="es-EC" sz="1800" dirty="0" smtClean="0"/>
              <a:t>DISEÑO:</a:t>
            </a:r>
          </a:p>
          <a:p>
            <a:pPr>
              <a:buNone/>
            </a:pPr>
            <a:r>
              <a:rPr lang="es-ES" sz="1800" dirty="0" smtClean="0"/>
              <a:t> </a:t>
            </a:r>
            <a:endParaRPr lang="es-EC" sz="1800" dirty="0" smtClean="0"/>
          </a:p>
          <a:p>
            <a:pPr>
              <a:buNone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Material acero inoxidable ANSI 316.</a:t>
            </a:r>
          </a:p>
          <a:p>
            <a:pPr>
              <a:buNone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800" dirty="0" err="1" smtClean="0">
                <a:latin typeface="Arial" pitchFamily="34" charset="0"/>
                <a:cs typeface="Arial" pitchFamily="34" charset="0"/>
              </a:rPr>
              <a:t>Sy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=207 </a:t>
            </a:r>
            <a:r>
              <a:rPr lang="es-ES" sz="1800" dirty="0" err="1" smtClean="0">
                <a:latin typeface="Arial" pitchFamily="34" charset="0"/>
                <a:cs typeface="Arial" pitchFamily="34" charset="0"/>
              </a:rPr>
              <a:t>Mpa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Peso (8.95 Kg)</a:t>
            </a:r>
          </a:p>
          <a:p>
            <a:pPr>
              <a:buNone/>
            </a:pPr>
            <a:r>
              <a:rPr lang="es-ES" sz="1800" b="1" dirty="0" smtClean="0">
                <a:latin typeface="Arial" pitchFamily="34" charset="0"/>
                <a:cs typeface="Arial" pitchFamily="34" charset="0"/>
              </a:rPr>
              <a:t>Tensión de von mises.</a:t>
            </a:r>
            <a:endParaRPr lang="es-EC" sz="1800" b="1" i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pic>
        <p:nvPicPr>
          <p:cNvPr id="7" name="6 Imagen"/>
          <p:cNvPicPr/>
          <p:nvPr/>
        </p:nvPicPr>
        <p:blipFill>
          <a:blip r:embed="rId4"/>
          <a:srcRect l="34280" t="22248" r="5644" b="18970"/>
          <a:stretch>
            <a:fillRect/>
          </a:stretch>
        </p:blipFill>
        <p:spPr bwMode="auto">
          <a:xfrm>
            <a:off x="4643438" y="3143248"/>
            <a:ext cx="4286248" cy="350043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7 Rectángulo"/>
          <p:cNvSpPr/>
          <p:nvPr/>
        </p:nvSpPr>
        <p:spPr>
          <a:xfrm>
            <a:off x="1285852" y="2714620"/>
            <a:ext cx="514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Arial" pitchFamily="34" charset="0"/>
                <a:cs typeface="Arial" pitchFamily="34" charset="0"/>
              </a:rPr>
              <a:t>El esfuerzo máximo es de 22.952 MPa</a:t>
            </a:r>
            <a:endParaRPr lang="es-EC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85852" y="714356"/>
            <a:ext cx="7400948" cy="6143644"/>
          </a:xfrm>
        </p:spPr>
        <p:txBody>
          <a:bodyPr>
            <a:normAutofit/>
          </a:bodyPr>
          <a:lstStyle/>
          <a:p>
            <a:r>
              <a:rPr lang="es-ES" sz="1800" i="1" dirty="0" smtClean="0">
                <a:latin typeface="Arial" pitchFamily="34" charset="0"/>
                <a:cs typeface="Arial" pitchFamily="34" charset="0"/>
              </a:rPr>
              <a:t>Desplazamiento resultante.</a:t>
            </a:r>
          </a:p>
          <a:p>
            <a:pPr>
              <a:buNone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El desplazamiento es la deflexión = 0.0956 mm </a:t>
            </a: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sz="1800" i="1" dirty="0" smtClean="0">
                <a:latin typeface="Arial" pitchFamily="34" charset="0"/>
                <a:cs typeface="Arial" pitchFamily="34" charset="0"/>
              </a:rPr>
              <a:t>Factor de seguridad= 6.85</a:t>
            </a:r>
          </a:p>
          <a:p>
            <a:pPr>
              <a:buNone/>
            </a:pPr>
            <a:r>
              <a:rPr lang="es-ES" sz="1800" i="1" dirty="0" smtClean="0">
                <a:latin typeface="Arial" pitchFamily="34" charset="0"/>
                <a:cs typeface="Arial" pitchFamily="34" charset="0"/>
              </a:rPr>
              <a:t>Factor de seguridad</a:t>
            </a:r>
          </a:p>
          <a:p>
            <a:pPr>
              <a:buNone/>
            </a:pPr>
            <a:r>
              <a:rPr lang="es-ES" sz="1800" i="1" dirty="0" smtClean="0">
                <a:latin typeface="Arial" pitchFamily="34" charset="0"/>
                <a:cs typeface="Arial" pitchFamily="34" charset="0"/>
              </a:rPr>
              <a:t>establecido =3 </a:t>
            </a:r>
          </a:p>
          <a:p>
            <a:pPr>
              <a:buNone/>
            </a:pPr>
            <a:endParaRPr lang="es-ES" i="1" dirty="0" smtClean="0"/>
          </a:p>
          <a:p>
            <a:pPr>
              <a:buNone/>
            </a:pPr>
            <a:endParaRPr lang="es-EC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214414" y="0"/>
            <a:ext cx="7929586" cy="500042"/>
          </a:xfrm>
        </p:spPr>
        <p:txBody>
          <a:bodyPr>
            <a:normAutofit/>
          </a:bodyPr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SISTEMA DE RECOLECCIÓN PARA ENVASES DE 185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cc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(15 gr).</a:t>
            </a:r>
            <a:endParaRPr lang="es-EC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1" y="0"/>
            <a:ext cx="1214414" cy="6858000"/>
            <a:chOff x="1350" y="1886"/>
            <a:chExt cx="2400" cy="1203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10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pic>
        <p:nvPicPr>
          <p:cNvPr id="11" name="10 Imagen"/>
          <p:cNvPicPr/>
          <p:nvPr/>
        </p:nvPicPr>
        <p:blipFill>
          <a:blip r:embed="rId4"/>
          <a:srcRect l="33110" t="22717" r="8277" b="17787"/>
          <a:stretch>
            <a:fillRect/>
          </a:stretch>
        </p:blipFill>
        <p:spPr bwMode="auto">
          <a:xfrm>
            <a:off x="928662" y="1714488"/>
            <a:ext cx="4116992" cy="264320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11 Imagen"/>
          <p:cNvPicPr/>
          <p:nvPr/>
        </p:nvPicPr>
        <p:blipFill rotWithShape="1">
          <a:blip r:embed="rId5"/>
          <a:srcRect l="39980" t="29399" r="10470" b="22717"/>
          <a:stretch/>
        </p:blipFill>
        <p:spPr bwMode="auto">
          <a:xfrm>
            <a:off x="5286380" y="3429000"/>
            <a:ext cx="3857620" cy="3429000"/>
          </a:xfrm>
          <a:prstGeom prst="rect">
            <a:avLst/>
          </a:prstGeom>
          <a:ln w="635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868" y="0"/>
            <a:ext cx="5572132" cy="500042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GUÍA  DE DESLIZAMIENTO.</a:t>
            </a:r>
            <a:endParaRPr lang="es-EC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42976" y="642918"/>
            <a:ext cx="7543824" cy="5681682"/>
          </a:xfrm>
        </p:spPr>
        <p:txBody>
          <a:bodyPr/>
          <a:lstStyle/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DISEÑO:</a:t>
            </a:r>
          </a:p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F= 19.59 N</a:t>
            </a:r>
          </a:p>
          <a:p>
            <a:pPr>
              <a:buNone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Acero inoxidable AISI 316.</a:t>
            </a:r>
          </a:p>
          <a:p>
            <a:pPr>
              <a:buNone/>
            </a:pPr>
            <a:r>
              <a:rPr lang="es-ES" sz="1800" dirty="0" err="1" smtClean="0">
                <a:latin typeface="Arial" pitchFamily="34" charset="0"/>
                <a:cs typeface="Arial" pitchFamily="34" charset="0"/>
              </a:rPr>
              <a:t>Sy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 = 207 </a:t>
            </a:r>
            <a:r>
              <a:rPr lang="es-ES" sz="1800" dirty="0" err="1" smtClean="0">
                <a:latin typeface="Arial" pitchFamily="34" charset="0"/>
                <a:cs typeface="Arial" pitchFamily="34" charset="0"/>
              </a:rPr>
              <a:t>Mpa</a:t>
            </a:r>
            <a:endParaRPr lang="es-E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ES" sz="1800" dirty="0" err="1" smtClean="0">
                <a:latin typeface="Arial" pitchFamily="34" charset="0"/>
                <a:cs typeface="Arial" pitchFamily="34" charset="0"/>
              </a:rPr>
              <a:t>Fs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=3</a:t>
            </a: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/>
              <a:t> </a:t>
            </a:r>
            <a:endParaRPr lang="es-EC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2928934"/>
            <a:ext cx="868246" cy="428628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3500438"/>
            <a:ext cx="785818" cy="511405"/>
          </a:xfrm>
          <a:prstGeom prst="rect">
            <a:avLst/>
          </a:prstGeom>
          <a:noFill/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3357562"/>
            <a:ext cx="2286016" cy="857256"/>
          </a:xfrm>
          <a:prstGeom prst="rect">
            <a:avLst/>
          </a:prstGeom>
          <a:noFill/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571876"/>
            <a:ext cx="1733550" cy="209550"/>
          </a:xfrm>
          <a:prstGeom prst="rect">
            <a:avLst/>
          </a:prstGeom>
          <a:noFill/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70" y="5143512"/>
            <a:ext cx="666750" cy="209550"/>
          </a:xfrm>
          <a:prstGeom prst="rect">
            <a:avLst/>
          </a:prstGeom>
          <a:noFill/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4572008"/>
            <a:ext cx="933450" cy="209550"/>
          </a:xfrm>
          <a:prstGeom prst="rect">
            <a:avLst/>
          </a:prstGeom>
          <a:noFill/>
        </p:spPr>
      </p:pic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1142976" y="2357430"/>
            <a:ext cx="20717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latin typeface="Arial" pitchFamily="34" charset="0"/>
                <a:cs typeface="Arial" pitchFamily="34" charset="0"/>
              </a:rPr>
              <a:t>M= F/2 * d  = 1.37 N* m.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24 Imagen"/>
          <p:cNvPicPr/>
          <p:nvPr/>
        </p:nvPicPr>
        <p:blipFill>
          <a:blip r:embed="rId10"/>
          <a:srcRect l="24301" t="6014" r="25614" b="4358"/>
          <a:stretch>
            <a:fillRect/>
          </a:stretch>
        </p:blipFill>
        <p:spPr bwMode="auto">
          <a:xfrm>
            <a:off x="6286512" y="714356"/>
            <a:ext cx="2857488" cy="350043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5715016"/>
            <a:ext cx="1400175" cy="371475"/>
          </a:xfrm>
          <a:prstGeom prst="rect">
            <a:avLst/>
          </a:prstGeom>
          <a:noFill/>
        </p:spPr>
      </p:pic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8 Marcador de contenido"/>
          <p:cNvPicPr>
            <a:picLocks/>
          </p:cNvPicPr>
          <p:nvPr/>
        </p:nvPicPr>
        <p:blipFill rotWithShape="1">
          <a:blip r:embed="rId12"/>
          <a:srcRect l="46366" t="40588" r="27471" b="20155"/>
          <a:stretch/>
        </p:blipFill>
        <p:spPr bwMode="auto">
          <a:xfrm>
            <a:off x="6072166" y="4357670"/>
            <a:ext cx="3071834" cy="250033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78" y="1643050"/>
            <a:ext cx="504825" cy="371475"/>
          </a:xfrm>
          <a:prstGeom prst="rect">
            <a:avLst/>
          </a:prstGeom>
          <a:noFill/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0" y="2285992"/>
            <a:ext cx="2638425" cy="371475"/>
          </a:xfrm>
          <a:prstGeom prst="rect">
            <a:avLst/>
          </a:prstGeom>
          <a:noFill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8286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5143512"/>
            <a:ext cx="752475" cy="371475"/>
          </a:xfrm>
          <a:prstGeom prst="rect">
            <a:avLst/>
          </a:prstGeom>
          <a:noFill/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4500570"/>
            <a:ext cx="714380" cy="464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42976" y="1000108"/>
            <a:ext cx="7543824" cy="5324492"/>
          </a:xfrm>
        </p:spPr>
        <p:txBody>
          <a:bodyPr/>
          <a:lstStyle/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DISEÑO:</a:t>
            </a:r>
          </a:p>
          <a:p>
            <a:pPr>
              <a:buNone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Aluminio  </a:t>
            </a:r>
          </a:p>
          <a:p>
            <a:pPr>
              <a:buNone/>
            </a:pPr>
            <a:r>
              <a:rPr lang="es-ES" sz="1800" dirty="0" err="1" smtClean="0">
                <a:latin typeface="Arial" pitchFamily="34" charset="0"/>
                <a:cs typeface="Arial" pitchFamily="34" charset="0"/>
              </a:rPr>
              <a:t>Sy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 = 28 </a:t>
            </a:r>
            <a:r>
              <a:rPr lang="es-ES" sz="1800" dirty="0" err="1" smtClean="0">
                <a:latin typeface="Arial" pitchFamily="34" charset="0"/>
                <a:cs typeface="Arial" pitchFamily="34" charset="0"/>
              </a:rPr>
              <a:t>Mpa</a:t>
            </a:r>
            <a:endParaRPr lang="es-E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7" name="1 Título"/>
          <p:cNvSpPr txBox="1">
            <a:spLocks/>
          </p:cNvSpPr>
          <p:nvPr/>
        </p:nvSpPr>
        <p:spPr>
          <a:xfrm>
            <a:off x="3571868" y="0"/>
            <a:ext cx="5572132" cy="50004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BUJE DE FIJACIÓN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 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857224" y="2714620"/>
            <a:ext cx="3500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Calculo</a:t>
            </a:r>
            <a:r>
              <a:rPr kumimoji="0" lang="es-E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del diámetro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2428868"/>
            <a:ext cx="1352550" cy="209550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 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14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15" y="642918"/>
            <a:ext cx="2797885" cy="125878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15 Imagen"/>
          <p:cNvPicPr/>
          <p:nvPr/>
        </p:nvPicPr>
        <p:blipFill rotWithShape="1">
          <a:blip r:embed="rId6"/>
          <a:srcRect l="44688" t="6515" r="6227" b="5530"/>
          <a:stretch/>
        </p:blipFill>
        <p:spPr bwMode="auto">
          <a:xfrm>
            <a:off x="5786447" y="2857497"/>
            <a:ext cx="3357554" cy="400050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3286124"/>
            <a:ext cx="762000" cy="285750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85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3643314"/>
            <a:ext cx="1438275" cy="523875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981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3643314"/>
            <a:ext cx="2362200" cy="742950"/>
          </a:xfrm>
          <a:prstGeom prst="rect">
            <a:avLst/>
          </a:prstGeom>
          <a:noFill/>
        </p:spPr>
      </p:pic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3214686"/>
            <a:ext cx="2371725" cy="371475"/>
          </a:xfrm>
          <a:prstGeom prst="rect">
            <a:avLst/>
          </a:prstGeom>
          <a:noFill/>
        </p:spPr>
      </p:pic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4429132"/>
            <a:ext cx="3152775" cy="209550"/>
          </a:xfrm>
          <a:prstGeom prst="rect">
            <a:avLst/>
          </a:prstGeom>
          <a:noFill/>
        </p:spPr>
      </p:pic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5214950"/>
            <a:ext cx="800100" cy="314325"/>
          </a:xfrm>
          <a:prstGeom prst="rect">
            <a:avLst/>
          </a:prstGeom>
          <a:noFill/>
        </p:spPr>
      </p:pic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857224" y="4786322"/>
            <a:ext cx="2071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Esfuerzo normal . 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5143512"/>
            <a:ext cx="762000" cy="285750"/>
          </a:xfrm>
          <a:prstGeom prst="rect">
            <a:avLst/>
          </a:prstGeom>
          <a:noFill/>
        </p:spPr>
      </p:pic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5143512"/>
            <a:ext cx="2524125" cy="209550"/>
          </a:xfrm>
          <a:prstGeom prst="rect">
            <a:avLst/>
          </a:prstGeom>
          <a:noFill/>
        </p:spPr>
      </p:pic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11813" algn="r"/>
              </a:tabLst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6072206"/>
            <a:ext cx="1185871" cy="428628"/>
          </a:xfrm>
          <a:prstGeom prst="rect">
            <a:avLst/>
          </a:prstGeom>
          <a:noFill/>
        </p:spPr>
      </p:pic>
      <p:sp>
        <p:nvSpPr>
          <p:cNvPr id="1054" name="Rectangle 30"/>
          <p:cNvSpPr>
            <a:spLocks noChangeArrowheads="1"/>
          </p:cNvSpPr>
          <p:nvPr/>
        </p:nvSpPr>
        <p:spPr bwMode="auto">
          <a:xfrm>
            <a:off x="0" y="285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</a:t>
            </a:r>
            <a:r>
              <a:rPr kumimoji="0" lang="es-EC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26"/>
          <p:cNvSpPr>
            <a:spLocks noChangeArrowheads="1"/>
          </p:cNvSpPr>
          <p:nvPr/>
        </p:nvSpPr>
        <p:spPr bwMode="auto">
          <a:xfrm>
            <a:off x="928662" y="5572140"/>
            <a:ext cx="33575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Esfuerzo  por flexión. 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7" y="6072206"/>
            <a:ext cx="952507" cy="357190"/>
          </a:xfrm>
          <a:prstGeom prst="rect">
            <a:avLst/>
          </a:prstGeom>
          <a:noFill/>
        </p:spPr>
      </p:pic>
      <p:sp>
        <p:nvSpPr>
          <p:cNvPr id="1057" name="Rectangle 33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6072206"/>
            <a:ext cx="1590675" cy="371475"/>
          </a:xfrm>
          <a:prstGeom prst="rect">
            <a:avLst/>
          </a:prstGeom>
          <a:noFill/>
        </p:spPr>
      </p:pic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11813" algn="r"/>
              </a:tabLst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1" y="6500834"/>
            <a:ext cx="2500331" cy="357166"/>
          </a:xfrm>
          <a:prstGeom prst="rect">
            <a:avLst/>
          </a:prstGeom>
          <a:noFill/>
        </p:spPr>
      </p:pic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11813" algn="r"/>
              </a:tabLst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28662" y="857232"/>
            <a:ext cx="7758138" cy="5467368"/>
          </a:xfrm>
        </p:spPr>
        <p:txBody>
          <a:bodyPr>
            <a:normAutofit/>
          </a:bodyPr>
          <a:lstStyle/>
          <a:p>
            <a:r>
              <a:rPr lang="es-EC" sz="1800" dirty="0" smtClean="0">
                <a:latin typeface="Arial" pitchFamily="34" charset="0"/>
                <a:cs typeface="Arial" pitchFamily="34" charset="0"/>
              </a:rPr>
              <a:t>Esfuerzo total.</a:t>
            </a:r>
          </a:p>
          <a:p>
            <a:pPr>
              <a:buNone/>
            </a:pPr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Calculo del factor  de diseño </a:t>
            </a:r>
            <a:endParaRPr lang="es-EC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571868" y="0"/>
            <a:ext cx="5572132" cy="50004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 smtClean="0">
                <a:latin typeface="Arial" pitchFamily="34" charset="0"/>
                <a:ea typeface="+mj-ea"/>
                <a:cs typeface="Arial" pitchFamily="34" charset="0"/>
              </a:rPr>
              <a:t>BUJE DE FIJACIÓN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kumimoji="0" lang="es-EC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-214346" y="-142900"/>
            <a:ext cx="1214414" cy="6858000"/>
            <a:chOff x="1350" y="1886"/>
            <a:chExt cx="2400" cy="1203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7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2000240"/>
            <a:ext cx="1457325" cy="209550"/>
          </a:xfrm>
          <a:prstGeom prst="rect">
            <a:avLst/>
          </a:prstGeom>
          <a:noFill/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78" y="2000240"/>
            <a:ext cx="2695575" cy="209550"/>
          </a:xfrm>
          <a:prstGeom prst="rect">
            <a:avLst/>
          </a:prstGeom>
          <a:noFill/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66" y="2786058"/>
            <a:ext cx="790575" cy="400050"/>
          </a:xfrm>
          <a:prstGeom prst="rect">
            <a:avLst/>
          </a:prstGeom>
          <a:noFill/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2857496"/>
            <a:ext cx="666750" cy="209550"/>
          </a:xfrm>
          <a:prstGeom prst="rect">
            <a:avLst/>
          </a:prstGeom>
          <a:noFill/>
        </p:spPr>
      </p:pic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857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11813" algn="r"/>
              </a:tabLst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11813" algn="r"/>
              </a:tabLst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3857620" y="2786058"/>
            <a:ext cx="42148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Factor</a:t>
            </a:r>
            <a:r>
              <a:rPr kumimoji="0" lang="es-E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de diseño establecido  </a:t>
            </a:r>
            <a:r>
              <a:rPr lang="es-ES" sz="1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kumimoji="0" lang="es-E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choque)  N= 7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643174" y="3357562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Arial" pitchFamily="34" charset="0"/>
                <a:cs typeface="Arial" pitchFamily="34" charset="0"/>
              </a:rPr>
              <a:t>Rosca del Buje:</a:t>
            </a: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5786454"/>
            <a:ext cx="809625" cy="419100"/>
          </a:xfrm>
          <a:prstGeom prst="rect">
            <a:avLst/>
          </a:prstGeom>
          <a:noFill/>
        </p:spPr>
      </p:pic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57" name="Picture 1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3857628"/>
            <a:ext cx="2657475" cy="209550"/>
          </a:xfrm>
          <a:prstGeom prst="rect">
            <a:avLst/>
          </a:prstGeom>
          <a:noFill/>
        </p:spPr>
      </p:pic>
      <p:pic>
        <p:nvPicPr>
          <p:cNvPr id="35856" name="Picture 1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4" y="3857628"/>
            <a:ext cx="2343150" cy="209550"/>
          </a:xfrm>
          <a:prstGeom prst="rect">
            <a:avLst/>
          </a:prstGeom>
          <a:noFill/>
        </p:spPr>
      </p:pic>
      <p:pic>
        <p:nvPicPr>
          <p:cNvPr id="35855" name="Picture 1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9454" y="3857628"/>
            <a:ext cx="1895475" cy="209550"/>
          </a:xfrm>
          <a:prstGeom prst="rect">
            <a:avLst/>
          </a:prstGeom>
          <a:noFill/>
        </p:spPr>
      </p:pic>
      <p:sp>
        <p:nvSpPr>
          <p:cNvPr id="35858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45720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457200" y="1085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63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5864" name="Rectangle 24"/>
          <p:cNvSpPr>
            <a:spLocks noChangeArrowheads="1"/>
          </p:cNvSpPr>
          <p:nvPr/>
        </p:nvSpPr>
        <p:spPr bwMode="auto">
          <a:xfrm>
            <a:off x="0" y="866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67" name="Picture 27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4357694"/>
            <a:ext cx="704850" cy="285750"/>
          </a:xfrm>
          <a:prstGeom prst="rect">
            <a:avLst/>
          </a:prstGeom>
          <a:noFill/>
        </p:spPr>
      </p:pic>
      <p:pic>
        <p:nvPicPr>
          <p:cNvPr id="35866" name="Picture 26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4357694"/>
            <a:ext cx="1066800" cy="371475"/>
          </a:xfrm>
          <a:prstGeom prst="rect">
            <a:avLst/>
          </a:prstGeom>
          <a:noFill/>
        </p:spPr>
      </p:pic>
      <p:pic>
        <p:nvPicPr>
          <p:cNvPr id="35865" name="Picture 2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4929198"/>
            <a:ext cx="990600" cy="209550"/>
          </a:xfrm>
          <a:prstGeom prst="rect">
            <a:avLst/>
          </a:prstGeom>
          <a:noFill/>
        </p:spPr>
      </p:pic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5870" name="Rectangle 30"/>
          <p:cNvSpPr>
            <a:spLocks noChangeArrowheads="1"/>
          </p:cNvSpPr>
          <p:nvPr/>
        </p:nvSpPr>
        <p:spPr bwMode="auto">
          <a:xfrm>
            <a:off x="457200" y="1114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71" name="Rectangle 31"/>
          <p:cNvSpPr>
            <a:spLocks noChangeArrowheads="1"/>
          </p:cNvSpPr>
          <p:nvPr/>
        </p:nvSpPr>
        <p:spPr bwMode="auto">
          <a:xfrm>
            <a:off x="457200" y="1323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785786" y="5357826"/>
            <a:ext cx="1984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Arial" pitchFamily="34" charset="0"/>
                <a:cs typeface="Arial" pitchFamily="34" charset="0"/>
              </a:rPr>
              <a:t>Esfuerzo normal</a:t>
            </a: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73" name="Picture 33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5786454"/>
            <a:ext cx="1428750" cy="409575"/>
          </a:xfrm>
          <a:prstGeom prst="rect">
            <a:avLst/>
          </a:prstGeom>
          <a:noFill/>
        </p:spPr>
      </p:pic>
      <p:pic>
        <p:nvPicPr>
          <p:cNvPr id="35872" name="Picture 32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6429396"/>
            <a:ext cx="2085975" cy="209550"/>
          </a:xfrm>
          <a:prstGeom prst="rect">
            <a:avLst/>
          </a:prstGeom>
          <a:noFill/>
        </p:spPr>
      </p:pic>
      <p:sp>
        <p:nvSpPr>
          <p:cNvPr id="35874" name="Rectangle 3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5875" name="Rectangle 35"/>
          <p:cNvSpPr>
            <a:spLocks noChangeArrowheads="1"/>
          </p:cNvSpPr>
          <p:nvPr/>
        </p:nvSpPr>
        <p:spPr bwMode="auto">
          <a:xfrm>
            <a:off x="0" y="866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76" name="Rectangle 36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79" name="Picture 39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4" y="5715016"/>
            <a:ext cx="1343025" cy="209550"/>
          </a:xfrm>
          <a:prstGeom prst="rect">
            <a:avLst/>
          </a:prstGeom>
          <a:noFill/>
        </p:spPr>
      </p:pic>
      <p:sp>
        <p:nvSpPr>
          <p:cNvPr id="35880" name="Rectangle 4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5881" name="Rectangle 41"/>
          <p:cNvSpPr>
            <a:spLocks noChangeArrowheads="1"/>
          </p:cNvSpPr>
          <p:nvPr/>
        </p:nvSpPr>
        <p:spPr bwMode="auto">
          <a:xfrm>
            <a:off x="785786" y="1000108"/>
            <a:ext cx="65008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83" name="Rectangle 43"/>
          <p:cNvSpPr>
            <a:spLocks noChangeArrowheads="1"/>
          </p:cNvSpPr>
          <p:nvPr/>
        </p:nvSpPr>
        <p:spPr bwMode="auto">
          <a:xfrm>
            <a:off x="0" y="1543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85" name="Picture 45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2" y="6143644"/>
            <a:ext cx="752475" cy="209550"/>
          </a:xfrm>
          <a:prstGeom prst="rect">
            <a:avLst/>
          </a:prstGeom>
          <a:noFill/>
        </p:spPr>
      </p:pic>
      <p:sp>
        <p:nvSpPr>
          <p:cNvPr id="35886" name="Rectangle 4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5888" name="Rectangle 48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Picture 2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481"/>
          <a:stretch>
            <a:fillRect/>
          </a:stretch>
        </p:blipFill>
        <p:spPr bwMode="auto">
          <a:xfrm>
            <a:off x="5286380" y="6143644"/>
            <a:ext cx="490534" cy="209550"/>
          </a:xfrm>
          <a:prstGeom prst="rect">
            <a:avLst/>
          </a:prstGeom>
          <a:noFill/>
        </p:spPr>
      </p:pic>
      <p:pic>
        <p:nvPicPr>
          <p:cNvPr id="35889" name="Picture 49"/>
          <p:cNvPicPr>
            <a:picLocks noChangeAspect="1" noChangeArrowheads="1"/>
          </p:cNvPicPr>
          <p:nvPr/>
        </p:nvPicPr>
        <p:blipFill>
          <a:blip r:embed="rId19"/>
          <a:srcRect l="33398" t="43125" r="30859" b="16562"/>
          <a:stretch>
            <a:fillRect/>
          </a:stretch>
        </p:blipFill>
        <p:spPr bwMode="auto">
          <a:xfrm>
            <a:off x="5929290" y="4591893"/>
            <a:ext cx="3214710" cy="226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64" y="0"/>
            <a:ext cx="4900618" cy="581772"/>
          </a:xfrm>
        </p:spPr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s-ES" sz="2200" b="1" dirty="0">
                <a:latin typeface="Arial" pitchFamily="34" charset="0"/>
                <a:cs typeface="Arial" pitchFamily="34" charset="0"/>
              </a:rPr>
              <a:t>SELECCIÓN DE COMPONENTES.</a:t>
            </a:r>
            <a:r>
              <a:rPr lang="es-EC" sz="1600" dirty="0"/>
              <a:t/>
            </a:r>
            <a:br>
              <a:rPr lang="es-EC" sz="1600" dirty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42976" y="714356"/>
            <a:ext cx="7543824" cy="5610244"/>
          </a:xfrm>
        </p:spPr>
        <p:txBody>
          <a:bodyPr>
            <a:normAutofit/>
          </a:bodyPr>
          <a:lstStyle/>
          <a:p>
            <a:pPr marL="274320" lvl="2" indent="-274320">
              <a:buClr>
                <a:schemeClr val="accent3"/>
              </a:buClr>
              <a:buSzPct val="95000"/>
            </a:pPr>
            <a:r>
              <a:rPr lang="es-ES" sz="1800" b="1" dirty="0" smtClean="0">
                <a:latin typeface="Arial" pitchFamily="34" charset="0"/>
                <a:cs typeface="Arial" pitchFamily="34" charset="0"/>
              </a:rPr>
              <a:t>ESTRUCTURA HORIZONTAL SOPORTE DEL ACRÍLICO</a:t>
            </a:r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FUERZA 164 N.</a:t>
            </a:r>
          </a:p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FS= 3</a:t>
            </a:r>
          </a:p>
          <a:p>
            <a:pPr>
              <a:buNone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Aluminio </a:t>
            </a:r>
            <a:r>
              <a:rPr lang="es-ES" sz="1800" dirty="0" err="1" smtClean="0">
                <a:latin typeface="Arial" pitchFamily="34" charset="0"/>
                <a:cs typeface="Arial" pitchFamily="34" charset="0"/>
              </a:rPr>
              <a:t>Sy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=28 </a:t>
            </a:r>
            <a:r>
              <a:rPr lang="es-ES" sz="1800" dirty="0" err="1" smtClean="0">
                <a:latin typeface="Arial" pitchFamily="34" charset="0"/>
                <a:cs typeface="Arial" pitchFamily="34" charset="0"/>
              </a:rPr>
              <a:t>Mpa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buNone/>
            </a:pPr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Cálculo del módulo de sección</a:t>
            </a:r>
            <a:endParaRPr lang="es-EC" sz="1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14346" y="-14290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2857496"/>
            <a:ext cx="2343150" cy="209550"/>
          </a:xfrm>
          <a:prstGeom prst="rect">
            <a:avLst/>
          </a:prstGeom>
          <a:noFill/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/>
          <p:nvPr/>
        </p:nvPicPr>
        <p:blipFill rotWithShape="1">
          <a:blip r:embed="rId5"/>
          <a:srcRect l="50787" t="7276" r="1049" b="5566"/>
          <a:stretch/>
        </p:blipFill>
        <p:spPr bwMode="auto">
          <a:xfrm>
            <a:off x="6143636" y="1214422"/>
            <a:ext cx="3000364" cy="357187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480" y="3571876"/>
            <a:ext cx="1276350" cy="400050"/>
          </a:xfrm>
          <a:prstGeom prst="rect">
            <a:avLst/>
          </a:prstGeom>
          <a:noFill/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8992" y="3714752"/>
            <a:ext cx="1933575" cy="209550"/>
          </a:xfrm>
          <a:prstGeom prst="rect">
            <a:avLst/>
          </a:prstGeom>
          <a:noFill/>
        </p:spPr>
      </p:pic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19 Imagen"/>
          <p:cNvPicPr/>
          <p:nvPr/>
        </p:nvPicPr>
        <p:blipFill rotWithShape="1">
          <a:blip r:embed="rId8"/>
          <a:srcRect l="55468" t="46005" r="13764" b="15738"/>
          <a:stretch/>
        </p:blipFill>
        <p:spPr bwMode="auto">
          <a:xfrm>
            <a:off x="6143636" y="4786322"/>
            <a:ext cx="3000364" cy="2071678"/>
          </a:xfrm>
          <a:prstGeom prst="rect">
            <a:avLst/>
          </a:prstGeom>
          <a:ln w="635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4071942"/>
            <a:ext cx="981075" cy="209550"/>
          </a:xfrm>
          <a:prstGeom prst="rect">
            <a:avLst/>
          </a:prstGeom>
          <a:noFill/>
        </p:spPr>
      </p:pic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09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23 Imagen" descr="C:\Users\Usuario\Desktop\Figuras y Anexos\Tesis\Figuras y anexos\Figura 12.bmp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4508799"/>
            <a:ext cx="1923898" cy="2349201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3571876"/>
            <a:ext cx="702858" cy="357190"/>
          </a:xfrm>
          <a:prstGeom prst="rect">
            <a:avLst/>
          </a:prstGeom>
          <a:noFill/>
        </p:spPr>
      </p:pic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295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4414" y="0"/>
            <a:ext cx="7929586" cy="714356"/>
          </a:xfrm>
        </p:spPr>
        <p:txBody>
          <a:bodyPr/>
          <a:lstStyle/>
          <a:p>
            <a:pPr lvl="2" algn="l" rtl="0">
              <a:spcBef>
                <a:spcPct val="0"/>
              </a:spcBef>
            </a:pPr>
            <a:r>
              <a:rPr lang="es-ES" sz="2000" b="1" dirty="0"/>
              <a:t>SELECCIÓN DEL PERFIL VERTICAL SOPORTE DELACRÍLICO.</a:t>
            </a:r>
            <a:r>
              <a:rPr lang="es-EC" sz="1600" dirty="0"/>
              <a:t/>
            </a:r>
            <a:br>
              <a:rPr lang="es-EC" sz="1600" dirty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57224" y="1214422"/>
            <a:ext cx="7829576" cy="5110178"/>
          </a:xfrm>
        </p:spPr>
        <p:txBody>
          <a:bodyPr>
            <a:normAutofit/>
          </a:bodyPr>
          <a:lstStyle/>
          <a:p>
            <a:r>
              <a:rPr lang="es-EC" sz="1800" dirty="0" smtClean="0">
                <a:latin typeface="Arial" pitchFamily="34" charset="0"/>
                <a:cs typeface="Arial" pitchFamily="34" charset="0"/>
              </a:rPr>
              <a:t>FUERZA 164 N.</a:t>
            </a:r>
          </a:p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       FS=3</a:t>
            </a:r>
          </a:p>
          <a:p>
            <a:pPr>
              <a:buNone/>
            </a:pPr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Cálculo del módulo de sección</a:t>
            </a:r>
          </a:p>
          <a:p>
            <a:pPr>
              <a:buNone/>
            </a:pPr>
            <a:endParaRPr lang="es-EC" sz="1400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14346" y="-14290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1857364"/>
            <a:ext cx="1438275" cy="209550"/>
          </a:xfrm>
          <a:prstGeom prst="rect">
            <a:avLst/>
          </a:prstGeom>
          <a:noFill/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10 Imagen"/>
          <p:cNvPicPr/>
          <p:nvPr/>
        </p:nvPicPr>
        <p:blipFill rotWithShape="1">
          <a:blip r:embed="rId5"/>
          <a:srcRect l="43767" t="8193" r="7724" b="5527"/>
          <a:stretch/>
        </p:blipFill>
        <p:spPr bwMode="auto">
          <a:xfrm>
            <a:off x="6202908" y="1071546"/>
            <a:ext cx="2941092" cy="335756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70" y="3429000"/>
            <a:ext cx="1276350" cy="400050"/>
          </a:xfrm>
          <a:prstGeom prst="rect">
            <a:avLst/>
          </a:prstGeom>
          <a:noFill/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3500438"/>
            <a:ext cx="702858" cy="357190"/>
          </a:xfrm>
          <a:prstGeom prst="rect">
            <a:avLst/>
          </a:prstGeom>
          <a:noFill/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3571876"/>
            <a:ext cx="2295525" cy="209550"/>
          </a:xfrm>
          <a:prstGeom prst="rect">
            <a:avLst/>
          </a:prstGeom>
          <a:noFill/>
        </p:spPr>
      </p:pic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209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s-EC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17 Imagen"/>
          <p:cNvPicPr/>
          <p:nvPr/>
        </p:nvPicPr>
        <p:blipFill>
          <a:blip r:embed="rId9"/>
          <a:srcRect l="29144" t="23729" r="40442" b="41646"/>
          <a:stretch>
            <a:fillRect/>
          </a:stretch>
        </p:blipFill>
        <p:spPr bwMode="auto">
          <a:xfrm>
            <a:off x="6357918" y="4572008"/>
            <a:ext cx="2786082" cy="192882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3108" y="142852"/>
            <a:ext cx="5857916" cy="500042"/>
          </a:xfrm>
        </p:spPr>
        <p:txBody>
          <a:bodyPr>
            <a:normAutofit fontScale="90000"/>
          </a:bodyPr>
          <a:lstStyle/>
          <a:p>
            <a:pPr lvl="2" algn="l" rtl="0">
              <a:spcBef>
                <a:spcPct val="0"/>
              </a:spcBef>
            </a:pPr>
            <a:r>
              <a:rPr lang="es-ES" sz="2000" b="1" dirty="0"/>
              <a:t>SELECCIÓN DE LA LÁMINA DE ACRÍLICO</a:t>
            </a:r>
            <a:r>
              <a:rPr lang="es-EC" sz="1600" dirty="0"/>
              <a:t/>
            </a:r>
            <a:br>
              <a:rPr lang="es-EC" sz="1600" dirty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00100" y="714356"/>
            <a:ext cx="7686700" cy="5610244"/>
          </a:xfrm>
        </p:spPr>
        <p:txBody>
          <a:bodyPr/>
          <a:lstStyle/>
          <a:p>
            <a:r>
              <a:rPr lang="es-EC" sz="1800" dirty="0" smtClean="0">
                <a:latin typeface="Arial" pitchFamily="34" charset="0"/>
                <a:cs typeface="Arial" pitchFamily="34" charset="0"/>
              </a:rPr>
              <a:t>(Carga Permanente )N= 2.</a:t>
            </a:r>
          </a:p>
          <a:p>
            <a:r>
              <a:rPr lang="es-EC" sz="1800" dirty="0" err="1" smtClean="0">
                <a:latin typeface="Arial" pitchFamily="34" charset="0"/>
                <a:cs typeface="Arial" pitchFamily="34" charset="0"/>
              </a:rPr>
              <a:t>Sy</a:t>
            </a:r>
            <a:r>
              <a:rPr lang="es-EC" sz="1800" dirty="0" smtClean="0">
                <a:latin typeface="Arial" pitchFamily="34" charset="0"/>
                <a:cs typeface="Arial" pitchFamily="34" charset="0"/>
              </a:rPr>
              <a:t>= 110 </a:t>
            </a:r>
            <a:r>
              <a:rPr lang="es-EC" sz="1800" dirty="0" err="1" smtClean="0">
                <a:latin typeface="Arial" pitchFamily="34" charset="0"/>
                <a:cs typeface="Arial" pitchFamily="34" charset="0"/>
              </a:rPr>
              <a:t>Mpa</a:t>
            </a:r>
            <a:r>
              <a:rPr lang="es-EC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s-EC" sz="1800" dirty="0" smtClean="0">
                <a:latin typeface="Arial" pitchFamily="34" charset="0"/>
                <a:cs typeface="Arial" pitchFamily="34" charset="0"/>
              </a:rPr>
              <a:t>Fuerza 164</a:t>
            </a:r>
          </a:p>
          <a:p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s-EC" sz="1800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6 mm</a:t>
            </a:r>
            <a:endParaRPr lang="es-EC" sz="1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14346" y="-14290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428868"/>
            <a:ext cx="2247900" cy="247650"/>
          </a:xfrm>
          <a:prstGeom prst="rect">
            <a:avLst/>
          </a:prstGeom>
          <a:noFill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704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2786058"/>
            <a:ext cx="933450" cy="304800"/>
          </a:xfrm>
          <a:prstGeom prst="rect">
            <a:avLst/>
          </a:prstGeom>
          <a:noFill/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682" t="14706"/>
          <a:stretch>
            <a:fillRect/>
          </a:stretch>
        </p:blipFill>
        <p:spPr bwMode="auto">
          <a:xfrm>
            <a:off x="2143108" y="2714620"/>
            <a:ext cx="814375" cy="414337"/>
          </a:xfrm>
          <a:prstGeom prst="rect">
            <a:avLst/>
          </a:prstGeom>
          <a:noFill/>
        </p:spPr>
      </p:pic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16 Imagen"/>
          <p:cNvPicPr/>
          <p:nvPr/>
        </p:nvPicPr>
        <p:blipFill rotWithShape="1">
          <a:blip r:embed="rId7"/>
          <a:srcRect l="47553" t="9204" r="4066" b="5269"/>
          <a:stretch/>
        </p:blipFill>
        <p:spPr bwMode="auto">
          <a:xfrm>
            <a:off x="6391017" y="571480"/>
            <a:ext cx="2752983" cy="3929066"/>
          </a:xfrm>
          <a:prstGeom prst="rect">
            <a:avLst/>
          </a:prstGeom>
          <a:ln w="635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428596" y="3143248"/>
            <a:ext cx="5857916" cy="111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9790" tIns="126960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Cálculo del espesor de la lámina del acrílico.</a:t>
            </a:r>
            <a:endParaRPr kumimoji="0" lang="es-ES" b="1" i="1" u="none" strike="noStrike" cap="none" normalizeH="0" baseline="0" dirty="0" smtClean="0">
              <a:ln>
                <a:noFill/>
              </a:ln>
              <a:solidFill>
                <a:srgbClr val="4F81BD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4143380"/>
            <a:ext cx="809625" cy="295275"/>
          </a:xfrm>
          <a:prstGeom prst="rect">
            <a:avLst/>
          </a:prstGeom>
          <a:noFill/>
        </p:spPr>
      </p:pic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0" y="295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27" name="Picture 1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500" r="60059"/>
          <a:stretch>
            <a:fillRect/>
          </a:stretch>
        </p:blipFill>
        <p:spPr bwMode="auto">
          <a:xfrm>
            <a:off x="2071670" y="4000504"/>
            <a:ext cx="1928826" cy="500062"/>
          </a:xfrm>
          <a:prstGeom prst="rect">
            <a:avLst/>
          </a:prstGeom>
          <a:noFill/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72" y="4143380"/>
            <a:ext cx="1114425" cy="209550"/>
          </a:xfrm>
          <a:prstGeom prst="rect">
            <a:avLst/>
          </a:prstGeom>
          <a:noFill/>
        </p:spPr>
      </p:pic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26 Imagen"/>
          <p:cNvPicPr/>
          <p:nvPr/>
        </p:nvPicPr>
        <p:blipFill>
          <a:blip r:embed="rId11"/>
          <a:srcRect l="39370" t="26579" r="37480" b="23421"/>
          <a:stretch>
            <a:fillRect/>
          </a:stretch>
        </p:blipFill>
        <p:spPr bwMode="auto">
          <a:xfrm>
            <a:off x="6715140" y="4572008"/>
            <a:ext cx="2428860" cy="228599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0" y="1428736"/>
            <a:ext cx="504825" cy="285750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285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1857364"/>
            <a:ext cx="1476375" cy="209550"/>
          </a:xfrm>
          <a:prstGeom prst="rect">
            <a:avLst/>
          </a:prstGeom>
          <a:noFill/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4357686" y="4000504"/>
            <a:ext cx="2286016" cy="83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69790" tIns="126960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 mm</a:t>
            </a:r>
            <a:endParaRPr kumimoji="0" lang="es-ES" b="1" i="1" u="none" strike="noStrike" cap="none" normalizeH="0" baseline="0" dirty="0" smtClean="0">
              <a:ln>
                <a:noFill/>
              </a:ln>
              <a:solidFill>
                <a:srgbClr val="4F81BD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42976" y="928670"/>
            <a:ext cx="7543824" cy="5395930"/>
          </a:xfrm>
        </p:spPr>
        <p:txBody>
          <a:bodyPr/>
          <a:lstStyle/>
          <a:p>
            <a:pPr algn="ctr">
              <a:buNone/>
            </a:pPr>
            <a:r>
              <a:rPr lang="es-ES" b="1" dirty="0" smtClean="0"/>
              <a:t>OBJETIVO GENERAL</a:t>
            </a:r>
            <a:endParaRPr lang="es-EC" b="1" dirty="0" smtClean="0"/>
          </a:p>
          <a:p>
            <a:pPr>
              <a:buNone/>
            </a:pPr>
            <a:r>
              <a:rPr lang="es-ES" b="1" dirty="0" smtClean="0"/>
              <a:t> </a:t>
            </a:r>
            <a:endParaRPr lang="es-EC" b="1" dirty="0" smtClean="0"/>
          </a:p>
          <a:p>
            <a:r>
              <a:rPr lang="es-ES" dirty="0" smtClean="0"/>
              <a:t>Diseñar, construir e implementar un sistema automático de recolección y transporte de envases plásticos de polietileno fabricados en la empresa  “INPLÁSTICO NARANJO HERNANDEZ”.</a:t>
            </a:r>
            <a:endParaRPr lang="es-EC" dirty="0" smtClean="0"/>
          </a:p>
          <a:p>
            <a:endParaRPr lang="es-EC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" y="0"/>
            <a:ext cx="1214414" cy="6858000"/>
            <a:chOff x="1350" y="1886"/>
            <a:chExt cx="2400" cy="1203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7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85852" y="0"/>
            <a:ext cx="7858148" cy="1143000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s-ES" sz="2000" b="1" dirty="0">
                <a:latin typeface="Arial" pitchFamily="34" charset="0"/>
                <a:cs typeface="Arial" pitchFamily="34" charset="0"/>
              </a:rPr>
              <a:t>SELECCIÓN DEL SISTEMA DE BANDA TRANSPORTADORA</a:t>
            </a:r>
            <a:r>
              <a:rPr lang="es-EC" sz="1600" dirty="0"/>
              <a:t/>
            </a:r>
            <a:br>
              <a:rPr lang="es-EC" sz="1600" dirty="0"/>
            </a:br>
            <a:endParaRPr lang="es-EC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14346" y="-14290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pic>
        <p:nvPicPr>
          <p:cNvPr id="7" name="6 Imagen"/>
          <p:cNvPicPr/>
          <p:nvPr/>
        </p:nvPicPr>
        <p:blipFill>
          <a:blip r:embed="rId4"/>
          <a:srcRect l="17205" t="18684" r="1363" b="16032"/>
          <a:stretch>
            <a:fillRect/>
          </a:stretch>
        </p:blipFill>
        <p:spPr bwMode="auto">
          <a:xfrm>
            <a:off x="6072166" y="928670"/>
            <a:ext cx="3071834" cy="278608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938" name="Text Box 25"/>
          <p:cNvSpPr txBox="1">
            <a:spLocks noChangeArrowheads="1"/>
          </p:cNvSpPr>
          <p:nvPr/>
        </p:nvSpPr>
        <p:spPr bwMode="auto">
          <a:xfrm>
            <a:off x="6715140" y="1785926"/>
            <a:ext cx="1000132" cy="35719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C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LD=12.83 m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Text Box 26"/>
          <p:cNvSpPr txBox="1">
            <a:spLocks noChangeArrowheads="1"/>
          </p:cNvSpPr>
          <p:nvPr/>
        </p:nvSpPr>
        <p:spPr bwMode="auto">
          <a:xfrm>
            <a:off x="6572264" y="1428736"/>
            <a:ext cx="904875" cy="3365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C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LI=12.66 m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714348" y="1142984"/>
            <a:ext cx="2571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LT = LI + LD  = 25,49 m.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-214346" y="1500174"/>
            <a:ext cx="5286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37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gr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x 12.5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envases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/m  = </a:t>
            </a:r>
            <a:r>
              <a:rPr lang="en-US" dirty="0" smtClean="0"/>
              <a:t>462.5 </a:t>
            </a:r>
            <a:r>
              <a:rPr lang="en-US" dirty="0" err="1" smtClean="0"/>
              <a:t>gr</a:t>
            </a:r>
            <a:r>
              <a:rPr lang="en-US" dirty="0" smtClean="0"/>
              <a:t>/m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-285784" y="2000240"/>
            <a:ext cx="36433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</a:t>
            </a:r>
            <a:r>
              <a:rPr kumimoji="0" lang="es-E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es-E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30 x 26gr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780 gr/m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-1357354" y="2357430"/>
            <a:ext cx="56435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</a:t>
            </a:r>
            <a:r>
              <a:rPr kumimoji="0" lang="es-EC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BL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es-EC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30 x 2gr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60 gr/m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-1071602" y="2714620"/>
            <a:ext cx="57149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</a:t>
            </a:r>
            <a:r>
              <a:rPr kumimoji="0" lang="es-E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30 x 10gr = 300 gr/m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2714612" y="1928802"/>
            <a:ext cx="3433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PESO TOTAL DE LA CADENA</a:t>
            </a:r>
            <a:endParaRPr kumimoji="0" lang="es-ES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6667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es-EC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1500166" y="2786058"/>
            <a:ext cx="57150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TC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2280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gr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50" name="Picture 1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85725" cy="209550"/>
          </a:xfrm>
          <a:prstGeom prst="rect">
            <a:avLst/>
          </a:prstGeom>
          <a:noFill/>
        </p:spPr>
      </p:pic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642910" y="3286124"/>
            <a:ext cx="85725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Ff</a:t>
            </a:r>
            <a:r>
              <a:rPr kumimoji="0" lang="en-U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53" name="Picture 1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85725" cy="209550"/>
          </a:xfrm>
          <a:prstGeom prst="rect">
            <a:avLst/>
          </a:prstGeom>
          <a:noFill/>
        </p:spPr>
      </p:pic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1285852" y="3286124"/>
            <a:ext cx="9460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u*W</a:t>
            </a:r>
            <a:r>
              <a:rPr kumimoji="0" lang="en-U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 L</a:t>
            </a:r>
            <a:r>
              <a:rPr kumimoji="0" lang="en-U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    </a:t>
            </a:r>
            <a:r>
              <a:rPr kumimoji="0" lang="es-EC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428992" y="2428868"/>
            <a:ext cx="2571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WT= WEA + WTC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-571536" y="3643314"/>
            <a:ext cx="50006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Ff</a:t>
            </a:r>
            <a:r>
              <a:rPr kumimoji="0" lang="en-U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0.45 x (462.5 + 2280)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gr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/m x 12.83m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-3143304" y="392906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kumimoji="0" lang="en-US" sz="9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155.24 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500034" y="4357694"/>
            <a:ext cx="3993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s-ES" b="1" dirty="0" smtClean="0">
                <a:latin typeface="Arial" pitchFamily="34" charset="0"/>
                <a:cs typeface="Arial" pitchFamily="34" charset="0"/>
              </a:rPr>
              <a:t>Fuerza adicional en curvas planas 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571472" y="4786322"/>
            <a:ext cx="3827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Ff2 = (1.6 x 1.6 x 1.6 x 1.6) x (155.24) N </a:t>
            </a:r>
            <a:endParaRPr lang="es-EC" dirty="0"/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-285784" y="5214950"/>
            <a:ext cx="48577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=T = 993.53N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28 Imagen"/>
          <p:cNvPicPr/>
          <p:nvPr/>
        </p:nvPicPr>
        <p:blipFill rotWithShape="1">
          <a:blip r:embed="rId6"/>
          <a:srcRect t="22500" b="14167"/>
          <a:stretch/>
        </p:blipFill>
        <p:spPr bwMode="auto">
          <a:xfrm>
            <a:off x="7500958" y="5643578"/>
            <a:ext cx="1643042" cy="1214422"/>
          </a:xfrm>
          <a:prstGeom prst="rect">
            <a:avLst/>
          </a:prstGeom>
          <a:ln w="635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29 Imagen"/>
          <p:cNvPicPr/>
          <p:nvPr/>
        </p:nvPicPr>
        <p:blipFill>
          <a:blip r:embed="rId7"/>
          <a:srcRect l="34577" t="23666" r="25191" b="35035"/>
          <a:stretch>
            <a:fillRect/>
          </a:stretch>
        </p:blipFill>
        <p:spPr bwMode="auto">
          <a:xfrm>
            <a:off x="6143636" y="3786190"/>
            <a:ext cx="3000364" cy="178595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500034" y="5500702"/>
            <a:ext cx="5468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es-ES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ÁLCULO DE LA TENSIÓN MÁXIMA ADMISIBLE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142976" y="6072206"/>
            <a:ext cx="34290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Tm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T x Fs</a:t>
            </a:r>
            <a:endParaRPr kumimoji="0" lang="es-EC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Tm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993.53 N x 1.2</a:t>
            </a:r>
            <a:endParaRPr kumimoji="0" lang="es-EC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Tm</a:t>
            </a:r>
            <a:r>
              <a:rPr kumimoji="0" 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1192.23 N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428596" y="5786454"/>
            <a:ext cx="63946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Fs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Factor de servicio para 10 arranques por parada por hora=</a:t>
            </a:r>
            <a:r>
              <a:rPr kumimoji="0" lang="es-E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1.2 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00100" y="0"/>
            <a:ext cx="7758138" cy="500042"/>
          </a:xfrm>
        </p:spPr>
        <p:txBody>
          <a:bodyPr>
            <a:noAutofit/>
          </a:bodyPr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CÁLCULO DE LA VELOCIDAD MÁXIMA DEL TRANSPORTADOR</a:t>
            </a:r>
            <a:endParaRPr lang="es-EC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14346" y="-14290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pic>
        <p:nvPicPr>
          <p:cNvPr id="7" name="6 Imagen"/>
          <p:cNvPicPr/>
          <p:nvPr/>
        </p:nvPicPr>
        <p:blipFill>
          <a:blip r:embed="rId4"/>
          <a:srcRect l="23277" t="32947" r="34665" b="19003"/>
          <a:stretch>
            <a:fillRect/>
          </a:stretch>
        </p:blipFill>
        <p:spPr bwMode="auto">
          <a:xfrm>
            <a:off x="5572132" y="857232"/>
            <a:ext cx="3571868" cy="278605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3643314"/>
            <a:ext cx="1403912" cy="571504"/>
          </a:xfrm>
          <a:prstGeom prst="rect">
            <a:avLst/>
          </a:prstGeom>
          <a:noFill/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60" y="3857628"/>
            <a:ext cx="1257300" cy="304800"/>
          </a:xfrm>
          <a:prstGeom prst="rect">
            <a:avLst/>
          </a:prstGeom>
          <a:noFill/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1857356" y="3857628"/>
            <a:ext cx="52863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     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297.61 W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4429132"/>
            <a:ext cx="1381125" cy="342900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500298" y="4429132"/>
            <a:ext cx="13949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kumimoji="0" lang="es-ES" sz="12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Entrada</a:t>
            </a:r>
            <a:r>
              <a:rPr kumimoji="0" lang="es-E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396.81 W</a:t>
            </a:r>
            <a:endParaRPr kumimoji="0" lang="es-EC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kumimoji="0" lang="es-ES" sz="12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Entrada</a:t>
            </a:r>
            <a:r>
              <a:rPr kumimoji="0" lang="es-E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0.53 HP.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19 Imagen"/>
          <p:cNvPicPr/>
          <p:nvPr/>
        </p:nvPicPr>
        <p:blipFill rotWithShape="1">
          <a:blip r:embed="rId8"/>
          <a:srcRect l="20066" t="33308" r="61948" b="39212"/>
          <a:stretch/>
        </p:blipFill>
        <p:spPr bwMode="auto">
          <a:xfrm>
            <a:off x="6072198" y="4000504"/>
            <a:ext cx="2928958" cy="2071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20 Marcador de contenido"/>
          <p:cNvSpPr>
            <a:spLocks noGrp="1"/>
          </p:cNvSpPr>
          <p:nvPr>
            <p:ph idx="1"/>
          </p:nvPr>
        </p:nvSpPr>
        <p:spPr>
          <a:xfrm>
            <a:off x="714348" y="857232"/>
            <a:ext cx="8429652" cy="585791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ES" sz="1900" dirty="0" smtClean="0">
                <a:latin typeface="Arial" pitchFamily="34" charset="0"/>
                <a:cs typeface="Arial" pitchFamily="34" charset="0"/>
              </a:rPr>
              <a:t>V = 10 m/min = 166.67 mm/s</a:t>
            </a:r>
          </a:p>
          <a:p>
            <a:pPr>
              <a:buNone/>
            </a:pPr>
            <a:endParaRPr lang="es-EC" sz="1800" dirty="0" smtClean="0"/>
          </a:p>
          <a:p>
            <a:pPr>
              <a:buNone/>
            </a:pPr>
            <a:r>
              <a:rPr lang="es-EC" sz="1800" b="1" dirty="0" smtClean="0"/>
              <a:t>CÁLCULO DE LA POTENCIA MECÁNICA </a:t>
            </a:r>
          </a:p>
          <a:p>
            <a:pPr>
              <a:buNone/>
            </a:pPr>
            <a:r>
              <a:rPr lang="es-EC" sz="1800" b="1" dirty="0" smtClean="0"/>
              <a:t> REQUERIDA</a:t>
            </a:r>
          </a:p>
          <a:p>
            <a:pPr>
              <a:buNone/>
            </a:pPr>
            <a:r>
              <a:rPr lang="es-ES" sz="1800" dirty="0" smtClean="0"/>
              <a:t>Tracción= 1250 N</a:t>
            </a:r>
          </a:p>
          <a:p>
            <a:pPr>
              <a:buNone/>
            </a:pPr>
            <a:r>
              <a:rPr lang="en-US" sz="1800" dirty="0" smtClean="0"/>
              <a:t>Pot = F x V</a:t>
            </a:r>
          </a:p>
          <a:p>
            <a:pPr>
              <a:buNone/>
            </a:pPr>
            <a:r>
              <a:rPr lang="en-US" sz="1800" dirty="0" smtClean="0"/>
              <a:t>Pot = 1250N x 10(m)/min = 208.33 W.</a:t>
            </a:r>
          </a:p>
          <a:p>
            <a:pPr>
              <a:buNone/>
            </a:pPr>
            <a:r>
              <a:rPr lang="es-EC" sz="1800" dirty="0" smtClean="0">
                <a:latin typeface="Calibri"/>
                <a:cs typeface="Calibri"/>
              </a:rPr>
              <a:t>ᵑ = 75%. En motores 0-1HP.</a:t>
            </a:r>
          </a:p>
          <a:p>
            <a:pPr>
              <a:buNone/>
            </a:pPr>
            <a:r>
              <a:rPr lang="es-EC" sz="1800" dirty="0" smtClean="0">
                <a:latin typeface="Calibri"/>
                <a:cs typeface="Calibri"/>
              </a:rPr>
              <a:t>ᵑ =  40%-90%. En la caja reductora </a:t>
            </a:r>
          </a:p>
          <a:p>
            <a:pPr>
              <a:buNone/>
            </a:pPr>
            <a:endParaRPr lang="es-EC" sz="1400" dirty="0" smtClean="0"/>
          </a:p>
          <a:p>
            <a:pPr>
              <a:buNone/>
            </a:pPr>
            <a:endParaRPr lang="es-EC" sz="2000" dirty="0" smtClean="0"/>
          </a:p>
          <a:p>
            <a:pPr>
              <a:buNone/>
            </a:pPr>
            <a:endParaRPr lang="es-EC" sz="2000" dirty="0" smtClean="0"/>
          </a:p>
          <a:p>
            <a:pPr>
              <a:buNone/>
            </a:pPr>
            <a:endParaRPr lang="es-EC" sz="2000" dirty="0" smtClean="0"/>
          </a:p>
          <a:p>
            <a:pPr>
              <a:buNone/>
            </a:pPr>
            <a:endParaRPr lang="es-EC" sz="2000" dirty="0" smtClean="0"/>
          </a:p>
          <a:p>
            <a:pPr>
              <a:buNone/>
            </a:pPr>
            <a:endParaRPr lang="es-EC" sz="2000" dirty="0" smtClean="0"/>
          </a:p>
          <a:p>
            <a:pPr>
              <a:buNone/>
            </a:pPr>
            <a:r>
              <a:rPr lang="es-EC" sz="1900" dirty="0" smtClean="0"/>
              <a:t>Se selecciona un motor   de ½ HP,</a:t>
            </a:r>
          </a:p>
          <a:p>
            <a:pPr>
              <a:buNone/>
            </a:pPr>
            <a:r>
              <a:rPr lang="es-EC" sz="1900" dirty="0" smtClean="0"/>
              <a:t>220VCA 3</a:t>
            </a:r>
            <a:r>
              <a:rPr lang="az-Cyrl-AZ" sz="1900" dirty="0" smtClean="0">
                <a:latin typeface="Calibri"/>
                <a:cs typeface="Calibri"/>
              </a:rPr>
              <a:t>ф</a:t>
            </a:r>
            <a:r>
              <a:rPr lang="es-EC" sz="1900" dirty="0" smtClean="0"/>
              <a:t>,60 </a:t>
            </a:r>
            <a:r>
              <a:rPr lang="es-EC" sz="1900" dirty="0" err="1" smtClean="0"/>
              <a:t>hz</a:t>
            </a:r>
            <a:r>
              <a:rPr lang="es-EC" sz="1900" dirty="0" smtClean="0"/>
              <a:t>. marca </a:t>
            </a:r>
            <a:r>
              <a:rPr lang="es-EC" sz="1900" dirty="0" err="1" smtClean="0"/>
              <a:t>bruschsal</a:t>
            </a:r>
            <a:r>
              <a:rPr lang="es-EC" sz="1900" dirty="0" smtClean="0"/>
              <a:t> que viene</a:t>
            </a:r>
          </a:p>
          <a:p>
            <a:pPr>
              <a:buNone/>
            </a:pPr>
            <a:r>
              <a:rPr lang="es-EC" sz="1900" dirty="0" smtClean="0"/>
              <a:t> incorporado la caja reductora.</a:t>
            </a:r>
            <a:endParaRPr lang="es-EC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57290" y="0"/>
            <a:ext cx="7786710" cy="857232"/>
          </a:xfrm>
        </p:spPr>
        <p:txBody>
          <a:bodyPr/>
          <a:lstStyle/>
          <a:p>
            <a:pPr lvl="2" algn="l" rtl="0">
              <a:spcBef>
                <a:spcPct val="0"/>
              </a:spcBef>
            </a:pPr>
            <a:r>
              <a:rPr lang="es-ES" sz="2000" b="1" dirty="0"/>
              <a:t>CÁLCULO DE LA SEPARACIÓN MÁXIMA ENTRE COLUMNAS</a:t>
            </a:r>
            <a:r>
              <a:rPr lang="es-EC" sz="1600" dirty="0"/>
              <a:t/>
            </a:r>
            <a:br>
              <a:rPr lang="es-EC" sz="1600" dirty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1538" y="785794"/>
            <a:ext cx="7615262" cy="5538806"/>
          </a:xfrm>
        </p:spPr>
        <p:txBody>
          <a:bodyPr/>
          <a:lstStyle/>
          <a:p>
            <a:endParaRPr lang="es-EC" dirty="0" smtClean="0"/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r>
              <a:rPr lang="es-EC" sz="1800" dirty="0" err="1" smtClean="0"/>
              <a:t>Sy</a:t>
            </a:r>
            <a:r>
              <a:rPr lang="es-EC" sz="1800" dirty="0" smtClean="0"/>
              <a:t> = 28 </a:t>
            </a:r>
            <a:r>
              <a:rPr lang="es-EC" sz="1800" dirty="0" err="1" smtClean="0"/>
              <a:t>Mpa</a:t>
            </a:r>
            <a:r>
              <a:rPr lang="es-EC" sz="1800" dirty="0" smtClean="0"/>
              <a:t>. Aluminio.</a:t>
            </a:r>
          </a:p>
          <a:p>
            <a:pPr>
              <a:buNone/>
            </a:pPr>
            <a:r>
              <a:rPr lang="es-EC" sz="1800" dirty="0" smtClean="0"/>
              <a:t>N= 3</a:t>
            </a:r>
          </a:p>
          <a:p>
            <a:pPr>
              <a:buNone/>
            </a:pPr>
            <a:r>
              <a:rPr lang="es-ES" sz="1800" dirty="0" smtClean="0"/>
              <a:t>c =42.5mm</a:t>
            </a:r>
          </a:p>
          <a:p>
            <a:pPr>
              <a:buNone/>
            </a:pPr>
            <a:r>
              <a:rPr lang="es-EC" sz="1800" dirty="0" err="1" smtClean="0"/>
              <a:t>Mmáx</a:t>
            </a:r>
            <a:r>
              <a:rPr lang="es-EC" sz="1800" dirty="0" smtClean="0"/>
              <a:t>= FTL* L/4</a:t>
            </a:r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endParaRPr lang="es-EC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14346" y="-14290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1000108"/>
            <a:ext cx="3733800" cy="209550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1357298"/>
            <a:ext cx="3743325" cy="209550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11 Imagen"/>
          <p:cNvPicPr/>
          <p:nvPr/>
        </p:nvPicPr>
        <p:blipFill rotWithShape="1">
          <a:blip r:embed="rId6"/>
          <a:srcRect l="3949" t="28090" r="38249" b="12641"/>
          <a:stretch/>
        </p:blipFill>
        <p:spPr bwMode="auto">
          <a:xfrm>
            <a:off x="5461454" y="714356"/>
            <a:ext cx="3682546" cy="2122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-1785982" y="307181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kumimoji="0" lang="es-ES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TL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35186.28 gr = 35.19 Kg = 345.22 N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500" cy="285750"/>
          </a:xfrm>
          <a:prstGeom prst="rect">
            <a:avLst/>
          </a:prstGeom>
          <a:noFill/>
        </p:spPr>
      </p:pic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285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3643314"/>
            <a:ext cx="981075" cy="295275"/>
          </a:xfrm>
          <a:prstGeom prst="rect">
            <a:avLst/>
          </a:prstGeom>
          <a:noFill/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4143380"/>
            <a:ext cx="2190750" cy="419100"/>
          </a:xfrm>
          <a:prstGeom prst="rect">
            <a:avLst/>
          </a:prstGeom>
          <a:noFill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4786322"/>
            <a:ext cx="2343150" cy="209550"/>
          </a:xfrm>
          <a:prstGeom prst="rect">
            <a:avLst/>
          </a:prstGeom>
          <a:noFill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3714752"/>
            <a:ext cx="1533525" cy="209550"/>
          </a:xfrm>
          <a:prstGeom prst="rect">
            <a:avLst/>
          </a:prstGeom>
          <a:noFill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5214950"/>
            <a:ext cx="2971800" cy="214314"/>
          </a:xfrm>
          <a:prstGeom prst="rect">
            <a:avLst/>
          </a:prstGeom>
          <a:noFill/>
        </p:spPr>
      </p:pic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-357222" y="5643578"/>
            <a:ext cx="52863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 = 2.74 m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24 Imagen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3357562"/>
            <a:ext cx="2242078" cy="235131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C" dirty="0" smtClean="0"/>
          </a:p>
          <a:p>
            <a:endParaRPr lang="es-EC" dirty="0" smtClean="0"/>
          </a:p>
          <a:p>
            <a:pPr>
              <a:buNone/>
            </a:pPr>
            <a:r>
              <a:rPr lang="es-EC" dirty="0" smtClean="0"/>
              <a:t> </a:t>
            </a:r>
            <a:r>
              <a:rPr lang="es-EC" sz="1800" dirty="0" smtClean="0"/>
              <a:t>Se concluye que esta dentro </a:t>
            </a:r>
          </a:p>
          <a:p>
            <a:pPr>
              <a:buNone/>
            </a:pPr>
            <a:r>
              <a:rPr lang="es-EC" sz="1800" dirty="0" smtClean="0"/>
              <a:t>de los rangos permitidos.</a:t>
            </a:r>
          </a:p>
          <a:p>
            <a:pPr>
              <a:buNone/>
            </a:pPr>
            <a:r>
              <a:rPr lang="es-EC" sz="1800" dirty="0" smtClean="0"/>
              <a:t>Se selecciona el perfil X85</a:t>
            </a:r>
          </a:p>
          <a:p>
            <a:pPr>
              <a:buNone/>
            </a:pPr>
            <a:r>
              <a:rPr lang="es-EC" dirty="0" smtClean="0"/>
              <a:t> </a:t>
            </a:r>
            <a:endParaRPr lang="es-EC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14346" y="-14290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1085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-1000164" y="571480"/>
            <a:ext cx="60721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 m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x. =236.47 (N* m)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16 Imagen"/>
          <p:cNvPicPr/>
          <p:nvPr/>
        </p:nvPicPr>
        <p:blipFill>
          <a:blip r:embed="rId4"/>
          <a:srcRect l="31757" t="7231" r="19434" b="5760"/>
          <a:stretch>
            <a:fillRect/>
          </a:stretch>
        </p:blipFill>
        <p:spPr bwMode="auto">
          <a:xfrm>
            <a:off x="6429388" y="0"/>
            <a:ext cx="2714612" cy="3067449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1071546"/>
            <a:ext cx="1952625" cy="209550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1357298"/>
            <a:ext cx="942975" cy="390525"/>
          </a:xfrm>
          <a:prstGeom prst="rect">
            <a:avLst/>
          </a:prstGeom>
          <a:noFill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785926"/>
            <a:ext cx="4295775" cy="419100"/>
          </a:xfrm>
          <a:prstGeom prst="rect">
            <a:avLst/>
          </a:prstGeom>
          <a:noFill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1928802"/>
            <a:ext cx="971550" cy="209550"/>
          </a:xfrm>
          <a:prstGeom prst="rect">
            <a:avLst/>
          </a:prstGeom>
          <a:noFill/>
        </p:spPr>
      </p:pic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1085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27 Imagen" descr="C:\Users\Usuario\Desktop\Figuras y Anexos\Tesis\Figuras y anexos\Anexo 8 Limites de deflexion.bmp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5233" r="1887" b="5150"/>
          <a:stretch/>
        </p:blipFill>
        <p:spPr bwMode="auto">
          <a:xfrm>
            <a:off x="4601688" y="3143248"/>
            <a:ext cx="4542312" cy="1626919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2571744"/>
            <a:ext cx="3514725" cy="209550"/>
          </a:xfrm>
          <a:prstGeom prst="rect">
            <a:avLst/>
          </a:prstGeom>
          <a:noFill/>
        </p:spPr>
      </p:pic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31 Imagen" descr="C:\Users\Usuario\Desktop\Figuras y Anexos\Figura 5.bmp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4786298"/>
            <a:ext cx="3286116" cy="207170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1 Título"/>
          <p:cNvSpPr>
            <a:spLocks noGrp="1"/>
          </p:cNvSpPr>
          <p:nvPr>
            <p:ph type="title"/>
          </p:nvPr>
        </p:nvSpPr>
        <p:spPr>
          <a:xfrm>
            <a:off x="1142976" y="0"/>
            <a:ext cx="8001024" cy="857232"/>
          </a:xfrm>
        </p:spPr>
        <p:txBody>
          <a:bodyPr/>
          <a:lstStyle/>
          <a:p>
            <a:pPr lvl="2" algn="l" rtl="0">
              <a:spcBef>
                <a:spcPct val="0"/>
              </a:spcBef>
            </a:pPr>
            <a:r>
              <a:rPr lang="es-ES" sz="2000" b="1" dirty="0" smtClean="0"/>
              <a:t>SEPARACIÓN </a:t>
            </a:r>
            <a:r>
              <a:rPr lang="es-ES" sz="2000" b="1" dirty="0"/>
              <a:t>MÁXIMA ENTRE COLUMNAS</a:t>
            </a:r>
            <a:r>
              <a:rPr lang="es-EC" sz="1600" dirty="0"/>
              <a:t/>
            </a:r>
            <a:br>
              <a:rPr lang="es-EC" sz="1600" dirty="0"/>
            </a:b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4490" y="0"/>
            <a:ext cx="7329510" cy="857232"/>
          </a:xfrm>
        </p:spPr>
        <p:txBody>
          <a:bodyPr/>
          <a:lstStyle/>
          <a:p>
            <a:pPr lvl="2"/>
            <a:r>
              <a:rPr lang="es-ES" b="1" dirty="0"/>
              <a:t>ACCESORIOS DEL SISTEMA DE LA BANDATRANSPORTADORA</a:t>
            </a:r>
            <a:r>
              <a:rPr lang="es-ES" b="1" dirty="0" smtClean="0"/>
              <a:t>.</a:t>
            </a:r>
            <a:r>
              <a:rPr lang="es-ES" sz="1200" dirty="0"/>
              <a:t>	</a:t>
            </a:r>
            <a:r>
              <a:rPr lang="es-EC" sz="1200" dirty="0"/>
              <a:t/>
            </a:r>
            <a:br>
              <a:rPr lang="es-EC" sz="1200" dirty="0"/>
            </a:br>
            <a:endParaRPr lang="es-EC" dirty="0"/>
          </a:p>
        </p:txBody>
      </p:sp>
      <p:pic>
        <p:nvPicPr>
          <p:cNvPr id="46096" name="Picture 16"/>
          <p:cNvPicPr>
            <a:picLocks noChangeAspect="1" noChangeArrowheads="1"/>
          </p:cNvPicPr>
          <p:nvPr/>
        </p:nvPicPr>
        <p:blipFill>
          <a:blip r:embed="rId2"/>
          <a:srcRect l="28125" t="8437" r="29101" b="7187"/>
          <a:stretch>
            <a:fillRect/>
          </a:stretch>
        </p:blipFill>
        <p:spPr bwMode="auto">
          <a:xfrm>
            <a:off x="4276691" y="642918"/>
            <a:ext cx="4867309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97" name="Picture 17"/>
          <p:cNvPicPr>
            <a:picLocks noChangeAspect="1" noChangeArrowheads="1"/>
          </p:cNvPicPr>
          <p:nvPr/>
        </p:nvPicPr>
        <p:blipFill>
          <a:blip r:embed="rId3"/>
          <a:srcRect l="29883" t="8438" r="31445" b="9999"/>
          <a:stretch>
            <a:fillRect/>
          </a:stretch>
        </p:blipFill>
        <p:spPr bwMode="auto">
          <a:xfrm>
            <a:off x="0" y="642918"/>
            <a:ext cx="435768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64" y="0"/>
            <a:ext cx="6143636" cy="438896"/>
          </a:xfrm>
        </p:spPr>
        <p:txBody>
          <a:bodyPr>
            <a:normAutofit/>
          </a:bodyPr>
          <a:lstStyle/>
          <a:p>
            <a:r>
              <a:rPr lang="es-EC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SELECCIÓN DE ELEMENTOS NEUMÁTICOS</a:t>
            </a:r>
            <a:endParaRPr lang="es-EC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1538" y="571480"/>
            <a:ext cx="7615262" cy="62865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EC" sz="1800" b="1" dirty="0" smtClean="0">
                <a:latin typeface="Arial" pitchFamily="34" charset="0"/>
                <a:cs typeface="Arial" pitchFamily="34" charset="0"/>
              </a:rPr>
              <a:t>CILINDRO NEUMATICO DE RECOLECCIÓN .</a:t>
            </a:r>
          </a:p>
          <a:p>
            <a:pPr>
              <a:buNone/>
            </a:pPr>
            <a:r>
              <a:rPr lang="es-EC" sz="1800" dirty="0" err="1" smtClean="0">
                <a:latin typeface="Arial" pitchFamily="34" charset="0"/>
                <a:cs typeface="Arial" pitchFamily="34" charset="0"/>
              </a:rPr>
              <a:t>Fp</a:t>
            </a:r>
            <a:r>
              <a:rPr lang="es-EC" sz="1800" dirty="0" smtClean="0">
                <a:latin typeface="Arial" pitchFamily="34" charset="0"/>
                <a:cs typeface="Arial" pitchFamily="34" charset="0"/>
              </a:rPr>
              <a:t> =0,746 N.</a:t>
            </a:r>
          </a:p>
          <a:p>
            <a:pPr>
              <a:buNone/>
            </a:pPr>
            <a:r>
              <a:rPr lang="es-EC" sz="18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s-EC" sz="1000" dirty="0" err="1" smtClean="0">
                <a:latin typeface="Arial" pitchFamily="34" charset="0"/>
                <a:cs typeface="Arial" pitchFamily="34" charset="0"/>
              </a:rPr>
              <a:t>mínima</a:t>
            </a:r>
            <a:r>
              <a:rPr lang="es-EC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800" dirty="0" smtClean="0">
                <a:latin typeface="Arial" pitchFamily="34" charset="0"/>
                <a:cs typeface="Arial" pitchFamily="34" charset="0"/>
              </a:rPr>
              <a:t>= 60 PSI.</a:t>
            </a:r>
          </a:p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Desplazamiento de 100 mm.</a:t>
            </a:r>
          </a:p>
          <a:p>
            <a:pPr>
              <a:buNone/>
            </a:pPr>
            <a:endParaRPr lang="es-EC" sz="1800" dirty="0" smtClean="0"/>
          </a:p>
          <a:p>
            <a:pPr algn="ctr">
              <a:buNone/>
            </a:pPr>
            <a:endParaRPr lang="es-EC" sz="2000" dirty="0" smtClean="0"/>
          </a:p>
          <a:p>
            <a:pPr>
              <a:buNone/>
            </a:pPr>
            <a:r>
              <a:rPr lang="es-EC" sz="1800" b="1" dirty="0" smtClean="0">
                <a:latin typeface="Arial" pitchFamily="34" charset="0"/>
                <a:cs typeface="Arial" pitchFamily="34" charset="0"/>
              </a:rPr>
              <a:t>CILINDRO DE PARADA DE ENVASES</a:t>
            </a:r>
            <a:r>
              <a:rPr lang="es-EC" sz="2000" dirty="0" smtClean="0"/>
              <a:t>.</a:t>
            </a:r>
          </a:p>
          <a:p>
            <a:pPr>
              <a:buNone/>
            </a:pPr>
            <a:endParaRPr lang="es-EC" sz="2000" dirty="0" smtClean="0"/>
          </a:p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Desplazamiento 50 mm</a:t>
            </a:r>
          </a:p>
          <a:p>
            <a:pPr algn="ctr">
              <a:buNone/>
            </a:pPr>
            <a:endParaRPr lang="es-EC" sz="2000" dirty="0" smtClean="0"/>
          </a:p>
          <a:p>
            <a:pPr algn="ctr">
              <a:buNone/>
            </a:pPr>
            <a:endParaRPr lang="es-EC" sz="2000" dirty="0" smtClean="0"/>
          </a:p>
          <a:p>
            <a:pPr algn="ctr">
              <a:buNone/>
            </a:pPr>
            <a:endParaRPr lang="es-EC" sz="2000" dirty="0" smtClean="0"/>
          </a:p>
          <a:p>
            <a:pPr algn="ctr">
              <a:buNone/>
            </a:pPr>
            <a:r>
              <a:rPr lang="es-EC" sz="2000" dirty="0" smtClean="0"/>
              <a:t> </a:t>
            </a:r>
          </a:p>
          <a:p>
            <a:pPr algn="ctr">
              <a:buNone/>
            </a:pPr>
            <a:endParaRPr lang="es-EC" sz="2000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6050" y="2071678"/>
            <a:ext cx="2228850" cy="209550"/>
          </a:xfrm>
          <a:prstGeom prst="rect">
            <a:avLst/>
          </a:prstGeom>
          <a:noFill/>
        </p:spPr>
      </p:pic>
      <p:pic>
        <p:nvPicPr>
          <p:cNvPr id="14" name="13 Imagen"/>
          <p:cNvPicPr/>
          <p:nvPr/>
        </p:nvPicPr>
        <p:blipFill rotWithShape="1">
          <a:blip r:embed="rId5"/>
          <a:srcRect l="27604" t="34102" r="27432" b="8108"/>
          <a:stretch/>
        </p:blipFill>
        <p:spPr bwMode="auto">
          <a:xfrm>
            <a:off x="6016248" y="1000108"/>
            <a:ext cx="3127752" cy="2254389"/>
          </a:xfrm>
          <a:prstGeom prst="rect">
            <a:avLst/>
          </a:prstGeom>
          <a:ln w="127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4000504"/>
            <a:ext cx="2457450" cy="209550"/>
          </a:xfrm>
          <a:prstGeom prst="rect">
            <a:avLst/>
          </a:prstGeom>
          <a:noFill/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17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3643314"/>
            <a:ext cx="2414366" cy="102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4429132"/>
            <a:ext cx="504825" cy="371475"/>
          </a:xfrm>
          <a:prstGeom prst="rect">
            <a:avLst/>
          </a:prstGeom>
          <a:noFill/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18" y="4429132"/>
            <a:ext cx="1676400" cy="371475"/>
          </a:xfrm>
          <a:prstGeom prst="rect">
            <a:avLst/>
          </a:prstGeom>
          <a:noFill/>
        </p:spPr>
      </p:pic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4929198"/>
            <a:ext cx="657225" cy="295275"/>
          </a:xfrm>
          <a:prstGeom prst="rect">
            <a:avLst/>
          </a:prstGeom>
          <a:noFill/>
        </p:spPr>
      </p:pic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295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5" name="34 Tabla"/>
          <p:cNvGraphicFramePr>
            <a:graphicFrameLocks noGrp="1"/>
          </p:cNvGraphicFramePr>
          <p:nvPr/>
        </p:nvGraphicFramePr>
        <p:xfrm>
          <a:off x="1071538" y="5786454"/>
          <a:ext cx="6096000" cy="714381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</a:tblGrid>
              <a:tr h="2381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  <a:cs typeface="Times New Roman"/>
                        </a:rPr>
                        <a:t>Diámetro del cilindro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  <a:cs typeface="Times New Roman"/>
                        </a:rPr>
                        <a:t>Diámetro del vástago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latin typeface="Arial"/>
                          <a:ea typeface="Times New Roman"/>
                          <a:cs typeface="Times New Roman"/>
                        </a:rPr>
                        <a:t>Cilindro</a:t>
                      </a:r>
                      <a:r>
                        <a:rPr lang="es-ES" sz="1000" b="1" baseline="0" dirty="0" smtClean="0">
                          <a:latin typeface="Arial"/>
                          <a:ea typeface="Times New Roman"/>
                          <a:cs typeface="Times New Roman"/>
                        </a:rPr>
                        <a:t> de  recolección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latin typeface="Arial"/>
                          <a:ea typeface="Times New Roman"/>
                          <a:cs typeface="Times New Roman"/>
                        </a:rPr>
                        <a:t>20 </a:t>
                      </a:r>
                      <a:r>
                        <a:rPr lang="es-ES" sz="1000" dirty="0">
                          <a:latin typeface="Arial"/>
                          <a:ea typeface="Times New Roman"/>
                          <a:cs typeface="Times New Roman"/>
                        </a:rPr>
                        <a:t>mm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latin typeface="Arial"/>
                          <a:ea typeface="Times New Roman"/>
                          <a:cs typeface="Times New Roman"/>
                        </a:rPr>
                        <a:t>8 </a:t>
                      </a:r>
                      <a:r>
                        <a:rPr lang="es-ES" sz="1000" dirty="0">
                          <a:latin typeface="Arial"/>
                          <a:ea typeface="Times New Roman"/>
                          <a:cs typeface="Times New Roman"/>
                        </a:rPr>
                        <a:t>mm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latin typeface="Arial"/>
                          <a:ea typeface="Times New Roman"/>
                          <a:cs typeface="Times New Roman"/>
                        </a:rPr>
                        <a:t>Cilindro</a:t>
                      </a:r>
                      <a:r>
                        <a:rPr lang="es-ES" sz="1000" b="1" baseline="0" dirty="0" smtClean="0">
                          <a:latin typeface="Arial"/>
                          <a:ea typeface="Times New Roman"/>
                          <a:cs typeface="Times New Roman"/>
                        </a:rPr>
                        <a:t> de  parada de envases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latin typeface="Arial"/>
                          <a:ea typeface="Times New Roman"/>
                          <a:cs typeface="Times New Roman"/>
                        </a:rPr>
                        <a:t>25 </a:t>
                      </a:r>
                      <a:r>
                        <a:rPr lang="es-ES" sz="1000" dirty="0">
                          <a:latin typeface="Arial"/>
                          <a:ea typeface="Times New Roman"/>
                          <a:cs typeface="Times New Roman"/>
                        </a:rPr>
                        <a:t>mm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latin typeface="Arial"/>
                          <a:ea typeface="Times New Roman"/>
                          <a:cs typeface="Times New Roman"/>
                        </a:rPr>
                        <a:t>10 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3000372"/>
            <a:ext cx="1447800" cy="209550"/>
          </a:xfrm>
          <a:prstGeom prst="rect">
            <a:avLst/>
          </a:prstGeom>
          <a:noFill/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3000372"/>
            <a:ext cx="3076575" cy="209550"/>
          </a:xfrm>
          <a:prstGeom prst="rect">
            <a:avLst/>
          </a:prstGeom>
          <a:noFill/>
        </p:spPr>
      </p:pic>
      <p:sp>
        <p:nvSpPr>
          <p:cNvPr id="1053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1928802"/>
            <a:ext cx="1095375" cy="57150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5214950"/>
            <a:ext cx="914400" cy="390525"/>
          </a:xfrm>
          <a:prstGeom prst="rect">
            <a:avLst/>
          </a:prstGeom>
          <a:noFill/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5000636"/>
            <a:ext cx="1352550" cy="571500"/>
          </a:xfrm>
          <a:prstGeom prst="rect">
            <a:avLst/>
          </a:prstGeom>
          <a:noFill/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5143512"/>
            <a:ext cx="1457325" cy="209550"/>
          </a:xfrm>
          <a:prstGeom prst="rect">
            <a:avLst/>
          </a:prstGeom>
          <a:noFill/>
        </p:spPr>
      </p:pic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00100" y="642918"/>
            <a:ext cx="7929618" cy="62150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Se toma en cuenta el caudal máximo en los cilindros</a:t>
            </a:r>
          </a:p>
          <a:p>
            <a:pPr>
              <a:buNone/>
            </a:pPr>
            <a:r>
              <a:rPr lang="es-EC" sz="1800" u="sng" dirty="0" smtClean="0">
                <a:latin typeface="Arial" pitchFamily="34" charset="0"/>
                <a:cs typeface="Arial" pitchFamily="34" charset="0"/>
              </a:rPr>
              <a:t>Tubería de poliuretano.</a:t>
            </a:r>
          </a:p>
          <a:p>
            <a:pPr>
              <a:buNone/>
            </a:pPr>
            <a:endParaRPr lang="es-EC" u="sng" dirty="0" smtClean="0"/>
          </a:p>
          <a:p>
            <a:pPr>
              <a:buNone/>
            </a:pPr>
            <a:endParaRPr lang="es-EC" u="sng" dirty="0" smtClean="0"/>
          </a:p>
          <a:p>
            <a:pPr>
              <a:buNone/>
            </a:pPr>
            <a:endParaRPr lang="es-EC" u="sng" dirty="0" smtClean="0"/>
          </a:p>
          <a:p>
            <a:pPr>
              <a:buNone/>
            </a:pPr>
            <a:endParaRPr lang="es-EC" u="sng" dirty="0" smtClean="0"/>
          </a:p>
          <a:p>
            <a:pPr>
              <a:buNone/>
            </a:pPr>
            <a:r>
              <a:rPr lang="es-EC" sz="1800" u="sng" dirty="0" smtClean="0">
                <a:latin typeface="Arial" pitchFamily="34" charset="0"/>
                <a:cs typeface="Arial" pitchFamily="34" charset="0"/>
              </a:rPr>
              <a:t>Se multiplica por dos</a:t>
            </a:r>
            <a:endParaRPr lang="es-E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sz="1800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EC" sz="1800" u="sng" dirty="0" smtClean="0">
                <a:latin typeface="Arial" pitchFamily="34" charset="0"/>
                <a:cs typeface="Arial" pitchFamily="34" charset="0"/>
              </a:rPr>
              <a:t>Se multiplica por dos</a:t>
            </a:r>
            <a:endParaRPr lang="es-E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sz="1000" u="sng" dirty="0" smtClean="0"/>
          </a:p>
          <a:p>
            <a:pPr>
              <a:buNone/>
            </a:pPr>
            <a:endParaRPr lang="es-EC" u="sng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14346" y="-14290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714480" y="0"/>
            <a:ext cx="7429520" cy="438896"/>
          </a:xfrm>
        </p:spPr>
        <p:txBody>
          <a:bodyPr>
            <a:normAutofit/>
          </a:bodyPr>
          <a:lstStyle/>
          <a:p>
            <a:r>
              <a:rPr lang="es-EC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SELECCIÓN DE ELEMENTOS NEUMÁTICOS</a:t>
            </a:r>
            <a:endParaRPr lang="es-EC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1643050"/>
            <a:ext cx="4495800" cy="438150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78" y="1285860"/>
            <a:ext cx="933450" cy="295275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295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0826" y="1714488"/>
            <a:ext cx="2276475" cy="438150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69875" y="895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928662" y="2143116"/>
            <a:ext cx="8215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Cálculo del caudal máximo del cilindro del sistema de recolección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071538" y="2428868"/>
            <a:ext cx="49292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 cilindro trabaja con 6 ciclos por minuto.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89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2786058"/>
            <a:ext cx="2190750" cy="419100"/>
          </a:xfrm>
          <a:prstGeom prst="rect">
            <a:avLst/>
          </a:prstGeom>
          <a:noFill/>
        </p:spPr>
      </p:pic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3857628"/>
            <a:ext cx="1485900" cy="390525"/>
          </a:xfrm>
          <a:prstGeom prst="rect">
            <a:avLst/>
          </a:prstGeom>
          <a:noFill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4357694"/>
            <a:ext cx="2419350" cy="419100"/>
          </a:xfrm>
          <a:prstGeom prst="rect">
            <a:avLst/>
          </a:prstGeom>
          <a:noFill/>
        </p:spPr>
      </p:pic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000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0" y="1419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928662" y="4786322"/>
            <a:ext cx="8215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Calculo del caudal m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ximo del cilindro de parada de envases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857224" y="5072074"/>
            <a:ext cx="42862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 cilindro trabaja con 15 ciclos por minuto.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0" y="89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5429264"/>
            <a:ext cx="1266825" cy="390525"/>
          </a:xfrm>
          <a:prstGeom prst="rect">
            <a:avLst/>
          </a:prstGeom>
          <a:noFill/>
        </p:spPr>
      </p:pic>
      <p:sp>
        <p:nvSpPr>
          <p:cNvPr id="1053" name="Rectangle 29"/>
          <p:cNvSpPr>
            <a:spLocks noChangeArrowheads="1"/>
          </p:cNvSpPr>
          <p:nvPr/>
        </p:nvSpPr>
        <p:spPr bwMode="auto">
          <a:xfrm>
            <a:off x="0" y="1000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6286520"/>
            <a:ext cx="3314700" cy="419100"/>
          </a:xfrm>
          <a:prstGeom prst="rect">
            <a:avLst/>
          </a:prstGeom>
          <a:noFill/>
        </p:spPr>
      </p:pic>
      <p:sp>
        <p:nvSpPr>
          <p:cNvPr id="1056" name="Rectangle 32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68" y="3071810"/>
            <a:ext cx="1190625" cy="209550"/>
          </a:xfrm>
          <a:prstGeom prst="rect">
            <a:avLst/>
          </a:prstGeom>
          <a:noFill/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950" y="3429000"/>
            <a:ext cx="2619375" cy="419100"/>
          </a:xfrm>
          <a:prstGeom prst="rect">
            <a:avLst/>
          </a:prstGeom>
          <a:noFill/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9454" y="3857628"/>
            <a:ext cx="1476375" cy="419100"/>
          </a:xfrm>
          <a:prstGeom prst="rect">
            <a:avLst/>
          </a:prstGeom>
          <a:noFill/>
        </p:spPr>
      </p:pic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0" y="1657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06" y="1000108"/>
            <a:ext cx="171450" cy="209550"/>
          </a:xfrm>
          <a:prstGeom prst="rect">
            <a:avLst/>
          </a:prstGeom>
          <a:noFill/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1500174"/>
            <a:ext cx="1466850" cy="285752"/>
          </a:xfrm>
          <a:prstGeom prst="rect">
            <a:avLst/>
          </a:prstGeom>
          <a:noFill/>
        </p:spPr>
      </p:pic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4612" y="1571612"/>
            <a:ext cx="714380" cy="245568"/>
          </a:xfrm>
          <a:prstGeom prst="rect">
            <a:avLst/>
          </a:prstGeom>
          <a:noFill/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28596" y="928670"/>
            <a:ext cx="32640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Para calcular la ca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 de presi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3786182" y="928670"/>
            <a:ext cx="642942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variaci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debe estar entre 5% - 10 % de la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presi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de trabajo: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1214414" y="0"/>
            <a:ext cx="7929586" cy="438896"/>
          </a:xfrm>
          <a:prstGeom prst="rect">
            <a:avLst/>
          </a:prstGeom>
        </p:spPr>
        <p:txBody>
          <a:bodyPr vert="horz" lIns="0" rIns="0" bIns="0" anchor="b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SELECCIÓN DE ELEMENTOS NEUMÁTICOS</a:t>
            </a:r>
            <a:endParaRPr kumimoji="0" lang="es-EC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11 Imagen" descr="C:\Users\Javier\Pictures\imagen 2222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"/>
          <a:stretch/>
        </p:blipFill>
        <p:spPr bwMode="auto">
          <a:xfrm>
            <a:off x="5294896" y="2357430"/>
            <a:ext cx="3849104" cy="41631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4286248" y="1571612"/>
            <a:ext cx="5286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Nomograma para el cálculo del diámetro de la tubería.</a:t>
            </a:r>
            <a:endParaRPr lang="es-EC" dirty="0"/>
          </a:p>
        </p:txBody>
      </p:sp>
      <p:graphicFrame>
        <p:nvGraphicFramePr>
          <p:cNvPr id="14" name="13 Tabla"/>
          <p:cNvGraphicFramePr>
            <a:graphicFrameLocks noGrp="1"/>
          </p:cNvGraphicFramePr>
          <p:nvPr/>
        </p:nvGraphicFramePr>
        <p:xfrm>
          <a:off x="214282" y="2357431"/>
          <a:ext cx="5000660" cy="4000528"/>
        </p:xfrm>
        <a:graphic>
          <a:graphicData uri="http://schemas.openxmlformats.org/drawingml/2006/table">
            <a:tbl>
              <a:tblPr/>
              <a:tblGrid>
                <a:gridCol w="2500330"/>
                <a:gridCol w="2500330"/>
              </a:tblGrid>
              <a:tr h="136881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200"/>
                        </a:spcAft>
                        <a:buFont typeface="Symbol"/>
                        <a:buChar char=""/>
                      </a:pPr>
                      <a:r>
                        <a:rPr lang="es-ES" sz="1200" b="1" dirty="0">
                          <a:solidFill>
                            <a:srgbClr val="4F81BD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TUBO DE POLIURETANO</a:t>
                      </a:r>
                      <a:endParaRPr lang="es-EC" sz="1100" b="1" dirty="0">
                        <a:solidFill>
                          <a:srgbClr val="4F81BD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84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200"/>
                        </a:spcAft>
                        <a:buFont typeface="Symbol"/>
                        <a:buChar char=""/>
                      </a:pPr>
                      <a:r>
                        <a:rPr lang="es-ES" sz="1200" b="1">
                          <a:solidFill>
                            <a:srgbClr val="4F81BD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ACOPLADORES DE CONEXIONES EN T.</a:t>
                      </a:r>
                      <a:endParaRPr lang="es-EC" sz="1100" b="1">
                        <a:solidFill>
                          <a:srgbClr val="4F81BD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25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200"/>
                        </a:spcAft>
                        <a:buFont typeface="Symbol"/>
                        <a:buChar char=""/>
                      </a:pPr>
                      <a:r>
                        <a:rPr lang="es-ES" sz="1200" b="1">
                          <a:solidFill>
                            <a:srgbClr val="4F81BD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ACOPLADORES DE CONEXIÓN RECTO.</a:t>
                      </a:r>
                      <a:endParaRPr lang="es-EC" sz="1100" b="1">
                        <a:solidFill>
                          <a:srgbClr val="4F81BD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14 Imagen"/>
          <p:cNvPicPr>
            <a:picLocks noChangeAspect="1"/>
          </p:cNvPicPr>
          <p:nvPr/>
        </p:nvPicPr>
        <p:blipFill>
          <a:blip r:embed="rId6"/>
          <a:srcRect l="7955" t="36320" r="64840" b="36916"/>
          <a:stretch>
            <a:fillRect/>
          </a:stretch>
        </p:blipFill>
        <p:spPr bwMode="auto">
          <a:xfrm>
            <a:off x="2928926" y="2643182"/>
            <a:ext cx="1745753" cy="107425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15 Imagen"/>
          <p:cNvPicPr>
            <a:picLocks noChangeAspect="1"/>
          </p:cNvPicPr>
          <p:nvPr/>
        </p:nvPicPr>
        <p:blipFill rotWithShape="1">
          <a:blip r:embed="rId7"/>
          <a:srcRect l="9768" t="34336" r="61817" b="36903"/>
          <a:stretch/>
        </p:blipFill>
        <p:spPr bwMode="auto">
          <a:xfrm>
            <a:off x="3071802" y="3786190"/>
            <a:ext cx="1523172" cy="964565"/>
          </a:xfrm>
          <a:prstGeom prst="rect">
            <a:avLst/>
          </a:prstGeom>
          <a:ln w="635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65" r="49767"/>
          <a:stretch>
            <a:fillRect/>
          </a:stretch>
        </p:blipFill>
        <p:spPr bwMode="auto">
          <a:xfrm>
            <a:off x="2928926" y="5500702"/>
            <a:ext cx="1621403" cy="62503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85852" y="714356"/>
            <a:ext cx="4329114" cy="510334"/>
          </a:xfrm>
        </p:spPr>
        <p:txBody>
          <a:bodyPr>
            <a:normAutofit/>
          </a:bodyPr>
          <a:lstStyle/>
          <a:p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CONTROLADORES DE FLUJO</a:t>
            </a:r>
            <a:endPara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1538" y="1357298"/>
            <a:ext cx="7615262" cy="49673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Se toma en cuenta el caudal y volumen del cilindro.</a:t>
            </a:r>
            <a:endParaRPr lang="es-EC" sz="1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7" name="1 Título"/>
          <p:cNvSpPr txBox="1">
            <a:spLocks/>
          </p:cNvSpPr>
          <p:nvPr/>
        </p:nvSpPr>
        <p:spPr>
          <a:xfrm>
            <a:off x="2071670" y="0"/>
            <a:ext cx="7072330" cy="438896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SELECCIÓN DE ELEMENTOS NEUMÁTICOS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1928802"/>
            <a:ext cx="1428750" cy="333375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2500306"/>
            <a:ext cx="2533650" cy="333375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0" y="2571744"/>
            <a:ext cx="1095375" cy="209550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1000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2928934"/>
            <a:ext cx="200025" cy="209550"/>
          </a:xfrm>
          <a:prstGeom prst="rect">
            <a:avLst/>
          </a:prstGeom>
          <a:noFill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66" y="2857496"/>
            <a:ext cx="857250" cy="419100"/>
          </a:xfrm>
          <a:prstGeom prst="rect">
            <a:avLst/>
          </a:prstGeom>
          <a:noFill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3357562"/>
            <a:ext cx="1809750" cy="209550"/>
          </a:xfrm>
          <a:prstGeom prst="rect">
            <a:avLst/>
          </a:prstGeom>
          <a:noFill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3571876"/>
            <a:ext cx="2038350" cy="209550"/>
          </a:xfrm>
          <a:prstGeom prst="rect">
            <a:avLst/>
          </a:prstGeom>
          <a:noFill/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3857628"/>
            <a:ext cx="1619250" cy="581025"/>
          </a:xfrm>
          <a:prstGeom prst="rect">
            <a:avLst/>
          </a:prstGeom>
          <a:noFill/>
        </p:spPr>
      </p:pic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1038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8" y="4429132"/>
            <a:ext cx="1628775" cy="581025"/>
          </a:xfrm>
          <a:prstGeom prst="rect">
            <a:avLst/>
          </a:prstGeom>
          <a:noFill/>
        </p:spPr>
      </p:pic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0" y="1038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29 Imagen"/>
          <p:cNvPicPr/>
          <p:nvPr/>
        </p:nvPicPr>
        <p:blipFill rotWithShape="1">
          <a:blip r:embed="rId13"/>
          <a:srcRect l="9196" t="36817" r="27537" b="27845"/>
          <a:stretch/>
        </p:blipFill>
        <p:spPr bwMode="auto">
          <a:xfrm>
            <a:off x="4572000" y="3500438"/>
            <a:ext cx="4429156" cy="2000264"/>
          </a:xfrm>
          <a:prstGeom prst="rect">
            <a:avLst/>
          </a:prstGeom>
          <a:ln w="635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47" name="91 Conector recto"/>
          <p:cNvSpPr>
            <a:spLocks noChangeShapeType="1"/>
          </p:cNvSpPr>
          <p:nvPr/>
        </p:nvSpPr>
        <p:spPr bwMode="auto">
          <a:xfrm>
            <a:off x="6786578" y="4929198"/>
            <a:ext cx="7699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SELECCIÓN DEL VARIADOR DE FRECUENCIA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2143116"/>
            <a:ext cx="2867836" cy="444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20" y="2143116"/>
            <a:ext cx="4222780" cy="458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10"/>
          <p:cNvSpPr txBox="1"/>
          <p:nvPr/>
        </p:nvSpPr>
        <p:spPr>
          <a:xfrm>
            <a:off x="5929322" y="1571612"/>
            <a:ext cx="295232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" pitchFamily="34" charset="0"/>
                <a:cs typeface="Arial" pitchFamily="34" charset="0"/>
              </a:rPr>
              <a:t>Diagrama  de cableado </a:t>
            </a: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-142908" y="0"/>
            <a:ext cx="1214414" cy="6858000"/>
            <a:chOff x="1350" y="1886"/>
            <a:chExt cx="2400" cy="12031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9" name="Picture 4" descr="MCj01044600000[1]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9450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4414" y="142852"/>
            <a:ext cx="7929586" cy="6181748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es-ES" sz="6200" b="1" dirty="0" smtClean="0"/>
              <a:t>OBJETIVOS ESPECÍFICOS :</a:t>
            </a:r>
          </a:p>
          <a:p>
            <a:pPr>
              <a:buNone/>
            </a:pPr>
            <a:endParaRPr lang="es-EC" dirty="0" smtClean="0"/>
          </a:p>
          <a:p>
            <a:pPr lvl="0" algn="just"/>
            <a:r>
              <a:rPr lang="es-ES" sz="5500" dirty="0" smtClean="0">
                <a:latin typeface="Arial" pitchFamily="34" charset="0"/>
                <a:cs typeface="Arial" pitchFamily="34" charset="0"/>
              </a:rPr>
              <a:t>Conocer la estructura y operación de la máquina sopladora de polietileno </a:t>
            </a:r>
            <a:r>
              <a:rPr lang="es-ES" sz="5500" b="1" dirty="0" err="1" smtClean="0">
                <a:latin typeface="Arial" pitchFamily="34" charset="0"/>
                <a:cs typeface="Arial" pitchFamily="34" charset="0"/>
              </a:rPr>
              <a:t>Jonh</a:t>
            </a:r>
            <a:r>
              <a:rPr lang="es-ES" sz="5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s-ES" sz="5500" b="1" dirty="0" err="1" smtClean="0">
                <a:latin typeface="Arial" pitchFamily="34" charset="0"/>
                <a:cs typeface="Arial" pitchFamily="34" charset="0"/>
              </a:rPr>
              <a:t>Huah</a:t>
            </a:r>
            <a:r>
              <a:rPr lang="es-ES" sz="5500" b="1" dirty="0" smtClean="0">
                <a:latin typeface="Arial" pitchFamily="34" charset="0"/>
                <a:cs typeface="Arial" pitchFamily="34" charset="0"/>
              </a:rPr>
              <a:t> TPH-550FX-2.</a:t>
            </a:r>
            <a:endParaRPr lang="es-EC" sz="55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es-ES" sz="4500" dirty="0" smtClean="0">
                <a:latin typeface="Arial" pitchFamily="34" charset="0"/>
                <a:cs typeface="Arial" pitchFamily="34" charset="0"/>
              </a:rPr>
              <a:t> </a:t>
            </a:r>
            <a:endParaRPr lang="es-EC" sz="45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5500" dirty="0" smtClean="0">
                <a:latin typeface="Arial" pitchFamily="34" charset="0"/>
                <a:cs typeface="Arial" pitchFamily="34" charset="0"/>
              </a:rPr>
              <a:t>Diseñar el sistema mecánico y eléctrico.</a:t>
            </a:r>
            <a:endParaRPr lang="es-EC" sz="55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EC" sz="55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5500" dirty="0" smtClean="0">
                <a:latin typeface="Arial" pitchFamily="34" charset="0"/>
                <a:cs typeface="Arial" pitchFamily="34" charset="0"/>
              </a:rPr>
              <a:t>Diseñar el sistema  de control.</a:t>
            </a:r>
            <a:endParaRPr lang="es-EC" sz="55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EC" sz="45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5500" dirty="0" smtClean="0">
                <a:latin typeface="Arial" pitchFamily="34" charset="0"/>
                <a:cs typeface="Arial" pitchFamily="34" charset="0"/>
              </a:rPr>
              <a:t>Desarrollo de planos del sistema de transporte acorde a las necesidades específicas. </a:t>
            </a:r>
            <a:endParaRPr lang="es-EC" sz="55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es-ES" sz="5500" dirty="0" smtClean="0">
                <a:latin typeface="Arial" pitchFamily="34" charset="0"/>
                <a:cs typeface="Arial" pitchFamily="34" charset="0"/>
              </a:rPr>
              <a:t> </a:t>
            </a:r>
            <a:endParaRPr lang="es-EC" sz="55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5500" dirty="0" smtClean="0">
                <a:latin typeface="Arial" pitchFamily="34" charset="0"/>
                <a:cs typeface="Arial" pitchFamily="34" charset="0"/>
              </a:rPr>
              <a:t>Seleccionar  los equipos y elementos necesarios para el sistema eléctrico, mecánico y de control.</a:t>
            </a:r>
            <a:endParaRPr lang="es-EC" sz="55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EC" sz="45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5500" dirty="0" smtClean="0">
                <a:latin typeface="Arial" pitchFamily="34" charset="0"/>
                <a:cs typeface="Arial" pitchFamily="34" charset="0"/>
              </a:rPr>
              <a:t>Construir  e implementar el sistema mecánico neumático y eléctrico  de la máquina  </a:t>
            </a:r>
            <a:endParaRPr lang="es-EC" sz="55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EC" sz="55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5500" dirty="0" smtClean="0">
                <a:latin typeface="Arial" pitchFamily="34" charset="0"/>
                <a:cs typeface="Arial" pitchFamily="34" charset="0"/>
              </a:rPr>
              <a:t>Construir el módulo de control, generando pruebas mecánicas, eléctricas  e integración de sus componentes.</a:t>
            </a:r>
            <a:endParaRPr lang="es-EC" sz="55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EC" sz="55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5500" dirty="0" smtClean="0">
                <a:latin typeface="Arial" pitchFamily="34" charset="0"/>
                <a:cs typeface="Arial" pitchFamily="34" charset="0"/>
              </a:rPr>
              <a:t>Documentar las experiencias de eventos vividos en el proyecto que aporten conocimientos y recomendaciones, considerando a proyectos similares. </a:t>
            </a:r>
            <a:endParaRPr lang="es-EC" sz="55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dirty="0"/>
          </a:p>
        </p:txBody>
      </p:sp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" y="0"/>
            <a:ext cx="1214414" cy="6858000"/>
            <a:chOff x="1350" y="1886"/>
            <a:chExt cx="2400" cy="1203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2052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500042"/>
            <a:ext cx="8147248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 smtClean="0">
                <a:solidFill>
                  <a:schemeClr val="tx1"/>
                </a:solidFill>
              </a:rPr>
              <a:t/>
            </a:r>
            <a:br>
              <a:rPr lang="es-ES" b="1" u="sng" dirty="0" smtClean="0">
                <a:solidFill>
                  <a:schemeClr val="tx1"/>
                </a:solidFill>
              </a:rPr>
            </a:br>
            <a:r>
              <a:rPr lang="es-ES" b="1" u="sng" dirty="0">
                <a:solidFill>
                  <a:schemeClr val="tx1"/>
                </a:solidFill>
              </a:rPr>
              <a:t/>
            </a:r>
            <a:br>
              <a:rPr lang="es-ES" b="1" u="sng" dirty="0">
                <a:solidFill>
                  <a:schemeClr val="tx1"/>
                </a:solidFill>
              </a:rPr>
            </a:br>
            <a:r>
              <a:rPr lang="es-ES" b="1" u="sng" dirty="0" smtClean="0">
                <a:solidFill>
                  <a:schemeClr val="tx1"/>
                </a:solidFill>
              </a:rPr>
              <a:t/>
            </a:r>
            <a:br>
              <a:rPr lang="es-ES" b="1" u="sng" dirty="0" smtClean="0">
                <a:solidFill>
                  <a:schemeClr val="tx1"/>
                </a:solidFill>
              </a:rPr>
            </a:br>
            <a:r>
              <a:rPr lang="es-ES" b="1" u="sng" dirty="0">
                <a:solidFill>
                  <a:schemeClr val="tx1"/>
                </a:solidFill>
              </a:rPr>
              <a:t/>
            </a:r>
            <a:br>
              <a:rPr lang="es-ES" b="1" u="sng" dirty="0">
                <a:solidFill>
                  <a:schemeClr val="tx1"/>
                </a:solidFill>
              </a:rPr>
            </a:br>
            <a:r>
              <a:rPr lang="es-ES" b="1" u="sng" dirty="0" smtClean="0">
                <a:solidFill>
                  <a:schemeClr val="tx1"/>
                </a:solidFill>
              </a:rPr>
              <a:t/>
            </a:r>
            <a:br>
              <a:rPr lang="es-ES" b="1" u="sng" dirty="0" smtClean="0">
                <a:solidFill>
                  <a:schemeClr val="tx1"/>
                </a:solidFill>
              </a:rPr>
            </a:br>
            <a:r>
              <a:rPr lang="es-E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PLC 230RC </a:t>
            </a:r>
            <a:endParaRPr lang="es-ES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571472" y="1428736"/>
            <a:ext cx="8147248" cy="6366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REQUERIMIENTOS DE ENTRADAS Y SALIDAS </a:t>
            </a:r>
            <a:endParaRPr lang="es-E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428868"/>
            <a:ext cx="68294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http://img1.mlstatic.com/siemens-plc-logo-230rc_MLV-O-28003079_8907.jpg"/>
          <p:cNvSpPr>
            <a:spLocks noChangeAspect="1" noChangeArrowheads="1"/>
          </p:cNvSpPr>
          <p:nvPr/>
        </p:nvSpPr>
        <p:spPr bwMode="auto">
          <a:xfrm>
            <a:off x="155575" y="-1150938"/>
            <a:ext cx="19050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236" y="2857496"/>
            <a:ext cx="1854763" cy="239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-142908" y="0"/>
            <a:ext cx="1214414" cy="6858000"/>
            <a:chOff x="1350" y="1886"/>
            <a:chExt cx="2400" cy="12031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9" name="Picture 4" descr="MCj01044600000[1]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5045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-214346" y="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9" name="CuadroTexto 6"/>
          <p:cNvSpPr txBox="1"/>
          <p:nvPr/>
        </p:nvSpPr>
        <p:spPr>
          <a:xfrm>
            <a:off x="1928794" y="142852"/>
            <a:ext cx="531117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Arial" pitchFamily="34" charset="0"/>
                <a:cs typeface="Arial" pitchFamily="34" charset="0"/>
              </a:rPr>
              <a:t>DIMENSIONAMIENTO DEL SISTEMA ELÉCTRICO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adroTexto 10"/>
          <p:cNvSpPr txBox="1"/>
          <p:nvPr/>
        </p:nvSpPr>
        <p:spPr>
          <a:xfrm>
            <a:off x="1071538" y="1000108"/>
            <a:ext cx="618694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" pitchFamily="34" charset="0"/>
                <a:cs typeface="Arial" pitchFamily="34" charset="0"/>
              </a:rPr>
              <a:t>Determinación de las cargas en el sistema eléctrico</a:t>
            </a: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857224" y="1571612"/>
          <a:ext cx="3654755" cy="746760"/>
        </p:xfrm>
        <a:graphic>
          <a:graphicData uri="http://schemas.openxmlformats.org/drawingml/2006/table">
            <a:tbl>
              <a:tblPr/>
              <a:tblGrid>
                <a:gridCol w="2807871"/>
                <a:gridCol w="846884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  <a:cs typeface="Times New Roman"/>
                        </a:rPr>
                        <a:t>EQUIPO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  <a:cs typeface="Times New Roman"/>
                        </a:rPr>
                        <a:t>S (VA)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Arial"/>
                          <a:ea typeface="Times New Roman"/>
                          <a:cs typeface="Times New Roman"/>
                        </a:rPr>
                        <a:t>LOGO SIEMENS RC230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Arial"/>
                          <a:ea typeface="Times New Roman"/>
                          <a:cs typeface="Times New Roman"/>
                        </a:rPr>
                        <a:t>ELECTROVÁLVULAS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Arial"/>
                          <a:ea typeface="Times New Roman"/>
                          <a:cs typeface="Times New Roman"/>
                        </a:rPr>
                        <a:t>14.4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Arial"/>
                          <a:ea typeface="Times New Roman"/>
                          <a:cs typeface="Times New Roman"/>
                        </a:rPr>
                        <a:t>VARIADOR DE FRECUENCIA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latin typeface="Arial"/>
                          <a:ea typeface="Times New Roman"/>
                          <a:cs typeface="Times New Roman"/>
                        </a:rPr>
                        <a:t>3449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3571868" y="2357430"/>
            <a:ext cx="9286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es-E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= 3469.4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uadroTexto 14"/>
          <p:cNvSpPr txBox="1"/>
          <p:nvPr/>
        </p:nvSpPr>
        <p:spPr>
          <a:xfrm>
            <a:off x="571472" y="2571744"/>
            <a:ext cx="414340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" pitchFamily="34" charset="0"/>
                <a:cs typeface="Arial" pitchFamily="34" charset="0"/>
              </a:rPr>
              <a:t>Selección del Breaker   </a:t>
            </a: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3071810"/>
            <a:ext cx="2000264" cy="400050"/>
          </a:xfrm>
          <a:prstGeom prst="rect">
            <a:avLst/>
          </a:prstGeom>
          <a:noFill/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3750" b="-2273"/>
          <a:stretch>
            <a:fillRect/>
          </a:stretch>
        </p:blipFill>
        <p:spPr bwMode="auto">
          <a:xfrm>
            <a:off x="1714480" y="3143248"/>
            <a:ext cx="428628" cy="214314"/>
          </a:xfrm>
          <a:prstGeom prst="rect">
            <a:avLst/>
          </a:prstGeom>
          <a:noFill/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984" y="3143248"/>
            <a:ext cx="1095375" cy="209550"/>
          </a:xfrm>
          <a:prstGeom prst="rect">
            <a:avLst/>
          </a:prstGeom>
          <a:noFill/>
        </p:spPr>
      </p:pic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uadroTexto 14"/>
          <p:cNvSpPr txBox="1"/>
          <p:nvPr/>
        </p:nvSpPr>
        <p:spPr>
          <a:xfrm>
            <a:off x="785786" y="3643314"/>
            <a:ext cx="421484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" pitchFamily="34" charset="0"/>
                <a:cs typeface="Arial" pitchFamily="34" charset="0"/>
              </a:rPr>
              <a:t>Selección de los conductores para los motores</a:t>
            </a: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2" name="21 Tabla"/>
          <p:cNvGraphicFramePr>
            <a:graphicFrameLocks noGrp="1"/>
          </p:cNvGraphicFramePr>
          <p:nvPr/>
        </p:nvGraphicFramePr>
        <p:xfrm>
          <a:off x="5000628" y="1714488"/>
          <a:ext cx="3654755" cy="368046"/>
        </p:xfrm>
        <a:graphic>
          <a:graphicData uri="http://schemas.openxmlformats.org/drawingml/2006/table">
            <a:tbl>
              <a:tblPr/>
              <a:tblGrid>
                <a:gridCol w="2807871"/>
                <a:gridCol w="846884"/>
              </a:tblGrid>
              <a:tr h="119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  <a:cs typeface="Times New Roman"/>
                        </a:rPr>
                        <a:t>EQUIPO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s-ES" sz="1000" b="1" baseline="0" dirty="0" smtClean="0">
                          <a:latin typeface="Arial"/>
                          <a:ea typeface="Times New Roman"/>
                          <a:cs typeface="Times New Roman"/>
                        </a:rPr>
                        <a:t>  (HP)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latin typeface="Arial"/>
                          <a:ea typeface="Times New Roman"/>
                          <a:cs typeface="Times New Roman"/>
                        </a:rPr>
                        <a:t>MOTOR</a:t>
                      </a:r>
                      <a:r>
                        <a:rPr lang="es-ES" sz="1000" baseline="0" dirty="0" smtClean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latin typeface="Calibri"/>
                          <a:ea typeface="Times New Roman"/>
                          <a:cs typeface="Times New Roman"/>
                        </a:rPr>
                        <a:t>1/2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984" y="4572008"/>
            <a:ext cx="1504950" cy="209550"/>
          </a:xfrm>
          <a:prstGeom prst="rect">
            <a:avLst/>
          </a:prstGeom>
          <a:noFill/>
        </p:spPr>
      </p:pic>
      <p:sp>
        <p:nvSpPr>
          <p:cNvPr id="26" name="25 Rectángulo"/>
          <p:cNvSpPr/>
          <p:nvPr/>
        </p:nvSpPr>
        <p:spPr>
          <a:xfrm>
            <a:off x="1142976" y="5143512"/>
            <a:ext cx="2373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Conductor # 14 AWG, </a:t>
            </a:r>
            <a:endParaRPr lang="es-EC" dirty="0"/>
          </a:p>
        </p:txBody>
      </p:sp>
      <p:sp>
        <p:nvSpPr>
          <p:cNvPr id="27" name="26 Rectángulo"/>
          <p:cNvSpPr/>
          <p:nvPr/>
        </p:nvSpPr>
        <p:spPr>
          <a:xfrm>
            <a:off x="3500430" y="3071810"/>
            <a:ext cx="893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= 16 A. </a:t>
            </a:r>
            <a:endParaRPr lang="es-EC" dirty="0"/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4429132"/>
            <a:ext cx="1609725" cy="447675"/>
          </a:xfrm>
          <a:prstGeom prst="rect">
            <a:avLst/>
          </a:prstGeom>
          <a:noFill/>
        </p:spPr>
      </p:pic>
      <p:sp>
        <p:nvSpPr>
          <p:cNvPr id="30" name="CuadroTexto 20"/>
          <p:cNvSpPr txBox="1"/>
          <p:nvPr/>
        </p:nvSpPr>
        <p:spPr>
          <a:xfrm>
            <a:off x="5286380" y="2643182"/>
            <a:ext cx="292858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" pitchFamily="34" charset="0"/>
                <a:cs typeface="Arial" pitchFamily="34" charset="0"/>
              </a:rPr>
              <a:t>Selección del contactor</a:t>
            </a: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0189" name="Picture 1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3286124"/>
            <a:ext cx="2028825" cy="209550"/>
          </a:xfrm>
          <a:prstGeom prst="rect">
            <a:avLst/>
          </a:prstGeom>
          <a:noFill/>
        </p:spPr>
      </p:pic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0" y="64291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3857620" y="4500570"/>
            <a:ext cx="575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4 A.</a:t>
            </a:r>
            <a:endParaRPr lang="es-EC" dirty="0"/>
          </a:p>
        </p:txBody>
      </p:sp>
      <p:sp>
        <p:nvSpPr>
          <p:cNvPr id="35" name="34 Rectángulo"/>
          <p:cNvSpPr/>
          <p:nvPr/>
        </p:nvSpPr>
        <p:spPr>
          <a:xfrm>
            <a:off x="7429520" y="3143248"/>
            <a:ext cx="1325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= 5 A. ≈ 9 A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68"/>
          <a:stretch/>
        </p:blipFill>
        <p:spPr bwMode="auto">
          <a:xfrm>
            <a:off x="2483768" y="2060848"/>
            <a:ext cx="3581421" cy="368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 flipV="1">
            <a:off x="1835696" y="2581424"/>
            <a:ext cx="108012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500034" y="2786058"/>
            <a:ext cx="213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Breaker Principal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56672" y="3091478"/>
            <a:ext cx="236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Breaker de Control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516216" y="22441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Fuente Logo! 24 </a:t>
            </a:r>
            <a:r>
              <a:rPr lang="es-ES" b="1" dirty="0" err="1" smtClean="0">
                <a:latin typeface="Arial" pitchFamily="34" charset="0"/>
                <a:cs typeface="Arial" pitchFamily="34" charset="0"/>
              </a:rPr>
              <a:t>VCD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 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13 Conector recto de flecha"/>
          <p:cNvCxnSpPr>
            <a:stCxn id="9" idx="1"/>
          </p:cNvCxnSpPr>
          <p:nvPr/>
        </p:nvCxnSpPr>
        <p:spPr>
          <a:xfrm flipH="1">
            <a:off x="5488260" y="2428766"/>
            <a:ext cx="1027956" cy="3286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 flipH="1" flipV="1">
            <a:off x="4744728" y="2906812"/>
            <a:ext cx="1668648" cy="3693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6319192" y="3996650"/>
            <a:ext cx="285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Variador de Frecuencia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23 Conector recto de flecha"/>
          <p:cNvCxnSpPr/>
          <p:nvPr/>
        </p:nvCxnSpPr>
        <p:spPr>
          <a:xfrm flipH="1">
            <a:off x="5724128" y="4194294"/>
            <a:ext cx="79208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/>
        </p:nvSpPr>
        <p:spPr>
          <a:xfrm>
            <a:off x="467544" y="4037773"/>
            <a:ext cx="1596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" pitchFamily="34" charset="0"/>
                <a:cs typeface="Arial" pitchFamily="34" charset="0"/>
              </a:rPr>
              <a:t>C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ontactor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29 Conector recto de flecha"/>
          <p:cNvCxnSpPr/>
          <p:nvPr/>
        </p:nvCxnSpPr>
        <p:spPr>
          <a:xfrm flipV="1">
            <a:off x="1907704" y="3849820"/>
            <a:ext cx="792088" cy="3444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33 CuadroTexto"/>
          <p:cNvSpPr txBox="1"/>
          <p:nvPr/>
        </p:nvSpPr>
        <p:spPr>
          <a:xfrm>
            <a:off x="6288459" y="5226000"/>
            <a:ext cx="285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Relés Auxiliares de </a:t>
            </a:r>
            <a:r>
              <a:rPr lang="es-ES" b="1" dirty="0" err="1" smtClean="0">
                <a:latin typeface="Arial" pitchFamily="34" charset="0"/>
                <a:cs typeface="Arial" pitchFamily="34" charset="0"/>
              </a:rPr>
              <a:t>VCA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 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27" name="1026 Conector recto de flecha"/>
          <p:cNvCxnSpPr/>
          <p:nvPr/>
        </p:nvCxnSpPr>
        <p:spPr>
          <a:xfrm flipH="1" flipV="1">
            <a:off x="4427984" y="4022058"/>
            <a:ext cx="1891208" cy="13886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37 CuadroTexto"/>
          <p:cNvSpPr txBox="1"/>
          <p:nvPr/>
        </p:nvSpPr>
        <p:spPr>
          <a:xfrm>
            <a:off x="467544" y="5877272"/>
            <a:ext cx="285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Relés Auxiliares de </a:t>
            </a:r>
            <a:r>
              <a:rPr lang="es-ES" b="1" dirty="0" err="1" smtClean="0">
                <a:latin typeface="Arial" pitchFamily="34" charset="0"/>
                <a:cs typeface="Arial" pitchFamily="34" charset="0"/>
              </a:rPr>
              <a:t>VCD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 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30" name="1029 Conector recto de flecha"/>
          <p:cNvCxnSpPr>
            <a:stCxn id="38" idx="0"/>
          </p:cNvCxnSpPr>
          <p:nvPr/>
        </p:nvCxnSpPr>
        <p:spPr>
          <a:xfrm flipV="1">
            <a:off x="1895860" y="4037773"/>
            <a:ext cx="1428316" cy="18394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CuadroTexto 13"/>
          <p:cNvSpPr txBox="1"/>
          <p:nvPr/>
        </p:nvSpPr>
        <p:spPr>
          <a:xfrm>
            <a:off x="1643042" y="928670"/>
            <a:ext cx="728667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Arial" pitchFamily="34" charset="0"/>
                <a:cs typeface="Arial" pitchFamily="34" charset="0"/>
              </a:rPr>
              <a:t>IMPLEMENTACIÓN DEL CIRCUITO DE POTENCIA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2"/>
          <p:cNvGrpSpPr>
            <a:grpSpLocks/>
          </p:cNvGrpSpPr>
          <p:nvPr/>
        </p:nvGrpSpPr>
        <p:grpSpPr bwMode="auto">
          <a:xfrm>
            <a:off x="-142908" y="0"/>
            <a:ext cx="1214414" cy="6858000"/>
            <a:chOff x="1350" y="1886"/>
            <a:chExt cx="2400" cy="12031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25" name="Picture 4" descr="MCj01044600000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31283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960278" y="662346"/>
            <a:ext cx="6755125" cy="57832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IMPLEMENTACIÓN DEL TABLERO DE CONTROL</a:t>
            </a:r>
            <a:endParaRPr lang="es-E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1785926"/>
            <a:ext cx="2597282" cy="372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85720" y="2285992"/>
            <a:ext cx="213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LOGO TD!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1781690" y="2718212"/>
            <a:ext cx="68407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0" y="3571876"/>
            <a:ext cx="245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Luces</a:t>
            </a:r>
          </a:p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 Indicadoras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14 Conector recto de flecha"/>
          <p:cNvCxnSpPr/>
          <p:nvPr/>
        </p:nvCxnSpPr>
        <p:spPr>
          <a:xfrm>
            <a:off x="2699792" y="3534436"/>
            <a:ext cx="0" cy="3175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3491880" y="3522793"/>
            <a:ext cx="0" cy="312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H="1" flipV="1">
            <a:off x="653247" y="3501009"/>
            <a:ext cx="2838633" cy="53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653247" y="3494239"/>
            <a:ext cx="0" cy="1561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3" t="23814" r="33213" b="7819"/>
          <a:stretch/>
        </p:blipFill>
        <p:spPr bwMode="auto">
          <a:xfrm>
            <a:off x="5076056" y="2193600"/>
            <a:ext cx="1746201" cy="157244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6723986" y="3762667"/>
            <a:ext cx="245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Incremento de la Frecuencia  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718703" y="4509120"/>
            <a:ext cx="245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Decremento de la Frecuencia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726360" y="5301207"/>
            <a:ext cx="353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Desplazamiento del Sistema de Recolección lado Izquierdo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5569299" y="6021288"/>
            <a:ext cx="353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Desplazamiento del Sistema de Recolección lado Derecho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48" name="2047 Conector recto"/>
          <p:cNvCxnSpPr/>
          <p:nvPr/>
        </p:nvCxnSpPr>
        <p:spPr>
          <a:xfrm>
            <a:off x="6588224" y="3693214"/>
            <a:ext cx="0" cy="4558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6156176" y="3693214"/>
            <a:ext cx="0" cy="10319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37 Conector recto"/>
          <p:cNvCxnSpPr>
            <a:endCxn id="30" idx="1"/>
          </p:cNvCxnSpPr>
          <p:nvPr/>
        </p:nvCxnSpPr>
        <p:spPr>
          <a:xfrm>
            <a:off x="5724128" y="3693214"/>
            <a:ext cx="2232" cy="193115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>
            <a:off x="5292080" y="3693214"/>
            <a:ext cx="0" cy="26161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56" name="2055 Conector recto de flecha"/>
          <p:cNvCxnSpPr/>
          <p:nvPr/>
        </p:nvCxnSpPr>
        <p:spPr>
          <a:xfrm>
            <a:off x="6588224" y="414908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>
            <a:off x="6156176" y="472514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 flipV="1">
            <a:off x="5726360" y="5624372"/>
            <a:ext cx="18002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/>
          <p:nvPr/>
        </p:nvCxnSpPr>
        <p:spPr>
          <a:xfrm>
            <a:off x="5299523" y="6309320"/>
            <a:ext cx="42460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51 CuadroTexto"/>
          <p:cNvSpPr txBox="1"/>
          <p:nvPr/>
        </p:nvSpPr>
        <p:spPr>
          <a:xfrm>
            <a:off x="5857884" y="1643050"/>
            <a:ext cx="278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Panel de Visualización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6799051" y="2456602"/>
            <a:ext cx="245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" pitchFamily="34" charset="0"/>
                <a:cs typeface="Arial" pitchFamily="34" charset="0"/>
              </a:rPr>
              <a:t>Conteo de Envases lado Derecho - Izquierdo</a:t>
            </a:r>
            <a:endParaRPr lang="es-ES" sz="1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62" name="2061 Conector recto"/>
          <p:cNvCxnSpPr/>
          <p:nvPr/>
        </p:nvCxnSpPr>
        <p:spPr>
          <a:xfrm>
            <a:off x="5816370" y="3274318"/>
            <a:ext cx="230074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64" name="2063 Conector recto de flecha"/>
          <p:cNvCxnSpPr/>
          <p:nvPr/>
        </p:nvCxnSpPr>
        <p:spPr>
          <a:xfrm flipV="1">
            <a:off x="8117113" y="2979822"/>
            <a:ext cx="0" cy="29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66" name="2065 Conector recto"/>
          <p:cNvCxnSpPr/>
          <p:nvPr/>
        </p:nvCxnSpPr>
        <p:spPr>
          <a:xfrm flipV="1">
            <a:off x="5816370" y="3207643"/>
            <a:ext cx="0" cy="66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 flipV="1">
            <a:off x="6588224" y="3207643"/>
            <a:ext cx="0" cy="66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63 CuadroTexto"/>
          <p:cNvSpPr txBox="1"/>
          <p:nvPr/>
        </p:nvSpPr>
        <p:spPr>
          <a:xfrm>
            <a:off x="0" y="4214818"/>
            <a:ext cx="245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Selector </a:t>
            </a:r>
          </a:p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 OFF-ON del Sistema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64 CuadroTexto"/>
          <p:cNvSpPr txBox="1"/>
          <p:nvPr/>
        </p:nvSpPr>
        <p:spPr>
          <a:xfrm>
            <a:off x="428596" y="6000768"/>
            <a:ext cx="276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Selector  OFF-ON   Banda Transportadora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3000364" y="6072206"/>
            <a:ext cx="245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Selector  Mando Manual-Automático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73" name="2072 Conector recto"/>
          <p:cNvCxnSpPr/>
          <p:nvPr/>
        </p:nvCxnSpPr>
        <p:spPr>
          <a:xfrm>
            <a:off x="1180784" y="5066454"/>
            <a:ext cx="0" cy="18568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78" name="2077 Conector recto de flecha"/>
          <p:cNvCxnSpPr/>
          <p:nvPr/>
        </p:nvCxnSpPr>
        <p:spPr>
          <a:xfrm>
            <a:off x="1180784" y="5253259"/>
            <a:ext cx="12280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34 Conector recto"/>
          <p:cNvCxnSpPr>
            <a:stCxn id="65" idx="0"/>
          </p:cNvCxnSpPr>
          <p:nvPr/>
        </p:nvCxnSpPr>
        <p:spPr>
          <a:xfrm flipV="1">
            <a:off x="1810775" y="5839598"/>
            <a:ext cx="0" cy="1611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1857356" y="5857892"/>
            <a:ext cx="1634524" cy="193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 flipV="1">
            <a:off x="3491880" y="5445224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 flipV="1">
            <a:off x="4355976" y="5445224"/>
            <a:ext cx="0" cy="593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1" name="Group 2"/>
          <p:cNvGrpSpPr>
            <a:grpSpLocks/>
          </p:cNvGrpSpPr>
          <p:nvPr/>
        </p:nvGrpSpPr>
        <p:grpSpPr bwMode="auto">
          <a:xfrm>
            <a:off x="-214346" y="0"/>
            <a:ext cx="1214414" cy="6858000"/>
            <a:chOff x="1350" y="1886"/>
            <a:chExt cx="2400" cy="12031"/>
          </a:xfrm>
        </p:grpSpPr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43" name="Picture 4" descr="MCj01044600000[1]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7507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67458"/>
          </a:xfrm>
        </p:spPr>
        <p:txBody>
          <a:bodyPr>
            <a:normAutofit/>
          </a:bodyPr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CONSTRUCCIÓN E IMPLEMENTACIÓN</a:t>
            </a:r>
            <a:endParaRPr lang="es-EC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pic>
        <p:nvPicPr>
          <p:cNvPr id="1026" name="Picture 2" descr="C:\Users\Usuario\Desktop\TODO TESIS\101MSDCF\DSC00978.JPG"/>
          <p:cNvPicPr>
            <a:picLocks noChangeAspect="1" noChangeArrowheads="1"/>
          </p:cNvPicPr>
          <p:nvPr/>
        </p:nvPicPr>
        <p:blipFill>
          <a:blip r:embed="rId4" cstate="print"/>
          <a:srcRect l="7792" t="16883"/>
          <a:stretch>
            <a:fillRect/>
          </a:stretch>
        </p:blipFill>
        <p:spPr bwMode="auto">
          <a:xfrm>
            <a:off x="1071538" y="1357298"/>
            <a:ext cx="3286116" cy="2221597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1357290" y="364331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itchFamily="34" charset="0"/>
                <a:cs typeface="Arial" pitchFamily="34" charset="0"/>
              </a:rPr>
              <a:t>Sistema de recolección</a:t>
            </a: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8 Imagen"/>
          <p:cNvPicPr/>
          <p:nvPr/>
        </p:nvPicPr>
        <p:blipFill rotWithShape="1">
          <a:blip r:embed="rId5"/>
          <a:srcRect l="31812" t="25230" r="27782" b="21128"/>
          <a:stretch/>
        </p:blipFill>
        <p:spPr bwMode="auto">
          <a:xfrm>
            <a:off x="5143504" y="1285860"/>
            <a:ext cx="3666361" cy="2736503"/>
          </a:xfrm>
          <a:prstGeom prst="rect">
            <a:avLst/>
          </a:prstGeom>
          <a:ln w="635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/>
          <p:cNvPicPr/>
          <p:nvPr/>
        </p:nvPicPr>
        <p:blipFill rotWithShape="1">
          <a:blip r:embed="rId6"/>
          <a:srcRect l="20537" t="36188" r="48775" b="19823"/>
          <a:stretch/>
        </p:blipFill>
        <p:spPr bwMode="auto">
          <a:xfrm>
            <a:off x="1214414" y="4286256"/>
            <a:ext cx="2496709" cy="201215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142976" y="6488668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itchFamily="34" charset="0"/>
                <a:cs typeface="Arial" pitchFamily="34" charset="0"/>
              </a:rPr>
              <a:t>Sistema de alineación</a:t>
            </a: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11 Imagen"/>
          <p:cNvPicPr/>
          <p:nvPr/>
        </p:nvPicPr>
        <p:blipFill rotWithShape="1">
          <a:blip r:embed="rId7"/>
          <a:srcRect l="25459" t="33962" r="35291" b="12129"/>
          <a:stretch/>
        </p:blipFill>
        <p:spPr bwMode="auto">
          <a:xfrm>
            <a:off x="4929190" y="4357694"/>
            <a:ext cx="2552700" cy="197119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5072066" y="6488668"/>
            <a:ext cx="407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" pitchFamily="34" charset="0"/>
                <a:cs typeface="Arial" pitchFamily="34" charset="0"/>
              </a:rPr>
              <a:t>Motor y cadenas de transporte </a:t>
            </a:r>
            <a:endParaRPr lang="es-EC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714348" y="0"/>
            <a:ext cx="8229600" cy="36745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PRUEBAS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2"/>
          <a:srcRect l="25069" t="43091" r="20338" b="23888"/>
          <a:stretch>
            <a:fillRect/>
          </a:stretch>
        </p:blipFill>
        <p:spPr bwMode="auto">
          <a:xfrm>
            <a:off x="428596" y="1357298"/>
            <a:ext cx="4675895" cy="176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F:\DCIM\101MSDCF\DSC009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428736"/>
            <a:ext cx="2050515" cy="171451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 descr="F:\DCIM\101MSDCF\DSC009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1428736"/>
            <a:ext cx="1928794" cy="171451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9 Imagen"/>
          <p:cNvPicPr/>
          <p:nvPr/>
        </p:nvPicPr>
        <p:blipFill rotWithShape="1">
          <a:blip r:embed="rId5"/>
          <a:srcRect l="38294" t="37122" r="21597" b="26724"/>
          <a:stretch/>
        </p:blipFill>
        <p:spPr bwMode="auto">
          <a:xfrm>
            <a:off x="2214546" y="3857628"/>
            <a:ext cx="4567155" cy="231457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-357222" y="0"/>
            <a:ext cx="1214414" cy="6858000"/>
            <a:chOff x="1350" y="1886"/>
            <a:chExt cx="2400" cy="12031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13" name="Picture 4" descr="MCj01044600000[1]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14" name="1 Título"/>
          <p:cNvSpPr txBox="1">
            <a:spLocks/>
          </p:cNvSpPr>
          <p:nvPr/>
        </p:nvSpPr>
        <p:spPr>
          <a:xfrm>
            <a:off x="1214414" y="3286124"/>
            <a:ext cx="3286148" cy="36745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Alineación de envases de 37 gr.</a:t>
            </a: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5500694" y="3286124"/>
            <a:ext cx="3286148" cy="36745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Recolección de envases de 15 gr.</a:t>
            </a: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2928926" y="6286520"/>
            <a:ext cx="3286148" cy="36745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3"/>
          <p:cNvSpPr txBox="1"/>
          <p:nvPr/>
        </p:nvSpPr>
        <p:spPr>
          <a:xfrm>
            <a:off x="1928794" y="1000108"/>
            <a:ext cx="5439968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Arial" pitchFamily="34" charset="0"/>
                <a:cs typeface="Arial" pitchFamily="34" charset="0"/>
              </a:rPr>
              <a:t>PERIODO DE RECUPERACIÓN DE LA INVERSIÓN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66" y="2143116"/>
            <a:ext cx="1883365" cy="357190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500306"/>
            <a:ext cx="2576098" cy="500066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643174" y="2500306"/>
            <a:ext cx="3214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37717,12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643042" y="3214686"/>
            <a:ext cx="3071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TIR = 62,79 %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71604" y="3643314"/>
            <a:ext cx="3286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PRI = 1 año 7 meses 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428728" y="4071942"/>
            <a:ext cx="2786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</a:t>
            </a:r>
            <a:r>
              <a:rPr kumimoji="0" lang="es-E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C/B = 2,3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/>
        </p:nvGraphicFramePr>
        <p:xfrm>
          <a:off x="4714876" y="3000372"/>
          <a:ext cx="3714776" cy="2571768"/>
        </p:xfrm>
        <a:graphic>
          <a:graphicData uri="http://schemas.openxmlformats.org/drawingml/2006/table">
            <a:tbl>
              <a:tblPr/>
              <a:tblGrid>
                <a:gridCol w="1857388"/>
                <a:gridCol w="1857388"/>
              </a:tblGrid>
              <a:tr h="857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Arial"/>
                          <a:ea typeface="Times New Roman"/>
                          <a:cs typeface="Times New Roman"/>
                        </a:rPr>
                        <a:t>TÉCNICA </a:t>
                      </a:r>
                      <a:r>
                        <a:rPr lang="es-ES" sz="1100" b="1" dirty="0" smtClean="0">
                          <a:latin typeface="Arial"/>
                          <a:ea typeface="Times New Roman"/>
                          <a:cs typeface="Times New Roman"/>
                        </a:rPr>
                        <a:t> DE </a:t>
                      </a:r>
                      <a:r>
                        <a:rPr lang="es-ES" sz="1100" b="1" dirty="0">
                          <a:latin typeface="Arial"/>
                          <a:ea typeface="Times New Roman"/>
                          <a:cs typeface="Times New Roman"/>
                        </a:rPr>
                        <a:t>EVALUACIÓN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Arial"/>
                          <a:ea typeface="Times New Roman"/>
                          <a:cs typeface="Times New Roman"/>
                        </a:rPr>
                        <a:t>		RANGO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VPN,$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  <a:cs typeface="Times New Roman"/>
                        </a:rPr>
                        <a:t>$ 37717,12 &gt; 0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TIR,%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62,79 %&gt; 14,53 %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PRI, AÑOS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19,2 meses&lt; 5 años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RBC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  <a:cs typeface="Times New Roman"/>
                        </a:rPr>
                        <a:t>2,3&gt; 1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0" y="0"/>
            <a:ext cx="1214414" cy="6858000"/>
            <a:chOff x="1350" y="1886"/>
            <a:chExt cx="2400" cy="12031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16" name="Picture 4" descr="MCj01044600000[1]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2910" y="785794"/>
            <a:ext cx="8358246" cy="5538806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es-ES" dirty="0" smtClean="0">
                <a:latin typeface="Arial" pitchFamily="34" charset="0"/>
                <a:cs typeface="Arial" pitchFamily="34" charset="0"/>
              </a:rPr>
              <a:t>El diseño, construcción e implementación de un sistema automático de recolección y transporte de envases cumple los requerimientos de la empresa “INPLÁSTICO NARANJO HERNÁNDEZ” </a:t>
            </a:r>
            <a:endParaRPr lang="es-EC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dirty="0" smtClean="0">
                <a:latin typeface="Arial" pitchFamily="34" charset="0"/>
                <a:cs typeface="Arial" pitchFamily="34" charset="0"/>
              </a:rPr>
              <a:t>Se determinó que la máquina consta de un sistema de extrusión de soplado de 4 envases, 2 brazos automáticos para la salida de envases; los modos de operación son manual y automático. En base a las características operacionales de estos sistemas se implementó los sistemas automáticos de recolección y transporte de envases para mejorar las condiciones del proceso dado que los envases eran liberados en un depósito para posteriormente ser transportado manualmente a la </a:t>
            </a:r>
            <a:r>
              <a:rPr lang="es-ES" dirty="0" err="1" smtClean="0">
                <a:latin typeface="Arial" pitchFamily="34" charset="0"/>
                <a:cs typeface="Arial" pitchFamily="34" charset="0"/>
              </a:rPr>
              <a:t>fajilladora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.  </a:t>
            </a:r>
            <a:endParaRPr lang="es-EC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dirty="0" smtClean="0">
                <a:latin typeface="Arial" pitchFamily="34" charset="0"/>
                <a:cs typeface="Arial" pitchFamily="34" charset="0"/>
              </a:rPr>
              <a:t>Se obtuvo el desarrollo óptimo del sistema de control el cual influía en el sistema mecánico y eléctrico permitiendo un proceso de manera sencilla.</a:t>
            </a:r>
            <a:endParaRPr lang="es-EC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dirty="0" smtClean="0">
                <a:latin typeface="Arial" pitchFamily="34" charset="0"/>
                <a:cs typeface="Arial" pitchFamily="34" charset="0"/>
              </a:rPr>
              <a:t>Se desarrollaron los planos del sistema de recolección, parada y transporte de envases, los cuales fueron importantes para la construcción e implementación que son la mira de este proyecto.</a:t>
            </a:r>
            <a:endParaRPr lang="es-EC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dirty="0" smtClean="0">
                <a:latin typeface="Arial" pitchFamily="34" charset="0"/>
                <a:cs typeface="Arial" pitchFamily="34" charset="0"/>
              </a:rPr>
              <a:t>Se implementó una pantalla de visualización mediante un interfaz hombre máquina de fácil acceso y en tiempo real.</a:t>
            </a:r>
            <a:endParaRPr lang="es-EC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4" name="CuadroTexto 13"/>
          <p:cNvSpPr txBox="1"/>
          <p:nvPr/>
        </p:nvSpPr>
        <p:spPr>
          <a:xfrm>
            <a:off x="2857488" y="285728"/>
            <a:ext cx="348626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Arial" pitchFamily="34" charset="0"/>
                <a:cs typeface="Arial" pitchFamily="34" charset="0"/>
              </a:rPr>
              <a:t>CONCLUSIONES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-357222" y="0"/>
            <a:ext cx="1214414" cy="6858000"/>
            <a:chOff x="1350" y="1886"/>
            <a:chExt cx="2400" cy="1203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7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81616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es-ES" sz="2400" dirty="0" smtClean="0">
                <a:latin typeface="Arial" pitchFamily="34" charset="0"/>
                <a:cs typeface="Arial" pitchFamily="34" charset="0"/>
              </a:rPr>
              <a:t>Se elaboró los planos eléctricos, mecánicos y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electroneumáticos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de los sistemas, los cuales fueron entregados a la empresa “INPLÁSTICO NARANJO HERNÁNDEZ” para el montaje o mantenimiento en el caso de quedar fuera de servicio temporalmente.</a:t>
            </a:r>
            <a:endParaRPr lang="es-EC" sz="24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2400" dirty="0" smtClean="0">
                <a:latin typeface="Arial" pitchFamily="34" charset="0"/>
                <a:cs typeface="Arial" pitchFamily="34" charset="0"/>
              </a:rPr>
              <a:t>Mediante la construcción del módulo de control y potencia, se logró cumplir con todos los parámetros establecidos para el funcionamiento de todo el sistema.</a:t>
            </a:r>
            <a:endParaRPr lang="es-EC" sz="24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2400" dirty="0" smtClean="0">
                <a:latin typeface="Arial" pitchFamily="34" charset="0"/>
                <a:cs typeface="Arial" pitchFamily="34" charset="0"/>
              </a:rPr>
              <a:t>Con la realización de este proyecto se logró eliminar el transporte de envases manualmente, de esta manera con la implementación y construcción de estos sistemas en forma automática se optimizaron todos estos parámetros para una mayor producción. </a:t>
            </a:r>
            <a:endParaRPr lang="es-EC" sz="24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2400" dirty="0" smtClean="0">
                <a:latin typeface="Arial" pitchFamily="34" charset="0"/>
                <a:cs typeface="Arial" pitchFamily="34" charset="0"/>
              </a:rPr>
              <a:t>Según el análisis financiero de acuerdo al flujo de caja proyectado se concluye que la empresa “INPLÁSTICO NARANJO HERNÁNDEZ” recuperará su inversión inicial en un periodo de “1 años y 7 meses”.</a:t>
            </a:r>
            <a:endParaRPr lang="es-EC" sz="2400" dirty="0" smtClean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sp>
        <p:nvSpPr>
          <p:cNvPr id="4" name="CuadroTexto 13"/>
          <p:cNvSpPr txBox="1"/>
          <p:nvPr/>
        </p:nvSpPr>
        <p:spPr>
          <a:xfrm>
            <a:off x="2857488" y="285728"/>
            <a:ext cx="348626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Arial" pitchFamily="34" charset="0"/>
                <a:cs typeface="Arial" pitchFamily="34" charset="0"/>
              </a:rPr>
              <a:t>CONCLUSIONES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-357222" y="0"/>
            <a:ext cx="1214414" cy="6858000"/>
            <a:chOff x="1350" y="1886"/>
            <a:chExt cx="2400" cy="1203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7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es-ES" sz="2400" dirty="0" smtClean="0">
                <a:latin typeface="Arial" pitchFamily="34" charset="0"/>
                <a:cs typeface="Arial" pitchFamily="34" charset="0"/>
              </a:rPr>
              <a:t>Antes de poner en marcha todos los sistemas implementados verificar cada uno de los equipos o componentes que estén dentro de los parámetros establecidos, se recomienda hacer una prueba manual de cada elemento que se encuentre en el sistema para asegurar su correcto funcionamiento.</a:t>
            </a:r>
            <a:endParaRPr lang="es-EC" sz="24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2400" dirty="0" smtClean="0">
                <a:latin typeface="Arial" pitchFamily="34" charset="0"/>
                <a:cs typeface="Arial" pitchFamily="34" charset="0"/>
              </a:rPr>
              <a:t>Tener un conocimiento básico de la máquina sopladora industrial marca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JonhHuah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el cual es muy importante porque el sistema fue implementado en la misma.</a:t>
            </a:r>
            <a:endParaRPr lang="es-EC" sz="24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2400" dirty="0" smtClean="0">
                <a:latin typeface="Arial" pitchFamily="34" charset="0"/>
                <a:cs typeface="Arial" pitchFamily="34" charset="0"/>
              </a:rPr>
              <a:t>Capacitar al personal de mantenimiento y operarios involucrados en la utilización de los sistemas de recolección, parada y transporte de envases, con el fin de que se pueda realizar correctas acciones de los sistemas ya mencionados, al igual que la utilización del manual de operación y mantenimiento para una mayor comprensión del funcionamiento de todo el sistema.</a:t>
            </a:r>
            <a:endParaRPr lang="es-EC" sz="24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2400" dirty="0" smtClean="0">
                <a:latin typeface="Arial" pitchFamily="34" charset="0"/>
                <a:cs typeface="Arial" pitchFamily="34" charset="0"/>
              </a:rPr>
              <a:t>Tener conocimientos en seguridad industrial los cuales son muy importantes en toda área industrial, por ende estos conocimientos aplicados correctamente evitan riesgos en el lugar de trabajo.</a:t>
            </a:r>
            <a:endParaRPr lang="es-EC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dirty="0"/>
          </a:p>
        </p:txBody>
      </p:sp>
      <p:sp>
        <p:nvSpPr>
          <p:cNvPr id="4" name="CuadroTexto 13"/>
          <p:cNvSpPr txBox="1"/>
          <p:nvPr/>
        </p:nvSpPr>
        <p:spPr>
          <a:xfrm>
            <a:off x="2643174" y="214290"/>
            <a:ext cx="391488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Arial" pitchFamily="34" charset="0"/>
                <a:cs typeface="Arial" pitchFamily="34" charset="0"/>
              </a:rPr>
              <a:t>RECOMENDACIONES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-357222" y="0"/>
            <a:ext cx="1214414" cy="6858000"/>
            <a:chOff x="1350" y="1886"/>
            <a:chExt cx="2400" cy="1203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7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11760" y="597001"/>
            <a:ext cx="4572032" cy="714356"/>
          </a:xfrm>
        </p:spPr>
        <p:txBody>
          <a:bodyPr>
            <a:normAutofit/>
          </a:bodyPr>
          <a:lstStyle/>
          <a:p>
            <a:pPr algn="ctr"/>
            <a:r>
              <a:rPr lang="es-EC" sz="2000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es-EC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JUSTIFICACIÓN </a:t>
            </a:r>
            <a:endParaRPr lang="es-EC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988840"/>
            <a:ext cx="7686700" cy="1784810"/>
          </a:xfrm>
        </p:spPr>
        <p:txBody>
          <a:bodyPr>
            <a:normAutofit/>
          </a:bodyPr>
          <a:lstStyle/>
          <a:p>
            <a:pPr algn="just"/>
            <a:r>
              <a:rPr lang="es-ES" sz="2000" dirty="0" smtClean="0">
                <a:latin typeface="Arial" pitchFamily="34" charset="0"/>
                <a:cs typeface="Arial" pitchFamily="34" charset="0"/>
              </a:rPr>
              <a:t>En la empresa “INPLÁSTICO NARANJO HERNÁNDEZ” se pretende implementar un sistema automático de recolección y transporte de envases plásticos de polietileno, con el propósito de elevar sus niveles de producción. 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7"/>
          <p:cNvSpPr txBox="1"/>
          <p:nvPr/>
        </p:nvSpPr>
        <p:spPr>
          <a:xfrm>
            <a:off x="2357422" y="2428868"/>
            <a:ext cx="4960395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8000" b="1" dirty="0" smtClean="0">
                <a:latin typeface="Arial" pitchFamily="34" charset="0"/>
                <a:cs typeface="Arial" pitchFamily="34" charset="0"/>
              </a:rPr>
              <a:t>GRACIAS</a:t>
            </a:r>
            <a:endParaRPr lang="es-EC" sz="1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-357222" y="0"/>
            <a:ext cx="1214414" cy="6858000"/>
            <a:chOff x="1350" y="1886"/>
            <a:chExt cx="2400" cy="1203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7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715304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es-EC" sz="1800" b="1" dirty="0" smtClean="0">
                <a:solidFill>
                  <a:schemeClr val="tx1"/>
                </a:solidFill>
              </a:rPr>
              <a:t>DISTRIBUCIÓN DE LOS ELEMENTOS DEL SISTEMA DE RECOLECCIÓN(15 gr) Y ALINEACIÓN DE (37 gr)</a:t>
            </a:r>
            <a:endParaRPr lang="es-EC" sz="1800" b="1" dirty="0">
              <a:solidFill>
                <a:schemeClr val="tx1"/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" y="0"/>
            <a:ext cx="1214414" cy="6858000"/>
            <a:chOff x="1350" y="1886"/>
            <a:chExt cx="2400" cy="12031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9" name="Picture 4" descr="MCj01044600000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pic>
        <p:nvPicPr>
          <p:cNvPr id="10" name="9 Marcador de contenido"/>
          <p:cNvPicPr>
            <a:picLocks noGrp="1"/>
          </p:cNvPicPr>
          <p:nvPr>
            <p:ph idx="1"/>
          </p:nvPr>
        </p:nvPicPr>
        <p:blipFill>
          <a:blip r:embed="rId5"/>
          <a:srcRect l="12791" t="37002" r="23486" b="22014"/>
          <a:stretch>
            <a:fillRect/>
          </a:stretch>
        </p:blipFill>
        <p:spPr bwMode="auto">
          <a:xfrm>
            <a:off x="1571604" y="928670"/>
            <a:ext cx="6500858" cy="303241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16819"/>
              </p:ext>
            </p:extLst>
          </p:nvPr>
        </p:nvGraphicFramePr>
        <p:xfrm>
          <a:off x="1714480" y="4053840"/>
          <a:ext cx="4727575" cy="2804160"/>
        </p:xfrm>
        <a:graphic>
          <a:graphicData uri="http://schemas.openxmlformats.org/drawingml/2006/table">
            <a:tbl>
              <a:tblPr/>
              <a:tblGrid>
                <a:gridCol w="2374265"/>
                <a:gridCol w="2353310"/>
              </a:tblGrid>
              <a:tr h="350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  <a:cs typeface="Times New Roman"/>
                        </a:rPr>
                        <a:t>1.- Placa de acrílico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  <a:cs typeface="Times New Roman"/>
                        </a:rPr>
                        <a:t>8.- Brazo de soporte.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  <a:cs typeface="Times New Roman"/>
                        </a:rPr>
                        <a:t>2.- Envase de 37 gr.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9.- Perno de sujeción.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  <a:cs typeface="Times New Roman"/>
                        </a:rPr>
                        <a:t>3.- Placa alineación envases 37 gr.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  <a:cs typeface="Times New Roman"/>
                        </a:rPr>
                        <a:t>10.- Sistema recolección de 15 gr.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4.- Perfil de sujeción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  <a:cs typeface="Times New Roman"/>
                        </a:rPr>
                        <a:t>11.- Buje de fijación.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s-ES" sz="1100" dirty="0" smtClean="0">
                          <a:latin typeface="Arial"/>
                          <a:ea typeface="Times New Roman"/>
                          <a:cs typeface="Times New Roman"/>
                        </a:rPr>
                        <a:t>.-Placa sujeción del cilindro 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  <a:cs typeface="Times New Roman"/>
                        </a:rPr>
                        <a:t>12.- Conectores.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6.- Guías de soporte.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  <a:cs typeface="Times New Roman"/>
                        </a:rPr>
                        <a:t>13.- Envase de 15 gr.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7.- Cilindro neumático</a:t>
                      </a:r>
                      <a:endParaRPr lang="es-EC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r>
                        <a:rPr lang="es-ES" sz="1100" dirty="0" smtClean="0">
                          <a:latin typeface="Arial"/>
                          <a:ea typeface="Times New Roman"/>
                          <a:cs typeface="Times New Roman"/>
                        </a:rPr>
                        <a:t>.-Perfil de sujeción del acrílico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52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  <a:cs typeface="Times New Roman"/>
                        </a:rPr>
                        <a:t>15.- Pomo de ajuste en estrella.</a:t>
                      </a:r>
                      <a:endParaRPr lang="es-EC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+mn-lt"/>
              </a:rPr>
              <a:t>DISTRIBUCIÓN COMPLETO DE LOS ELEMENTOS DEL SISTEMA ALINEACIÓN Y TRANSPORTE </a:t>
            </a:r>
            <a:endParaRPr lang="es-EC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479" t="12875" r="3005" b="9005"/>
          <a:stretch>
            <a:fillRect/>
          </a:stretch>
        </p:blipFill>
        <p:spPr bwMode="auto">
          <a:xfrm>
            <a:off x="142844" y="785794"/>
            <a:ext cx="9001156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l="34113" t="16991" r="33888" b="8907"/>
          <a:stretch>
            <a:fillRect/>
          </a:stretch>
        </p:blipFill>
        <p:spPr bwMode="auto">
          <a:xfrm>
            <a:off x="7143768" y="3325819"/>
            <a:ext cx="2000232" cy="353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4"/>
          </a:xfrm>
        </p:spPr>
        <p:txBody>
          <a:bodyPr>
            <a:normAutofit/>
          </a:bodyPr>
          <a:lstStyle/>
          <a:p>
            <a:r>
              <a:rPr lang="es-EC" sz="1800" b="1" dirty="0" smtClean="0">
                <a:solidFill>
                  <a:schemeClr val="tx1"/>
                </a:solidFill>
              </a:rPr>
              <a:t>DISTRIBUCIÓN COMPLETO DE LOS ELEMENTOS DEL SISTEMA RECOLECCIÓN  Y TRANSPORTE </a:t>
            </a:r>
            <a:endParaRPr lang="es-EC" sz="1800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 l="21910" t="14832" r="3089" b="13707"/>
          <a:stretch>
            <a:fillRect/>
          </a:stretch>
        </p:blipFill>
        <p:spPr bwMode="auto">
          <a:xfrm>
            <a:off x="0" y="666215"/>
            <a:ext cx="9144000" cy="569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10" name="1 Título"/>
          <p:cNvSpPr txBox="1">
            <a:spLocks/>
          </p:cNvSpPr>
          <p:nvPr/>
        </p:nvSpPr>
        <p:spPr>
          <a:xfrm>
            <a:off x="2214546" y="0"/>
            <a:ext cx="6186502" cy="58177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lvl="0"/>
            <a:r>
              <a:rPr lang="es-ES" sz="2000" b="1" dirty="0" smtClean="0"/>
              <a:t> SISTEMA RECOLECCION Y TRANSPORTE .</a:t>
            </a:r>
            <a:endParaRPr lang="es-EC" sz="2000" dirty="0"/>
          </a:p>
        </p:txBody>
      </p:sp>
      <p:graphicFrame>
        <p:nvGraphicFramePr>
          <p:cNvPr id="11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537285"/>
              </p:ext>
            </p:extLst>
          </p:nvPr>
        </p:nvGraphicFramePr>
        <p:xfrm>
          <a:off x="1214414" y="714356"/>
          <a:ext cx="8087932" cy="39624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5FCBEF">
                        <a:tint val="65000"/>
                        <a:lumMod val="110000"/>
                      </a:srgbClr>
                    </a:gs>
                    <a:gs pos="88000">
                      <a:srgbClr val="5FCBEF">
                        <a:tint val="90000"/>
                      </a:srgbClr>
                    </a:gs>
                  </a:gsLst>
                  <a:lin ang="5400000" scaled="0"/>
                </a:gradFill>
                <a:effectLst/>
              </a:tblPr>
              <a:tblGrid>
                <a:gridCol w="8087932"/>
              </a:tblGrid>
              <a:tr h="3090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s-ES" sz="2000" b="1" dirty="0" smtClean="0">
                          <a:latin typeface="Arial" pitchFamily="34" charset="0"/>
                          <a:cs typeface="Arial" pitchFamily="34" charset="0"/>
                        </a:rPr>
                        <a:t>PARÁMETROS</a:t>
                      </a:r>
                      <a:r>
                        <a:rPr lang="es-ES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DE DISEÑO</a:t>
                      </a:r>
                    </a:p>
                  </a:txBody>
                  <a:tcPr>
                    <a:lnL w="12700" cap="rnd" cmpd="sng" algn="ctr">
                      <a:solidFill>
                        <a:srgbClr val="5FCBEF"/>
                      </a:solidFill>
                      <a:prstDash val="solid"/>
                    </a:lnL>
                    <a:lnR w="12700" cap="rnd" cmpd="sng" algn="ctr">
                      <a:solidFill>
                        <a:srgbClr val="5FCBEF"/>
                      </a:solidFill>
                      <a:prstDash val="solid"/>
                    </a:lnR>
                    <a:lnT w="12700" cap="rnd" cmpd="sng" algn="ctr">
                      <a:solidFill>
                        <a:srgbClr val="5FCBEF"/>
                      </a:solidFill>
                      <a:prstDash val="solid"/>
                    </a:lnT>
                    <a:lnB w="12700" cap="rnd" cmpd="sng" algn="ctr">
                      <a:solidFill>
                        <a:srgbClr val="5FCBE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559304"/>
              </p:ext>
            </p:extLst>
          </p:nvPr>
        </p:nvGraphicFramePr>
        <p:xfrm>
          <a:off x="928662" y="1397000"/>
          <a:ext cx="7572428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214"/>
                <a:gridCol w="3786214"/>
              </a:tblGrid>
              <a:tr h="4928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Peso</a:t>
                      </a:r>
                      <a:r>
                        <a:rPr lang="es-ES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de los envases  de  </a:t>
                      </a:r>
                      <a:r>
                        <a:rPr lang="es-ES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950 cc</a:t>
                      </a:r>
                      <a:endParaRPr lang="es-EC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0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r>
                        <a:rPr lang="es-ES" b="0" baseline="0" dirty="0" smtClean="0">
                          <a:solidFill>
                            <a:schemeClr val="tx1"/>
                          </a:solidFill>
                        </a:rPr>
                        <a:t> gr</a:t>
                      </a:r>
                      <a:endParaRPr lang="es-EC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EC" dirty="0"/>
                    </a:p>
                  </a:txBody>
                  <a:tcPr/>
                </a:tc>
              </a:tr>
              <a:tr h="7040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 smtClean="0">
                          <a:latin typeface="Arial" pitchFamily="34" charset="0"/>
                          <a:cs typeface="Arial" pitchFamily="34" charset="0"/>
                        </a:rPr>
                        <a:t>Longitud</a:t>
                      </a:r>
                      <a:r>
                        <a:rPr lang="es-ES" b="1" baseline="0" dirty="0" smtClean="0">
                          <a:latin typeface="Arial" pitchFamily="34" charset="0"/>
                          <a:cs typeface="Arial" pitchFamily="34" charset="0"/>
                        </a:rPr>
                        <a:t> del brazo de salida para los envases </a:t>
                      </a:r>
                      <a:endParaRPr lang="es-EC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EC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400 mm.</a:t>
                      </a:r>
                      <a:r>
                        <a:rPr lang="es-EC" baseline="0" dirty="0" smtClean="0"/>
                        <a:t> </a:t>
                      </a:r>
                      <a:endParaRPr lang="es-EC" dirty="0"/>
                    </a:p>
                  </a:txBody>
                  <a:tcPr/>
                </a:tc>
              </a:tr>
              <a:tr h="492865">
                <a:tc>
                  <a:txBody>
                    <a:bodyPr/>
                    <a:lstStyle/>
                    <a:p>
                      <a:r>
                        <a:rPr kumimoji="0" lang="es-ES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Fricción entre la cadena cargada y las guías de deslizamiento</a:t>
                      </a:r>
                      <a:endParaRPr kumimoji="0" lang="es-EC" sz="1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Ff</a:t>
                      </a:r>
                      <a:r>
                        <a:rPr kumimoji="0" lang="en-US" sz="18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 155.24 N</a:t>
                      </a:r>
                      <a:endParaRPr kumimoji="0" lang="es-EC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C" dirty="0"/>
                    </a:p>
                  </a:txBody>
                  <a:tcPr/>
                </a:tc>
              </a:tr>
              <a:tr h="492865">
                <a:tc>
                  <a:txBody>
                    <a:bodyPr/>
                    <a:lstStyle/>
                    <a:p>
                      <a:r>
                        <a:rPr lang="es-EC" b="1" dirty="0" smtClean="0">
                          <a:latin typeface="Arial" pitchFamily="34" charset="0"/>
                          <a:cs typeface="Arial" pitchFamily="34" charset="0"/>
                        </a:rPr>
                        <a:t>Fuerza de empuje  del cilindro neumático</a:t>
                      </a:r>
                      <a:endParaRPr lang="es-EC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164 N</a:t>
                      </a:r>
                      <a:endParaRPr lang="es-EC" dirty="0"/>
                    </a:p>
                  </a:txBody>
                  <a:tcPr/>
                </a:tc>
              </a:tr>
              <a:tr h="492865">
                <a:tc>
                  <a:txBody>
                    <a:bodyPr/>
                    <a:lstStyle/>
                    <a:p>
                      <a:r>
                        <a:rPr kumimoji="0" lang="es-ES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Velocidad máxima del transportador</a:t>
                      </a:r>
                      <a:endParaRPr lang="es-EC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 = 10 m/min = 166.67 mm/s</a:t>
                      </a:r>
                      <a:endParaRPr kumimoji="0" lang="es-EC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C" dirty="0"/>
                    </a:p>
                  </a:txBody>
                  <a:tcPr/>
                </a:tc>
              </a:tr>
              <a:tr h="285549"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Arial" pitchFamily="34" charset="0"/>
                          <a:cs typeface="Arial" pitchFamily="34" charset="0"/>
                        </a:rPr>
                        <a:t>Factor de seguridad</a:t>
                      </a:r>
                      <a:endParaRPr lang="es-EC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3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/>
        </p:nvGraphicFramePr>
        <p:xfrm>
          <a:off x="1000100" y="5286388"/>
          <a:ext cx="757242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214"/>
                <a:gridCol w="3786214"/>
              </a:tblGrid>
              <a:tr h="492865">
                <a:tc>
                  <a:txBody>
                    <a:bodyPr/>
                    <a:lstStyle/>
                    <a:p>
                      <a:r>
                        <a:rPr lang="es-EC" b="1" dirty="0" smtClean="0">
                          <a:latin typeface="Arial" pitchFamily="34" charset="0"/>
                          <a:cs typeface="Arial" pitchFamily="34" charset="0"/>
                        </a:rPr>
                        <a:t>Fuerza de tracción</a:t>
                      </a:r>
                      <a:r>
                        <a:rPr lang="es-EC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b="1" dirty="0" smtClean="0">
                          <a:latin typeface="Arial" pitchFamily="34" charset="0"/>
                          <a:cs typeface="Arial" pitchFamily="34" charset="0"/>
                        </a:rPr>
                        <a:t>  del cilindro neumático</a:t>
                      </a:r>
                      <a:endParaRPr lang="es-EC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137 N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1538" y="571480"/>
            <a:ext cx="8072462" cy="5753120"/>
          </a:xfrm>
        </p:spPr>
        <p:txBody>
          <a:bodyPr/>
          <a:lstStyle/>
          <a:p>
            <a:r>
              <a:rPr lang="es-EC" sz="1800" dirty="0" smtClean="0"/>
              <a:t>DISEÑO:</a:t>
            </a:r>
          </a:p>
          <a:p>
            <a:pPr>
              <a:buNone/>
            </a:pPr>
            <a:r>
              <a:rPr lang="es-EC" sz="1800" dirty="0" smtClean="0"/>
              <a:t>Fr= u*w.# </a:t>
            </a:r>
            <a:r>
              <a:rPr lang="es-EC" sz="1800" dirty="0" err="1" smtClean="0"/>
              <a:t>env</a:t>
            </a:r>
            <a:r>
              <a:rPr lang="es-EC" sz="1800" dirty="0" smtClean="0"/>
              <a:t>.= 74 gr. = 0.726 N.</a:t>
            </a:r>
          </a:p>
          <a:p>
            <a:pPr>
              <a:buNone/>
            </a:pPr>
            <a:r>
              <a:rPr lang="es-EC" sz="1800" dirty="0" smtClean="0"/>
              <a:t> W= 2.42 N/m.</a:t>
            </a:r>
          </a:p>
          <a:p>
            <a:pPr>
              <a:buNone/>
            </a:pPr>
            <a:r>
              <a:rPr lang="es-EC" sz="1800" dirty="0" smtClean="0"/>
              <a:t>F= 164 N.</a:t>
            </a:r>
          </a:p>
          <a:p>
            <a:pPr>
              <a:buNone/>
            </a:pPr>
            <a:r>
              <a:rPr lang="es-EC" sz="1800" dirty="0" smtClean="0"/>
              <a:t>Aluminio 1060.</a:t>
            </a:r>
          </a:p>
          <a:p>
            <a:pPr>
              <a:buNone/>
            </a:pPr>
            <a:r>
              <a:rPr lang="es-EC" sz="1800" dirty="0" err="1" smtClean="0"/>
              <a:t>Fs</a:t>
            </a:r>
            <a:r>
              <a:rPr lang="es-EC" sz="1800" dirty="0" smtClean="0"/>
              <a:t> = 3.</a:t>
            </a:r>
          </a:p>
          <a:p>
            <a:pPr>
              <a:buNone/>
            </a:pPr>
            <a:r>
              <a:rPr lang="es-EC" sz="1800" dirty="0" err="1" smtClean="0"/>
              <a:t>Sy</a:t>
            </a:r>
            <a:r>
              <a:rPr lang="es-EC" sz="1800" dirty="0" smtClean="0"/>
              <a:t>= 28 </a:t>
            </a:r>
            <a:r>
              <a:rPr lang="es-EC" sz="1800" dirty="0" err="1" smtClean="0"/>
              <a:t>Mpa</a:t>
            </a:r>
            <a:r>
              <a:rPr lang="es-EC" dirty="0" smtClean="0"/>
              <a:t>.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4414" cy="6858000"/>
            <a:chOff x="1350" y="1886"/>
            <a:chExt cx="2400" cy="120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6D"/>
                </a:clrFrom>
                <a:clrTo>
                  <a:srgbClr val="00006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" y="1886"/>
              <a:ext cx="2400" cy="2331"/>
            </a:xfrm>
            <a:prstGeom prst="rect">
              <a:avLst/>
            </a:prstGeom>
            <a:noFill/>
          </p:spPr>
        </p:pic>
        <p:pic>
          <p:nvPicPr>
            <p:cNvPr id="6" name="Picture 4" descr="MCj010446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4377"/>
              <a:ext cx="1440" cy="9540"/>
            </a:xfrm>
            <a:prstGeom prst="rect">
              <a:avLst/>
            </a:prstGeom>
            <a:noFill/>
          </p:spPr>
        </p:pic>
      </p:grp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11 Rectángulo"/>
          <p:cNvSpPr/>
          <p:nvPr/>
        </p:nvSpPr>
        <p:spPr>
          <a:xfrm>
            <a:off x="1142976" y="3071810"/>
            <a:ext cx="1587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s-EC" dirty="0" smtClean="0"/>
              <a:t>M = 6.15 N*m.</a:t>
            </a:r>
            <a:endParaRPr lang="es-EC" dirty="0"/>
          </a:p>
        </p:txBody>
      </p:sp>
      <p:pic>
        <p:nvPicPr>
          <p:cNvPr id="13" name="12 Imagen"/>
          <p:cNvPicPr/>
          <p:nvPr/>
        </p:nvPicPr>
        <p:blipFill rotWithShape="1">
          <a:blip r:embed="rId4"/>
          <a:srcRect l="42283" t="15155" r="18167" b="13143"/>
          <a:stretch/>
        </p:blipFill>
        <p:spPr bwMode="auto">
          <a:xfrm>
            <a:off x="5715008" y="428604"/>
            <a:ext cx="3428992" cy="421484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1 Título"/>
          <p:cNvSpPr txBox="1">
            <a:spLocks/>
          </p:cNvSpPr>
          <p:nvPr/>
        </p:nvSpPr>
        <p:spPr>
          <a:xfrm>
            <a:off x="914400" y="0"/>
            <a:ext cx="5872178" cy="438896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PLACA PARA ALINEACIÓN DE ENVASES.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3571876"/>
            <a:ext cx="857256" cy="474966"/>
          </a:xfrm>
          <a:prstGeom prst="rect">
            <a:avLst/>
          </a:prstGeom>
          <a:noFill/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1934" y="3643314"/>
            <a:ext cx="1657350" cy="209550"/>
          </a:xfrm>
          <a:prstGeom prst="rect">
            <a:avLst/>
          </a:prstGeom>
          <a:noFill/>
        </p:spPr>
      </p:pic>
      <p:pic>
        <p:nvPicPr>
          <p:cNvPr id="18" name="Picture 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4214818"/>
            <a:ext cx="1009650" cy="371475"/>
          </a:xfrm>
          <a:prstGeom prst="rect">
            <a:avLst/>
          </a:prstGeom>
          <a:noFill/>
        </p:spPr>
      </p:pic>
      <p:pic>
        <p:nvPicPr>
          <p:cNvPr id="19" name="Picture 2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4286256"/>
            <a:ext cx="600075" cy="209550"/>
          </a:xfrm>
          <a:prstGeom prst="rect">
            <a:avLst/>
          </a:prstGeom>
          <a:noFill/>
        </p:spPr>
      </p:pic>
      <p:pic>
        <p:nvPicPr>
          <p:cNvPr id="20" name="Picture 2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4786322"/>
            <a:ext cx="933450" cy="371475"/>
          </a:xfrm>
          <a:prstGeom prst="rect">
            <a:avLst/>
          </a:prstGeom>
          <a:noFill/>
        </p:spPr>
      </p:pic>
      <p:pic>
        <p:nvPicPr>
          <p:cNvPr id="21" name="Picture 3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4857760"/>
            <a:ext cx="666750" cy="209550"/>
          </a:xfrm>
          <a:prstGeom prst="rect">
            <a:avLst/>
          </a:prstGeom>
          <a:noFill/>
        </p:spPr>
      </p:pic>
      <p:pic>
        <p:nvPicPr>
          <p:cNvPr id="22" name="21 Imagen"/>
          <p:cNvPicPr/>
          <p:nvPr/>
        </p:nvPicPr>
        <p:blipFill>
          <a:blip r:embed="rId11"/>
          <a:srcRect l="60544" t="23158" r="6500" b="37632"/>
          <a:stretch>
            <a:fillRect/>
          </a:stretch>
        </p:blipFill>
        <p:spPr bwMode="auto">
          <a:xfrm>
            <a:off x="6572232" y="4714884"/>
            <a:ext cx="2571768" cy="214311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1857364"/>
            <a:ext cx="866775" cy="371475"/>
          </a:xfrm>
          <a:prstGeom prst="rect">
            <a:avLst/>
          </a:prstGeom>
          <a:noFill/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2786058"/>
            <a:ext cx="990600" cy="209550"/>
          </a:xfrm>
          <a:prstGeom prst="rect">
            <a:avLst/>
          </a:prstGeom>
          <a:noFill/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984" y="3500438"/>
            <a:ext cx="1743075" cy="571500"/>
          </a:xfrm>
          <a:prstGeom prst="rect">
            <a:avLst/>
          </a:prstGeom>
          <a:noFill/>
        </p:spPr>
      </p:pic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2410</TotalTime>
  <Words>1876</Words>
  <Application>Microsoft Office PowerPoint</Application>
  <PresentationFormat>Presentación en pantalla (4:3)</PresentationFormat>
  <Paragraphs>399</Paragraphs>
  <Slides>40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Default Theme</vt:lpstr>
      <vt:lpstr>Presentación de PowerPoint</vt:lpstr>
      <vt:lpstr>Presentación de PowerPoint</vt:lpstr>
      <vt:lpstr>Presentación de PowerPoint</vt:lpstr>
      <vt:lpstr>           JUSTIFICACIÓN </vt:lpstr>
      <vt:lpstr>DISTRIBUCIÓN DE LOS ELEMENTOS DEL SISTEMA DE RECOLECCIÓN(15 gr) Y ALINEACIÓN DE (37 gr)</vt:lpstr>
      <vt:lpstr>DISTRIBUCIÓN COMPLETO DE LOS ELEMENTOS DEL SISTEMA ALINEACIÓN Y TRANSPORTE </vt:lpstr>
      <vt:lpstr>DISTRIBUCIÓN COMPLETO DE LOS ELEMENTOS DEL SISTEMA RECOLECCIÓN  Y TRANSPORTE </vt:lpstr>
      <vt:lpstr>Presentación de PowerPoint</vt:lpstr>
      <vt:lpstr>Presentación de PowerPoint</vt:lpstr>
      <vt:lpstr>PLACA DE SUJECIÓN DEL CILINDRO NEUMÁTICO.</vt:lpstr>
      <vt:lpstr>Presentación de PowerPoint</vt:lpstr>
      <vt:lpstr>SISTEMA DE RECOLECCIÓN PARA ENVASES DE 185 cc (15 gr).</vt:lpstr>
      <vt:lpstr>SISTEMA DE RECOLECCIÓN PARA ENVASES DE 185 cc (15 gr).</vt:lpstr>
      <vt:lpstr>GUÍA  DE DESLIZAMIENTO.</vt:lpstr>
      <vt:lpstr>Presentación de PowerPoint</vt:lpstr>
      <vt:lpstr>Presentación de PowerPoint</vt:lpstr>
      <vt:lpstr>SELECCIÓN DE COMPONENTES. </vt:lpstr>
      <vt:lpstr>SELECCIÓN DEL PERFIL VERTICAL SOPORTE DELACRÍLICO. </vt:lpstr>
      <vt:lpstr>SELECCIÓN DE LA LÁMINA DE ACRÍLICO </vt:lpstr>
      <vt:lpstr>SELECCIÓN DEL SISTEMA DE BANDA TRANSPORTADORA </vt:lpstr>
      <vt:lpstr>CÁLCULO DE LA VELOCIDAD MÁXIMA DEL TRANSPORTADOR</vt:lpstr>
      <vt:lpstr>CÁLCULO DE LA SEPARACIÓN MÁXIMA ENTRE COLUMNAS </vt:lpstr>
      <vt:lpstr>SEPARACIÓN MÁXIMA ENTRE COLUMNAS </vt:lpstr>
      <vt:lpstr>ACCESORIOS DEL SISTEMA DE LA BANDATRANSPORTADORA.  </vt:lpstr>
      <vt:lpstr>SELECCIÓN DE ELEMENTOS NEUMÁTICOS</vt:lpstr>
      <vt:lpstr>SELECCIÓN DE ELEMENTOS NEUMÁTICOS</vt:lpstr>
      <vt:lpstr>Presentación de PowerPoint</vt:lpstr>
      <vt:lpstr>CONTROLADORES DE FLUJO</vt:lpstr>
      <vt:lpstr>SELECCIÓN DEL VARIADOR DE FRECUENCIA </vt:lpstr>
      <vt:lpstr>     PLC 230RC </vt:lpstr>
      <vt:lpstr> </vt:lpstr>
      <vt:lpstr>Presentación de PowerPoint</vt:lpstr>
      <vt:lpstr>Presentación de PowerPoint</vt:lpstr>
      <vt:lpstr>CONSTRUCCIÓN E IMPLEMENTACIÓN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MS-8</cp:lastModifiedBy>
  <cp:revision>38</cp:revision>
  <dcterms:created xsi:type="dcterms:W3CDTF">2013-11-22T16:46:01Z</dcterms:created>
  <dcterms:modified xsi:type="dcterms:W3CDTF">2013-12-16T13:50:04Z</dcterms:modified>
</cp:coreProperties>
</file>