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7" r:id="rId2"/>
    <p:sldId id="256" r:id="rId3"/>
    <p:sldId id="292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4" r:id="rId12"/>
    <p:sldId id="333" r:id="rId13"/>
    <p:sldId id="332" r:id="rId14"/>
    <p:sldId id="331" r:id="rId15"/>
    <p:sldId id="335" r:id="rId16"/>
    <p:sldId id="336" r:id="rId17"/>
    <p:sldId id="337" r:id="rId18"/>
    <p:sldId id="322" r:id="rId19"/>
    <p:sldId id="338" r:id="rId20"/>
    <p:sldId id="304" r:id="rId21"/>
    <p:sldId id="339" r:id="rId22"/>
    <p:sldId id="278" r:id="rId23"/>
    <p:sldId id="280" r:id="rId24"/>
    <p:sldId id="340" r:id="rId25"/>
    <p:sldId id="341" r:id="rId26"/>
    <p:sldId id="289" r:id="rId27"/>
    <p:sldId id="315" r:id="rId28"/>
    <p:sldId id="34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B0B"/>
    <a:srgbClr val="27550B"/>
    <a:srgbClr val="2C571D"/>
    <a:srgbClr val="397511"/>
    <a:srgbClr val="070E02"/>
    <a:srgbClr val="31D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34E05-63A0-43F5-BEAB-E3FDB55626E3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CF4B95-C9EC-47F2-A989-5BD1970A1B79}">
      <dgm:prSet phldrT="[Texto]"/>
      <dgm:spPr/>
      <dgm:t>
        <a:bodyPr/>
        <a:lstStyle/>
        <a:p>
          <a:r>
            <a:rPr lang="es-EC" dirty="0" smtClean="0"/>
            <a:t>A</a:t>
          </a:r>
          <a:endParaRPr lang="es-EC" dirty="0"/>
        </a:p>
      </dgm:t>
    </dgm:pt>
    <dgm:pt modelId="{6172A977-2E7F-4B00-967D-85C1C075B7AD}" type="parTrans" cxnId="{4C6D3324-F3DF-42EC-9682-A6F09CAAC796}">
      <dgm:prSet/>
      <dgm:spPr/>
      <dgm:t>
        <a:bodyPr/>
        <a:lstStyle/>
        <a:p>
          <a:endParaRPr lang="es-EC"/>
        </a:p>
      </dgm:t>
    </dgm:pt>
    <dgm:pt modelId="{386494C4-6C0D-41CA-9B21-11737D2EF84C}" type="sibTrans" cxnId="{4C6D3324-F3DF-42EC-9682-A6F09CAAC796}">
      <dgm:prSet/>
      <dgm:spPr/>
      <dgm:t>
        <a:bodyPr/>
        <a:lstStyle/>
        <a:p>
          <a:endParaRPr lang="es-EC"/>
        </a:p>
      </dgm:t>
    </dgm:pt>
    <dgm:pt modelId="{D3FD581B-3A96-4C4A-AA81-9FC20D5E5154}">
      <dgm:prSet phldrT="[Texto]"/>
      <dgm:spPr/>
      <dgm:t>
        <a:bodyPr/>
        <a:lstStyle/>
        <a:p>
          <a:r>
            <a:rPr lang="es-ES" b="1" dirty="0" smtClean="0"/>
            <a:t>Introducción, conceptos y funcionamiento de redes WLAN</a:t>
          </a:r>
          <a:endParaRPr lang="es-EC" dirty="0"/>
        </a:p>
      </dgm:t>
    </dgm:pt>
    <dgm:pt modelId="{9A9B94BD-5A0A-4D5C-9711-92765CCE186D}" type="parTrans" cxnId="{6775800D-B2C6-4A21-8DA6-027148BA1320}">
      <dgm:prSet/>
      <dgm:spPr/>
      <dgm:t>
        <a:bodyPr/>
        <a:lstStyle/>
        <a:p>
          <a:endParaRPr lang="es-EC"/>
        </a:p>
      </dgm:t>
    </dgm:pt>
    <dgm:pt modelId="{FB5E3774-B3E6-42D7-B16F-9C772F1D7483}" type="sibTrans" cxnId="{6775800D-B2C6-4A21-8DA6-027148BA1320}">
      <dgm:prSet/>
      <dgm:spPr/>
      <dgm:t>
        <a:bodyPr/>
        <a:lstStyle/>
        <a:p>
          <a:endParaRPr lang="es-EC"/>
        </a:p>
      </dgm:t>
    </dgm:pt>
    <dgm:pt modelId="{C049703E-BAE9-497C-B517-5FA142D39FAE}">
      <dgm:prSet phldrT="[Texto]"/>
      <dgm:spPr/>
      <dgm:t>
        <a:bodyPr/>
        <a:lstStyle/>
        <a:p>
          <a:r>
            <a:rPr lang="es-EC" dirty="0" smtClean="0"/>
            <a:t>G</a:t>
          </a:r>
          <a:endParaRPr lang="es-EC" dirty="0"/>
        </a:p>
      </dgm:t>
    </dgm:pt>
    <dgm:pt modelId="{0B969F3A-CDEA-49BB-B80B-AE0360DE086B}" type="parTrans" cxnId="{466E41B8-D54F-4BF1-B299-B782B7519263}">
      <dgm:prSet/>
      <dgm:spPr/>
      <dgm:t>
        <a:bodyPr/>
        <a:lstStyle/>
        <a:p>
          <a:endParaRPr lang="es-EC"/>
        </a:p>
      </dgm:t>
    </dgm:pt>
    <dgm:pt modelId="{F344A1B2-EA10-4DF1-A8F9-6239B1BE21D8}" type="sibTrans" cxnId="{466E41B8-D54F-4BF1-B299-B782B7519263}">
      <dgm:prSet/>
      <dgm:spPr/>
      <dgm:t>
        <a:bodyPr/>
        <a:lstStyle/>
        <a:p>
          <a:endParaRPr lang="es-EC"/>
        </a:p>
      </dgm:t>
    </dgm:pt>
    <dgm:pt modelId="{D59B680D-7F59-41E4-8E02-56241CF96EA4}">
      <dgm:prSet phldrT="[Texto]"/>
      <dgm:spPr/>
      <dgm:t>
        <a:bodyPr/>
        <a:lstStyle/>
        <a:p>
          <a:r>
            <a:rPr lang="es-EC" b="1" dirty="0" smtClean="0"/>
            <a:t>Seguridad 802.11</a:t>
          </a:r>
          <a:endParaRPr lang="es-EC" b="1" dirty="0"/>
        </a:p>
      </dgm:t>
    </dgm:pt>
    <dgm:pt modelId="{280D3CC0-4099-4019-A673-DA8271EF9AB5}" type="parTrans" cxnId="{DBC40BD4-69E3-4E95-81BC-FDD8B9AF5354}">
      <dgm:prSet/>
      <dgm:spPr/>
      <dgm:t>
        <a:bodyPr/>
        <a:lstStyle/>
        <a:p>
          <a:endParaRPr lang="es-EC"/>
        </a:p>
      </dgm:t>
    </dgm:pt>
    <dgm:pt modelId="{405CED44-A7FC-4455-892C-A05A6B38B4EC}" type="sibTrans" cxnId="{DBC40BD4-69E3-4E95-81BC-FDD8B9AF5354}">
      <dgm:prSet/>
      <dgm:spPr/>
      <dgm:t>
        <a:bodyPr/>
        <a:lstStyle/>
        <a:p>
          <a:endParaRPr lang="es-EC"/>
        </a:p>
      </dgm:t>
    </dgm:pt>
    <dgm:pt modelId="{2F8E3453-C5D2-45DB-9114-2B163038E88C}">
      <dgm:prSet phldrT="[Texto]"/>
      <dgm:spPr/>
      <dgm:t>
        <a:bodyPr/>
        <a:lstStyle/>
        <a:p>
          <a:r>
            <a:rPr lang="es-EC" dirty="0" smtClean="0"/>
            <a:t>E</a:t>
          </a:r>
          <a:endParaRPr lang="es-EC" dirty="0"/>
        </a:p>
      </dgm:t>
    </dgm:pt>
    <dgm:pt modelId="{24458BBF-FBD9-42A9-BA3B-916D4A9A6FDD}" type="parTrans" cxnId="{95D628DC-C50A-41FD-9072-C48007E4CACC}">
      <dgm:prSet/>
      <dgm:spPr/>
      <dgm:t>
        <a:bodyPr/>
        <a:lstStyle/>
        <a:p>
          <a:endParaRPr lang="es-EC"/>
        </a:p>
      </dgm:t>
    </dgm:pt>
    <dgm:pt modelId="{B69B8AF9-CB14-4CFA-B38B-035BF7ACA272}" type="sibTrans" cxnId="{95D628DC-C50A-41FD-9072-C48007E4CACC}">
      <dgm:prSet/>
      <dgm:spPr/>
      <dgm:t>
        <a:bodyPr/>
        <a:lstStyle/>
        <a:p>
          <a:endParaRPr lang="es-EC"/>
        </a:p>
      </dgm:t>
    </dgm:pt>
    <dgm:pt modelId="{E6F2D914-C725-40DD-83C3-A0A3688EDE37}">
      <dgm:prSet phldrT="[Texto]"/>
      <dgm:spPr/>
      <dgm:t>
        <a:bodyPr/>
        <a:lstStyle/>
        <a:p>
          <a:r>
            <a:rPr lang="es-EC" dirty="0" smtClean="0"/>
            <a:t>N</a:t>
          </a:r>
          <a:endParaRPr lang="es-EC" dirty="0"/>
        </a:p>
      </dgm:t>
    </dgm:pt>
    <dgm:pt modelId="{9331A269-5238-4141-8AB1-AFD30C8C9346}" type="parTrans" cxnId="{8A059931-ABBE-4F99-A9A4-93E6533FD5A7}">
      <dgm:prSet/>
      <dgm:spPr/>
      <dgm:t>
        <a:bodyPr/>
        <a:lstStyle/>
        <a:p>
          <a:endParaRPr lang="es-EC"/>
        </a:p>
      </dgm:t>
    </dgm:pt>
    <dgm:pt modelId="{5B0A60B6-7453-4028-96D4-9C4F9A9EE96F}" type="sibTrans" cxnId="{8A059931-ABBE-4F99-A9A4-93E6533FD5A7}">
      <dgm:prSet/>
      <dgm:spPr/>
      <dgm:t>
        <a:bodyPr/>
        <a:lstStyle/>
        <a:p>
          <a:endParaRPr lang="es-EC"/>
        </a:p>
      </dgm:t>
    </dgm:pt>
    <dgm:pt modelId="{252C3F0A-4F71-47DE-ABE3-6118666407FF}">
      <dgm:prSet/>
      <dgm:spPr/>
      <dgm:t>
        <a:bodyPr/>
        <a:lstStyle/>
        <a:p>
          <a:r>
            <a:rPr lang="es-EC" b="1" dirty="0" smtClean="0"/>
            <a:t>Funcionamiento AAA</a:t>
          </a:r>
          <a:endParaRPr lang="es-EC" b="1" dirty="0"/>
        </a:p>
      </dgm:t>
    </dgm:pt>
    <dgm:pt modelId="{007949ED-C481-4406-A8A0-DE456494E063}" type="parTrans" cxnId="{C9C3F78E-0408-4066-9D9D-7CFD8AF7930C}">
      <dgm:prSet/>
      <dgm:spPr/>
      <dgm:t>
        <a:bodyPr/>
        <a:lstStyle/>
        <a:p>
          <a:endParaRPr lang="es-EC"/>
        </a:p>
      </dgm:t>
    </dgm:pt>
    <dgm:pt modelId="{F14644CD-0049-4376-A2DC-68BD5FF77634}" type="sibTrans" cxnId="{C9C3F78E-0408-4066-9D9D-7CFD8AF7930C}">
      <dgm:prSet/>
      <dgm:spPr/>
      <dgm:t>
        <a:bodyPr/>
        <a:lstStyle/>
        <a:p>
          <a:endParaRPr lang="es-EC"/>
        </a:p>
      </dgm:t>
    </dgm:pt>
    <dgm:pt modelId="{4DC807F1-056A-4887-8FBF-E446CCE0C9BB}">
      <dgm:prSet phldrT="[Texto]"/>
      <dgm:spPr/>
      <dgm:t>
        <a:bodyPr/>
        <a:lstStyle/>
        <a:p>
          <a:r>
            <a:rPr lang="es-EC" dirty="0" smtClean="0"/>
            <a:t>D</a:t>
          </a:r>
          <a:endParaRPr lang="es-EC" dirty="0"/>
        </a:p>
      </dgm:t>
    </dgm:pt>
    <dgm:pt modelId="{74BD33DF-5266-4700-B076-B45001B50399}" type="parTrans" cxnId="{40BDCDA7-54CF-43E2-B504-F1B35BAF4E4C}">
      <dgm:prSet/>
      <dgm:spPr/>
      <dgm:t>
        <a:bodyPr/>
        <a:lstStyle/>
        <a:p>
          <a:endParaRPr lang="es-EC"/>
        </a:p>
      </dgm:t>
    </dgm:pt>
    <dgm:pt modelId="{068495B7-3A04-4594-A331-9173E8CB1D6A}" type="sibTrans" cxnId="{40BDCDA7-54CF-43E2-B504-F1B35BAF4E4C}">
      <dgm:prSet/>
      <dgm:spPr/>
      <dgm:t>
        <a:bodyPr/>
        <a:lstStyle/>
        <a:p>
          <a:endParaRPr lang="es-EC"/>
        </a:p>
      </dgm:t>
    </dgm:pt>
    <dgm:pt modelId="{D79DFCB9-404B-4852-B6CC-B80C9DD589FD}">
      <dgm:prSet phldrT="[Texto]"/>
      <dgm:spPr/>
      <dgm:t>
        <a:bodyPr/>
        <a:lstStyle/>
        <a:p>
          <a:r>
            <a:rPr lang="es-EC" dirty="0" smtClean="0"/>
            <a:t>A</a:t>
          </a:r>
          <a:endParaRPr lang="es-EC" dirty="0"/>
        </a:p>
      </dgm:t>
    </dgm:pt>
    <dgm:pt modelId="{D7CAA4BA-F6C9-44D6-A96E-C5562A081971}" type="parTrans" cxnId="{F3D5042A-07B1-4D10-844D-4DA4FF35E35D}">
      <dgm:prSet/>
      <dgm:spPr/>
      <dgm:t>
        <a:bodyPr/>
        <a:lstStyle/>
        <a:p>
          <a:endParaRPr lang="es-EC"/>
        </a:p>
      </dgm:t>
    </dgm:pt>
    <dgm:pt modelId="{2CAE8750-D8DD-4258-8033-652A9D192CFA}" type="sibTrans" cxnId="{F3D5042A-07B1-4D10-844D-4DA4FF35E35D}">
      <dgm:prSet/>
      <dgm:spPr/>
      <dgm:t>
        <a:bodyPr/>
        <a:lstStyle/>
        <a:p>
          <a:endParaRPr lang="es-EC"/>
        </a:p>
      </dgm:t>
    </dgm:pt>
    <dgm:pt modelId="{6E0DBB69-095C-4BC4-8936-D78E06D27B87}">
      <dgm:prSet/>
      <dgm:spPr/>
      <dgm:t>
        <a:bodyPr/>
        <a:lstStyle/>
        <a:p>
          <a:r>
            <a:rPr lang="es-ES" b="1" dirty="0" smtClean="0"/>
            <a:t>Tramas</a:t>
          </a:r>
          <a:endParaRPr lang="es-EC" dirty="0"/>
        </a:p>
      </dgm:t>
    </dgm:pt>
    <dgm:pt modelId="{3EF14B56-44CB-4004-B1B8-31020621F48C}" type="parTrans" cxnId="{BF595598-375A-402B-B958-AE07AFA1D740}">
      <dgm:prSet/>
      <dgm:spPr/>
      <dgm:t>
        <a:bodyPr/>
        <a:lstStyle/>
        <a:p>
          <a:endParaRPr lang="es-EC"/>
        </a:p>
      </dgm:t>
    </dgm:pt>
    <dgm:pt modelId="{823AE6E0-A512-4212-8DC6-0F4D99D1C75F}" type="sibTrans" cxnId="{BF595598-375A-402B-B958-AE07AFA1D740}">
      <dgm:prSet/>
      <dgm:spPr/>
      <dgm:t>
        <a:bodyPr/>
        <a:lstStyle/>
        <a:p>
          <a:endParaRPr lang="es-EC"/>
        </a:p>
      </dgm:t>
    </dgm:pt>
    <dgm:pt modelId="{520E79B6-C309-417F-8E8F-8D29C534239F}">
      <dgm:prSet/>
      <dgm:spPr/>
      <dgm:t>
        <a:bodyPr/>
        <a:lstStyle/>
        <a:p>
          <a:r>
            <a:rPr lang="es-EC" dirty="0" smtClean="0"/>
            <a:t>Conclusiones</a:t>
          </a:r>
          <a:endParaRPr lang="es-EC" dirty="0"/>
        </a:p>
      </dgm:t>
    </dgm:pt>
    <dgm:pt modelId="{06638FE8-1C2A-4D68-8C30-4EDD821FB893}" type="parTrans" cxnId="{28B0613C-41AC-470D-929C-33BF96B6FD36}">
      <dgm:prSet/>
      <dgm:spPr/>
      <dgm:t>
        <a:bodyPr/>
        <a:lstStyle/>
        <a:p>
          <a:endParaRPr lang="es-EC"/>
        </a:p>
      </dgm:t>
    </dgm:pt>
    <dgm:pt modelId="{109FA03C-A264-4F6A-82BA-880803D98394}" type="sibTrans" cxnId="{28B0613C-41AC-470D-929C-33BF96B6FD36}">
      <dgm:prSet/>
      <dgm:spPr/>
      <dgm:t>
        <a:bodyPr/>
        <a:lstStyle/>
        <a:p>
          <a:endParaRPr lang="es-EC"/>
        </a:p>
      </dgm:t>
    </dgm:pt>
    <dgm:pt modelId="{2158BD0A-E57E-4FF2-B04F-4A481E4C6AF0}">
      <dgm:prSet/>
      <dgm:spPr/>
      <dgm:t>
        <a:bodyPr/>
        <a:lstStyle/>
        <a:p>
          <a:r>
            <a:rPr lang="es-EC" b="1" dirty="0" smtClean="0"/>
            <a:t>Topología de simulación</a:t>
          </a:r>
          <a:endParaRPr lang="es-EC" b="1" dirty="0"/>
        </a:p>
      </dgm:t>
    </dgm:pt>
    <dgm:pt modelId="{F2BE1611-DA5E-4B82-8A7F-5C9AAE39A9AD}" type="parTrans" cxnId="{2DB84011-EEA3-4C16-B1BD-84F67D68DA3E}">
      <dgm:prSet/>
      <dgm:spPr/>
      <dgm:t>
        <a:bodyPr/>
        <a:lstStyle/>
        <a:p>
          <a:endParaRPr lang="es-EC"/>
        </a:p>
      </dgm:t>
    </dgm:pt>
    <dgm:pt modelId="{821B6777-9715-4775-B898-0ACB9F533FF1}" type="sibTrans" cxnId="{2DB84011-EEA3-4C16-B1BD-84F67D68DA3E}">
      <dgm:prSet/>
      <dgm:spPr/>
      <dgm:t>
        <a:bodyPr/>
        <a:lstStyle/>
        <a:p>
          <a:endParaRPr lang="es-EC"/>
        </a:p>
      </dgm:t>
    </dgm:pt>
    <dgm:pt modelId="{471D60B3-E574-4115-B8A2-0C98A94C66CD}" type="pres">
      <dgm:prSet presAssocID="{76134E05-63A0-43F5-BEAB-E3FDB55626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F1D1E2-7211-49E1-B76C-54B3EA54CF56}" type="pres">
      <dgm:prSet presAssocID="{B9CF4B95-C9EC-47F2-A989-5BD1970A1B79}" presName="composite" presStyleCnt="0"/>
      <dgm:spPr/>
    </dgm:pt>
    <dgm:pt modelId="{8D94360C-4040-41EB-BF1D-1B78D4252499}" type="pres">
      <dgm:prSet presAssocID="{B9CF4B95-C9EC-47F2-A989-5BD1970A1B7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1D33F5-47E0-4632-832F-D422359CD868}" type="pres">
      <dgm:prSet presAssocID="{B9CF4B95-C9EC-47F2-A989-5BD1970A1B79}" presName="descendantText" presStyleLbl="alignAcc1" presStyleIdx="0" presStyleCnt="6" custLinFactNeighborX="813" custLinFactNeighborY="-1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8EB75-0391-4A28-BA93-EDB9FDCA5ECE}" type="pres">
      <dgm:prSet presAssocID="{386494C4-6C0D-41CA-9B21-11737D2EF84C}" presName="sp" presStyleCnt="0"/>
      <dgm:spPr/>
    </dgm:pt>
    <dgm:pt modelId="{5434412A-515E-4E55-A148-CCF510059C90}" type="pres">
      <dgm:prSet presAssocID="{C049703E-BAE9-497C-B517-5FA142D39FAE}" presName="composite" presStyleCnt="0"/>
      <dgm:spPr/>
    </dgm:pt>
    <dgm:pt modelId="{DA61E624-6758-4018-99FC-0E3CDCA339A5}" type="pres">
      <dgm:prSet presAssocID="{C049703E-BAE9-497C-B517-5FA142D39FA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4360CD-AC50-46EF-8210-E40C7CDA1D72}" type="pres">
      <dgm:prSet presAssocID="{C049703E-BAE9-497C-B517-5FA142D39FA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19D340-A438-4C09-8089-E1A79478A802}" type="pres">
      <dgm:prSet presAssocID="{F344A1B2-EA10-4DF1-A8F9-6239B1BE21D8}" presName="sp" presStyleCnt="0"/>
      <dgm:spPr/>
    </dgm:pt>
    <dgm:pt modelId="{8C046189-5257-4747-A76E-CD7335A33C5D}" type="pres">
      <dgm:prSet presAssocID="{2F8E3453-C5D2-45DB-9114-2B163038E88C}" presName="composite" presStyleCnt="0"/>
      <dgm:spPr/>
    </dgm:pt>
    <dgm:pt modelId="{C4B27539-A596-44EE-A987-9077968C3E8F}" type="pres">
      <dgm:prSet presAssocID="{2F8E3453-C5D2-45DB-9114-2B163038E88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ACCB85-6978-4074-8F00-A5E4FB3FA7DA}" type="pres">
      <dgm:prSet presAssocID="{2F8E3453-C5D2-45DB-9114-2B163038E88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014DF1-53A1-45E1-95EB-03C49EE5FB19}" type="pres">
      <dgm:prSet presAssocID="{B69B8AF9-CB14-4CFA-B38B-035BF7ACA272}" presName="sp" presStyleCnt="0"/>
      <dgm:spPr/>
    </dgm:pt>
    <dgm:pt modelId="{38F886DC-7C28-4FB6-B4CA-99B12D73C44F}" type="pres">
      <dgm:prSet presAssocID="{E6F2D914-C725-40DD-83C3-A0A3688EDE37}" presName="composite" presStyleCnt="0"/>
      <dgm:spPr/>
    </dgm:pt>
    <dgm:pt modelId="{A783BEF0-890F-49C0-AD70-99B96C12281D}" type="pres">
      <dgm:prSet presAssocID="{E6F2D914-C725-40DD-83C3-A0A3688EDE3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689F6E-F800-4D41-826F-43D6DA1FC5E0}" type="pres">
      <dgm:prSet presAssocID="{E6F2D914-C725-40DD-83C3-A0A3688EDE3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A1ED01-BF47-4E39-A8BC-A69C291EB282}" type="pres">
      <dgm:prSet presAssocID="{5B0A60B6-7453-4028-96D4-9C4F9A9EE96F}" presName="sp" presStyleCnt="0"/>
      <dgm:spPr/>
    </dgm:pt>
    <dgm:pt modelId="{5A178073-200C-4FF0-8E5D-6794A16AD5DE}" type="pres">
      <dgm:prSet presAssocID="{4DC807F1-056A-4887-8FBF-E446CCE0C9BB}" presName="composite" presStyleCnt="0"/>
      <dgm:spPr/>
    </dgm:pt>
    <dgm:pt modelId="{CB62B488-0657-44EE-8790-3DCD578FF113}" type="pres">
      <dgm:prSet presAssocID="{4DC807F1-056A-4887-8FBF-E446CCE0C9B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AB0A8E-FA95-4E8A-9840-C92E565E9CB4}" type="pres">
      <dgm:prSet presAssocID="{4DC807F1-056A-4887-8FBF-E446CCE0C9B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07A190-F3E1-4457-99EB-D845C71EB63F}" type="pres">
      <dgm:prSet presAssocID="{068495B7-3A04-4594-A331-9173E8CB1D6A}" presName="sp" presStyleCnt="0"/>
      <dgm:spPr/>
    </dgm:pt>
    <dgm:pt modelId="{BA769598-82D2-4580-9031-D07C9B3E9F9F}" type="pres">
      <dgm:prSet presAssocID="{D79DFCB9-404B-4852-B6CC-B80C9DD589FD}" presName="composite" presStyleCnt="0"/>
      <dgm:spPr/>
    </dgm:pt>
    <dgm:pt modelId="{B26F76ED-A9C1-4649-A1EF-05FA2A93C89B}" type="pres">
      <dgm:prSet presAssocID="{D79DFCB9-404B-4852-B6CC-B80C9DD589F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BE0AD8-7B5D-4C70-BDED-6DC2A5185755}" type="pres">
      <dgm:prSet presAssocID="{D79DFCB9-404B-4852-B6CC-B80C9DD589F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D1C4E6-83A3-4ACA-B688-201A88DD733F}" type="presOf" srcId="{252C3F0A-4F71-47DE-ABE3-6118666407FF}" destId="{2D689F6E-F800-4D41-826F-43D6DA1FC5E0}" srcOrd="0" destOrd="0" presId="urn:microsoft.com/office/officeart/2005/8/layout/chevron2"/>
    <dgm:cxn modelId="{C9C3F78E-0408-4066-9D9D-7CFD8AF7930C}" srcId="{E6F2D914-C725-40DD-83C3-A0A3688EDE37}" destId="{252C3F0A-4F71-47DE-ABE3-6118666407FF}" srcOrd="0" destOrd="0" parTransId="{007949ED-C481-4406-A8A0-DE456494E063}" sibTransId="{F14644CD-0049-4376-A2DC-68BD5FF77634}"/>
    <dgm:cxn modelId="{CCBF2EF6-BFFC-49D1-B0C0-5432C4FAF379}" type="presOf" srcId="{D3FD581B-3A96-4C4A-AA81-9FC20D5E5154}" destId="{0A1D33F5-47E0-4632-832F-D422359CD868}" srcOrd="0" destOrd="0" presId="urn:microsoft.com/office/officeart/2005/8/layout/chevron2"/>
    <dgm:cxn modelId="{A7A3A349-349C-4F9E-8D3A-3C6FE8A95969}" type="presOf" srcId="{2F8E3453-C5D2-45DB-9114-2B163038E88C}" destId="{C4B27539-A596-44EE-A987-9077968C3E8F}" srcOrd="0" destOrd="0" presId="urn:microsoft.com/office/officeart/2005/8/layout/chevron2"/>
    <dgm:cxn modelId="{95D628DC-C50A-41FD-9072-C48007E4CACC}" srcId="{76134E05-63A0-43F5-BEAB-E3FDB55626E3}" destId="{2F8E3453-C5D2-45DB-9114-2B163038E88C}" srcOrd="2" destOrd="0" parTransId="{24458BBF-FBD9-42A9-BA3B-916D4A9A6FDD}" sibTransId="{B69B8AF9-CB14-4CFA-B38B-035BF7ACA272}"/>
    <dgm:cxn modelId="{4C6D3324-F3DF-42EC-9682-A6F09CAAC796}" srcId="{76134E05-63A0-43F5-BEAB-E3FDB55626E3}" destId="{B9CF4B95-C9EC-47F2-A989-5BD1970A1B79}" srcOrd="0" destOrd="0" parTransId="{6172A977-2E7F-4B00-967D-85C1C075B7AD}" sibTransId="{386494C4-6C0D-41CA-9B21-11737D2EF84C}"/>
    <dgm:cxn modelId="{10AC8135-6A8F-45C7-9750-96088CE9481E}" type="presOf" srcId="{76134E05-63A0-43F5-BEAB-E3FDB55626E3}" destId="{471D60B3-E574-4115-B8A2-0C98A94C66CD}" srcOrd="0" destOrd="0" presId="urn:microsoft.com/office/officeart/2005/8/layout/chevron2"/>
    <dgm:cxn modelId="{8A059931-ABBE-4F99-A9A4-93E6533FD5A7}" srcId="{76134E05-63A0-43F5-BEAB-E3FDB55626E3}" destId="{E6F2D914-C725-40DD-83C3-A0A3688EDE37}" srcOrd="3" destOrd="0" parTransId="{9331A269-5238-4141-8AB1-AFD30C8C9346}" sibTransId="{5B0A60B6-7453-4028-96D4-9C4F9A9EE96F}"/>
    <dgm:cxn modelId="{BF595598-375A-402B-B958-AE07AFA1D740}" srcId="{4DC807F1-056A-4887-8FBF-E446CCE0C9BB}" destId="{6E0DBB69-095C-4BC4-8936-D78E06D27B87}" srcOrd="0" destOrd="0" parTransId="{3EF14B56-44CB-4004-B1B8-31020621F48C}" sibTransId="{823AE6E0-A512-4212-8DC6-0F4D99D1C75F}"/>
    <dgm:cxn modelId="{A1417251-C29D-45F2-8D72-53352A02B668}" type="presOf" srcId="{520E79B6-C309-417F-8E8F-8D29C534239F}" destId="{A3BE0AD8-7B5D-4C70-BDED-6DC2A5185755}" srcOrd="0" destOrd="0" presId="urn:microsoft.com/office/officeart/2005/8/layout/chevron2"/>
    <dgm:cxn modelId="{F3D5042A-07B1-4D10-844D-4DA4FF35E35D}" srcId="{76134E05-63A0-43F5-BEAB-E3FDB55626E3}" destId="{D79DFCB9-404B-4852-B6CC-B80C9DD589FD}" srcOrd="5" destOrd="0" parTransId="{D7CAA4BA-F6C9-44D6-A96E-C5562A081971}" sibTransId="{2CAE8750-D8DD-4258-8033-652A9D192CFA}"/>
    <dgm:cxn modelId="{2DB84011-EEA3-4C16-B1BD-84F67D68DA3E}" srcId="{2F8E3453-C5D2-45DB-9114-2B163038E88C}" destId="{2158BD0A-E57E-4FF2-B04F-4A481E4C6AF0}" srcOrd="0" destOrd="0" parTransId="{F2BE1611-DA5E-4B82-8A7F-5C9AAE39A9AD}" sibTransId="{821B6777-9715-4775-B898-0ACB9F533FF1}"/>
    <dgm:cxn modelId="{1FE5EB58-AA5E-4816-BEFF-B267D8A3E6B4}" type="presOf" srcId="{2158BD0A-E57E-4FF2-B04F-4A481E4C6AF0}" destId="{2CACCB85-6978-4074-8F00-A5E4FB3FA7DA}" srcOrd="0" destOrd="0" presId="urn:microsoft.com/office/officeart/2005/8/layout/chevron2"/>
    <dgm:cxn modelId="{48B271C7-A4B1-4AAA-88BA-B2D14979C3E1}" type="presOf" srcId="{6E0DBB69-095C-4BC4-8936-D78E06D27B87}" destId="{E1AB0A8E-FA95-4E8A-9840-C92E565E9CB4}" srcOrd="0" destOrd="0" presId="urn:microsoft.com/office/officeart/2005/8/layout/chevron2"/>
    <dgm:cxn modelId="{2C599ABA-C180-475A-B968-9E8033FAB03E}" type="presOf" srcId="{D79DFCB9-404B-4852-B6CC-B80C9DD589FD}" destId="{B26F76ED-A9C1-4649-A1EF-05FA2A93C89B}" srcOrd="0" destOrd="0" presId="urn:microsoft.com/office/officeart/2005/8/layout/chevron2"/>
    <dgm:cxn modelId="{28B0613C-41AC-470D-929C-33BF96B6FD36}" srcId="{D79DFCB9-404B-4852-B6CC-B80C9DD589FD}" destId="{520E79B6-C309-417F-8E8F-8D29C534239F}" srcOrd="0" destOrd="0" parTransId="{06638FE8-1C2A-4D68-8C30-4EDD821FB893}" sibTransId="{109FA03C-A264-4F6A-82BA-880803D98394}"/>
    <dgm:cxn modelId="{40BDCDA7-54CF-43E2-B504-F1B35BAF4E4C}" srcId="{76134E05-63A0-43F5-BEAB-E3FDB55626E3}" destId="{4DC807F1-056A-4887-8FBF-E446CCE0C9BB}" srcOrd="4" destOrd="0" parTransId="{74BD33DF-5266-4700-B076-B45001B50399}" sibTransId="{068495B7-3A04-4594-A331-9173E8CB1D6A}"/>
    <dgm:cxn modelId="{6775800D-B2C6-4A21-8DA6-027148BA1320}" srcId="{B9CF4B95-C9EC-47F2-A989-5BD1970A1B79}" destId="{D3FD581B-3A96-4C4A-AA81-9FC20D5E5154}" srcOrd="0" destOrd="0" parTransId="{9A9B94BD-5A0A-4D5C-9711-92765CCE186D}" sibTransId="{FB5E3774-B3E6-42D7-B16F-9C772F1D7483}"/>
    <dgm:cxn modelId="{466E41B8-D54F-4BF1-B299-B782B7519263}" srcId="{76134E05-63A0-43F5-BEAB-E3FDB55626E3}" destId="{C049703E-BAE9-497C-B517-5FA142D39FAE}" srcOrd="1" destOrd="0" parTransId="{0B969F3A-CDEA-49BB-B80B-AE0360DE086B}" sibTransId="{F344A1B2-EA10-4DF1-A8F9-6239B1BE21D8}"/>
    <dgm:cxn modelId="{DBC40BD4-69E3-4E95-81BC-FDD8B9AF5354}" srcId="{C049703E-BAE9-497C-B517-5FA142D39FAE}" destId="{D59B680D-7F59-41E4-8E02-56241CF96EA4}" srcOrd="0" destOrd="0" parTransId="{280D3CC0-4099-4019-A673-DA8271EF9AB5}" sibTransId="{405CED44-A7FC-4455-892C-A05A6B38B4EC}"/>
    <dgm:cxn modelId="{2F3C6F79-7BEB-4D82-AD95-A786376177CD}" type="presOf" srcId="{E6F2D914-C725-40DD-83C3-A0A3688EDE37}" destId="{A783BEF0-890F-49C0-AD70-99B96C12281D}" srcOrd="0" destOrd="0" presId="urn:microsoft.com/office/officeart/2005/8/layout/chevron2"/>
    <dgm:cxn modelId="{92D02AAA-C5D7-49A1-B3B1-6037532ABCDF}" type="presOf" srcId="{4DC807F1-056A-4887-8FBF-E446CCE0C9BB}" destId="{CB62B488-0657-44EE-8790-3DCD578FF113}" srcOrd="0" destOrd="0" presId="urn:microsoft.com/office/officeart/2005/8/layout/chevron2"/>
    <dgm:cxn modelId="{0AD6A03C-90B8-4BCD-A484-449836C7567B}" type="presOf" srcId="{C049703E-BAE9-497C-B517-5FA142D39FAE}" destId="{DA61E624-6758-4018-99FC-0E3CDCA339A5}" srcOrd="0" destOrd="0" presId="urn:microsoft.com/office/officeart/2005/8/layout/chevron2"/>
    <dgm:cxn modelId="{BBAA3118-2938-4994-94D7-D27343EBE5F3}" type="presOf" srcId="{D59B680D-7F59-41E4-8E02-56241CF96EA4}" destId="{C14360CD-AC50-46EF-8210-E40C7CDA1D72}" srcOrd="0" destOrd="0" presId="urn:microsoft.com/office/officeart/2005/8/layout/chevron2"/>
    <dgm:cxn modelId="{A711B8F2-8533-49AF-82E0-252D05E544A2}" type="presOf" srcId="{B9CF4B95-C9EC-47F2-A989-5BD1970A1B79}" destId="{8D94360C-4040-41EB-BF1D-1B78D4252499}" srcOrd="0" destOrd="0" presId="urn:microsoft.com/office/officeart/2005/8/layout/chevron2"/>
    <dgm:cxn modelId="{EE7F615A-B0FB-4DF6-A775-2F3FB05B1F0F}" type="presParOf" srcId="{471D60B3-E574-4115-B8A2-0C98A94C66CD}" destId="{39F1D1E2-7211-49E1-B76C-54B3EA54CF56}" srcOrd="0" destOrd="0" presId="urn:microsoft.com/office/officeart/2005/8/layout/chevron2"/>
    <dgm:cxn modelId="{E3B197B5-7323-4B1A-8E73-1AFD646E5656}" type="presParOf" srcId="{39F1D1E2-7211-49E1-B76C-54B3EA54CF56}" destId="{8D94360C-4040-41EB-BF1D-1B78D4252499}" srcOrd="0" destOrd="0" presId="urn:microsoft.com/office/officeart/2005/8/layout/chevron2"/>
    <dgm:cxn modelId="{A8E1D56B-270C-4657-9C54-B2844F5F7A9D}" type="presParOf" srcId="{39F1D1E2-7211-49E1-B76C-54B3EA54CF56}" destId="{0A1D33F5-47E0-4632-832F-D422359CD868}" srcOrd="1" destOrd="0" presId="urn:microsoft.com/office/officeart/2005/8/layout/chevron2"/>
    <dgm:cxn modelId="{FAAD1A1E-0395-4ED4-8DBC-1CB4657B3033}" type="presParOf" srcId="{471D60B3-E574-4115-B8A2-0C98A94C66CD}" destId="{0E28EB75-0391-4A28-BA93-EDB9FDCA5ECE}" srcOrd="1" destOrd="0" presId="urn:microsoft.com/office/officeart/2005/8/layout/chevron2"/>
    <dgm:cxn modelId="{48F2A55E-E8AA-4BDE-8CDC-34D663C99426}" type="presParOf" srcId="{471D60B3-E574-4115-B8A2-0C98A94C66CD}" destId="{5434412A-515E-4E55-A148-CCF510059C90}" srcOrd="2" destOrd="0" presId="urn:microsoft.com/office/officeart/2005/8/layout/chevron2"/>
    <dgm:cxn modelId="{CDCFEB3B-CDEB-46EA-AD7B-EE8DCFACFB24}" type="presParOf" srcId="{5434412A-515E-4E55-A148-CCF510059C90}" destId="{DA61E624-6758-4018-99FC-0E3CDCA339A5}" srcOrd="0" destOrd="0" presId="urn:microsoft.com/office/officeart/2005/8/layout/chevron2"/>
    <dgm:cxn modelId="{328DCDF1-4906-4F97-87ED-CC78FCF17DDB}" type="presParOf" srcId="{5434412A-515E-4E55-A148-CCF510059C90}" destId="{C14360CD-AC50-46EF-8210-E40C7CDA1D72}" srcOrd="1" destOrd="0" presId="urn:microsoft.com/office/officeart/2005/8/layout/chevron2"/>
    <dgm:cxn modelId="{6513CCF3-E05B-4E0F-8086-1BD0C34EAEC8}" type="presParOf" srcId="{471D60B3-E574-4115-B8A2-0C98A94C66CD}" destId="{0A19D340-A438-4C09-8089-E1A79478A802}" srcOrd="3" destOrd="0" presId="urn:microsoft.com/office/officeart/2005/8/layout/chevron2"/>
    <dgm:cxn modelId="{2CB86FC8-5C95-45C4-A8C0-6E1EB5436BBC}" type="presParOf" srcId="{471D60B3-E574-4115-B8A2-0C98A94C66CD}" destId="{8C046189-5257-4747-A76E-CD7335A33C5D}" srcOrd="4" destOrd="0" presId="urn:microsoft.com/office/officeart/2005/8/layout/chevron2"/>
    <dgm:cxn modelId="{329B9ACC-3EBA-492D-933E-4476C94022EE}" type="presParOf" srcId="{8C046189-5257-4747-A76E-CD7335A33C5D}" destId="{C4B27539-A596-44EE-A987-9077968C3E8F}" srcOrd="0" destOrd="0" presId="urn:microsoft.com/office/officeart/2005/8/layout/chevron2"/>
    <dgm:cxn modelId="{4E099690-2513-4591-BC71-832ADB51AC3D}" type="presParOf" srcId="{8C046189-5257-4747-A76E-CD7335A33C5D}" destId="{2CACCB85-6978-4074-8F00-A5E4FB3FA7DA}" srcOrd="1" destOrd="0" presId="urn:microsoft.com/office/officeart/2005/8/layout/chevron2"/>
    <dgm:cxn modelId="{AB354467-466D-4690-891D-86CED3BCCBE0}" type="presParOf" srcId="{471D60B3-E574-4115-B8A2-0C98A94C66CD}" destId="{02014DF1-53A1-45E1-95EB-03C49EE5FB19}" srcOrd="5" destOrd="0" presId="urn:microsoft.com/office/officeart/2005/8/layout/chevron2"/>
    <dgm:cxn modelId="{B4232E6C-7750-45FD-B4EC-36F58155A2A8}" type="presParOf" srcId="{471D60B3-E574-4115-B8A2-0C98A94C66CD}" destId="{38F886DC-7C28-4FB6-B4CA-99B12D73C44F}" srcOrd="6" destOrd="0" presId="urn:microsoft.com/office/officeart/2005/8/layout/chevron2"/>
    <dgm:cxn modelId="{6BFABCE0-E6DB-48EE-B560-09B088F799E1}" type="presParOf" srcId="{38F886DC-7C28-4FB6-B4CA-99B12D73C44F}" destId="{A783BEF0-890F-49C0-AD70-99B96C12281D}" srcOrd="0" destOrd="0" presId="urn:microsoft.com/office/officeart/2005/8/layout/chevron2"/>
    <dgm:cxn modelId="{6EB43728-3997-4CC0-A6A5-A6C6B6E8EB11}" type="presParOf" srcId="{38F886DC-7C28-4FB6-B4CA-99B12D73C44F}" destId="{2D689F6E-F800-4D41-826F-43D6DA1FC5E0}" srcOrd="1" destOrd="0" presId="urn:microsoft.com/office/officeart/2005/8/layout/chevron2"/>
    <dgm:cxn modelId="{17058F20-1AB7-48F1-B966-A65307A79744}" type="presParOf" srcId="{471D60B3-E574-4115-B8A2-0C98A94C66CD}" destId="{C3A1ED01-BF47-4E39-A8BC-A69C291EB282}" srcOrd="7" destOrd="0" presId="urn:microsoft.com/office/officeart/2005/8/layout/chevron2"/>
    <dgm:cxn modelId="{2C29D4E6-3CB9-40FF-846E-8D622803BCAF}" type="presParOf" srcId="{471D60B3-E574-4115-B8A2-0C98A94C66CD}" destId="{5A178073-200C-4FF0-8E5D-6794A16AD5DE}" srcOrd="8" destOrd="0" presId="urn:microsoft.com/office/officeart/2005/8/layout/chevron2"/>
    <dgm:cxn modelId="{5C556447-29B8-44D6-81C0-2C8A5B3C2EFB}" type="presParOf" srcId="{5A178073-200C-4FF0-8E5D-6794A16AD5DE}" destId="{CB62B488-0657-44EE-8790-3DCD578FF113}" srcOrd="0" destOrd="0" presId="urn:microsoft.com/office/officeart/2005/8/layout/chevron2"/>
    <dgm:cxn modelId="{7A9CD41F-8DF8-40D5-9FBA-5E86B4186992}" type="presParOf" srcId="{5A178073-200C-4FF0-8E5D-6794A16AD5DE}" destId="{E1AB0A8E-FA95-4E8A-9840-C92E565E9CB4}" srcOrd="1" destOrd="0" presId="urn:microsoft.com/office/officeart/2005/8/layout/chevron2"/>
    <dgm:cxn modelId="{8FFE7B4F-B700-4FFC-8907-C792807EA355}" type="presParOf" srcId="{471D60B3-E574-4115-B8A2-0C98A94C66CD}" destId="{4A07A190-F3E1-4457-99EB-D845C71EB63F}" srcOrd="9" destOrd="0" presId="urn:microsoft.com/office/officeart/2005/8/layout/chevron2"/>
    <dgm:cxn modelId="{76C57DAE-7A19-47A6-8BCF-B6469DC5D8BA}" type="presParOf" srcId="{471D60B3-E574-4115-B8A2-0C98A94C66CD}" destId="{BA769598-82D2-4580-9031-D07C9B3E9F9F}" srcOrd="10" destOrd="0" presId="urn:microsoft.com/office/officeart/2005/8/layout/chevron2"/>
    <dgm:cxn modelId="{C4810FB0-0081-41C0-B5E1-18FFFC6C3422}" type="presParOf" srcId="{BA769598-82D2-4580-9031-D07C9B3E9F9F}" destId="{B26F76ED-A9C1-4649-A1EF-05FA2A93C89B}" srcOrd="0" destOrd="0" presId="urn:microsoft.com/office/officeart/2005/8/layout/chevron2"/>
    <dgm:cxn modelId="{50AC69A8-E33A-476B-BF2F-E14014B9976E}" type="presParOf" srcId="{BA769598-82D2-4580-9031-D07C9B3E9F9F}" destId="{A3BE0AD8-7B5D-4C70-BDED-6DC2A51857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4360C-4040-41EB-BF1D-1B78D4252499}">
      <dsp:nvSpPr>
        <dsp:cNvPr id="0" name=""/>
        <dsp:cNvSpPr/>
      </dsp:nvSpPr>
      <dsp:spPr>
        <a:xfrm rot="5400000">
          <a:off x="-170329" y="172068"/>
          <a:ext cx="1135532" cy="7948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</a:t>
          </a:r>
          <a:endParaRPr lang="es-EC" sz="2300" kern="1200" dirty="0"/>
        </a:p>
      </dsp:txBody>
      <dsp:txXfrm rot="-5400000">
        <a:off x="1" y="399174"/>
        <a:ext cx="794872" cy="340660"/>
      </dsp:txXfrm>
    </dsp:sp>
    <dsp:sp modelId="{0A1D33F5-47E0-4632-832F-D422359CD868}">
      <dsp:nvSpPr>
        <dsp:cNvPr id="0" name=""/>
        <dsp:cNvSpPr/>
      </dsp:nvSpPr>
      <dsp:spPr>
        <a:xfrm rot="5400000">
          <a:off x="4168848" y="-3373137"/>
          <a:ext cx="738096" cy="748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/>
            <a:t>Introducción, conceptos y funcionamiento de redes WLAN</a:t>
          </a:r>
          <a:endParaRPr lang="es-EC" sz="2300" kern="1200" dirty="0"/>
        </a:p>
      </dsp:txBody>
      <dsp:txXfrm rot="-5400000">
        <a:off x="794873" y="36869"/>
        <a:ext cx="7450016" cy="666034"/>
      </dsp:txXfrm>
    </dsp:sp>
    <dsp:sp modelId="{DA61E624-6758-4018-99FC-0E3CDCA339A5}">
      <dsp:nvSpPr>
        <dsp:cNvPr id="0" name=""/>
        <dsp:cNvSpPr/>
      </dsp:nvSpPr>
      <dsp:spPr>
        <a:xfrm rot="5400000">
          <a:off x="-170329" y="1211607"/>
          <a:ext cx="1135532" cy="7948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G</a:t>
          </a:r>
          <a:endParaRPr lang="es-EC" sz="2300" kern="1200" dirty="0"/>
        </a:p>
      </dsp:txBody>
      <dsp:txXfrm rot="-5400000">
        <a:off x="1" y="1438713"/>
        <a:ext cx="794872" cy="340660"/>
      </dsp:txXfrm>
    </dsp:sp>
    <dsp:sp modelId="{C14360CD-AC50-46EF-8210-E40C7CDA1D72}">
      <dsp:nvSpPr>
        <dsp:cNvPr id="0" name=""/>
        <dsp:cNvSpPr/>
      </dsp:nvSpPr>
      <dsp:spPr>
        <a:xfrm rot="5400000">
          <a:off x="4168848" y="-2332698"/>
          <a:ext cx="738096" cy="748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Seguridad 802.11</a:t>
          </a:r>
          <a:endParaRPr lang="es-EC" sz="2300" b="1" kern="1200" dirty="0"/>
        </a:p>
      </dsp:txBody>
      <dsp:txXfrm rot="-5400000">
        <a:off x="794873" y="1077308"/>
        <a:ext cx="7450016" cy="666034"/>
      </dsp:txXfrm>
    </dsp:sp>
    <dsp:sp modelId="{C4B27539-A596-44EE-A987-9077968C3E8F}">
      <dsp:nvSpPr>
        <dsp:cNvPr id="0" name=""/>
        <dsp:cNvSpPr/>
      </dsp:nvSpPr>
      <dsp:spPr>
        <a:xfrm rot="5400000">
          <a:off x="-170329" y="2251146"/>
          <a:ext cx="1135532" cy="7948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E</a:t>
          </a:r>
          <a:endParaRPr lang="es-EC" sz="2300" kern="1200" dirty="0"/>
        </a:p>
      </dsp:txBody>
      <dsp:txXfrm rot="-5400000">
        <a:off x="1" y="2478252"/>
        <a:ext cx="794872" cy="340660"/>
      </dsp:txXfrm>
    </dsp:sp>
    <dsp:sp modelId="{2CACCB85-6978-4074-8F00-A5E4FB3FA7DA}">
      <dsp:nvSpPr>
        <dsp:cNvPr id="0" name=""/>
        <dsp:cNvSpPr/>
      </dsp:nvSpPr>
      <dsp:spPr>
        <a:xfrm rot="5400000">
          <a:off x="4168848" y="-1293159"/>
          <a:ext cx="738096" cy="748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Topología de simulación</a:t>
          </a:r>
          <a:endParaRPr lang="es-EC" sz="2300" b="1" kern="1200" dirty="0"/>
        </a:p>
      </dsp:txBody>
      <dsp:txXfrm rot="-5400000">
        <a:off x="794873" y="2116847"/>
        <a:ext cx="7450016" cy="666034"/>
      </dsp:txXfrm>
    </dsp:sp>
    <dsp:sp modelId="{A783BEF0-890F-49C0-AD70-99B96C12281D}">
      <dsp:nvSpPr>
        <dsp:cNvPr id="0" name=""/>
        <dsp:cNvSpPr/>
      </dsp:nvSpPr>
      <dsp:spPr>
        <a:xfrm rot="5400000">
          <a:off x="-170329" y="3290685"/>
          <a:ext cx="1135532" cy="7948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N</a:t>
          </a:r>
          <a:endParaRPr lang="es-EC" sz="2300" kern="1200" dirty="0"/>
        </a:p>
      </dsp:txBody>
      <dsp:txXfrm rot="-5400000">
        <a:off x="1" y="3517791"/>
        <a:ext cx="794872" cy="340660"/>
      </dsp:txXfrm>
    </dsp:sp>
    <dsp:sp modelId="{2D689F6E-F800-4D41-826F-43D6DA1FC5E0}">
      <dsp:nvSpPr>
        <dsp:cNvPr id="0" name=""/>
        <dsp:cNvSpPr/>
      </dsp:nvSpPr>
      <dsp:spPr>
        <a:xfrm rot="5400000">
          <a:off x="4168848" y="-253620"/>
          <a:ext cx="738096" cy="748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b="1" kern="1200" dirty="0" smtClean="0"/>
            <a:t>Funcionamiento AAA</a:t>
          </a:r>
          <a:endParaRPr lang="es-EC" sz="2300" b="1" kern="1200" dirty="0"/>
        </a:p>
      </dsp:txBody>
      <dsp:txXfrm rot="-5400000">
        <a:off x="794873" y="3156386"/>
        <a:ext cx="7450016" cy="666034"/>
      </dsp:txXfrm>
    </dsp:sp>
    <dsp:sp modelId="{CB62B488-0657-44EE-8790-3DCD578FF113}">
      <dsp:nvSpPr>
        <dsp:cNvPr id="0" name=""/>
        <dsp:cNvSpPr/>
      </dsp:nvSpPr>
      <dsp:spPr>
        <a:xfrm rot="5400000">
          <a:off x="-170329" y="4330224"/>
          <a:ext cx="1135532" cy="7948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</a:t>
          </a:r>
          <a:endParaRPr lang="es-EC" sz="2300" kern="1200" dirty="0"/>
        </a:p>
      </dsp:txBody>
      <dsp:txXfrm rot="-5400000">
        <a:off x="1" y="4557330"/>
        <a:ext cx="794872" cy="340660"/>
      </dsp:txXfrm>
    </dsp:sp>
    <dsp:sp modelId="{E1AB0A8E-FA95-4E8A-9840-C92E565E9CB4}">
      <dsp:nvSpPr>
        <dsp:cNvPr id="0" name=""/>
        <dsp:cNvSpPr/>
      </dsp:nvSpPr>
      <dsp:spPr>
        <a:xfrm rot="5400000">
          <a:off x="4168848" y="785918"/>
          <a:ext cx="738096" cy="748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/>
            <a:t>Tramas</a:t>
          </a:r>
          <a:endParaRPr lang="es-EC" sz="2300" kern="1200" dirty="0"/>
        </a:p>
      </dsp:txBody>
      <dsp:txXfrm rot="-5400000">
        <a:off x="794873" y="4195925"/>
        <a:ext cx="7450016" cy="666034"/>
      </dsp:txXfrm>
    </dsp:sp>
    <dsp:sp modelId="{B26F76ED-A9C1-4649-A1EF-05FA2A93C89B}">
      <dsp:nvSpPr>
        <dsp:cNvPr id="0" name=""/>
        <dsp:cNvSpPr/>
      </dsp:nvSpPr>
      <dsp:spPr>
        <a:xfrm rot="5400000">
          <a:off x="-170329" y="5369763"/>
          <a:ext cx="1135532" cy="7948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</a:t>
          </a:r>
          <a:endParaRPr lang="es-EC" sz="2300" kern="1200" dirty="0"/>
        </a:p>
      </dsp:txBody>
      <dsp:txXfrm rot="-5400000">
        <a:off x="1" y="5596869"/>
        <a:ext cx="794872" cy="340660"/>
      </dsp:txXfrm>
    </dsp:sp>
    <dsp:sp modelId="{A3BE0AD8-7B5D-4C70-BDED-6DC2A5185755}">
      <dsp:nvSpPr>
        <dsp:cNvPr id="0" name=""/>
        <dsp:cNvSpPr/>
      </dsp:nvSpPr>
      <dsp:spPr>
        <a:xfrm rot="5400000">
          <a:off x="4168848" y="1825457"/>
          <a:ext cx="738096" cy="7486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Conclusiones</a:t>
          </a:r>
          <a:endParaRPr lang="es-EC" sz="2300" kern="1200" dirty="0"/>
        </a:p>
      </dsp:txBody>
      <dsp:txXfrm rot="-5400000">
        <a:off x="794873" y="5235464"/>
        <a:ext cx="7450016" cy="66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795D0-8D32-4D57-970A-C48626005BAA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CF037-FB2C-4233-9822-D2C34F9032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4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F037-FB2C-4233-9822-D2C34F90325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0211867-F152-43D1-9130-0628DAFD7146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774C26F-F75A-42F3-B9A4-BF5F6CA977A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65212" y="54868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DEPARTAMENTO DE ELÉCTRICA Y ELECTRÓNICA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683568" y="2276872"/>
            <a:ext cx="7992888" cy="122413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INGENIERÍA EN ELECTRÓNICA Y TELECOMUNICACIONES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84480" y="4221088"/>
            <a:ext cx="7213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DESARROLLO DE UNA PLATAFORMA DE SIMULACIÓN DE REDES INALÁMBRICAS PARA EL ANÁLISIS Y EVALUACIÓN DE LOS MECANISMOS DE SEGURIDAD DEL ESTÁNDAR 802.11i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s-EC" sz="1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TOPOLOGÍA</a:t>
            </a:r>
            <a:endParaRPr lang="es-EC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" y="1988840"/>
            <a:ext cx="78676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2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TOPOLOGÍA</a:t>
            </a:r>
            <a:br>
              <a:rPr lang="es-EC" dirty="0" smtClean="0"/>
            </a:br>
            <a:r>
              <a:rPr lang="es-EC" dirty="0" smtClean="0"/>
              <a:t>CONFIGURACIÓN AP</a:t>
            </a:r>
            <a:endParaRPr lang="es-EC" dirty="0"/>
          </a:p>
        </p:txBody>
      </p:sp>
      <p:pic>
        <p:nvPicPr>
          <p:cNvPr id="307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15128" r="51483" b="31213"/>
          <a:stretch>
            <a:fillRect/>
          </a:stretch>
        </p:blipFill>
        <p:spPr bwMode="auto">
          <a:xfrm>
            <a:off x="1043608" y="1423988"/>
            <a:ext cx="7115856" cy="495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6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TOPOLOGÍA</a:t>
            </a:r>
            <a:br>
              <a:rPr lang="es-EC" dirty="0" smtClean="0"/>
            </a:br>
            <a:r>
              <a:rPr lang="es-EC" sz="2700" dirty="0" smtClean="0"/>
              <a:t>CONFIGURACIÓN DISP. INALÁMBRICO</a:t>
            </a:r>
            <a:endParaRPr lang="es-EC" sz="2700" dirty="0"/>
          </a:p>
        </p:txBody>
      </p:sp>
      <p:pic>
        <p:nvPicPr>
          <p:cNvPr id="4098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13097" r="32907" b="21666"/>
          <a:stretch>
            <a:fillRect/>
          </a:stretch>
        </p:blipFill>
        <p:spPr bwMode="auto">
          <a:xfrm>
            <a:off x="611560" y="1556792"/>
            <a:ext cx="7762422" cy="481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47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TOPOLOGÍA</a:t>
            </a:r>
            <a:br>
              <a:rPr lang="es-EC" dirty="0"/>
            </a:br>
            <a:r>
              <a:rPr lang="es-EC" sz="3100" dirty="0"/>
              <a:t>CONFIGURACIÓN DISP. INALÁMBRICO</a:t>
            </a:r>
          </a:p>
        </p:txBody>
      </p:sp>
      <p:pic>
        <p:nvPicPr>
          <p:cNvPr id="512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3" t="35049" r="7788" b="10495"/>
          <a:stretch>
            <a:fillRect/>
          </a:stretch>
        </p:blipFill>
        <p:spPr bwMode="auto">
          <a:xfrm>
            <a:off x="1187624" y="1700808"/>
            <a:ext cx="6520260" cy="48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2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TOPOLOGÍA</a:t>
            </a:r>
            <a:br>
              <a:rPr lang="es-EC" dirty="0"/>
            </a:br>
            <a:r>
              <a:rPr lang="es-EC" sz="3100" dirty="0"/>
              <a:t>CONFIGURACIÓN </a:t>
            </a:r>
            <a:r>
              <a:rPr lang="es-EC" sz="3100" dirty="0" smtClean="0"/>
              <a:t>SERVIDOR AAA</a:t>
            </a:r>
            <a:endParaRPr lang="es-EC" sz="3100" dirty="0"/>
          </a:p>
        </p:txBody>
      </p:sp>
      <p:pic>
        <p:nvPicPr>
          <p:cNvPr id="614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9090" r="14290" b="18178"/>
          <a:stretch>
            <a:fillRect/>
          </a:stretch>
        </p:blipFill>
        <p:spPr bwMode="auto">
          <a:xfrm>
            <a:off x="395536" y="1772816"/>
            <a:ext cx="832871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TOPOLOGÍA</a:t>
            </a:r>
            <a:br>
              <a:rPr lang="es-EC" dirty="0"/>
            </a:br>
            <a:r>
              <a:rPr lang="es-EC" sz="3100" dirty="0" smtClean="0"/>
              <a:t>HABILITACIÓN AAA EN ROUTER</a:t>
            </a:r>
            <a:endParaRPr lang="es-EC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s-EC" dirty="0" smtClean="0"/>
          </a:p>
          <a:p>
            <a:r>
              <a:rPr lang="es-EC" dirty="0" smtClean="0"/>
              <a:t>Se </a:t>
            </a:r>
            <a:r>
              <a:rPr lang="es-EC" dirty="0"/>
              <a:t>habilita la </a:t>
            </a:r>
            <a:r>
              <a:rPr lang="es-EC" dirty="0" smtClean="0"/>
              <a:t>autenticación: </a:t>
            </a:r>
            <a:r>
              <a:rPr lang="es-EC" dirty="0" err="1" smtClean="0"/>
              <a:t>aaa</a:t>
            </a:r>
            <a:r>
              <a:rPr lang="es-EC" dirty="0" smtClean="0"/>
              <a:t> </a:t>
            </a:r>
            <a:r>
              <a:rPr lang="es-EC" dirty="0"/>
              <a:t>new-</a:t>
            </a:r>
            <a:r>
              <a:rPr lang="es-EC" dirty="0" err="1"/>
              <a:t>model</a:t>
            </a:r>
            <a:endParaRPr lang="es-EC" dirty="0"/>
          </a:p>
          <a:p>
            <a:endParaRPr lang="es-EC" dirty="0"/>
          </a:p>
          <a:p>
            <a:r>
              <a:rPr lang="es-EC" dirty="0" err="1"/>
              <a:t>L</a:t>
            </a:r>
            <a:r>
              <a:rPr lang="es-EC" dirty="0" err="1" smtClean="0"/>
              <a:t>ogeo</a:t>
            </a:r>
            <a:r>
              <a:rPr lang="es-EC" dirty="0" smtClean="0"/>
              <a:t> al </a:t>
            </a:r>
            <a:r>
              <a:rPr lang="es-EC" dirty="0" err="1" smtClean="0"/>
              <a:t>router</a:t>
            </a:r>
            <a:r>
              <a:rPr lang="es-EC" dirty="0" smtClean="0"/>
              <a:t> RC: </a:t>
            </a:r>
            <a:r>
              <a:rPr lang="en-US" dirty="0" err="1" smtClean="0"/>
              <a:t>aaa</a:t>
            </a:r>
            <a:r>
              <a:rPr lang="en-US" dirty="0" smtClean="0"/>
              <a:t> </a:t>
            </a:r>
            <a:r>
              <a:rPr lang="en-US" dirty="0"/>
              <a:t>authentication login default group radius none</a:t>
            </a:r>
            <a:endParaRPr lang="es-EC" dirty="0"/>
          </a:p>
          <a:p>
            <a:pPr marL="0" indent="0">
              <a:buNone/>
            </a:pPr>
            <a:r>
              <a:rPr lang="en-US" dirty="0"/>
              <a:t> 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r>
              <a:rPr lang="es-EC" dirty="0" smtClean="0"/>
              <a:t>Direccionamiento de RADIUS:</a:t>
            </a:r>
          </a:p>
          <a:p>
            <a:endParaRPr lang="es-EC" dirty="0"/>
          </a:p>
          <a:p>
            <a:pPr lvl="0"/>
            <a:r>
              <a:rPr lang="en-US" dirty="0" smtClean="0"/>
              <a:t>radius-server </a:t>
            </a:r>
            <a:r>
              <a:rPr lang="en-US" dirty="0"/>
              <a:t>host 200.210.220.20 </a:t>
            </a:r>
            <a:r>
              <a:rPr lang="en-US" dirty="0" err="1"/>
              <a:t>auth</a:t>
            </a:r>
            <a:r>
              <a:rPr lang="en-US" dirty="0"/>
              <a:t>-port 1645 key </a:t>
            </a:r>
            <a:r>
              <a:rPr lang="en-US" dirty="0" smtClean="0"/>
              <a:t>cisco123</a:t>
            </a:r>
            <a:endParaRPr lang="es-EC" dirty="0"/>
          </a:p>
          <a:p>
            <a:pPr lvl="0"/>
            <a:endParaRPr lang="es-EC" dirty="0"/>
          </a:p>
          <a:p>
            <a:pPr lvl="0"/>
            <a:r>
              <a:rPr lang="es-EC" dirty="0" smtClean="0"/>
              <a:t>Forma </a:t>
            </a:r>
            <a:r>
              <a:rPr lang="es-EC" dirty="0"/>
              <a:t>sobre la cual se realizará la autenticación dentro de </a:t>
            </a:r>
            <a:r>
              <a:rPr lang="es-EC" dirty="0" smtClean="0"/>
              <a:t>telnet: a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r>
              <a:rPr lang="en-US" dirty="0"/>
              <a:t>authentication login telnet group </a:t>
            </a:r>
            <a:r>
              <a:rPr lang="en-US" dirty="0" smtClean="0"/>
              <a:t>radius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pPr lvl="0"/>
            <a:r>
              <a:rPr lang="es-EC" dirty="0"/>
              <a:t>line </a:t>
            </a:r>
            <a:r>
              <a:rPr lang="es-EC" dirty="0" err="1"/>
              <a:t>vty</a:t>
            </a:r>
            <a:r>
              <a:rPr lang="es-EC" dirty="0"/>
              <a:t> 0 4</a:t>
            </a:r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pPr lvl="0"/>
            <a:r>
              <a:rPr lang="es-EC" dirty="0" err="1"/>
              <a:t>login</a:t>
            </a:r>
            <a:r>
              <a:rPr lang="es-EC" dirty="0"/>
              <a:t> </a:t>
            </a:r>
            <a:r>
              <a:rPr lang="es-EC" dirty="0" err="1"/>
              <a:t>authentication</a:t>
            </a:r>
            <a:r>
              <a:rPr lang="es-EC" dirty="0"/>
              <a:t> telnet</a:t>
            </a:r>
          </a:p>
        </p:txBody>
      </p:sp>
    </p:spTree>
    <p:extLst>
      <p:ext uri="{BB962C8B-B14F-4D97-AF65-F5344CB8AC3E}">
        <p14:creationId xmlns:p14="http://schemas.microsoft.com/office/powerpoint/2010/main" val="401366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TOPOLOGÍA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Una vez configurados todos los dispositivos que integran la red se procede a realizar pruebas de acceso vía TELNET al </a:t>
            </a:r>
            <a:r>
              <a:rPr lang="es-EC" dirty="0" err="1" smtClean="0"/>
              <a:t>router</a:t>
            </a:r>
            <a:r>
              <a:rPr lang="es-EC" dirty="0" smtClean="0"/>
              <a:t> intermedio.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991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AAA</a:t>
            </a:r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397847" cy="505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73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50237"/>
            <a:ext cx="3456384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4932040" y="3389887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>
                <a:latin typeface="Arial" pitchFamily="34" charset="0"/>
                <a:cs typeface="Arial" pitchFamily="34" charset="0"/>
              </a:rPr>
              <a:t>ACCESS POINT SPOOFING : </a:t>
            </a:r>
            <a:r>
              <a:rPr lang="es-EC" sz="1400" dirty="0" smtClean="0">
                <a:latin typeface="Arial" pitchFamily="34" charset="0"/>
                <a:cs typeface="Arial" pitchFamily="34" charset="0"/>
              </a:rPr>
              <a:t>AP </a:t>
            </a:r>
            <a:r>
              <a:rPr lang="es-EC" sz="1400" dirty="0" err="1" smtClean="0">
                <a:latin typeface="Arial" pitchFamily="34" charset="0"/>
                <a:cs typeface="Arial" pitchFamily="34" charset="0"/>
              </a:rPr>
              <a:t>Spoofing</a:t>
            </a:r>
            <a:r>
              <a:rPr lang="es-EC" sz="1400" dirty="0" smtClean="0">
                <a:latin typeface="Arial" pitchFamily="34" charset="0"/>
                <a:cs typeface="Arial" pitchFamily="34" charset="0"/>
              </a:rPr>
              <a:t> o "Asociación Maliciosa": el atacante se hace pasar por un AP y el cliente piensa estar conectándose a una red WLAN verdadera. </a:t>
            </a:r>
          </a:p>
          <a:p>
            <a:endParaRPr lang="en-US" sz="14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 smtClean="0"/>
              <a:t>TIPOS DE ATAQUES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TIPOS DE </a:t>
            </a:r>
            <a:r>
              <a:rPr lang="es-EC" dirty="0" smtClean="0"/>
              <a:t>ATAQUES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611560" y="2752123"/>
            <a:ext cx="3024336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s-EC" sz="1400" b="1" dirty="0" smtClean="0">
                <a:latin typeface="Arial" pitchFamily="34" charset="0"/>
                <a:cs typeface="Arial" pitchFamily="34" charset="0"/>
              </a:rPr>
              <a:t>WARDRIVING/WARCHALKING: </a:t>
            </a:r>
            <a:r>
              <a:rPr lang="es-EC" sz="1400" dirty="0" smtClean="0">
                <a:latin typeface="Arial" pitchFamily="34" charset="0"/>
                <a:cs typeface="Arial" pitchFamily="34" charset="0"/>
              </a:rPr>
              <a:t>actividad de encontrar AP a redes inalámbricas mientras se desplaza por el lugar/Algunos individuos marcan el área con un símbolo hecho en la veredera o la pared.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348880"/>
            <a:ext cx="3548856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52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s-ES" sz="28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endParaRPr lang="es-ES" sz="28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endParaRPr lang="es-ES" sz="28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endParaRPr lang="es-ES" sz="28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endParaRPr lang="es-ES" sz="2800" b="1" dirty="0"/>
          </a:p>
          <a:p>
            <a:pPr algn="just" eaLnBrk="1" hangingPunct="1">
              <a:lnSpc>
                <a:spcPct val="80000"/>
              </a:lnSpc>
              <a:defRPr/>
            </a:pPr>
            <a:endParaRPr lang="es-ES" sz="28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endParaRPr lang="es-ES" sz="2800" b="1" dirty="0" smtClean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61413438"/>
              </p:ext>
            </p:extLst>
          </p:nvPr>
        </p:nvGraphicFramePr>
        <p:xfrm>
          <a:off x="467544" y="404664"/>
          <a:ext cx="82809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280831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endParaRPr lang="es-EC" sz="55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s-EC" sz="5500" b="1" dirty="0" smtClean="0">
                <a:latin typeface="Arial" pitchFamily="34" charset="0"/>
                <a:cs typeface="Arial" pitchFamily="34" charset="0"/>
              </a:rPr>
              <a:t>ATAQUES </a:t>
            </a:r>
            <a:r>
              <a:rPr lang="es-EC" sz="5500" b="1" dirty="0" smtClean="0">
                <a:latin typeface="Arial" pitchFamily="34" charset="0"/>
                <a:cs typeface="Arial" pitchFamily="34" charset="0"/>
              </a:rPr>
              <a:t>BASADOS EN ARP/MAC</a:t>
            </a:r>
          </a:p>
          <a:p>
            <a:pPr algn="just">
              <a:lnSpc>
                <a:spcPct val="170000"/>
              </a:lnSpc>
              <a:buNone/>
            </a:pPr>
            <a:r>
              <a:rPr lang="es-EC" sz="5500" b="1" dirty="0" smtClean="0">
                <a:latin typeface="Arial" pitchFamily="34" charset="0"/>
                <a:cs typeface="Arial" pitchFamily="34" charset="0"/>
              </a:rPr>
              <a:t>	</a:t>
            </a:r>
            <a:endParaRPr lang="es-EC" sz="55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es-EC" sz="55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C" sz="5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sz="5500" b="1" i="1" u="sng" dirty="0" err="1" smtClean="0">
                <a:latin typeface="Arial" pitchFamily="34" charset="0"/>
                <a:cs typeface="Arial" pitchFamily="34" charset="0"/>
              </a:rPr>
              <a:t>Man</a:t>
            </a:r>
            <a:r>
              <a:rPr lang="es-EC" sz="5500" b="1" i="1" u="sng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C" sz="5500" b="1" i="1" u="sng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C" sz="55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sz="5500" b="1" i="1" u="sng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es-EC" sz="5500" b="1" i="1" u="sng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C" sz="5500" b="1" i="1" u="sng" dirty="0" err="1" smtClean="0">
                <a:latin typeface="Arial" pitchFamily="34" charset="0"/>
                <a:cs typeface="Arial" pitchFamily="34" charset="0"/>
              </a:rPr>
              <a:t>Sniffing</a:t>
            </a:r>
            <a:r>
              <a:rPr lang="es-EC" sz="5500" b="1" i="1" u="sng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s-EC" sz="5500" dirty="0" smtClean="0">
                <a:latin typeface="Arial" pitchFamily="34" charset="0"/>
                <a:cs typeface="Arial" pitchFamily="34" charset="0"/>
              </a:rPr>
              <a:t>Utilizando ARP </a:t>
            </a:r>
            <a:r>
              <a:rPr lang="es-EC" sz="5500" dirty="0" err="1" smtClean="0">
                <a:latin typeface="Arial" pitchFamily="34" charset="0"/>
                <a:cs typeface="Arial" pitchFamily="34" charset="0"/>
              </a:rPr>
              <a:t>Spoofing</a:t>
            </a:r>
            <a:r>
              <a:rPr lang="es-EC" sz="5500" dirty="0" smtClean="0">
                <a:latin typeface="Arial" pitchFamily="34" charset="0"/>
                <a:cs typeface="Arial" pitchFamily="34" charset="0"/>
              </a:rPr>
              <a:t> el atacante logra que todas las tramas que intercambian las víctimas pasen primero por su equipo.</a:t>
            </a:r>
          </a:p>
          <a:p>
            <a:pPr algn="just">
              <a:lnSpc>
                <a:spcPct val="170000"/>
              </a:lnSpc>
              <a:buNone/>
            </a:pPr>
            <a:r>
              <a:rPr lang="es-EC" sz="5500" dirty="0" smtClean="0">
                <a:latin typeface="Arial" pitchFamily="34" charset="0"/>
                <a:cs typeface="Arial" pitchFamily="34" charset="0"/>
              </a:rPr>
              <a:t>	</a:t>
            </a:r>
            <a:endParaRPr lang="es-EC" sz="5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es-EC" sz="5500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es-EC" sz="5500" b="1" i="1" u="sng" dirty="0" smtClean="0">
                <a:latin typeface="Arial" pitchFamily="34" charset="0"/>
                <a:cs typeface="Arial" pitchFamily="34" charset="0"/>
              </a:rPr>
              <a:t>Secuestro </a:t>
            </a:r>
            <a:r>
              <a:rPr lang="es-EC" sz="5500" b="1" i="1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C" sz="5500" b="1" i="1" u="sng" dirty="0" err="1" smtClean="0">
                <a:latin typeface="Arial" pitchFamily="34" charset="0"/>
                <a:cs typeface="Arial" pitchFamily="34" charset="0"/>
              </a:rPr>
              <a:t>Hijacking</a:t>
            </a:r>
            <a:r>
              <a:rPr lang="es-EC" sz="5500" b="1" i="1" u="sng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s-EC" sz="5500" dirty="0" smtClean="0">
                <a:latin typeface="Arial" pitchFamily="34" charset="0"/>
                <a:cs typeface="Arial" pitchFamily="34" charset="0"/>
              </a:rPr>
              <a:t>Utilizando ARP </a:t>
            </a:r>
            <a:r>
              <a:rPr lang="es-EC" sz="5500" dirty="0" err="1" smtClean="0">
                <a:latin typeface="Arial" pitchFamily="34" charset="0"/>
                <a:cs typeface="Arial" pitchFamily="34" charset="0"/>
              </a:rPr>
              <a:t>Spoofing</a:t>
            </a:r>
            <a:r>
              <a:rPr lang="es-EC" sz="5500" dirty="0" smtClean="0">
                <a:latin typeface="Arial" pitchFamily="34" charset="0"/>
                <a:cs typeface="Arial" pitchFamily="34" charset="0"/>
              </a:rPr>
              <a:t> el atacante puede lograr redirigir el flujo de tramas entre dos dispositivos hacia su equipo. </a:t>
            </a:r>
          </a:p>
          <a:p>
            <a:pPr lvl="1" algn="just">
              <a:lnSpc>
                <a:spcPct val="170000"/>
              </a:lnSpc>
              <a:buNone/>
            </a:pPr>
            <a:endParaRPr lang="es-EC" sz="5100" b="1" i="1" u="sng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70000"/>
              </a:lnSpc>
              <a:buNone/>
            </a:pPr>
            <a:r>
              <a:rPr lang="es-EC" sz="5100" b="1" i="1" u="sng" dirty="0" err="1" smtClean="0">
                <a:latin typeface="Arial" pitchFamily="34" charset="0"/>
                <a:cs typeface="Arial" pitchFamily="34" charset="0"/>
              </a:rPr>
              <a:t>Denial</a:t>
            </a:r>
            <a:r>
              <a:rPr lang="es-EC" sz="51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sz="5100" b="1" i="1" u="sng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s-EC" sz="5100" b="1" i="1" u="sng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es-EC" sz="5100" b="1" i="1" u="sng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C" sz="5100" b="1" i="1" u="sng" dirty="0" err="1" smtClean="0">
                <a:latin typeface="Arial" pitchFamily="34" charset="0"/>
                <a:cs typeface="Arial" pitchFamily="34" charset="0"/>
              </a:rPr>
              <a:t>DoS</a:t>
            </a:r>
            <a:r>
              <a:rPr lang="es-EC" sz="5100" b="1" i="1" u="sng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EC" sz="5100" dirty="0" smtClean="0">
                <a:latin typeface="Arial" pitchFamily="34" charset="0"/>
                <a:cs typeface="Arial" pitchFamily="34" charset="0"/>
              </a:rPr>
              <a:t>: Utilizando ARP </a:t>
            </a:r>
            <a:r>
              <a:rPr lang="es-EC" sz="5100" dirty="0" err="1" smtClean="0">
                <a:latin typeface="Arial" pitchFamily="34" charset="0"/>
                <a:cs typeface="Arial" pitchFamily="34" charset="0"/>
              </a:rPr>
              <a:t>Spoofing</a:t>
            </a:r>
            <a:r>
              <a:rPr lang="es-EC" sz="5100" dirty="0" smtClean="0">
                <a:latin typeface="Arial" pitchFamily="34" charset="0"/>
                <a:cs typeface="Arial" pitchFamily="34" charset="0"/>
              </a:rPr>
              <a:t> el atacante puede hacer que un equipo crítico de la</a:t>
            </a:r>
          </a:p>
          <a:p>
            <a:pPr lvl="1" algn="just">
              <a:lnSpc>
                <a:spcPct val="170000"/>
              </a:lnSpc>
              <a:buNone/>
            </a:pPr>
            <a:r>
              <a:rPr lang="es-EC" sz="5100" dirty="0" smtClean="0">
                <a:latin typeface="Arial" pitchFamily="34" charset="0"/>
                <a:cs typeface="Arial" pitchFamily="34" charset="0"/>
              </a:rPr>
              <a:t>red tenga una dirección MAC inexistente. Con esto se logra que las tramas dirigidas a la IP de este </a:t>
            </a:r>
          </a:p>
          <a:p>
            <a:pPr lvl="1" algn="just">
              <a:lnSpc>
                <a:spcPct val="170000"/>
              </a:lnSpc>
              <a:buNone/>
            </a:pPr>
            <a:r>
              <a:rPr lang="es-EC" sz="5100" dirty="0" smtClean="0">
                <a:latin typeface="Arial" pitchFamily="34" charset="0"/>
                <a:cs typeface="Arial" pitchFamily="34" charset="0"/>
              </a:rPr>
              <a:t>dispositivo se pierdan</a:t>
            </a:r>
          </a:p>
          <a:p>
            <a:pPr algn="just">
              <a:lnSpc>
                <a:spcPct val="170000"/>
              </a:lnSpc>
              <a:buNone/>
            </a:pPr>
            <a:endParaRPr lang="es-EC" sz="5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endParaRPr lang="es-EC" sz="6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endParaRPr lang="es-EC" sz="6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es-EC" sz="6000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20427" y="3326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 smtClean="0"/>
              <a:t>TIPOS DE ATAQUES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TIPOS DE </a:t>
            </a:r>
            <a:r>
              <a:rPr lang="es-EC" dirty="0" smtClean="0"/>
              <a:t>ATAQUES</a:t>
            </a:r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900264" cy="513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953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9361"/>
            <a:ext cx="5184576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3865496"/>
            <a:ext cx="5206405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539551" y="2162137"/>
            <a:ext cx="27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TRAMA ARP REQUEST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23254" y="4475837"/>
            <a:ext cx="236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TRAMA ARP REPLY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 smtClean="0"/>
              <a:t>TRAMAS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63149"/>
              </p:ext>
            </p:extLst>
          </p:nvPr>
        </p:nvGraphicFramePr>
        <p:xfrm>
          <a:off x="2267744" y="1518667"/>
          <a:ext cx="4739036" cy="5312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66"/>
                <a:gridCol w="1242142"/>
                <a:gridCol w="1109314"/>
                <a:gridCol w="1779014"/>
              </a:tblGrid>
              <a:tr h="21249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 dirty="0">
                          <a:effectLst/>
                        </a:rPr>
                        <a:t>ENCABEZADO 802.11</a:t>
                      </a:r>
                      <a:endParaRPr lang="es-EC" sz="800" kern="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49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No. de Byte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Campo (s)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Valor (es)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Significado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ctr"/>
                </a:tc>
              </a:tr>
              <a:tr h="1274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 y 1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Control del Paquete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0x0208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 dirty="0">
                          <a:effectLst/>
                        </a:rPr>
                        <a:t>Paquete de datos, está saliendo de un DS, no ha sido fragmentado ni retransmitido y no está encriptado entre otras cosas. </a:t>
                      </a:r>
                      <a:endParaRPr lang="es-EC" sz="800" kern="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ctr"/>
                </a:tc>
              </a:tr>
              <a:tr h="212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2 y 3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Duración/ID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0x0000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 dirty="0">
                          <a:effectLst/>
                        </a:rPr>
                        <a:t>NAV igual a 0 </a:t>
                      </a:r>
                      <a:r>
                        <a:rPr lang="es-EC" sz="800" u="sng" kern="50" dirty="0" err="1">
                          <a:effectLst/>
                        </a:rPr>
                        <a:t>μseg</a:t>
                      </a:r>
                      <a:endParaRPr lang="es-EC" sz="800" kern="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  <a:tr h="424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4 al 9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Dirección MAC destino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0xffffffffffff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ff:ff:ff:ff:ff:ff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  <a:tr h="212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10 al 15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BSSID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0x0011092304f3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00:11:09:23:04:f3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  <a:tr h="424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16 al 21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Dirección MAC origen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0x0007e9d38977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00:07:e9:d3:89:77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  <a:tr h="424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22 y 23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Control de Secuencia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0xf340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Número de secuencia igual a 3892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  <a:tr h="21249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ENCABEZADO LLC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2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24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DSAP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0xaa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 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  <a:tr h="212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25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SSAP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0xaa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 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  <a:tr h="424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26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Control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0x03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 dirty="0">
                          <a:effectLst/>
                        </a:rPr>
                        <a:t>Información IP no enumerada</a:t>
                      </a:r>
                      <a:endParaRPr lang="es-EC" sz="800" kern="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  <a:tr h="424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27 al 29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Código Organizacional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0x000000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Encapsulamiento por RFC 1042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  <a:tr h="212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30 y 31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Tipo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>
                          <a:effectLst/>
                        </a:rPr>
                        <a:t>0x0800</a:t>
                      </a:r>
                      <a:endParaRPr lang="es-EC" sz="8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800" u="sng" kern="50" dirty="0">
                          <a:effectLst/>
                        </a:rPr>
                        <a:t>Paquete IP</a:t>
                      </a:r>
                      <a:endParaRPr lang="es-EC" sz="800" kern="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9335" marR="29335" marT="0" marB="0" anchor="b"/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 smtClean="0"/>
              <a:t>TRAMAS 802.11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4402832" cy="1782763"/>
          </a:xfrm>
        </p:spPr>
        <p:txBody>
          <a:bodyPr>
            <a:normAutofit fontScale="62500" lnSpcReduction="20000"/>
          </a:bodyPr>
          <a:lstStyle/>
          <a:p>
            <a:r>
              <a:rPr lang="es-EC" dirty="0" smtClean="0"/>
              <a:t>La  información que arroja los paquetes capturados e PT son incompletos ya que no permiten analizar la mayor parte de campo de la trama MAC para identificar los ataques antes descritos.</a:t>
            </a:r>
            <a:endParaRPr lang="es-EC" dirty="0"/>
          </a:p>
        </p:txBody>
      </p:sp>
      <p:pic>
        <p:nvPicPr>
          <p:cNvPr id="1331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14363" r="69075" b="31221"/>
          <a:stretch>
            <a:fillRect/>
          </a:stretch>
        </p:blipFill>
        <p:spPr bwMode="auto">
          <a:xfrm>
            <a:off x="5392120" y="2589080"/>
            <a:ext cx="310447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15369" r="62132" b="51640"/>
          <a:stretch>
            <a:fillRect/>
          </a:stretch>
        </p:blipFill>
        <p:spPr bwMode="auto">
          <a:xfrm>
            <a:off x="683568" y="3861048"/>
            <a:ext cx="4201240" cy="23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 smtClean="0"/>
              <a:t>TRAMAS 802.11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480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06836"/>
              </p:ext>
            </p:extLst>
          </p:nvPr>
        </p:nvGraphicFramePr>
        <p:xfrm>
          <a:off x="1619673" y="1623217"/>
          <a:ext cx="6984776" cy="4974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546"/>
                <a:gridCol w="3101810"/>
                <a:gridCol w="2363420"/>
              </a:tblGrid>
              <a:tr h="24870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 dirty="0">
                          <a:effectLst/>
                        </a:rPr>
                        <a:t>ENCABEZADO 802.11</a:t>
                      </a:r>
                      <a:endParaRPr lang="es-EC" sz="1000" kern="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74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No. de Byte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Campo (s)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Valor (es)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ctr"/>
                </a:tc>
              </a:tr>
              <a:tr h="497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0 y 1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Control del Paquete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N/D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248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2 y 3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Duración/ID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0x13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497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4 al 9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 dirty="0">
                          <a:effectLst/>
                        </a:rPr>
                        <a:t>Dirección MAC destino</a:t>
                      </a:r>
                      <a:endParaRPr lang="es-EC" sz="1000" kern="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0180.c200.0000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248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10 al 15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BSSID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N/D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497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16 al 21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Dirección MAC origen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0001.c9bc.d901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497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22 y 23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Control de Secuencia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 </a:t>
                      </a:r>
                      <a:endParaRPr lang="es-EC" sz="1000" kern="5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N/D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24870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ENCABEZADO LLC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8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24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DSAP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0x42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248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25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SSAP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0x42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248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26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Control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0x03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497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27 al 29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Código Organizacional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0x000000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  <a:tr h="248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30 y 31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>
                          <a:effectLst/>
                        </a:rPr>
                        <a:t>Tipo</a:t>
                      </a:r>
                      <a:endParaRPr lang="es-EC" sz="1000" kern="5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es-EC" sz="1000" kern="0" dirty="0">
                          <a:effectLst/>
                        </a:rPr>
                        <a:t>0x0800</a:t>
                      </a:r>
                      <a:endParaRPr lang="es-EC" sz="1000" kern="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669" marR="36669" marT="0" marB="0" anchor="b"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dirty="0" smtClean="0"/>
              <a:t>TRAMAS 802.11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20732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6856" y="1340768"/>
            <a:ext cx="8229600" cy="4608512"/>
          </a:xfrm>
        </p:spPr>
        <p:txBody>
          <a:bodyPr>
            <a:normAutofit/>
          </a:bodyPr>
          <a:lstStyle/>
          <a:p>
            <a:pPr lvl="0" algn="just"/>
            <a:r>
              <a:rPr lang="es-ES" sz="2200" dirty="0" smtClean="0">
                <a:latin typeface="Arial" pitchFamily="34" charset="0"/>
                <a:cs typeface="Arial" pitchFamily="34" charset="0"/>
              </a:rPr>
              <a:t>El análisis de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tráfico básico ya que la información arrojada por el simulador no es completa, para obtener las tramas de análisis se considero una pequeña implementación con los dispositivos configurados en PT.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200" dirty="0" smtClean="0">
                <a:latin typeface="Arial" pitchFamily="34" charset="0"/>
                <a:cs typeface="Arial" pitchFamily="34" charset="0"/>
              </a:rPr>
              <a:t>Con la obtención de las tramas con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Wireshark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en la implementación paralela se observó como es el proceso de un ataque ARP, mediante el análisis de byte a byte de la capa MAC y LLC se puede determinar dicho ataque.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6856" y="1340768"/>
            <a:ext cx="8229600" cy="5040560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Mediante la captura de paquetes con mecanismos de detección se puede analizar los tipos de ataques, pasivos o activos y de igual manera patrones en el comportamiento normal o anormal de la red.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r>
              <a:rPr lang="es-ES" sz="2400" dirty="0"/>
              <a:t>El desarrollo de este proyecto es una base para simular un ambiente híbrido, es decir combinación de software y hardware que permita analizar completamente lo que sucede en un ambiente real  de redes inalámbricas.</a:t>
            </a:r>
            <a:endParaRPr lang="es-EC" sz="2400" dirty="0"/>
          </a:p>
          <a:p>
            <a:endParaRPr lang="en-U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2276872"/>
            <a:ext cx="2901008" cy="1143000"/>
          </a:xfrm>
        </p:spPr>
        <p:txBody>
          <a:bodyPr/>
          <a:lstStyle/>
          <a:p>
            <a:r>
              <a:rPr lang="es-EC" dirty="0" smtClean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428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INTRODUCCIÓN </a:t>
            </a:r>
            <a:endParaRPr lang="en-US" sz="4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endParaRPr lang="es-EC" sz="2400" dirty="0" smtClean="0"/>
          </a:p>
          <a:p>
            <a:r>
              <a:rPr lang="es-EC" sz="2400" dirty="0" smtClean="0"/>
              <a:t>Las WLAN se han convertido en una parte esencial de las redes empresariales, es por ello que </a:t>
            </a:r>
            <a:r>
              <a:rPr lang="es-EC" sz="2400" dirty="0" smtClean="0"/>
              <a:t>es </a:t>
            </a:r>
            <a:r>
              <a:rPr lang="es-EC" sz="2400" dirty="0" smtClean="0"/>
              <a:t>imprescindible implementar mecanismos </a:t>
            </a:r>
            <a:r>
              <a:rPr lang="es-EC" sz="2400" dirty="0"/>
              <a:t>de control de acceso </a:t>
            </a:r>
            <a:r>
              <a:rPr lang="es-EC" sz="2400" dirty="0" smtClean="0"/>
              <a:t>robustos y </a:t>
            </a:r>
            <a:r>
              <a:rPr lang="es-EC" sz="2400" dirty="0"/>
              <a:t>fáciles de mantener como </a:t>
            </a:r>
            <a:r>
              <a:rPr lang="es-EC" sz="2400" dirty="0" smtClean="0"/>
              <a:t>credenciales de usuarios o </a:t>
            </a:r>
            <a:r>
              <a:rPr lang="es-EC" sz="2400" dirty="0"/>
              <a:t>la posesión de un certificado digital</a:t>
            </a:r>
            <a:r>
              <a:rPr lang="es-EC" sz="2400" dirty="0" smtClean="0"/>
              <a:t>.</a:t>
            </a:r>
          </a:p>
          <a:p>
            <a:endParaRPr lang="es-EC" sz="2400" dirty="0"/>
          </a:p>
          <a:p>
            <a:r>
              <a:rPr lang="es-EC" sz="2400" dirty="0" smtClean="0"/>
              <a:t>Mediante el desarrollo de WEP hasta WPA 2- 802.11i el acceso </a:t>
            </a:r>
            <a:r>
              <a:rPr lang="es-EC" sz="2400" dirty="0"/>
              <a:t>a la red para usuarios no </a:t>
            </a:r>
            <a:r>
              <a:rPr lang="es-EC" sz="2400" dirty="0" smtClean="0"/>
              <a:t>autorizados ha sido limitado, esto gracias a los mecanismos de cifrado que cada protocolo ofrece</a:t>
            </a:r>
            <a:endParaRPr lang="es-EC" sz="2400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INTRODUCCIÓN </a:t>
            </a:r>
            <a:endParaRPr lang="en-US" sz="4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s-ES" b="1" dirty="0" smtClean="0"/>
          </a:p>
          <a:p>
            <a:pPr lvl="1">
              <a:lnSpc>
                <a:spcPct val="80000"/>
              </a:lnSpc>
              <a:defRPr/>
            </a:pPr>
            <a:endParaRPr lang="es-ES" b="1" dirty="0" smtClean="0"/>
          </a:p>
          <a:p>
            <a:pPr lvl="1">
              <a:lnSpc>
                <a:spcPct val="80000"/>
              </a:lnSpc>
              <a:defRPr/>
            </a:pPr>
            <a:endParaRPr lang="es-ES" b="1" dirty="0" smtClean="0"/>
          </a:p>
          <a:p>
            <a:pPr lvl="1">
              <a:lnSpc>
                <a:spcPct val="80000"/>
              </a:lnSpc>
              <a:defRPr/>
            </a:pPr>
            <a:r>
              <a:rPr lang="es-ES" b="1" dirty="0" smtClean="0"/>
              <a:t>IBSS-AD-HOC:</a:t>
            </a:r>
            <a:r>
              <a:rPr lang="es-ES" dirty="0" smtClean="0"/>
              <a:t> comunicación directa entre  clientes sin necesidad de un AP. </a:t>
            </a:r>
            <a:endParaRPr lang="es-ES" dirty="0"/>
          </a:p>
          <a:p>
            <a:pPr lvl="1">
              <a:lnSpc>
                <a:spcPct val="80000"/>
              </a:lnSpc>
              <a:defRPr/>
            </a:pPr>
            <a:endParaRPr lang="es-ES" b="1" dirty="0" smtClean="0"/>
          </a:p>
          <a:p>
            <a:pPr lvl="1">
              <a:lnSpc>
                <a:spcPct val="80000"/>
              </a:lnSpc>
              <a:defRPr/>
            </a:pPr>
            <a:endParaRPr lang="es-ES" b="1" dirty="0" smtClean="0"/>
          </a:p>
          <a:p>
            <a:pPr lvl="1">
              <a:lnSpc>
                <a:spcPct val="80000"/>
              </a:lnSpc>
              <a:defRPr/>
            </a:pPr>
            <a:r>
              <a:rPr lang="es-ES" b="1" dirty="0" smtClean="0"/>
              <a:t>BSS-INFRASTUCTURA:</a:t>
            </a:r>
            <a:r>
              <a:rPr lang="es-ES" dirty="0" smtClean="0"/>
              <a:t> la comunicación se establece a través de un Access Point, el cual </a:t>
            </a:r>
            <a:r>
              <a:rPr lang="es-EC" dirty="0" smtClean="0"/>
              <a:t>gestionará la </a:t>
            </a:r>
            <a:r>
              <a:rPr lang="es-EC" dirty="0"/>
              <a:t>información y </a:t>
            </a:r>
            <a:r>
              <a:rPr lang="es-EC" dirty="0" smtClean="0"/>
              <a:t>la </a:t>
            </a:r>
            <a:r>
              <a:rPr lang="es-EC" dirty="0" err="1" smtClean="0"/>
              <a:t>enrutará</a:t>
            </a:r>
            <a:r>
              <a:rPr lang="es-ES" dirty="0" smtClean="0"/>
              <a:t>, </a:t>
            </a:r>
            <a:r>
              <a:rPr lang="es-ES" dirty="0"/>
              <a:t>ya sea </a:t>
            </a:r>
            <a:r>
              <a:rPr lang="es-ES" dirty="0" smtClean="0"/>
              <a:t>a una </a:t>
            </a:r>
            <a:r>
              <a:rPr lang="es-ES" dirty="0"/>
              <a:t>red cableada u otra red inalámbrica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8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INTRODUCCIÓN </a:t>
            </a:r>
            <a:endParaRPr lang="en-US" sz="4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endParaRPr lang="es-EC" sz="2400" dirty="0" smtClean="0"/>
          </a:p>
          <a:p>
            <a:pPr>
              <a:lnSpc>
                <a:spcPct val="80000"/>
              </a:lnSpc>
              <a:defRPr/>
            </a:pPr>
            <a:r>
              <a:rPr lang="es-ES" b="1" dirty="0" smtClean="0"/>
              <a:t>Componentes</a:t>
            </a:r>
          </a:p>
          <a:p>
            <a:pPr>
              <a:lnSpc>
                <a:spcPct val="80000"/>
              </a:lnSpc>
              <a:defRPr/>
            </a:pPr>
            <a:endParaRPr lang="es-ES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8388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59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SEGURIDAD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defRPr/>
            </a:pPr>
            <a:endParaRPr lang="es-ES" sz="2800" b="1" dirty="0" smtClean="0"/>
          </a:p>
          <a:p>
            <a:pPr>
              <a:lnSpc>
                <a:spcPct val="75000"/>
              </a:lnSpc>
              <a:defRPr/>
            </a:pPr>
            <a:r>
              <a:rPr lang="es-ES" sz="2800" b="1" dirty="0" smtClean="0"/>
              <a:t>Descubrimiento</a:t>
            </a:r>
            <a:r>
              <a:rPr lang="es-ES" sz="2800" b="1" dirty="0"/>
              <a:t>:</a:t>
            </a:r>
            <a:r>
              <a:rPr lang="es-ES" sz="2800" dirty="0"/>
              <a:t> La estación ha de conocer la existencia del PA al que conectarse.</a:t>
            </a:r>
          </a:p>
          <a:p>
            <a:pPr lvl="1">
              <a:lnSpc>
                <a:spcPct val="75000"/>
              </a:lnSpc>
              <a:defRPr/>
            </a:pPr>
            <a:endParaRPr lang="es-ES" sz="2800" b="1" dirty="0" smtClean="0"/>
          </a:p>
          <a:p>
            <a:pPr lvl="1">
              <a:lnSpc>
                <a:spcPct val="75000"/>
              </a:lnSpc>
              <a:defRPr/>
            </a:pPr>
            <a:r>
              <a:rPr lang="es-ES" sz="2800" b="1" dirty="0" smtClean="0"/>
              <a:t>Descubrimiento </a:t>
            </a:r>
            <a:r>
              <a:rPr lang="es-ES" sz="2800" b="1" dirty="0"/>
              <a:t>Pasivo:</a:t>
            </a:r>
            <a:r>
              <a:rPr lang="es-ES" sz="2800" dirty="0"/>
              <a:t> Espera recibir la señal de </a:t>
            </a:r>
            <a:r>
              <a:rPr lang="es-ES" sz="2800" dirty="0" smtClean="0"/>
              <a:t>AP</a:t>
            </a:r>
            <a:endParaRPr lang="es-ES" sz="2800" dirty="0"/>
          </a:p>
          <a:p>
            <a:pPr lvl="1">
              <a:lnSpc>
                <a:spcPct val="75000"/>
              </a:lnSpc>
              <a:defRPr/>
            </a:pPr>
            <a:endParaRPr lang="es-ES" sz="2800" b="1" dirty="0" smtClean="0"/>
          </a:p>
          <a:p>
            <a:pPr lvl="1">
              <a:lnSpc>
                <a:spcPct val="75000"/>
              </a:lnSpc>
              <a:defRPr/>
            </a:pPr>
            <a:r>
              <a:rPr lang="es-ES" sz="2800" b="1" dirty="0" smtClean="0"/>
              <a:t>Descubrimiento </a:t>
            </a:r>
            <a:r>
              <a:rPr lang="es-ES" sz="2800" b="1" dirty="0"/>
              <a:t>Activo:</a:t>
            </a:r>
            <a:r>
              <a:rPr lang="es-ES" sz="2800" dirty="0"/>
              <a:t> La estación lanza tramas a un </a:t>
            </a:r>
            <a:r>
              <a:rPr lang="es-ES" sz="2800" dirty="0" smtClean="0"/>
              <a:t>AP </a:t>
            </a:r>
            <a:r>
              <a:rPr lang="es-ES" sz="2800" dirty="0"/>
              <a:t>determinado y espera una </a:t>
            </a:r>
            <a:r>
              <a:rPr lang="es-ES" sz="2800" dirty="0" smtClean="0"/>
              <a:t>respuesta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9122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SEGURIDAD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defRPr/>
            </a:pPr>
            <a:endParaRPr lang="es-ES" b="1" dirty="0" smtClean="0"/>
          </a:p>
          <a:p>
            <a:pPr>
              <a:lnSpc>
                <a:spcPct val="75000"/>
              </a:lnSpc>
              <a:defRPr/>
            </a:pPr>
            <a:r>
              <a:rPr lang="es-ES" b="1" dirty="0" smtClean="0"/>
              <a:t>Autenticación</a:t>
            </a:r>
            <a:r>
              <a:rPr lang="es-ES" b="1" dirty="0"/>
              <a:t>:</a:t>
            </a:r>
            <a:r>
              <a:rPr lang="es-ES" dirty="0"/>
              <a:t> La estación ha de autenticarse para conectarse a la red</a:t>
            </a:r>
          </a:p>
          <a:p>
            <a:pPr>
              <a:lnSpc>
                <a:spcPct val="75000"/>
              </a:lnSpc>
              <a:defRPr/>
            </a:pPr>
            <a:endParaRPr lang="es-ES" b="1" dirty="0" smtClean="0"/>
          </a:p>
          <a:p>
            <a:pPr>
              <a:lnSpc>
                <a:spcPct val="75000"/>
              </a:lnSpc>
              <a:defRPr/>
            </a:pPr>
            <a:r>
              <a:rPr lang="es-ES" b="1" dirty="0" smtClean="0"/>
              <a:t>Asociación</a:t>
            </a:r>
            <a:r>
              <a:rPr lang="es-ES" b="1" dirty="0"/>
              <a:t>:</a:t>
            </a:r>
            <a:r>
              <a:rPr lang="es-ES" dirty="0"/>
              <a:t> La estación ha de asociarse para poder intercambiar datos con otras.</a:t>
            </a:r>
          </a:p>
          <a:p>
            <a:pPr>
              <a:lnSpc>
                <a:spcPct val="75000"/>
              </a:lnSpc>
              <a:defRPr/>
            </a:pPr>
            <a:endParaRPr lang="es-ES" b="1" dirty="0" smtClean="0"/>
          </a:p>
          <a:p>
            <a:pPr>
              <a:lnSpc>
                <a:spcPct val="75000"/>
              </a:lnSpc>
              <a:defRPr/>
            </a:pPr>
            <a:r>
              <a:rPr lang="es-ES" b="1" dirty="0" smtClean="0"/>
              <a:t>Cifrado</a:t>
            </a:r>
            <a:r>
              <a:rPr lang="es-ES" b="1" dirty="0"/>
              <a:t>:</a:t>
            </a:r>
            <a:r>
              <a:rPr lang="es-ES" dirty="0"/>
              <a:t> Protección de los datos que se envían a través de la red.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7698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SEGURIDAD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6968" y="2763838"/>
            <a:ext cx="1981200" cy="457200"/>
          </a:xfrm>
          <a:prstGeom prst="rect">
            <a:avLst/>
          </a:prstGeom>
          <a:gradFill rotWithShape="1">
            <a:gsLst>
              <a:gs pos="0">
                <a:srgbClr val="3B0000"/>
              </a:gs>
              <a:gs pos="50000">
                <a:srgbClr val="800000"/>
              </a:gs>
              <a:gs pos="100000">
                <a:srgbClr val="3B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400" b="0">
                <a:solidFill>
                  <a:schemeClr val="tx1"/>
                </a:solidFill>
                <a:latin typeface="Arial" charset="0"/>
              </a:rPr>
              <a:t>Nodo</a:t>
            </a:r>
            <a:endParaRPr lang="es-E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0968" y="2763838"/>
            <a:ext cx="1981200" cy="457200"/>
          </a:xfrm>
          <a:prstGeom prst="rect">
            <a:avLst/>
          </a:prstGeom>
          <a:gradFill rotWithShape="1">
            <a:gsLst>
              <a:gs pos="0">
                <a:srgbClr val="3B0000"/>
              </a:gs>
              <a:gs pos="50000">
                <a:srgbClr val="800000"/>
              </a:gs>
              <a:gs pos="100000">
                <a:srgbClr val="3B0000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400" b="0">
                <a:solidFill>
                  <a:schemeClr val="tx1"/>
                </a:solidFill>
                <a:latin typeface="Arial" charset="0"/>
              </a:rPr>
              <a:t>Punto Acceso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072968" y="2992438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11168" y="2811463"/>
            <a:ext cx="1046163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 dirty="0" err="1">
                <a:solidFill>
                  <a:schemeClr val="tx1"/>
                </a:solidFill>
                <a:latin typeface="Arial" charset="0"/>
              </a:rPr>
              <a:t>Beacon</a:t>
            </a:r>
            <a:endParaRPr lang="es-ES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072968" y="3602038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53968" y="3373438"/>
            <a:ext cx="2020888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>
                <a:solidFill>
                  <a:schemeClr val="tx1"/>
                </a:solidFill>
                <a:latin typeface="Arial" charset="0"/>
              </a:rPr>
              <a:t>Association Req</a:t>
            </a:r>
            <a:endParaRPr lang="es-ES" sz="20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273368" y="3830638"/>
            <a:ext cx="1648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 dirty="0">
                <a:solidFill>
                  <a:schemeClr val="tx1"/>
                </a:solidFill>
                <a:latin typeface="Arial" charset="0"/>
              </a:rPr>
              <a:t>El </a:t>
            </a:r>
            <a:r>
              <a:rPr lang="es-ES" sz="2000" b="0" dirty="0" smtClean="0">
                <a:solidFill>
                  <a:schemeClr val="tx1"/>
                </a:solidFill>
                <a:latin typeface="Arial" charset="0"/>
              </a:rPr>
              <a:t>AP </a:t>
            </a:r>
            <a:r>
              <a:rPr lang="es-ES" sz="2000" b="0" dirty="0">
                <a:solidFill>
                  <a:schemeClr val="tx1"/>
                </a:solidFill>
                <a:latin typeface="Arial" charset="0"/>
              </a:rPr>
              <a:t>acepta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 dirty="0">
                <a:solidFill>
                  <a:schemeClr val="tx1"/>
                </a:solidFill>
                <a:latin typeface="Arial" charset="0"/>
              </a:rPr>
              <a:t>al Nodo.</a:t>
            </a:r>
            <a:endParaRPr lang="es-ES" sz="24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3072968" y="4211638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377768" y="3983038"/>
            <a:ext cx="2147888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>
                <a:solidFill>
                  <a:schemeClr val="tx1"/>
                </a:solidFill>
                <a:latin typeface="Arial" charset="0"/>
              </a:rPr>
              <a:t>Association Resp</a:t>
            </a:r>
            <a:endParaRPr lang="es-ES" sz="20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39330" y="3983037"/>
            <a:ext cx="2433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 dirty="0">
                <a:solidFill>
                  <a:schemeClr val="tx1"/>
                </a:solidFill>
                <a:latin typeface="Verdana" pitchFamily="34" charset="0"/>
              </a:rPr>
              <a:t>El Nodo se Asocia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29327" y="3376305"/>
            <a:ext cx="240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 dirty="0">
                <a:solidFill>
                  <a:schemeClr val="tx1"/>
                </a:solidFill>
                <a:latin typeface="Arial" charset="0"/>
              </a:rPr>
              <a:t>¿Coincide el SSID?</a:t>
            </a:r>
            <a:endParaRPr lang="es-ES" sz="24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/>
      <p:bldP spid="12" grpId="0" animBg="1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SEGURIDAD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762000" y="2724576"/>
            <a:ext cx="1981200" cy="457200"/>
          </a:xfrm>
          <a:prstGeom prst="rect">
            <a:avLst/>
          </a:prstGeom>
          <a:gradFill rotWithShape="1">
            <a:gsLst>
              <a:gs pos="0">
                <a:srgbClr val="3B0000"/>
              </a:gs>
              <a:gs pos="50000">
                <a:srgbClr val="800000"/>
              </a:gs>
              <a:gs pos="100000">
                <a:srgbClr val="3B0000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400" b="0">
                <a:solidFill>
                  <a:schemeClr val="tx1"/>
                </a:solidFill>
                <a:latin typeface="Arial" charset="0"/>
              </a:rPr>
              <a:t>Nodo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096000" y="2724576"/>
            <a:ext cx="1981200" cy="457200"/>
          </a:xfrm>
          <a:prstGeom prst="rect">
            <a:avLst/>
          </a:prstGeom>
          <a:gradFill rotWithShape="1">
            <a:gsLst>
              <a:gs pos="0">
                <a:srgbClr val="3B0000"/>
              </a:gs>
              <a:gs pos="50000">
                <a:srgbClr val="800000"/>
              </a:gs>
              <a:gs pos="100000">
                <a:srgbClr val="3B0000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400" b="0">
                <a:solidFill>
                  <a:schemeClr val="tx1"/>
                </a:solidFill>
                <a:latin typeface="Arial" charset="0"/>
              </a:rPr>
              <a:t>Punto Acceso</a:t>
            </a: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H="1">
            <a:off x="3048000" y="295317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733800" y="2724576"/>
            <a:ext cx="1398588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>
                <a:solidFill>
                  <a:schemeClr val="tx1"/>
                </a:solidFill>
                <a:latin typeface="Arial" charset="0"/>
              </a:rPr>
              <a:t>Probe Req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883275" y="3324651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>
                <a:solidFill>
                  <a:schemeClr val="tx1"/>
                </a:solidFill>
                <a:latin typeface="Verdana" pitchFamily="34" charset="0"/>
              </a:rPr>
              <a:t>¿Coincide el SSID?</a:t>
            </a: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H="1">
            <a:off x="3048000" y="356277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657600" y="3334176"/>
            <a:ext cx="1525588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>
                <a:solidFill>
                  <a:schemeClr val="tx1"/>
                </a:solidFill>
                <a:latin typeface="Arial" charset="0"/>
              </a:rPr>
              <a:t>Probe Resp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33400" y="3934251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>
                <a:solidFill>
                  <a:schemeClr val="tx1"/>
                </a:solidFill>
                <a:latin typeface="Verdana" pitchFamily="34" charset="0"/>
              </a:rPr>
              <a:t>Coincide el SSID</a:t>
            </a: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 flipH="1">
            <a:off x="3048000" y="417237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429000" y="3943776"/>
            <a:ext cx="2020888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>
                <a:solidFill>
                  <a:schemeClr val="tx1"/>
                </a:solidFill>
                <a:latin typeface="Arial" charset="0"/>
              </a:rPr>
              <a:t>Association Req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172200" y="4472414"/>
            <a:ext cx="1779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 dirty="0">
                <a:solidFill>
                  <a:schemeClr val="tx1"/>
                </a:solidFill>
                <a:latin typeface="Verdana" pitchFamily="34" charset="0"/>
              </a:rPr>
              <a:t>El </a:t>
            </a:r>
            <a:r>
              <a:rPr lang="es-ES" sz="2000" b="0" dirty="0" smtClean="0">
                <a:solidFill>
                  <a:schemeClr val="tx1"/>
                </a:solidFill>
                <a:latin typeface="Verdana" pitchFamily="34" charset="0"/>
              </a:rPr>
              <a:t>AP </a:t>
            </a:r>
            <a:r>
              <a:rPr lang="es-ES" sz="2000" b="0" dirty="0">
                <a:solidFill>
                  <a:schemeClr val="tx1"/>
                </a:solidFill>
                <a:latin typeface="Verdana" pitchFamily="34" charset="0"/>
              </a:rPr>
              <a:t>acepta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 dirty="0">
                <a:solidFill>
                  <a:schemeClr val="tx1"/>
                </a:solidFill>
                <a:latin typeface="Verdana" pitchFamily="34" charset="0"/>
              </a:rPr>
              <a:t>al Nodo.</a:t>
            </a:r>
            <a:endParaRPr lang="es-ES" sz="24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flipH="1">
            <a:off x="3048000" y="478197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429000" y="4553376"/>
            <a:ext cx="2147888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>
                <a:solidFill>
                  <a:schemeClr val="tx1"/>
                </a:solidFill>
                <a:latin typeface="Arial" charset="0"/>
              </a:rPr>
              <a:t>Association Resp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533400" y="4624813"/>
            <a:ext cx="2433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defRPr sz="3300" b="1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sz="2000" b="0">
                <a:solidFill>
                  <a:schemeClr val="tx1"/>
                </a:solidFill>
                <a:latin typeface="Verdana" pitchFamily="34" charset="0"/>
              </a:rPr>
              <a:t>El Nodo se Asocia</a:t>
            </a:r>
          </a:p>
        </p:txBody>
      </p:sp>
    </p:spTree>
    <p:extLst>
      <p:ext uri="{BB962C8B-B14F-4D97-AF65-F5344CB8AC3E}">
        <p14:creationId xmlns:p14="http://schemas.microsoft.com/office/powerpoint/2010/main" val="21501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10" grpId="0" animBg="1"/>
      <p:bldP spid="11" grpId="0"/>
      <p:bldP spid="13" grpId="0" animBg="1"/>
      <p:bldP spid="14" grpId="0"/>
      <p:bldP spid="16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9013</TotalTime>
  <Words>845</Words>
  <Application>Microsoft Office PowerPoint</Application>
  <PresentationFormat>Presentación en pantalla (4:3)</PresentationFormat>
  <Paragraphs>235</Paragraphs>
  <Slides>28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Fundición</vt:lpstr>
      <vt:lpstr>DEPARTAMENTO DE ELÉCTRICA Y ELECTRÓNICA</vt:lpstr>
      <vt:lpstr>Presentación de PowerPoint</vt:lpstr>
      <vt:lpstr>INTRODUCCIÓN </vt:lpstr>
      <vt:lpstr>INTRODUCCIÓN </vt:lpstr>
      <vt:lpstr>INTRODUCCIÓN </vt:lpstr>
      <vt:lpstr>SEGURIDAD</vt:lpstr>
      <vt:lpstr>SEGURIDAD</vt:lpstr>
      <vt:lpstr>SEGURIDAD</vt:lpstr>
      <vt:lpstr>SEGURIDAD</vt:lpstr>
      <vt:lpstr>TOPOLOGÍA</vt:lpstr>
      <vt:lpstr>TOPOLOGÍA CONFIGURACIÓN AP</vt:lpstr>
      <vt:lpstr>TOPOLOGÍA CONFIGURACIÓN DISP. INALÁMBRICO</vt:lpstr>
      <vt:lpstr>TOPOLOGÍA CONFIGURACIÓN DISP. INALÁMBRICO</vt:lpstr>
      <vt:lpstr>TOPOLOGÍA CONFIGURACIÓN SERVIDOR AAA</vt:lpstr>
      <vt:lpstr>TOPOLOGÍA HABILITACIÓN AAA EN ROUTER</vt:lpstr>
      <vt:lpstr>TOPOLOGÍA</vt:lpstr>
      <vt:lpstr>FUNCIONAMIENTO AAA</vt:lpstr>
      <vt:lpstr>Presentación de PowerPoint</vt:lpstr>
      <vt:lpstr>TIPOS DE ATAQUES</vt:lpstr>
      <vt:lpstr>Presentación de PowerPoint</vt:lpstr>
      <vt:lpstr>TIPOS DE ATAQUES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usuario</cp:lastModifiedBy>
  <cp:revision>204</cp:revision>
  <dcterms:created xsi:type="dcterms:W3CDTF">2011-11-06T06:00:36Z</dcterms:created>
  <dcterms:modified xsi:type="dcterms:W3CDTF">2013-03-13T08:24:57Z</dcterms:modified>
</cp:coreProperties>
</file>