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rawings/drawing2.xml" ContentType="application/vnd.openxmlformats-officedocument.drawingml.chartshapes+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charts/chart17.xml" ContentType="application/vnd.openxmlformats-officedocument.drawingml.char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charts/chart13.xml" ContentType="application/vnd.openxmlformats-officedocument.drawingml.char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diagrams/layout5.xml" ContentType="application/vnd.openxmlformats-officedocument.drawingml.diagramLayout+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charts/chart18.xml" ContentType="application/vnd.openxmlformats-officedocument.drawingml.char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charts/chart8.xml" ContentType="application/vnd.openxmlformats-officedocument.drawingml.chart+xml"/>
  <Default Extension="wdp" ContentType="image/vnd.ms-photo"/>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charts/chart10.xml" ContentType="application/vnd.openxmlformats-officedocument.drawingml.chart+xml"/>
  <Override PartName="/ppt/notesSlides/notesSlide31.xml" ContentType="application/vnd.openxmlformats-officedocument.presentationml.notesSlide+xml"/>
  <Override PartName="/ppt/diagrams/layout2.xml" ContentType="application/vnd.openxmlformats-officedocument.drawingml.diagramLayout+xml"/>
  <Override PartName="/ppt/charts/chart4.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charts/chart16.xml" ContentType="application/vnd.openxmlformats-officedocument.drawingml.char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charts/chart12.xml" ContentType="application/vnd.openxmlformats-officedocument.drawingml.chart+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11.xml" ContentType="application/vnd.openxmlformats-officedocument.presentationml.notesSlide+xml"/>
  <Override PartName="/ppt/charts/chart6.xml" ContentType="application/vnd.openxmlformats-officedocument.drawingml.chart+xml"/>
  <Override PartName="/ppt/diagrams/data5.xml" ContentType="application/vnd.openxmlformats-officedocument.drawingml.diagramData+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829" r:id="rId1"/>
    <p:sldMasterId id="2147483842" r:id="rId2"/>
  </p:sldMasterIdLst>
  <p:notesMasterIdLst>
    <p:notesMasterId r:id="rId62"/>
  </p:notesMasterIdLst>
  <p:handoutMasterIdLst>
    <p:handoutMasterId r:id="rId63"/>
  </p:handoutMasterIdLst>
  <p:sldIdLst>
    <p:sldId id="347" r:id="rId3"/>
    <p:sldId id="273" r:id="rId4"/>
    <p:sldId id="335" r:id="rId5"/>
    <p:sldId id="301" r:id="rId6"/>
    <p:sldId id="339" r:id="rId7"/>
    <p:sldId id="258" r:id="rId8"/>
    <p:sldId id="260" r:id="rId9"/>
    <p:sldId id="340" r:id="rId10"/>
    <p:sldId id="263" r:id="rId11"/>
    <p:sldId id="302" r:id="rId12"/>
    <p:sldId id="341" r:id="rId13"/>
    <p:sldId id="265" r:id="rId14"/>
    <p:sldId id="267" r:id="rId15"/>
    <p:sldId id="266" r:id="rId16"/>
    <p:sldId id="346" r:id="rId17"/>
    <p:sldId id="342" r:id="rId18"/>
    <p:sldId id="270" r:id="rId19"/>
    <p:sldId id="304" r:id="rId20"/>
    <p:sldId id="271" r:id="rId21"/>
    <p:sldId id="274" r:id="rId22"/>
    <p:sldId id="272" r:id="rId23"/>
    <p:sldId id="275" r:id="rId24"/>
    <p:sldId id="276" r:id="rId25"/>
    <p:sldId id="277" r:id="rId26"/>
    <p:sldId id="278" r:id="rId27"/>
    <p:sldId id="343" r:id="rId28"/>
    <p:sldId id="308" r:id="rId29"/>
    <p:sldId id="281" r:id="rId30"/>
    <p:sldId id="282" r:id="rId31"/>
    <p:sldId id="283" r:id="rId32"/>
    <p:sldId id="311" r:id="rId33"/>
    <p:sldId id="312" r:id="rId34"/>
    <p:sldId id="313" r:id="rId35"/>
    <p:sldId id="314" r:id="rId36"/>
    <p:sldId id="315" r:id="rId37"/>
    <p:sldId id="317" r:id="rId38"/>
    <p:sldId id="320" r:id="rId39"/>
    <p:sldId id="321" r:id="rId40"/>
    <p:sldId id="322" r:id="rId41"/>
    <p:sldId id="323" r:id="rId42"/>
    <p:sldId id="319" r:id="rId43"/>
    <p:sldId id="325" r:id="rId44"/>
    <p:sldId id="326" r:id="rId45"/>
    <p:sldId id="327" r:id="rId46"/>
    <p:sldId id="328" r:id="rId47"/>
    <p:sldId id="344" r:id="rId48"/>
    <p:sldId id="294" r:id="rId49"/>
    <p:sldId id="295" r:id="rId50"/>
    <p:sldId id="330" r:id="rId51"/>
    <p:sldId id="331" r:id="rId52"/>
    <p:sldId id="345" r:id="rId53"/>
    <p:sldId id="297" r:id="rId54"/>
    <p:sldId id="299" r:id="rId55"/>
    <p:sldId id="300" r:id="rId56"/>
    <p:sldId id="333" r:id="rId57"/>
    <p:sldId id="309" r:id="rId58"/>
    <p:sldId id="348" r:id="rId59"/>
    <p:sldId id="350" r:id="rId60"/>
    <p:sldId id="349" r:id="rId61"/>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106" autoAdjust="0"/>
    <p:restoredTop sz="80803" autoAdjust="0"/>
  </p:normalViewPr>
  <p:slideViewPr>
    <p:cSldViewPr>
      <p:cViewPr>
        <p:scale>
          <a:sx n="70" d="100"/>
          <a:sy n="70" d="100"/>
        </p:scale>
        <p:origin x="-702" y="30"/>
      </p:cViewPr>
      <p:guideLst>
        <p:guide orient="horz" pos="2160"/>
        <p:guide pos="2880"/>
      </p:guideLst>
    </p:cSldViewPr>
  </p:slideViewPr>
  <p:outlineViewPr>
    <p:cViewPr>
      <p:scale>
        <a:sx n="33" d="100"/>
        <a:sy n="33" d="100"/>
      </p:scale>
      <p:origin x="0" y="2022"/>
    </p:cViewPr>
  </p:outlineViewPr>
  <p:notesTextViewPr>
    <p:cViewPr>
      <p:scale>
        <a:sx n="1" d="1"/>
        <a:sy n="1" d="1"/>
      </p:scale>
      <p:origin x="0" y="0"/>
    </p:cViewPr>
  </p:notesTextViewPr>
  <p:sorterViewPr>
    <p:cViewPr>
      <p:scale>
        <a:sx n="100" d="100"/>
        <a:sy n="100" d="100"/>
      </p:scale>
      <p:origin x="0" y="498"/>
    </p:cViewPr>
  </p:sorterViewPr>
  <p:notesViewPr>
    <p:cSldViewPr>
      <p:cViewPr varScale="1">
        <p:scale>
          <a:sx n="54" d="100"/>
          <a:sy n="54" d="100"/>
        </p:scale>
        <p:origin x="-2244"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Borisins\tesis\TESIS%20MICORRIZAS\An&#225;lisis\Resultados%20An&#225;lisis%20DATOS%20FINAL.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Borisins\tesis\TESIS%20MICORRIZAS\An&#225;lisis\DATOS%20FINALES\Tesis%20Boris\BDD2.2.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Borisins\tesis\TESIS%20MICORRIZAS\An&#225;lisis\DATOS%20FINALES\Tesis%20Boris\BDD2.2.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D:\Borisins\tesis\TESIS%20MICORRIZAS\An&#225;lisis\DATOS%20FINALES\Tesis%20Boris\BDD2.2.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D:\Borisins\tesis\TESIS%20MICORRIZAS\An&#225;lisis\DATOS%20FINALES\Tesis%20Boris\BDD2.2.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Borisins\tesis\TESIS%20MICORRIZAS\An&#225;lisis\DATOS%20FINALES\Tesis%20Boris\BDD2.2.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D:\Borisins\tesis\TESIS%20MICORRIZAS\An&#225;lisis\DATOS%20FINALES\Tesis%20Boris\BDD2.2.xlsx" TargetMode="Externa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Borisins\tesis\TESIS%20MICORRIZAS\An&#225;lisis\DATOS%20FINALES\Tesis%20Boris\BDD2.2.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D:\Borisins\tesis\TESIS%20MICORRIZAS\An&#225;lisis\DATOS%20FINALES\Tesis%20Boris\BDD2.2.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D:\Borisins\tesis\TESIS%20MICORRIZAS\An&#225;lisis\DATOS%20FINALES\Tesis%20Boris\BDD2.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Borisins\tesis\TESIS%20MICORRIZAS\An&#225;lisis\Resultados%20An&#225;lisis%20DATOS%20FINA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Borisins\tesis\TESIS%20MICORRIZAS\An&#225;lisis\Cultivos%20monosp&#243;ricos%20FINA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Borisins\tesis\TESIS%20MICORRIZAS\An&#225;lisis\Resultados%20An&#225;lisis%20DATOS%20FINAL.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Borisins\tesis\TESIS%20MICORRIZAS\An&#225;lisis\DATOS%20FINALES\Tesis%20Boris\An&#225;lisi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Borisins\tesis\TESIS%20MICORRIZAS\An&#225;lisis\DATOS%20FINALES\Tesis%20Boris\BDD2.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Borisins\tesis\TESIS%20MICORRIZAS\An&#225;lisis\DATOS%20FINALES\Tesis%20Boris\BDD2.2.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Borisins\tesis\TESIS%20MICORRIZAS\An&#225;lisis\DATOS%20FINALES\Tesis%20Boris\BDD2.2.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Borisins\tesis\TESIS%20MICORRIZAS\An&#225;lisis\DATOS%20FINALES\Tesis%20Boris\BDD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10"/>
      <c:rotY val="10"/>
      <c:perspective val="0"/>
    </c:view3D>
    <c:plotArea>
      <c:layout>
        <c:manualLayout>
          <c:layoutTarget val="inner"/>
          <c:xMode val="edge"/>
          <c:yMode val="edge"/>
          <c:x val="0.15758661701823679"/>
          <c:y val="5.1839089849174583E-2"/>
          <c:w val="0.83519667265068176"/>
          <c:h val="0.6783356397070176"/>
        </c:manualLayout>
      </c:layout>
      <c:bar3DChart>
        <c:barDir val="col"/>
        <c:grouping val="clustered"/>
        <c:ser>
          <c:idx val="0"/>
          <c:order val="0"/>
          <c:tx>
            <c:strRef>
              <c:f>'# DE ESPORAS'!$D$19:$D$29</c:f>
              <c:strCache>
                <c:ptCount val="1"/>
                <c:pt idx="0">
                  <c:v>Sa-38 Sa-20 Sa-45 Sa-Sur Sa-42 Sa-80 Sa-67 Sa-86 Sa-65 Sa-97 Sa-112</c:v>
                </c:pt>
              </c:strCache>
            </c:strRef>
          </c:tx>
          <c:dLbls>
            <c:txPr>
              <a:bodyPr/>
              <a:lstStyle/>
              <a:p>
                <a:pPr>
                  <a:defRPr lang="es-EC"/>
                </a:pPr>
                <a:endParaRPr lang="es-ES"/>
              </a:p>
            </c:txPr>
            <c:showVal val="1"/>
          </c:dLbls>
          <c:cat>
            <c:strRef>
              <c:f>'# DE ESPORAS'!$D$19:$D$29</c:f>
              <c:strCache>
                <c:ptCount val="11"/>
                <c:pt idx="0">
                  <c:v>Sa-38</c:v>
                </c:pt>
                <c:pt idx="1">
                  <c:v>Sa-20</c:v>
                </c:pt>
                <c:pt idx="2">
                  <c:v>Sa-45</c:v>
                </c:pt>
                <c:pt idx="3">
                  <c:v>Sa-Sur</c:v>
                </c:pt>
                <c:pt idx="4">
                  <c:v>Sa-42</c:v>
                </c:pt>
                <c:pt idx="5">
                  <c:v>Sa-80</c:v>
                </c:pt>
                <c:pt idx="6">
                  <c:v>Sa-67</c:v>
                </c:pt>
                <c:pt idx="7">
                  <c:v>Sa-86</c:v>
                </c:pt>
                <c:pt idx="8">
                  <c:v>Sa-65</c:v>
                </c:pt>
                <c:pt idx="9">
                  <c:v>Sa-97</c:v>
                </c:pt>
                <c:pt idx="10">
                  <c:v>Sa-112</c:v>
                </c:pt>
              </c:strCache>
            </c:strRef>
          </c:cat>
          <c:val>
            <c:numRef>
              <c:f>'# DE ESPORAS'!$E$19:$E$29</c:f>
              <c:numCache>
                <c:formatCode>0.00</c:formatCode>
                <c:ptCount val="11"/>
                <c:pt idx="0">
                  <c:v>26.8</c:v>
                </c:pt>
                <c:pt idx="1">
                  <c:v>26.133333333333326</c:v>
                </c:pt>
                <c:pt idx="2">
                  <c:v>25.666666666666664</c:v>
                </c:pt>
                <c:pt idx="3">
                  <c:v>22.8</c:v>
                </c:pt>
                <c:pt idx="4">
                  <c:v>21.866666666666664</c:v>
                </c:pt>
                <c:pt idx="5">
                  <c:v>21.533333333333321</c:v>
                </c:pt>
                <c:pt idx="6">
                  <c:v>18.933333333333323</c:v>
                </c:pt>
                <c:pt idx="7">
                  <c:v>18.066666666666666</c:v>
                </c:pt>
                <c:pt idx="8">
                  <c:v>15.133333333333333</c:v>
                </c:pt>
                <c:pt idx="9">
                  <c:v>12.733333333333333</c:v>
                </c:pt>
                <c:pt idx="10">
                  <c:v>10.533333333333333</c:v>
                </c:pt>
              </c:numCache>
            </c:numRef>
          </c:val>
        </c:ser>
        <c:dLbls>
          <c:showVal val="1"/>
        </c:dLbls>
        <c:shape val="cylinder"/>
        <c:axId val="85849984"/>
        <c:axId val="86335488"/>
        <c:axId val="0"/>
      </c:bar3DChart>
      <c:catAx>
        <c:axId val="85849984"/>
        <c:scaling>
          <c:orientation val="minMax"/>
        </c:scaling>
        <c:axPos val="b"/>
        <c:title>
          <c:tx>
            <c:rich>
              <a:bodyPr/>
              <a:lstStyle/>
              <a:p>
                <a:pPr>
                  <a:defRPr lang="es-EC" sz="2000"/>
                </a:pPr>
                <a:r>
                  <a:rPr lang="es-EC" sz="2000"/>
                  <a:t>Pasivo ambiental</a:t>
                </a:r>
              </a:p>
            </c:rich>
          </c:tx>
        </c:title>
        <c:tickLblPos val="nextTo"/>
        <c:txPr>
          <a:bodyPr/>
          <a:lstStyle/>
          <a:p>
            <a:pPr>
              <a:defRPr lang="es-EC"/>
            </a:pPr>
            <a:endParaRPr lang="es-ES"/>
          </a:p>
        </c:txPr>
        <c:crossAx val="86335488"/>
        <c:crosses val="autoZero"/>
        <c:auto val="1"/>
        <c:lblAlgn val="ctr"/>
        <c:lblOffset val="100"/>
      </c:catAx>
      <c:valAx>
        <c:axId val="86335488"/>
        <c:scaling>
          <c:orientation val="minMax"/>
        </c:scaling>
        <c:axPos val="l"/>
        <c:title>
          <c:tx>
            <c:rich>
              <a:bodyPr rot="-5400000" vert="horz"/>
              <a:lstStyle/>
              <a:p>
                <a:pPr>
                  <a:defRPr lang="es-EC" sz="1800"/>
                </a:pPr>
                <a:r>
                  <a:rPr lang="es-EC" sz="1800"/>
                  <a:t>Número de esporas de HMA (esporas/gr)</a:t>
                </a:r>
              </a:p>
            </c:rich>
          </c:tx>
          <c:layout>
            <c:manualLayout>
              <c:xMode val="edge"/>
              <c:yMode val="edge"/>
              <c:x val="2.453463872745703E-2"/>
              <c:y val="7.6364631450176718E-2"/>
            </c:manualLayout>
          </c:layout>
        </c:title>
        <c:numFmt formatCode="0.00" sourceLinked="1"/>
        <c:tickLblPos val="nextTo"/>
        <c:txPr>
          <a:bodyPr/>
          <a:lstStyle/>
          <a:p>
            <a:pPr>
              <a:defRPr lang="es-EC"/>
            </a:pPr>
            <a:endParaRPr lang="es-ES"/>
          </a:p>
        </c:txPr>
        <c:crossAx val="85849984"/>
        <c:crosses val="autoZero"/>
        <c:crossBetween val="between"/>
      </c:valAx>
    </c:plotArea>
    <c:plotVisOnly val="1"/>
    <c:dispBlanksAs val="gap"/>
  </c:chart>
  <c:txPr>
    <a:bodyPr/>
    <a:lstStyle/>
    <a:p>
      <a:pPr>
        <a:defRPr sz="1600"/>
      </a:pPr>
      <a:endParaRPr lang="es-E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s-ES"/>
  <c:style val="28"/>
  <c:chart>
    <c:autoTitleDeleted val="1"/>
    <c:view3D>
      <c:rotX val="10"/>
      <c:rotY val="10"/>
      <c:perspective val="0"/>
    </c:view3D>
    <c:plotArea>
      <c:layout/>
      <c:bar3DChart>
        <c:barDir val="col"/>
        <c:grouping val="clustered"/>
        <c:ser>
          <c:idx val="0"/>
          <c:order val="0"/>
          <c:tx>
            <c:strRef>
              <c:f>'DDB1'!$S$99</c:f>
              <c:strCache>
                <c:ptCount val="1"/>
                <c:pt idx="0">
                  <c:v>Semana 5</c:v>
                </c:pt>
              </c:strCache>
            </c:strRef>
          </c:tx>
          <c:spPr>
            <a:pattFill prst="ltVert">
              <a:fgClr>
                <a:schemeClr val="accent5">
                  <a:lumMod val="20000"/>
                  <a:lumOff val="80000"/>
                </a:schemeClr>
              </a:fgClr>
              <a:bgClr>
                <a:schemeClr val="tx2">
                  <a:lumMod val="50000"/>
                </a:schemeClr>
              </a:bgClr>
            </a:pattFill>
          </c:spPr>
          <c:dPt>
            <c:idx val="0"/>
            <c:spPr>
              <a:pattFill prst="ltVert">
                <a:fgClr>
                  <a:schemeClr val="accent5">
                    <a:lumMod val="20000"/>
                    <a:lumOff val="80000"/>
                  </a:schemeClr>
                </a:fgClr>
                <a:bgClr>
                  <a:schemeClr val="bg1"/>
                </a:bgClr>
              </a:pattFill>
            </c:spPr>
          </c:dPt>
          <c:dPt>
            <c:idx val="1"/>
            <c:spPr>
              <a:pattFill prst="ltVert">
                <a:fgClr>
                  <a:schemeClr val="accent5">
                    <a:lumMod val="20000"/>
                    <a:lumOff val="80000"/>
                  </a:schemeClr>
                </a:fgClr>
                <a:bgClr>
                  <a:schemeClr val="accent5">
                    <a:lumMod val="40000"/>
                    <a:lumOff val="60000"/>
                  </a:schemeClr>
                </a:bgClr>
              </a:pattFill>
            </c:spPr>
          </c:dPt>
          <c:dPt>
            <c:idx val="3"/>
            <c:spPr>
              <a:pattFill prst="ltVert">
                <a:fgClr>
                  <a:schemeClr val="accent5">
                    <a:lumMod val="20000"/>
                    <a:lumOff val="80000"/>
                  </a:schemeClr>
                </a:fgClr>
                <a:bgClr>
                  <a:schemeClr val="accent1"/>
                </a:bgClr>
              </a:pattFill>
            </c:spPr>
          </c:dPt>
          <c:cat>
            <c:strRef>
              <c:f>'DDB1'!$B$100:$B$103</c:f>
              <c:strCache>
                <c:ptCount val="4"/>
                <c:pt idx="0">
                  <c:v>C0H0</c:v>
                </c:pt>
                <c:pt idx="1">
                  <c:v>C0H1</c:v>
                </c:pt>
                <c:pt idx="2">
                  <c:v>C1H0</c:v>
                </c:pt>
                <c:pt idx="3">
                  <c:v>C1H1</c:v>
                </c:pt>
              </c:strCache>
            </c:strRef>
          </c:cat>
          <c:val>
            <c:numRef>
              <c:f>'DDB1'!$S$100:$S$103</c:f>
              <c:numCache>
                <c:formatCode>0.00</c:formatCode>
                <c:ptCount val="4"/>
                <c:pt idx="0">
                  <c:v>72.744166666666686</c:v>
                </c:pt>
                <c:pt idx="1">
                  <c:v>75.796363636363637</c:v>
                </c:pt>
                <c:pt idx="2">
                  <c:v>71.554999999999993</c:v>
                </c:pt>
                <c:pt idx="3">
                  <c:v>73.123749999999987</c:v>
                </c:pt>
              </c:numCache>
            </c:numRef>
          </c:val>
        </c:ser>
        <c:ser>
          <c:idx val="1"/>
          <c:order val="1"/>
          <c:tx>
            <c:strRef>
              <c:f>'DDB1'!$T$99</c:f>
              <c:strCache>
                <c:ptCount val="1"/>
                <c:pt idx="0">
                  <c:v>Semana 11</c:v>
                </c:pt>
              </c:strCache>
            </c:strRef>
          </c:tx>
          <c:spPr>
            <a:pattFill prst="ltHorz">
              <a:fgClr>
                <a:schemeClr val="accent5">
                  <a:lumMod val="20000"/>
                  <a:lumOff val="80000"/>
                </a:schemeClr>
              </a:fgClr>
              <a:bgClr>
                <a:schemeClr val="tx2">
                  <a:lumMod val="50000"/>
                </a:schemeClr>
              </a:bgClr>
            </a:pattFill>
          </c:spPr>
          <c:dPt>
            <c:idx val="0"/>
            <c:spPr>
              <a:pattFill prst="ltHorz">
                <a:fgClr>
                  <a:schemeClr val="accent5">
                    <a:lumMod val="20000"/>
                    <a:lumOff val="80000"/>
                  </a:schemeClr>
                </a:fgClr>
                <a:bgClr>
                  <a:schemeClr val="bg1"/>
                </a:bgClr>
              </a:pattFill>
            </c:spPr>
          </c:dPt>
          <c:dPt>
            <c:idx val="1"/>
            <c:spPr>
              <a:pattFill prst="ltHorz">
                <a:fgClr>
                  <a:schemeClr val="accent5">
                    <a:lumMod val="20000"/>
                    <a:lumOff val="80000"/>
                  </a:schemeClr>
                </a:fgClr>
                <a:bgClr>
                  <a:schemeClr val="accent5">
                    <a:lumMod val="40000"/>
                    <a:lumOff val="60000"/>
                  </a:schemeClr>
                </a:bgClr>
              </a:pattFill>
            </c:spPr>
          </c:dPt>
          <c:dPt>
            <c:idx val="3"/>
            <c:spPr>
              <a:pattFill prst="ltHorz">
                <a:fgClr>
                  <a:schemeClr val="accent5">
                    <a:lumMod val="20000"/>
                    <a:lumOff val="80000"/>
                  </a:schemeClr>
                </a:fgClr>
                <a:bgClr>
                  <a:schemeClr val="accent1"/>
                </a:bgClr>
              </a:pattFill>
            </c:spPr>
          </c:dPt>
          <c:val>
            <c:numRef>
              <c:f>'DDB1'!$T$100:$T$103</c:f>
              <c:numCache>
                <c:formatCode>0.00</c:formatCode>
                <c:ptCount val="4"/>
                <c:pt idx="0">
                  <c:v>55.707916666666648</c:v>
                </c:pt>
                <c:pt idx="1">
                  <c:v>61.137272727272723</c:v>
                </c:pt>
                <c:pt idx="2">
                  <c:v>51.707272727272738</c:v>
                </c:pt>
                <c:pt idx="3">
                  <c:v>57.342083333333335</c:v>
                </c:pt>
              </c:numCache>
            </c:numRef>
          </c:val>
        </c:ser>
        <c:dLbls/>
        <c:gapWidth val="121"/>
        <c:shape val="cylinder"/>
        <c:axId val="90148224"/>
        <c:axId val="90154112"/>
        <c:axId val="0"/>
      </c:bar3DChart>
      <c:catAx>
        <c:axId val="90148224"/>
        <c:scaling>
          <c:orientation val="minMax"/>
        </c:scaling>
        <c:axPos val="b"/>
        <c:majorTickMark val="none"/>
        <c:tickLblPos val="nextTo"/>
        <c:txPr>
          <a:bodyPr/>
          <a:lstStyle/>
          <a:p>
            <a:pPr>
              <a:defRPr lang="es-EC"/>
            </a:pPr>
            <a:endParaRPr lang="es-ES"/>
          </a:p>
        </c:txPr>
        <c:crossAx val="90154112"/>
        <c:crosses val="autoZero"/>
        <c:auto val="1"/>
        <c:lblAlgn val="ctr"/>
        <c:lblOffset val="100"/>
      </c:catAx>
      <c:valAx>
        <c:axId val="90154112"/>
        <c:scaling>
          <c:orientation val="minMax"/>
          <c:max val="80"/>
          <c:min val="0"/>
        </c:scaling>
        <c:axPos val="l"/>
        <c:title>
          <c:tx>
            <c:rich>
              <a:bodyPr rot="-5400000" vert="horz"/>
              <a:lstStyle/>
              <a:p>
                <a:pPr>
                  <a:defRPr lang="es-EC" sz="1400"/>
                </a:pPr>
                <a:r>
                  <a:rPr lang="es-EC" sz="1400" dirty="0"/>
                  <a:t>Área Foliar (cm</a:t>
                </a:r>
                <a:r>
                  <a:rPr lang="es-EC" sz="1400" baseline="30000" dirty="0"/>
                  <a:t>2</a:t>
                </a:r>
                <a:r>
                  <a:rPr lang="es-EC" sz="1400" dirty="0"/>
                  <a:t>)</a:t>
                </a:r>
              </a:p>
            </c:rich>
          </c:tx>
          <c:layout>
            <c:manualLayout>
              <c:xMode val="edge"/>
              <c:yMode val="edge"/>
              <c:x val="5.0350338081974283E-2"/>
              <c:y val="0.19112661253744673"/>
            </c:manualLayout>
          </c:layout>
        </c:title>
        <c:numFmt formatCode="0.00" sourceLinked="1"/>
        <c:tickLblPos val="nextTo"/>
        <c:txPr>
          <a:bodyPr/>
          <a:lstStyle/>
          <a:p>
            <a:pPr>
              <a:defRPr lang="es-EC"/>
            </a:pPr>
            <a:endParaRPr lang="es-ES"/>
          </a:p>
        </c:txPr>
        <c:crossAx val="90148224"/>
        <c:crosses val="autoZero"/>
        <c:crossBetween val="between"/>
        <c:majorUnit val="10"/>
        <c:minorUnit val="0.5"/>
      </c:valAx>
      <c:dTable>
        <c:showHorzBorder val="1"/>
        <c:showVertBorder val="1"/>
        <c:showOutline val="1"/>
        <c:showKeys val="1"/>
        <c:txPr>
          <a:bodyPr/>
          <a:lstStyle/>
          <a:p>
            <a:pPr>
              <a:defRPr lang="es-EC"/>
            </a:pPr>
            <a:endParaRPr lang="es-ES"/>
          </a:p>
        </c:txPr>
      </c:dTable>
    </c:plotArea>
    <c:plotVisOnly val="1"/>
    <c:dispBlanksAs val="gap"/>
  </c:chart>
  <c:txPr>
    <a:bodyPr/>
    <a:lstStyle/>
    <a:p>
      <a:pPr>
        <a:defRPr sz="1200"/>
      </a:pPr>
      <a:endParaRPr lang="es-E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10"/>
      <c:rotY val="10"/>
      <c:perspective val="0"/>
    </c:view3D>
    <c:plotArea>
      <c:layout/>
      <c:bar3DChart>
        <c:barDir val="col"/>
        <c:grouping val="clustered"/>
        <c:ser>
          <c:idx val="0"/>
          <c:order val="0"/>
          <c:tx>
            <c:strRef>
              <c:f>'DDB2'!$C$55</c:f>
              <c:strCache>
                <c:ptCount val="1"/>
                <c:pt idx="0">
                  <c:v>Masa Aérea</c:v>
                </c:pt>
              </c:strCache>
            </c:strRef>
          </c:tx>
          <c:dPt>
            <c:idx val="0"/>
            <c:spPr>
              <a:pattFill prst="ltHorz">
                <a:fgClr>
                  <a:schemeClr val="accent5">
                    <a:lumMod val="20000"/>
                    <a:lumOff val="80000"/>
                  </a:schemeClr>
                </a:fgClr>
                <a:bgClr>
                  <a:schemeClr val="bg1"/>
                </a:bgClr>
              </a:pattFill>
            </c:spPr>
          </c:dPt>
          <c:dPt>
            <c:idx val="1"/>
            <c:spPr>
              <a:pattFill prst="ltHorz">
                <a:fgClr>
                  <a:schemeClr val="accent5">
                    <a:lumMod val="20000"/>
                    <a:lumOff val="80000"/>
                  </a:schemeClr>
                </a:fgClr>
                <a:bgClr>
                  <a:schemeClr val="accent5">
                    <a:lumMod val="40000"/>
                    <a:lumOff val="60000"/>
                  </a:schemeClr>
                </a:bgClr>
              </a:pattFill>
            </c:spPr>
          </c:dPt>
          <c:dPt>
            <c:idx val="2"/>
            <c:spPr>
              <a:pattFill prst="ltHorz">
                <a:fgClr>
                  <a:schemeClr val="accent5">
                    <a:lumMod val="20000"/>
                    <a:lumOff val="80000"/>
                  </a:schemeClr>
                </a:fgClr>
                <a:bgClr>
                  <a:schemeClr val="tx2">
                    <a:lumMod val="50000"/>
                  </a:schemeClr>
                </a:bgClr>
              </a:pattFill>
            </c:spPr>
          </c:dPt>
          <c:dPt>
            <c:idx val="3"/>
            <c:spPr>
              <a:pattFill prst="ltHorz">
                <a:fgClr>
                  <a:schemeClr val="accent5">
                    <a:lumMod val="20000"/>
                    <a:lumOff val="80000"/>
                  </a:schemeClr>
                </a:fgClr>
                <a:bgClr>
                  <a:schemeClr val="accent1"/>
                </a:bgClr>
              </a:pattFill>
            </c:spPr>
          </c:dPt>
          <c:dLbls>
            <c:txPr>
              <a:bodyPr/>
              <a:lstStyle/>
              <a:p>
                <a:pPr>
                  <a:defRPr lang="es-EC"/>
                </a:pPr>
                <a:endParaRPr lang="es-ES"/>
              </a:p>
            </c:txPr>
            <c:showVal val="1"/>
          </c:dLbls>
          <c:cat>
            <c:strRef>
              <c:f>'DDB2'!$A$56:$A$59</c:f>
              <c:strCache>
                <c:ptCount val="4"/>
                <c:pt idx="0">
                  <c:v>C0H0</c:v>
                </c:pt>
                <c:pt idx="1">
                  <c:v>C0H1</c:v>
                </c:pt>
                <c:pt idx="2">
                  <c:v>C1H0</c:v>
                </c:pt>
                <c:pt idx="3">
                  <c:v>C1H1</c:v>
                </c:pt>
              </c:strCache>
            </c:strRef>
          </c:cat>
          <c:val>
            <c:numRef>
              <c:f>'DDB2'!$C$56:$C$59</c:f>
              <c:numCache>
                <c:formatCode>0.00</c:formatCode>
                <c:ptCount val="4"/>
                <c:pt idx="0">
                  <c:v>8.1</c:v>
                </c:pt>
                <c:pt idx="1">
                  <c:v>8.3333333333333357</c:v>
                </c:pt>
                <c:pt idx="2">
                  <c:v>8.5250000000000004</c:v>
                </c:pt>
                <c:pt idx="3">
                  <c:v>8.7249999999999996</c:v>
                </c:pt>
              </c:numCache>
            </c:numRef>
          </c:val>
        </c:ser>
        <c:dLbls/>
        <c:gapWidth val="121"/>
        <c:shape val="cylinder"/>
        <c:axId val="90164608"/>
        <c:axId val="90097152"/>
        <c:axId val="0"/>
      </c:bar3DChart>
      <c:catAx>
        <c:axId val="90164608"/>
        <c:scaling>
          <c:orientation val="minMax"/>
        </c:scaling>
        <c:axPos val="b"/>
        <c:title>
          <c:tx>
            <c:rich>
              <a:bodyPr/>
              <a:lstStyle/>
              <a:p>
                <a:pPr>
                  <a:defRPr lang="es-EC"/>
                </a:pPr>
                <a:r>
                  <a:rPr lang="es-EC"/>
                  <a:t>Tratamiento</a:t>
                </a:r>
              </a:p>
            </c:rich>
          </c:tx>
          <c:layout>
            <c:manualLayout>
              <c:xMode val="edge"/>
              <c:yMode val="edge"/>
              <c:x val="0.46614422166536057"/>
              <c:y val="0.86930679680551148"/>
            </c:manualLayout>
          </c:layout>
        </c:title>
        <c:majorTickMark val="none"/>
        <c:tickLblPos val="nextTo"/>
        <c:txPr>
          <a:bodyPr/>
          <a:lstStyle/>
          <a:p>
            <a:pPr>
              <a:defRPr lang="es-EC"/>
            </a:pPr>
            <a:endParaRPr lang="es-ES"/>
          </a:p>
        </c:txPr>
        <c:crossAx val="90097152"/>
        <c:crosses val="autoZero"/>
        <c:auto val="1"/>
        <c:lblAlgn val="ctr"/>
        <c:lblOffset val="100"/>
      </c:catAx>
      <c:valAx>
        <c:axId val="90097152"/>
        <c:scaling>
          <c:orientation val="minMax"/>
          <c:max val="10"/>
          <c:min val="0"/>
        </c:scaling>
        <c:axPos val="l"/>
        <c:title>
          <c:tx>
            <c:rich>
              <a:bodyPr rot="-5400000" vert="horz"/>
              <a:lstStyle/>
              <a:p>
                <a:pPr>
                  <a:defRPr lang="es-EC"/>
                </a:pPr>
                <a:r>
                  <a:rPr lang="es-EC"/>
                  <a:t>Masa aérea (g)</a:t>
                </a:r>
              </a:p>
            </c:rich>
          </c:tx>
          <c:layout>
            <c:manualLayout>
              <c:xMode val="edge"/>
              <c:yMode val="edge"/>
              <c:x val="3.8948791097371975E-2"/>
              <c:y val="0.29451976533496593"/>
            </c:manualLayout>
          </c:layout>
        </c:title>
        <c:numFmt formatCode="0.00" sourceLinked="1"/>
        <c:tickLblPos val="nextTo"/>
        <c:txPr>
          <a:bodyPr/>
          <a:lstStyle/>
          <a:p>
            <a:pPr>
              <a:defRPr lang="es-EC"/>
            </a:pPr>
            <a:endParaRPr lang="es-ES"/>
          </a:p>
        </c:txPr>
        <c:crossAx val="90164608"/>
        <c:crosses val="autoZero"/>
        <c:crossBetween val="between"/>
        <c:majorUnit val="2"/>
        <c:minorUnit val="0.2"/>
      </c:valAx>
    </c:plotArea>
    <c:plotVisOnly val="1"/>
    <c:dispBlanksAs val="gap"/>
  </c:chart>
  <c:txPr>
    <a:bodyPr/>
    <a:lstStyle/>
    <a:p>
      <a:pPr>
        <a:defRPr sz="1600"/>
      </a:pPr>
      <a:endParaRPr lang="es-E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10"/>
      <c:rotY val="10"/>
      <c:perspective val="0"/>
    </c:view3D>
    <c:plotArea>
      <c:layout/>
      <c:bar3DChart>
        <c:barDir val="col"/>
        <c:grouping val="clustered"/>
        <c:ser>
          <c:idx val="0"/>
          <c:order val="0"/>
          <c:tx>
            <c:strRef>
              <c:f>'DDB2'!$D$55</c:f>
              <c:strCache>
                <c:ptCount val="1"/>
                <c:pt idx="0">
                  <c:v>Masa de la planta</c:v>
                </c:pt>
              </c:strCache>
            </c:strRef>
          </c:tx>
          <c:spPr>
            <a:pattFill prst="ltHorz">
              <a:fgClr>
                <a:schemeClr val="accent5">
                  <a:lumMod val="20000"/>
                  <a:lumOff val="80000"/>
                </a:schemeClr>
              </a:fgClr>
              <a:bgClr>
                <a:schemeClr val="tx2">
                  <a:lumMod val="50000"/>
                </a:schemeClr>
              </a:bgClr>
            </a:pattFill>
          </c:spPr>
          <c:dPt>
            <c:idx val="0"/>
            <c:spPr>
              <a:pattFill prst="ltHorz">
                <a:fgClr>
                  <a:schemeClr val="accent5">
                    <a:lumMod val="20000"/>
                    <a:lumOff val="80000"/>
                  </a:schemeClr>
                </a:fgClr>
                <a:bgClr>
                  <a:schemeClr val="bg1"/>
                </a:bgClr>
              </a:pattFill>
            </c:spPr>
          </c:dPt>
          <c:dPt>
            <c:idx val="1"/>
            <c:spPr>
              <a:pattFill prst="ltHorz">
                <a:fgClr>
                  <a:schemeClr val="accent5">
                    <a:lumMod val="20000"/>
                    <a:lumOff val="80000"/>
                  </a:schemeClr>
                </a:fgClr>
                <a:bgClr>
                  <a:schemeClr val="accent5">
                    <a:lumMod val="40000"/>
                    <a:lumOff val="60000"/>
                  </a:schemeClr>
                </a:bgClr>
              </a:pattFill>
            </c:spPr>
          </c:dPt>
          <c:dPt>
            <c:idx val="2"/>
          </c:dPt>
          <c:dPt>
            <c:idx val="3"/>
            <c:spPr>
              <a:pattFill prst="ltHorz">
                <a:fgClr>
                  <a:schemeClr val="accent5">
                    <a:lumMod val="20000"/>
                    <a:lumOff val="80000"/>
                  </a:schemeClr>
                </a:fgClr>
                <a:bgClr>
                  <a:schemeClr val="accent1"/>
                </a:bgClr>
              </a:pattFill>
            </c:spPr>
          </c:dPt>
          <c:dLbls>
            <c:dLbl>
              <c:idx val="1"/>
              <c:layout>
                <c:manualLayout>
                  <c:x val="8.3621692827892564E-3"/>
                  <c:y val="2.1097636184522558E-17"/>
                </c:manualLayout>
              </c:layout>
              <c:showVal val="1"/>
            </c:dLbl>
            <c:dLbl>
              <c:idx val="3"/>
              <c:layout>
                <c:manualLayout>
                  <c:x val="1.1144378494684047E-2"/>
                  <c:y val="-9.2134238860553247E-3"/>
                </c:manualLayout>
              </c:layout>
              <c:showVal val="1"/>
            </c:dLbl>
            <c:txPr>
              <a:bodyPr/>
              <a:lstStyle/>
              <a:p>
                <a:pPr>
                  <a:defRPr lang="es-EC"/>
                </a:pPr>
                <a:endParaRPr lang="es-ES"/>
              </a:p>
            </c:txPr>
            <c:showVal val="1"/>
          </c:dLbls>
          <c:cat>
            <c:strRef>
              <c:f>'DDB2'!$A$56:$A$59</c:f>
              <c:strCache>
                <c:ptCount val="4"/>
                <c:pt idx="0">
                  <c:v>C0H0</c:v>
                </c:pt>
                <c:pt idx="1">
                  <c:v>C0H1</c:v>
                </c:pt>
                <c:pt idx="2">
                  <c:v>C1H0</c:v>
                </c:pt>
                <c:pt idx="3">
                  <c:v>C1H1</c:v>
                </c:pt>
              </c:strCache>
            </c:strRef>
          </c:cat>
          <c:val>
            <c:numRef>
              <c:f>'DDB2'!$D$56:$D$59</c:f>
              <c:numCache>
                <c:formatCode>0.00</c:formatCode>
                <c:ptCount val="4"/>
                <c:pt idx="0">
                  <c:v>11.391666666666667</c:v>
                </c:pt>
                <c:pt idx="1">
                  <c:v>10.683333333333332</c:v>
                </c:pt>
                <c:pt idx="2">
                  <c:v>11.633333333333333</c:v>
                </c:pt>
                <c:pt idx="3">
                  <c:v>11.041666666666666</c:v>
                </c:pt>
              </c:numCache>
            </c:numRef>
          </c:val>
        </c:ser>
        <c:dLbls>
          <c:showVal val="1"/>
        </c:dLbls>
        <c:gapWidth val="121"/>
        <c:shape val="cylinder"/>
        <c:axId val="90254720"/>
        <c:axId val="90256896"/>
        <c:axId val="0"/>
      </c:bar3DChart>
      <c:catAx>
        <c:axId val="90254720"/>
        <c:scaling>
          <c:orientation val="minMax"/>
        </c:scaling>
        <c:axPos val="b"/>
        <c:title>
          <c:tx>
            <c:rich>
              <a:bodyPr/>
              <a:lstStyle/>
              <a:p>
                <a:pPr>
                  <a:defRPr lang="es-EC"/>
                </a:pPr>
                <a:r>
                  <a:rPr lang="es-EC"/>
                  <a:t>Tratamiento</a:t>
                </a:r>
              </a:p>
            </c:rich>
          </c:tx>
          <c:layout>
            <c:manualLayout>
              <c:xMode val="edge"/>
              <c:yMode val="edge"/>
              <c:x val="0.45476863292758479"/>
              <c:y val="0.86804627709677873"/>
            </c:manualLayout>
          </c:layout>
        </c:title>
        <c:majorTickMark val="none"/>
        <c:tickLblPos val="nextTo"/>
        <c:txPr>
          <a:bodyPr/>
          <a:lstStyle/>
          <a:p>
            <a:pPr>
              <a:defRPr lang="es-EC"/>
            </a:pPr>
            <a:endParaRPr lang="es-ES"/>
          </a:p>
        </c:txPr>
        <c:crossAx val="90256896"/>
        <c:crosses val="autoZero"/>
        <c:auto val="1"/>
        <c:lblAlgn val="ctr"/>
        <c:lblOffset val="100"/>
      </c:catAx>
      <c:valAx>
        <c:axId val="90256896"/>
        <c:scaling>
          <c:orientation val="minMax"/>
          <c:max val="12"/>
          <c:min val="0"/>
        </c:scaling>
        <c:axPos val="l"/>
        <c:title>
          <c:tx>
            <c:rich>
              <a:bodyPr rot="-5400000" vert="horz"/>
              <a:lstStyle/>
              <a:p>
                <a:pPr>
                  <a:defRPr lang="es-EC"/>
                </a:pPr>
                <a:r>
                  <a:rPr lang="es-EC"/>
                  <a:t>Masa de la planta (g)</a:t>
                </a:r>
              </a:p>
            </c:rich>
          </c:tx>
          <c:layout>
            <c:manualLayout>
              <c:xMode val="edge"/>
              <c:yMode val="edge"/>
              <c:x val="3.5255526983921016E-2"/>
              <c:y val="0.22571978177418145"/>
            </c:manualLayout>
          </c:layout>
        </c:title>
        <c:numFmt formatCode="0.00" sourceLinked="1"/>
        <c:tickLblPos val="nextTo"/>
        <c:txPr>
          <a:bodyPr/>
          <a:lstStyle/>
          <a:p>
            <a:pPr>
              <a:defRPr lang="es-EC"/>
            </a:pPr>
            <a:endParaRPr lang="es-ES"/>
          </a:p>
        </c:txPr>
        <c:crossAx val="90254720"/>
        <c:crosses val="autoZero"/>
        <c:crossBetween val="between"/>
        <c:majorUnit val="2"/>
        <c:minorUnit val="0.2"/>
      </c:valAx>
    </c:plotArea>
    <c:plotVisOnly val="1"/>
    <c:dispBlanksAs val="gap"/>
  </c:chart>
  <c:txPr>
    <a:bodyPr/>
    <a:lstStyle/>
    <a:p>
      <a:pPr>
        <a:defRPr sz="1600"/>
      </a:pPr>
      <a:endParaRPr lang="es-E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s-ES"/>
  <c:style val="26"/>
  <c:chart>
    <c:view3D>
      <c:rotX val="20"/>
      <c:rAngAx val="1"/>
    </c:view3D>
    <c:plotArea>
      <c:layout>
        <c:manualLayout>
          <c:layoutTarget val="inner"/>
          <c:xMode val="edge"/>
          <c:yMode val="edge"/>
          <c:x val="0.16598862642169729"/>
          <c:y val="0.10232648002333043"/>
          <c:w val="0.80345581802274713"/>
          <c:h val="0.73444808982210552"/>
        </c:manualLayout>
      </c:layout>
      <c:bar3DChart>
        <c:barDir val="col"/>
        <c:grouping val="clustered"/>
        <c:ser>
          <c:idx val="0"/>
          <c:order val="0"/>
          <c:spPr>
            <a:pattFill prst="ltHorz">
              <a:fgClr>
                <a:schemeClr val="accent5">
                  <a:lumMod val="20000"/>
                  <a:lumOff val="80000"/>
                </a:schemeClr>
              </a:fgClr>
              <a:bgClr>
                <a:schemeClr val="tx2">
                  <a:lumMod val="50000"/>
                </a:schemeClr>
              </a:bgClr>
            </a:pattFill>
          </c:spPr>
          <c:dPt>
            <c:idx val="0"/>
            <c:spPr>
              <a:pattFill prst="ltHorz">
                <a:fgClr>
                  <a:schemeClr val="accent5">
                    <a:lumMod val="20000"/>
                    <a:lumOff val="80000"/>
                  </a:schemeClr>
                </a:fgClr>
                <a:bgClr>
                  <a:schemeClr val="bg1"/>
                </a:bgClr>
              </a:pattFill>
            </c:spPr>
          </c:dPt>
          <c:dPt>
            <c:idx val="1"/>
            <c:spPr>
              <a:pattFill prst="ltHorz">
                <a:fgClr>
                  <a:schemeClr val="accent5">
                    <a:lumMod val="20000"/>
                    <a:lumOff val="80000"/>
                  </a:schemeClr>
                </a:fgClr>
                <a:bgClr>
                  <a:schemeClr val="accent5">
                    <a:lumMod val="40000"/>
                    <a:lumOff val="60000"/>
                  </a:schemeClr>
                </a:bgClr>
              </a:pattFill>
            </c:spPr>
          </c:dPt>
          <c:dPt>
            <c:idx val="2"/>
          </c:dPt>
          <c:dPt>
            <c:idx val="3"/>
            <c:spPr>
              <a:pattFill prst="ltHorz">
                <a:fgClr>
                  <a:schemeClr val="accent5">
                    <a:lumMod val="20000"/>
                    <a:lumOff val="80000"/>
                  </a:schemeClr>
                </a:fgClr>
                <a:bgClr>
                  <a:schemeClr val="accent1"/>
                </a:bgClr>
              </a:pattFill>
            </c:spPr>
          </c:dPt>
          <c:dLbls>
            <c:dLbl>
              <c:idx val="0"/>
              <c:layout>
                <c:manualLayout>
                  <c:x val="1.1111142068266151E-2"/>
                  <c:y val="-2.1693836078831852E-2"/>
                </c:manualLayout>
              </c:layout>
              <c:showVal val="1"/>
            </c:dLbl>
            <c:dLbl>
              <c:idx val="1"/>
              <c:layout>
                <c:manualLayout>
                  <c:x val="1.1111142068266102E-2"/>
                  <c:y val="-3.8758452755868887E-2"/>
                </c:manualLayout>
              </c:layout>
              <c:showVal val="1"/>
            </c:dLbl>
            <c:dLbl>
              <c:idx val="2"/>
              <c:layout>
                <c:manualLayout>
                  <c:x val="1.8027637262060633E-2"/>
                  <c:y val="-3.5582718168364363E-2"/>
                </c:manualLayout>
              </c:layout>
              <c:showVal val="1"/>
            </c:dLbl>
            <c:dLbl>
              <c:idx val="3"/>
              <c:layout>
                <c:manualLayout>
                  <c:x val="1.3888927585332623E-2"/>
                  <c:y val="-3.5649787019680551E-2"/>
                </c:manualLayout>
              </c:layout>
              <c:showVal val="1"/>
            </c:dLbl>
            <c:txPr>
              <a:bodyPr/>
              <a:lstStyle/>
              <a:p>
                <a:pPr>
                  <a:defRPr lang="es-EC" sz="1400"/>
                </a:pPr>
                <a:endParaRPr lang="es-ES"/>
              </a:p>
            </c:txPr>
            <c:showVal val="1"/>
          </c:dLbls>
          <c:cat>
            <c:strRef>
              <c:f>'DDB4'!$D$3:$D$6</c:f>
              <c:strCache>
                <c:ptCount val="4"/>
                <c:pt idx="0">
                  <c:v>C0H0</c:v>
                </c:pt>
                <c:pt idx="1">
                  <c:v>C0H1</c:v>
                </c:pt>
                <c:pt idx="2">
                  <c:v>C1H0</c:v>
                </c:pt>
                <c:pt idx="3">
                  <c:v>C1H1</c:v>
                </c:pt>
              </c:strCache>
            </c:strRef>
          </c:cat>
          <c:val>
            <c:numRef>
              <c:f>'DDB4'!$E$3:$E$6</c:f>
              <c:numCache>
                <c:formatCode>0.00</c:formatCode>
                <c:ptCount val="4"/>
                <c:pt idx="0">
                  <c:v>10.810810810810812</c:v>
                </c:pt>
                <c:pt idx="1">
                  <c:v>78.85121086747921</c:v>
                </c:pt>
                <c:pt idx="2">
                  <c:v>8.5061900681063847</c:v>
                </c:pt>
                <c:pt idx="3">
                  <c:v>66.397088236159064</c:v>
                </c:pt>
              </c:numCache>
            </c:numRef>
          </c:val>
        </c:ser>
        <c:dLbls/>
        <c:shape val="cylinder"/>
        <c:axId val="90511232"/>
        <c:axId val="90513408"/>
        <c:axId val="0"/>
      </c:bar3DChart>
      <c:catAx>
        <c:axId val="90511232"/>
        <c:scaling>
          <c:orientation val="minMax"/>
        </c:scaling>
        <c:axPos val="b"/>
        <c:title>
          <c:tx>
            <c:rich>
              <a:bodyPr/>
              <a:lstStyle/>
              <a:p>
                <a:pPr>
                  <a:defRPr lang="es-EC"/>
                </a:pPr>
                <a:r>
                  <a:rPr lang="es-EC"/>
                  <a:t>Tratamiento</a:t>
                </a:r>
              </a:p>
            </c:rich>
          </c:tx>
        </c:title>
        <c:tickLblPos val="nextTo"/>
        <c:txPr>
          <a:bodyPr/>
          <a:lstStyle/>
          <a:p>
            <a:pPr>
              <a:defRPr lang="es-EC"/>
            </a:pPr>
            <a:endParaRPr lang="es-ES"/>
          </a:p>
        </c:txPr>
        <c:crossAx val="90513408"/>
        <c:crosses val="autoZero"/>
        <c:auto val="1"/>
        <c:lblAlgn val="ctr"/>
        <c:lblOffset val="100"/>
      </c:catAx>
      <c:valAx>
        <c:axId val="90513408"/>
        <c:scaling>
          <c:orientation val="minMax"/>
        </c:scaling>
        <c:axPos val="l"/>
        <c:title>
          <c:tx>
            <c:rich>
              <a:bodyPr rot="-5400000" vert="horz"/>
              <a:lstStyle/>
              <a:p>
                <a:pPr>
                  <a:defRPr lang="es-EC"/>
                </a:pPr>
                <a:r>
                  <a:rPr lang="es-EC"/>
                  <a:t>Porcentaje de colonización radical</a:t>
                </a:r>
              </a:p>
            </c:rich>
          </c:tx>
          <c:layout>
            <c:manualLayout>
              <c:xMode val="edge"/>
              <c:yMode val="edge"/>
              <c:x val="9.3063958934810037E-2"/>
              <c:y val="0.13816403670281693"/>
            </c:manualLayout>
          </c:layout>
        </c:title>
        <c:numFmt formatCode="0.00" sourceLinked="1"/>
        <c:tickLblPos val="nextTo"/>
        <c:txPr>
          <a:bodyPr/>
          <a:lstStyle/>
          <a:p>
            <a:pPr>
              <a:defRPr lang="es-EC" sz="1400"/>
            </a:pPr>
            <a:endParaRPr lang="es-ES"/>
          </a:p>
        </c:txPr>
        <c:crossAx val="90511232"/>
        <c:crosses val="autoZero"/>
        <c:crossBetween val="between"/>
      </c:valAx>
    </c:plotArea>
    <c:plotVisOnly val="1"/>
    <c:dispBlanksAs val="gap"/>
  </c:chart>
  <c:txPr>
    <a:bodyPr/>
    <a:lstStyle/>
    <a:p>
      <a:pPr>
        <a:defRPr sz="1600"/>
      </a:pPr>
      <a:endParaRPr lang="es-E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es-ES"/>
  <c:style val="26"/>
  <c:chart>
    <c:view3D>
      <c:rAngAx val="1"/>
    </c:view3D>
    <c:plotArea>
      <c:layout/>
      <c:bar3DChart>
        <c:barDir val="col"/>
        <c:grouping val="clustered"/>
        <c:ser>
          <c:idx val="0"/>
          <c:order val="0"/>
          <c:spPr>
            <a:pattFill prst="ltHorz">
              <a:fgClr>
                <a:schemeClr val="accent5">
                  <a:lumMod val="20000"/>
                  <a:lumOff val="80000"/>
                </a:schemeClr>
              </a:fgClr>
              <a:bgClr>
                <a:schemeClr val="tx2">
                  <a:lumMod val="50000"/>
                </a:schemeClr>
              </a:bgClr>
            </a:pattFill>
          </c:spPr>
          <c:dPt>
            <c:idx val="0"/>
            <c:spPr>
              <a:pattFill prst="ltHorz">
                <a:fgClr>
                  <a:schemeClr val="accent5">
                    <a:lumMod val="20000"/>
                    <a:lumOff val="80000"/>
                  </a:schemeClr>
                </a:fgClr>
                <a:bgClr>
                  <a:schemeClr val="bg1"/>
                </a:bgClr>
              </a:pattFill>
            </c:spPr>
          </c:dPt>
          <c:dPt>
            <c:idx val="1"/>
            <c:spPr>
              <a:pattFill prst="ltHorz">
                <a:fgClr>
                  <a:schemeClr val="accent5">
                    <a:lumMod val="20000"/>
                    <a:lumOff val="80000"/>
                  </a:schemeClr>
                </a:fgClr>
                <a:bgClr>
                  <a:schemeClr val="accent5">
                    <a:lumMod val="40000"/>
                    <a:lumOff val="60000"/>
                  </a:schemeClr>
                </a:bgClr>
              </a:pattFill>
            </c:spPr>
          </c:dPt>
          <c:dPt>
            <c:idx val="2"/>
          </c:dPt>
          <c:dPt>
            <c:idx val="3"/>
            <c:spPr>
              <a:pattFill prst="ltHorz">
                <a:fgClr>
                  <a:schemeClr val="accent5">
                    <a:lumMod val="20000"/>
                    <a:lumOff val="80000"/>
                  </a:schemeClr>
                </a:fgClr>
                <a:bgClr>
                  <a:schemeClr val="accent1"/>
                </a:bgClr>
              </a:pattFill>
            </c:spPr>
          </c:dPt>
          <c:dLbls>
            <c:dLbl>
              <c:idx val="0"/>
              <c:layout>
                <c:manualLayout>
                  <c:x val="1.2670267966582894E-2"/>
                  <c:y val="-2.1278904571836173E-2"/>
                </c:manualLayout>
              </c:layout>
              <c:showVal val="1"/>
            </c:dLbl>
            <c:dLbl>
              <c:idx val="1"/>
              <c:layout>
                <c:manualLayout>
                  <c:x val="1.5561454009663828E-2"/>
                  <c:y val="-1.9112704928776272E-2"/>
                </c:manualLayout>
              </c:layout>
              <c:showVal val="1"/>
            </c:dLbl>
            <c:dLbl>
              <c:idx val="2"/>
              <c:layout>
                <c:manualLayout>
                  <c:x val="1.4115917903475203E-2"/>
                  <c:y val="-3.2122446551883052E-2"/>
                </c:manualLayout>
              </c:layout>
              <c:showVal val="1"/>
            </c:dLbl>
            <c:dLbl>
              <c:idx val="3"/>
              <c:layout>
                <c:manualLayout>
                  <c:x val="1.3888939480312756E-2"/>
                  <c:y val="-3.3908401639437293E-2"/>
                </c:manualLayout>
              </c:layout>
              <c:showVal val="1"/>
            </c:dLbl>
            <c:txPr>
              <a:bodyPr/>
              <a:lstStyle/>
              <a:p>
                <a:pPr>
                  <a:defRPr lang="es-EC"/>
                </a:pPr>
                <a:endParaRPr lang="es-ES"/>
              </a:p>
            </c:txPr>
            <c:showVal val="1"/>
          </c:dLbls>
          <c:cat>
            <c:strRef>
              <c:f>DDB!$G$9:$G$12</c:f>
              <c:strCache>
                <c:ptCount val="4"/>
                <c:pt idx="0">
                  <c:v>C0H0</c:v>
                </c:pt>
                <c:pt idx="1">
                  <c:v>C0H1</c:v>
                </c:pt>
                <c:pt idx="2">
                  <c:v>C1H0</c:v>
                </c:pt>
                <c:pt idx="3">
                  <c:v>C1H1</c:v>
                </c:pt>
              </c:strCache>
            </c:strRef>
          </c:cat>
          <c:val>
            <c:numRef>
              <c:f>DDB!$H$9:$H$12</c:f>
              <c:numCache>
                <c:formatCode>0.00</c:formatCode>
                <c:ptCount val="4"/>
                <c:pt idx="0">
                  <c:v>0.40000000000000008</c:v>
                </c:pt>
                <c:pt idx="1">
                  <c:v>8.4</c:v>
                </c:pt>
                <c:pt idx="2">
                  <c:v>0.40000000000000008</c:v>
                </c:pt>
                <c:pt idx="3">
                  <c:v>7.5333333333333359</c:v>
                </c:pt>
              </c:numCache>
            </c:numRef>
          </c:val>
        </c:ser>
        <c:dLbls/>
        <c:shape val="cylinder"/>
        <c:axId val="90584576"/>
        <c:axId val="90586496"/>
        <c:axId val="0"/>
      </c:bar3DChart>
      <c:catAx>
        <c:axId val="90584576"/>
        <c:scaling>
          <c:orientation val="minMax"/>
        </c:scaling>
        <c:axPos val="b"/>
        <c:title>
          <c:tx>
            <c:rich>
              <a:bodyPr/>
              <a:lstStyle/>
              <a:p>
                <a:pPr>
                  <a:defRPr lang="es-EC"/>
                </a:pPr>
                <a:r>
                  <a:rPr lang="es-EC"/>
                  <a:t>Tratamiento</a:t>
                </a:r>
              </a:p>
            </c:rich>
          </c:tx>
          <c:layout>
            <c:manualLayout>
              <c:xMode val="edge"/>
              <c:yMode val="edge"/>
              <c:x val="0.40449786089341627"/>
              <c:y val="0.8909876855660841"/>
            </c:manualLayout>
          </c:layout>
        </c:title>
        <c:tickLblPos val="nextTo"/>
        <c:txPr>
          <a:bodyPr/>
          <a:lstStyle/>
          <a:p>
            <a:pPr>
              <a:defRPr lang="es-EC"/>
            </a:pPr>
            <a:endParaRPr lang="es-ES"/>
          </a:p>
        </c:txPr>
        <c:crossAx val="90586496"/>
        <c:crosses val="autoZero"/>
        <c:auto val="1"/>
        <c:lblAlgn val="ctr"/>
        <c:lblOffset val="100"/>
      </c:catAx>
      <c:valAx>
        <c:axId val="90586496"/>
        <c:scaling>
          <c:orientation val="minMax"/>
        </c:scaling>
        <c:axPos val="l"/>
        <c:title>
          <c:tx>
            <c:rich>
              <a:bodyPr rot="-5400000" vert="horz"/>
              <a:lstStyle/>
              <a:p>
                <a:pPr>
                  <a:defRPr lang="es-EC"/>
                </a:pPr>
                <a:r>
                  <a:rPr lang="en-US"/>
                  <a:t>Número de esporas de HMA en el sustrato (esporas/</a:t>
                </a:r>
                <a:r>
                  <a:rPr lang="es-EC"/>
                  <a:t>g</a:t>
                </a:r>
                <a:r>
                  <a:rPr lang="en-US"/>
                  <a:t>)</a:t>
                </a:r>
              </a:p>
            </c:rich>
          </c:tx>
          <c:layout>
            <c:manualLayout>
              <c:xMode val="edge"/>
              <c:yMode val="edge"/>
              <c:x val="3.578302319778677E-2"/>
              <c:y val="0.12501411987091221"/>
            </c:manualLayout>
          </c:layout>
        </c:title>
        <c:numFmt formatCode="0.00" sourceLinked="1"/>
        <c:tickLblPos val="nextTo"/>
        <c:txPr>
          <a:bodyPr/>
          <a:lstStyle/>
          <a:p>
            <a:pPr>
              <a:defRPr lang="es-EC"/>
            </a:pPr>
            <a:endParaRPr lang="es-ES"/>
          </a:p>
        </c:txPr>
        <c:crossAx val="90584576"/>
        <c:crosses val="autoZero"/>
        <c:crossBetween val="between"/>
      </c:valAx>
    </c:plotArea>
    <c:plotVisOnly val="1"/>
    <c:dispBlanksAs val="gap"/>
  </c:chart>
  <c:txPr>
    <a:bodyPr/>
    <a:lstStyle/>
    <a:p>
      <a:pPr>
        <a:defRPr sz="1600"/>
      </a:pPr>
      <a:endParaRPr lang="es-ES"/>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10"/>
      <c:rotY val="10"/>
      <c:perspective val="0"/>
    </c:view3D>
    <c:plotArea>
      <c:layout/>
      <c:bar3DChart>
        <c:barDir val="col"/>
        <c:grouping val="clustered"/>
        <c:ser>
          <c:idx val="0"/>
          <c:order val="0"/>
          <c:tx>
            <c:strRef>
              <c:f>DDB!$P$6</c:f>
              <c:strCache>
                <c:ptCount val="1"/>
              </c:strCache>
            </c:strRef>
          </c:tx>
          <c:spPr>
            <a:pattFill prst="ltHorz">
              <a:fgClr>
                <a:schemeClr val="accent5">
                  <a:lumMod val="20000"/>
                  <a:lumOff val="80000"/>
                </a:schemeClr>
              </a:fgClr>
              <a:bgClr>
                <a:schemeClr val="tx2">
                  <a:lumMod val="50000"/>
                </a:schemeClr>
              </a:bgClr>
            </a:pattFill>
          </c:spPr>
          <c:dPt>
            <c:idx val="0"/>
            <c:spPr>
              <a:pattFill prst="ltHorz">
                <a:fgClr>
                  <a:schemeClr val="accent5">
                    <a:lumMod val="20000"/>
                    <a:lumOff val="80000"/>
                  </a:schemeClr>
                </a:fgClr>
                <a:bgClr>
                  <a:schemeClr val="bg1"/>
                </a:bgClr>
              </a:pattFill>
            </c:spPr>
          </c:dPt>
          <c:dPt>
            <c:idx val="1"/>
            <c:spPr>
              <a:pattFill prst="ltHorz">
                <a:fgClr>
                  <a:schemeClr val="accent5">
                    <a:lumMod val="20000"/>
                    <a:lumOff val="80000"/>
                  </a:schemeClr>
                </a:fgClr>
                <a:bgClr>
                  <a:schemeClr val="accent5">
                    <a:lumMod val="40000"/>
                    <a:lumOff val="60000"/>
                  </a:schemeClr>
                </a:bgClr>
              </a:pattFill>
            </c:spPr>
          </c:dPt>
          <c:dPt>
            <c:idx val="2"/>
          </c:dPt>
          <c:dPt>
            <c:idx val="3"/>
            <c:spPr>
              <a:pattFill prst="ltHorz">
                <a:fgClr>
                  <a:schemeClr val="accent5">
                    <a:lumMod val="20000"/>
                    <a:lumOff val="80000"/>
                  </a:schemeClr>
                </a:fgClr>
                <a:bgClr>
                  <a:schemeClr val="accent1"/>
                </a:bgClr>
              </a:pattFill>
            </c:spPr>
          </c:dPt>
          <c:dLbls>
            <c:dLbl>
              <c:idx val="0"/>
              <c:layout>
                <c:manualLayout>
                  <c:x val="1.1927066458177789E-2"/>
                  <c:y val="0"/>
                </c:manualLayout>
              </c:layout>
              <c:showVal val="1"/>
            </c:dLbl>
            <c:dLbl>
              <c:idx val="1"/>
              <c:layout>
                <c:manualLayout>
                  <c:x val="5.9635332290888408E-3"/>
                  <c:y val="-3.0039661056314735E-3"/>
                </c:manualLayout>
              </c:layout>
              <c:showVal val="1"/>
            </c:dLbl>
            <c:dLbl>
              <c:idx val="2"/>
              <c:layout>
                <c:manualLayout>
                  <c:x val="5.5555555555555558E-3"/>
                  <c:y val="0"/>
                </c:manualLayout>
              </c:layout>
              <c:showVal val="1"/>
            </c:dLbl>
            <c:dLbl>
              <c:idx val="3"/>
              <c:layout>
                <c:manualLayout>
                  <c:x val="8.333114610673667E-3"/>
                  <c:y val="-3.1339366157671019E-7"/>
                </c:manualLayout>
              </c:layout>
              <c:showVal val="1"/>
            </c:dLbl>
            <c:txPr>
              <a:bodyPr/>
              <a:lstStyle/>
              <a:p>
                <a:pPr>
                  <a:defRPr lang="es-EC"/>
                </a:pPr>
                <a:endParaRPr lang="es-ES"/>
              </a:p>
            </c:txPr>
            <c:showVal val="1"/>
          </c:dLbls>
          <c:cat>
            <c:strRef>
              <c:f>DDB!$G$3:$G$6</c:f>
              <c:strCache>
                <c:ptCount val="4"/>
                <c:pt idx="0">
                  <c:v>C0H0</c:v>
                </c:pt>
                <c:pt idx="1">
                  <c:v>C0H1</c:v>
                </c:pt>
                <c:pt idx="2">
                  <c:v>C1H0</c:v>
                </c:pt>
                <c:pt idx="3">
                  <c:v>C1H1</c:v>
                </c:pt>
              </c:strCache>
            </c:strRef>
          </c:cat>
          <c:val>
            <c:numRef>
              <c:f>DDB!$I$3:$I$7</c:f>
              <c:numCache>
                <c:formatCode>0.000</c:formatCode>
                <c:ptCount val="5"/>
                <c:pt idx="0">
                  <c:v>0.34666666666666673</c:v>
                </c:pt>
                <c:pt idx="1">
                  <c:v>0.43666666666666681</c:v>
                </c:pt>
                <c:pt idx="2">
                  <c:v>9.1333333333333329</c:v>
                </c:pt>
                <c:pt idx="3">
                  <c:v>7.2700000000000014</c:v>
                </c:pt>
              </c:numCache>
            </c:numRef>
          </c:val>
        </c:ser>
        <c:dLbls/>
        <c:gapWidth val="121"/>
        <c:shape val="cylinder"/>
        <c:axId val="90613248"/>
        <c:axId val="90615168"/>
        <c:axId val="0"/>
      </c:bar3DChart>
      <c:catAx>
        <c:axId val="90613248"/>
        <c:scaling>
          <c:orientation val="minMax"/>
        </c:scaling>
        <c:axPos val="b"/>
        <c:title>
          <c:tx>
            <c:rich>
              <a:bodyPr/>
              <a:lstStyle/>
              <a:p>
                <a:pPr>
                  <a:defRPr lang="es-EC"/>
                </a:pPr>
                <a:r>
                  <a:rPr lang="es-EC"/>
                  <a:t>Tratamiento</a:t>
                </a:r>
              </a:p>
            </c:rich>
          </c:tx>
        </c:title>
        <c:majorTickMark val="none"/>
        <c:tickLblPos val="nextTo"/>
        <c:txPr>
          <a:bodyPr/>
          <a:lstStyle/>
          <a:p>
            <a:pPr>
              <a:defRPr lang="es-EC"/>
            </a:pPr>
            <a:endParaRPr lang="es-ES"/>
          </a:p>
        </c:txPr>
        <c:crossAx val="90615168"/>
        <c:crosses val="autoZero"/>
        <c:auto val="1"/>
        <c:lblAlgn val="ctr"/>
        <c:lblOffset val="100"/>
      </c:catAx>
      <c:valAx>
        <c:axId val="90615168"/>
        <c:scaling>
          <c:orientation val="minMax"/>
          <c:max val="10"/>
          <c:min val="0"/>
        </c:scaling>
        <c:axPos val="l"/>
        <c:title>
          <c:tx>
            <c:rich>
              <a:bodyPr rot="-5400000" vert="horz"/>
              <a:lstStyle/>
              <a:p>
                <a:pPr>
                  <a:defRPr lang="es-EC"/>
                </a:pPr>
                <a:r>
                  <a:rPr lang="es-EC"/>
                  <a:t>Concentración de cadmio(mg/kg)</a:t>
                </a:r>
              </a:p>
            </c:rich>
          </c:tx>
          <c:layout>
            <c:manualLayout>
              <c:xMode val="edge"/>
              <c:yMode val="edge"/>
              <c:x val="4.5280843829048449E-2"/>
              <c:y val="9.9229566928470694E-2"/>
            </c:manualLayout>
          </c:layout>
        </c:title>
        <c:numFmt formatCode="0.000" sourceLinked="1"/>
        <c:tickLblPos val="nextTo"/>
        <c:txPr>
          <a:bodyPr/>
          <a:lstStyle/>
          <a:p>
            <a:pPr>
              <a:defRPr lang="es-EC"/>
            </a:pPr>
            <a:endParaRPr lang="es-ES"/>
          </a:p>
        </c:txPr>
        <c:crossAx val="90613248"/>
        <c:crosses val="autoZero"/>
        <c:crossBetween val="between"/>
        <c:majorUnit val="1"/>
        <c:minorUnit val="0.1"/>
      </c:valAx>
    </c:plotArea>
    <c:plotVisOnly val="1"/>
    <c:dispBlanksAs val="gap"/>
  </c:chart>
  <c:txPr>
    <a:bodyPr/>
    <a:lstStyle/>
    <a:p>
      <a:pPr>
        <a:defRPr sz="1600"/>
      </a:pPr>
      <a:endParaRPr lang="es-ES"/>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10"/>
      <c:rotY val="10"/>
      <c:depthPercent val="100"/>
      <c:rAngAx val="1"/>
    </c:view3D>
    <c:plotArea>
      <c:layout>
        <c:manualLayout>
          <c:layoutTarget val="inner"/>
          <c:xMode val="edge"/>
          <c:yMode val="edge"/>
          <c:x val="0.20919145976318176"/>
          <c:y val="9.91873238067464E-2"/>
          <c:w val="0.76044277074061384"/>
          <c:h val="0.60145782703088047"/>
        </c:manualLayout>
      </c:layout>
      <c:bar3DChart>
        <c:barDir val="col"/>
        <c:grouping val="clustered"/>
        <c:ser>
          <c:idx val="0"/>
          <c:order val="0"/>
          <c:tx>
            <c:strRef>
              <c:f>'DDB3'!$F$9</c:f>
              <c:strCache>
                <c:ptCount val="1"/>
                <c:pt idx="0">
                  <c:v>Semana 0</c:v>
                </c:pt>
              </c:strCache>
            </c:strRef>
          </c:tx>
          <c:spPr>
            <a:pattFill prst="ltVert">
              <a:fgClr>
                <a:schemeClr val="accent5">
                  <a:lumMod val="20000"/>
                  <a:lumOff val="80000"/>
                </a:schemeClr>
              </a:fgClr>
              <a:bgClr>
                <a:schemeClr val="tx2">
                  <a:lumMod val="50000"/>
                </a:schemeClr>
              </a:bgClr>
            </a:pattFill>
          </c:spPr>
          <c:dPt>
            <c:idx val="0"/>
          </c:dPt>
          <c:dPt>
            <c:idx val="1"/>
          </c:dPt>
          <c:dPt>
            <c:idx val="2"/>
          </c:dPt>
          <c:dPt>
            <c:idx val="3"/>
            <c:spPr>
              <a:pattFill prst="ltVert">
                <a:fgClr>
                  <a:schemeClr val="accent5">
                    <a:lumMod val="20000"/>
                    <a:lumOff val="80000"/>
                  </a:schemeClr>
                </a:fgClr>
                <a:bgClr>
                  <a:schemeClr val="accent1"/>
                </a:bgClr>
              </a:pattFill>
            </c:spPr>
          </c:dPt>
          <c:dPt>
            <c:idx val="4"/>
            <c:spPr>
              <a:pattFill prst="ltVert">
                <a:fgClr>
                  <a:schemeClr val="accent5">
                    <a:lumMod val="20000"/>
                    <a:lumOff val="80000"/>
                  </a:schemeClr>
                </a:fgClr>
                <a:bgClr>
                  <a:schemeClr val="bg2">
                    <a:lumMod val="10000"/>
                  </a:schemeClr>
                </a:bgClr>
              </a:pattFill>
            </c:spPr>
          </c:dPt>
          <c:dLbls>
            <c:delete val="1"/>
          </c:dLbls>
          <c:cat>
            <c:strRef>
              <c:f>'DDB3'!$E$10:$E$14</c:f>
              <c:strCache>
                <c:ptCount val="5"/>
                <c:pt idx="0">
                  <c:v>C0H0</c:v>
                </c:pt>
                <c:pt idx="1">
                  <c:v>C0H1</c:v>
                </c:pt>
                <c:pt idx="2">
                  <c:v>C1H0</c:v>
                </c:pt>
                <c:pt idx="3">
                  <c:v>C1H1</c:v>
                </c:pt>
                <c:pt idx="4">
                  <c:v>C1</c:v>
                </c:pt>
              </c:strCache>
            </c:strRef>
          </c:cat>
          <c:val>
            <c:numRef>
              <c:f>'DDB3'!$F$10:$F$14</c:f>
              <c:numCache>
                <c:formatCode>0.000</c:formatCode>
                <c:ptCount val="5"/>
                <c:pt idx="0">
                  <c:v>0</c:v>
                </c:pt>
                <c:pt idx="1">
                  <c:v>0</c:v>
                </c:pt>
                <c:pt idx="2">
                  <c:v>2.0372222222222227</c:v>
                </c:pt>
                <c:pt idx="3">
                  <c:v>2.2811111111111115</c:v>
                </c:pt>
                <c:pt idx="4">
                  <c:v>1.9716666666666665</c:v>
                </c:pt>
              </c:numCache>
            </c:numRef>
          </c:val>
        </c:ser>
        <c:ser>
          <c:idx val="2"/>
          <c:order val="1"/>
          <c:tx>
            <c:strRef>
              <c:f>'DDB3'!$G$9</c:f>
              <c:strCache>
                <c:ptCount val="1"/>
                <c:pt idx="0">
                  <c:v>Semana 11</c:v>
                </c:pt>
              </c:strCache>
            </c:strRef>
          </c:tx>
          <c:spPr>
            <a:pattFill prst="ltHorz">
              <a:fgClr>
                <a:schemeClr val="accent5">
                  <a:lumMod val="20000"/>
                  <a:lumOff val="80000"/>
                </a:schemeClr>
              </a:fgClr>
              <a:bgClr>
                <a:schemeClr val="tx2">
                  <a:lumMod val="50000"/>
                </a:schemeClr>
              </a:bgClr>
            </a:pattFill>
          </c:spPr>
          <c:dPt>
            <c:idx val="3"/>
            <c:spPr>
              <a:pattFill prst="ltHorz">
                <a:fgClr>
                  <a:schemeClr val="accent5">
                    <a:lumMod val="20000"/>
                    <a:lumOff val="80000"/>
                  </a:schemeClr>
                </a:fgClr>
                <a:bgClr>
                  <a:schemeClr val="accent1"/>
                </a:bgClr>
              </a:pattFill>
            </c:spPr>
          </c:dPt>
          <c:dPt>
            <c:idx val="4"/>
            <c:spPr>
              <a:pattFill prst="ltHorz">
                <a:fgClr>
                  <a:schemeClr val="accent5">
                    <a:lumMod val="20000"/>
                    <a:lumOff val="80000"/>
                  </a:schemeClr>
                </a:fgClr>
                <a:bgClr>
                  <a:schemeClr val="bg2">
                    <a:lumMod val="10000"/>
                  </a:schemeClr>
                </a:bgClr>
              </a:pattFill>
            </c:spPr>
          </c:dPt>
          <c:dLbls>
            <c:delete val="1"/>
          </c:dLbls>
          <c:val>
            <c:numRef>
              <c:f>'DDB3'!$G$10:$G$14</c:f>
              <c:numCache>
                <c:formatCode>0.000</c:formatCode>
                <c:ptCount val="5"/>
                <c:pt idx="0">
                  <c:v>0</c:v>
                </c:pt>
                <c:pt idx="1">
                  <c:v>0</c:v>
                </c:pt>
                <c:pt idx="2">
                  <c:v>1.7961111111111112</c:v>
                </c:pt>
                <c:pt idx="3">
                  <c:v>1.2227777777777777</c:v>
                </c:pt>
                <c:pt idx="4">
                  <c:v>2.2355555555555555</c:v>
                </c:pt>
              </c:numCache>
            </c:numRef>
          </c:val>
        </c:ser>
        <c:dLbls>
          <c:showVal val="1"/>
        </c:dLbls>
        <c:gapWidth val="121"/>
        <c:shape val="cylinder"/>
        <c:axId val="95344512"/>
        <c:axId val="95346048"/>
        <c:axId val="0"/>
      </c:bar3DChart>
      <c:catAx>
        <c:axId val="95344512"/>
        <c:scaling>
          <c:orientation val="minMax"/>
        </c:scaling>
        <c:axPos val="b"/>
        <c:majorTickMark val="none"/>
        <c:tickLblPos val="nextTo"/>
        <c:txPr>
          <a:bodyPr/>
          <a:lstStyle/>
          <a:p>
            <a:pPr>
              <a:defRPr lang="es-EC"/>
            </a:pPr>
            <a:endParaRPr lang="es-ES"/>
          </a:p>
        </c:txPr>
        <c:crossAx val="95346048"/>
        <c:crosses val="autoZero"/>
        <c:auto val="1"/>
        <c:lblAlgn val="ctr"/>
        <c:lblOffset val="100"/>
      </c:catAx>
      <c:valAx>
        <c:axId val="95346048"/>
        <c:scaling>
          <c:orientation val="minMax"/>
          <c:max val="2.5"/>
          <c:min val="0"/>
        </c:scaling>
        <c:axPos val="l"/>
        <c:title>
          <c:tx>
            <c:rich>
              <a:bodyPr rot="-5400000" vert="horz"/>
              <a:lstStyle/>
              <a:p>
                <a:pPr>
                  <a:defRPr lang="es-EC" sz="1400"/>
                </a:pPr>
                <a:r>
                  <a:rPr lang="es-EC" sz="1400"/>
                  <a:t>Concentración de cadmio(mg/kg)</a:t>
                </a:r>
              </a:p>
            </c:rich>
          </c:tx>
          <c:layout>
            <c:manualLayout>
              <c:xMode val="edge"/>
              <c:yMode val="edge"/>
              <c:x val="4.8309613472229007E-2"/>
              <c:y val="0.10236317148340558"/>
            </c:manualLayout>
          </c:layout>
        </c:title>
        <c:numFmt formatCode="0.000" sourceLinked="1"/>
        <c:tickLblPos val="nextTo"/>
        <c:txPr>
          <a:bodyPr/>
          <a:lstStyle/>
          <a:p>
            <a:pPr>
              <a:defRPr lang="es-EC"/>
            </a:pPr>
            <a:endParaRPr lang="es-ES"/>
          </a:p>
        </c:txPr>
        <c:crossAx val="95344512"/>
        <c:crosses val="autoZero"/>
        <c:crossBetween val="between"/>
        <c:majorUnit val="0.5"/>
        <c:minorUnit val="5.0000000000000017E-2"/>
      </c:valAx>
      <c:dTable>
        <c:showHorzBorder val="1"/>
        <c:showVertBorder val="1"/>
        <c:showOutline val="1"/>
        <c:showKeys val="1"/>
        <c:txPr>
          <a:bodyPr/>
          <a:lstStyle/>
          <a:p>
            <a:pPr rtl="0">
              <a:defRPr lang="es-EC" sz="1100"/>
            </a:pPr>
            <a:endParaRPr lang="es-ES"/>
          </a:p>
        </c:txPr>
      </c:dTable>
    </c:plotArea>
    <c:plotVisOnly val="1"/>
    <c:dispBlanksAs val="gap"/>
  </c:chart>
  <c:txPr>
    <a:bodyPr/>
    <a:lstStyle/>
    <a:p>
      <a:pPr>
        <a:defRPr sz="1200"/>
      </a:pPr>
      <a:endParaRPr lang="es-ES"/>
    </a:p>
  </c:txPr>
  <c:externalData r:id="rId1"/>
  <c:userShapes r:id="rId2"/>
</c:chartSpace>
</file>

<file path=ppt/charts/chart17.xml><?xml version="1.0" encoding="utf-8"?>
<c:chartSpace xmlns:c="http://schemas.openxmlformats.org/drawingml/2006/chart" xmlns:a="http://schemas.openxmlformats.org/drawingml/2006/main" xmlns:r="http://schemas.openxmlformats.org/officeDocument/2006/relationships">
  <c:lang val="es-ES"/>
  <c:chart>
    <c:plotArea>
      <c:layout>
        <c:manualLayout>
          <c:layoutTarget val="inner"/>
          <c:xMode val="edge"/>
          <c:yMode val="edge"/>
          <c:x val="0.18141677441151821"/>
          <c:y val="4.4035086732196416E-2"/>
          <c:w val="0.6334762712268186"/>
          <c:h val="0.75997181133285718"/>
        </c:manualLayout>
      </c:layout>
      <c:scatterChart>
        <c:scatterStyle val="lineMarker"/>
        <c:ser>
          <c:idx val="0"/>
          <c:order val="0"/>
          <c:tx>
            <c:strRef>
              <c:f>'DDB3'!$A$50</c:f>
              <c:strCache>
                <c:ptCount val="1"/>
                <c:pt idx="0">
                  <c:v>C1</c:v>
                </c:pt>
              </c:strCache>
            </c:strRef>
          </c:tx>
          <c:spPr>
            <a:ln w="28575">
              <a:noFill/>
            </a:ln>
          </c:spPr>
          <c:marker>
            <c:symbol val="diamond"/>
            <c:size val="2"/>
          </c:marker>
          <c:trendline>
            <c:spPr>
              <a:ln>
                <a:solidFill>
                  <a:schemeClr val="tx2">
                    <a:lumMod val="60000"/>
                    <a:lumOff val="40000"/>
                  </a:schemeClr>
                </a:solidFill>
                <a:tailEnd type="triangle"/>
              </a:ln>
            </c:spPr>
            <c:trendlineType val="linear"/>
          </c:trendline>
          <c:xVal>
            <c:numRef>
              <c:f>'DDB3'!$B$50:$B$67</c:f>
              <c:numCache>
                <c:formatCode>General</c:formatCode>
                <c:ptCount val="18"/>
                <c:pt idx="0">
                  <c:v>0</c:v>
                </c:pt>
                <c:pt idx="1">
                  <c:v>0</c:v>
                </c:pt>
                <c:pt idx="2">
                  <c:v>0</c:v>
                </c:pt>
                <c:pt idx="3">
                  <c:v>0</c:v>
                </c:pt>
                <c:pt idx="4">
                  <c:v>0</c:v>
                </c:pt>
                <c:pt idx="5">
                  <c:v>0</c:v>
                </c:pt>
                <c:pt idx="6">
                  <c:v>0</c:v>
                </c:pt>
                <c:pt idx="7">
                  <c:v>0</c:v>
                </c:pt>
                <c:pt idx="8">
                  <c:v>0</c:v>
                </c:pt>
                <c:pt idx="9">
                  <c:v>11</c:v>
                </c:pt>
                <c:pt idx="10">
                  <c:v>11</c:v>
                </c:pt>
                <c:pt idx="11">
                  <c:v>11</c:v>
                </c:pt>
                <c:pt idx="12">
                  <c:v>11</c:v>
                </c:pt>
                <c:pt idx="13">
                  <c:v>11</c:v>
                </c:pt>
                <c:pt idx="14">
                  <c:v>11</c:v>
                </c:pt>
                <c:pt idx="15">
                  <c:v>11</c:v>
                </c:pt>
                <c:pt idx="16">
                  <c:v>11</c:v>
                </c:pt>
                <c:pt idx="17">
                  <c:v>11</c:v>
                </c:pt>
              </c:numCache>
            </c:numRef>
          </c:xVal>
          <c:yVal>
            <c:numRef>
              <c:f>'DDB3'!$C$50:$C$67</c:f>
              <c:numCache>
                <c:formatCode>0.00</c:formatCode>
                <c:ptCount val="18"/>
                <c:pt idx="0">
                  <c:v>2.0966666666666667</c:v>
                </c:pt>
                <c:pt idx="1">
                  <c:v>2.0966666666666667</c:v>
                </c:pt>
                <c:pt idx="2">
                  <c:v>2.0966666666666667</c:v>
                </c:pt>
                <c:pt idx="3">
                  <c:v>2.0966666666666667</c:v>
                </c:pt>
                <c:pt idx="4">
                  <c:v>2.0966666666666667</c:v>
                </c:pt>
                <c:pt idx="5">
                  <c:v>2.0966666666666667</c:v>
                </c:pt>
                <c:pt idx="6">
                  <c:v>2.0966666666666667</c:v>
                </c:pt>
                <c:pt idx="7">
                  <c:v>2.0966666666666667</c:v>
                </c:pt>
                <c:pt idx="8">
                  <c:v>2.0966666666666667</c:v>
                </c:pt>
                <c:pt idx="9" formatCode="General">
                  <c:v>2.65</c:v>
                </c:pt>
                <c:pt idx="10" formatCode="General">
                  <c:v>2.1800000000000002</c:v>
                </c:pt>
                <c:pt idx="11" formatCode="General">
                  <c:v>2.0500000000000003</c:v>
                </c:pt>
                <c:pt idx="12" formatCode="General">
                  <c:v>2.3099999999999996</c:v>
                </c:pt>
                <c:pt idx="13" formatCode="General">
                  <c:v>2.6950000000000003</c:v>
                </c:pt>
                <c:pt idx="14" formatCode="General">
                  <c:v>2.4349999999999996</c:v>
                </c:pt>
                <c:pt idx="15" formatCode="General">
                  <c:v>2.12</c:v>
                </c:pt>
                <c:pt idx="16" formatCode="General">
                  <c:v>1.9750000000000001</c:v>
                </c:pt>
                <c:pt idx="17" formatCode="General">
                  <c:v>1.7049999999999996</c:v>
                </c:pt>
              </c:numCache>
            </c:numRef>
          </c:yVal>
        </c:ser>
        <c:ser>
          <c:idx val="1"/>
          <c:order val="1"/>
          <c:tx>
            <c:strRef>
              <c:f>'DDB3'!$A$68</c:f>
              <c:strCache>
                <c:ptCount val="1"/>
                <c:pt idx="0">
                  <c:v>C1H0</c:v>
                </c:pt>
              </c:strCache>
            </c:strRef>
          </c:tx>
          <c:spPr>
            <a:ln w="28575">
              <a:noFill/>
            </a:ln>
          </c:spPr>
          <c:marker>
            <c:symbol val="square"/>
            <c:size val="2"/>
          </c:marker>
          <c:trendline>
            <c:spPr>
              <a:ln>
                <a:solidFill>
                  <a:srgbClr val="C00000"/>
                </a:solidFill>
                <a:tailEnd type="triangle"/>
              </a:ln>
            </c:spPr>
            <c:trendlineType val="linear"/>
          </c:trendline>
          <c:xVal>
            <c:numRef>
              <c:f>'DDB3'!$B$68:$B$85</c:f>
              <c:numCache>
                <c:formatCode>General</c:formatCode>
                <c:ptCount val="18"/>
                <c:pt idx="0">
                  <c:v>0</c:v>
                </c:pt>
                <c:pt idx="1">
                  <c:v>0</c:v>
                </c:pt>
                <c:pt idx="2">
                  <c:v>0</c:v>
                </c:pt>
                <c:pt idx="3">
                  <c:v>0</c:v>
                </c:pt>
                <c:pt idx="4">
                  <c:v>0</c:v>
                </c:pt>
                <c:pt idx="5">
                  <c:v>0</c:v>
                </c:pt>
                <c:pt idx="6">
                  <c:v>0</c:v>
                </c:pt>
                <c:pt idx="7">
                  <c:v>0</c:v>
                </c:pt>
                <c:pt idx="8">
                  <c:v>0</c:v>
                </c:pt>
                <c:pt idx="9">
                  <c:v>11</c:v>
                </c:pt>
                <c:pt idx="10">
                  <c:v>11</c:v>
                </c:pt>
                <c:pt idx="11">
                  <c:v>11</c:v>
                </c:pt>
                <c:pt idx="12">
                  <c:v>11</c:v>
                </c:pt>
                <c:pt idx="13">
                  <c:v>11</c:v>
                </c:pt>
                <c:pt idx="14">
                  <c:v>11</c:v>
                </c:pt>
                <c:pt idx="15">
                  <c:v>11</c:v>
                </c:pt>
                <c:pt idx="16">
                  <c:v>11</c:v>
                </c:pt>
                <c:pt idx="17">
                  <c:v>11</c:v>
                </c:pt>
              </c:numCache>
            </c:numRef>
          </c:xVal>
          <c:yVal>
            <c:numRef>
              <c:f>'DDB3'!$C$68:$C$85</c:f>
              <c:numCache>
                <c:formatCode>0.00</c:formatCode>
                <c:ptCount val="18"/>
                <c:pt idx="0">
                  <c:v>2.0966666666666667</c:v>
                </c:pt>
                <c:pt idx="1">
                  <c:v>2.0966666666666667</c:v>
                </c:pt>
                <c:pt idx="2">
                  <c:v>2.0966666666666667</c:v>
                </c:pt>
                <c:pt idx="3">
                  <c:v>2.0966666666666667</c:v>
                </c:pt>
                <c:pt idx="4">
                  <c:v>2.0966666666666667</c:v>
                </c:pt>
                <c:pt idx="5">
                  <c:v>2.0966666666666667</c:v>
                </c:pt>
                <c:pt idx="6">
                  <c:v>2.0966666666666667</c:v>
                </c:pt>
                <c:pt idx="7">
                  <c:v>2.0966666666666667</c:v>
                </c:pt>
                <c:pt idx="8">
                  <c:v>2.0966666666666667</c:v>
                </c:pt>
                <c:pt idx="9" formatCode="General">
                  <c:v>1.915</c:v>
                </c:pt>
                <c:pt idx="10" formatCode="General">
                  <c:v>2.29</c:v>
                </c:pt>
                <c:pt idx="11" formatCode="General">
                  <c:v>2.0249999999999999</c:v>
                </c:pt>
                <c:pt idx="12" formatCode="General">
                  <c:v>1.5549999999999997</c:v>
                </c:pt>
                <c:pt idx="13" formatCode="General">
                  <c:v>1.6900000000000002</c:v>
                </c:pt>
                <c:pt idx="14" formatCode="General">
                  <c:v>1.7849999999999999</c:v>
                </c:pt>
                <c:pt idx="15" formatCode="General">
                  <c:v>1.6199999999999997</c:v>
                </c:pt>
                <c:pt idx="16" formatCode="General">
                  <c:v>1.6049999999999998</c:v>
                </c:pt>
                <c:pt idx="17" formatCode="General">
                  <c:v>1.6800000000000002</c:v>
                </c:pt>
              </c:numCache>
            </c:numRef>
          </c:yVal>
        </c:ser>
        <c:ser>
          <c:idx val="2"/>
          <c:order val="2"/>
          <c:tx>
            <c:strRef>
              <c:f>'DDB3'!$A$86</c:f>
              <c:strCache>
                <c:ptCount val="1"/>
                <c:pt idx="0">
                  <c:v>C1H1</c:v>
                </c:pt>
              </c:strCache>
            </c:strRef>
          </c:tx>
          <c:spPr>
            <a:ln w="28575">
              <a:noFill/>
            </a:ln>
          </c:spPr>
          <c:marker>
            <c:symbol val="triangle"/>
            <c:size val="2"/>
          </c:marker>
          <c:trendline>
            <c:spPr>
              <a:ln>
                <a:solidFill>
                  <a:srgbClr val="92D050"/>
                </a:solidFill>
                <a:tailEnd type="triangle"/>
              </a:ln>
            </c:spPr>
            <c:trendlineType val="linear"/>
          </c:trendline>
          <c:xVal>
            <c:numRef>
              <c:f>'DDB3'!$B$86:$B$103</c:f>
              <c:numCache>
                <c:formatCode>General</c:formatCode>
                <c:ptCount val="18"/>
                <c:pt idx="0">
                  <c:v>0</c:v>
                </c:pt>
                <c:pt idx="1">
                  <c:v>0</c:v>
                </c:pt>
                <c:pt idx="2">
                  <c:v>0</c:v>
                </c:pt>
                <c:pt idx="3">
                  <c:v>0</c:v>
                </c:pt>
                <c:pt idx="4">
                  <c:v>0</c:v>
                </c:pt>
                <c:pt idx="5">
                  <c:v>0</c:v>
                </c:pt>
                <c:pt idx="6">
                  <c:v>0</c:v>
                </c:pt>
                <c:pt idx="7">
                  <c:v>0</c:v>
                </c:pt>
                <c:pt idx="8">
                  <c:v>0</c:v>
                </c:pt>
                <c:pt idx="9">
                  <c:v>11</c:v>
                </c:pt>
                <c:pt idx="10">
                  <c:v>11</c:v>
                </c:pt>
                <c:pt idx="11">
                  <c:v>11</c:v>
                </c:pt>
                <c:pt idx="12">
                  <c:v>11</c:v>
                </c:pt>
                <c:pt idx="13">
                  <c:v>11</c:v>
                </c:pt>
                <c:pt idx="14">
                  <c:v>11</c:v>
                </c:pt>
                <c:pt idx="15">
                  <c:v>11</c:v>
                </c:pt>
                <c:pt idx="16">
                  <c:v>11</c:v>
                </c:pt>
                <c:pt idx="17">
                  <c:v>11</c:v>
                </c:pt>
              </c:numCache>
            </c:numRef>
          </c:xVal>
          <c:yVal>
            <c:numRef>
              <c:f>'DDB3'!$C$86:$C$103</c:f>
              <c:numCache>
                <c:formatCode>0.00</c:formatCode>
                <c:ptCount val="18"/>
                <c:pt idx="0">
                  <c:v>2.0966666666666667</c:v>
                </c:pt>
                <c:pt idx="1">
                  <c:v>2.0966666666666667</c:v>
                </c:pt>
                <c:pt idx="2">
                  <c:v>2.0966666666666667</c:v>
                </c:pt>
                <c:pt idx="3">
                  <c:v>2.0966666666666667</c:v>
                </c:pt>
                <c:pt idx="4">
                  <c:v>2.0966666666666667</c:v>
                </c:pt>
                <c:pt idx="5">
                  <c:v>2.0966666666666667</c:v>
                </c:pt>
                <c:pt idx="6">
                  <c:v>2.0966666666666667</c:v>
                </c:pt>
                <c:pt idx="7">
                  <c:v>2.0966666666666667</c:v>
                </c:pt>
                <c:pt idx="8">
                  <c:v>2.0966666666666667</c:v>
                </c:pt>
                <c:pt idx="9" formatCode="General">
                  <c:v>1.385</c:v>
                </c:pt>
                <c:pt idx="10" formatCode="General">
                  <c:v>1.1800000000000002</c:v>
                </c:pt>
                <c:pt idx="11" formatCode="General">
                  <c:v>1.4949999999999997</c:v>
                </c:pt>
                <c:pt idx="12" formatCode="General">
                  <c:v>0.94500000000000017</c:v>
                </c:pt>
                <c:pt idx="13" formatCode="General">
                  <c:v>0.8650000000000001</c:v>
                </c:pt>
                <c:pt idx="14" formatCode="General">
                  <c:v>0.79500000000000004</c:v>
                </c:pt>
                <c:pt idx="15" formatCode="General">
                  <c:v>1.4049999999999998</c:v>
                </c:pt>
                <c:pt idx="16" formatCode="General">
                  <c:v>1.4949999999999997</c:v>
                </c:pt>
                <c:pt idx="17" formatCode="General">
                  <c:v>1.44</c:v>
                </c:pt>
              </c:numCache>
            </c:numRef>
          </c:yVal>
        </c:ser>
        <c:dLbls/>
        <c:axId val="95511680"/>
        <c:axId val="95513600"/>
      </c:scatterChart>
      <c:valAx>
        <c:axId val="95511680"/>
        <c:scaling>
          <c:orientation val="minMax"/>
          <c:max val="11"/>
          <c:min val="0"/>
        </c:scaling>
        <c:axPos val="b"/>
        <c:title>
          <c:tx>
            <c:rich>
              <a:bodyPr/>
              <a:lstStyle/>
              <a:p>
                <a:pPr>
                  <a:defRPr lang="es-EC" sz="1400"/>
                </a:pPr>
                <a:r>
                  <a:rPr lang="es-EC" sz="1400"/>
                  <a:t>Tiempo (semanas)</a:t>
                </a:r>
              </a:p>
            </c:rich>
          </c:tx>
          <c:layout>
            <c:manualLayout>
              <c:xMode val="edge"/>
              <c:yMode val="edge"/>
              <c:x val="0.31586957133792043"/>
              <c:y val="0.88892117863512843"/>
            </c:manualLayout>
          </c:layout>
        </c:title>
        <c:numFmt formatCode="General" sourceLinked="1"/>
        <c:tickLblPos val="nextTo"/>
        <c:txPr>
          <a:bodyPr/>
          <a:lstStyle/>
          <a:p>
            <a:pPr>
              <a:defRPr lang="es-EC"/>
            </a:pPr>
            <a:endParaRPr lang="es-ES"/>
          </a:p>
        </c:txPr>
        <c:crossAx val="95513600"/>
        <c:crosses val="autoZero"/>
        <c:crossBetween val="midCat"/>
        <c:majorUnit val="1"/>
        <c:minorUnit val="0.1"/>
      </c:valAx>
      <c:valAx>
        <c:axId val="95513600"/>
        <c:scaling>
          <c:orientation val="minMax"/>
        </c:scaling>
        <c:axPos val="l"/>
        <c:title>
          <c:tx>
            <c:rich>
              <a:bodyPr rot="-5400000" vert="horz"/>
              <a:lstStyle/>
              <a:p>
                <a:pPr>
                  <a:defRPr lang="es-EC" sz="1400"/>
                </a:pPr>
                <a:r>
                  <a:rPr lang="es-EC" sz="1400"/>
                  <a:t>Concentración de Cadmio (ppm)</a:t>
                </a:r>
              </a:p>
            </c:rich>
          </c:tx>
          <c:layout>
            <c:manualLayout>
              <c:xMode val="edge"/>
              <c:yMode val="edge"/>
              <c:x val="2.75047158676222E-3"/>
              <c:y val="8.5059162442117586E-2"/>
            </c:manualLayout>
          </c:layout>
        </c:title>
        <c:numFmt formatCode="0.00" sourceLinked="1"/>
        <c:tickLblPos val="nextTo"/>
        <c:txPr>
          <a:bodyPr/>
          <a:lstStyle/>
          <a:p>
            <a:pPr>
              <a:defRPr lang="es-EC"/>
            </a:pPr>
            <a:endParaRPr lang="es-ES"/>
          </a:p>
        </c:txPr>
        <c:crossAx val="95511680"/>
        <c:crosses val="autoZero"/>
        <c:crossBetween val="midCat"/>
      </c:valAx>
    </c:plotArea>
    <c:legend>
      <c:legendPos val="r"/>
      <c:legendEntry>
        <c:idx val="3"/>
        <c:delete val="1"/>
      </c:legendEntry>
      <c:legendEntry>
        <c:idx val="4"/>
        <c:delete val="1"/>
      </c:legendEntry>
      <c:legendEntry>
        <c:idx val="5"/>
        <c:delete val="1"/>
      </c:legendEntry>
      <c:layout>
        <c:manualLayout>
          <c:xMode val="edge"/>
          <c:yMode val="edge"/>
          <c:x val="0.82611496971232656"/>
          <c:y val="0.31508768869808873"/>
          <c:w val="0.12437654172595343"/>
          <c:h val="0.21976610720695886"/>
        </c:manualLayout>
      </c:layout>
      <c:txPr>
        <a:bodyPr/>
        <a:lstStyle/>
        <a:p>
          <a:pPr>
            <a:defRPr lang="es-EC"/>
          </a:pPr>
          <a:endParaRPr lang="es-ES"/>
        </a:p>
      </c:txPr>
    </c:legend>
    <c:plotVisOnly val="1"/>
    <c:dispBlanksAs val="gap"/>
  </c:chart>
  <c:txPr>
    <a:bodyPr/>
    <a:lstStyle/>
    <a:p>
      <a:pPr>
        <a:defRPr sz="1200"/>
      </a:pPr>
      <a:endParaRPr lang="es-ES"/>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10"/>
      <c:rotY val="10"/>
      <c:perspective val="0"/>
    </c:view3D>
    <c:plotArea>
      <c:layout>
        <c:manualLayout>
          <c:layoutTarget val="inner"/>
          <c:xMode val="edge"/>
          <c:yMode val="edge"/>
          <c:x val="0.16321084864391952"/>
          <c:y val="8.3807961504811901E-2"/>
          <c:w val="0.80345581802274713"/>
          <c:h val="0.73444808982210552"/>
        </c:manualLayout>
      </c:layout>
      <c:bar3DChart>
        <c:barDir val="col"/>
        <c:grouping val="clustered"/>
        <c:ser>
          <c:idx val="0"/>
          <c:order val="0"/>
          <c:tx>
            <c:strRef>
              <c:f>DDB!$E$4</c:f>
              <c:strCache>
                <c:ptCount val="1"/>
              </c:strCache>
            </c:strRef>
          </c:tx>
          <c:spPr>
            <a:pattFill prst="ltHorz">
              <a:fgClr>
                <a:schemeClr val="accent5">
                  <a:lumMod val="20000"/>
                  <a:lumOff val="80000"/>
                </a:schemeClr>
              </a:fgClr>
              <a:bgClr>
                <a:schemeClr val="tx2">
                  <a:lumMod val="50000"/>
                </a:schemeClr>
              </a:bgClr>
            </a:pattFill>
          </c:spPr>
          <c:dPt>
            <c:idx val="0"/>
          </c:dPt>
          <c:dPt>
            <c:idx val="1"/>
          </c:dPt>
          <c:dPt>
            <c:idx val="2"/>
          </c:dPt>
          <c:dPt>
            <c:idx val="3"/>
            <c:spPr>
              <a:pattFill prst="ltHorz">
                <a:fgClr>
                  <a:schemeClr val="accent5">
                    <a:lumMod val="20000"/>
                    <a:lumOff val="80000"/>
                  </a:schemeClr>
                </a:fgClr>
                <a:bgClr>
                  <a:schemeClr val="accent1"/>
                </a:bgClr>
              </a:pattFill>
            </c:spPr>
          </c:dPt>
          <c:dLbls>
            <c:dLbl>
              <c:idx val="0"/>
              <c:layout>
                <c:manualLayout>
                  <c:x val="1.3888888888888892E-2"/>
                  <c:y val="-2.7777777777777801E-2"/>
                </c:manualLayout>
              </c:layout>
              <c:showVal val="1"/>
            </c:dLbl>
            <c:dLbl>
              <c:idx val="1"/>
              <c:layout>
                <c:manualLayout>
                  <c:x val="1.3888888888888892E-2"/>
                  <c:y val="-2.314814814814823E-2"/>
                </c:manualLayout>
              </c:layout>
              <c:showVal val="1"/>
            </c:dLbl>
            <c:dLbl>
              <c:idx val="2"/>
              <c:layout>
                <c:manualLayout>
                  <c:x val="5.5549383401843223E-3"/>
                  <c:y val="-2.0350302957791014E-2"/>
                </c:manualLayout>
              </c:layout>
              <c:showVal val="1"/>
            </c:dLbl>
            <c:dLbl>
              <c:idx val="3"/>
              <c:layout>
                <c:manualLayout>
                  <c:x val="1.1109876680368849E-2"/>
                  <c:y val="-6.7834343192636733E-3"/>
                </c:manualLayout>
              </c:layout>
              <c:showVal val="1"/>
            </c:dLbl>
            <c:txPr>
              <a:bodyPr/>
              <a:lstStyle/>
              <a:p>
                <a:pPr>
                  <a:defRPr lang="es-EC"/>
                </a:pPr>
                <a:endParaRPr lang="es-ES"/>
              </a:p>
            </c:txPr>
            <c:showVal val="1"/>
          </c:dLbls>
          <c:cat>
            <c:strRef>
              <c:f>DDB!$G$3:$G$6</c:f>
              <c:strCache>
                <c:ptCount val="4"/>
                <c:pt idx="0">
                  <c:v>C0H0</c:v>
                </c:pt>
                <c:pt idx="1">
                  <c:v>C0H1</c:v>
                </c:pt>
                <c:pt idx="2">
                  <c:v>C1H0</c:v>
                </c:pt>
                <c:pt idx="3">
                  <c:v>C1H1</c:v>
                </c:pt>
              </c:strCache>
            </c:strRef>
          </c:cat>
          <c:val>
            <c:numRef>
              <c:f>DDB!$H$3:$H$6</c:f>
              <c:numCache>
                <c:formatCode>0.000</c:formatCode>
                <c:ptCount val="4"/>
                <c:pt idx="0">
                  <c:v>0</c:v>
                </c:pt>
                <c:pt idx="1">
                  <c:v>0</c:v>
                </c:pt>
                <c:pt idx="2">
                  <c:v>0.49030300000000016</c:v>
                </c:pt>
                <c:pt idx="3">
                  <c:v>0.16977800000000001</c:v>
                </c:pt>
              </c:numCache>
            </c:numRef>
          </c:val>
        </c:ser>
        <c:dLbls/>
        <c:gapWidth val="121"/>
        <c:shape val="cylinder"/>
        <c:axId val="95577984"/>
        <c:axId val="95690752"/>
        <c:axId val="0"/>
      </c:bar3DChart>
      <c:catAx>
        <c:axId val="95577984"/>
        <c:scaling>
          <c:orientation val="minMax"/>
        </c:scaling>
        <c:axPos val="b"/>
        <c:title>
          <c:tx>
            <c:rich>
              <a:bodyPr/>
              <a:lstStyle/>
              <a:p>
                <a:pPr>
                  <a:defRPr lang="es-EC"/>
                </a:pPr>
                <a:r>
                  <a:rPr lang="es-EC"/>
                  <a:t>Tratamiento</a:t>
                </a:r>
              </a:p>
            </c:rich>
          </c:tx>
          <c:layout>
            <c:manualLayout>
              <c:xMode val="edge"/>
              <c:yMode val="edge"/>
              <c:x val="0.43597813278839537"/>
              <c:y val="0.92035847512669522"/>
            </c:manualLayout>
          </c:layout>
        </c:title>
        <c:majorTickMark val="none"/>
        <c:tickLblPos val="nextTo"/>
        <c:txPr>
          <a:bodyPr/>
          <a:lstStyle/>
          <a:p>
            <a:pPr>
              <a:defRPr lang="es-EC"/>
            </a:pPr>
            <a:endParaRPr lang="es-ES"/>
          </a:p>
        </c:txPr>
        <c:crossAx val="95690752"/>
        <c:crosses val="autoZero"/>
        <c:auto val="1"/>
        <c:lblAlgn val="ctr"/>
        <c:lblOffset val="100"/>
      </c:catAx>
      <c:valAx>
        <c:axId val="95690752"/>
        <c:scaling>
          <c:orientation val="minMax"/>
          <c:max val="0.5"/>
          <c:min val="0"/>
        </c:scaling>
        <c:axPos val="l"/>
        <c:title>
          <c:tx>
            <c:rich>
              <a:bodyPr rot="-5400000" vert="horz"/>
              <a:lstStyle/>
              <a:p>
                <a:pPr>
                  <a:defRPr lang="es-EC"/>
                </a:pPr>
                <a:r>
                  <a:rPr lang="es-EC"/>
                  <a:t>Concentración de cadmio(mg/l)</a:t>
                </a:r>
              </a:p>
            </c:rich>
          </c:tx>
          <c:layout>
            <c:manualLayout>
              <c:xMode val="edge"/>
              <c:yMode val="edge"/>
              <c:x val="0.10114678858954429"/>
              <c:y val="9.3174743404578986E-2"/>
            </c:manualLayout>
          </c:layout>
        </c:title>
        <c:numFmt formatCode="0.000" sourceLinked="1"/>
        <c:tickLblPos val="nextTo"/>
        <c:txPr>
          <a:bodyPr/>
          <a:lstStyle/>
          <a:p>
            <a:pPr>
              <a:defRPr lang="es-EC"/>
            </a:pPr>
            <a:endParaRPr lang="es-ES"/>
          </a:p>
        </c:txPr>
        <c:crossAx val="95577984"/>
        <c:crosses val="autoZero"/>
        <c:crossBetween val="between"/>
        <c:majorUnit val="0.1"/>
        <c:minorUnit val="5.0000000000000017E-2"/>
      </c:valAx>
    </c:plotArea>
    <c:plotVisOnly val="1"/>
    <c:dispBlanksAs val="gap"/>
  </c:chart>
  <c:txPr>
    <a:bodyPr/>
    <a:lstStyle/>
    <a:p>
      <a:pPr>
        <a:defRPr sz="1600"/>
      </a:pPr>
      <a:endParaRPr lang="es-E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10"/>
      <c:rotY val="10"/>
      <c:perspective val="0"/>
    </c:view3D>
    <c:plotArea>
      <c:layout>
        <c:manualLayout>
          <c:layoutTarget val="inner"/>
          <c:xMode val="edge"/>
          <c:yMode val="edge"/>
          <c:x val="0.1382108486439195"/>
          <c:y val="5.1400554097404488E-2"/>
          <c:w val="0.8423447069116361"/>
          <c:h val="0.70676181102362212"/>
        </c:manualLayout>
      </c:layout>
      <c:bar3DChart>
        <c:barDir val="col"/>
        <c:grouping val="clustered"/>
        <c:ser>
          <c:idx val="0"/>
          <c:order val="0"/>
          <c:dLbls>
            <c:dLbl>
              <c:idx val="10"/>
              <c:layout>
                <c:manualLayout>
                  <c:x val="1.0078825713635388E-2"/>
                  <c:y val="0"/>
                </c:manualLayout>
              </c:layout>
              <c:showVal val="1"/>
            </c:dLbl>
            <c:numFmt formatCode="#,##0.00" sourceLinked="0"/>
            <c:spPr>
              <a:noFill/>
            </c:spPr>
            <c:txPr>
              <a:bodyPr/>
              <a:lstStyle/>
              <a:p>
                <a:pPr>
                  <a:defRPr lang="es-EC" sz="1400"/>
                </a:pPr>
                <a:endParaRPr lang="es-ES"/>
              </a:p>
            </c:txPr>
            <c:showVal val="1"/>
          </c:dLbls>
          <c:cat>
            <c:strRef>
              <c:f>'% COLONIZACION RADICAL'!$C$17:$C$27</c:f>
              <c:strCache>
                <c:ptCount val="11"/>
                <c:pt idx="0">
                  <c:v>Sa-42</c:v>
                </c:pt>
                <c:pt idx="1">
                  <c:v>Sa-45</c:v>
                </c:pt>
                <c:pt idx="2">
                  <c:v>Sa-Sur</c:v>
                </c:pt>
                <c:pt idx="3">
                  <c:v>Sa-112</c:v>
                </c:pt>
                <c:pt idx="4">
                  <c:v>Sa-97</c:v>
                </c:pt>
                <c:pt idx="5">
                  <c:v>Sa-80</c:v>
                </c:pt>
                <c:pt idx="6">
                  <c:v>Sa-38</c:v>
                </c:pt>
                <c:pt idx="7">
                  <c:v>Sa-67</c:v>
                </c:pt>
                <c:pt idx="8">
                  <c:v>Sa-65</c:v>
                </c:pt>
                <c:pt idx="9">
                  <c:v>Sa-20</c:v>
                </c:pt>
                <c:pt idx="10">
                  <c:v>Sa-86</c:v>
                </c:pt>
              </c:strCache>
            </c:strRef>
          </c:cat>
          <c:val>
            <c:numRef>
              <c:f>'% COLONIZACION RADICAL'!$D$17:$D$27</c:f>
              <c:numCache>
                <c:formatCode>0.00</c:formatCode>
                <c:ptCount val="11"/>
                <c:pt idx="0">
                  <c:v>88.394380967197364</c:v>
                </c:pt>
                <c:pt idx="1">
                  <c:v>84.445867871790682</c:v>
                </c:pt>
                <c:pt idx="2">
                  <c:v>83.498410779837059</c:v>
                </c:pt>
                <c:pt idx="3">
                  <c:v>80.357570983320201</c:v>
                </c:pt>
                <c:pt idx="4">
                  <c:v>80.355046948356801</c:v>
                </c:pt>
                <c:pt idx="5">
                  <c:v>75.609152752009877</c:v>
                </c:pt>
                <c:pt idx="6">
                  <c:v>73.465492045338394</c:v>
                </c:pt>
                <c:pt idx="7">
                  <c:v>71.810841134900329</c:v>
                </c:pt>
                <c:pt idx="8">
                  <c:v>69.53187002691952</c:v>
                </c:pt>
                <c:pt idx="9">
                  <c:v>68.460198001900793</c:v>
                </c:pt>
                <c:pt idx="10">
                  <c:v>55.779645191409898</c:v>
                </c:pt>
              </c:numCache>
            </c:numRef>
          </c:val>
        </c:ser>
        <c:dLbls/>
        <c:gapDepth val="115"/>
        <c:shape val="cylinder"/>
        <c:axId val="86393216"/>
        <c:axId val="86395136"/>
        <c:axId val="0"/>
      </c:bar3DChart>
      <c:catAx>
        <c:axId val="86393216"/>
        <c:scaling>
          <c:orientation val="minMax"/>
        </c:scaling>
        <c:axPos val="b"/>
        <c:title>
          <c:tx>
            <c:rich>
              <a:bodyPr/>
              <a:lstStyle/>
              <a:p>
                <a:pPr>
                  <a:defRPr lang="es-EC" sz="1800">
                    <a:effectLst/>
                  </a:defRPr>
                </a:pPr>
                <a:r>
                  <a:rPr lang="es-EC" sz="1800" dirty="0">
                    <a:effectLst/>
                  </a:rPr>
                  <a:t>Pasivo ambiental</a:t>
                </a:r>
              </a:p>
            </c:rich>
          </c:tx>
          <c:layout>
            <c:manualLayout>
              <c:xMode val="edge"/>
              <c:yMode val="edge"/>
              <c:x val="0.39550304379471857"/>
              <c:y val="0.90209068480927168"/>
            </c:manualLayout>
          </c:layout>
        </c:title>
        <c:tickLblPos val="nextTo"/>
        <c:txPr>
          <a:bodyPr/>
          <a:lstStyle/>
          <a:p>
            <a:pPr>
              <a:defRPr lang="es-EC"/>
            </a:pPr>
            <a:endParaRPr lang="es-ES"/>
          </a:p>
        </c:txPr>
        <c:crossAx val="86395136"/>
        <c:crosses val="autoZero"/>
        <c:auto val="1"/>
        <c:lblAlgn val="ctr"/>
        <c:lblOffset val="100"/>
      </c:catAx>
      <c:valAx>
        <c:axId val="86395136"/>
        <c:scaling>
          <c:orientation val="minMax"/>
          <c:max val="90"/>
        </c:scaling>
        <c:axPos val="l"/>
        <c:title>
          <c:tx>
            <c:rich>
              <a:bodyPr rot="-5400000" vert="horz"/>
              <a:lstStyle/>
              <a:p>
                <a:pPr>
                  <a:defRPr lang="es-EC" sz="1800"/>
                </a:pPr>
                <a:r>
                  <a:rPr lang="es-EC" sz="1800"/>
                  <a:t>Porcentaje de colonización radical</a:t>
                </a:r>
              </a:p>
            </c:rich>
          </c:tx>
          <c:layout>
            <c:manualLayout>
              <c:xMode val="edge"/>
              <c:yMode val="edge"/>
              <c:x val="5.8903372107149056E-2"/>
              <c:y val="3.7403031056514012E-2"/>
            </c:manualLayout>
          </c:layout>
        </c:title>
        <c:numFmt formatCode="0.00" sourceLinked="1"/>
        <c:tickLblPos val="nextTo"/>
        <c:txPr>
          <a:bodyPr/>
          <a:lstStyle/>
          <a:p>
            <a:pPr>
              <a:defRPr lang="es-EC" sz="1400"/>
            </a:pPr>
            <a:endParaRPr lang="es-ES"/>
          </a:p>
        </c:txPr>
        <c:crossAx val="86393216"/>
        <c:crosses val="autoZero"/>
        <c:crossBetween val="between"/>
      </c:valAx>
    </c:plotArea>
    <c:plotVisOnly val="1"/>
    <c:dispBlanksAs val="gap"/>
  </c:chart>
  <c:txPr>
    <a:bodyPr/>
    <a:lstStyle/>
    <a:p>
      <a:pPr>
        <a:defRPr sz="1600"/>
      </a:pPr>
      <a:endParaRPr lang="es-E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s-ES"/>
  <c:chart>
    <c:plotArea>
      <c:layout/>
      <c:barChart>
        <c:barDir val="bar"/>
        <c:grouping val="clustered"/>
        <c:ser>
          <c:idx val="0"/>
          <c:order val="0"/>
          <c:dLbls>
            <c:txPr>
              <a:bodyPr/>
              <a:lstStyle/>
              <a:p>
                <a:pPr>
                  <a:defRPr lang="es-EC" sz="1000"/>
                </a:pPr>
                <a:endParaRPr lang="es-ES"/>
              </a:p>
            </c:txPr>
            <c:dLblPos val="outEnd"/>
            <c:showVal val="1"/>
          </c:dLbls>
          <c:cat>
            <c:strRef>
              <c:f>'Colonizacion final'!$H$3:$H$40</c:f>
              <c:strCache>
                <c:ptCount val="38"/>
                <c:pt idx="0">
                  <c:v>97-M13</c:v>
                </c:pt>
                <c:pt idx="1">
                  <c:v>86-M36</c:v>
                </c:pt>
                <c:pt idx="2">
                  <c:v>67-M117</c:v>
                </c:pt>
                <c:pt idx="3">
                  <c:v>67-M116</c:v>
                </c:pt>
                <c:pt idx="4">
                  <c:v>80-M104</c:v>
                </c:pt>
                <c:pt idx="5">
                  <c:v>112-M21</c:v>
                </c:pt>
                <c:pt idx="6">
                  <c:v>Sa-Sur-M85</c:v>
                </c:pt>
                <c:pt idx="7">
                  <c:v>Sa-Sur-M82</c:v>
                </c:pt>
                <c:pt idx="8">
                  <c:v>97-M3</c:v>
                </c:pt>
                <c:pt idx="9">
                  <c:v>45-M91</c:v>
                </c:pt>
                <c:pt idx="10">
                  <c:v>20-M56</c:v>
                </c:pt>
                <c:pt idx="11">
                  <c:v>38-M71</c:v>
                </c:pt>
                <c:pt idx="12">
                  <c:v>20-M53</c:v>
                </c:pt>
                <c:pt idx="13">
                  <c:v>67-M110</c:v>
                </c:pt>
                <c:pt idx="14">
                  <c:v>45-M94</c:v>
                </c:pt>
                <c:pt idx="15">
                  <c:v>86-M30</c:v>
                </c:pt>
                <c:pt idx="16">
                  <c:v>42-M44</c:v>
                </c:pt>
                <c:pt idx="17">
                  <c:v>97-M14</c:v>
                </c:pt>
                <c:pt idx="18">
                  <c:v>86-M33</c:v>
                </c:pt>
                <c:pt idx="19">
                  <c:v>80-M101</c:v>
                </c:pt>
                <c:pt idx="20">
                  <c:v>86-M31</c:v>
                </c:pt>
                <c:pt idx="21">
                  <c:v>86-M34</c:v>
                </c:pt>
                <c:pt idx="22">
                  <c:v>65-M62</c:v>
                </c:pt>
                <c:pt idx="23">
                  <c:v>20-M55</c:v>
                </c:pt>
                <c:pt idx="24">
                  <c:v>42-M47</c:v>
                </c:pt>
                <c:pt idx="25">
                  <c:v>38-M77</c:v>
                </c:pt>
                <c:pt idx="26">
                  <c:v>80-M105</c:v>
                </c:pt>
                <c:pt idx="27">
                  <c:v>42-M45</c:v>
                </c:pt>
                <c:pt idx="28">
                  <c:v>97-M11</c:v>
                </c:pt>
                <c:pt idx="29">
                  <c:v>65-M66</c:v>
                </c:pt>
                <c:pt idx="30">
                  <c:v>65-M63</c:v>
                </c:pt>
                <c:pt idx="31">
                  <c:v>86-M37</c:v>
                </c:pt>
                <c:pt idx="32">
                  <c:v>112-M22</c:v>
                </c:pt>
                <c:pt idx="33">
                  <c:v>80-M106</c:v>
                </c:pt>
                <c:pt idx="34">
                  <c:v>45-M98</c:v>
                </c:pt>
                <c:pt idx="35">
                  <c:v>65-M61</c:v>
                </c:pt>
                <c:pt idx="36">
                  <c:v>45-M93</c:v>
                </c:pt>
                <c:pt idx="37">
                  <c:v>65-M65</c:v>
                </c:pt>
              </c:strCache>
            </c:strRef>
          </c:cat>
          <c:val>
            <c:numRef>
              <c:f>'Colonizacion final'!$I$3:$I$40</c:f>
              <c:numCache>
                <c:formatCode>0.00</c:formatCode>
                <c:ptCount val="38"/>
                <c:pt idx="0">
                  <c:v>64.220183486238554</c:v>
                </c:pt>
                <c:pt idx="1">
                  <c:v>63.22580645161289</c:v>
                </c:pt>
                <c:pt idx="2">
                  <c:v>60.176991150442468</c:v>
                </c:pt>
                <c:pt idx="3">
                  <c:v>58.955223880597011</c:v>
                </c:pt>
                <c:pt idx="4">
                  <c:v>58.66666666666665</c:v>
                </c:pt>
                <c:pt idx="5">
                  <c:v>57.142857142857139</c:v>
                </c:pt>
                <c:pt idx="6">
                  <c:v>56.969696969696955</c:v>
                </c:pt>
                <c:pt idx="7">
                  <c:v>52.542372881355945</c:v>
                </c:pt>
                <c:pt idx="8">
                  <c:v>52</c:v>
                </c:pt>
                <c:pt idx="9">
                  <c:v>50</c:v>
                </c:pt>
                <c:pt idx="10">
                  <c:v>47.741935483870968</c:v>
                </c:pt>
                <c:pt idx="11">
                  <c:v>47.619047619047592</c:v>
                </c:pt>
                <c:pt idx="12">
                  <c:v>46.153846153846132</c:v>
                </c:pt>
                <c:pt idx="13">
                  <c:v>46.039603960396036</c:v>
                </c:pt>
                <c:pt idx="14">
                  <c:v>44.594594594594597</c:v>
                </c:pt>
                <c:pt idx="15">
                  <c:v>44.525547445255476</c:v>
                </c:pt>
                <c:pt idx="16">
                  <c:v>44.210526315789473</c:v>
                </c:pt>
                <c:pt idx="17">
                  <c:v>43.61702127659575</c:v>
                </c:pt>
                <c:pt idx="18">
                  <c:v>43.506493506493499</c:v>
                </c:pt>
                <c:pt idx="19">
                  <c:v>42.35294117647058</c:v>
                </c:pt>
                <c:pt idx="20">
                  <c:v>41.414141414141397</c:v>
                </c:pt>
                <c:pt idx="21">
                  <c:v>37.815126050420162</c:v>
                </c:pt>
                <c:pt idx="22">
                  <c:v>37.368421052631568</c:v>
                </c:pt>
                <c:pt idx="23">
                  <c:v>36.548223350253807</c:v>
                </c:pt>
                <c:pt idx="24">
                  <c:v>36.363636363636353</c:v>
                </c:pt>
                <c:pt idx="25">
                  <c:v>35.220125786163528</c:v>
                </c:pt>
                <c:pt idx="26">
                  <c:v>35</c:v>
                </c:pt>
                <c:pt idx="27">
                  <c:v>33.333333333333329</c:v>
                </c:pt>
                <c:pt idx="28">
                  <c:v>32.5</c:v>
                </c:pt>
                <c:pt idx="29">
                  <c:v>32.317073170731703</c:v>
                </c:pt>
                <c:pt idx="30">
                  <c:v>31.538461538461533</c:v>
                </c:pt>
                <c:pt idx="31">
                  <c:v>30.76923076923077</c:v>
                </c:pt>
                <c:pt idx="32">
                  <c:v>29.032258064516135</c:v>
                </c:pt>
                <c:pt idx="33">
                  <c:v>28.571428571428569</c:v>
                </c:pt>
                <c:pt idx="34">
                  <c:v>27.702702702702698</c:v>
                </c:pt>
                <c:pt idx="35">
                  <c:v>26.530612244897956</c:v>
                </c:pt>
                <c:pt idx="36">
                  <c:v>25.862068965517242</c:v>
                </c:pt>
                <c:pt idx="37">
                  <c:v>15.862068965517244</c:v>
                </c:pt>
              </c:numCache>
            </c:numRef>
          </c:val>
        </c:ser>
        <c:dLbls>
          <c:showVal val="1"/>
        </c:dLbls>
        <c:axId val="86542592"/>
        <c:axId val="86552960"/>
      </c:barChart>
      <c:catAx>
        <c:axId val="86542592"/>
        <c:scaling>
          <c:orientation val="minMax"/>
        </c:scaling>
        <c:axPos val="l"/>
        <c:title>
          <c:tx>
            <c:rich>
              <a:bodyPr rot="-5400000" vert="horz"/>
              <a:lstStyle/>
              <a:p>
                <a:pPr>
                  <a:defRPr lang="es-EC" sz="1200" b="1">
                    <a:effectLst>
                      <a:outerShdw blurRad="38100" dist="38100" dir="2700000" algn="tl">
                        <a:srgbClr val="000000">
                          <a:alpha val="43137"/>
                        </a:srgbClr>
                      </a:outerShdw>
                    </a:effectLst>
                  </a:defRPr>
                </a:pPr>
                <a:r>
                  <a:rPr lang="es-EC" sz="1200" b="1">
                    <a:effectLst>
                      <a:outerShdw blurRad="38100" dist="38100" dir="2700000" algn="tl">
                        <a:srgbClr val="000000">
                          <a:alpha val="43137"/>
                        </a:srgbClr>
                      </a:outerShdw>
                    </a:effectLst>
                  </a:rPr>
                  <a:t>Nombre del cultivo monospórico</a:t>
                </a:r>
              </a:p>
            </c:rich>
          </c:tx>
        </c:title>
        <c:tickLblPos val="nextTo"/>
        <c:txPr>
          <a:bodyPr/>
          <a:lstStyle/>
          <a:p>
            <a:pPr>
              <a:defRPr lang="es-EC" sz="800"/>
            </a:pPr>
            <a:endParaRPr lang="es-ES"/>
          </a:p>
        </c:txPr>
        <c:crossAx val="86552960"/>
        <c:crosses val="autoZero"/>
        <c:auto val="1"/>
        <c:lblAlgn val="ctr"/>
        <c:lblOffset val="100"/>
      </c:catAx>
      <c:valAx>
        <c:axId val="86552960"/>
        <c:scaling>
          <c:orientation val="minMax"/>
          <c:max val="70"/>
          <c:min val="0"/>
        </c:scaling>
        <c:axPos val="b"/>
        <c:title>
          <c:tx>
            <c:rich>
              <a:bodyPr/>
              <a:lstStyle/>
              <a:p>
                <a:pPr>
                  <a:defRPr lang="es-EC" sz="1100">
                    <a:effectLst>
                      <a:outerShdw blurRad="38100" dist="38100" dir="2700000" algn="tl">
                        <a:srgbClr val="000000">
                          <a:alpha val="43137"/>
                        </a:srgbClr>
                      </a:outerShdw>
                    </a:effectLst>
                  </a:defRPr>
                </a:pPr>
                <a:r>
                  <a:rPr lang="es-EC" sz="1100">
                    <a:effectLst>
                      <a:outerShdw blurRad="38100" dist="38100" dir="2700000" algn="tl">
                        <a:srgbClr val="000000">
                          <a:alpha val="43137"/>
                        </a:srgbClr>
                      </a:outerShdw>
                    </a:effectLst>
                  </a:rPr>
                  <a:t>Porcentaje de colonización</a:t>
                </a:r>
                <a:r>
                  <a:rPr lang="es-EC" sz="1100" baseline="0">
                    <a:effectLst>
                      <a:outerShdw blurRad="38100" dist="38100" dir="2700000" algn="tl">
                        <a:srgbClr val="000000">
                          <a:alpha val="43137"/>
                        </a:srgbClr>
                      </a:outerShdw>
                    </a:effectLst>
                  </a:rPr>
                  <a:t> radical</a:t>
                </a:r>
                <a:endParaRPr lang="es-EC" sz="1100">
                  <a:effectLst>
                    <a:outerShdw blurRad="38100" dist="38100" dir="2700000" algn="tl">
                      <a:srgbClr val="000000">
                        <a:alpha val="43137"/>
                      </a:srgbClr>
                    </a:outerShdw>
                  </a:effectLst>
                </a:endParaRPr>
              </a:p>
            </c:rich>
          </c:tx>
        </c:title>
        <c:numFmt formatCode="0.00" sourceLinked="1"/>
        <c:tickLblPos val="nextTo"/>
        <c:txPr>
          <a:bodyPr/>
          <a:lstStyle/>
          <a:p>
            <a:pPr>
              <a:defRPr lang="es-EC"/>
            </a:pPr>
            <a:endParaRPr lang="es-ES"/>
          </a:p>
        </c:txPr>
        <c:crossAx val="86542592"/>
        <c:crosses val="autoZero"/>
        <c:crossBetween val="between"/>
        <c:majorUnit val="5"/>
      </c:valAx>
    </c:plotArea>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20"/>
      <c:rotY val="0"/>
      <c:perspective val="0"/>
    </c:view3D>
    <c:plotArea>
      <c:layout/>
      <c:bar3DChart>
        <c:barDir val="col"/>
        <c:grouping val="clustered"/>
        <c:ser>
          <c:idx val="0"/>
          <c:order val="0"/>
          <c:tx>
            <c:strRef>
              <c:f>'Analisis cultivos tramapa mixto'!$A$28</c:f>
              <c:strCache>
                <c:ptCount val="1"/>
                <c:pt idx="0">
                  <c:v>Nombre del cultivo</c:v>
                </c:pt>
              </c:strCache>
            </c:strRef>
          </c:tx>
          <c:spPr>
            <a:solidFill>
              <a:schemeClr val="accent1"/>
            </a:solidFill>
          </c:spPr>
          <c:dLbls>
            <c:txPr>
              <a:bodyPr/>
              <a:lstStyle/>
              <a:p>
                <a:pPr>
                  <a:defRPr lang="es-EC"/>
                </a:pPr>
                <a:endParaRPr lang="es-ES"/>
              </a:p>
            </c:txPr>
            <c:showVal val="1"/>
          </c:dLbls>
          <c:cat>
            <c:strRef>
              <c:f>'Analisis cultivos tramapa mixto'!$A$29:$A$39</c:f>
              <c:strCache>
                <c:ptCount val="11"/>
                <c:pt idx="0">
                  <c:v>P38</c:v>
                </c:pt>
                <c:pt idx="1">
                  <c:v>P112</c:v>
                </c:pt>
                <c:pt idx="2">
                  <c:v>P45</c:v>
                </c:pt>
                <c:pt idx="3">
                  <c:v>P86</c:v>
                </c:pt>
                <c:pt idx="4">
                  <c:v>P97</c:v>
                </c:pt>
                <c:pt idx="5">
                  <c:v>P80</c:v>
                </c:pt>
                <c:pt idx="6">
                  <c:v>P20</c:v>
                </c:pt>
                <c:pt idx="7">
                  <c:v>P42</c:v>
                </c:pt>
                <c:pt idx="8">
                  <c:v>P67</c:v>
                </c:pt>
                <c:pt idx="9">
                  <c:v>P65</c:v>
                </c:pt>
                <c:pt idx="10">
                  <c:v>PSa-Sur</c:v>
                </c:pt>
              </c:strCache>
            </c:strRef>
          </c:cat>
          <c:val>
            <c:numRef>
              <c:f>'Analisis cultivos tramapa mixto'!$B$29:$B$39</c:f>
              <c:numCache>
                <c:formatCode>General</c:formatCode>
                <c:ptCount val="11"/>
                <c:pt idx="0">
                  <c:v>3.66</c:v>
                </c:pt>
                <c:pt idx="1">
                  <c:v>3.64</c:v>
                </c:pt>
                <c:pt idx="2">
                  <c:v>2.64</c:v>
                </c:pt>
                <c:pt idx="3">
                  <c:v>2.56</c:v>
                </c:pt>
                <c:pt idx="4">
                  <c:v>2.52</c:v>
                </c:pt>
                <c:pt idx="5">
                  <c:v>2.34</c:v>
                </c:pt>
                <c:pt idx="6">
                  <c:v>2.2599999999999998</c:v>
                </c:pt>
                <c:pt idx="7">
                  <c:v>2.2200000000000002</c:v>
                </c:pt>
                <c:pt idx="8">
                  <c:v>1.6800000000000002</c:v>
                </c:pt>
                <c:pt idx="9">
                  <c:v>1.58</c:v>
                </c:pt>
                <c:pt idx="10">
                  <c:v>1.1399999999999997</c:v>
                </c:pt>
              </c:numCache>
            </c:numRef>
          </c:val>
        </c:ser>
        <c:dLbls/>
        <c:shape val="cylinder"/>
        <c:axId val="88872064"/>
        <c:axId val="88873984"/>
        <c:axId val="0"/>
      </c:bar3DChart>
      <c:catAx>
        <c:axId val="88872064"/>
        <c:scaling>
          <c:orientation val="minMax"/>
        </c:scaling>
        <c:axPos val="b"/>
        <c:title>
          <c:tx>
            <c:rich>
              <a:bodyPr/>
              <a:lstStyle/>
              <a:p>
                <a:pPr>
                  <a:defRPr lang="es-EC" sz="1800"/>
                </a:pPr>
                <a:r>
                  <a:rPr lang="en-US" sz="1800"/>
                  <a:t>Nombre del cultivo mixto</a:t>
                </a:r>
              </a:p>
            </c:rich>
          </c:tx>
        </c:title>
        <c:tickLblPos val="nextTo"/>
        <c:txPr>
          <a:bodyPr/>
          <a:lstStyle/>
          <a:p>
            <a:pPr>
              <a:defRPr lang="es-EC"/>
            </a:pPr>
            <a:endParaRPr lang="es-ES"/>
          </a:p>
        </c:txPr>
        <c:crossAx val="88873984"/>
        <c:crosses val="autoZero"/>
        <c:auto val="1"/>
        <c:lblAlgn val="ctr"/>
        <c:lblOffset val="100"/>
      </c:catAx>
      <c:valAx>
        <c:axId val="88873984"/>
        <c:scaling>
          <c:orientation val="minMax"/>
        </c:scaling>
        <c:axPos val="l"/>
        <c:title>
          <c:tx>
            <c:rich>
              <a:bodyPr rot="-5400000" vert="horz"/>
              <a:lstStyle/>
              <a:p>
                <a:pPr>
                  <a:defRPr lang="es-EC" sz="1700"/>
                </a:pPr>
                <a:r>
                  <a:rPr lang="es-EC" sz="1700"/>
                  <a:t>Número de esporas de HMA (esporas/gr)</a:t>
                </a:r>
              </a:p>
            </c:rich>
          </c:tx>
          <c:layout>
            <c:manualLayout>
              <c:xMode val="edge"/>
              <c:yMode val="edge"/>
              <c:x val="1.438213501042632E-2"/>
              <c:y val="8.0775213010520194E-2"/>
            </c:manualLayout>
          </c:layout>
        </c:title>
        <c:numFmt formatCode="General" sourceLinked="1"/>
        <c:tickLblPos val="nextTo"/>
        <c:txPr>
          <a:bodyPr/>
          <a:lstStyle/>
          <a:p>
            <a:pPr>
              <a:defRPr lang="es-EC"/>
            </a:pPr>
            <a:endParaRPr lang="es-ES"/>
          </a:p>
        </c:txPr>
        <c:crossAx val="88872064"/>
        <c:crosses val="autoZero"/>
        <c:crossBetween val="between"/>
      </c:valAx>
    </c:plotArea>
    <c:plotVisOnly val="1"/>
    <c:dispBlanksAs val="gap"/>
  </c:chart>
  <c:txPr>
    <a:bodyPr/>
    <a:lstStyle/>
    <a:p>
      <a:pPr>
        <a:defRPr sz="1400"/>
      </a:pPr>
      <a:endParaRPr lang="es-E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s-ES"/>
  <c:chart>
    <c:plotArea>
      <c:layout>
        <c:manualLayout>
          <c:layoutTarget val="inner"/>
          <c:xMode val="edge"/>
          <c:yMode val="edge"/>
          <c:x val="0.12240223097112864"/>
          <c:y val="3.2952711013745868E-2"/>
          <c:w val="0.82467853777753219"/>
          <c:h val="0.7338761058326001"/>
        </c:manualLayout>
      </c:layout>
      <c:scatterChart>
        <c:scatterStyle val="lineMarker"/>
        <c:ser>
          <c:idx val="0"/>
          <c:order val="0"/>
          <c:tx>
            <c:strRef>
              <c:f>Hoja1!$A$98</c:f>
              <c:strCache>
                <c:ptCount val="1"/>
                <c:pt idx="0">
                  <c:v>C0H0</c:v>
                </c:pt>
              </c:strCache>
            </c:strRef>
          </c:tx>
          <c:spPr>
            <a:ln w="28575">
              <a:noFill/>
            </a:ln>
          </c:spPr>
          <c:marker>
            <c:symbol val="plus"/>
            <c:size val="3"/>
          </c:marker>
          <c:trendline>
            <c:name>Polinómica de tercer orden (C0H0)</c:name>
            <c:spPr>
              <a:ln>
                <a:solidFill>
                  <a:schemeClr val="tx2">
                    <a:lumMod val="60000"/>
                    <a:lumOff val="40000"/>
                  </a:schemeClr>
                </a:solidFill>
              </a:ln>
            </c:spPr>
            <c:trendlineType val="poly"/>
            <c:order val="3"/>
            <c:dispRSqr val="1"/>
            <c:trendlineLbl>
              <c:layout>
                <c:manualLayout>
                  <c:x val="0.10573810811865951"/>
                  <c:y val="0.38024372519628968"/>
                </c:manualLayout>
              </c:layout>
              <c:numFmt formatCode="General" sourceLinked="0"/>
              <c:txPr>
                <a:bodyPr/>
                <a:lstStyle/>
                <a:p>
                  <a:pPr>
                    <a:defRPr lang="es-EC"/>
                  </a:pPr>
                  <a:endParaRPr lang="es-ES"/>
                </a:p>
              </c:txPr>
            </c:trendlineLbl>
          </c:trendline>
          <c:xVal>
            <c:numRef>
              <c:f>Hoja1!$B$98:$B$193</c:f>
              <c:numCache>
                <c:formatCode>General</c:formatCode>
                <c:ptCount val="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2</c:v>
                </c:pt>
                <c:pt idx="25">
                  <c:v>2</c:v>
                </c:pt>
                <c:pt idx="26">
                  <c:v>2</c:v>
                </c:pt>
                <c:pt idx="27">
                  <c:v>2</c:v>
                </c:pt>
                <c:pt idx="28">
                  <c:v>2</c:v>
                </c:pt>
                <c:pt idx="29">
                  <c:v>2</c:v>
                </c:pt>
                <c:pt idx="30">
                  <c:v>2</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5</c:v>
                </c:pt>
                <c:pt idx="49">
                  <c:v>5</c:v>
                </c:pt>
                <c:pt idx="50">
                  <c:v>5</c:v>
                </c:pt>
                <c:pt idx="51">
                  <c:v>5</c:v>
                </c:pt>
                <c:pt idx="52">
                  <c:v>5</c:v>
                </c:pt>
                <c:pt idx="53">
                  <c:v>5</c:v>
                </c:pt>
                <c:pt idx="54">
                  <c:v>5</c:v>
                </c:pt>
                <c:pt idx="55">
                  <c:v>5</c:v>
                </c:pt>
                <c:pt idx="56">
                  <c:v>5</c:v>
                </c:pt>
                <c:pt idx="57">
                  <c:v>5</c:v>
                </c:pt>
                <c:pt idx="58">
                  <c:v>5</c:v>
                </c:pt>
                <c:pt idx="59">
                  <c:v>5</c:v>
                </c:pt>
                <c:pt idx="60">
                  <c:v>5</c:v>
                </c:pt>
                <c:pt idx="61">
                  <c:v>5</c:v>
                </c:pt>
                <c:pt idx="62">
                  <c:v>5</c:v>
                </c:pt>
                <c:pt idx="63">
                  <c:v>5</c:v>
                </c:pt>
                <c:pt idx="64">
                  <c:v>5</c:v>
                </c:pt>
                <c:pt idx="65">
                  <c:v>5</c:v>
                </c:pt>
                <c:pt idx="66">
                  <c:v>5</c:v>
                </c:pt>
                <c:pt idx="67">
                  <c:v>5</c:v>
                </c:pt>
                <c:pt idx="68">
                  <c:v>5</c:v>
                </c:pt>
                <c:pt idx="69">
                  <c:v>5</c:v>
                </c:pt>
                <c:pt idx="70">
                  <c:v>5</c:v>
                </c:pt>
                <c:pt idx="71">
                  <c:v>5</c:v>
                </c:pt>
                <c:pt idx="72">
                  <c:v>11</c:v>
                </c:pt>
                <c:pt idx="73">
                  <c:v>11</c:v>
                </c:pt>
                <c:pt idx="74">
                  <c:v>11</c:v>
                </c:pt>
                <c:pt idx="75">
                  <c:v>11</c:v>
                </c:pt>
                <c:pt idx="76">
                  <c:v>11</c:v>
                </c:pt>
                <c:pt idx="77">
                  <c:v>11</c:v>
                </c:pt>
                <c:pt idx="78">
                  <c:v>11</c:v>
                </c:pt>
                <c:pt idx="79">
                  <c:v>11</c:v>
                </c:pt>
                <c:pt idx="80">
                  <c:v>11</c:v>
                </c:pt>
                <c:pt idx="81">
                  <c:v>11</c:v>
                </c:pt>
                <c:pt idx="82">
                  <c:v>11</c:v>
                </c:pt>
                <c:pt idx="83">
                  <c:v>11</c:v>
                </c:pt>
                <c:pt idx="84">
                  <c:v>11</c:v>
                </c:pt>
                <c:pt idx="85">
                  <c:v>11</c:v>
                </c:pt>
                <c:pt idx="86">
                  <c:v>11</c:v>
                </c:pt>
                <c:pt idx="87">
                  <c:v>11</c:v>
                </c:pt>
                <c:pt idx="88">
                  <c:v>11</c:v>
                </c:pt>
                <c:pt idx="89">
                  <c:v>11</c:v>
                </c:pt>
                <c:pt idx="90">
                  <c:v>11</c:v>
                </c:pt>
                <c:pt idx="91">
                  <c:v>11</c:v>
                </c:pt>
                <c:pt idx="92">
                  <c:v>11</c:v>
                </c:pt>
                <c:pt idx="93">
                  <c:v>11</c:v>
                </c:pt>
                <c:pt idx="94">
                  <c:v>11</c:v>
                </c:pt>
                <c:pt idx="95">
                  <c:v>11</c:v>
                </c:pt>
              </c:numCache>
            </c:numRef>
          </c:xVal>
          <c:yVal>
            <c:numRef>
              <c:f>Hoja1!$C$98:$C$193</c:f>
              <c:numCache>
                <c:formatCode>General</c:formatCode>
                <c:ptCount val="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13</c:v>
                </c:pt>
                <c:pt idx="25">
                  <c:v>13</c:v>
                </c:pt>
                <c:pt idx="26">
                  <c:v>12</c:v>
                </c:pt>
                <c:pt idx="27">
                  <c:v>13</c:v>
                </c:pt>
                <c:pt idx="28">
                  <c:v>13</c:v>
                </c:pt>
                <c:pt idx="29">
                  <c:v>12</c:v>
                </c:pt>
                <c:pt idx="30">
                  <c:v>10</c:v>
                </c:pt>
                <c:pt idx="31">
                  <c:v>13</c:v>
                </c:pt>
                <c:pt idx="32">
                  <c:v>13</c:v>
                </c:pt>
                <c:pt idx="33">
                  <c:v>12</c:v>
                </c:pt>
                <c:pt idx="34">
                  <c:v>14</c:v>
                </c:pt>
                <c:pt idx="35">
                  <c:v>14</c:v>
                </c:pt>
                <c:pt idx="36">
                  <c:v>10</c:v>
                </c:pt>
                <c:pt idx="37">
                  <c:v>13</c:v>
                </c:pt>
                <c:pt idx="38">
                  <c:v>15</c:v>
                </c:pt>
                <c:pt idx="39">
                  <c:v>10</c:v>
                </c:pt>
                <c:pt idx="40">
                  <c:v>10</c:v>
                </c:pt>
                <c:pt idx="41">
                  <c:v>10</c:v>
                </c:pt>
                <c:pt idx="42">
                  <c:v>11</c:v>
                </c:pt>
                <c:pt idx="43">
                  <c:v>10.5</c:v>
                </c:pt>
                <c:pt idx="44">
                  <c:v>12</c:v>
                </c:pt>
                <c:pt idx="45">
                  <c:v>13.5</c:v>
                </c:pt>
                <c:pt idx="46">
                  <c:v>13</c:v>
                </c:pt>
                <c:pt idx="47">
                  <c:v>9.5</c:v>
                </c:pt>
                <c:pt idx="48">
                  <c:v>18</c:v>
                </c:pt>
                <c:pt idx="49">
                  <c:v>18</c:v>
                </c:pt>
                <c:pt idx="50">
                  <c:v>16</c:v>
                </c:pt>
                <c:pt idx="51">
                  <c:v>17</c:v>
                </c:pt>
                <c:pt idx="52">
                  <c:v>19</c:v>
                </c:pt>
                <c:pt idx="53">
                  <c:v>18.5</c:v>
                </c:pt>
                <c:pt idx="54">
                  <c:v>15</c:v>
                </c:pt>
                <c:pt idx="55">
                  <c:v>17.5</c:v>
                </c:pt>
                <c:pt idx="56">
                  <c:v>20</c:v>
                </c:pt>
                <c:pt idx="57">
                  <c:v>18</c:v>
                </c:pt>
                <c:pt idx="58">
                  <c:v>24</c:v>
                </c:pt>
                <c:pt idx="59">
                  <c:v>22</c:v>
                </c:pt>
                <c:pt idx="60">
                  <c:v>17</c:v>
                </c:pt>
                <c:pt idx="61">
                  <c:v>22</c:v>
                </c:pt>
                <c:pt idx="62">
                  <c:v>21</c:v>
                </c:pt>
                <c:pt idx="63">
                  <c:v>18</c:v>
                </c:pt>
                <c:pt idx="64">
                  <c:v>15.5</c:v>
                </c:pt>
                <c:pt idx="65">
                  <c:v>16</c:v>
                </c:pt>
                <c:pt idx="66">
                  <c:v>19</c:v>
                </c:pt>
                <c:pt idx="67">
                  <c:v>18</c:v>
                </c:pt>
                <c:pt idx="68">
                  <c:v>18</c:v>
                </c:pt>
                <c:pt idx="69">
                  <c:v>20.5</c:v>
                </c:pt>
                <c:pt idx="70">
                  <c:v>19</c:v>
                </c:pt>
                <c:pt idx="71">
                  <c:v>18</c:v>
                </c:pt>
                <c:pt idx="72">
                  <c:v>32</c:v>
                </c:pt>
                <c:pt idx="73">
                  <c:v>27</c:v>
                </c:pt>
                <c:pt idx="74">
                  <c:v>25</c:v>
                </c:pt>
                <c:pt idx="75">
                  <c:v>39</c:v>
                </c:pt>
                <c:pt idx="76">
                  <c:v>33</c:v>
                </c:pt>
                <c:pt idx="77">
                  <c:v>33</c:v>
                </c:pt>
                <c:pt idx="78">
                  <c:v>25</c:v>
                </c:pt>
                <c:pt idx="79">
                  <c:v>34</c:v>
                </c:pt>
                <c:pt idx="80">
                  <c:v>29</c:v>
                </c:pt>
                <c:pt idx="81">
                  <c:v>29</c:v>
                </c:pt>
                <c:pt idx="82">
                  <c:v>34</c:v>
                </c:pt>
                <c:pt idx="83">
                  <c:v>36</c:v>
                </c:pt>
                <c:pt idx="84">
                  <c:v>23</c:v>
                </c:pt>
                <c:pt idx="85">
                  <c:v>39</c:v>
                </c:pt>
                <c:pt idx="86">
                  <c:v>38</c:v>
                </c:pt>
                <c:pt idx="87">
                  <c:v>29</c:v>
                </c:pt>
                <c:pt idx="88">
                  <c:v>29</c:v>
                </c:pt>
                <c:pt idx="89">
                  <c:v>25</c:v>
                </c:pt>
                <c:pt idx="90">
                  <c:v>32</c:v>
                </c:pt>
                <c:pt idx="91">
                  <c:v>29</c:v>
                </c:pt>
                <c:pt idx="92">
                  <c:v>26</c:v>
                </c:pt>
                <c:pt idx="93">
                  <c:v>37</c:v>
                </c:pt>
                <c:pt idx="94">
                  <c:v>31</c:v>
                </c:pt>
                <c:pt idx="95">
                  <c:v>27</c:v>
                </c:pt>
              </c:numCache>
            </c:numRef>
          </c:yVal>
        </c:ser>
        <c:ser>
          <c:idx val="1"/>
          <c:order val="1"/>
          <c:tx>
            <c:strRef>
              <c:f>Hoja1!$A$194</c:f>
              <c:strCache>
                <c:ptCount val="1"/>
                <c:pt idx="0">
                  <c:v>C0H1</c:v>
                </c:pt>
              </c:strCache>
            </c:strRef>
          </c:tx>
          <c:spPr>
            <a:ln w="28575">
              <a:noFill/>
            </a:ln>
          </c:spPr>
          <c:marker>
            <c:symbol val="plus"/>
            <c:size val="3"/>
          </c:marker>
          <c:trendline>
            <c:name>Polinómica de tercer orden (C0H1)</c:name>
            <c:spPr>
              <a:ln>
                <a:solidFill>
                  <a:schemeClr val="accent2"/>
                </a:solidFill>
              </a:ln>
            </c:spPr>
            <c:trendlineType val="poly"/>
            <c:order val="3"/>
            <c:dispRSqr val="1"/>
            <c:trendlineLbl>
              <c:layout>
                <c:manualLayout>
                  <c:x val="0.10573810811865951"/>
                  <c:y val="0.43395497039491077"/>
                </c:manualLayout>
              </c:layout>
              <c:numFmt formatCode="General" sourceLinked="0"/>
              <c:txPr>
                <a:bodyPr/>
                <a:lstStyle/>
                <a:p>
                  <a:pPr>
                    <a:defRPr lang="es-EC"/>
                  </a:pPr>
                  <a:endParaRPr lang="es-ES"/>
                </a:p>
              </c:txPr>
            </c:trendlineLbl>
          </c:trendline>
          <c:xVal>
            <c:numRef>
              <c:f>Hoja1!$B$194:$B$281</c:f>
              <c:numCache>
                <c:formatCode>General</c:formatCode>
                <c:ptCount val="8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2</c:v>
                </c:pt>
                <c:pt idx="23">
                  <c:v>2</c:v>
                </c:pt>
                <c:pt idx="24">
                  <c:v>2</c:v>
                </c:pt>
                <c:pt idx="25">
                  <c:v>2</c:v>
                </c:pt>
                <c:pt idx="26">
                  <c:v>2</c:v>
                </c:pt>
                <c:pt idx="27">
                  <c:v>2</c:v>
                </c:pt>
                <c:pt idx="28">
                  <c:v>2</c:v>
                </c:pt>
                <c:pt idx="29">
                  <c:v>2</c:v>
                </c:pt>
                <c:pt idx="30">
                  <c:v>2</c:v>
                </c:pt>
                <c:pt idx="31">
                  <c:v>2</c:v>
                </c:pt>
                <c:pt idx="32">
                  <c:v>2</c:v>
                </c:pt>
                <c:pt idx="33">
                  <c:v>2</c:v>
                </c:pt>
                <c:pt idx="34">
                  <c:v>2</c:v>
                </c:pt>
                <c:pt idx="35">
                  <c:v>2</c:v>
                </c:pt>
                <c:pt idx="36">
                  <c:v>2</c:v>
                </c:pt>
                <c:pt idx="37">
                  <c:v>2</c:v>
                </c:pt>
                <c:pt idx="38">
                  <c:v>2</c:v>
                </c:pt>
                <c:pt idx="39">
                  <c:v>2</c:v>
                </c:pt>
                <c:pt idx="40">
                  <c:v>2</c:v>
                </c:pt>
                <c:pt idx="41">
                  <c:v>2</c:v>
                </c:pt>
                <c:pt idx="42">
                  <c:v>2</c:v>
                </c:pt>
                <c:pt idx="43">
                  <c:v>2</c:v>
                </c:pt>
                <c:pt idx="44">
                  <c:v>5</c:v>
                </c:pt>
                <c:pt idx="45">
                  <c:v>5</c:v>
                </c:pt>
                <c:pt idx="46">
                  <c:v>5</c:v>
                </c:pt>
                <c:pt idx="47">
                  <c:v>5</c:v>
                </c:pt>
                <c:pt idx="48">
                  <c:v>5</c:v>
                </c:pt>
                <c:pt idx="49">
                  <c:v>5</c:v>
                </c:pt>
                <c:pt idx="50">
                  <c:v>5</c:v>
                </c:pt>
                <c:pt idx="51">
                  <c:v>5</c:v>
                </c:pt>
                <c:pt idx="52">
                  <c:v>5</c:v>
                </c:pt>
                <c:pt idx="53">
                  <c:v>5</c:v>
                </c:pt>
                <c:pt idx="54">
                  <c:v>5</c:v>
                </c:pt>
                <c:pt idx="55">
                  <c:v>5</c:v>
                </c:pt>
                <c:pt idx="56">
                  <c:v>5</c:v>
                </c:pt>
                <c:pt idx="57">
                  <c:v>5</c:v>
                </c:pt>
                <c:pt idx="58">
                  <c:v>5</c:v>
                </c:pt>
                <c:pt idx="59">
                  <c:v>5</c:v>
                </c:pt>
                <c:pt idx="60">
                  <c:v>5</c:v>
                </c:pt>
                <c:pt idx="61">
                  <c:v>5</c:v>
                </c:pt>
                <c:pt idx="62">
                  <c:v>5</c:v>
                </c:pt>
                <c:pt idx="63">
                  <c:v>5</c:v>
                </c:pt>
                <c:pt idx="64">
                  <c:v>5</c:v>
                </c:pt>
                <c:pt idx="65">
                  <c:v>5</c:v>
                </c:pt>
                <c:pt idx="66">
                  <c:v>11</c:v>
                </c:pt>
                <c:pt idx="67">
                  <c:v>11</c:v>
                </c:pt>
                <c:pt idx="68">
                  <c:v>11</c:v>
                </c:pt>
                <c:pt idx="69">
                  <c:v>11</c:v>
                </c:pt>
                <c:pt idx="70">
                  <c:v>11</c:v>
                </c:pt>
                <c:pt idx="71">
                  <c:v>11</c:v>
                </c:pt>
                <c:pt idx="72">
                  <c:v>11</c:v>
                </c:pt>
                <c:pt idx="73">
                  <c:v>11</c:v>
                </c:pt>
                <c:pt idx="74">
                  <c:v>11</c:v>
                </c:pt>
                <c:pt idx="75">
                  <c:v>11</c:v>
                </c:pt>
                <c:pt idx="76">
                  <c:v>11</c:v>
                </c:pt>
                <c:pt idx="77">
                  <c:v>11</c:v>
                </c:pt>
                <c:pt idx="78">
                  <c:v>11</c:v>
                </c:pt>
                <c:pt idx="79">
                  <c:v>11</c:v>
                </c:pt>
                <c:pt idx="80">
                  <c:v>11</c:v>
                </c:pt>
                <c:pt idx="81">
                  <c:v>11</c:v>
                </c:pt>
                <c:pt idx="82">
                  <c:v>11</c:v>
                </c:pt>
                <c:pt idx="83">
                  <c:v>11</c:v>
                </c:pt>
                <c:pt idx="84">
                  <c:v>11</c:v>
                </c:pt>
                <c:pt idx="85">
                  <c:v>11</c:v>
                </c:pt>
                <c:pt idx="86">
                  <c:v>11</c:v>
                </c:pt>
                <c:pt idx="87">
                  <c:v>11</c:v>
                </c:pt>
              </c:numCache>
            </c:numRef>
          </c:xVal>
          <c:yVal>
            <c:numRef>
              <c:f>Hoja1!$C$194:$C$281</c:f>
              <c:numCache>
                <c:formatCode>General</c:formatCode>
                <c:ptCount val="8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12</c:v>
                </c:pt>
                <c:pt idx="23">
                  <c:v>12</c:v>
                </c:pt>
                <c:pt idx="24">
                  <c:v>14</c:v>
                </c:pt>
                <c:pt idx="25">
                  <c:v>14</c:v>
                </c:pt>
                <c:pt idx="26">
                  <c:v>13.5</c:v>
                </c:pt>
                <c:pt idx="27">
                  <c:v>12</c:v>
                </c:pt>
                <c:pt idx="28">
                  <c:v>13</c:v>
                </c:pt>
                <c:pt idx="29">
                  <c:v>13</c:v>
                </c:pt>
                <c:pt idx="30">
                  <c:v>13</c:v>
                </c:pt>
                <c:pt idx="31">
                  <c:v>14</c:v>
                </c:pt>
                <c:pt idx="32">
                  <c:v>15</c:v>
                </c:pt>
                <c:pt idx="33">
                  <c:v>15</c:v>
                </c:pt>
                <c:pt idx="34">
                  <c:v>12.5</c:v>
                </c:pt>
                <c:pt idx="35">
                  <c:v>13</c:v>
                </c:pt>
                <c:pt idx="36">
                  <c:v>9.5</c:v>
                </c:pt>
                <c:pt idx="37">
                  <c:v>10</c:v>
                </c:pt>
                <c:pt idx="38">
                  <c:v>11</c:v>
                </c:pt>
                <c:pt idx="39">
                  <c:v>13</c:v>
                </c:pt>
                <c:pt idx="40">
                  <c:v>13</c:v>
                </c:pt>
                <c:pt idx="41">
                  <c:v>14</c:v>
                </c:pt>
                <c:pt idx="42">
                  <c:v>13</c:v>
                </c:pt>
                <c:pt idx="43">
                  <c:v>14</c:v>
                </c:pt>
                <c:pt idx="44">
                  <c:v>16.5</c:v>
                </c:pt>
                <c:pt idx="45">
                  <c:v>17</c:v>
                </c:pt>
                <c:pt idx="46">
                  <c:v>19</c:v>
                </c:pt>
                <c:pt idx="47">
                  <c:v>19</c:v>
                </c:pt>
                <c:pt idx="48">
                  <c:v>18.5</c:v>
                </c:pt>
                <c:pt idx="49">
                  <c:v>19</c:v>
                </c:pt>
                <c:pt idx="50">
                  <c:v>17</c:v>
                </c:pt>
                <c:pt idx="51">
                  <c:v>16</c:v>
                </c:pt>
                <c:pt idx="52">
                  <c:v>21</c:v>
                </c:pt>
                <c:pt idx="53">
                  <c:v>20</c:v>
                </c:pt>
                <c:pt idx="54">
                  <c:v>22</c:v>
                </c:pt>
                <c:pt idx="55">
                  <c:v>22</c:v>
                </c:pt>
                <c:pt idx="56">
                  <c:v>19</c:v>
                </c:pt>
                <c:pt idx="57">
                  <c:v>19.5</c:v>
                </c:pt>
                <c:pt idx="58">
                  <c:v>21</c:v>
                </c:pt>
                <c:pt idx="59">
                  <c:v>20</c:v>
                </c:pt>
                <c:pt idx="60">
                  <c:v>17</c:v>
                </c:pt>
                <c:pt idx="61">
                  <c:v>20</c:v>
                </c:pt>
                <c:pt idx="62">
                  <c:v>18</c:v>
                </c:pt>
                <c:pt idx="63">
                  <c:v>20.5</c:v>
                </c:pt>
                <c:pt idx="64">
                  <c:v>19</c:v>
                </c:pt>
                <c:pt idx="65">
                  <c:v>19</c:v>
                </c:pt>
                <c:pt idx="66">
                  <c:v>26</c:v>
                </c:pt>
                <c:pt idx="67">
                  <c:v>31</c:v>
                </c:pt>
                <c:pt idx="68">
                  <c:v>30</c:v>
                </c:pt>
                <c:pt idx="69">
                  <c:v>32</c:v>
                </c:pt>
                <c:pt idx="70">
                  <c:v>34</c:v>
                </c:pt>
                <c:pt idx="71">
                  <c:v>27</c:v>
                </c:pt>
                <c:pt idx="72">
                  <c:v>29</c:v>
                </c:pt>
                <c:pt idx="73">
                  <c:v>30</c:v>
                </c:pt>
                <c:pt idx="74">
                  <c:v>28</c:v>
                </c:pt>
                <c:pt idx="75">
                  <c:v>31</c:v>
                </c:pt>
                <c:pt idx="76">
                  <c:v>37</c:v>
                </c:pt>
                <c:pt idx="77">
                  <c:v>33</c:v>
                </c:pt>
                <c:pt idx="78">
                  <c:v>31</c:v>
                </c:pt>
                <c:pt idx="79">
                  <c:v>29</c:v>
                </c:pt>
                <c:pt idx="80">
                  <c:v>31</c:v>
                </c:pt>
                <c:pt idx="81">
                  <c:v>36</c:v>
                </c:pt>
                <c:pt idx="82">
                  <c:v>32</c:v>
                </c:pt>
                <c:pt idx="83">
                  <c:v>36</c:v>
                </c:pt>
                <c:pt idx="84">
                  <c:v>26</c:v>
                </c:pt>
                <c:pt idx="85">
                  <c:v>32</c:v>
                </c:pt>
                <c:pt idx="86">
                  <c:v>30</c:v>
                </c:pt>
                <c:pt idx="87">
                  <c:v>30</c:v>
                </c:pt>
              </c:numCache>
            </c:numRef>
          </c:yVal>
        </c:ser>
        <c:ser>
          <c:idx val="2"/>
          <c:order val="2"/>
          <c:tx>
            <c:strRef>
              <c:f>Hoja1!$A$282</c:f>
              <c:strCache>
                <c:ptCount val="1"/>
                <c:pt idx="0">
                  <c:v>C1H0</c:v>
                </c:pt>
              </c:strCache>
            </c:strRef>
          </c:tx>
          <c:spPr>
            <a:ln w="28575">
              <a:noFill/>
            </a:ln>
          </c:spPr>
          <c:marker>
            <c:symbol val="plus"/>
            <c:size val="3"/>
          </c:marker>
          <c:trendline>
            <c:name>Polinómica de tercer orden (C1H0)</c:name>
            <c:spPr>
              <a:ln>
                <a:solidFill>
                  <a:srgbClr val="92D050"/>
                </a:solidFill>
              </a:ln>
            </c:spPr>
            <c:trendlineType val="poly"/>
            <c:order val="3"/>
            <c:dispRSqr val="1"/>
            <c:trendlineLbl>
              <c:layout>
                <c:manualLayout>
                  <c:x val="0.10573810811865951"/>
                  <c:y val="0.438472228040236"/>
                </c:manualLayout>
              </c:layout>
              <c:numFmt formatCode="General" sourceLinked="0"/>
              <c:txPr>
                <a:bodyPr/>
                <a:lstStyle/>
                <a:p>
                  <a:pPr>
                    <a:defRPr lang="es-EC"/>
                  </a:pPr>
                  <a:endParaRPr lang="es-ES"/>
                </a:p>
              </c:txPr>
            </c:trendlineLbl>
          </c:trendline>
          <c:xVal>
            <c:numRef>
              <c:f>Hoja1!$B$282:$B$369</c:f>
              <c:numCache>
                <c:formatCode>General</c:formatCode>
                <c:ptCount val="8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2</c:v>
                </c:pt>
                <c:pt idx="23">
                  <c:v>2</c:v>
                </c:pt>
                <c:pt idx="24">
                  <c:v>2</c:v>
                </c:pt>
                <c:pt idx="25">
                  <c:v>2</c:v>
                </c:pt>
                <c:pt idx="26">
                  <c:v>2</c:v>
                </c:pt>
                <c:pt idx="27">
                  <c:v>2</c:v>
                </c:pt>
                <c:pt idx="28">
                  <c:v>2</c:v>
                </c:pt>
                <c:pt idx="29">
                  <c:v>2</c:v>
                </c:pt>
                <c:pt idx="30">
                  <c:v>2</c:v>
                </c:pt>
                <c:pt idx="31">
                  <c:v>2</c:v>
                </c:pt>
                <c:pt idx="32">
                  <c:v>2</c:v>
                </c:pt>
                <c:pt idx="33">
                  <c:v>2</c:v>
                </c:pt>
                <c:pt idx="34">
                  <c:v>2</c:v>
                </c:pt>
                <c:pt idx="35">
                  <c:v>2</c:v>
                </c:pt>
                <c:pt idx="36">
                  <c:v>2</c:v>
                </c:pt>
                <c:pt idx="37">
                  <c:v>2</c:v>
                </c:pt>
                <c:pt idx="38">
                  <c:v>2</c:v>
                </c:pt>
                <c:pt idx="39">
                  <c:v>2</c:v>
                </c:pt>
                <c:pt idx="40">
                  <c:v>2</c:v>
                </c:pt>
                <c:pt idx="41">
                  <c:v>2</c:v>
                </c:pt>
                <c:pt idx="42">
                  <c:v>2</c:v>
                </c:pt>
                <c:pt idx="43">
                  <c:v>2</c:v>
                </c:pt>
                <c:pt idx="44">
                  <c:v>5</c:v>
                </c:pt>
                <c:pt idx="45">
                  <c:v>5</c:v>
                </c:pt>
                <c:pt idx="46">
                  <c:v>5</c:v>
                </c:pt>
                <c:pt idx="47">
                  <c:v>5</c:v>
                </c:pt>
                <c:pt idx="48">
                  <c:v>5</c:v>
                </c:pt>
                <c:pt idx="49">
                  <c:v>5</c:v>
                </c:pt>
                <c:pt idx="50">
                  <c:v>5</c:v>
                </c:pt>
                <c:pt idx="51">
                  <c:v>5</c:v>
                </c:pt>
                <c:pt idx="52">
                  <c:v>5</c:v>
                </c:pt>
                <c:pt idx="53">
                  <c:v>5</c:v>
                </c:pt>
                <c:pt idx="54">
                  <c:v>5</c:v>
                </c:pt>
                <c:pt idx="55">
                  <c:v>5</c:v>
                </c:pt>
                <c:pt idx="56">
                  <c:v>5</c:v>
                </c:pt>
                <c:pt idx="57">
                  <c:v>5</c:v>
                </c:pt>
                <c:pt idx="58">
                  <c:v>5</c:v>
                </c:pt>
                <c:pt idx="59">
                  <c:v>5</c:v>
                </c:pt>
                <c:pt idx="60">
                  <c:v>5</c:v>
                </c:pt>
                <c:pt idx="61">
                  <c:v>5</c:v>
                </c:pt>
                <c:pt idx="62">
                  <c:v>5</c:v>
                </c:pt>
                <c:pt idx="63">
                  <c:v>5</c:v>
                </c:pt>
                <c:pt idx="64">
                  <c:v>5</c:v>
                </c:pt>
                <c:pt idx="65">
                  <c:v>5</c:v>
                </c:pt>
                <c:pt idx="66">
                  <c:v>11</c:v>
                </c:pt>
                <c:pt idx="67">
                  <c:v>11</c:v>
                </c:pt>
                <c:pt idx="68">
                  <c:v>11</c:v>
                </c:pt>
                <c:pt idx="69">
                  <c:v>11</c:v>
                </c:pt>
                <c:pt idx="70">
                  <c:v>11</c:v>
                </c:pt>
                <c:pt idx="71">
                  <c:v>11</c:v>
                </c:pt>
                <c:pt idx="72">
                  <c:v>11</c:v>
                </c:pt>
                <c:pt idx="73">
                  <c:v>11</c:v>
                </c:pt>
                <c:pt idx="74">
                  <c:v>11</c:v>
                </c:pt>
                <c:pt idx="75">
                  <c:v>11</c:v>
                </c:pt>
                <c:pt idx="76">
                  <c:v>11</c:v>
                </c:pt>
                <c:pt idx="77">
                  <c:v>11</c:v>
                </c:pt>
                <c:pt idx="78">
                  <c:v>11</c:v>
                </c:pt>
                <c:pt idx="79">
                  <c:v>11</c:v>
                </c:pt>
                <c:pt idx="80">
                  <c:v>11</c:v>
                </c:pt>
                <c:pt idx="81">
                  <c:v>11</c:v>
                </c:pt>
                <c:pt idx="82">
                  <c:v>11</c:v>
                </c:pt>
                <c:pt idx="83">
                  <c:v>11</c:v>
                </c:pt>
                <c:pt idx="84">
                  <c:v>11</c:v>
                </c:pt>
                <c:pt idx="85">
                  <c:v>11</c:v>
                </c:pt>
                <c:pt idx="86">
                  <c:v>11</c:v>
                </c:pt>
                <c:pt idx="87">
                  <c:v>11</c:v>
                </c:pt>
              </c:numCache>
            </c:numRef>
          </c:xVal>
          <c:yVal>
            <c:numRef>
              <c:f>Hoja1!$C$282:$C$369</c:f>
              <c:numCache>
                <c:formatCode>General</c:formatCode>
                <c:ptCount val="8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12.5</c:v>
                </c:pt>
                <c:pt idx="23">
                  <c:v>12.5</c:v>
                </c:pt>
                <c:pt idx="24">
                  <c:v>13</c:v>
                </c:pt>
                <c:pt idx="25">
                  <c:v>13</c:v>
                </c:pt>
                <c:pt idx="26">
                  <c:v>11</c:v>
                </c:pt>
                <c:pt idx="27">
                  <c:v>12.5</c:v>
                </c:pt>
                <c:pt idx="28">
                  <c:v>14</c:v>
                </c:pt>
                <c:pt idx="29">
                  <c:v>11</c:v>
                </c:pt>
                <c:pt idx="30">
                  <c:v>14.5</c:v>
                </c:pt>
                <c:pt idx="31">
                  <c:v>13</c:v>
                </c:pt>
                <c:pt idx="32">
                  <c:v>13</c:v>
                </c:pt>
                <c:pt idx="33">
                  <c:v>13.5</c:v>
                </c:pt>
                <c:pt idx="34">
                  <c:v>13</c:v>
                </c:pt>
                <c:pt idx="35">
                  <c:v>12</c:v>
                </c:pt>
                <c:pt idx="36">
                  <c:v>12</c:v>
                </c:pt>
                <c:pt idx="37">
                  <c:v>13</c:v>
                </c:pt>
                <c:pt idx="38">
                  <c:v>13</c:v>
                </c:pt>
                <c:pt idx="39">
                  <c:v>14</c:v>
                </c:pt>
                <c:pt idx="40">
                  <c:v>14</c:v>
                </c:pt>
                <c:pt idx="41">
                  <c:v>13</c:v>
                </c:pt>
                <c:pt idx="42">
                  <c:v>11</c:v>
                </c:pt>
                <c:pt idx="43">
                  <c:v>9</c:v>
                </c:pt>
                <c:pt idx="44">
                  <c:v>18</c:v>
                </c:pt>
                <c:pt idx="45">
                  <c:v>17</c:v>
                </c:pt>
                <c:pt idx="46">
                  <c:v>17.5</c:v>
                </c:pt>
                <c:pt idx="47">
                  <c:v>17</c:v>
                </c:pt>
                <c:pt idx="48">
                  <c:v>16.5</c:v>
                </c:pt>
                <c:pt idx="49">
                  <c:v>22</c:v>
                </c:pt>
                <c:pt idx="50">
                  <c:v>19</c:v>
                </c:pt>
                <c:pt idx="51">
                  <c:v>18</c:v>
                </c:pt>
                <c:pt idx="52">
                  <c:v>21</c:v>
                </c:pt>
                <c:pt idx="53">
                  <c:v>21</c:v>
                </c:pt>
                <c:pt idx="54">
                  <c:v>20</c:v>
                </c:pt>
                <c:pt idx="55">
                  <c:v>19.5</c:v>
                </c:pt>
                <c:pt idx="56">
                  <c:v>17.5</c:v>
                </c:pt>
                <c:pt idx="57">
                  <c:v>17</c:v>
                </c:pt>
                <c:pt idx="58">
                  <c:v>17</c:v>
                </c:pt>
                <c:pt idx="59">
                  <c:v>20</c:v>
                </c:pt>
                <c:pt idx="60">
                  <c:v>23.5</c:v>
                </c:pt>
                <c:pt idx="61">
                  <c:v>19</c:v>
                </c:pt>
                <c:pt idx="62">
                  <c:v>18</c:v>
                </c:pt>
                <c:pt idx="63">
                  <c:v>17.5</c:v>
                </c:pt>
                <c:pt idx="64">
                  <c:v>17</c:v>
                </c:pt>
                <c:pt idx="65">
                  <c:v>16.5</c:v>
                </c:pt>
                <c:pt idx="66">
                  <c:v>26</c:v>
                </c:pt>
                <c:pt idx="67">
                  <c:v>28</c:v>
                </c:pt>
                <c:pt idx="68">
                  <c:v>30</c:v>
                </c:pt>
                <c:pt idx="69">
                  <c:v>29</c:v>
                </c:pt>
                <c:pt idx="70">
                  <c:v>23</c:v>
                </c:pt>
                <c:pt idx="71">
                  <c:v>33</c:v>
                </c:pt>
                <c:pt idx="72">
                  <c:v>30</c:v>
                </c:pt>
                <c:pt idx="73">
                  <c:v>26</c:v>
                </c:pt>
                <c:pt idx="74">
                  <c:v>35</c:v>
                </c:pt>
                <c:pt idx="75">
                  <c:v>23</c:v>
                </c:pt>
                <c:pt idx="76">
                  <c:v>31</c:v>
                </c:pt>
                <c:pt idx="77">
                  <c:v>33</c:v>
                </c:pt>
                <c:pt idx="78">
                  <c:v>25</c:v>
                </c:pt>
                <c:pt idx="79">
                  <c:v>25</c:v>
                </c:pt>
                <c:pt idx="80">
                  <c:v>29</c:v>
                </c:pt>
                <c:pt idx="81">
                  <c:v>26</c:v>
                </c:pt>
                <c:pt idx="82">
                  <c:v>30</c:v>
                </c:pt>
                <c:pt idx="83">
                  <c:v>33</c:v>
                </c:pt>
                <c:pt idx="84">
                  <c:v>30</c:v>
                </c:pt>
                <c:pt idx="85">
                  <c:v>28</c:v>
                </c:pt>
                <c:pt idx="86">
                  <c:v>25</c:v>
                </c:pt>
                <c:pt idx="87">
                  <c:v>21</c:v>
                </c:pt>
              </c:numCache>
            </c:numRef>
          </c:yVal>
        </c:ser>
        <c:ser>
          <c:idx val="3"/>
          <c:order val="3"/>
          <c:tx>
            <c:strRef>
              <c:f>Hoja1!$A$370</c:f>
              <c:strCache>
                <c:ptCount val="1"/>
                <c:pt idx="0">
                  <c:v>C1H1</c:v>
                </c:pt>
              </c:strCache>
            </c:strRef>
          </c:tx>
          <c:spPr>
            <a:ln w="28575">
              <a:noFill/>
            </a:ln>
          </c:spPr>
          <c:marker>
            <c:symbol val="plus"/>
            <c:size val="3"/>
          </c:marker>
          <c:dPt>
            <c:idx val="85"/>
          </c:dPt>
          <c:trendline>
            <c:name>Polinómica de tercer orden (C1H1)</c:name>
            <c:spPr>
              <a:ln>
                <a:solidFill>
                  <a:srgbClr val="7030A0"/>
                </a:solidFill>
              </a:ln>
            </c:spPr>
            <c:trendlineType val="poly"/>
            <c:order val="3"/>
            <c:dispRSqr val="1"/>
            <c:trendlineLbl>
              <c:layout>
                <c:manualLayout>
                  <c:x val="0.10573810811865951"/>
                  <c:y val="0.5140328214897798"/>
                </c:manualLayout>
              </c:layout>
              <c:numFmt formatCode="General" sourceLinked="0"/>
              <c:txPr>
                <a:bodyPr/>
                <a:lstStyle/>
                <a:p>
                  <a:pPr>
                    <a:defRPr lang="es-EC"/>
                  </a:pPr>
                  <a:endParaRPr lang="es-ES"/>
                </a:p>
              </c:txPr>
            </c:trendlineLbl>
          </c:trendline>
          <c:xVal>
            <c:numRef>
              <c:f>Hoja1!$B$370:$B$465</c:f>
              <c:numCache>
                <c:formatCode>General</c:formatCode>
                <c:ptCount val="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2</c:v>
                </c:pt>
                <c:pt idx="25">
                  <c:v>2</c:v>
                </c:pt>
                <c:pt idx="26">
                  <c:v>2</c:v>
                </c:pt>
                <c:pt idx="27">
                  <c:v>2</c:v>
                </c:pt>
                <c:pt idx="28">
                  <c:v>2</c:v>
                </c:pt>
                <c:pt idx="29">
                  <c:v>2</c:v>
                </c:pt>
                <c:pt idx="30">
                  <c:v>2</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5</c:v>
                </c:pt>
                <c:pt idx="49">
                  <c:v>5</c:v>
                </c:pt>
                <c:pt idx="50">
                  <c:v>5</c:v>
                </c:pt>
                <c:pt idx="51">
                  <c:v>5</c:v>
                </c:pt>
                <c:pt idx="52">
                  <c:v>5</c:v>
                </c:pt>
                <c:pt idx="53">
                  <c:v>5</c:v>
                </c:pt>
                <c:pt idx="54">
                  <c:v>5</c:v>
                </c:pt>
                <c:pt idx="55">
                  <c:v>5</c:v>
                </c:pt>
                <c:pt idx="56">
                  <c:v>5</c:v>
                </c:pt>
                <c:pt idx="57">
                  <c:v>5</c:v>
                </c:pt>
                <c:pt idx="58">
                  <c:v>5</c:v>
                </c:pt>
                <c:pt idx="59">
                  <c:v>5</c:v>
                </c:pt>
                <c:pt idx="60">
                  <c:v>5</c:v>
                </c:pt>
                <c:pt idx="61">
                  <c:v>5</c:v>
                </c:pt>
                <c:pt idx="62">
                  <c:v>5</c:v>
                </c:pt>
                <c:pt idx="63">
                  <c:v>5</c:v>
                </c:pt>
                <c:pt idx="64">
                  <c:v>5</c:v>
                </c:pt>
                <c:pt idx="65">
                  <c:v>5</c:v>
                </c:pt>
                <c:pt idx="66">
                  <c:v>5</c:v>
                </c:pt>
                <c:pt idx="67">
                  <c:v>5</c:v>
                </c:pt>
                <c:pt idx="68">
                  <c:v>5</c:v>
                </c:pt>
                <c:pt idx="69">
                  <c:v>5</c:v>
                </c:pt>
                <c:pt idx="70">
                  <c:v>5</c:v>
                </c:pt>
                <c:pt idx="71">
                  <c:v>5</c:v>
                </c:pt>
                <c:pt idx="72">
                  <c:v>11</c:v>
                </c:pt>
                <c:pt idx="73">
                  <c:v>11</c:v>
                </c:pt>
                <c:pt idx="74">
                  <c:v>11</c:v>
                </c:pt>
                <c:pt idx="75">
                  <c:v>11</c:v>
                </c:pt>
                <c:pt idx="76">
                  <c:v>11</c:v>
                </c:pt>
                <c:pt idx="77">
                  <c:v>11</c:v>
                </c:pt>
                <c:pt idx="78">
                  <c:v>11</c:v>
                </c:pt>
                <c:pt idx="79">
                  <c:v>11</c:v>
                </c:pt>
                <c:pt idx="80">
                  <c:v>11</c:v>
                </c:pt>
                <c:pt idx="81">
                  <c:v>11</c:v>
                </c:pt>
                <c:pt idx="82">
                  <c:v>11</c:v>
                </c:pt>
                <c:pt idx="83">
                  <c:v>11</c:v>
                </c:pt>
                <c:pt idx="84">
                  <c:v>11</c:v>
                </c:pt>
                <c:pt idx="85">
                  <c:v>11</c:v>
                </c:pt>
                <c:pt idx="86">
                  <c:v>11</c:v>
                </c:pt>
                <c:pt idx="87">
                  <c:v>11</c:v>
                </c:pt>
                <c:pt idx="88">
                  <c:v>11</c:v>
                </c:pt>
                <c:pt idx="89">
                  <c:v>11</c:v>
                </c:pt>
                <c:pt idx="90">
                  <c:v>11</c:v>
                </c:pt>
                <c:pt idx="91">
                  <c:v>11</c:v>
                </c:pt>
                <c:pt idx="92">
                  <c:v>11</c:v>
                </c:pt>
                <c:pt idx="93">
                  <c:v>11</c:v>
                </c:pt>
                <c:pt idx="94">
                  <c:v>11</c:v>
                </c:pt>
                <c:pt idx="95">
                  <c:v>11</c:v>
                </c:pt>
              </c:numCache>
            </c:numRef>
          </c:xVal>
          <c:yVal>
            <c:numRef>
              <c:f>Hoja1!$C$370:$C$465</c:f>
              <c:numCache>
                <c:formatCode>General</c:formatCode>
                <c:ptCount val="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10</c:v>
                </c:pt>
                <c:pt idx="25">
                  <c:v>10</c:v>
                </c:pt>
                <c:pt idx="26">
                  <c:v>13</c:v>
                </c:pt>
                <c:pt idx="27">
                  <c:v>13</c:v>
                </c:pt>
                <c:pt idx="28">
                  <c:v>13</c:v>
                </c:pt>
                <c:pt idx="29">
                  <c:v>13.5</c:v>
                </c:pt>
                <c:pt idx="30">
                  <c:v>12</c:v>
                </c:pt>
                <c:pt idx="31">
                  <c:v>14</c:v>
                </c:pt>
                <c:pt idx="32">
                  <c:v>13.5</c:v>
                </c:pt>
                <c:pt idx="33">
                  <c:v>13.5</c:v>
                </c:pt>
                <c:pt idx="34">
                  <c:v>13</c:v>
                </c:pt>
                <c:pt idx="35">
                  <c:v>13</c:v>
                </c:pt>
                <c:pt idx="36">
                  <c:v>12.5</c:v>
                </c:pt>
                <c:pt idx="37">
                  <c:v>15</c:v>
                </c:pt>
                <c:pt idx="38">
                  <c:v>13</c:v>
                </c:pt>
                <c:pt idx="39">
                  <c:v>14.5</c:v>
                </c:pt>
                <c:pt idx="40">
                  <c:v>10.5</c:v>
                </c:pt>
                <c:pt idx="41">
                  <c:v>10</c:v>
                </c:pt>
                <c:pt idx="42">
                  <c:v>15</c:v>
                </c:pt>
                <c:pt idx="43">
                  <c:v>12</c:v>
                </c:pt>
                <c:pt idx="44">
                  <c:v>13</c:v>
                </c:pt>
                <c:pt idx="45">
                  <c:v>13</c:v>
                </c:pt>
                <c:pt idx="46">
                  <c:v>15</c:v>
                </c:pt>
                <c:pt idx="47">
                  <c:v>13</c:v>
                </c:pt>
                <c:pt idx="48">
                  <c:v>16</c:v>
                </c:pt>
                <c:pt idx="49">
                  <c:v>16</c:v>
                </c:pt>
                <c:pt idx="50">
                  <c:v>18</c:v>
                </c:pt>
                <c:pt idx="51">
                  <c:v>18</c:v>
                </c:pt>
                <c:pt idx="52">
                  <c:v>19</c:v>
                </c:pt>
                <c:pt idx="53">
                  <c:v>19</c:v>
                </c:pt>
                <c:pt idx="54">
                  <c:v>18</c:v>
                </c:pt>
                <c:pt idx="55">
                  <c:v>20</c:v>
                </c:pt>
                <c:pt idx="56">
                  <c:v>18</c:v>
                </c:pt>
                <c:pt idx="57">
                  <c:v>19</c:v>
                </c:pt>
                <c:pt idx="58">
                  <c:v>20.5</c:v>
                </c:pt>
                <c:pt idx="59">
                  <c:v>19.5</c:v>
                </c:pt>
                <c:pt idx="60">
                  <c:v>18</c:v>
                </c:pt>
                <c:pt idx="61">
                  <c:v>22</c:v>
                </c:pt>
                <c:pt idx="62">
                  <c:v>15</c:v>
                </c:pt>
                <c:pt idx="63">
                  <c:v>15.5</c:v>
                </c:pt>
                <c:pt idx="64">
                  <c:v>16</c:v>
                </c:pt>
                <c:pt idx="65">
                  <c:v>16</c:v>
                </c:pt>
                <c:pt idx="66">
                  <c:v>19</c:v>
                </c:pt>
                <c:pt idx="67">
                  <c:v>19</c:v>
                </c:pt>
                <c:pt idx="68">
                  <c:v>17</c:v>
                </c:pt>
                <c:pt idx="69">
                  <c:v>20</c:v>
                </c:pt>
                <c:pt idx="70">
                  <c:v>19.5</c:v>
                </c:pt>
                <c:pt idx="71">
                  <c:v>17</c:v>
                </c:pt>
                <c:pt idx="72">
                  <c:v>25.5</c:v>
                </c:pt>
                <c:pt idx="73">
                  <c:v>23</c:v>
                </c:pt>
                <c:pt idx="74">
                  <c:v>30</c:v>
                </c:pt>
                <c:pt idx="75">
                  <c:v>32</c:v>
                </c:pt>
                <c:pt idx="76">
                  <c:v>31</c:v>
                </c:pt>
                <c:pt idx="77">
                  <c:v>28</c:v>
                </c:pt>
                <c:pt idx="78">
                  <c:v>30</c:v>
                </c:pt>
                <c:pt idx="79">
                  <c:v>36</c:v>
                </c:pt>
                <c:pt idx="80">
                  <c:v>33</c:v>
                </c:pt>
                <c:pt idx="81">
                  <c:v>32</c:v>
                </c:pt>
                <c:pt idx="82">
                  <c:v>30</c:v>
                </c:pt>
                <c:pt idx="83">
                  <c:v>30</c:v>
                </c:pt>
                <c:pt idx="84">
                  <c:v>28</c:v>
                </c:pt>
                <c:pt idx="85">
                  <c:v>37</c:v>
                </c:pt>
                <c:pt idx="86">
                  <c:v>22</c:v>
                </c:pt>
                <c:pt idx="87">
                  <c:v>33</c:v>
                </c:pt>
                <c:pt idx="88">
                  <c:v>26</c:v>
                </c:pt>
                <c:pt idx="89">
                  <c:v>24</c:v>
                </c:pt>
                <c:pt idx="90">
                  <c:v>32</c:v>
                </c:pt>
                <c:pt idx="91">
                  <c:v>32</c:v>
                </c:pt>
                <c:pt idx="92">
                  <c:v>25</c:v>
                </c:pt>
                <c:pt idx="93">
                  <c:v>25</c:v>
                </c:pt>
                <c:pt idx="94">
                  <c:v>31</c:v>
                </c:pt>
                <c:pt idx="95">
                  <c:v>30</c:v>
                </c:pt>
              </c:numCache>
            </c:numRef>
          </c:yVal>
        </c:ser>
        <c:dLbls/>
        <c:axId val="89003136"/>
        <c:axId val="89005056"/>
      </c:scatterChart>
      <c:valAx>
        <c:axId val="89003136"/>
        <c:scaling>
          <c:orientation val="minMax"/>
        </c:scaling>
        <c:axPos val="b"/>
        <c:title>
          <c:tx>
            <c:rich>
              <a:bodyPr/>
              <a:lstStyle/>
              <a:p>
                <a:pPr>
                  <a:defRPr lang="es-EC" sz="1400">
                    <a:effectLst/>
                  </a:defRPr>
                </a:pPr>
                <a:r>
                  <a:rPr lang="es-EC" sz="1400">
                    <a:effectLst/>
                  </a:rPr>
                  <a:t>Tiempo de crecimiento, en semanas</a:t>
                </a:r>
              </a:p>
            </c:rich>
          </c:tx>
        </c:title>
        <c:numFmt formatCode="General" sourceLinked="1"/>
        <c:tickLblPos val="nextTo"/>
        <c:txPr>
          <a:bodyPr/>
          <a:lstStyle/>
          <a:p>
            <a:pPr>
              <a:defRPr lang="es-EC"/>
            </a:pPr>
            <a:endParaRPr lang="es-ES"/>
          </a:p>
        </c:txPr>
        <c:crossAx val="89005056"/>
        <c:crosses val="autoZero"/>
        <c:crossBetween val="midCat"/>
      </c:valAx>
      <c:valAx>
        <c:axId val="89005056"/>
        <c:scaling>
          <c:orientation val="minMax"/>
          <c:max val="35"/>
        </c:scaling>
        <c:axPos val="l"/>
        <c:title>
          <c:tx>
            <c:rich>
              <a:bodyPr rot="-5400000" vert="horz"/>
              <a:lstStyle/>
              <a:p>
                <a:pPr>
                  <a:defRPr lang="es-EC" sz="1400">
                    <a:effectLst/>
                  </a:defRPr>
                </a:pPr>
                <a:r>
                  <a:rPr lang="es-EC" sz="1400" dirty="0">
                    <a:effectLst/>
                  </a:rPr>
                  <a:t>Altura de la planta (cm)</a:t>
                </a:r>
              </a:p>
            </c:rich>
          </c:tx>
          <c:layout>
            <c:manualLayout>
              <c:xMode val="edge"/>
              <c:yMode val="edge"/>
              <c:x val="0"/>
              <c:y val="0.13664330487091894"/>
            </c:manualLayout>
          </c:layout>
        </c:title>
        <c:numFmt formatCode="General" sourceLinked="1"/>
        <c:tickLblPos val="nextTo"/>
        <c:txPr>
          <a:bodyPr/>
          <a:lstStyle/>
          <a:p>
            <a:pPr>
              <a:defRPr lang="es-EC"/>
            </a:pPr>
            <a:endParaRPr lang="es-ES"/>
          </a:p>
        </c:txPr>
        <c:crossAx val="89003136"/>
        <c:crosses val="autoZero"/>
        <c:crossBetween val="midCat"/>
      </c:valAx>
      <c:spPr>
        <a:noFill/>
      </c:spPr>
    </c:plotArea>
    <c:legend>
      <c:legendPos val="r"/>
      <c:legendEntry>
        <c:idx val="1"/>
        <c:delete val="1"/>
      </c:legendEntry>
      <c:legendEntry>
        <c:idx val="2"/>
        <c:delete val="1"/>
      </c:legendEntry>
      <c:legendEntry>
        <c:idx val="4"/>
        <c:txPr>
          <a:bodyPr/>
          <a:lstStyle/>
          <a:p>
            <a:pPr>
              <a:defRPr sz="1050"/>
            </a:pPr>
            <a:endParaRPr lang="es-ES"/>
          </a:p>
        </c:txPr>
      </c:legendEntry>
      <c:legendEntry>
        <c:idx val="0"/>
        <c:delete val="1"/>
      </c:legendEntry>
      <c:legendEntry>
        <c:idx val="3"/>
        <c:delete val="1"/>
      </c:legendEntry>
      <c:layout>
        <c:manualLayout>
          <c:xMode val="edge"/>
          <c:yMode val="edge"/>
          <c:x val="0.29063094315209448"/>
          <c:y val="0.4746476256736501"/>
          <c:w val="0.52141927352024231"/>
          <c:h val="0.2161242917060138"/>
        </c:manualLayout>
      </c:layout>
      <c:overlay val="1"/>
      <c:spPr>
        <a:noFill/>
      </c:spPr>
      <c:txPr>
        <a:bodyPr/>
        <a:lstStyle/>
        <a:p>
          <a:pPr>
            <a:defRPr lang="es-EC" sz="1050"/>
          </a:pPr>
          <a:endParaRPr lang="es-ES"/>
        </a:p>
      </c:txPr>
    </c:legend>
    <c:plotVisOnly val="1"/>
    <c:dispBlanksAs val="gap"/>
  </c:chart>
  <c:spPr>
    <a:ln w="19050">
      <a:solidFill>
        <a:schemeClr val="tx1"/>
      </a:solidFill>
    </a:ln>
  </c:spPr>
  <c:txPr>
    <a:bodyPr/>
    <a:lstStyle/>
    <a:p>
      <a:pPr>
        <a:defRPr sz="1200"/>
      </a:pPr>
      <a:endParaRPr lang="es-E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10"/>
      <c:rotY val="10"/>
      <c:perspective val="0"/>
    </c:view3D>
    <c:plotArea>
      <c:layout>
        <c:manualLayout>
          <c:layoutTarget val="inner"/>
          <c:xMode val="edge"/>
          <c:yMode val="edge"/>
          <c:x val="0.15647707464741789"/>
          <c:y val="4.9855899835383626E-2"/>
          <c:w val="0.80174759405074369"/>
          <c:h val="0.56615001948909871"/>
        </c:manualLayout>
      </c:layout>
      <c:bar3DChart>
        <c:barDir val="col"/>
        <c:grouping val="clustered"/>
        <c:ser>
          <c:idx val="0"/>
          <c:order val="0"/>
          <c:tx>
            <c:strRef>
              <c:f>'DDB1'!$E$99</c:f>
              <c:strCache>
                <c:ptCount val="1"/>
                <c:pt idx="0">
                  <c:v>Semana 2</c:v>
                </c:pt>
              </c:strCache>
            </c:strRef>
          </c:tx>
          <c:spPr>
            <a:pattFill prst="dkDnDiag">
              <a:fgClr>
                <a:schemeClr val="accent5">
                  <a:lumMod val="20000"/>
                  <a:lumOff val="80000"/>
                </a:schemeClr>
              </a:fgClr>
              <a:bgClr>
                <a:schemeClr val="tx2">
                  <a:lumMod val="50000"/>
                </a:schemeClr>
              </a:bgClr>
            </a:pattFill>
            <a:ln>
              <a:noFill/>
            </a:ln>
            <a:effectLst>
              <a:outerShdw blurRad="50800" dist="38100" dir="10800000" algn="r" rotWithShape="0">
                <a:prstClr val="black">
                  <a:alpha val="40000"/>
                </a:prstClr>
              </a:outerShdw>
            </a:effectLst>
          </c:spPr>
          <c:dPt>
            <c:idx val="0"/>
            <c:spPr>
              <a:pattFill prst="ltDnDiag">
                <a:fgClr>
                  <a:schemeClr val="accent5">
                    <a:lumMod val="20000"/>
                    <a:lumOff val="80000"/>
                  </a:schemeClr>
                </a:fgClr>
                <a:bgClr>
                  <a:schemeClr val="bg1">
                    <a:lumMod val="95000"/>
                  </a:schemeClr>
                </a:bgClr>
              </a:pattFill>
              <a:ln>
                <a:noFill/>
              </a:ln>
              <a:effectLst>
                <a:outerShdw blurRad="50800" dist="38100" dir="10800000" algn="r" rotWithShape="0">
                  <a:prstClr val="black">
                    <a:alpha val="40000"/>
                  </a:prstClr>
                </a:outerShdw>
              </a:effectLst>
            </c:spPr>
          </c:dPt>
          <c:dPt>
            <c:idx val="1"/>
            <c:spPr>
              <a:pattFill prst="ltDnDiag">
                <a:fgClr>
                  <a:schemeClr val="accent5">
                    <a:lumMod val="20000"/>
                    <a:lumOff val="80000"/>
                  </a:schemeClr>
                </a:fgClr>
                <a:bgClr>
                  <a:schemeClr val="accent5">
                    <a:lumMod val="40000"/>
                    <a:lumOff val="60000"/>
                  </a:schemeClr>
                </a:bgClr>
              </a:pattFill>
              <a:ln>
                <a:noFill/>
              </a:ln>
              <a:effectLst>
                <a:outerShdw blurRad="50800" dist="38100" dir="10800000" algn="r" rotWithShape="0">
                  <a:prstClr val="black">
                    <a:alpha val="40000"/>
                  </a:prstClr>
                </a:outerShdw>
              </a:effectLst>
            </c:spPr>
          </c:dPt>
          <c:dPt>
            <c:idx val="2"/>
            <c:spPr>
              <a:pattFill prst="ltDnDiag">
                <a:fgClr>
                  <a:schemeClr val="accent5">
                    <a:lumMod val="20000"/>
                    <a:lumOff val="80000"/>
                  </a:schemeClr>
                </a:fgClr>
                <a:bgClr>
                  <a:schemeClr val="tx2">
                    <a:lumMod val="50000"/>
                  </a:schemeClr>
                </a:bgClr>
              </a:pattFill>
              <a:ln>
                <a:noFill/>
              </a:ln>
              <a:effectLst>
                <a:outerShdw blurRad="50800" dist="38100" dir="10800000" algn="r" rotWithShape="0">
                  <a:prstClr val="black">
                    <a:alpha val="40000"/>
                  </a:prstClr>
                </a:outerShdw>
              </a:effectLst>
            </c:spPr>
          </c:dPt>
          <c:dPt>
            <c:idx val="3"/>
            <c:spPr>
              <a:pattFill prst="ltDnDiag">
                <a:fgClr>
                  <a:schemeClr val="accent5">
                    <a:lumMod val="20000"/>
                    <a:lumOff val="80000"/>
                  </a:schemeClr>
                </a:fgClr>
                <a:bgClr>
                  <a:schemeClr val="accent1"/>
                </a:bgClr>
              </a:pattFill>
              <a:ln>
                <a:noFill/>
              </a:ln>
              <a:effectLst>
                <a:outerShdw blurRad="50800" dist="38100" dir="10800000" algn="r" rotWithShape="0">
                  <a:prstClr val="black">
                    <a:alpha val="40000"/>
                  </a:prstClr>
                </a:outerShdw>
              </a:effectLst>
            </c:spPr>
          </c:dPt>
          <c:cat>
            <c:strRef>
              <c:f>'DDB1'!$B$100:$B$103</c:f>
              <c:strCache>
                <c:ptCount val="4"/>
                <c:pt idx="0">
                  <c:v>C0H0</c:v>
                </c:pt>
                <c:pt idx="1">
                  <c:v>C0H1</c:v>
                </c:pt>
                <c:pt idx="2">
                  <c:v>C1H0</c:v>
                </c:pt>
                <c:pt idx="3">
                  <c:v>C1H1</c:v>
                </c:pt>
              </c:strCache>
            </c:strRef>
          </c:cat>
          <c:val>
            <c:numRef>
              <c:f>'DDB1'!$E$100:$E$103</c:f>
              <c:numCache>
                <c:formatCode>0.00</c:formatCode>
                <c:ptCount val="4"/>
                <c:pt idx="0">
                  <c:v>12.062500000000002</c:v>
                </c:pt>
                <c:pt idx="1">
                  <c:v>12.886363636363638</c:v>
                </c:pt>
                <c:pt idx="2">
                  <c:v>12.613636363636365</c:v>
                </c:pt>
                <c:pt idx="3">
                  <c:v>12.833333333333334</c:v>
                </c:pt>
              </c:numCache>
            </c:numRef>
          </c:val>
        </c:ser>
        <c:ser>
          <c:idx val="1"/>
          <c:order val="1"/>
          <c:tx>
            <c:strRef>
              <c:f>'DDB1'!$F$99</c:f>
              <c:strCache>
                <c:ptCount val="1"/>
                <c:pt idx="0">
                  <c:v>Semana 5</c:v>
                </c:pt>
              </c:strCache>
            </c:strRef>
          </c:tx>
          <c:spPr>
            <a:pattFill prst="dkVert">
              <a:fgClr>
                <a:schemeClr val="accent5">
                  <a:lumMod val="20000"/>
                  <a:lumOff val="80000"/>
                </a:schemeClr>
              </a:fgClr>
              <a:bgClr>
                <a:schemeClr val="tx2">
                  <a:lumMod val="50000"/>
                </a:schemeClr>
              </a:bgClr>
            </a:pattFill>
            <a:ln>
              <a:noFill/>
            </a:ln>
            <a:effectLst>
              <a:outerShdw blurRad="50800" dist="38100" dir="8100000" algn="tr" rotWithShape="0">
                <a:prstClr val="black">
                  <a:alpha val="40000"/>
                </a:prstClr>
              </a:outerShdw>
            </a:effectLst>
          </c:spPr>
          <c:dPt>
            <c:idx val="0"/>
            <c:spPr>
              <a:pattFill prst="ltVert">
                <a:fgClr>
                  <a:schemeClr val="accent5">
                    <a:lumMod val="20000"/>
                    <a:lumOff val="80000"/>
                  </a:schemeClr>
                </a:fgClr>
                <a:bgClr>
                  <a:schemeClr val="bg1"/>
                </a:bgClr>
              </a:pattFill>
              <a:ln>
                <a:noFill/>
              </a:ln>
              <a:effectLst>
                <a:outerShdw blurRad="50800" dist="38100" dir="8100000" algn="tr" rotWithShape="0">
                  <a:prstClr val="black">
                    <a:alpha val="40000"/>
                  </a:prstClr>
                </a:outerShdw>
              </a:effectLst>
            </c:spPr>
          </c:dPt>
          <c:dPt>
            <c:idx val="1"/>
            <c:spPr>
              <a:pattFill prst="ltVert">
                <a:fgClr>
                  <a:schemeClr val="accent5">
                    <a:lumMod val="20000"/>
                    <a:lumOff val="80000"/>
                  </a:schemeClr>
                </a:fgClr>
                <a:bgClr>
                  <a:schemeClr val="accent5">
                    <a:lumMod val="40000"/>
                    <a:lumOff val="60000"/>
                  </a:schemeClr>
                </a:bgClr>
              </a:pattFill>
              <a:ln>
                <a:noFill/>
              </a:ln>
              <a:effectLst>
                <a:outerShdw blurRad="50800" dist="38100" dir="8100000" algn="tr" rotWithShape="0">
                  <a:prstClr val="black">
                    <a:alpha val="40000"/>
                  </a:prstClr>
                </a:outerShdw>
              </a:effectLst>
            </c:spPr>
          </c:dPt>
          <c:dPt>
            <c:idx val="2"/>
            <c:spPr>
              <a:pattFill prst="ltVert">
                <a:fgClr>
                  <a:schemeClr val="accent5">
                    <a:lumMod val="20000"/>
                    <a:lumOff val="80000"/>
                  </a:schemeClr>
                </a:fgClr>
                <a:bgClr>
                  <a:schemeClr val="tx2">
                    <a:lumMod val="50000"/>
                  </a:schemeClr>
                </a:bgClr>
              </a:pattFill>
              <a:ln>
                <a:noFill/>
              </a:ln>
              <a:effectLst>
                <a:outerShdw blurRad="50800" dist="38100" dir="8100000" algn="tr" rotWithShape="0">
                  <a:prstClr val="black">
                    <a:alpha val="40000"/>
                  </a:prstClr>
                </a:outerShdw>
              </a:effectLst>
            </c:spPr>
          </c:dPt>
          <c:dPt>
            <c:idx val="3"/>
            <c:spPr>
              <a:pattFill prst="ltVert">
                <a:fgClr>
                  <a:schemeClr val="accent5">
                    <a:lumMod val="20000"/>
                    <a:lumOff val="80000"/>
                  </a:schemeClr>
                </a:fgClr>
                <a:bgClr>
                  <a:schemeClr val="accent1"/>
                </a:bgClr>
              </a:pattFill>
              <a:ln>
                <a:noFill/>
              </a:ln>
              <a:effectLst>
                <a:outerShdw blurRad="50800" dist="38100" dir="8100000" algn="tr" rotWithShape="0">
                  <a:prstClr val="black">
                    <a:alpha val="40000"/>
                  </a:prstClr>
                </a:outerShdw>
              </a:effectLst>
            </c:spPr>
          </c:dPt>
          <c:val>
            <c:numRef>
              <c:f>'DDB1'!$F$100:$F$103</c:f>
              <c:numCache>
                <c:formatCode>0.00</c:formatCode>
                <c:ptCount val="4"/>
                <c:pt idx="0">
                  <c:v>18.541666666666668</c:v>
                </c:pt>
                <c:pt idx="1">
                  <c:v>19.090909090909086</c:v>
                </c:pt>
                <c:pt idx="2">
                  <c:v>18.613636363636363</c:v>
                </c:pt>
                <c:pt idx="3">
                  <c:v>18.125</c:v>
                </c:pt>
              </c:numCache>
            </c:numRef>
          </c:val>
        </c:ser>
        <c:ser>
          <c:idx val="2"/>
          <c:order val="2"/>
          <c:tx>
            <c:strRef>
              <c:f>'DDB1'!$G$99</c:f>
              <c:strCache>
                <c:ptCount val="1"/>
                <c:pt idx="0">
                  <c:v>Semana 11</c:v>
                </c:pt>
              </c:strCache>
            </c:strRef>
          </c:tx>
          <c:spPr>
            <a:pattFill prst="ltHorz">
              <a:fgClr>
                <a:schemeClr val="accent5">
                  <a:lumMod val="20000"/>
                  <a:lumOff val="80000"/>
                </a:schemeClr>
              </a:fgClr>
              <a:bgClr>
                <a:schemeClr val="tx2">
                  <a:lumMod val="50000"/>
                </a:schemeClr>
              </a:bgClr>
            </a:pattFill>
            <a:ln>
              <a:noFill/>
            </a:ln>
            <a:effectLst>
              <a:outerShdw blurRad="50800" dist="38100" dir="8100000" algn="tr" rotWithShape="0">
                <a:prstClr val="black">
                  <a:alpha val="40000"/>
                </a:prstClr>
              </a:outerShdw>
            </a:effectLst>
          </c:spPr>
          <c:dPt>
            <c:idx val="0"/>
            <c:spPr>
              <a:pattFill prst="ltHorz">
                <a:fgClr>
                  <a:schemeClr val="accent5">
                    <a:lumMod val="20000"/>
                    <a:lumOff val="80000"/>
                  </a:schemeClr>
                </a:fgClr>
                <a:bgClr>
                  <a:schemeClr val="bg1">
                    <a:lumMod val="95000"/>
                  </a:schemeClr>
                </a:bgClr>
              </a:pattFill>
              <a:ln>
                <a:noFill/>
              </a:ln>
              <a:effectLst>
                <a:outerShdw blurRad="50800" dist="38100" dir="8100000" algn="tr" rotWithShape="0">
                  <a:prstClr val="black">
                    <a:alpha val="40000"/>
                  </a:prstClr>
                </a:outerShdw>
              </a:effectLst>
            </c:spPr>
          </c:dPt>
          <c:dPt>
            <c:idx val="1"/>
            <c:spPr>
              <a:pattFill prst="ltHorz">
                <a:fgClr>
                  <a:schemeClr val="accent5">
                    <a:lumMod val="20000"/>
                    <a:lumOff val="80000"/>
                  </a:schemeClr>
                </a:fgClr>
                <a:bgClr>
                  <a:schemeClr val="accent5">
                    <a:lumMod val="40000"/>
                    <a:lumOff val="60000"/>
                  </a:schemeClr>
                </a:bgClr>
              </a:pattFill>
              <a:ln>
                <a:noFill/>
              </a:ln>
              <a:effectLst>
                <a:outerShdw blurRad="50800" dist="38100" dir="8100000" algn="tr" rotWithShape="0">
                  <a:prstClr val="black">
                    <a:alpha val="40000"/>
                  </a:prstClr>
                </a:outerShdw>
              </a:effectLst>
            </c:spPr>
          </c:dPt>
          <c:dPt>
            <c:idx val="3"/>
            <c:spPr>
              <a:pattFill prst="ltHorz">
                <a:fgClr>
                  <a:schemeClr val="accent5">
                    <a:lumMod val="20000"/>
                    <a:lumOff val="80000"/>
                  </a:schemeClr>
                </a:fgClr>
                <a:bgClr>
                  <a:schemeClr val="accent1"/>
                </a:bgClr>
              </a:pattFill>
              <a:ln>
                <a:noFill/>
              </a:ln>
              <a:effectLst>
                <a:outerShdw blurRad="50800" dist="38100" dir="8100000" algn="tr" rotWithShape="0">
                  <a:prstClr val="black">
                    <a:alpha val="40000"/>
                  </a:prstClr>
                </a:outerShdw>
              </a:effectLst>
            </c:spPr>
          </c:dPt>
          <c:val>
            <c:numRef>
              <c:f>'DDB1'!$G$100:$G$103</c:f>
              <c:numCache>
                <c:formatCode>0.00</c:formatCode>
                <c:ptCount val="4"/>
                <c:pt idx="0">
                  <c:v>30.875</c:v>
                </c:pt>
                <c:pt idx="1">
                  <c:v>30.954545454545453</c:v>
                </c:pt>
                <c:pt idx="2">
                  <c:v>28.136363636363633</c:v>
                </c:pt>
                <c:pt idx="3">
                  <c:v>29.395833333333325</c:v>
                </c:pt>
              </c:numCache>
            </c:numRef>
          </c:val>
        </c:ser>
        <c:dLbls/>
        <c:gapWidth val="121"/>
        <c:shape val="cylinder"/>
        <c:axId val="89223552"/>
        <c:axId val="89225088"/>
        <c:axId val="0"/>
      </c:bar3DChart>
      <c:catAx>
        <c:axId val="89223552"/>
        <c:scaling>
          <c:orientation val="minMax"/>
        </c:scaling>
        <c:axPos val="b"/>
        <c:majorTickMark val="none"/>
        <c:tickLblPos val="nextTo"/>
        <c:txPr>
          <a:bodyPr/>
          <a:lstStyle/>
          <a:p>
            <a:pPr>
              <a:defRPr lang="es-EC"/>
            </a:pPr>
            <a:endParaRPr lang="es-ES"/>
          </a:p>
        </c:txPr>
        <c:crossAx val="89225088"/>
        <c:crosses val="autoZero"/>
        <c:auto val="1"/>
        <c:lblAlgn val="ctr"/>
        <c:lblOffset val="100"/>
      </c:catAx>
      <c:valAx>
        <c:axId val="89225088"/>
        <c:scaling>
          <c:orientation val="minMax"/>
          <c:max val="32"/>
          <c:min val="0"/>
        </c:scaling>
        <c:axPos val="l"/>
        <c:title>
          <c:tx>
            <c:rich>
              <a:bodyPr rot="-5400000" vert="horz"/>
              <a:lstStyle/>
              <a:p>
                <a:pPr>
                  <a:defRPr lang="es-EC" sz="1400">
                    <a:effectLst/>
                  </a:defRPr>
                </a:pPr>
                <a:r>
                  <a:rPr lang="es-EC" sz="1400">
                    <a:effectLst/>
                  </a:rPr>
                  <a:t>Altura de la planta (cm)</a:t>
                </a:r>
              </a:p>
            </c:rich>
          </c:tx>
          <c:layout>
            <c:manualLayout>
              <c:xMode val="edge"/>
              <c:yMode val="edge"/>
              <c:x val="0"/>
              <c:y val="0.11783891043071718"/>
            </c:manualLayout>
          </c:layout>
        </c:title>
        <c:numFmt formatCode="0.00" sourceLinked="1"/>
        <c:majorTickMark val="in"/>
        <c:tickLblPos val="nextTo"/>
        <c:txPr>
          <a:bodyPr/>
          <a:lstStyle/>
          <a:p>
            <a:pPr>
              <a:defRPr lang="es-EC"/>
            </a:pPr>
            <a:endParaRPr lang="es-ES"/>
          </a:p>
        </c:txPr>
        <c:crossAx val="89223552"/>
        <c:crosses val="autoZero"/>
        <c:crossBetween val="between"/>
        <c:majorUnit val="5"/>
        <c:minorUnit val="0.1"/>
      </c:valAx>
      <c:dTable>
        <c:showHorzBorder val="1"/>
        <c:showVertBorder val="1"/>
        <c:showOutline val="1"/>
        <c:showKeys val="1"/>
        <c:txPr>
          <a:bodyPr/>
          <a:lstStyle/>
          <a:p>
            <a:pPr rtl="0">
              <a:defRPr lang="es-EC" sz="1200"/>
            </a:pPr>
            <a:endParaRPr lang="es-ES"/>
          </a:p>
        </c:txPr>
      </c:dTable>
    </c:plotArea>
    <c:plotVisOnly val="1"/>
    <c:dispBlanksAs val="gap"/>
  </c:chart>
  <c:spPr>
    <a:ln w="19050">
      <a:solidFill>
        <a:schemeClr val="tx1"/>
      </a:solidFill>
    </a:ln>
  </c:spPr>
  <c:txPr>
    <a:bodyPr/>
    <a:lstStyle/>
    <a:p>
      <a:pPr>
        <a:defRPr sz="1400"/>
      </a:pPr>
      <a:endParaRPr lang="es-E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10"/>
      <c:rotY val="10"/>
      <c:perspective val="0"/>
    </c:view3D>
    <c:plotArea>
      <c:layout/>
      <c:bar3DChart>
        <c:barDir val="col"/>
        <c:grouping val="clustered"/>
        <c:ser>
          <c:idx val="0"/>
          <c:order val="0"/>
          <c:tx>
            <c:strRef>
              <c:f>'DDB1'!$J$99</c:f>
              <c:strCache>
                <c:ptCount val="1"/>
                <c:pt idx="0">
                  <c:v>Semana 2</c:v>
                </c:pt>
              </c:strCache>
            </c:strRef>
          </c:tx>
          <c:spPr>
            <a:pattFill prst="ltDnDiag">
              <a:fgClr>
                <a:schemeClr val="accent5">
                  <a:lumMod val="20000"/>
                  <a:lumOff val="80000"/>
                </a:schemeClr>
              </a:fgClr>
              <a:bgClr>
                <a:schemeClr val="tx2">
                  <a:lumMod val="50000"/>
                </a:schemeClr>
              </a:bgClr>
            </a:pattFill>
            <a:ln>
              <a:noFill/>
            </a:ln>
            <a:effectLst>
              <a:outerShdw blurRad="50800" dist="38100" dir="10800000" algn="r" rotWithShape="0">
                <a:prstClr val="black">
                  <a:alpha val="40000"/>
                </a:prstClr>
              </a:outerShdw>
            </a:effectLst>
          </c:spPr>
          <c:dPt>
            <c:idx val="0"/>
            <c:spPr>
              <a:pattFill prst="ltDnDiag">
                <a:fgClr>
                  <a:schemeClr val="accent5">
                    <a:lumMod val="20000"/>
                    <a:lumOff val="80000"/>
                  </a:schemeClr>
                </a:fgClr>
                <a:bgClr>
                  <a:schemeClr val="bg1"/>
                </a:bgClr>
              </a:pattFill>
              <a:ln>
                <a:noFill/>
              </a:ln>
              <a:effectLst>
                <a:outerShdw blurRad="50800" dist="38100" dir="10800000" algn="r" rotWithShape="0">
                  <a:prstClr val="black">
                    <a:alpha val="40000"/>
                  </a:prstClr>
                </a:outerShdw>
              </a:effectLst>
            </c:spPr>
          </c:dPt>
          <c:dPt>
            <c:idx val="1"/>
            <c:spPr>
              <a:pattFill prst="ltDnDiag">
                <a:fgClr>
                  <a:schemeClr val="accent5">
                    <a:lumMod val="20000"/>
                    <a:lumOff val="80000"/>
                  </a:schemeClr>
                </a:fgClr>
                <a:bgClr>
                  <a:schemeClr val="accent5">
                    <a:lumMod val="40000"/>
                    <a:lumOff val="60000"/>
                  </a:schemeClr>
                </a:bgClr>
              </a:pattFill>
              <a:ln>
                <a:noFill/>
              </a:ln>
              <a:effectLst>
                <a:outerShdw blurRad="50800" dist="38100" dir="10800000" algn="r" rotWithShape="0">
                  <a:prstClr val="black">
                    <a:alpha val="40000"/>
                  </a:prstClr>
                </a:outerShdw>
              </a:effectLst>
            </c:spPr>
          </c:dPt>
          <c:dPt>
            <c:idx val="3"/>
            <c:spPr>
              <a:pattFill prst="ltDnDiag">
                <a:fgClr>
                  <a:schemeClr val="accent5">
                    <a:lumMod val="20000"/>
                    <a:lumOff val="80000"/>
                  </a:schemeClr>
                </a:fgClr>
                <a:bgClr>
                  <a:schemeClr val="accent1"/>
                </a:bgClr>
              </a:pattFill>
              <a:ln>
                <a:noFill/>
              </a:ln>
              <a:effectLst>
                <a:outerShdw blurRad="50800" dist="38100" dir="10800000" algn="r" rotWithShape="0">
                  <a:prstClr val="black">
                    <a:alpha val="40000"/>
                  </a:prstClr>
                </a:outerShdw>
              </a:effectLst>
            </c:spPr>
          </c:dPt>
          <c:cat>
            <c:strRef>
              <c:f>'DDB1'!$B$100:$B$103</c:f>
              <c:strCache>
                <c:ptCount val="4"/>
                <c:pt idx="0">
                  <c:v>C0H0</c:v>
                </c:pt>
                <c:pt idx="1">
                  <c:v>C0H1</c:v>
                </c:pt>
                <c:pt idx="2">
                  <c:v>C1H0</c:v>
                </c:pt>
                <c:pt idx="3">
                  <c:v>C1H1</c:v>
                </c:pt>
              </c:strCache>
            </c:strRef>
          </c:cat>
          <c:val>
            <c:numRef>
              <c:f>'DDB1'!$J$100:$J$103</c:f>
              <c:numCache>
                <c:formatCode>0.00</c:formatCode>
                <c:ptCount val="4"/>
                <c:pt idx="0">
                  <c:v>3.7916666666666665</c:v>
                </c:pt>
                <c:pt idx="1">
                  <c:v>4.2727272727272725</c:v>
                </c:pt>
                <c:pt idx="2">
                  <c:v>4.1818181818181825</c:v>
                </c:pt>
                <c:pt idx="3">
                  <c:v>4.1249999999999991</c:v>
                </c:pt>
              </c:numCache>
            </c:numRef>
          </c:val>
        </c:ser>
        <c:ser>
          <c:idx val="1"/>
          <c:order val="1"/>
          <c:tx>
            <c:strRef>
              <c:f>'DDB1'!$K$99</c:f>
              <c:strCache>
                <c:ptCount val="1"/>
                <c:pt idx="0">
                  <c:v>Semana 5</c:v>
                </c:pt>
              </c:strCache>
            </c:strRef>
          </c:tx>
          <c:spPr>
            <a:pattFill prst="ltVert">
              <a:fgClr>
                <a:schemeClr val="accent5">
                  <a:lumMod val="20000"/>
                  <a:lumOff val="80000"/>
                </a:schemeClr>
              </a:fgClr>
              <a:bgClr>
                <a:schemeClr val="tx2">
                  <a:lumMod val="50000"/>
                </a:schemeClr>
              </a:bgClr>
            </a:pattFill>
            <a:ln>
              <a:noFill/>
            </a:ln>
            <a:effectLst>
              <a:outerShdw blurRad="50800" dist="38100" dir="8100000" algn="tr" rotWithShape="0">
                <a:prstClr val="black">
                  <a:alpha val="40000"/>
                </a:prstClr>
              </a:outerShdw>
            </a:effectLst>
          </c:spPr>
          <c:dPt>
            <c:idx val="0"/>
            <c:spPr>
              <a:pattFill prst="ltVert">
                <a:fgClr>
                  <a:schemeClr val="accent5">
                    <a:lumMod val="20000"/>
                    <a:lumOff val="80000"/>
                  </a:schemeClr>
                </a:fgClr>
                <a:bgClr>
                  <a:schemeClr val="bg1"/>
                </a:bgClr>
              </a:pattFill>
              <a:ln>
                <a:noFill/>
              </a:ln>
              <a:effectLst>
                <a:outerShdw blurRad="50800" dist="38100" dir="8100000" algn="tr" rotWithShape="0">
                  <a:prstClr val="black">
                    <a:alpha val="40000"/>
                  </a:prstClr>
                </a:outerShdw>
              </a:effectLst>
            </c:spPr>
          </c:dPt>
          <c:dPt>
            <c:idx val="1"/>
            <c:spPr>
              <a:pattFill prst="ltVert">
                <a:fgClr>
                  <a:schemeClr val="accent5">
                    <a:lumMod val="20000"/>
                    <a:lumOff val="80000"/>
                  </a:schemeClr>
                </a:fgClr>
                <a:bgClr>
                  <a:schemeClr val="accent5">
                    <a:lumMod val="40000"/>
                    <a:lumOff val="60000"/>
                  </a:schemeClr>
                </a:bgClr>
              </a:pattFill>
              <a:ln>
                <a:noFill/>
              </a:ln>
              <a:effectLst>
                <a:outerShdw blurRad="50800" dist="38100" dir="8100000" algn="tr" rotWithShape="0">
                  <a:prstClr val="black">
                    <a:alpha val="40000"/>
                  </a:prstClr>
                </a:outerShdw>
              </a:effectLst>
            </c:spPr>
          </c:dPt>
          <c:dPt>
            <c:idx val="3"/>
            <c:spPr>
              <a:pattFill prst="ltVert">
                <a:fgClr>
                  <a:schemeClr val="accent5">
                    <a:lumMod val="20000"/>
                    <a:lumOff val="80000"/>
                  </a:schemeClr>
                </a:fgClr>
                <a:bgClr>
                  <a:schemeClr val="accent1"/>
                </a:bgClr>
              </a:pattFill>
              <a:ln>
                <a:noFill/>
              </a:ln>
              <a:effectLst>
                <a:outerShdw blurRad="50800" dist="38100" dir="8100000" algn="tr" rotWithShape="0">
                  <a:prstClr val="black">
                    <a:alpha val="40000"/>
                  </a:prstClr>
                </a:outerShdw>
              </a:effectLst>
            </c:spPr>
          </c:dPt>
          <c:val>
            <c:numRef>
              <c:f>'DDB1'!$K$100:$K$103</c:f>
              <c:numCache>
                <c:formatCode>0.00</c:formatCode>
                <c:ptCount val="4"/>
                <c:pt idx="0">
                  <c:v>3.625</c:v>
                </c:pt>
                <c:pt idx="1">
                  <c:v>3.9545454545454541</c:v>
                </c:pt>
                <c:pt idx="2">
                  <c:v>3.9545454545454541</c:v>
                </c:pt>
                <c:pt idx="3">
                  <c:v>3.7916666666666665</c:v>
                </c:pt>
              </c:numCache>
            </c:numRef>
          </c:val>
        </c:ser>
        <c:ser>
          <c:idx val="2"/>
          <c:order val="2"/>
          <c:tx>
            <c:strRef>
              <c:f>'DDB1'!$L$99</c:f>
              <c:strCache>
                <c:ptCount val="1"/>
                <c:pt idx="0">
                  <c:v>Semana 11</c:v>
                </c:pt>
              </c:strCache>
            </c:strRef>
          </c:tx>
          <c:spPr>
            <a:pattFill prst="ltHorz">
              <a:fgClr>
                <a:schemeClr val="accent5">
                  <a:lumMod val="20000"/>
                  <a:lumOff val="80000"/>
                </a:schemeClr>
              </a:fgClr>
              <a:bgClr>
                <a:schemeClr val="tx2">
                  <a:lumMod val="50000"/>
                </a:schemeClr>
              </a:bgClr>
            </a:pattFill>
          </c:spPr>
          <c:dPt>
            <c:idx val="0"/>
            <c:spPr>
              <a:pattFill prst="ltHorz">
                <a:fgClr>
                  <a:schemeClr val="accent5">
                    <a:lumMod val="20000"/>
                    <a:lumOff val="80000"/>
                  </a:schemeClr>
                </a:fgClr>
                <a:bgClr>
                  <a:schemeClr val="bg1"/>
                </a:bgClr>
              </a:pattFill>
            </c:spPr>
          </c:dPt>
          <c:dPt>
            <c:idx val="1"/>
            <c:spPr>
              <a:pattFill prst="ltHorz">
                <a:fgClr>
                  <a:schemeClr val="accent5">
                    <a:lumMod val="20000"/>
                    <a:lumOff val="80000"/>
                  </a:schemeClr>
                </a:fgClr>
                <a:bgClr>
                  <a:schemeClr val="accent5">
                    <a:lumMod val="40000"/>
                    <a:lumOff val="60000"/>
                  </a:schemeClr>
                </a:bgClr>
              </a:pattFill>
            </c:spPr>
          </c:dPt>
          <c:dPt>
            <c:idx val="3"/>
            <c:spPr>
              <a:pattFill prst="ltHorz">
                <a:fgClr>
                  <a:schemeClr val="accent5">
                    <a:lumMod val="20000"/>
                    <a:lumOff val="80000"/>
                  </a:schemeClr>
                </a:fgClr>
                <a:bgClr>
                  <a:schemeClr val="accent1"/>
                </a:bgClr>
              </a:pattFill>
            </c:spPr>
          </c:dPt>
          <c:val>
            <c:numRef>
              <c:f>'DDB1'!$L$100:$L$103</c:f>
              <c:numCache>
                <c:formatCode>0.00</c:formatCode>
                <c:ptCount val="4"/>
                <c:pt idx="0">
                  <c:v>5.875</c:v>
                </c:pt>
                <c:pt idx="1">
                  <c:v>6.5454545454545459</c:v>
                </c:pt>
                <c:pt idx="2">
                  <c:v>6</c:v>
                </c:pt>
                <c:pt idx="3">
                  <c:v>6.2916666666666679</c:v>
                </c:pt>
              </c:numCache>
            </c:numRef>
          </c:val>
        </c:ser>
        <c:dLbls/>
        <c:gapWidth val="121"/>
        <c:shape val="cylinder"/>
        <c:axId val="88995712"/>
        <c:axId val="88997248"/>
        <c:axId val="0"/>
      </c:bar3DChart>
      <c:catAx>
        <c:axId val="88995712"/>
        <c:scaling>
          <c:orientation val="minMax"/>
        </c:scaling>
        <c:axPos val="b"/>
        <c:majorTickMark val="none"/>
        <c:tickLblPos val="nextTo"/>
        <c:txPr>
          <a:bodyPr/>
          <a:lstStyle/>
          <a:p>
            <a:pPr>
              <a:defRPr lang="es-EC"/>
            </a:pPr>
            <a:endParaRPr lang="es-ES"/>
          </a:p>
        </c:txPr>
        <c:crossAx val="88997248"/>
        <c:crosses val="autoZero"/>
        <c:auto val="1"/>
        <c:lblAlgn val="ctr"/>
        <c:lblOffset val="100"/>
      </c:catAx>
      <c:valAx>
        <c:axId val="88997248"/>
        <c:scaling>
          <c:orientation val="minMax"/>
          <c:max val="7"/>
          <c:min val="0"/>
        </c:scaling>
        <c:axPos val="l"/>
        <c:title>
          <c:tx>
            <c:rich>
              <a:bodyPr rot="-5400000" vert="horz"/>
              <a:lstStyle/>
              <a:p>
                <a:pPr>
                  <a:defRPr lang="es-EC"/>
                </a:pPr>
                <a:r>
                  <a:rPr lang="es-EC" dirty="0"/>
                  <a:t>Número de hojas vivas</a:t>
                </a:r>
              </a:p>
            </c:rich>
          </c:tx>
          <c:layout>
            <c:manualLayout>
              <c:xMode val="edge"/>
              <c:yMode val="edge"/>
              <c:x val="6.5618854919905864E-2"/>
              <c:y val="7.3782187147688846E-2"/>
            </c:manualLayout>
          </c:layout>
        </c:title>
        <c:numFmt formatCode="0.00" sourceLinked="1"/>
        <c:tickLblPos val="nextTo"/>
        <c:txPr>
          <a:bodyPr/>
          <a:lstStyle/>
          <a:p>
            <a:pPr>
              <a:defRPr lang="es-EC" sz="1400"/>
            </a:pPr>
            <a:endParaRPr lang="es-ES"/>
          </a:p>
        </c:txPr>
        <c:crossAx val="88995712"/>
        <c:crosses val="autoZero"/>
        <c:crossBetween val="between"/>
        <c:majorUnit val="1"/>
        <c:minorUnit val="5.0000000000000017E-2"/>
      </c:valAx>
      <c:dTable>
        <c:showHorzBorder val="1"/>
        <c:showVertBorder val="1"/>
        <c:showOutline val="1"/>
        <c:showKeys val="1"/>
        <c:txPr>
          <a:bodyPr/>
          <a:lstStyle/>
          <a:p>
            <a:pPr rtl="0">
              <a:defRPr lang="es-EC" sz="1400"/>
            </a:pPr>
            <a:endParaRPr lang="es-ES"/>
          </a:p>
        </c:txPr>
      </c:dTable>
      <c:spPr>
        <a:noFill/>
        <a:ln w="25400">
          <a:noFill/>
        </a:ln>
      </c:spPr>
    </c:plotArea>
    <c:plotVisOnly val="1"/>
    <c:dispBlanksAs val="gap"/>
  </c:chart>
  <c:txPr>
    <a:bodyPr/>
    <a:lstStyle/>
    <a:p>
      <a:pPr>
        <a:defRPr sz="1600"/>
      </a:pPr>
      <a:endParaRPr lang="es-E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10"/>
      <c:rotY val="10"/>
      <c:perspective val="0"/>
    </c:view3D>
    <c:plotArea>
      <c:layout/>
      <c:bar3DChart>
        <c:barDir val="col"/>
        <c:grouping val="clustered"/>
        <c:ser>
          <c:idx val="0"/>
          <c:order val="0"/>
          <c:tx>
            <c:strRef>
              <c:f>'DDB1'!$U$99</c:f>
              <c:strCache>
                <c:ptCount val="1"/>
                <c:pt idx="0">
                  <c:v>Semana 2</c:v>
                </c:pt>
              </c:strCache>
            </c:strRef>
          </c:tx>
          <c:spPr>
            <a:pattFill prst="ltDnDiag">
              <a:fgClr>
                <a:schemeClr val="accent5">
                  <a:lumMod val="20000"/>
                  <a:lumOff val="80000"/>
                </a:schemeClr>
              </a:fgClr>
              <a:bgClr>
                <a:schemeClr val="tx2">
                  <a:lumMod val="50000"/>
                </a:schemeClr>
              </a:bgClr>
            </a:pattFill>
            <a:ln>
              <a:noFill/>
            </a:ln>
            <a:effectLst>
              <a:outerShdw blurRad="50800" dist="38100" dir="10800000" algn="r" rotWithShape="0">
                <a:prstClr val="black">
                  <a:alpha val="40000"/>
                </a:prstClr>
              </a:outerShdw>
            </a:effectLst>
          </c:spPr>
          <c:dPt>
            <c:idx val="0"/>
            <c:spPr>
              <a:pattFill prst="ltDnDiag">
                <a:fgClr>
                  <a:schemeClr val="accent5">
                    <a:lumMod val="20000"/>
                    <a:lumOff val="80000"/>
                  </a:schemeClr>
                </a:fgClr>
                <a:bgClr>
                  <a:schemeClr val="bg1"/>
                </a:bgClr>
              </a:pattFill>
              <a:ln>
                <a:noFill/>
              </a:ln>
              <a:effectLst>
                <a:outerShdw blurRad="50800" dist="38100" dir="10800000" algn="r" rotWithShape="0">
                  <a:prstClr val="black">
                    <a:alpha val="40000"/>
                  </a:prstClr>
                </a:outerShdw>
              </a:effectLst>
            </c:spPr>
          </c:dPt>
          <c:dPt>
            <c:idx val="1"/>
            <c:spPr>
              <a:pattFill prst="ltDnDiag">
                <a:fgClr>
                  <a:schemeClr val="accent5">
                    <a:lumMod val="20000"/>
                    <a:lumOff val="80000"/>
                  </a:schemeClr>
                </a:fgClr>
                <a:bgClr>
                  <a:schemeClr val="accent5">
                    <a:lumMod val="40000"/>
                    <a:lumOff val="60000"/>
                  </a:schemeClr>
                </a:bgClr>
              </a:pattFill>
              <a:ln>
                <a:noFill/>
              </a:ln>
              <a:effectLst>
                <a:outerShdw blurRad="50800" dist="38100" dir="10800000" algn="r" rotWithShape="0">
                  <a:prstClr val="black">
                    <a:alpha val="40000"/>
                  </a:prstClr>
                </a:outerShdw>
              </a:effectLst>
            </c:spPr>
          </c:dPt>
          <c:dPt>
            <c:idx val="3"/>
            <c:spPr>
              <a:pattFill prst="ltDnDiag">
                <a:fgClr>
                  <a:schemeClr val="accent5">
                    <a:lumMod val="20000"/>
                    <a:lumOff val="80000"/>
                  </a:schemeClr>
                </a:fgClr>
                <a:bgClr>
                  <a:schemeClr val="accent1"/>
                </a:bgClr>
              </a:pattFill>
              <a:ln>
                <a:noFill/>
              </a:ln>
              <a:effectLst>
                <a:outerShdw blurRad="50800" dist="38100" dir="10800000" algn="r" rotWithShape="0">
                  <a:prstClr val="black">
                    <a:alpha val="40000"/>
                  </a:prstClr>
                </a:outerShdw>
              </a:effectLst>
            </c:spPr>
          </c:dPt>
          <c:cat>
            <c:strRef>
              <c:f>'DDB1'!$B$100:$B$103</c:f>
              <c:strCache>
                <c:ptCount val="4"/>
                <c:pt idx="0">
                  <c:v>C0H0</c:v>
                </c:pt>
                <c:pt idx="1">
                  <c:v>C0H1</c:v>
                </c:pt>
                <c:pt idx="2">
                  <c:v>C1H0</c:v>
                </c:pt>
                <c:pt idx="3">
                  <c:v>C1H1</c:v>
                </c:pt>
              </c:strCache>
            </c:strRef>
          </c:cat>
          <c:val>
            <c:numRef>
              <c:f>'DDB1'!$U$100:$U$103</c:f>
              <c:numCache>
                <c:formatCode>0.00</c:formatCode>
                <c:ptCount val="4"/>
                <c:pt idx="0">
                  <c:v>0.20833333333333337</c:v>
                </c:pt>
                <c:pt idx="1">
                  <c:v>0.31818181818181823</c:v>
                </c:pt>
                <c:pt idx="2">
                  <c:v>1.1363636363636365</c:v>
                </c:pt>
                <c:pt idx="3">
                  <c:v>0.70833333333333348</c:v>
                </c:pt>
              </c:numCache>
            </c:numRef>
          </c:val>
        </c:ser>
        <c:ser>
          <c:idx val="1"/>
          <c:order val="1"/>
          <c:tx>
            <c:strRef>
              <c:f>'DDB1'!$V$99</c:f>
              <c:strCache>
                <c:ptCount val="1"/>
                <c:pt idx="0">
                  <c:v>Semana 5</c:v>
                </c:pt>
              </c:strCache>
            </c:strRef>
          </c:tx>
          <c:spPr>
            <a:pattFill prst="ltVert">
              <a:fgClr>
                <a:schemeClr val="accent5">
                  <a:lumMod val="20000"/>
                  <a:lumOff val="80000"/>
                </a:schemeClr>
              </a:fgClr>
              <a:bgClr>
                <a:schemeClr val="tx2">
                  <a:lumMod val="50000"/>
                </a:schemeClr>
              </a:bgClr>
            </a:pattFill>
            <a:ln>
              <a:noFill/>
            </a:ln>
            <a:effectLst>
              <a:outerShdw blurRad="50800" dist="38100" dir="8100000" algn="tr" rotWithShape="0">
                <a:prstClr val="black">
                  <a:alpha val="40000"/>
                </a:prstClr>
              </a:outerShdw>
            </a:effectLst>
          </c:spPr>
          <c:dPt>
            <c:idx val="0"/>
            <c:spPr>
              <a:pattFill prst="ltVert">
                <a:fgClr>
                  <a:schemeClr val="accent5">
                    <a:lumMod val="20000"/>
                    <a:lumOff val="80000"/>
                  </a:schemeClr>
                </a:fgClr>
                <a:bgClr>
                  <a:schemeClr val="bg1"/>
                </a:bgClr>
              </a:pattFill>
              <a:ln>
                <a:noFill/>
              </a:ln>
              <a:effectLst>
                <a:outerShdw blurRad="50800" dist="38100" dir="8100000" algn="tr" rotWithShape="0">
                  <a:prstClr val="black">
                    <a:alpha val="40000"/>
                  </a:prstClr>
                </a:outerShdw>
              </a:effectLst>
            </c:spPr>
          </c:dPt>
          <c:dPt>
            <c:idx val="1"/>
            <c:spPr>
              <a:pattFill prst="ltVert">
                <a:fgClr>
                  <a:schemeClr val="accent5">
                    <a:lumMod val="20000"/>
                    <a:lumOff val="80000"/>
                  </a:schemeClr>
                </a:fgClr>
                <a:bgClr>
                  <a:schemeClr val="accent5">
                    <a:lumMod val="40000"/>
                    <a:lumOff val="60000"/>
                  </a:schemeClr>
                </a:bgClr>
              </a:pattFill>
              <a:ln>
                <a:noFill/>
              </a:ln>
              <a:effectLst>
                <a:outerShdw blurRad="50800" dist="38100" dir="8100000" algn="tr" rotWithShape="0">
                  <a:prstClr val="black">
                    <a:alpha val="40000"/>
                  </a:prstClr>
                </a:outerShdw>
              </a:effectLst>
            </c:spPr>
          </c:dPt>
          <c:dPt>
            <c:idx val="3"/>
            <c:spPr>
              <a:pattFill prst="ltVert">
                <a:fgClr>
                  <a:schemeClr val="accent5">
                    <a:lumMod val="20000"/>
                    <a:lumOff val="80000"/>
                  </a:schemeClr>
                </a:fgClr>
                <a:bgClr>
                  <a:schemeClr val="accent1"/>
                </a:bgClr>
              </a:pattFill>
              <a:ln>
                <a:noFill/>
              </a:ln>
              <a:effectLst>
                <a:outerShdw blurRad="50800" dist="38100" dir="8100000" algn="tr" rotWithShape="0">
                  <a:prstClr val="black">
                    <a:alpha val="40000"/>
                  </a:prstClr>
                </a:outerShdw>
              </a:effectLst>
            </c:spPr>
          </c:dPt>
          <c:cat>
            <c:strRef>
              <c:f>'DDB1'!$B$100:$B$103</c:f>
              <c:strCache>
                <c:ptCount val="4"/>
                <c:pt idx="0">
                  <c:v>C0H0</c:v>
                </c:pt>
                <c:pt idx="1">
                  <c:v>C0H1</c:v>
                </c:pt>
                <c:pt idx="2">
                  <c:v>C1H0</c:v>
                </c:pt>
                <c:pt idx="3">
                  <c:v>C1H1</c:v>
                </c:pt>
              </c:strCache>
            </c:strRef>
          </c:cat>
          <c:val>
            <c:numRef>
              <c:f>'DDB1'!$V$100:$V$103</c:f>
              <c:numCache>
                <c:formatCode>0.00</c:formatCode>
                <c:ptCount val="4"/>
                <c:pt idx="0">
                  <c:v>0.33333333333333331</c:v>
                </c:pt>
                <c:pt idx="1">
                  <c:v>0.40909090909090917</c:v>
                </c:pt>
                <c:pt idx="2">
                  <c:v>1.0454545454545454</c:v>
                </c:pt>
                <c:pt idx="3">
                  <c:v>0.87500000000000011</c:v>
                </c:pt>
              </c:numCache>
            </c:numRef>
          </c:val>
        </c:ser>
        <c:ser>
          <c:idx val="2"/>
          <c:order val="2"/>
          <c:tx>
            <c:strRef>
              <c:f>'DDB1'!$W$99</c:f>
              <c:strCache>
                <c:ptCount val="1"/>
                <c:pt idx="0">
                  <c:v>Semana 11</c:v>
                </c:pt>
              </c:strCache>
            </c:strRef>
          </c:tx>
          <c:spPr>
            <a:pattFill prst="ltHorz">
              <a:fgClr>
                <a:schemeClr val="accent5">
                  <a:lumMod val="20000"/>
                  <a:lumOff val="80000"/>
                </a:schemeClr>
              </a:fgClr>
              <a:bgClr>
                <a:schemeClr val="tx2">
                  <a:lumMod val="50000"/>
                </a:schemeClr>
              </a:bgClr>
            </a:pattFill>
          </c:spPr>
          <c:dPt>
            <c:idx val="0"/>
            <c:spPr>
              <a:pattFill prst="ltHorz">
                <a:fgClr>
                  <a:schemeClr val="accent5">
                    <a:lumMod val="20000"/>
                    <a:lumOff val="80000"/>
                  </a:schemeClr>
                </a:fgClr>
                <a:bgClr>
                  <a:schemeClr val="bg1"/>
                </a:bgClr>
              </a:pattFill>
            </c:spPr>
          </c:dPt>
          <c:dPt>
            <c:idx val="1"/>
            <c:spPr>
              <a:pattFill prst="ltHorz">
                <a:fgClr>
                  <a:schemeClr val="accent5">
                    <a:lumMod val="20000"/>
                    <a:lumOff val="80000"/>
                  </a:schemeClr>
                </a:fgClr>
                <a:bgClr>
                  <a:schemeClr val="accent5">
                    <a:lumMod val="40000"/>
                    <a:lumOff val="60000"/>
                  </a:schemeClr>
                </a:bgClr>
              </a:pattFill>
            </c:spPr>
          </c:dPt>
          <c:dPt>
            <c:idx val="3"/>
            <c:spPr>
              <a:pattFill prst="ltHorz">
                <a:fgClr>
                  <a:schemeClr val="accent5">
                    <a:lumMod val="20000"/>
                    <a:lumOff val="80000"/>
                  </a:schemeClr>
                </a:fgClr>
                <a:bgClr>
                  <a:schemeClr val="accent1"/>
                </a:bgClr>
              </a:pattFill>
            </c:spPr>
          </c:dPt>
          <c:cat>
            <c:strRef>
              <c:f>'DDB1'!$B$100:$B$103</c:f>
              <c:strCache>
                <c:ptCount val="4"/>
                <c:pt idx="0">
                  <c:v>C0H0</c:v>
                </c:pt>
                <c:pt idx="1">
                  <c:v>C0H1</c:v>
                </c:pt>
                <c:pt idx="2">
                  <c:v>C1H0</c:v>
                </c:pt>
                <c:pt idx="3">
                  <c:v>C1H1</c:v>
                </c:pt>
              </c:strCache>
            </c:strRef>
          </c:cat>
          <c:val>
            <c:numRef>
              <c:f>'DDB1'!$W$100:$W$103</c:f>
              <c:numCache>
                <c:formatCode>0.00</c:formatCode>
                <c:ptCount val="4"/>
                <c:pt idx="0">
                  <c:v>1.3333333333333333</c:v>
                </c:pt>
                <c:pt idx="1">
                  <c:v>1.7272727272727273</c:v>
                </c:pt>
                <c:pt idx="2">
                  <c:v>2.3636363636363642</c:v>
                </c:pt>
                <c:pt idx="3">
                  <c:v>2.125</c:v>
                </c:pt>
              </c:numCache>
            </c:numRef>
          </c:val>
        </c:ser>
        <c:dLbls/>
        <c:gapWidth val="121"/>
        <c:shape val="cylinder"/>
        <c:axId val="89316736"/>
        <c:axId val="89416832"/>
        <c:axId val="0"/>
      </c:bar3DChart>
      <c:catAx>
        <c:axId val="89316736"/>
        <c:scaling>
          <c:orientation val="minMax"/>
        </c:scaling>
        <c:axPos val="b"/>
        <c:majorTickMark val="none"/>
        <c:tickLblPos val="nextTo"/>
        <c:txPr>
          <a:bodyPr/>
          <a:lstStyle/>
          <a:p>
            <a:pPr>
              <a:defRPr lang="es-EC"/>
            </a:pPr>
            <a:endParaRPr lang="es-ES"/>
          </a:p>
        </c:txPr>
        <c:crossAx val="89416832"/>
        <c:crosses val="autoZero"/>
        <c:auto val="1"/>
        <c:lblAlgn val="ctr"/>
        <c:lblOffset val="100"/>
      </c:catAx>
      <c:valAx>
        <c:axId val="89416832"/>
        <c:scaling>
          <c:orientation val="minMax"/>
          <c:max val="2.5"/>
          <c:min val="0"/>
        </c:scaling>
        <c:axPos val="l"/>
        <c:title>
          <c:tx>
            <c:rich>
              <a:bodyPr rot="-5400000" vert="horz"/>
              <a:lstStyle/>
              <a:p>
                <a:pPr>
                  <a:defRPr lang="es-EC"/>
                </a:pPr>
                <a:r>
                  <a:rPr lang="es-EC"/>
                  <a:t>Número de Hojas con clorosis</a:t>
                </a:r>
              </a:p>
            </c:rich>
          </c:tx>
          <c:layout>
            <c:manualLayout>
              <c:xMode val="edge"/>
              <c:yMode val="edge"/>
              <c:x val="7.4062835610858066E-2"/>
              <c:y val="4.3132450638834856E-2"/>
            </c:manualLayout>
          </c:layout>
        </c:title>
        <c:numFmt formatCode="0.00" sourceLinked="1"/>
        <c:tickLblPos val="nextTo"/>
        <c:txPr>
          <a:bodyPr/>
          <a:lstStyle/>
          <a:p>
            <a:pPr>
              <a:defRPr lang="es-EC"/>
            </a:pPr>
            <a:endParaRPr lang="es-ES"/>
          </a:p>
        </c:txPr>
        <c:crossAx val="89316736"/>
        <c:crosses val="autoZero"/>
        <c:crossBetween val="between"/>
        <c:majorUnit val="0.5"/>
        <c:minorUnit val="5.0000000000000017E-2"/>
      </c:valAx>
      <c:dTable>
        <c:showHorzBorder val="1"/>
        <c:showVertBorder val="1"/>
        <c:showOutline val="1"/>
        <c:showKeys val="1"/>
        <c:txPr>
          <a:bodyPr/>
          <a:lstStyle/>
          <a:p>
            <a:pPr>
              <a:defRPr lang="es-EC"/>
            </a:pPr>
            <a:endParaRPr lang="es-ES"/>
          </a:p>
        </c:txPr>
      </c:dTable>
    </c:plotArea>
    <c:plotVisOnly val="1"/>
    <c:dispBlanksAs val="gap"/>
  </c:chart>
  <c:txPr>
    <a:bodyPr/>
    <a:lstStyle/>
    <a:p>
      <a:pPr>
        <a:defRPr sz="1600"/>
      </a:pPr>
      <a:endParaRPr lang="es-ES"/>
    </a:p>
  </c:txPr>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lang val="es-ES"/>
  <c:style val="26"/>
  <c:chart>
    <c:autoTitleDeleted val="1"/>
    <c:view3D>
      <c:rotX val="10"/>
      <c:rotY val="10"/>
      <c:perspective val="0"/>
    </c:view3D>
    <c:plotArea>
      <c:layout/>
      <c:bar3DChart>
        <c:barDir val="col"/>
        <c:grouping val="clustered"/>
        <c:ser>
          <c:idx val="0"/>
          <c:order val="0"/>
          <c:tx>
            <c:strRef>
              <c:f>'DDB1'!$M$99</c:f>
              <c:strCache>
                <c:ptCount val="1"/>
                <c:pt idx="0">
                  <c:v>Semana 5</c:v>
                </c:pt>
              </c:strCache>
            </c:strRef>
          </c:tx>
          <c:spPr>
            <a:pattFill prst="ltVert">
              <a:fgClr>
                <a:schemeClr val="accent5">
                  <a:lumMod val="20000"/>
                  <a:lumOff val="80000"/>
                </a:schemeClr>
              </a:fgClr>
              <a:bgClr>
                <a:schemeClr val="tx2">
                  <a:lumMod val="50000"/>
                </a:schemeClr>
              </a:bgClr>
            </a:pattFill>
          </c:spPr>
          <c:dPt>
            <c:idx val="0"/>
            <c:spPr>
              <a:pattFill prst="ltVert">
                <a:fgClr>
                  <a:schemeClr val="accent5">
                    <a:lumMod val="20000"/>
                    <a:lumOff val="80000"/>
                  </a:schemeClr>
                </a:fgClr>
                <a:bgClr>
                  <a:schemeClr val="bg1"/>
                </a:bgClr>
              </a:pattFill>
            </c:spPr>
          </c:dPt>
          <c:dPt>
            <c:idx val="1"/>
            <c:spPr>
              <a:pattFill prst="ltVert">
                <a:fgClr>
                  <a:schemeClr val="accent5">
                    <a:lumMod val="20000"/>
                    <a:lumOff val="80000"/>
                  </a:schemeClr>
                </a:fgClr>
                <a:bgClr>
                  <a:schemeClr val="accent5">
                    <a:lumMod val="40000"/>
                    <a:lumOff val="60000"/>
                  </a:schemeClr>
                </a:bgClr>
              </a:pattFill>
            </c:spPr>
          </c:dPt>
          <c:dPt>
            <c:idx val="3"/>
            <c:spPr>
              <a:pattFill prst="ltVert">
                <a:fgClr>
                  <a:schemeClr val="accent5">
                    <a:lumMod val="20000"/>
                    <a:lumOff val="80000"/>
                  </a:schemeClr>
                </a:fgClr>
                <a:bgClr>
                  <a:schemeClr val="accent1"/>
                </a:bgClr>
              </a:pattFill>
            </c:spPr>
          </c:dPt>
          <c:cat>
            <c:strRef>
              <c:f>'DDB1'!$B$100:$B$103</c:f>
              <c:strCache>
                <c:ptCount val="4"/>
                <c:pt idx="0">
                  <c:v>C0H0</c:v>
                </c:pt>
                <c:pt idx="1">
                  <c:v>C0H1</c:v>
                </c:pt>
                <c:pt idx="2">
                  <c:v>C1H0</c:v>
                </c:pt>
                <c:pt idx="3">
                  <c:v>C1H1</c:v>
                </c:pt>
              </c:strCache>
            </c:strRef>
          </c:cat>
          <c:val>
            <c:numRef>
              <c:f>'DDB1'!$M$100:$M$103</c:f>
              <c:numCache>
                <c:formatCode>0.00</c:formatCode>
                <c:ptCount val="4"/>
                <c:pt idx="0">
                  <c:v>2.4583333333333335</c:v>
                </c:pt>
                <c:pt idx="1">
                  <c:v>2.5909090909090908</c:v>
                </c:pt>
                <c:pt idx="2">
                  <c:v>2.6363636363636358</c:v>
                </c:pt>
                <c:pt idx="3">
                  <c:v>2.4166666666666661</c:v>
                </c:pt>
              </c:numCache>
            </c:numRef>
          </c:val>
        </c:ser>
        <c:ser>
          <c:idx val="1"/>
          <c:order val="1"/>
          <c:tx>
            <c:strRef>
              <c:f>'DDB1'!$N$99</c:f>
              <c:strCache>
                <c:ptCount val="1"/>
                <c:pt idx="0">
                  <c:v>Semana 11</c:v>
                </c:pt>
              </c:strCache>
            </c:strRef>
          </c:tx>
          <c:spPr>
            <a:pattFill prst="ltHorz">
              <a:fgClr>
                <a:schemeClr val="accent5">
                  <a:lumMod val="20000"/>
                  <a:lumOff val="80000"/>
                </a:schemeClr>
              </a:fgClr>
              <a:bgClr>
                <a:schemeClr val="tx2">
                  <a:lumMod val="50000"/>
                </a:schemeClr>
              </a:bgClr>
            </a:pattFill>
          </c:spPr>
          <c:dPt>
            <c:idx val="0"/>
            <c:spPr>
              <a:pattFill prst="ltHorz">
                <a:fgClr>
                  <a:schemeClr val="accent5">
                    <a:lumMod val="20000"/>
                    <a:lumOff val="80000"/>
                  </a:schemeClr>
                </a:fgClr>
                <a:bgClr>
                  <a:schemeClr val="bg1"/>
                </a:bgClr>
              </a:pattFill>
            </c:spPr>
          </c:dPt>
          <c:dPt>
            <c:idx val="1"/>
            <c:spPr>
              <a:pattFill prst="ltHorz">
                <a:fgClr>
                  <a:schemeClr val="accent5">
                    <a:lumMod val="20000"/>
                    <a:lumOff val="80000"/>
                  </a:schemeClr>
                </a:fgClr>
                <a:bgClr>
                  <a:schemeClr val="accent5">
                    <a:lumMod val="40000"/>
                    <a:lumOff val="60000"/>
                  </a:schemeClr>
                </a:bgClr>
              </a:pattFill>
            </c:spPr>
          </c:dPt>
          <c:dPt>
            <c:idx val="3"/>
            <c:spPr>
              <a:pattFill prst="ltHorz">
                <a:fgClr>
                  <a:schemeClr val="accent5">
                    <a:lumMod val="20000"/>
                    <a:lumOff val="80000"/>
                  </a:schemeClr>
                </a:fgClr>
                <a:bgClr>
                  <a:schemeClr val="accent1"/>
                </a:bgClr>
              </a:pattFill>
            </c:spPr>
          </c:dPt>
          <c:cat>
            <c:strRef>
              <c:f>'DDB1'!$B$100:$B$103</c:f>
              <c:strCache>
                <c:ptCount val="4"/>
                <c:pt idx="0">
                  <c:v>C0H0</c:v>
                </c:pt>
                <c:pt idx="1">
                  <c:v>C0H1</c:v>
                </c:pt>
                <c:pt idx="2">
                  <c:v>C1H0</c:v>
                </c:pt>
                <c:pt idx="3">
                  <c:v>C1H1</c:v>
                </c:pt>
              </c:strCache>
            </c:strRef>
          </c:cat>
          <c:val>
            <c:numRef>
              <c:f>'DDB1'!$N$100:$N$103</c:f>
              <c:numCache>
                <c:formatCode>0.00</c:formatCode>
                <c:ptCount val="4"/>
                <c:pt idx="0">
                  <c:v>4.666666666666667</c:v>
                </c:pt>
                <c:pt idx="1">
                  <c:v>4.7727272727272725</c:v>
                </c:pt>
                <c:pt idx="2">
                  <c:v>4.8181818181818166</c:v>
                </c:pt>
                <c:pt idx="3">
                  <c:v>4.5416666666666679</c:v>
                </c:pt>
              </c:numCache>
            </c:numRef>
          </c:val>
        </c:ser>
        <c:dLbls/>
        <c:gapWidth val="121"/>
        <c:shape val="cylinder"/>
        <c:axId val="89513344"/>
        <c:axId val="90113152"/>
        <c:axId val="0"/>
      </c:bar3DChart>
      <c:catAx>
        <c:axId val="89513344"/>
        <c:scaling>
          <c:orientation val="minMax"/>
        </c:scaling>
        <c:axPos val="b"/>
        <c:majorTickMark val="none"/>
        <c:tickLblPos val="nextTo"/>
        <c:txPr>
          <a:bodyPr/>
          <a:lstStyle/>
          <a:p>
            <a:pPr>
              <a:defRPr lang="es-EC"/>
            </a:pPr>
            <a:endParaRPr lang="es-ES"/>
          </a:p>
        </c:txPr>
        <c:crossAx val="90113152"/>
        <c:crosses val="autoZero"/>
        <c:auto val="1"/>
        <c:lblAlgn val="ctr"/>
        <c:lblOffset val="100"/>
      </c:catAx>
      <c:valAx>
        <c:axId val="90113152"/>
        <c:scaling>
          <c:orientation val="minMax"/>
          <c:max val="5"/>
          <c:min val="0"/>
        </c:scaling>
        <c:axPos val="l"/>
        <c:title>
          <c:tx>
            <c:rich>
              <a:bodyPr rot="-5400000" vert="horz"/>
              <a:lstStyle/>
              <a:p>
                <a:pPr>
                  <a:defRPr lang="es-EC" sz="1400" b="1">
                    <a:effectLst/>
                  </a:defRPr>
                </a:pPr>
                <a:r>
                  <a:rPr lang="es-EC" sz="1400" b="1">
                    <a:effectLst/>
                  </a:rPr>
                  <a:t>Número de hojas muertas</a:t>
                </a:r>
              </a:p>
            </c:rich>
          </c:tx>
          <c:layout>
            <c:manualLayout>
              <c:xMode val="edge"/>
              <c:yMode val="edge"/>
              <c:x val="3.8430248520190217E-2"/>
              <c:y val="0.13228771118815694"/>
            </c:manualLayout>
          </c:layout>
        </c:title>
        <c:numFmt formatCode="0.00" sourceLinked="1"/>
        <c:tickLblPos val="nextTo"/>
        <c:txPr>
          <a:bodyPr/>
          <a:lstStyle/>
          <a:p>
            <a:pPr>
              <a:defRPr lang="es-EC"/>
            </a:pPr>
            <a:endParaRPr lang="es-ES"/>
          </a:p>
        </c:txPr>
        <c:crossAx val="89513344"/>
        <c:crosses val="autoZero"/>
        <c:crossBetween val="between"/>
        <c:majorUnit val="1"/>
        <c:minorUnit val="5.0000000000000017E-2"/>
      </c:valAx>
      <c:dTable>
        <c:showHorzBorder val="1"/>
        <c:showVertBorder val="1"/>
        <c:showOutline val="1"/>
        <c:showKeys val="1"/>
        <c:txPr>
          <a:bodyPr/>
          <a:lstStyle/>
          <a:p>
            <a:pPr>
              <a:defRPr lang="es-EC"/>
            </a:pPr>
            <a:endParaRPr lang="es-ES"/>
          </a:p>
        </c:txPr>
      </c:dTable>
    </c:plotArea>
    <c:plotVisOnly val="1"/>
    <c:dispBlanksAs val="gap"/>
  </c:chart>
  <c:txPr>
    <a:bodyPr/>
    <a:lstStyle/>
    <a:p>
      <a:pPr>
        <a:defRPr sz="1200"/>
      </a:pPr>
      <a:endParaRPr lang="es-ES"/>
    </a:p>
  </c:txPr>
  <c:externalData r:id="rId1"/>
</c:chartSpace>
</file>

<file path=ppt/diagrams/_rels/data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s>
</file>

<file path=ppt/diagrams/_rels/data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image" Target="../media/image106.png"/></Relationships>
</file>

<file path=ppt/diagrams/_rels/data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image" Target="../media/image108.png"/></Relationships>
</file>

<file path=ppt/diagrams/_rels/data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11.png"/><Relationship Id="rId1" Type="http://schemas.openxmlformats.org/officeDocument/2006/relationships/image" Target="../media/image110.png"/></Relationships>
</file>

<file path=ppt/diagrams/_rels/data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image" Target="../media/image112.png"/><Relationship Id="rId5" Type="http://schemas.openxmlformats.org/officeDocument/2006/relationships/image" Target="../media/image116.png"/><Relationship Id="rId4" Type="http://schemas.openxmlformats.org/officeDocument/2006/relationships/image" Target="../media/image1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41.png"/><Relationship Id="rId2" Type="http://schemas.openxmlformats.org/officeDocument/2006/relationships/image" Target="../media/image1031.png"/><Relationship Id="rId1" Type="http://schemas.openxmlformats.org/officeDocument/2006/relationships/image" Target="../media/image102.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061.png"/><Relationship Id="rId1" Type="http://schemas.openxmlformats.org/officeDocument/2006/relationships/image" Target="../media/image1051.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image" Target="../media/image107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101.png"/><Relationship Id="rId1" Type="http://schemas.openxmlformats.org/officeDocument/2006/relationships/image" Target="../media/image10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1.png"/><Relationship Id="rId1" Type="http://schemas.openxmlformats.org/officeDocument/2006/relationships/image" Target="../media/image1111.png"/><Relationship Id="rId5" Type="http://schemas.openxmlformats.org/officeDocument/2006/relationships/image" Target="../media/image1151.png"/><Relationship Id="rId4" Type="http://schemas.openxmlformats.org/officeDocument/2006/relationships/image" Target="../media/image114.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0584E2-1226-4518-9CAF-F7CAB7A4C103}" type="doc">
      <dgm:prSet loTypeId="urn:microsoft.com/office/officeart/2005/8/layout/vList3#13" loCatId="list" qsTypeId="urn:microsoft.com/office/officeart/2005/8/quickstyle/simple1" qsCatId="simple" csTypeId="urn:microsoft.com/office/officeart/2005/8/colors/colorful4" csCatId="colorful" phldr="1"/>
      <dgm:spPr/>
      <dgm:t>
        <a:bodyPr/>
        <a:lstStyle/>
        <a:p>
          <a:endParaRPr lang="es-EC"/>
        </a:p>
      </dgm:t>
    </dgm:pt>
    <dgm:pt modelId="{DE57193D-EA09-421B-81F0-47A490787CB1}">
      <dgm:prSet phldrT="[Texto]" custT="1"/>
      <dgm:spPr/>
      <dgm:t>
        <a:bodyPr/>
        <a:lstStyle/>
        <a:p>
          <a:pPr marL="444500" indent="0" algn="just"/>
          <a:r>
            <a:rPr lang="es-EC" sz="1600" dirty="0" smtClean="0"/>
            <a:t>La mayoría de las muestras obtenidas de los pasivos ambientales, presentaron contaminación ambiental sobre los límites establecidos para ecosistemas sensibles.</a:t>
          </a:r>
          <a:endParaRPr lang="es-ES" sz="1600" dirty="0"/>
        </a:p>
      </dgm:t>
    </dgm:pt>
    <dgm:pt modelId="{C38BDDD2-445D-465E-88B1-7B6BFC01520C}" type="parTrans" cxnId="{920FFC0D-8AEE-406D-9FE6-E23A1AB9F237}">
      <dgm:prSet/>
      <dgm:spPr/>
      <dgm:t>
        <a:bodyPr/>
        <a:lstStyle/>
        <a:p>
          <a:endParaRPr lang="es-ES" sz="2000"/>
        </a:p>
      </dgm:t>
    </dgm:pt>
    <dgm:pt modelId="{2A7B4A2C-8DCF-4A03-892A-F2C23D7825FC}" type="sibTrans" cxnId="{920FFC0D-8AEE-406D-9FE6-E23A1AB9F237}">
      <dgm:prSet/>
      <dgm:spPr/>
      <dgm:t>
        <a:bodyPr/>
        <a:lstStyle/>
        <a:p>
          <a:endParaRPr lang="es-ES" sz="2000"/>
        </a:p>
      </dgm:t>
    </dgm:pt>
    <dgm:pt modelId="{CCCFA3B4-A46E-4C13-84A3-2FC2718F718F}">
      <dgm:prSet phldrT="[Texto]" custT="1"/>
      <dgm:spPr/>
      <dgm:t>
        <a:bodyPr/>
        <a:lstStyle/>
        <a:p>
          <a:pPr marL="446088" indent="0" algn="just"/>
          <a:r>
            <a:rPr lang="es-EC" sz="1600" dirty="0" smtClean="0"/>
            <a:t>Se hallaron poblaciones y porcentajes de colonización altos de hongos micorrícicos arbusculares (HMA) dentro de las muestras de los pasivos </a:t>
          </a:r>
          <a:r>
            <a:rPr lang="es-EC" sz="1600" smtClean="0"/>
            <a:t>ambientales obtenidas</a:t>
          </a:r>
          <a:r>
            <a:rPr lang="es-EC" sz="1600" dirty="0" smtClean="0"/>
            <a:t>, por lo que el desarrollo de los HMA no se vio influenciado por la contaminación ambiental y consecuentemente las esporas de HMA extraídas para la realización de cultivos monospóricos y mixtos, son esporas resistentes a la contaminación.</a:t>
          </a:r>
          <a:endParaRPr lang="es-ES" sz="1600" dirty="0"/>
        </a:p>
      </dgm:t>
    </dgm:pt>
    <dgm:pt modelId="{E84FDC90-F75F-4ABF-AD0B-B5C1C1B68F34}" type="parTrans" cxnId="{6629E837-D95F-4250-944B-299A793C23A1}">
      <dgm:prSet/>
      <dgm:spPr/>
      <dgm:t>
        <a:bodyPr/>
        <a:lstStyle/>
        <a:p>
          <a:endParaRPr lang="es-ES" sz="2000"/>
        </a:p>
      </dgm:t>
    </dgm:pt>
    <dgm:pt modelId="{DDF78EC8-7404-4AAD-89D7-606F49632C13}" type="sibTrans" cxnId="{6629E837-D95F-4250-944B-299A793C23A1}">
      <dgm:prSet/>
      <dgm:spPr/>
      <dgm:t>
        <a:bodyPr/>
        <a:lstStyle/>
        <a:p>
          <a:endParaRPr lang="es-ES" sz="2000"/>
        </a:p>
      </dgm:t>
    </dgm:pt>
    <dgm:pt modelId="{2CB4E891-B41B-4347-AD39-456D99BA476E}">
      <dgm:prSet phldrT="[Texto]" custT="1"/>
      <dgm:spPr/>
      <dgm:t>
        <a:bodyPr/>
        <a:lstStyle/>
        <a:p>
          <a:pPr marL="633413" indent="0" algn="just"/>
          <a:r>
            <a:rPr lang="es-EC" sz="1600" dirty="0" smtClean="0"/>
            <a:t>Se obtuvieron 38 cultivos monospóricos de HMA, en los cuales predominaron los géneros </a:t>
          </a:r>
          <a:r>
            <a:rPr lang="es-EC" sz="1600" i="1" dirty="0" smtClean="0"/>
            <a:t>Glomus </a:t>
          </a:r>
          <a:r>
            <a:rPr lang="es-EC" sz="1600" dirty="0" smtClean="0"/>
            <a:t>y </a:t>
          </a:r>
          <a:r>
            <a:rPr lang="es-EC" sz="1600" i="1" dirty="0" smtClean="0"/>
            <a:t>Acaulospora </a:t>
          </a:r>
          <a:r>
            <a:rPr lang="es-EC" sz="1600" dirty="0" smtClean="0"/>
            <a:t>(15 y 14 respectivamente) además se elaboraron 11 cultivos mixtos de hongos micorrizógenos arbusculares.</a:t>
          </a:r>
          <a:endParaRPr lang="es-ES" sz="1600" dirty="0"/>
        </a:p>
      </dgm:t>
    </dgm:pt>
    <dgm:pt modelId="{E632DF9A-73F8-4D20-982B-C4549982EEA7}" type="parTrans" cxnId="{EE7AE03D-6C4E-4BE9-9473-4EC2BC22124A}">
      <dgm:prSet/>
      <dgm:spPr/>
      <dgm:t>
        <a:bodyPr/>
        <a:lstStyle/>
        <a:p>
          <a:endParaRPr lang="es-ES" sz="2000"/>
        </a:p>
      </dgm:t>
    </dgm:pt>
    <dgm:pt modelId="{3B8FE864-EB40-47DE-85AA-65FD6296B0E6}" type="sibTrans" cxnId="{EE7AE03D-6C4E-4BE9-9473-4EC2BC22124A}">
      <dgm:prSet/>
      <dgm:spPr/>
      <dgm:t>
        <a:bodyPr/>
        <a:lstStyle/>
        <a:p>
          <a:endParaRPr lang="es-ES" sz="2000"/>
        </a:p>
      </dgm:t>
    </dgm:pt>
    <dgm:pt modelId="{ABB1A3B9-796C-4F1E-958A-60FDCE8F33F8}" type="pres">
      <dgm:prSet presAssocID="{A00584E2-1226-4518-9CAF-F7CAB7A4C103}" presName="linearFlow" presStyleCnt="0">
        <dgm:presLayoutVars>
          <dgm:dir/>
          <dgm:resizeHandles val="exact"/>
        </dgm:presLayoutVars>
      </dgm:prSet>
      <dgm:spPr/>
      <dgm:t>
        <a:bodyPr/>
        <a:lstStyle/>
        <a:p>
          <a:endParaRPr lang="es-EC"/>
        </a:p>
      </dgm:t>
    </dgm:pt>
    <dgm:pt modelId="{147D4F79-3086-472E-98D0-C1F09856DA2E}" type="pres">
      <dgm:prSet presAssocID="{DE57193D-EA09-421B-81F0-47A490787CB1}" presName="composite" presStyleCnt="0"/>
      <dgm:spPr/>
    </dgm:pt>
    <dgm:pt modelId="{BB843CB5-CA59-461C-AD4A-D719A7BACBB1}" type="pres">
      <dgm:prSet presAssocID="{DE57193D-EA09-421B-81F0-47A490787CB1}" presName="imgShp" presStyleLbl="fgImgPlace1" presStyleIdx="0" presStyleCnt="3" custScaleX="132998" custScaleY="116096" custLinFactNeighborX="-78959" custLinFactNeighborY="-1076"/>
      <dgm:spPr>
        <a:blipFill rotWithShape="1">
          <a:blip xmlns:r="http://schemas.openxmlformats.org/officeDocument/2006/relationships" r:embed="rId1"/>
          <a:stretch>
            <a:fillRect/>
          </a:stretch>
        </a:blipFill>
      </dgm:spPr>
      <dgm:t>
        <a:bodyPr/>
        <a:lstStyle/>
        <a:p>
          <a:endParaRPr lang="es-EC"/>
        </a:p>
      </dgm:t>
    </dgm:pt>
    <dgm:pt modelId="{8E7B2FC0-6C47-40A5-B41B-E983661404F9}" type="pres">
      <dgm:prSet presAssocID="{DE57193D-EA09-421B-81F0-47A490787CB1}" presName="txShp" presStyleLbl="node1" presStyleIdx="0" presStyleCnt="3" custScaleX="137300" custScaleY="115128">
        <dgm:presLayoutVars>
          <dgm:bulletEnabled val="1"/>
        </dgm:presLayoutVars>
      </dgm:prSet>
      <dgm:spPr/>
      <dgm:t>
        <a:bodyPr/>
        <a:lstStyle/>
        <a:p>
          <a:endParaRPr lang="es-ES"/>
        </a:p>
      </dgm:t>
    </dgm:pt>
    <dgm:pt modelId="{96CAC4D0-27F3-41D7-BAB6-297E92049022}" type="pres">
      <dgm:prSet presAssocID="{2A7B4A2C-8DCF-4A03-892A-F2C23D7825FC}" presName="spacing" presStyleCnt="0"/>
      <dgm:spPr/>
    </dgm:pt>
    <dgm:pt modelId="{8DF5D7DC-91AD-45C0-A094-DD577A6CEDD1}" type="pres">
      <dgm:prSet presAssocID="{CCCFA3B4-A46E-4C13-84A3-2FC2718F718F}" presName="composite" presStyleCnt="0"/>
      <dgm:spPr/>
    </dgm:pt>
    <dgm:pt modelId="{C8264EEA-82AB-4A10-AC28-66C4C6C2E2DE}" type="pres">
      <dgm:prSet presAssocID="{CCCFA3B4-A46E-4C13-84A3-2FC2718F718F}" presName="imgShp" presStyleLbl="fgImgPlace1" presStyleIdx="1" presStyleCnt="3" custScaleX="133627" custScaleY="124458" custLinFactNeighborX="-70997" custLinFactNeighborY="0"/>
      <dgm:spPr>
        <a:blipFill rotWithShape="1">
          <a:blip xmlns:r="http://schemas.openxmlformats.org/officeDocument/2006/relationships" r:embed="rId2"/>
          <a:stretch>
            <a:fillRect/>
          </a:stretch>
        </a:blipFill>
      </dgm:spPr>
      <dgm:t>
        <a:bodyPr/>
        <a:lstStyle/>
        <a:p>
          <a:endParaRPr lang="es-EC"/>
        </a:p>
      </dgm:t>
    </dgm:pt>
    <dgm:pt modelId="{AE2EE639-9BD1-4D3D-B87C-91DE80105FEC}" type="pres">
      <dgm:prSet presAssocID="{CCCFA3B4-A46E-4C13-84A3-2FC2718F718F}" presName="txShp" presStyleLbl="node1" presStyleIdx="1" presStyleCnt="3" custScaleX="136458" custScaleY="124572">
        <dgm:presLayoutVars>
          <dgm:bulletEnabled val="1"/>
        </dgm:presLayoutVars>
      </dgm:prSet>
      <dgm:spPr/>
      <dgm:t>
        <a:bodyPr/>
        <a:lstStyle/>
        <a:p>
          <a:endParaRPr lang="es-ES"/>
        </a:p>
      </dgm:t>
    </dgm:pt>
    <dgm:pt modelId="{ED9AF79B-F9D3-449C-9440-D7B0DEC10C6D}" type="pres">
      <dgm:prSet presAssocID="{DDF78EC8-7404-4AAD-89D7-606F49632C13}" presName="spacing" presStyleCnt="0"/>
      <dgm:spPr/>
    </dgm:pt>
    <dgm:pt modelId="{62E94F97-B5D1-4433-BBC3-5C4DE49F779D}" type="pres">
      <dgm:prSet presAssocID="{2CB4E891-B41B-4347-AD39-456D99BA476E}" presName="composite" presStyleCnt="0"/>
      <dgm:spPr/>
    </dgm:pt>
    <dgm:pt modelId="{05CF0532-0FDD-478D-B852-0C232F095D81}" type="pres">
      <dgm:prSet presAssocID="{2CB4E891-B41B-4347-AD39-456D99BA476E}" presName="imgShp" presStyleLbl="fgImgPlace1" presStyleIdx="2" presStyleCnt="3" custScaleX="129366" custScaleY="113423" custLinFactNeighborX="-67210"/>
      <dgm:spPr>
        <a:blipFill rotWithShape="1">
          <a:blip xmlns:r="http://schemas.openxmlformats.org/officeDocument/2006/relationships" r:embed="rId3"/>
          <a:stretch>
            <a:fillRect/>
          </a:stretch>
        </a:blipFill>
      </dgm:spPr>
      <dgm:t>
        <a:bodyPr/>
        <a:lstStyle/>
        <a:p>
          <a:endParaRPr lang="es-EC"/>
        </a:p>
      </dgm:t>
    </dgm:pt>
    <dgm:pt modelId="{F4ABBCD6-DFAD-4AB5-A519-775B5BD9EEDF}" type="pres">
      <dgm:prSet presAssocID="{2CB4E891-B41B-4347-AD39-456D99BA476E}" presName="txShp" presStyleLbl="node1" presStyleIdx="2" presStyleCnt="3" custScaleX="139073" custScaleY="111493">
        <dgm:presLayoutVars>
          <dgm:bulletEnabled val="1"/>
        </dgm:presLayoutVars>
      </dgm:prSet>
      <dgm:spPr/>
      <dgm:t>
        <a:bodyPr/>
        <a:lstStyle/>
        <a:p>
          <a:endParaRPr lang="es-ES"/>
        </a:p>
      </dgm:t>
    </dgm:pt>
  </dgm:ptLst>
  <dgm:cxnLst>
    <dgm:cxn modelId="{EE7AE03D-6C4E-4BE9-9473-4EC2BC22124A}" srcId="{A00584E2-1226-4518-9CAF-F7CAB7A4C103}" destId="{2CB4E891-B41B-4347-AD39-456D99BA476E}" srcOrd="2" destOrd="0" parTransId="{E632DF9A-73F8-4D20-982B-C4549982EEA7}" sibTransId="{3B8FE864-EB40-47DE-85AA-65FD6296B0E6}"/>
    <dgm:cxn modelId="{2D01435E-F2BC-4A44-8784-2CE31C072E1F}" type="presOf" srcId="{CCCFA3B4-A46E-4C13-84A3-2FC2718F718F}" destId="{AE2EE639-9BD1-4D3D-B87C-91DE80105FEC}" srcOrd="0" destOrd="0" presId="urn:microsoft.com/office/officeart/2005/8/layout/vList3#13"/>
    <dgm:cxn modelId="{0587177F-20DE-4C6F-9354-D03BDF8DE8D9}" type="presOf" srcId="{DE57193D-EA09-421B-81F0-47A490787CB1}" destId="{8E7B2FC0-6C47-40A5-B41B-E983661404F9}" srcOrd="0" destOrd="0" presId="urn:microsoft.com/office/officeart/2005/8/layout/vList3#13"/>
    <dgm:cxn modelId="{6629E837-D95F-4250-944B-299A793C23A1}" srcId="{A00584E2-1226-4518-9CAF-F7CAB7A4C103}" destId="{CCCFA3B4-A46E-4C13-84A3-2FC2718F718F}" srcOrd="1" destOrd="0" parTransId="{E84FDC90-F75F-4ABF-AD0B-B5C1C1B68F34}" sibTransId="{DDF78EC8-7404-4AAD-89D7-606F49632C13}"/>
    <dgm:cxn modelId="{39E40EAE-56E7-43DD-84CF-01FBA0B6C7EB}" type="presOf" srcId="{2CB4E891-B41B-4347-AD39-456D99BA476E}" destId="{F4ABBCD6-DFAD-4AB5-A519-775B5BD9EEDF}" srcOrd="0" destOrd="0" presId="urn:microsoft.com/office/officeart/2005/8/layout/vList3#13"/>
    <dgm:cxn modelId="{8EFD6038-F014-4C1E-ACF3-12269E798812}" type="presOf" srcId="{A00584E2-1226-4518-9CAF-F7CAB7A4C103}" destId="{ABB1A3B9-796C-4F1E-958A-60FDCE8F33F8}" srcOrd="0" destOrd="0" presId="urn:microsoft.com/office/officeart/2005/8/layout/vList3#13"/>
    <dgm:cxn modelId="{920FFC0D-8AEE-406D-9FE6-E23A1AB9F237}" srcId="{A00584E2-1226-4518-9CAF-F7CAB7A4C103}" destId="{DE57193D-EA09-421B-81F0-47A490787CB1}" srcOrd="0" destOrd="0" parTransId="{C38BDDD2-445D-465E-88B1-7B6BFC01520C}" sibTransId="{2A7B4A2C-8DCF-4A03-892A-F2C23D7825FC}"/>
    <dgm:cxn modelId="{57DF50FB-C38F-46F0-994E-9C08E5949BC2}" type="presParOf" srcId="{ABB1A3B9-796C-4F1E-958A-60FDCE8F33F8}" destId="{147D4F79-3086-472E-98D0-C1F09856DA2E}" srcOrd="0" destOrd="0" presId="urn:microsoft.com/office/officeart/2005/8/layout/vList3#13"/>
    <dgm:cxn modelId="{10CCF992-AE12-46F8-A8CB-644940632C18}" type="presParOf" srcId="{147D4F79-3086-472E-98D0-C1F09856DA2E}" destId="{BB843CB5-CA59-461C-AD4A-D719A7BACBB1}" srcOrd="0" destOrd="0" presId="urn:microsoft.com/office/officeart/2005/8/layout/vList3#13"/>
    <dgm:cxn modelId="{BEF3A8F4-C5B0-4D49-80DD-4E10715D88E7}" type="presParOf" srcId="{147D4F79-3086-472E-98D0-C1F09856DA2E}" destId="{8E7B2FC0-6C47-40A5-B41B-E983661404F9}" srcOrd="1" destOrd="0" presId="urn:microsoft.com/office/officeart/2005/8/layout/vList3#13"/>
    <dgm:cxn modelId="{60535DD2-7973-4620-9B2F-DF089C1D024A}" type="presParOf" srcId="{ABB1A3B9-796C-4F1E-958A-60FDCE8F33F8}" destId="{96CAC4D0-27F3-41D7-BAB6-297E92049022}" srcOrd="1" destOrd="0" presId="urn:microsoft.com/office/officeart/2005/8/layout/vList3#13"/>
    <dgm:cxn modelId="{F271097E-73D3-46BF-9A8A-1D247004C7EB}" type="presParOf" srcId="{ABB1A3B9-796C-4F1E-958A-60FDCE8F33F8}" destId="{8DF5D7DC-91AD-45C0-A094-DD577A6CEDD1}" srcOrd="2" destOrd="0" presId="urn:microsoft.com/office/officeart/2005/8/layout/vList3#13"/>
    <dgm:cxn modelId="{3ED0F735-6F83-4621-94E8-66B726BC4F8E}" type="presParOf" srcId="{8DF5D7DC-91AD-45C0-A094-DD577A6CEDD1}" destId="{C8264EEA-82AB-4A10-AC28-66C4C6C2E2DE}" srcOrd="0" destOrd="0" presId="urn:microsoft.com/office/officeart/2005/8/layout/vList3#13"/>
    <dgm:cxn modelId="{E81F8C41-BA83-4DA4-85BC-F00772FD004D}" type="presParOf" srcId="{8DF5D7DC-91AD-45C0-A094-DD577A6CEDD1}" destId="{AE2EE639-9BD1-4D3D-B87C-91DE80105FEC}" srcOrd="1" destOrd="0" presId="urn:microsoft.com/office/officeart/2005/8/layout/vList3#13"/>
    <dgm:cxn modelId="{5B4DACDA-2320-4363-A570-3F55A8812CB7}" type="presParOf" srcId="{ABB1A3B9-796C-4F1E-958A-60FDCE8F33F8}" destId="{ED9AF79B-F9D3-449C-9440-D7B0DEC10C6D}" srcOrd="3" destOrd="0" presId="urn:microsoft.com/office/officeart/2005/8/layout/vList3#13"/>
    <dgm:cxn modelId="{914BB74A-426B-4339-9E78-0789A5B179C0}" type="presParOf" srcId="{ABB1A3B9-796C-4F1E-958A-60FDCE8F33F8}" destId="{62E94F97-B5D1-4433-BBC3-5C4DE49F779D}" srcOrd="4" destOrd="0" presId="urn:microsoft.com/office/officeart/2005/8/layout/vList3#13"/>
    <dgm:cxn modelId="{8E19C285-8A99-43E4-A6C9-1D413BF7E037}" type="presParOf" srcId="{62E94F97-B5D1-4433-BBC3-5C4DE49F779D}" destId="{05CF0532-0FDD-478D-B852-0C232F095D81}" srcOrd="0" destOrd="0" presId="urn:microsoft.com/office/officeart/2005/8/layout/vList3#13"/>
    <dgm:cxn modelId="{F2DBD089-20D5-4F4D-8A82-4C425102BB85}" type="presParOf" srcId="{62E94F97-B5D1-4433-BBC3-5C4DE49F779D}" destId="{F4ABBCD6-DFAD-4AB5-A519-775B5BD9EEDF}" srcOrd="1" destOrd="0" presId="urn:microsoft.com/office/officeart/2005/8/layout/vList3#13"/>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0584E2-1226-4518-9CAF-F7CAB7A4C103}" type="doc">
      <dgm:prSet loTypeId="urn:microsoft.com/office/officeart/2005/8/layout/vList3#14" loCatId="list" qsTypeId="urn:microsoft.com/office/officeart/2005/8/quickstyle/simple1" qsCatId="simple" csTypeId="urn:microsoft.com/office/officeart/2005/8/colors/colorful4" csCatId="colorful" phldr="1"/>
      <dgm:spPr/>
    </dgm:pt>
    <dgm:pt modelId="{DE57193D-EA09-421B-81F0-47A490787CB1}">
      <dgm:prSet phldrT="[Texto]" custT="1"/>
      <dgm:spPr/>
      <dgm:t>
        <a:bodyPr/>
        <a:lstStyle/>
        <a:p>
          <a:pPr marL="531813" indent="0" algn="just"/>
          <a:r>
            <a:rPr lang="es-EC" sz="1800" dirty="0" smtClean="0"/>
            <a:t>Los parámetros de crecimiento: número de hojas muertas, área foliar de la tercera hoja, biomasa aérea y total, no se vieron afectados por la presencia de los factores cadmio (Cd) ni por los hongos micorrícicos arbusculares, durante las 11 semanas del ensayo, por lo que la planta de maíz presenta cierta tolerancia o resistencia a la contaminación por cadmio (2,1 ppm).</a:t>
          </a:r>
          <a:endParaRPr lang="es-ES" sz="1800" dirty="0"/>
        </a:p>
      </dgm:t>
    </dgm:pt>
    <dgm:pt modelId="{C38BDDD2-445D-465E-88B1-7B6BFC01520C}" type="parTrans" cxnId="{920FFC0D-8AEE-406D-9FE6-E23A1AB9F237}">
      <dgm:prSet/>
      <dgm:spPr/>
      <dgm:t>
        <a:bodyPr/>
        <a:lstStyle/>
        <a:p>
          <a:endParaRPr lang="es-ES"/>
        </a:p>
      </dgm:t>
    </dgm:pt>
    <dgm:pt modelId="{2A7B4A2C-8DCF-4A03-892A-F2C23D7825FC}" type="sibTrans" cxnId="{920FFC0D-8AEE-406D-9FE6-E23A1AB9F237}">
      <dgm:prSet/>
      <dgm:spPr/>
      <dgm:t>
        <a:bodyPr/>
        <a:lstStyle/>
        <a:p>
          <a:endParaRPr lang="es-ES"/>
        </a:p>
      </dgm:t>
    </dgm:pt>
    <dgm:pt modelId="{CCCFA3B4-A46E-4C13-84A3-2FC2718F718F}">
      <dgm:prSet phldrT="[Texto]" custT="1"/>
      <dgm:spPr/>
      <dgm:t>
        <a:bodyPr/>
        <a:lstStyle/>
        <a:p>
          <a:pPr marL="531813" indent="0" algn="just"/>
          <a:r>
            <a:rPr lang="es-EC" sz="1800" dirty="0" smtClean="0"/>
            <a:t>La altura de los tallos y el número de hojas vivas en las plantas de maíz, se incrementó por la presencia de HMA, que atenuaron el efecto negativo que el cadmio tiene sobre estos parámetros.</a:t>
          </a:r>
          <a:endParaRPr lang="es-ES" sz="1800" dirty="0"/>
        </a:p>
      </dgm:t>
    </dgm:pt>
    <dgm:pt modelId="{E84FDC90-F75F-4ABF-AD0B-B5C1C1B68F34}" type="parTrans" cxnId="{6629E837-D95F-4250-944B-299A793C23A1}">
      <dgm:prSet/>
      <dgm:spPr/>
      <dgm:t>
        <a:bodyPr/>
        <a:lstStyle/>
        <a:p>
          <a:endParaRPr lang="es-ES"/>
        </a:p>
      </dgm:t>
    </dgm:pt>
    <dgm:pt modelId="{DDF78EC8-7404-4AAD-89D7-606F49632C13}" type="sibTrans" cxnId="{6629E837-D95F-4250-944B-299A793C23A1}">
      <dgm:prSet/>
      <dgm:spPr/>
      <dgm:t>
        <a:bodyPr/>
        <a:lstStyle/>
        <a:p>
          <a:endParaRPr lang="es-ES"/>
        </a:p>
      </dgm:t>
    </dgm:pt>
    <dgm:pt modelId="{ABB1A3B9-796C-4F1E-958A-60FDCE8F33F8}" type="pres">
      <dgm:prSet presAssocID="{A00584E2-1226-4518-9CAF-F7CAB7A4C103}" presName="linearFlow" presStyleCnt="0">
        <dgm:presLayoutVars>
          <dgm:dir/>
          <dgm:resizeHandles val="exact"/>
        </dgm:presLayoutVars>
      </dgm:prSet>
      <dgm:spPr/>
    </dgm:pt>
    <dgm:pt modelId="{147D4F79-3086-472E-98D0-C1F09856DA2E}" type="pres">
      <dgm:prSet presAssocID="{DE57193D-EA09-421B-81F0-47A490787CB1}" presName="composite" presStyleCnt="0"/>
      <dgm:spPr/>
    </dgm:pt>
    <dgm:pt modelId="{BB843CB5-CA59-461C-AD4A-D719A7BACBB1}" type="pres">
      <dgm:prSet presAssocID="{DE57193D-EA09-421B-81F0-47A490787CB1}" presName="imgShp" presStyleLbl="fgImgPlace1" presStyleIdx="0" presStyleCnt="2" custScaleX="65173" custScaleY="61987" custLinFactNeighborX="-16866" custLinFactNeighborY="8828"/>
      <dgm:spPr>
        <a:blipFill rotWithShape="1">
          <a:blip xmlns:r="http://schemas.openxmlformats.org/officeDocument/2006/relationships" r:embed="rId1"/>
          <a:stretch>
            <a:fillRect/>
          </a:stretch>
        </a:blipFill>
      </dgm:spPr>
    </dgm:pt>
    <dgm:pt modelId="{8E7B2FC0-6C47-40A5-B41B-E983661404F9}" type="pres">
      <dgm:prSet presAssocID="{DE57193D-EA09-421B-81F0-47A490787CB1}" presName="txShp" presStyleLbl="node1" presStyleIdx="0" presStyleCnt="2" custScaleX="150376" custScaleY="62860" custLinFactNeighborX="0" custLinFactNeighborY="9265">
        <dgm:presLayoutVars>
          <dgm:bulletEnabled val="1"/>
        </dgm:presLayoutVars>
      </dgm:prSet>
      <dgm:spPr/>
      <dgm:t>
        <a:bodyPr/>
        <a:lstStyle/>
        <a:p>
          <a:endParaRPr lang="es-ES"/>
        </a:p>
      </dgm:t>
    </dgm:pt>
    <dgm:pt modelId="{96CAC4D0-27F3-41D7-BAB6-297E92049022}" type="pres">
      <dgm:prSet presAssocID="{2A7B4A2C-8DCF-4A03-892A-F2C23D7825FC}" presName="spacing" presStyleCnt="0"/>
      <dgm:spPr/>
    </dgm:pt>
    <dgm:pt modelId="{8DF5D7DC-91AD-45C0-A094-DD577A6CEDD1}" type="pres">
      <dgm:prSet presAssocID="{CCCFA3B4-A46E-4C13-84A3-2FC2718F718F}" presName="composite" presStyleCnt="0"/>
      <dgm:spPr/>
    </dgm:pt>
    <dgm:pt modelId="{C8264EEA-82AB-4A10-AC28-66C4C6C2E2DE}" type="pres">
      <dgm:prSet presAssocID="{CCCFA3B4-A46E-4C13-84A3-2FC2718F718F}" presName="imgShp" presStyleLbl="fgImgPlace1" presStyleIdx="1" presStyleCnt="2" custScaleX="70675" custScaleY="63441" custLinFactNeighborX="-11695" custLinFactNeighborY="-6020"/>
      <dgm:spPr>
        <a:blipFill rotWithShape="1">
          <a:blip xmlns:r="http://schemas.openxmlformats.org/officeDocument/2006/relationships" r:embed="rId2"/>
          <a:stretch>
            <a:fillRect/>
          </a:stretch>
        </a:blipFill>
      </dgm:spPr>
    </dgm:pt>
    <dgm:pt modelId="{AE2EE639-9BD1-4D3D-B87C-91DE80105FEC}" type="pres">
      <dgm:prSet presAssocID="{CCCFA3B4-A46E-4C13-84A3-2FC2718F718F}" presName="txShp" presStyleLbl="node1" presStyleIdx="1" presStyleCnt="2" custScaleX="150376" custScaleY="59990" custLinFactNeighborX="0" custLinFactNeighborY="-5326">
        <dgm:presLayoutVars>
          <dgm:bulletEnabled val="1"/>
        </dgm:presLayoutVars>
      </dgm:prSet>
      <dgm:spPr/>
      <dgm:t>
        <a:bodyPr/>
        <a:lstStyle/>
        <a:p>
          <a:endParaRPr lang="es-ES"/>
        </a:p>
      </dgm:t>
    </dgm:pt>
  </dgm:ptLst>
  <dgm:cxnLst>
    <dgm:cxn modelId="{A4EC9277-6C38-4CA4-98EC-11C3DCBDBC36}" type="presOf" srcId="{CCCFA3B4-A46E-4C13-84A3-2FC2718F718F}" destId="{AE2EE639-9BD1-4D3D-B87C-91DE80105FEC}" srcOrd="0" destOrd="0" presId="urn:microsoft.com/office/officeart/2005/8/layout/vList3#14"/>
    <dgm:cxn modelId="{6629E837-D95F-4250-944B-299A793C23A1}" srcId="{A00584E2-1226-4518-9CAF-F7CAB7A4C103}" destId="{CCCFA3B4-A46E-4C13-84A3-2FC2718F718F}" srcOrd="1" destOrd="0" parTransId="{E84FDC90-F75F-4ABF-AD0B-B5C1C1B68F34}" sibTransId="{DDF78EC8-7404-4AAD-89D7-606F49632C13}"/>
    <dgm:cxn modelId="{920FFC0D-8AEE-406D-9FE6-E23A1AB9F237}" srcId="{A00584E2-1226-4518-9CAF-F7CAB7A4C103}" destId="{DE57193D-EA09-421B-81F0-47A490787CB1}" srcOrd="0" destOrd="0" parTransId="{C38BDDD2-445D-465E-88B1-7B6BFC01520C}" sibTransId="{2A7B4A2C-8DCF-4A03-892A-F2C23D7825FC}"/>
    <dgm:cxn modelId="{43D13341-15EC-4FF3-8CFB-36A9D80F6E3A}" type="presOf" srcId="{DE57193D-EA09-421B-81F0-47A490787CB1}" destId="{8E7B2FC0-6C47-40A5-B41B-E983661404F9}" srcOrd="0" destOrd="0" presId="urn:microsoft.com/office/officeart/2005/8/layout/vList3#14"/>
    <dgm:cxn modelId="{2DDDBC31-3E2C-48CA-951E-BBECE0644FBD}" type="presOf" srcId="{A00584E2-1226-4518-9CAF-F7CAB7A4C103}" destId="{ABB1A3B9-796C-4F1E-958A-60FDCE8F33F8}" srcOrd="0" destOrd="0" presId="urn:microsoft.com/office/officeart/2005/8/layout/vList3#14"/>
    <dgm:cxn modelId="{1787BE2F-285B-418B-B61A-F902F703E666}" type="presParOf" srcId="{ABB1A3B9-796C-4F1E-958A-60FDCE8F33F8}" destId="{147D4F79-3086-472E-98D0-C1F09856DA2E}" srcOrd="0" destOrd="0" presId="urn:microsoft.com/office/officeart/2005/8/layout/vList3#14"/>
    <dgm:cxn modelId="{44A2B8C6-17DF-418E-B032-CE93DF79AD8A}" type="presParOf" srcId="{147D4F79-3086-472E-98D0-C1F09856DA2E}" destId="{BB843CB5-CA59-461C-AD4A-D719A7BACBB1}" srcOrd="0" destOrd="0" presId="urn:microsoft.com/office/officeart/2005/8/layout/vList3#14"/>
    <dgm:cxn modelId="{B230FFBD-6F5C-46F7-8833-BBE4EA512048}" type="presParOf" srcId="{147D4F79-3086-472E-98D0-C1F09856DA2E}" destId="{8E7B2FC0-6C47-40A5-B41B-E983661404F9}" srcOrd="1" destOrd="0" presId="urn:microsoft.com/office/officeart/2005/8/layout/vList3#14"/>
    <dgm:cxn modelId="{55B99E25-F43A-4501-B09B-6389C4298DB6}" type="presParOf" srcId="{ABB1A3B9-796C-4F1E-958A-60FDCE8F33F8}" destId="{96CAC4D0-27F3-41D7-BAB6-297E92049022}" srcOrd="1" destOrd="0" presId="urn:microsoft.com/office/officeart/2005/8/layout/vList3#14"/>
    <dgm:cxn modelId="{B5699437-5F89-4BBC-B939-6D89F914A77B}" type="presParOf" srcId="{ABB1A3B9-796C-4F1E-958A-60FDCE8F33F8}" destId="{8DF5D7DC-91AD-45C0-A094-DD577A6CEDD1}" srcOrd="2" destOrd="0" presId="urn:microsoft.com/office/officeart/2005/8/layout/vList3#14"/>
    <dgm:cxn modelId="{A5A7996C-D673-402D-AF6F-EEF8674D3E57}" type="presParOf" srcId="{8DF5D7DC-91AD-45C0-A094-DD577A6CEDD1}" destId="{C8264EEA-82AB-4A10-AC28-66C4C6C2E2DE}" srcOrd="0" destOrd="0" presId="urn:microsoft.com/office/officeart/2005/8/layout/vList3#14"/>
    <dgm:cxn modelId="{4C540D9F-18DF-444F-82BB-43E4351C7676}" type="presParOf" srcId="{8DF5D7DC-91AD-45C0-A094-DD577A6CEDD1}" destId="{AE2EE639-9BD1-4D3D-B87C-91DE80105FEC}" srcOrd="1" destOrd="0" presId="urn:microsoft.com/office/officeart/2005/8/layout/vList3#14"/>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0584E2-1226-4518-9CAF-F7CAB7A4C103}" type="doc">
      <dgm:prSet loTypeId="urn:microsoft.com/office/officeart/2005/8/layout/vList3#14" loCatId="list" qsTypeId="urn:microsoft.com/office/officeart/2005/8/quickstyle/simple1" qsCatId="simple" csTypeId="urn:microsoft.com/office/officeart/2005/8/colors/colorful4" csCatId="colorful" phldr="1"/>
      <dgm:spPr/>
    </dgm:pt>
    <dgm:pt modelId="{DE57193D-EA09-421B-81F0-47A490787CB1}">
      <dgm:prSet phldrT="[Texto]" custT="1"/>
      <dgm:spPr/>
      <dgm:t>
        <a:bodyPr/>
        <a:lstStyle/>
        <a:p>
          <a:pPr marL="0" indent="0" algn="just"/>
          <a:r>
            <a:rPr lang="es-EC" sz="1600" dirty="0" smtClean="0"/>
            <a:t>El cadmio afectó a la producción de clorofila en las hojas de maíz, ya que se observó un aumento en el número de hojas con clorosis en los tratamientos contaminados con el metal pesado, pero la presencia de HMA redujo el efecto tóxico del cadmio, probablemente gracias a su capacidad de inmovilizarlo. </a:t>
          </a:r>
          <a:endParaRPr lang="es-ES" sz="1600" dirty="0"/>
        </a:p>
      </dgm:t>
    </dgm:pt>
    <dgm:pt modelId="{C38BDDD2-445D-465E-88B1-7B6BFC01520C}" type="parTrans" cxnId="{920FFC0D-8AEE-406D-9FE6-E23A1AB9F237}">
      <dgm:prSet/>
      <dgm:spPr/>
      <dgm:t>
        <a:bodyPr/>
        <a:lstStyle/>
        <a:p>
          <a:endParaRPr lang="es-ES"/>
        </a:p>
      </dgm:t>
    </dgm:pt>
    <dgm:pt modelId="{2A7B4A2C-8DCF-4A03-892A-F2C23D7825FC}" type="sibTrans" cxnId="{920FFC0D-8AEE-406D-9FE6-E23A1AB9F237}">
      <dgm:prSet/>
      <dgm:spPr/>
      <dgm:t>
        <a:bodyPr/>
        <a:lstStyle/>
        <a:p>
          <a:endParaRPr lang="es-ES"/>
        </a:p>
      </dgm:t>
    </dgm:pt>
    <dgm:pt modelId="{2CB4E891-B41B-4347-AD39-456D99BA476E}">
      <dgm:prSet phldrT="[Texto]"/>
      <dgm:spPr/>
      <dgm:t>
        <a:bodyPr/>
        <a:lstStyle/>
        <a:p>
          <a:pPr marL="95250" indent="0" algn="just"/>
          <a:r>
            <a:rPr lang="es-EC" dirty="0" smtClean="0"/>
            <a:t>Se obtuvo un desarrollo adecuado de los hongos micorrícicos arbusculares en las plantas de maíz, ya que los análisis revelaron valores altos, tanto para la población de esporas de HMA, como para los porcentajes de colonización radical en los tratamientos; mostrando que el inóculo utilizado, fue eficaz para el establecimiento y desarrollo de los HMA.</a:t>
          </a:r>
          <a:endParaRPr lang="es-ES" dirty="0"/>
        </a:p>
      </dgm:t>
    </dgm:pt>
    <dgm:pt modelId="{E632DF9A-73F8-4D20-982B-C4549982EEA7}" type="parTrans" cxnId="{EE7AE03D-6C4E-4BE9-9473-4EC2BC22124A}">
      <dgm:prSet/>
      <dgm:spPr/>
      <dgm:t>
        <a:bodyPr/>
        <a:lstStyle/>
        <a:p>
          <a:endParaRPr lang="es-ES"/>
        </a:p>
      </dgm:t>
    </dgm:pt>
    <dgm:pt modelId="{3B8FE864-EB40-47DE-85AA-65FD6296B0E6}" type="sibTrans" cxnId="{EE7AE03D-6C4E-4BE9-9473-4EC2BC22124A}">
      <dgm:prSet/>
      <dgm:spPr/>
      <dgm:t>
        <a:bodyPr/>
        <a:lstStyle/>
        <a:p>
          <a:endParaRPr lang="es-ES"/>
        </a:p>
      </dgm:t>
    </dgm:pt>
    <dgm:pt modelId="{ABB1A3B9-796C-4F1E-958A-60FDCE8F33F8}" type="pres">
      <dgm:prSet presAssocID="{A00584E2-1226-4518-9CAF-F7CAB7A4C103}" presName="linearFlow" presStyleCnt="0">
        <dgm:presLayoutVars>
          <dgm:dir/>
          <dgm:resizeHandles val="exact"/>
        </dgm:presLayoutVars>
      </dgm:prSet>
      <dgm:spPr/>
    </dgm:pt>
    <dgm:pt modelId="{147D4F79-3086-472E-98D0-C1F09856DA2E}" type="pres">
      <dgm:prSet presAssocID="{DE57193D-EA09-421B-81F0-47A490787CB1}" presName="composite" presStyleCnt="0"/>
      <dgm:spPr/>
    </dgm:pt>
    <dgm:pt modelId="{BB843CB5-CA59-461C-AD4A-D719A7BACBB1}" type="pres">
      <dgm:prSet presAssocID="{DE57193D-EA09-421B-81F0-47A490787CB1}" presName="imgShp" presStyleLbl="fgImgPlace1" presStyleIdx="0" presStyleCnt="2" custScaleX="58090" custScaleY="56351" custLinFactNeighborX="-3199" custLinFactNeighborY="-30"/>
      <dgm:spPr>
        <a:blipFill rotWithShape="1">
          <a:blip xmlns:r="http://schemas.openxmlformats.org/officeDocument/2006/relationships" r:embed="rId1"/>
          <a:stretch>
            <a:fillRect/>
          </a:stretch>
        </a:blipFill>
      </dgm:spPr>
    </dgm:pt>
    <dgm:pt modelId="{8E7B2FC0-6C47-40A5-B41B-E983661404F9}" type="pres">
      <dgm:prSet presAssocID="{DE57193D-EA09-421B-81F0-47A490787CB1}" presName="txShp" presStyleLbl="node1" presStyleIdx="0" presStyleCnt="2" custScaleX="133316" custScaleY="53061" custLinFactNeighborX="5320">
        <dgm:presLayoutVars>
          <dgm:bulletEnabled val="1"/>
        </dgm:presLayoutVars>
      </dgm:prSet>
      <dgm:spPr/>
      <dgm:t>
        <a:bodyPr/>
        <a:lstStyle/>
        <a:p>
          <a:endParaRPr lang="es-ES"/>
        </a:p>
      </dgm:t>
    </dgm:pt>
    <dgm:pt modelId="{96CAC4D0-27F3-41D7-BAB6-297E92049022}" type="pres">
      <dgm:prSet presAssocID="{2A7B4A2C-8DCF-4A03-892A-F2C23D7825FC}" presName="spacing" presStyleCnt="0"/>
      <dgm:spPr/>
    </dgm:pt>
    <dgm:pt modelId="{62E94F97-B5D1-4433-BBC3-5C4DE49F779D}" type="pres">
      <dgm:prSet presAssocID="{2CB4E891-B41B-4347-AD39-456D99BA476E}" presName="composite" presStyleCnt="0"/>
      <dgm:spPr/>
    </dgm:pt>
    <dgm:pt modelId="{05CF0532-0FDD-478D-B852-0C232F095D81}" type="pres">
      <dgm:prSet presAssocID="{2CB4E891-B41B-4347-AD39-456D99BA476E}" presName="imgShp" presStyleLbl="fgImgPlace1" presStyleIdx="1" presStyleCnt="2" custScaleX="57639" custScaleY="54433" custLinFactNeighborX="-24" custLinFactNeighborY="-463"/>
      <dgm:spPr>
        <a:blipFill rotWithShape="1">
          <a:blip xmlns:r="http://schemas.openxmlformats.org/officeDocument/2006/relationships" r:embed="rId2"/>
          <a:stretch>
            <a:fillRect/>
          </a:stretch>
        </a:blipFill>
      </dgm:spPr>
    </dgm:pt>
    <dgm:pt modelId="{F4ABBCD6-DFAD-4AB5-A519-775B5BD9EEDF}" type="pres">
      <dgm:prSet presAssocID="{2CB4E891-B41B-4347-AD39-456D99BA476E}" presName="txShp" presStyleLbl="node1" presStyleIdx="1" presStyleCnt="2" custScaleX="136200" custScaleY="50657" custLinFactNeighborX="3570" custLinFactNeighborY="0">
        <dgm:presLayoutVars>
          <dgm:bulletEnabled val="1"/>
        </dgm:presLayoutVars>
      </dgm:prSet>
      <dgm:spPr/>
      <dgm:t>
        <a:bodyPr/>
        <a:lstStyle/>
        <a:p>
          <a:endParaRPr lang="es-ES"/>
        </a:p>
      </dgm:t>
    </dgm:pt>
  </dgm:ptLst>
  <dgm:cxnLst>
    <dgm:cxn modelId="{EE7AE03D-6C4E-4BE9-9473-4EC2BC22124A}" srcId="{A00584E2-1226-4518-9CAF-F7CAB7A4C103}" destId="{2CB4E891-B41B-4347-AD39-456D99BA476E}" srcOrd="1" destOrd="0" parTransId="{E632DF9A-73F8-4D20-982B-C4549982EEA7}" sibTransId="{3B8FE864-EB40-47DE-85AA-65FD6296B0E6}"/>
    <dgm:cxn modelId="{49E4C6C0-018F-402F-B33E-227200619554}" type="presOf" srcId="{A00584E2-1226-4518-9CAF-F7CAB7A4C103}" destId="{ABB1A3B9-796C-4F1E-958A-60FDCE8F33F8}" srcOrd="0" destOrd="0" presId="urn:microsoft.com/office/officeart/2005/8/layout/vList3#14"/>
    <dgm:cxn modelId="{41D1E5BE-F7F1-49D1-BB0D-80346C3F8EF7}" type="presOf" srcId="{DE57193D-EA09-421B-81F0-47A490787CB1}" destId="{8E7B2FC0-6C47-40A5-B41B-E983661404F9}" srcOrd="0" destOrd="0" presId="urn:microsoft.com/office/officeart/2005/8/layout/vList3#14"/>
    <dgm:cxn modelId="{920FFC0D-8AEE-406D-9FE6-E23A1AB9F237}" srcId="{A00584E2-1226-4518-9CAF-F7CAB7A4C103}" destId="{DE57193D-EA09-421B-81F0-47A490787CB1}" srcOrd="0" destOrd="0" parTransId="{C38BDDD2-445D-465E-88B1-7B6BFC01520C}" sibTransId="{2A7B4A2C-8DCF-4A03-892A-F2C23D7825FC}"/>
    <dgm:cxn modelId="{8CABB1AD-56AD-4C50-B395-5EC4AA7CCEE4}" type="presOf" srcId="{2CB4E891-B41B-4347-AD39-456D99BA476E}" destId="{F4ABBCD6-DFAD-4AB5-A519-775B5BD9EEDF}" srcOrd="0" destOrd="0" presId="urn:microsoft.com/office/officeart/2005/8/layout/vList3#14"/>
    <dgm:cxn modelId="{8BE67AA4-2A32-4DBD-B411-74C7AB811D77}" type="presParOf" srcId="{ABB1A3B9-796C-4F1E-958A-60FDCE8F33F8}" destId="{147D4F79-3086-472E-98D0-C1F09856DA2E}" srcOrd="0" destOrd="0" presId="urn:microsoft.com/office/officeart/2005/8/layout/vList3#14"/>
    <dgm:cxn modelId="{0F3180F2-86D7-489D-9B53-CAAEB4C25BAF}" type="presParOf" srcId="{147D4F79-3086-472E-98D0-C1F09856DA2E}" destId="{BB843CB5-CA59-461C-AD4A-D719A7BACBB1}" srcOrd="0" destOrd="0" presId="urn:microsoft.com/office/officeart/2005/8/layout/vList3#14"/>
    <dgm:cxn modelId="{8BF14881-551C-431C-BA23-AEDBA8F4FE3D}" type="presParOf" srcId="{147D4F79-3086-472E-98D0-C1F09856DA2E}" destId="{8E7B2FC0-6C47-40A5-B41B-E983661404F9}" srcOrd="1" destOrd="0" presId="urn:microsoft.com/office/officeart/2005/8/layout/vList3#14"/>
    <dgm:cxn modelId="{5EDE0AFD-8E2C-412C-A0CE-3ACE6B1807DA}" type="presParOf" srcId="{ABB1A3B9-796C-4F1E-958A-60FDCE8F33F8}" destId="{96CAC4D0-27F3-41D7-BAB6-297E92049022}" srcOrd="1" destOrd="0" presId="urn:microsoft.com/office/officeart/2005/8/layout/vList3#14"/>
    <dgm:cxn modelId="{854AB68E-3904-4749-A055-DEC277E8ED92}" type="presParOf" srcId="{ABB1A3B9-796C-4F1E-958A-60FDCE8F33F8}" destId="{62E94F97-B5D1-4433-BBC3-5C4DE49F779D}" srcOrd="2" destOrd="0" presId="urn:microsoft.com/office/officeart/2005/8/layout/vList3#14"/>
    <dgm:cxn modelId="{CE2D5C09-63C0-4115-9BE0-AA67D67504D9}" type="presParOf" srcId="{62E94F97-B5D1-4433-BBC3-5C4DE49F779D}" destId="{05CF0532-0FDD-478D-B852-0C232F095D81}" srcOrd="0" destOrd="0" presId="urn:microsoft.com/office/officeart/2005/8/layout/vList3#14"/>
    <dgm:cxn modelId="{6FAF3AAF-B901-42D4-A952-72185E31B284}" type="presParOf" srcId="{62E94F97-B5D1-4433-BBC3-5C4DE49F779D}" destId="{F4ABBCD6-DFAD-4AB5-A519-775B5BD9EEDF}" srcOrd="1" destOrd="0" presId="urn:microsoft.com/office/officeart/2005/8/layout/vList3#14"/>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0584E2-1226-4518-9CAF-F7CAB7A4C103}" type="doc">
      <dgm:prSet loTypeId="urn:microsoft.com/office/officeart/2005/8/layout/vList3#14" loCatId="list" qsTypeId="urn:microsoft.com/office/officeart/2005/8/quickstyle/simple1" qsCatId="simple" csTypeId="urn:microsoft.com/office/officeart/2005/8/colors/colorful4" csCatId="colorful" phldr="1"/>
      <dgm:spPr/>
    </dgm:pt>
    <dgm:pt modelId="{DE57193D-EA09-421B-81F0-47A490787CB1}">
      <dgm:prSet phldrT="[Texto]"/>
      <dgm:spPr/>
      <dgm:t>
        <a:bodyPr/>
        <a:lstStyle/>
        <a:p>
          <a:pPr marL="355600" indent="0" algn="just"/>
          <a:r>
            <a:rPr lang="es-EC" dirty="0" smtClean="0"/>
            <a:t>El porcentaje de colonización radical de los HMA disminuyó en el tratamiento con cadmio, sin embargo, este no influyó en el número de esporas de HMA, que manifestaron resistencia a la contaminación por el metal pesado. </a:t>
          </a:r>
          <a:endParaRPr lang="es-ES" dirty="0"/>
        </a:p>
      </dgm:t>
    </dgm:pt>
    <dgm:pt modelId="{C38BDDD2-445D-465E-88B1-7B6BFC01520C}" type="parTrans" cxnId="{920FFC0D-8AEE-406D-9FE6-E23A1AB9F237}">
      <dgm:prSet/>
      <dgm:spPr/>
      <dgm:t>
        <a:bodyPr/>
        <a:lstStyle/>
        <a:p>
          <a:endParaRPr lang="es-ES"/>
        </a:p>
      </dgm:t>
    </dgm:pt>
    <dgm:pt modelId="{2A7B4A2C-8DCF-4A03-892A-F2C23D7825FC}" type="sibTrans" cxnId="{920FFC0D-8AEE-406D-9FE6-E23A1AB9F237}">
      <dgm:prSet/>
      <dgm:spPr/>
      <dgm:t>
        <a:bodyPr/>
        <a:lstStyle/>
        <a:p>
          <a:endParaRPr lang="es-ES"/>
        </a:p>
      </dgm:t>
    </dgm:pt>
    <dgm:pt modelId="{CCCFA3B4-A46E-4C13-84A3-2FC2718F718F}">
      <dgm:prSet phldrT="[Texto]"/>
      <dgm:spPr/>
      <dgm:t>
        <a:bodyPr/>
        <a:lstStyle/>
        <a:p>
          <a:pPr marL="177800" indent="0" algn="just"/>
          <a:r>
            <a:rPr lang="es-EC" dirty="0" smtClean="0"/>
            <a:t>Las plantas tratadas con HMA redujeron la concentración de cadmio en el sustrato   entre 55% y 36%, a diferencia de las plantas no micorrizadas, que por sí solas disminuyeron la concentración del metal entre 27% y 11%; demostrando que, la aplicación de los hongos micorrícicos arbusculares, aumenta la eficiencia en la absorción del cadmio y que pueden ser utilizados en la </a:t>
          </a:r>
          <a:r>
            <a:rPr lang="es-EC" dirty="0" err="1" smtClean="0"/>
            <a:t>detoxificación</a:t>
          </a:r>
          <a:r>
            <a:rPr lang="es-EC" dirty="0" smtClean="0"/>
            <a:t> de suelos de pasivos ambientales.</a:t>
          </a:r>
          <a:endParaRPr lang="es-ES" dirty="0"/>
        </a:p>
      </dgm:t>
    </dgm:pt>
    <dgm:pt modelId="{DDF78EC8-7404-4AAD-89D7-606F49632C13}" type="sibTrans" cxnId="{6629E837-D95F-4250-944B-299A793C23A1}">
      <dgm:prSet/>
      <dgm:spPr/>
      <dgm:t>
        <a:bodyPr/>
        <a:lstStyle/>
        <a:p>
          <a:endParaRPr lang="es-ES"/>
        </a:p>
      </dgm:t>
    </dgm:pt>
    <dgm:pt modelId="{E84FDC90-F75F-4ABF-AD0B-B5C1C1B68F34}" type="parTrans" cxnId="{6629E837-D95F-4250-944B-299A793C23A1}">
      <dgm:prSet/>
      <dgm:spPr/>
      <dgm:t>
        <a:bodyPr/>
        <a:lstStyle/>
        <a:p>
          <a:endParaRPr lang="es-ES"/>
        </a:p>
      </dgm:t>
    </dgm:pt>
    <dgm:pt modelId="{2CB4E891-B41B-4347-AD39-456D99BA476E}">
      <dgm:prSet phldrT="[Texto]"/>
      <dgm:spPr/>
      <dgm:t>
        <a:bodyPr/>
        <a:lstStyle/>
        <a:p>
          <a:pPr marL="531813" indent="0" algn="just"/>
          <a:r>
            <a:rPr lang="es-EC" dirty="0" smtClean="0"/>
            <a:t>El uso de los hongos micorrizógenos arbusculares, contribuyó en la reducción de la concentración de Cd en el agua de poro de los sustratos contaminados con el metal pesado, en comparación con el tratamiento de plantas con cadmio y sin HMA.</a:t>
          </a:r>
          <a:endParaRPr lang="es-ES" dirty="0"/>
        </a:p>
      </dgm:t>
    </dgm:pt>
    <dgm:pt modelId="{3B8FE864-EB40-47DE-85AA-65FD6296B0E6}" type="sibTrans" cxnId="{EE7AE03D-6C4E-4BE9-9473-4EC2BC22124A}">
      <dgm:prSet/>
      <dgm:spPr/>
      <dgm:t>
        <a:bodyPr/>
        <a:lstStyle/>
        <a:p>
          <a:endParaRPr lang="es-ES"/>
        </a:p>
      </dgm:t>
    </dgm:pt>
    <dgm:pt modelId="{E632DF9A-73F8-4D20-982B-C4549982EEA7}" type="parTrans" cxnId="{EE7AE03D-6C4E-4BE9-9473-4EC2BC22124A}">
      <dgm:prSet/>
      <dgm:spPr/>
      <dgm:t>
        <a:bodyPr/>
        <a:lstStyle/>
        <a:p>
          <a:endParaRPr lang="es-ES"/>
        </a:p>
      </dgm:t>
    </dgm:pt>
    <dgm:pt modelId="{ABB1A3B9-796C-4F1E-958A-60FDCE8F33F8}" type="pres">
      <dgm:prSet presAssocID="{A00584E2-1226-4518-9CAF-F7CAB7A4C103}" presName="linearFlow" presStyleCnt="0">
        <dgm:presLayoutVars>
          <dgm:dir/>
          <dgm:resizeHandles val="exact"/>
        </dgm:presLayoutVars>
      </dgm:prSet>
      <dgm:spPr/>
    </dgm:pt>
    <dgm:pt modelId="{147D4F79-3086-472E-98D0-C1F09856DA2E}" type="pres">
      <dgm:prSet presAssocID="{DE57193D-EA09-421B-81F0-47A490787CB1}" presName="composite" presStyleCnt="0"/>
      <dgm:spPr/>
    </dgm:pt>
    <dgm:pt modelId="{BB843CB5-CA59-461C-AD4A-D719A7BACBB1}" type="pres">
      <dgm:prSet presAssocID="{DE57193D-EA09-421B-81F0-47A490787CB1}" presName="imgShp" presStyleLbl="fgImgPlace1" presStyleIdx="0" presStyleCnt="3" custScaleX="108124" custLinFactNeighborX="-33090" custLinFactNeighborY="2335"/>
      <dgm:spPr>
        <a:blipFill rotWithShape="1">
          <a:blip xmlns:r="http://schemas.openxmlformats.org/officeDocument/2006/relationships" r:embed="rId1"/>
          <a:stretch>
            <a:fillRect/>
          </a:stretch>
        </a:blipFill>
      </dgm:spPr>
      <dgm:t>
        <a:bodyPr/>
        <a:lstStyle/>
        <a:p>
          <a:endParaRPr lang="es-EC"/>
        </a:p>
      </dgm:t>
    </dgm:pt>
    <dgm:pt modelId="{8E7B2FC0-6C47-40A5-B41B-E983661404F9}" type="pres">
      <dgm:prSet presAssocID="{DE57193D-EA09-421B-81F0-47A490787CB1}" presName="txShp" presStyleLbl="node1" presStyleIdx="0" presStyleCnt="3" custScaleX="141833" custScaleY="99177" custLinFactNeighborX="5517" custLinFactNeighborY="3326">
        <dgm:presLayoutVars>
          <dgm:bulletEnabled val="1"/>
        </dgm:presLayoutVars>
      </dgm:prSet>
      <dgm:spPr/>
      <dgm:t>
        <a:bodyPr/>
        <a:lstStyle/>
        <a:p>
          <a:endParaRPr lang="es-ES"/>
        </a:p>
      </dgm:t>
    </dgm:pt>
    <dgm:pt modelId="{96CAC4D0-27F3-41D7-BAB6-297E92049022}" type="pres">
      <dgm:prSet presAssocID="{2A7B4A2C-8DCF-4A03-892A-F2C23D7825FC}" presName="spacing" presStyleCnt="0"/>
      <dgm:spPr/>
    </dgm:pt>
    <dgm:pt modelId="{8DF5D7DC-91AD-45C0-A094-DD577A6CEDD1}" type="pres">
      <dgm:prSet presAssocID="{CCCFA3B4-A46E-4C13-84A3-2FC2718F718F}" presName="composite" presStyleCnt="0"/>
      <dgm:spPr/>
    </dgm:pt>
    <dgm:pt modelId="{C8264EEA-82AB-4A10-AC28-66C4C6C2E2DE}" type="pres">
      <dgm:prSet presAssocID="{CCCFA3B4-A46E-4C13-84A3-2FC2718F718F}" presName="imgShp" presStyleLbl="fgImgPlace1" presStyleIdx="1" presStyleCnt="3" custScaleX="109232" custScaleY="110398" custLinFactNeighborX="-38126" custLinFactNeighborY="2941"/>
      <dgm:spPr>
        <a:blipFill rotWithShape="1">
          <a:blip xmlns:r="http://schemas.openxmlformats.org/officeDocument/2006/relationships" r:embed="rId2"/>
          <a:stretch>
            <a:fillRect/>
          </a:stretch>
        </a:blipFill>
      </dgm:spPr>
    </dgm:pt>
    <dgm:pt modelId="{AE2EE639-9BD1-4D3D-B87C-91DE80105FEC}" type="pres">
      <dgm:prSet presAssocID="{CCCFA3B4-A46E-4C13-84A3-2FC2718F718F}" presName="txShp" presStyleLbl="node1" presStyleIdx="1" presStyleCnt="3" custScaleX="140963" custScaleY="108668" custLinFactNeighborX="5517" custLinFactNeighborY="3326">
        <dgm:presLayoutVars>
          <dgm:bulletEnabled val="1"/>
        </dgm:presLayoutVars>
      </dgm:prSet>
      <dgm:spPr/>
      <dgm:t>
        <a:bodyPr/>
        <a:lstStyle/>
        <a:p>
          <a:endParaRPr lang="es-ES"/>
        </a:p>
      </dgm:t>
    </dgm:pt>
    <dgm:pt modelId="{ED9AF79B-F9D3-449C-9440-D7B0DEC10C6D}" type="pres">
      <dgm:prSet presAssocID="{DDF78EC8-7404-4AAD-89D7-606F49632C13}" presName="spacing" presStyleCnt="0"/>
      <dgm:spPr/>
    </dgm:pt>
    <dgm:pt modelId="{62E94F97-B5D1-4433-BBC3-5C4DE49F779D}" type="pres">
      <dgm:prSet presAssocID="{2CB4E891-B41B-4347-AD39-456D99BA476E}" presName="composite" presStyleCnt="0"/>
      <dgm:spPr/>
    </dgm:pt>
    <dgm:pt modelId="{05CF0532-0FDD-478D-B852-0C232F095D81}" type="pres">
      <dgm:prSet presAssocID="{2CB4E891-B41B-4347-AD39-456D99BA476E}" presName="imgShp" presStyleLbl="fgImgPlace1" presStyleIdx="2" presStyleCnt="3" custScaleX="85267" custScaleY="90518" custLinFactNeighborX="-35021"/>
      <dgm:spPr>
        <a:blipFill rotWithShape="1">
          <a:blip xmlns:r="http://schemas.openxmlformats.org/officeDocument/2006/relationships" r:embed="rId3"/>
          <a:stretch>
            <a:fillRect/>
          </a:stretch>
        </a:blipFill>
      </dgm:spPr>
    </dgm:pt>
    <dgm:pt modelId="{F4ABBCD6-DFAD-4AB5-A519-775B5BD9EEDF}" type="pres">
      <dgm:prSet presAssocID="{2CB4E891-B41B-4347-AD39-456D99BA476E}" presName="txShp" presStyleLbl="node1" presStyleIdx="2" presStyleCnt="3" custScaleX="143664" custScaleY="90160" custLinFactNeighborX="5517" custLinFactNeighborY="3326">
        <dgm:presLayoutVars>
          <dgm:bulletEnabled val="1"/>
        </dgm:presLayoutVars>
      </dgm:prSet>
      <dgm:spPr/>
      <dgm:t>
        <a:bodyPr/>
        <a:lstStyle/>
        <a:p>
          <a:endParaRPr lang="es-ES"/>
        </a:p>
      </dgm:t>
    </dgm:pt>
  </dgm:ptLst>
  <dgm:cxnLst>
    <dgm:cxn modelId="{EE7AE03D-6C4E-4BE9-9473-4EC2BC22124A}" srcId="{A00584E2-1226-4518-9CAF-F7CAB7A4C103}" destId="{2CB4E891-B41B-4347-AD39-456D99BA476E}" srcOrd="2" destOrd="0" parTransId="{E632DF9A-73F8-4D20-982B-C4549982EEA7}" sibTransId="{3B8FE864-EB40-47DE-85AA-65FD6296B0E6}"/>
    <dgm:cxn modelId="{337AC852-EE2A-41F8-BE11-EBA0C8B476FB}" type="presOf" srcId="{DE57193D-EA09-421B-81F0-47A490787CB1}" destId="{8E7B2FC0-6C47-40A5-B41B-E983661404F9}" srcOrd="0" destOrd="0" presId="urn:microsoft.com/office/officeart/2005/8/layout/vList3#14"/>
    <dgm:cxn modelId="{6629E837-D95F-4250-944B-299A793C23A1}" srcId="{A00584E2-1226-4518-9CAF-F7CAB7A4C103}" destId="{CCCFA3B4-A46E-4C13-84A3-2FC2718F718F}" srcOrd="1" destOrd="0" parTransId="{E84FDC90-F75F-4ABF-AD0B-B5C1C1B68F34}" sibTransId="{DDF78EC8-7404-4AAD-89D7-606F49632C13}"/>
    <dgm:cxn modelId="{920FFC0D-8AEE-406D-9FE6-E23A1AB9F237}" srcId="{A00584E2-1226-4518-9CAF-F7CAB7A4C103}" destId="{DE57193D-EA09-421B-81F0-47A490787CB1}" srcOrd="0" destOrd="0" parTransId="{C38BDDD2-445D-465E-88B1-7B6BFC01520C}" sibTransId="{2A7B4A2C-8DCF-4A03-892A-F2C23D7825FC}"/>
    <dgm:cxn modelId="{FF84BFB3-3B0C-4175-AE03-D7D639104778}" type="presOf" srcId="{CCCFA3B4-A46E-4C13-84A3-2FC2718F718F}" destId="{AE2EE639-9BD1-4D3D-B87C-91DE80105FEC}" srcOrd="0" destOrd="0" presId="urn:microsoft.com/office/officeart/2005/8/layout/vList3#14"/>
    <dgm:cxn modelId="{E1216B55-577E-49DC-A70F-4D2B78B534C2}" type="presOf" srcId="{A00584E2-1226-4518-9CAF-F7CAB7A4C103}" destId="{ABB1A3B9-796C-4F1E-958A-60FDCE8F33F8}" srcOrd="0" destOrd="0" presId="urn:microsoft.com/office/officeart/2005/8/layout/vList3#14"/>
    <dgm:cxn modelId="{018E7361-5EEE-4345-B676-3C6BD193EC7F}" type="presOf" srcId="{2CB4E891-B41B-4347-AD39-456D99BA476E}" destId="{F4ABBCD6-DFAD-4AB5-A519-775B5BD9EEDF}" srcOrd="0" destOrd="0" presId="urn:microsoft.com/office/officeart/2005/8/layout/vList3#14"/>
    <dgm:cxn modelId="{FE93508E-8E23-4CDC-A729-797F5A469E9C}" type="presParOf" srcId="{ABB1A3B9-796C-4F1E-958A-60FDCE8F33F8}" destId="{147D4F79-3086-472E-98D0-C1F09856DA2E}" srcOrd="0" destOrd="0" presId="urn:microsoft.com/office/officeart/2005/8/layout/vList3#14"/>
    <dgm:cxn modelId="{25E68B5A-C03D-462C-BB27-2F0E432913BE}" type="presParOf" srcId="{147D4F79-3086-472E-98D0-C1F09856DA2E}" destId="{BB843CB5-CA59-461C-AD4A-D719A7BACBB1}" srcOrd="0" destOrd="0" presId="urn:microsoft.com/office/officeart/2005/8/layout/vList3#14"/>
    <dgm:cxn modelId="{CF82859F-6E25-41D4-A00F-FBC22BD439AA}" type="presParOf" srcId="{147D4F79-3086-472E-98D0-C1F09856DA2E}" destId="{8E7B2FC0-6C47-40A5-B41B-E983661404F9}" srcOrd="1" destOrd="0" presId="urn:microsoft.com/office/officeart/2005/8/layout/vList3#14"/>
    <dgm:cxn modelId="{D306AB51-64F5-47A2-945A-321861212576}" type="presParOf" srcId="{ABB1A3B9-796C-4F1E-958A-60FDCE8F33F8}" destId="{96CAC4D0-27F3-41D7-BAB6-297E92049022}" srcOrd="1" destOrd="0" presId="urn:microsoft.com/office/officeart/2005/8/layout/vList3#14"/>
    <dgm:cxn modelId="{AD7AE820-9EC9-479D-B598-4A56178530C3}" type="presParOf" srcId="{ABB1A3B9-796C-4F1E-958A-60FDCE8F33F8}" destId="{8DF5D7DC-91AD-45C0-A094-DD577A6CEDD1}" srcOrd="2" destOrd="0" presId="urn:microsoft.com/office/officeart/2005/8/layout/vList3#14"/>
    <dgm:cxn modelId="{E4E33BA6-DDA1-43DF-8E52-3B4DA4526A6D}" type="presParOf" srcId="{8DF5D7DC-91AD-45C0-A094-DD577A6CEDD1}" destId="{C8264EEA-82AB-4A10-AC28-66C4C6C2E2DE}" srcOrd="0" destOrd="0" presId="urn:microsoft.com/office/officeart/2005/8/layout/vList3#14"/>
    <dgm:cxn modelId="{E0C357BD-845B-4705-B448-FC95303FEED8}" type="presParOf" srcId="{8DF5D7DC-91AD-45C0-A094-DD577A6CEDD1}" destId="{AE2EE639-9BD1-4D3D-B87C-91DE80105FEC}" srcOrd="1" destOrd="0" presId="urn:microsoft.com/office/officeart/2005/8/layout/vList3#14"/>
    <dgm:cxn modelId="{7366DFAA-8E39-48ED-86FF-B9C54D2845BE}" type="presParOf" srcId="{ABB1A3B9-796C-4F1E-958A-60FDCE8F33F8}" destId="{ED9AF79B-F9D3-449C-9440-D7B0DEC10C6D}" srcOrd="3" destOrd="0" presId="urn:microsoft.com/office/officeart/2005/8/layout/vList3#14"/>
    <dgm:cxn modelId="{4935B0D9-81DF-4EDB-B5BC-001969D67FB6}" type="presParOf" srcId="{ABB1A3B9-796C-4F1E-958A-60FDCE8F33F8}" destId="{62E94F97-B5D1-4433-BBC3-5C4DE49F779D}" srcOrd="4" destOrd="0" presId="urn:microsoft.com/office/officeart/2005/8/layout/vList3#14"/>
    <dgm:cxn modelId="{1B7489C5-CEE9-421D-9D97-911BBD531C32}" type="presParOf" srcId="{62E94F97-B5D1-4433-BBC3-5C4DE49F779D}" destId="{05CF0532-0FDD-478D-B852-0C232F095D81}" srcOrd="0" destOrd="0" presId="urn:microsoft.com/office/officeart/2005/8/layout/vList3#14"/>
    <dgm:cxn modelId="{FADC0400-EF59-4B0E-B039-B52FCF07AEB6}" type="presParOf" srcId="{62E94F97-B5D1-4433-BBC3-5C4DE49F779D}" destId="{F4ABBCD6-DFAD-4AB5-A519-775B5BD9EEDF}" srcOrd="1" destOrd="0" presId="urn:microsoft.com/office/officeart/2005/8/layout/vList3#14"/>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0584E2-1226-4518-9CAF-F7CAB7A4C103}" type="doc">
      <dgm:prSet loTypeId="urn:microsoft.com/office/officeart/2005/8/layout/vList3#15" loCatId="list" qsTypeId="urn:microsoft.com/office/officeart/2005/8/quickstyle/simple1" qsCatId="simple" csTypeId="urn:microsoft.com/office/officeart/2005/8/colors/accent3_1" csCatId="accent3" phldr="1"/>
      <dgm:spPr/>
    </dgm:pt>
    <dgm:pt modelId="{CCCFA3B4-A46E-4C13-84A3-2FC2718F718F}">
      <dgm:prSet phldrT="[Texto]" custT="1"/>
      <dgm:spPr/>
      <dgm:t>
        <a:bodyPr/>
        <a:lstStyle/>
        <a:p>
          <a:pPr marL="173038" indent="0" algn="just"/>
          <a:r>
            <a:rPr lang="es-EC" sz="1600" dirty="0" smtClean="0"/>
            <a:t>Realizar estudios sobre fitorremediación con hongos micorrícicos arbusculares y diferentes especies de plantas, considerando los parámetros que afectan directamente la biodisponibilidad del metal, como el pH, la capacidad de intercambio iónico del suelo, la concentración de materia orgánica y el potencial rédox.</a:t>
          </a:r>
          <a:endParaRPr lang="es-ES" sz="1600" dirty="0"/>
        </a:p>
      </dgm:t>
    </dgm:pt>
    <dgm:pt modelId="{E84FDC90-F75F-4ABF-AD0B-B5C1C1B68F34}" type="parTrans" cxnId="{6629E837-D95F-4250-944B-299A793C23A1}">
      <dgm:prSet/>
      <dgm:spPr/>
      <dgm:t>
        <a:bodyPr/>
        <a:lstStyle/>
        <a:p>
          <a:endParaRPr lang="es-ES"/>
        </a:p>
      </dgm:t>
    </dgm:pt>
    <dgm:pt modelId="{DDF78EC8-7404-4AAD-89D7-606F49632C13}" type="sibTrans" cxnId="{6629E837-D95F-4250-944B-299A793C23A1}">
      <dgm:prSet/>
      <dgm:spPr/>
      <dgm:t>
        <a:bodyPr/>
        <a:lstStyle/>
        <a:p>
          <a:endParaRPr lang="es-ES"/>
        </a:p>
      </dgm:t>
    </dgm:pt>
    <dgm:pt modelId="{2CB4E891-B41B-4347-AD39-456D99BA476E}">
      <dgm:prSet phldrT="[Texto]"/>
      <dgm:spPr/>
      <dgm:t>
        <a:bodyPr/>
        <a:lstStyle/>
        <a:p>
          <a:pPr marL="268288" indent="0" algn="just"/>
          <a:r>
            <a:rPr lang="es-EC" dirty="0" smtClean="0"/>
            <a:t>Prolongar el tiempo de mantenimiento de los ensayos en los que se utilicen hongos micorrícicos arbusculares, para evaluar su efecto de </a:t>
          </a:r>
          <a:r>
            <a:rPr lang="es-EC" dirty="0" err="1" smtClean="0"/>
            <a:t>detoxificación</a:t>
          </a:r>
          <a:r>
            <a:rPr lang="es-EC" dirty="0" smtClean="0"/>
            <a:t> en períodos mayores de tiempo.</a:t>
          </a:r>
          <a:endParaRPr lang="es-ES" dirty="0"/>
        </a:p>
      </dgm:t>
    </dgm:pt>
    <dgm:pt modelId="{E632DF9A-73F8-4D20-982B-C4549982EEA7}" type="parTrans" cxnId="{EE7AE03D-6C4E-4BE9-9473-4EC2BC22124A}">
      <dgm:prSet/>
      <dgm:spPr/>
      <dgm:t>
        <a:bodyPr/>
        <a:lstStyle/>
        <a:p>
          <a:endParaRPr lang="es-ES"/>
        </a:p>
      </dgm:t>
    </dgm:pt>
    <dgm:pt modelId="{3B8FE864-EB40-47DE-85AA-65FD6296B0E6}" type="sibTrans" cxnId="{EE7AE03D-6C4E-4BE9-9473-4EC2BC22124A}">
      <dgm:prSet/>
      <dgm:spPr/>
      <dgm:t>
        <a:bodyPr/>
        <a:lstStyle/>
        <a:p>
          <a:endParaRPr lang="es-ES"/>
        </a:p>
      </dgm:t>
    </dgm:pt>
    <dgm:pt modelId="{E51775D4-EFFD-483A-9453-3390CB2BCE66}">
      <dgm:prSet phldrT="[Texto]"/>
      <dgm:spPr/>
      <dgm:t>
        <a:bodyPr/>
        <a:lstStyle/>
        <a:p>
          <a:pPr marL="268288" indent="0" algn="just"/>
          <a:r>
            <a:rPr lang="es-EC" dirty="0" smtClean="0"/>
            <a:t>Realizar investigaciones con HMA, variando las composiciones del sustrato, para promover su eficacia en la remoción de cadmio y otros contaminantes del suelo.</a:t>
          </a:r>
          <a:endParaRPr lang="es-ES" dirty="0"/>
        </a:p>
      </dgm:t>
    </dgm:pt>
    <dgm:pt modelId="{D172D558-1BF3-4E41-BE93-6B32C7B991C4}" type="parTrans" cxnId="{9E0815FB-0A9B-4393-9627-124876FC6829}">
      <dgm:prSet/>
      <dgm:spPr/>
      <dgm:t>
        <a:bodyPr/>
        <a:lstStyle/>
        <a:p>
          <a:endParaRPr lang="es-ES"/>
        </a:p>
      </dgm:t>
    </dgm:pt>
    <dgm:pt modelId="{2209D471-CC0C-4CB3-B83E-15F0F1614576}" type="sibTrans" cxnId="{9E0815FB-0A9B-4393-9627-124876FC6829}">
      <dgm:prSet/>
      <dgm:spPr/>
      <dgm:t>
        <a:bodyPr/>
        <a:lstStyle/>
        <a:p>
          <a:endParaRPr lang="es-ES"/>
        </a:p>
      </dgm:t>
    </dgm:pt>
    <dgm:pt modelId="{610C6E51-669D-4AC8-8EC0-F00DF626C250}">
      <dgm:prSet/>
      <dgm:spPr/>
      <dgm:t>
        <a:bodyPr/>
        <a:lstStyle/>
        <a:p>
          <a:pPr marL="268288" indent="0" algn="just"/>
          <a:r>
            <a:rPr lang="es-EC" dirty="0" smtClean="0"/>
            <a:t>Efectuar análisis taxonómicos de los hongos micorrícicos arbusculares, para conocer su diversidad en los suelos ecuatorianos.</a:t>
          </a:r>
          <a:endParaRPr lang="es-EC" dirty="0"/>
        </a:p>
      </dgm:t>
    </dgm:pt>
    <dgm:pt modelId="{EF07D091-44E8-4156-A9B6-28AD9781A692}" type="parTrans" cxnId="{01CE0D26-8BCF-4E11-8F75-71DBC9CE4B1E}">
      <dgm:prSet/>
      <dgm:spPr/>
      <dgm:t>
        <a:bodyPr/>
        <a:lstStyle/>
        <a:p>
          <a:endParaRPr lang="es-EC"/>
        </a:p>
      </dgm:t>
    </dgm:pt>
    <dgm:pt modelId="{F9B1C1B4-090E-4237-90AB-CA9727D66812}" type="sibTrans" cxnId="{01CE0D26-8BCF-4E11-8F75-71DBC9CE4B1E}">
      <dgm:prSet/>
      <dgm:spPr/>
      <dgm:t>
        <a:bodyPr/>
        <a:lstStyle/>
        <a:p>
          <a:endParaRPr lang="es-EC"/>
        </a:p>
      </dgm:t>
    </dgm:pt>
    <dgm:pt modelId="{B3FAFEF0-BE5E-4D78-881E-7BFA58CC6570}">
      <dgm:prSet/>
      <dgm:spPr/>
      <dgm:t>
        <a:bodyPr/>
        <a:lstStyle/>
        <a:p>
          <a:pPr marL="268288" indent="0" algn="just"/>
          <a:r>
            <a:rPr lang="es-EC" dirty="0" smtClean="0"/>
            <a:t>Identificar los genes responsables de la absorción y transporte del cadmio hacia la planta.</a:t>
          </a:r>
          <a:endParaRPr lang="es-EC" dirty="0"/>
        </a:p>
      </dgm:t>
    </dgm:pt>
    <dgm:pt modelId="{3531F5C5-562C-4AF8-B521-296932C1D0EC}" type="parTrans" cxnId="{8ED5A096-283E-440E-809B-D6BAA7CDAFB3}">
      <dgm:prSet/>
      <dgm:spPr/>
      <dgm:t>
        <a:bodyPr/>
        <a:lstStyle/>
        <a:p>
          <a:endParaRPr lang="es-EC"/>
        </a:p>
      </dgm:t>
    </dgm:pt>
    <dgm:pt modelId="{E5A8FD6F-97BC-49B1-A9C2-15F67DBAF150}" type="sibTrans" cxnId="{8ED5A096-283E-440E-809B-D6BAA7CDAFB3}">
      <dgm:prSet/>
      <dgm:spPr/>
      <dgm:t>
        <a:bodyPr/>
        <a:lstStyle/>
        <a:p>
          <a:endParaRPr lang="es-EC"/>
        </a:p>
      </dgm:t>
    </dgm:pt>
    <dgm:pt modelId="{ABB1A3B9-796C-4F1E-958A-60FDCE8F33F8}" type="pres">
      <dgm:prSet presAssocID="{A00584E2-1226-4518-9CAF-F7CAB7A4C103}" presName="linearFlow" presStyleCnt="0">
        <dgm:presLayoutVars>
          <dgm:dir/>
          <dgm:resizeHandles val="exact"/>
        </dgm:presLayoutVars>
      </dgm:prSet>
      <dgm:spPr/>
    </dgm:pt>
    <dgm:pt modelId="{8DF5D7DC-91AD-45C0-A094-DD577A6CEDD1}" type="pres">
      <dgm:prSet presAssocID="{CCCFA3B4-A46E-4C13-84A3-2FC2718F718F}" presName="composite" presStyleCnt="0"/>
      <dgm:spPr/>
    </dgm:pt>
    <dgm:pt modelId="{C8264EEA-82AB-4A10-AC28-66C4C6C2E2DE}" type="pres">
      <dgm:prSet presAssocID="{CCCFA3B4-A46E-4C13-84A3-2FC2718F718F}" presName="imgShp" presStyleLbl="fgImgPlace1" presStyleIdx="0" presStyleCnt="5" custLinFactNeighborX="-22832" custLinFactNeighborY="-252"/>
      <dgm:spPr>
        <a:blipFill rotWithShape="1">
          <a:blip xmlns:r="http://schemas.openxmlformats.org/officeDocument/2006/relationships" r:embed="rId1"/>
          <a:stretch>
            <a:fillRect/>
          </a:stretch>
        </a:blipFill>
      </dgm:spPr>
    </dgm:pt>
    <dgm:pt modelId="{AE2EE639-9BD1-4D3D-B87C-91DE80105FEC}" type="pres">
      <dgm:prSet presAssocID="{CCCFA3B4-A46E-4C13-84A3-2FC2718F718F}" presName="txShp" presStyleLbl="node1" presStyleIdx="0" presStyleCnt="5" custScaleX="127020" custLinFactNeighborX="5320">
        <dgm:presLayoutVars>
          <dgm:bulletEnabled val="1"/>
        </dgm:presLayoutVars>
      </dgm:prSet>
      <dgm:spPr/>
      <dgm:t>
        <a:bodyPr/>
        <a:lstStyle/>
        <a:p>
          <a:endParaRPr lang="es-ES"/>
        </a:p>
      </dgm:t>
    </dgm:pt>
    <dgm:pt modelId="{ED9AF79B-F9D3-449C-9440-D7B0DEC10C6D}" type="pres">
      <dgm:prSet presAssocID="{DDF78EC8-7404-4AAD-89D7-606F49632C13}" presName="spacing" presStyleCnt="0"/>
      <dgm:spPr/>
    </dgm:pt>
    <dgm:pt modelId="{62E94F97-B5D1-4433-BBC3-5C4DE49F779D}" type="pres">
      <dgm:prSet presAssocID="{2CB4E891-B41B-4347-AD39-456D99BA476E}" presName="composite" presStyleCnt="0"/>
      <dgm:spPr/>
    </dgm:pt>
    <dgm:pt modelId="{05CF0532-0FDD-478D-B852-0C232F095D81}" type="pres">
      <dgm:prSet presAssocID="{2CB4E891-B41B-4347-AD39-456D99BA476E}" presName="imgShp" presStyleLbl="fgImgPlace1" presStyleIdx="1" presStyleCnt="5" custLinFactNeighborX="-35021"/>
      <dgm:spPr>
        <a:blipFill rotWithShape="1">
          <a:blip xmlns:r="http://schemas.openxmlformats.org/officeDocument/2006/relationships" r:embed="rId2"/>
          <a:stretch>
            <a:fillRect/>
          </a:stretch>
        </a:blipFill>
      </dgm:spPr>
      <dgm:t>
        <a:bodyPr/>
        <a:lstStyle/>
        <a:p>
          <a:endParaRPr lang="es-EC"/>
        </a:p>
      </dgm:t>
    </dgm:pt>
    <dgm:pt modelId="{F4ABBCD6-DFAD-4AB5-A519-775B5BD9EEDF}" type="pres">
      <dgm:prSet presAssocID="{2CB4E891-B41B-4347-AD39-456D99BA476E}" presName="txShp" presStyleLbl="node1" presStyleIdx="1" presStyleCnt="5" custScaleX="129454" custLinFactNeighborX="5320">
        <dgm:presLayoutVars>
          <dgm:bulletEnabled val="1"/>
        </dgm:presLayoutVars>
      </dgm:prSet>
      <dgm:spPr/>
      <dgm:t>
        <a:bodyPr/>
        <a:lstStyle/>
        <a:p>
          <a:endParaRPr lang="es-ES"/>
        </a:p>
      </dgm:t>
    </dgm:pt>
    <dgm:pt modelId="{1961C3EA-CCCC-4EFC-ABA7-4EC447DB8AF8}" type="pres">
      <dgm:prSet presAssocID="{3B8FE864-EB40-47DE-85AA-65FD6296B0E6}" presName="spacing" presStyleCnt="0"/>
      <dgm:spPr/>
    </dgm:pt>
    <dgm:pt modelId="{AD6A29F8-D141-453B-BF85-475A872870C5}" type="pres">
      <dgm:prSet presAssocID="{E51775D4-EFFD-483A-9453-3390CB2BCE66}" presName="composite" presStyleCnt="0"/>
      <dgm:spPr/>
    </dgm:pt>
    <dgm:pt modelId="{29740254-DD28-49F2-817A-2E221393FEC8}" type="pres">
      <dgm:prSet presAssocID="{E51775D4-EFFD-483A-9453-3390CB2BCE66}" presName="imgShp" presStyleLbl="fgImgPlace1" presStyleIdx="2" presStyleCnt="5" custLinFactNeighborX="-27771"/>
      <dgm:spPr>
        <a:blipFill rotWithShape="1">
          <a:blip xmlns:r="http://schemas.openxmlformats.org/officeDocument/2006/relationships" r:embed="rId3"/>
          <a:stretch>
            <a:fillRect/>
          </a:stretch>
        </a:blipFill>
      </dgm:spPr>
      <dgm:t>
        <a:bodyPr/>
        <a:lstStyle/>
        <a:p>
          <a:endParaRPr lang="es-EC"/>
        </a:p>
      </dgm:t>
    </dgm:pt>
    <dgm:pt modelId="{0DFA77CF-E7A3-49B9-9751-97283715A72E}" type="pres">
      <dgm:prSet presAssocID="{E51775D4-EFFD-483A-9453-3390CB2BCE66}" presName="txShp" presStyleLbl="node1" presStyleIdx="2" presStyleCnt="5" custScaleX="128781" custLinFactNeighborX="5181" custLinFactNeighborY="75">
        <dgm:presLayoutVars>
          <dgm:bulletEnabled val="1"/>
        </dgm:presLayoutVars>
      </dgm:prSet>
      <dgm:spPr/>
      <dgm:t>
        <a:bodyPr/>
        <a:lstStyle/>
        <a:p>
          <a:endParaRPr lang="es-ES"/>
        </a:p>
      </dgm:t>
    </dgm:pt>
    <dgm:pt modelId="{77CAB483-34D8-4FC3-A7F5-E2DBBD3128FA}" type="pres">
      <dgm:prSet presAssocID="{2209D471-CC0C-4CB3-B83E-15F0F1614576}" presName="spacing" presStyleCnt="0"/>
      <dgm:spPr/>
    </dgm:pt>
    <dgm:pt modelId="{61954A66-EB5C-4AF9-B33D-5856172BFEEC}" type="pres">
      <dgm:prSet presAssocID="{610C6E51-669D-4AC8-8EC0-F00DF626C250}" presName="composite" presStyleCnt="0"/>
      <dgm:spPr/>
    </dgm:pt>
    <dgm:pt modelId="{4F3617BB-0CE5-426A-9530-876D3355B0C8}" type="pres">
      <dgm:prSet presAssocID="{610C6E51-669D-4AC8-8EC0-F00DF626C250}" presName="imgShp" presStyleLbl="fgImgPlace1" presStyleIdx="3" presStyleCnt="5" custLinFactNeighborX="-21641" custLinFactNeighborY="3747"/>
      <dgm:spPr>
        <a:blipFill rotWithShape="1">
          <a:blip xmlns:r="http://schemas.openxmlformats.org/officeDocument/2006/relationships" r:embed="rId4"/>
          <a:stretch>
            <a:fillRect/>
          </a:stretch>
        </a:blipFill>
      </dgm:spPr>
    </dgm:pt>
    <dgm:pt modelId="{C1D61FDD-B785-4CD9-ADFC-6B31B4F41D2C}" type="pres">
      <dgm:prSet presAssocID="{610C6E51-669D-4AC8-8EC0-F00DF626C250}" presName="txShp" presStyleLbl="node1" presStyleIdx="3" presStyleCnt="5" custScaleX="128009" custScaleY="92506" custLinFactNeighborX="5379" custLinFactNeighborY="0">
        <dgm:presLayoutVars>
          <dgm:bulletEnabled val="1"/>
        </dgm:presLayoutVars>
      </dgm:prSet>
      <dgm:spPr/>
      <dgm:t>
        <a:bodyPr/>
        <a:lstStyle/>
        <a:p>
          <a:endParaRPr lang="es-EC"/>
        </a:p>
      </dgm:t>
    </dgm:pt>
    <dgm:pt modelId="{C4338F84-F3DC-49EC-A200-0AA4FE8754D8}" type="pres">
      <dgm:prSet presAssocID="{F9B1C1B4-090E-4237-90AB-CA9727D66812}" presName="spacing" presStyleCnt="0"/>
      <dgm:spPr/>
    </dgm:pt>
    <dgm:pt modelId="{6891F42D-C3CC-4B02-AA9F-A64807392B41}" type="pres">
      <dgm:prSet presAssocID="{B3FAFEF0-BE5E-4D78-881E-7BFA58CC6570}" presName="composite" presStyleCnt="0"/>
      <dgm:spPr/>
    </dgm:pt>
    <dgm:pt modelId="{931E9587-E795-4E2E-9D0C-CEFAEE224D2C}" type="pres">
      <dgm:prSet presAssocID="{B3FAFEF0-BE5E-4D78-881E-7BFA58CC6570}" presName="imgShp" presStyleLbl="fgImgPlace1" presStyleIdx="4" presStyleCnt="5" custLinFactNeighborX="-14208" custLinFactNeighborY="-3240"/>
      <dgm:spPr>
        <a:blipFill rotWithShape="1">
          <a:blip xmlns:r="http://schemas.openxmlformats.org/officeDocument/2006/relationships" r:embed="rId5"/>
          <a:stretch>
            <a:fillRect/>
          </a:stretch>
        </a:blipFill>
      </dgm:spPr>
    </dgm:pt>
    <dgm:pt modelId="{64507A4B-07C2-4FB7-A462-F9BC8882F099}" type="pres">
      <dgm:prSet presAssocID="{B3FAFEF0-BE5E-4D78-881E-7BFA58CC6570}" presName="txShp" presStyleLbl="node1" presStyleIdx="4" presStyleCnt="5" custScaleX="125408" custLinFactNeighborX="5471" custLinFactNeighborY="-3240">
        <dgm:presLayoutVars>
          <dgm:bulletEnabled val="1"/>
        </dgm:presLayoutVars>
      </dgm:prSet>
      <dgm:spPr/>
      <dgm:t>
        <a:bodyPr/>
        <a:lstStyle/>
        <a:p>
          <a:endParaRPr lang="es-EC"/>
        </a:p>
      </dgm:t>
    </dgm:pt>
  </dgm:ptLst>
  <dgm:cxnLst>
    <dgm:cxn modelId="{D64896BA-7AA4-4A22-A5B2-FBE616A2B6FE}" type="presOf" srcId="{CCCFA3B4-A46E-4C13-84A3-2FC2718F718F}" destId="{AE2EE639-9BD1-4D3D-B87C-91DE80105FEC}" srcOrd="0" destOrd="0" presId="urn:microsoft.com/office/officeart/2005/8/layout/vList3#15"/>
    <dgm:cxn modelId="{9E0815FB-0A9B-4393-9627-124876FC6829}" srcId="{A00584E2-1226-4518-9CAF-F7CAB7A4C103}" destId="{E51775D4-EFFD-483A-9453-3390CB2BCE66}" srcOrd="2" destOrd="0" parTransId="{D172D558-1BF3-4E41-BE93-6B32C7B991C4}" sibTransId="{2209D471-CC0C-4CB3-B83E-15F0F1614576}"/>
    <dgm:cxn modelId="{EE7AE03D-6C4E-4BE9-9473-4EC2BC22124A}" srcId="{A00584E2-1226-4518-9CAF-F7CAB7A4C103}" destId="{2CB4E891-B41B-4347-AD39-456D99BA476E}" srcOrd="1" destOrd="0" parTransId="{E632DF9A-73F8-4D20-982B-C4549982EEA7}" sibTransId="{3B8FE864-EB40-47DE-85AA-65FD6296B0E6}"/>
    <dgm:cxn modelId="{07FB9655-07F8-4909-8166-07BFA5C040C2}" type="presOf" srcId="{B3FAFEF0-BE5E-4D78-881E-7BFA58CC6570}" destId="{64507A4B-07C2-4FB7-A462-F9BC8882F099}" srcOrd="0" destOrd="0" presId="urn:microsoft.com/office/officeart/2005/8/layout/vList3#15"/>
    <dgm:cxn modelId="{3EDC9B29-39D5-442C-A28C-63AD53B283BD}" type="presOf" srcId="{2CB4E891-B41B-4347-AD39-456D99BA476E}" destId="{F4ABBCD6-DFAD-4AB5-A519-775B5BD9EEDF}" srcOrd="0" destOrd="0" presId="urn:microsoft.com/office/officeart/2005/8/layout/vList3#15"/>
    <dgm:cxn modelId="{8ED5A096-283E-440E-809B-D6BAA7CDAFB3}" srcId="{A00584E2-1226-4518-9CAF-F7CAB7A4C103}" destId="{B3FAFEF0-BE5E-4D78-881E-7BFA58CC6570}" srcOrd="4" destOrd="0" parTransId="{3531F5C5-562C-4AF8-B521-296932C1D0EC}" sibTransId="{E5A8FD6F-97BC-49B1-A9C2-15F67DBAF150}"/>
    <dgm:cxn modelId="{8F2662D7-C972-4F83-A3D7-B1D62AF1C505}" type="presOf" srcId="{A00584E2-1226-4518-9CAF-F7CAB7A4C103}" destId="{ABB1A3B9-796C-4F1E-958A-60FDCE8F33F8}" srcOrd="0" destOrd="0" presId="urn:microsoft.com/office/officeart/2005/8/layout/vList3#15"/>
    <dgm:cxn modelId="{73873705-D99C-43EB-BC6C-6F4F0AF39CAA}" type="presOf" srcId="{610C6E51-669D-4AC8-8EC0-F00DF626C250}" destId="{C1D61FDD-B785-4CD9-ADFC-6B31B4F41D2C}" srcOrd="0" destOrd="0" presId="urn:microsoft.com/office/officeart/2005/8/layout/vList3#15"/>
    <dgm:cxn modelId="{6629E837-D95F-4250-944B-299A793C23A1}" srcId="{A00584E2-1226-4518-9CAF-F7CAB7A4C103}" destId="{CCCFA3B4-A46E-4C13-84A3-2FC2718F718F}" srcOrd="0" destOrd="0" parTransId="{E84FDC90-F75F-4ABF-AD0B-B5C1C1B68F34}" sibTransId="{DDF78EC8-7404-4AAD-89D7-606F49632C13}"/>
    <dgm:cxn modelId="{01CE0D26-8BCF-4E11-8F75-71DBC9CE4B1E}" srcId="{A00584E2-1226-4518-9CAF-F7CAB7A4C103}" destId="{610C6E51-669D-4AC8-8EC0-F00DF626C250}" srcOrd="3" destOrd="0" parTransId="{EF07D091-44E8-4156-A9B6-28AD9781A692}" sibTransId="{F9B1C1B4-090E-4237-90AB-CA9727D66812}"/>
    <dgm:cxn modelId="{CDFF9B32-65AC-45E9-8321-5196A27F11C9}" type="presOf" srcId="{E51775D4-EFFD-483A-9453-3390CB2BCE66}" destId="{0DFA77CF-E7A3-49B9-9751-97283715A72E}" srcOrd="0" destOrd="0" presId="urn:microsoft.com/office/officeart/2005/8/layout/vList3#15"/>
    <dgm:cxn modelId="{F269D063-0C70-482B-B64E-21A4CFC0ED53}" type="presParOf" srcId="{ABB1A3B9-796C-4F1E-958A-60FDCE8F33F8}" destId="{8DF5D7DC-91AD-45C0-A094-DD577A6CEDD1}" srcOrd="0" destOrd="0" presId="urn:microsoft.com/office/officeart/2005/8/layout/vList3#15"/>
    <dgm:cxn modelId="{0F595A1B-8814-466D-976F-24FAF7ACA2C0}" type="presParOf" srcId="{8DF5D7DC-91AD-45C0-A094-DD577A6CEDD1}" destId="{C8264EEA-82AB-4A10-AC28-66C4C6C2E2DE}" srcOrd="0" destOrd="0" presId="urn:microsoft.com/office/officeart/2005/8/layout/vList3#15"/>
    <dgm:cxn modelId="{BD9C2638-54D5-4CCC-8B73-1AB616CEEE5B}" type="presParOf" srcId="{8DF5D7DC-91AD-45C0-A094-DD577A6CEDD1}" destId="{AE2EE639-9BD1-4D3D-B87C-91DE80105FEC}" srcOrd="1" destOrd="0" presId="urn:microsoft.com/office/officeart/2005/8/layout/vList3#15"/>
    <dgm:cxn modelId="{F0F360C7-78A9-46EA-A42F-1EEDB5BF64F8}" type="presParOf" srcId="{ABB1A3B9-796C-4F1E-958A-60FDCE8F33F8}" destId="{ED9AF79B-F9D3-449C-9440-D7B0DEC10C6D}" srcOrd="1" destOrd="0" presId="urn:microsoft.com/office/officeart/2005/8/layout/vList3#15"/>
    <dgm:cxn modelId="{4F6626D8-25CF-4A03-BC24-4F55693BC181}" type="presParOf" srcId="{ABB1A3B9-796C-4F1E-958A-60FDCE8F33F8}" destId="{62E94F97-B5D1-4433-BBC3-5C4DE49F779D}" srcOrd="2" destOrd="0" presId="urn:microsoft.com/office/officeart/2005/8/layout/vList3#15"/>
    <dgm:cxn modelId="{91A1A6B7-DD3D-43DB-A963-4A53E5C3A4DD}" type="presParOf" srcId="{62E94F97-B5D1-4433-BBC3-5C4DE49F779D}" destId="{05CF0532-0FDD-478D-B852-0C232F095D81}" srcOrd="0" destOrd="0" presId="urn:microsoft.com/office/officeart/2005/8/layout/vList3#15"/>
    <dgm:cxn modelId="{19268D3E-53FB-4200-A893-E76F0B8C9F08}" type="presParOf" srcId="{62E94F97-B5D1-4433-BBC3-5C4DE49F779D}" destId="{F4ABBCD6-DFAD-4AB5-A519-775B5BD9EEDF}" srcOrd="1" destOrd="0" presId="urn:microsoft.com/office/officeart/2005/8/layout/vList3#15"/>
    <dgm:cxn modelId="{260ABFB5-1191-4394-8085-E2718BD10FAF}" type="presParOf" srcId="{ABB1A3B9-796C-4F1E-958A-60FDCE8F33F8}" destId="{1961C3EA-CCCC-4EFC-ABA7-4EC447DB8AF8}" srcOrd="3" destOrd="0" presId="urn:microsoft.com/office/officeart/2005/8/layout/vList3#15"/>
    <dgm:cxn modelId="{52BC28A8-49FB-41B9-908C-F6A04550F139}" type="presParOf" srcId="{ABB1A3B9-796C-4F1E-958A-60FDCE8F33F8}" destId="{AD6A29F8-D141-453B-BF85-475A872870C5}" srcOrd="4" destOrd="0" presId="urn:microsoft.com/office/officeart/2005/8/layout/vList3#15"/>
    <dgm:cxn modelId="{9EB924A6-2582-4591-AC13-D5EBD59A7B48}" type="presParOf" srcId="{AD6A29F8-D141-453B-BF85-475A872870C5}" destId="{29740254-DD28-49F2-817A-2E221393FEC8}" srcOrd="0" destOrd="0" presId="urn:microsoft.com/office/officeart/2005/8/layout/vList3#15"/>
    <dgm:cxn modelId="{A16859A9-74A1-4379-9849-6B6488D898BF}" type="presParOf" srcId="{AD6A29F8-D141-453B-BF85-475A872870C5}" destId="{0DFA77CF-E7A3-49B9-9751-97283715A72E}" srcOrd="1" destOrd="0" presId="urn:microsoft.com/office/officeart/2005/8/layout/vList3#15"/>
    <dgm:cxn modelId="{154488BB-DD01-45D4-AD22-DBE0DE89613D}" type="presParOf" srcId="{ABB1A3B9-796C-4F1E-958A-60FDCE8F33F8}" destId="{77CAB483-34D8-4FC3-A7F5-E2DBBD3128FA}" srcOrd="5" destOrd="0" presId="urn:microsoft.com/office/officeart/2005/8/layout/vList3#15"/>
    <dgm:cxn modelId="{3182E9D9-473B-4D4E-82A2-9D5B2D38EDB1}" type="presParOf" srcId="{ABB1A3B9-796C-4F1E-958A-60FDCE8F33F8}" destId="{61954A66-EB5C-4AF9-B33D-5856172BFEEC}" srcOrd="6" destOrd="0" presId="urn:microsoft.com/office/officeart/2005/8/layout/vList3#15"/>
    <dgm:cxn modelId="{FAD36BCC-59D9-410E-B3D6-882FCEB2CFBC}" type="presParOf" srcId="{61954A66-EB5C-4AF9-B33D-5856172BFEEC}" destId="{4F3617BB-0CE5-426A-9530-876D3355B0C8}" srcOrd="0" destOrd="0" presId="urn:microsoft.com/office/officeart/2005/8/layout/vList3#15"/>
    <dgm:cxn modelId="{B92A014C-9ACB-4918-9A01-BE216C87C9C1}" type="presParOf" srcId="{61954A66-EB5C-4AF9-B33D-5856172BFEEC}" destId="{C1D61FDD-B785-4CD9-ADFC-6B31B4F41D2C}" srcOrd="1" destOrd="0" presId="urn:microsoft.com/office/officeart/2005/8/layout/vList3#15"/>
    <dgm:cxn modelId="{B2E69A1F-C710-4620-90D9-266A1CD1408D}" type="presParOf" srcId="{ABB1A3B9-796C-4F1E-958A-60FDCE8F33F8}" destId="{C4338F84-F3DC-49EC-A200-0AA4FE8754D8}" srcOrd="7" destOrd="0" presId="urn:microsoft.com/office/officeart/2005/8/layout/vList3#15"/>
    <dgm:cxn modelId="{A369CCAB-255E-4E3A-9FB2-37D0677E7BC1}" type="presParOf" srcId="{ABB1A3B9-796C-4F1E-958A-60FDCE8F33F8}" destId="{6891F42D-C3CC-4B02-AA9F-A64807392B41}" srcOrd="8" destOrd="0" presId="urn:microsoft.com/office/officeart/2005/8/layout/vList3#15"/>
    <dgm:cxn modelId="{D9A1C50F-87E4-4B7D-AC91-79C6F9EA27A6}" type="presParOf" srcId="{6891F42D-C3CC-4B02-AA9F-A64807392B41}" destId="{931E9587-E795-4E2E-9D0C-CEFAEE224D2C}" srcOrd="0" destOrd="0" presId="urn:microsoft.com/office/officeart/2005/8/layout/vList3#15"/>
    <dgm:cxn modelId="{6FF14B0F-4CB6-42BA-A7E7-464AF95C8A86}" type="presParOf" srcId="{6891F42D-C3CC-4B02-AA9F-A64807392B41}" destId="{64507A4B-07C2-4FB7-A462-F9BC8882F099}" srcOrd="1" destOrd="0" presId="urn:microsoft.com/office/officeart/2005/8/layout/vList3#15"/>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B2FC0-6C47-40A5-B41B-E983661404F9}">
      <dsp:nvSpPr>
        <dsp:cNvPr id="0" name=""/>
        <dsp:cNvSpPr/>
      </dsp:nvSpPr>
      <dsp:spPr>
        <a:xfrm rot="10800000">
          <a:off x="392884" y="8041"/>
          <a:ext cx="8250727" cy="1441382"/>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090" tIns="60960" rIns="113792" bIns="60960" numCol="1" spcCol="1270" anchor="ctr" anchorCtr="0">
          <a:noAutofit/>
        </a:bodyPr>
        <a:lstStyle/>
        <a:p>
          <a:pPr marL="444500" lvl="0" indent="0" algn="just" defTabSz="711200">
            <a:lnSpc>
              <a:spcPct val="90000"/>
            </a:lnSpc>
            <a:spcBef>
              <a:spcPct val="0"/>
            </a:spcBef>
            <a:spcAft>
              <a:spcPct val="35000"/>
            </a:spcAft>
          </a:pPr>
          <a:r>
            <a:rPr lang="es-EC" sz="1600" kern="1200" dirty="0" smtClean="0"/>
            <a:t>La mayoría de las muestras obtenidas de los pasivos ambientales, presentaron contaminación ambiental sobre los límites establecidos para ecosistemas sensibles.</a:t>
          </a:r>
          <a:endParaRPr lang="es-ES" sz="1600" kern="1200" dirty="0"/>
        </a:p>
      </dsp:txBody>
      <dsp:txXfrm rot="10800000">
        <a:off x="753229" y="8041"/>
        <a:ext cx="7890382" cy="1441382"/>
      </dsp:txXfrm>
    </dsp:sp>
    <dsp:sp modelId="{BB843CB5-CA59-461C-AD4A-D719A7BACBB1}">
      <dsp:nvSpPr>
        <dsp:cNvPr id="0" name=""/>
        <dsp:cNvSpPr/>
      </dsp:nvSpPr>
      <dsp:spPr>
        <a:xfrm>
          <a:off x="0" y="0"/>
          <a:ext cx="1665111" cy="1453501"/>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2EE639-9BD1-4D3D-B87C-91DE80105FEC}">
      <dsp:nvSpPr>
        <dsp:cNvPr id="0" name=""/>
        <dsp:cNvSpPr/>
      </dsp:nvSpPr>
      <dsp:spPr>
        <a:xfrm rot="10800000">
          <a:off x="418183" y="1829210"/>
          <a:ext cx="8200129" cy="1559619"/>
        </a:xfrm>
        <a:prstGeom prst="homePlat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090" tIns="60960" rIns="113792" bIns="60960" numCol="1" spcCol="1270" anchor="ctr" anchorCtr="0">
          <a:noAutofit/>
        </a:bodyPr>
        <a:lstStyle/>
        <a:p>
          <a:pPr marL="446088" lvl="0" indent="0" algn="just" defTabSz="711200">
            <a:lnSpc>
              <a:spcPct val="90000"/>
            </a:lnSpc>
            <a:spcBef>
              <a:spcPct val="0"/>
            </a:spcBef>
            <a:spcAft>
              <a:spcPct val="35000"/>
            </a:spcAft>
          </a:pPr>
          <a:r>
            <a:rPr lang="es-EC" sz="1600" kern="1200" dirty="0" smtClean="0"/>
            <a:t>Se hallaron poblaciones y porcentajes de colonización altos de hongos micorrícicos arbusculares (HMA) dentro de las muestras de los pasivos </a:t>
          </a:r>
          <a:r>
            <a:rPr lang="es-EC" sz="1600" kern="1200" smtClean="0"/>
            <a:t>ambientales obtenidas</a:t>
          </a:r>
          <a:r>
            <a:rPr lang="es-EC" sz="1600" kern="1200" dirty="0" smtClean="0"/>
            <a:t>, por lo que el desarrollo de los HMA no se vio influenciado por la contaminación ambiental y consecuentemente las esporas de HMA extraídas para la realización de cultivos monospóricos y mixtos, son esporas resistentes a la contaminación.</a:t>
          </a:r>
          <a:endParaRPr lang="es-ES" sz="1600" kern="1200" dirty="0"/>
        </a:p>
      </dsp:txBody>
      <dsp:txXfrm rot="10800000">
        <a:off x="808088" y="1829210"/>
        <a:ext cx="7810224" cy="1559619"/>
      </dsp:txXfrm>
    </dsp:sp>
    <dsp:sp modelId="{C8264EEA-82AB-4A10-AC28-66C4C6C2E2DE}">
      <dsp:nvSpPr>
        <dsp:cNvPr id="0" name=""/>
        <dsp:cNvSpPr/>
      </dsp:nvSpPr>
      <dsp:spPr>
        <a:xfrm>
          <a:off x="0" y="1829923"/>
          <a:ext cx="1672986" cy="1558192"/>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ABBCD6-DFAD-4AB5-A519-775B5BD9EEDF}">
      <dsp:nvSpPr>
        <dsp:cNvPr id="0" name=""/>
        <dsp:cNvSpPr/>
      </dsp:nvSpPr>
      <dsp:spPr>
        <a:xfrm rot="10800000">
          <a:off x="339612" y="3774637"/>
          <a:ext cx="8357271" cy="1395873"/>
        </a:xfrm>
        <a:prstGeom prst="homePlat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090" tIns="60960" rIns="113792" bIns="60960" numCol="1" spcCol="1270" anchor="ctr" anchorCtr="0">
          <a:noAutofit/>
        </a:bodyPr>
        <a:lstStyle/>
        <a:p>
          <a:pPr marL="633413" lvl="0" indent="0" algn="just" defTabSz="711200">
            <a:lnSpc>
              <a:spcPct val="90000"/>
            </a:lnSpc>
            <a:spcBef>
              <a:spcPct val="0"/>
            </a:spcBef>
            <a:spcAft>
              <a:spcPct val="35000"/>
            </a:spcAft>
          </a:pPr>
          <a:r>
            <a:rPr lang="es-EC" sz="1600" kern="1200" dirty="0" smtClean="0"/>
            <a:t>Se obtuvieron 38 cultivos monospóricos de HMA, en los cuales predominaron los géneros </a:t>
          </a:r>
          <a:r>
            <a:rPr lang="es-EC" sz="1600" i="1" kern="1200" dirty="0" smtClean="0"/>
            <a:t>Glomus </a:t>
          </a:r>
          <a:r>
            <a:rPr lang="es-EC" sz="1600" kern="1200" dirty="0" smtClean="0"/>
            <a:t>y </a:t>
          </a:r>
          <a:r>
            <a:rPr lang="es-EC" sz="1600" i="1" kern="1200" dirty="0" smtClean="0"/>
            <a:t>Acaulospora </a:t>
          </a:r>
          <a:r>
            <a:rPr lang="es-EC" sz="1600" kern="1200" dirty="0" smtClean="0"/>
            <a:t>(15 y 14 respectivamente) además se elaboraron 11 cultivos mixtos de hongos micorrizógenos arbusculares.</a:t>
          </a:r>
          <a:endParaRPr lang="es-ES" sz="1600" kern="1200" dirty="0"/>
        </a:p>
      </dsp:txBody>
      <dsp:txXfrm rot="10800000">
        <a:off x="688580" y="3774637"/>
        <a:ext cx="8008303" cy="1395873"/>
      </dsp:txXfrm>
    </dsp:sp>
    <dsp:sp modelId="{05CF0532-0FDD-478D-B852-0C232F095D81}">
      <dsp:nvSpPr>
        <dsp:cNvPr id="0" name=""/>
        <dsp:cNvSpPr/>
      </dsp:nvSpPr>
      <dsp:spPr>
        <a:xfrm>
          <a:off x="0" y="3762556"/>
          <a:ext cx="1619639" cy="1420036"/>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B2FC0-6C47-40A5-B41B-E983661404F9}">
      <dsp:nvSpPr>
        <dsp:cNvPr id="0" name=""/>
        <dsp:cNvSpPr/>
      </dsp:nvSpPr>
      <dsp:spPr>
        <a:xfrm rot="10800000">
          <a:off x="-1" y="504067"/>
          <a:ext cx="8892483" cy="1870758"/>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2365" tIns="68580" rIns="128016" bIns="68580" numCol="1" spcCol="1270" anchor="ctr" anchorCtr="0">
          <a:noAutofit/>
        </a:bodyPr>
        <a:lstStyle/>
        <a:p>
          <a:pPr marL="531813" lvl="0" indent="0" algn="just" defTabSz="800100">
            <a:lnSpc>
              <a:spcPct val="90000"/>
            </a:lnSpc>
            <a:spcBef>
              <a:spcPct val="0"/>
            </a:spcBef>
            <a:spcAft>
              <a:spcPct val="35000"/>
            </a:spcAft>
          </a:pPr>
          <a:r>
            <a:rPr lang="es-EC" sz="1800" kern="1200" dirty="0" smtClean="0"/>
            <a:t>Los parámetros de crecimiento: número de hojas muertas, área foliar de la tercera hoja, biomasa aérea y total, no se vieron afectados por la presencia de los factores cadmio (Cd) ni por los hongos micorrícicos arbusculares, durante las 11 semanas del ensayo, por lo que la planta de maíz presenta cierta tolerancia o resistencia a la contaminación por cadmio (2,1 ppm).</a:t>
          </a:r>
          <a:endParaRPr lang="es-ES" sz="1800" kern="1200" dirty="0"/>
        </a:p>
      </dsp:txBody>
      <dsp:txXfrm rot="10800000">
        <a:off x="467688" y="504067"/>
        <a:ext cx="8424794" cy="1870758"/>
      </dsp:txXfrm>
    </dsp:sp>
    <dsp:sp modelId="{BB843CB5-CA59-461C-AD4A-D719A7BACBB1}">
      <dsp:nvSpPr>
        <dsp:cNvPr id="0" name=""/>
        <dsp:cNvSpPr/>
      </dsp:nvSpPr>
      <dsp:spPr>
        <a:xfrm>
          <a:off x="17748" y="504052"/>
          <a:ext cx="1939595" cy="1844777"/>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2EE639-9BD1-4D3D-B87C-91DE80105FEC}">
      <dsp:nvSpPr>
        <dsp:cNvPr id="0" name=""/>
        <dsp:cNvSpPr/>
      </dsp:nvSpPr>
      <dsp:spPr>
        <a:xfrm rot="10800000">
          <a:off x="-1" y="2880318"/>
          <a:ext cx="8892483" cy="1785345"/>
        </a:xfrm>
        <a:prstGeom prst="homePlat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2365" tIns="68580" rIns="128016" bIns="68580" numCol="1" spcCol="1270" anchor="ctr" anchorCtr="0">
          <a:noAutofit/>
        </a:bodyPr>
        <a:lstStyle/>
        <a:p>
          <a:pPr marL="531813" lvl="0" indent="0" algn="just" defTabSz="800100">
            <a:lnSpc>
              <a:spcPct val="90000"/>
            </a:lnSpc>
            <a:spcBef>
              <a:spcPct val="0"/>
            </a:spcBef>
            <a:spcAft>
              <a:spcPct val="35000"/>
            </a:spcAft>
          </a:pPr>
          <a:r>
            <a:rPr lang="es-EC" sz="1800" kern="1200" dirty="0" smtClean="0"/>
            <a:t>La altura de los tallos y el número de hojas vivas en las plantas de maíz, se incrementó por la presencia de HMA, que atenuaron el efecto negativo que el cadmio tiene sobre estos parámetros.</a:t>
          </a:r>
          <a:endParaRPr lang="es-ES" sz="1800" kern="1200" dirty="0"/>
        </a:p>
      </dsp:txBody>
      <dsp:txXfrm rot="10800000">
        <a:off x="446335" y="2880318"/>
        <a:ext cx="8446147" cy="1785345"/>
      </dsp:txXfrm>
    </dsp:sp>
    <dsp:sp modelId="{C8264EEA-82AB-4A10-AC28-66C4C6C2E2DE}">
      <dsp:nvSpPr>
        <dsp:cNvPr id="0" name=""/>
        <dsp:cNvSpPr/>
      </dsp:nvSpPr>
      <dsp:spPr>
        <a:xfrm>
          <a:off x="89769" y="2808312"/>
          <a:ext cx="2103338" cy="1888049"/>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B2FC0-6C47-40A5-B41B-E983661404F9}">
      <dsp:nvSpPr>
        <dsp:cNvPr id="0" name=""/>
        <dsp:cNvSpPr/>
      </dsp:nvSpPr>
      <dsp:spPr>
        <a:xfrm rot="10800000">
          <a:off x="842183" y="448328"/>
          <a:ext cx="8106626" cy="1625385"/>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0804" tIns="60960" rIns="113792" bIns="60960" numCol="1" spcCol="1270" anchor="ctr" anchorCtr="0">
          <a:noAutofit/>
        </a:bodyPr>
        <a:lstStyle/>
        <a:p>
          <a:pPr marL="0" lvl="0" indent="0" algn="just" defTabSz="711200">
            <a:lnSpc>
              <a:spcPct val="90000"/>
            </a:lnSpc>
            <a:spcBef>
              <a:spcPct val="0"/>
            </a:spcBef>
            <a:spcAft>
              <a:spcPct val="35000"/>
            </a:spcAft>
          </a:pPr>
          <a:r>
            <a:rPr lang="es-EC" sz="1600" kern="1200" dirty="0" smtClean="0"/>
            <a:t>El cadmio afectó a la producción de clorofila en las hojas de maíz, ya que se observó un aumento en el número de hojas con clorosis en los tratamientos contaminados con el metal pesado, pero la presencia de HMA redujo el efecto tóxico del cadmio, probablemente gracias a su capacidad de inmovilizarlo. </a:t>
          </a:r>
          <a:endParaRPr lang="es-ES" sz="1600" kern="1200" dirty="0"/>
        </a:p>
      </dsp:txBody>
      <dsp:txXfrm rot="10800000">
        <a:off x="1248529" y="448328"/>
        <a:ext cx="7700280" cy="1625385"/>
      </dsp:txXfrm>
    </dsp:sp>
    <dsp:sp modelId="{BB843CB5-CA59-461C-AD4A-D719A7BACBB1}">
      <dsp:nvSpPr>
        <dsp:cNvPr id="0" name=""/>
        <dsp:cNvSpPr/>
      </dsp:nvSpPr>
      <dsp:spPr>
        <a:xfrm>
          <a:off x="543908" y="397019"/>
          <a:ext cx="1779436" cy="1726166"/>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ABBCD6-DFAD-4AB5-A519-775B5BD9EEDF}">
      <dsp:nvSpPr>
        <dsp:cNvPr id="0" name=""/>
        <dsp:cNvSpPr/>
      </dsp:nvSpPr>
      <dsp:spPr>
        <a:xfrm rot="10800000">
          <a:off x="648085" y="3096338"/>
          <a:ext cx="8281995" cy="1551745"/>
        </a:xfrm>
        <a:prstGeom prst="homePlat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0804" tIns="60960" rIns="113792" bIns="60960" numCol="1" spcCol="1270" anchor="ctr" anchorCtr="0">
          <a:noAutofit/>
        </a:bodyPr>
        <a:lstStyle/>
        <a:p>
          <a:pPr marL="95250" lvl="0" indent="0" algn="just" defTabSz="711200">
            <a:lnSpc>
              <a:spcPct val="90000"/>
            </a:lnSpc>
            <a:spcBef>
              <a:spcPct val="0"/>
            </a:spcBef>
            <a:spcAft>
              <a:spcPct val="35000"/>
            </a:spcAft>
          </a:pPr>
          <a:r>
            <a:rPr lang="es-EC" sz="1600" kern="1200" dirty="0" smtClean="0"/>
            <a:t>Se obtuvo un desarrollo adecuado de los hongos micorrícicos arbusculares en las plantas de maíz, ya que los análisis revelaron valores altos, tanto para la población de esporas de HMA, como para los porcentajes de colonización radical en los tratamientos; mostrando que el inóculo utilizado, fue eficaz para el establecimiento y desarrollo de los HMA.</a:t>
          </a:r>
          <a:endParaRPr lang="es-ES" sz="1600" kern="1200" dirty="0"/>
        </a:p>
      </dsp:txBody>
      <dsp:txXfrm rot="10800000">
        <a:off x="1036021" y="3096338"/>
        <a:ext cx="7894059" cy="1551745"/>
      </dsp:txXfrm>
    </dsp:sp>
    <dsp:sp modelId="{05CF0532-0FDD-478D-B852-0C232F095D81}">
      <dsp:nvSpPr>
        <dsp:cNvPr id="0" name=""/>
        <dsp:cNvSpPr/>
      </dsp:nvSpPr>
      <dsp:spPr>
        <a:xfrm>
          <a:off x="648074" y="3024321"/>
          <a:ext cx="1765620" cy="1667413"/>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B2FC0-6C47-40A5-B41B-E983661404F9}">
      <dsp:nvSpPr>
        <dsp:cNvPr id="0" name=""/>
        <dsp:cNvSpPr/>
      </dsp:nvSpPr>
      <dsp:spPr>
        <a:xfrm rot="10800000">
          <a:off x="519475" y="55942"/>
          <a:ext cx="8624524" cy="1444844"/>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2423" tIns="60960" rIns="113792" bIns="60960" numCol="1" spcCol="1270" anchor="ctr" anchorCtr="0">
          <a:noAutofit/>
        </a:bodyPr>
        <a:lstStyle/>
        <a:p>
          <a:pPr marL="355600" lvl="0" indent="0" algn="just" defTabSz="711200">
            <a:lnSpc>
              <a:spcPct val="90000"/>
            </a:lnSpc>
            <a:spcBef>
              <a:spcPct val="0"/>
            </a:spcBef>
            <a:spcAft>
              <a:spcPct val="35000"/>
            </a:spcAft>
          </a:pPr>
          <a:r>
            <a:rPr lang="es-EC" sz="1600" kern="1200" dirty="0" smtClean="0"/>
            <a:t>El porcentaje de colonización radical de los HMA disminuyó en el tratamiento con cadmio, sin embargo, este no influyó en el número de esporas de HMA, que manifestaron resistencia a la contaminación por el metal pesado. </a:t>
          </a:r>
          <a:endParaRPr lang="es-ES" sz="1600" kern="1200" dirty="0"/>
        </a:p>
      </dsp:txBody>
      <dsp:txXfrm rot="10800000">
        <a:off x="880686" y="55942"/>
        <a:ext cx="8263313" cy="1444844"/>
      </dsp:txXfrm>
    </dsp:sp>
    <dsp:sp modelId="{BB843CB5-CA59-461C-AD4A-D719A7BACBB1}">
      <dsp:nvSpPr>
        <dsp:cNvPr id="0" name=""/>
        <dsp:cNvSpPr/>
      </dsp:nvSpPr>
      <dsp:spPr>
        <a:xfrm>
          <a:off x="261960" y="35510"/>
          <a:ext cx="1575187" cy="145683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2EE639-9BD1-4D3D-B87C-91DE80105FEC}">
      <dsp:nvSpPr>
        <dsp:cNvPr id="0" name=""/>
        <dsp:cNvSpPr/>
      </dsp:nvSpPr>
      <dsp:spPr>
        <a:xfrm rot="10800000">
          <a:off x="572378" y="1954258"/>
          <a:ext cx="8571621" cy="1583112"/>
        </a:xfrm>
        <a:prstGeom prst="homePlat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2423" tIns="60960" rIns="113792" bIns="60960" numCol="1" spcCol="1270" anchor="ctr" anchorCtr="0">
          <a:noAutofit/>
        </a:bodyPr>
        <a:lstStyle/>
        <a:p>
          <a:pPr marL="177800" lvl="0" indent="0" algn="just" defTabSz="711200">
            <a:lnSpc>
              <a:spcPct val="90000"/>
            </a:lnSpc>
            <a:spcBef>
              <a:spcPct val="0"/>
            </a:spcBef>
            <a:spcAft>
              <a:spcPct val="35000"/>
            </a:spcAft>
          </a:pPr>
          <a:r>
            <a:rPr lang="es-EC" sz="1600" kern="1200" dirty="0" smtClean="0"/>
            <a:t>Las plantas tratadas con HMA redujeron la concentración de cadmio en el sustrato   entre 55% y 36%, a diferencia de las plantas no micorrizadas, que por sí solas disminuyeron la concentración del metal entre 27% y 11%; demostrando que, la aplicación de los hongos micorrícicos arbusculares, aumenta la eficiencia en la absorción del cadmio y que pueden ser utilizados en la </a:t>
          </a:r>
          <a:r>
            <a:rPr lang="es-EC" sz="1600" kern="1200" dirty="0" err="1" smtClean="0"/>
            <a:t>detoxificación</a:t>
          </a:r>
          <a:r>
            <a:rPr lang="es-EC" sz="1600" kern="1200" dirty="0" smtClean="0"/>
            <a:t> de suelos de pasivos ambientales.</a:t>
          </a:r>
          <a:endParaRPr lang="es-ES" sz="1600" kern="1200" dirty="0"/>
        </a:p>
      </dsp:txBody>
      <dsp:txXfrm rot="10800000">
        <a:off x="968156" y="1954258"/>
        <a:ext cx="8175843" cy="1583112"/>
      </dsp:txXfrm>
    </dsp:sp>
    <dsp:sp modelId="{C8264EEA-82AB-4A10-AC28-66C4C6C2E2DE}">
      <dsp:nvSpPr>
        <dsp:cNvPr id="0" name=""/>
        <dsp:cNvSpPr/>
      </dsp:nvSpPr>
      <dsp:spPr>
        <a:xfrm>
          <a:off x="180523" y="1936048"/>
          <a:ext cx="1591328" cy="1608315"/>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ABBCD6-DFAD-4AB5-A519-775B5BD9EEDF}">
      <dsp:nvSpPr>
        <dsp:cNvPr id="0" name=""/>
        <dsp:cNvSpPr/>
      </dsp:nvSpPr>
      <dsp:spPr>
        <a:xfrm rot="10800000">
          <a:off x="408136" y="3943102"/>
          <a:ext cx="8735863" cy="1313481"/>
        </a:xfrm>
        <a:prstGeom prst="homePlat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2423" tIns="60960" rIns="113792" bIns="60960" numCol="1" spcCol="1270" anchor="ctr" anchorCtr="0">
          <a:noAutofit/>
        </a:bodyPr>
        <a:lstStyle/>
        <a:p>
          <a:pPr marL="531813" lvl="0" indent="0" algn="just" defTabSz="711200">
            <a:lnSpc>
              <a:spcPct val="90000"/>
            </a:lnSpc>
            <a:spcBef>
              <a:spcPct val="0"/>
            </a:spcBef>
            <a:spcAft>
              <a:spcPct val="35000"/>
            </a:spcAft>
          </a:pPr>
          <a:r>
            <a:rPr lang="es-EC" sz="1600" kern="1200" dirty="0" smtClean="0"/>
            <a:t>El uso de los hongos micorrizógenos arbusculares, contribuyó en la reducción de la concentración de Cd en el agua de poro de los sustratos contaminados con el metal pesado, en comparación con el tratamiento de plantas con cadmio y sin HMA.</a:t>
          </a:r>
          <a:endParaRPr lang="es-ES" sz="1600" kern="1200" dirty="0"/>
        </a:p>
      </dsp:txBody>
      <dsp:txXfrm rot="10800000">
        <a:off x="736506" y="3943102"/>
        <a:ext cx="8407493" cy="1313481"/>
      </dsp:txXfrm>
    </dsp:sp>
    <dsp:sp modelId="{05CF0532-0FDD-478D-B852-0C232F095D81}">
      <dsp:nvSpPr>
        <dsp:cNvPr id="0" name=""/>
        <dsp:cNvSpPr/>
      </dsp:nvSpPr>
      <dsp:spPr>
        <a:xfrm>
          <a:off x="400322" y="3936394"/>
          <a:ext cx="1242198" cy="1318696"/>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EE639-9BD1-4D3D-B87C-91DE80105FEC}">
      <dsp:nvSpPr>
        <dsp:cNvPr id="0" name=""/>
        <dsp:cNvSpPr/>
      </dsp:nvSpPr>
      <dsp:spPr>
        <a:xfrm rot="10800000">
          <a:off x="1090697" y="2106"/>
          <a:ext cx="8150407" cy="834941"/>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186" tIns="60960" rIns="113792" bIns="60960" numCol="1" spcCol="1270" anchor="ctr" anchorCtr="0">
          <a:noAutofit/>
        </a:bodyPr>
        <a:lstStyle/>
        <a:p>
          <a:pPr marL="173038" lvl="0" indent="0" algn="just" defTabSz="711200">
            <a:lnSpc>
              <a:spcPct val="90000"/>
            </a:lnSpc>
            <a:spcBef>
              <a:spcPct val="0"/>
            </a:spcBef>
            <a:spcAft>
              <a:spcPct val="35000"/>
            </a:spcAft>
          </a:pPr>
          <a:r>
            <a:rPr lang="es-EC" sz="1600" kern="1200" dirty="0" smtClean="0"/>
            <a:t>Realizar estudios sobre fitorremediación con hongos micorrícicos arbusculares y diferentes especies de plantas, considerando los parámetros que afectan directamente la biodisponibilidad del metal, como el pH, la capacidad de intercambio iónico del suelo, la concentración de materia orgánica y el potencial rédox.</a:t>
          </a:r>
          <a:endParaRPr lang="es-ES" sz="1600" kern="1200" dirty="0"/>
        </a:p>
      </dsp:txBody>
      <dsp:txXfrm rot="10800000">
        <a:off x="1299432" y="2106"/>
        <a:ext cx="7941672" cy="834941"/>
      </dsp:txXfrm>
    </dsp:sp>
    <dsp:sp modelId="{C8264EEA-82AB-4A10-AC28-66C4C6C2E2DE}">
      <dsp:nvSpPr>
        <dsp:cNvPr id="0" name=""/>
        <dsp:cNvSpPr/>
      </dsp:nvSpPr>
      <dsp:spPr>
        <a:xfrm>
          <a:off x="1008114" y="2"/>
          <a:ext cx="834941" cy="834941"/>
        </a:xfrm>
        <a:prstGeom prst="ellipse">
          <a:avLst/>
        </a:prstGeom>
        <a:blipFill rotWithShape="1">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ABBCD6-DFAD-4AB5-A519-775B5BD9EEDF}">
      <dsp:nvSpPr>
        <dsp:cNvPr id="0" name=""/>
        <dsp:cNvSpPr/>
      </dsp:nvSpPr>
      <dsp:spPr>
        <a:xfrm rot="10800000">
          <a:off x="1012606" y="1086283"/>
          <a:ext cx="8306587" cy="834941"/>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186" tIns="60960" rIns="113792" bIns="60960" numCol="1" spcCol="1270" anchor="ctr" anchorCtr="0">
          <a:noAutofit/>
        </a:bodyPr>
        <a:lstStyle/>
        <a:p>
          <a:pPr marL="268288" lvl="0" indent="0" algn="just" defTabSz="711200">
            <a:lnSpc>
              <a:spcPct val="90000"/>
            </a:lnSpc>
            <a:spcBef>
              <a:spcPct val="0"/>
            </a:spcBef>
            <a:spcAft>
              <a:spcPct val="35000"/>
            </a:spcAft>
          </a:pPr>
          <a:r>
            <a:rPr lang="es-EC" sz="1600" kern="1200" dirty="0" smtClean="0"/>
            <a:t>Prolongar el tiempo de mantenimiento de los ensayos en los que se utilicen hongos micorrícicos arbusculares, para evaluar su efecto de </a:t>
          </a:r>
          <a:r>
            <a:rPr lang="es-EC" sz="1600" kern="1200" dirty="0" err="1" smtClean="0"/>
            <a:t>detoxificación</a:t>
          </a:r>
          <a:r>
            <a:rPr lang="es-EC" sz="1600" kern="1200" dirty="0" smtClean="0"/>
            <a:t> en períodos mayores de tiempo.</a:t>
          </a:r>
          <a:endParaRPr lang="es-ES" sz="1600" kern="1200" dirty="0"/>
        </a:p>
      </dsp:txBody>
      <dsp:txXfrm rot="10800000">
        <a:off x="1221341" y="1086283"/>
        <a:ext cx="8097852" cy="834941"/>
      </dsp:txXfrm>
    </dsp:sp>
    <dsp:sp modelId="{05CF0532-0FDD-478D-B852-0C232F095D81}">
      <dsp:nvSpPr>
        <dsp:cNvPr id="0" name=""/>
        <dsp:cNvSpPr/>
      </dsp:nvSpPr>
      <dsp:spPr>
        <a:xfrm>
          <a:off x="906343" y="1086283"/>
          <a:ext cx="834941" cy="834941"/>
        </a:xfrm>
        <a:prstGeom prst="ellipse">
          <a:avLst/>
        </a:prstGeom>
        <a:blipFill rotWithShape="1">
          <a:blip xmlns:r="http://schemas.openxmlformats.org/officeDocument/2006/relationships" r:embed="rId2"/>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FA77CF-E7A3-49B9-9751-97283715A72E}">
      <dsp:nvSpPr>
        <dsp:cNvPr id="0" name=""/>
        <dsp:cNvSpPr/>
      </dsp:nvSpPr>
      <dsp:spPr>
        <a:xfrm rot="10800000">
          <a:off x="1025279" y="2171087"/>
          <a:ext cx="8263403" cy="834941"/>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186" tIns="60960" rIns="113792" bIns="60960" numCol="1" spcCol="1270" anchor="ctr" anchorCtr="0">
          <a:noAutofit/>
        </a:bodyPr>
        <a:lstStyle/>
        <a:p>
          <a:pPr marL="268288" lvl="0" indent="0" algn="just" defTabSz="711200">
            <a:lnSpc>
              <a:spcPct val="90000"/>
            </a:lnSpc>
            <a:spcBef>
              <a:spcPct val="0"/>
            </a:spcBef>
            <a:spcAft>
              <a:spcPct val="35000"/>
            </a:spcAft>
          </a:pPr>
          <a:r>
            <a:rPr lang="es-EC" sz="1600" kern="1200" dirty="0" smtClean="0"/>
            <a:t>Realizar investigaciones con HMA, variando las composiciones del sustrato, para promover su eficacia en la remoción de cadmio y otros contaminantes del suelo.</a:t>
          </a:r>
          <a:endParaRPr lang="es-ES" sz="1600" kern="1200" dirty="0"/>
        </a:p>
      </dsp:txBody>
      <dsp:txXfrm rot="10800000">
        <a:off x="1234014" y="2171087"/>
        <a:ext cx="8054668" cy="834941"/>
      </dsp:txXfrm>
    </dsp:sp>
    <dsp:sp modelId="{29740254-DD28-49F2-817A-2E221393FEC8}">
      <dsp:nvSpPr>
        <dsp:cNvPr id="0" name=""/>
        <dsp:cNvSpPr/>
      </dsp:nvSpPr>
      <dsp:spPr>
        <a:xfrm>
          <a:off x="966877" y="2170461"/>
          <a:ext cx="834941" cy="834941"/>
        </a:xfrm>
        <a:prstGeom prst="ellipse">
          <a:avLst/>
        </a:prstGeom>
        <a:blipFill rotWithShape="1">
          <a:blip xmlns:r="http://schemas.openxmlformats.org/officeDocument/2006/relationships" r:embed="rId3"/>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D61FDD-B785-4CD9-ADFC-6B31B4F41D2C}">
      <dsp:nvSpPr>
        <dsp:cNvPr id="0" name=""/>
        <dsp:cNvSpPr/>
      </dsp:nvSpPr>
      <dsp:spPr>
        <a:xfrm rot="10800000">
          <a:off x="1062752" y="3285924"/>
          <a:ext cx="8213867" cy="772371"/>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186" tIns="60960" rIns="113792" bIns="60960" numCol="1" spcCol="1270" anchor="ctr" anchorCtr="0">
          <a:noAutofit/>
        </a:bodyPr>
        <a:lstStyle/>
        <a:p>
          <a:pPr marL="268288" lvl="0" indent="0" algn="just" defTabSz="711200">
            <a:lnSpc>
              <a:spcPct val="90000"/>
            </a:lnSpc>
            <a:spcBef>
              <a:spcPct val="0"/>
            </a:spcBef>
            <a:spcAft>
              <a:spcPct val="35000"/>
            </a:spcAft>
          </a:pPr>
          <a:r>
            <a:rPr lang="es-EC" sz="1600" kern="1200" dirty="0" smtClean="0"/>
            <a:t>Efectuar análisis taxonómicos de los hongos micorrícicos arbusculares, para conocer su diversidad en los suelos ecuatorianos.</a:t>
          </a:r>
          <a:endParaRPr lang="es-EC" sz="1600" kern="1200" dirty="0"/>
        </a:p>
      </dsp:txBody>
      <dsp:txXfrm rot="10800000">
        <a:off x="1255845" y="3285924"/>
        <a:ext cx="8020774" cy="772371"/>
      </dsp:txXfrm>
    </dsp:sp>
    <dsp:sp modelId="{4F3617BB-0CE5-426A-9530-876D3355B0C8}">
      <dsp:nvSpPr>
        <dsp:cNvPr id="0" name=""/>
        <dsp:cNvSpPr/>
      </dsp:nvSpPr>
      <dsp:spPr>
        <a:xfrm>
          <a:off x="1018059" y="3285924"/>
          <a:ext cx="834941" cy="834941"/>
        </a:xfrm>
        <a:prstGeom prst="ellipse">
          <a:avLst/>
        </a:prstGeom>
        <a:blipFill rotWithShape="1">
          <a:blip xmlns:r="http://schemas.openxmlformats.org/officeDocument/2006/relationships" r:embed="rId4"/>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507A4B-07C2-4FB7-A462-F9BC8882F099}">
      <dsp:nvSpPr>
        <dsp:cNvPr id="0" name=""/>
        <dsp:cNvSpPr/>
      </dsp:nvSpPr>
      <dsp:spPr>
        <a:xfrm rot="10800000">
          <a:off x="1152104" y="4311765"/>
          <a:ext cx="8046970" cy="834941"/>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186" tIns="60960" rIns="113792" bIns="60960" numCol="1" spcCol="1270" anchor="ctr" anchorCtr="0">
          <a:noAutofit/>
        </a:bodyPr>
        <a:lstStyle/>
        <a:p>
          <a:pPr marL="268288" lvl="0" indent="0" algn="just" defTabSz="711200">
            <a:lnSpc>
              <a:spcPct val="90000"/>
            </a:lnSpc>
            <a:spcBef>
              <a:spcPct val="0"/>
            </a:spcBef>
            <a:spcAft>
              <a:spcPct val="35000"/>
            </a:spcAft>
          </a:pPr>
          <a:r>
            <a:rPr lang="es-EC" sz="1600" kern="1200" dirty="0" smtClean="0"/>
            <a:t>Identificar los genes responsables de la absorción y transporte del cadmio hacia la planta.</a:t>
          </a:r>
          <a:endParaRPr lang="es-EC" sz="1600" kern="1200" dirty="0"/>
        </a:p>
      </dsp:txBody>
      <dsp:txXfrm rot="10800000">
        <a:off x="1360839" y="4311765"/>
        <a:ext cx="7838235" cy="834941"/>
      </dsp:txXfrm>
    </dsp:sp>
    <dsp:sp modelId="{931E9587-E795-4E2E-9D0C-CEFAEE224D2C}">
      <dsp:nvSpPr>
        <dsp:cNvPr id="0" name=""/>
        <dsp:cNvSpPr/>
      </dsp:nvSpPr>
      <dsp:spPr>
        <a:xfrm>
          <a:off x="1080120" y="4311765"/>
          <a:ext cx="834941" cy="834941"/>
        </a:xfrm>
        <a:prstGeom prst="ellipse">
          <a:avLst/>
        </a:prstGeom>
        <a:blipFill rotWithShape="1">
          <a:blip xmlns:r="http://schemas.openxmlformats.org/officeDocument/2006/relationships" r:embed="rId5"/>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1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1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1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1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drawing1.xml><?xml version="1.0" encoding="utf-8"?>
<c:userShapes xmlns:c="http://schemas.openxmlformats.org/drawingml/2006/chart">
  <cdr:relSizeAnchor xmlns:cdr="http://schemas.openxmlformats.org/drawingml/2006/chartDrawing">
    <cdr:from>
      <cdr:x>0.29393</cdr:x>
      <cdr:y>0.80409</cdr:y>
    </cdr:from>
    <cdr:to>
      <cdr:x>0.33107</cdr:x>
      <cdr:y>0.90011</cdr:y>
    </cdr:to>
    <cdr:sp macro="" textlink="">
      <cdr:nvSpPr>
        <cdr:cNvPr id="2" name="Cuadro de texto 204"/>
        <cdr:cNvSpPr txBox="1"/>
      </cdr:nvSpPr>
      <cdr:spPr>
        <a:xfrm xmlns:a="http://schemas.openxmlformats.org/drawingml/2006/main">
          <a:off x="2539854" y="3495741"/>
          <a:ext cx="320922" cy="41742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rot="0" spcFirstLastPara="0" vert="horz" wrap="none" lIns="91440" tIns="45720" rIns="91440" bIns="45720" numCol="1" spcCol="0" rtlCol="0" fromWordArt="0" anchor="t" anchorCtr="0" forceAA="0" compatLnSpc="1">
          <a:prstTxWarp prst="textNoShape">
            <a:avLst/>
          </a:prstTxWarp>
          <a:spAutoFit/>
        </a:bodyPr>
        <a:lstStyle xmlns:a="http://schemas.openxmlformats.org/drawingml/2006/main">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50000"/>
            </a:lnSpc>
            <a:spcBef>
              <a:spcPts val="150"/>
            </a:spcBef>
            <a:spcAft>
              <a:spcPts val="1000"/>
            </a:spcAft>
            <a:tabLst>
              <a:tab pos="457200" algn="l"/>
            </a:tabLst>
          </a:pPr>
          <a:r>
            <a:rPr lang="es-EC" sz="1600" b="1" i="1" dirty="0">
              <a:ln>
                <a:noFill/>
              </a:ln>
              <a:solidFill>
                <a:srgbClr val="632423"/>
              </a:solidFill>
              <a:effectLst>
                <a:outerShdw blurRad="69850" dist="43180" dir="5400000" sx="0" sy="0">
                  <a:srgbClr val="000000">
                    <a:alpha val="65000"/>
                  </a:srgbClr>
                </a:outerShdw>
              </a:effectLst>
              <a:latin typeface="Times New Roman"/>
              <a:ea typeface="Times New Roman"/>
              <a:cs typeface="Times New Roman"/>
            </a:rPr>
            <a:t>B</a:t>
          </a:r>
          <a:endParaRPr lang="es-EC" sz="2400" dirty="0">
            <a:effectLst/>
            <a:latin typeface="Times New Roman"/>
            <a:ea typeface="Times New Roman"/>
            <a:cs typeface="Times New Roman"/>
          </a:endParaRPr>
        </a:p>
      </cdr:txBody>
    </cdr:sp>
  </cdr:relSizeAnchor>
  <cdr:relSizeAnchor xmlns:cdr="http://schemas.openxmlformats.org/drawingml/2006/chartDrawing">
    <cdr:from>
      <cdr:x>0.92305</cdr:x>
      <cdr:y>0.80528</cdr:y>
    </cdr:from>
    <cdr:to>
      <cdr:x>0.96019</cdr:x>
      <cdr:y>0.9013</cdr:y>
    </cdr:to>
    <cdr:sp macro="" textlink="">
      <cdr:nvSpPr>
        <cdr:cNvPr id="3" name="Cuadro de texto 204"/>
        <cdr:cNvSpPr txBox="1"/>
      </cdr:nvSpPr>
      <cdr:spPr>
        <a:xfrm xmlns:a="http://schemas.openxmlformats.org/drawingml/2006/main">
          <a:off x="7976057" y="3500919"/>
          <a:ext cx="320922" cy="41742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rot="0" spcFirstLastPara="0" vert="horz" wrap="none" lIns="91440" tIns="45720" rIns="91440" bIns="4572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150000"/>
            </a:lnSpc>
            <a:spcBef>
              <a:spcPts val="150"/>
            </a:spcBef>
            <a:spcAft>
              <a:spcPts val="1000"/>
            </a:spcAft>
            <a:tabLst>
              <a:tab pos="457200" algn="l"/>
            </a:tabLst>
          </a:pPr>
          <a:r>
            <a:rPr lang="es-AR" sz="1600" b="1" i="1" dirty="0">
              <a:solidFill>
                <a:srgbClr val="632423"/>
              </a:solidFill>
              <a:effectLst>
                <a:outerShdw blurRad="69850" dist="43180" dir="5400000" sx="0" sy="0">
                  <a:srgbClr val="000000">
                    <a:alpha val="65000"/>
                  </a:srgbClr>
                </a:outerShdw>
              </a:effectLst>
              <a:latin typeface="Times New Roman"/>
              <a:ea typeface="Times New Roman"/>
              <a:cs typeface="Times New Roman"/>
            </a:rPr>
            <a:t>A</a:t>
          </a:r>
          <a:endParaRPr lang="es-EC" sz="2400" dirty="0">
            <a:effectLst/>
            <a:latin typeface="Times New Roman"/>
            <a:ea typeface="Times New Roman"/>
            <a:cs typeface="Times New Roman"/>
          </a:endParaRPr>
        </a:p>
      </cdr:txBody>
    </cdr:sp>
  </cdr:relSizeAnchor>
  <cdr:relSizeAnchor xmlns:cdr="http://schemas.openxmlformats.org/drawingml/2006/chartDrawing">
    <cdr:from>
      <cdr:x>0.71472</cdr:x>
      <cdr:y>0.80721</cdr:y>
    </cdr:from>
    <cdr:to>
      <cdr:x>0.75186</cdr:x>
      <cdr:y>0.90322</cdr:y>
    </cdr:to>
    <cdr:sp macro="" textlink="">
      <cdr:nvSpPr>
        <cdr:cNvPr id="4" name="Cuadro de texto 204"/>
        <cdr:cNvSpPr txBox="1"/>
      </cdr:nvSpPr>
      <cdr:spPr>
        <a:xfrm xmlns:a="http://schemas.openxmlformats.org/drawingml/2006/main">
          <a:off x="6175856" y="3509294"/>
          <a:ext cx="320922" cy="41742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rot="0" spcFirstLastPara="0" vert="horz" wrap="none" lIns="91440" tIns="45720" rIns="91440" bIns="4572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150000"/>
            </a:lnSpc>
            <a:spcBef>
              <a:spcPts val="150"/>
            </a:spcBef>
            <a:spcAft>
              <a:spcPts val="1000"/>
            </a:spcAft>
            <a:tabLst>
              <a:tab pos="457200" algn="l"/>
            </a:tabLst>
          </a:pPr>
          <a:r>
            <a:rPr lang="es-AR" sz="1600" b="1" i="1" dirty="0">
              <a:solidFill>
                <a:srgbClr val="632423"/>
              </a:solidFill>
              <a:effectLst>
                <a:outerShdw blurRad="69850" dist="43180" dir="5400000" sx="0" sy="0">
                  <a:srgbClr val="000000">
                    <a:alpha val="65000"/>
                  </a:srgbClr>
                </a:outerShdw>
              </a:effectLst>
              <a:latin typeface="Times New Roman"/>
              <a:ea typeface="Times New Roman"/>
              <a:cs typeface="Times New Roman"/>
            </a:rPr>
            <a:t>A</a:t>
          </a:r>
          <a:endParaRPr lang="es-EC" sz="2400" dirty="0">
            <a:effectLst/>
            <a:latin typeface="Times New Roman"/>
            <a:ea typeface="Times New Roman"/>
            <a:cs typeface="Times New Roman"/>
          </a:endParaRPr>
        </a:p>
      </cdr:txBody>
    </cdr:sp>
  </cdr:relSizeAnchor>
  <cdr:relSizeAnchor xmlns:cdr="http://schemas.openxmlformats.org/drawingml/2006/chartDrawing">
    <cdr:from>
      <cdr:x>0.50639</cdr:x>
      <cdr:y>0.80528</cdr:y>
    </cdr:from>
    <cdr:to>
      <cdr:x>0.54353</cdr:x>
      <cdr:y>0.9013</cdr:y>
    </cdr:to>
    <cdr:sp macro="" textlink="">
      <cdr:nvSpPr>
        <cdr:cNvPr id="5" name="Cuadro de texto 204"/>
        <cdr:cNvSpPr txBox="1"/>
      </cdr:nvSpPr>
      <cdr:spPr>
        <a:xfrm xmlns:a="http://schemas.openxmlformats.org/drawingml/2006/main">
          <a:off x="4375657" y="3500919"/>
          <a:ext cx="320922" cy="41742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rot="0" spcFirstLastPara="0" vert="horz" wrap="none" lIns="91440" tIns="45720" rIns="91440" bIns="4572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150000"/>
            </a:lnSpc>
            <a:spcBef>
              <a:spcPts val="150"/>
            </a:spcBef>
            <a:spcAft>
              <a:spcPts val="1000"/>
            </a:spcAft>
            <a:tabLst>
              <a:tab pos="457200" algn="l"/>
            </a:tabLst>
          </a:pPr>
          <a:r>
            <a:rPr lang="es-EC" sz="1600" b="1" i="1" dirty="0">
              <a:ln>
                <a:noFill/>
              </a:ln>
              <a:solidFill>
                <a:srgbClr val="632423"/>
              </a:solidFill>
              <a:effectLst>
                <a:outerShdw blurRad="69850" dist="43180" dir="5400000" sx="0" sy="0">
                  <a:srgbClr val="000000">
                    <a:alpha val="65000"/>
                  </a:srgbClr>
                </a:outerShdw>
              </a:effectLst>
              <a:latin typeface="Times New Roman"/>
              <a:ea typeface="Times New Roman"/>
              <a:cs typeface="Times New Roman"/>
            </a:rPr>
            <a:t>B</a:t>
          </a:r>
          <a:endParaRPr lang="es-EC" sz="2400" dirty="0">
            <a:effectLst/>
            <a:latin typeface="Times New Roman"/>
            <a:ea typeface="Times New Roman"/>
            <a:cs typeface="Times New Roman"/>
          </a:endParaRPr>
        </a:p>
      </cdr:txBody>
    </cdr:sp>
  </cdr:relSizeAnchor>
  <cdr:relSizeAnchor xmlns:cdr="http://schemas.openxmlformats.org/drawingml/2006/chartDrawing">
    <cdr:from>
      <cdr:x>0.91452</cdr:x>
      <cdr:y>0.87153</cdr:y>
    </cdr:from>
    <cdr:to>
      <cdr:x>0.96873</cdr:x>
      <cdr:y>0.96755</cdr:y>
    </cdr:to>
    <cdr:sp macro="" textlink="">
      <cdr:nvSpPr>
        <cdr:cNvPr id="6" name="Cuadro de texto 204"/>
        <cdr:cNvSpPr txBox="1"/>
      </cdr:nvSpPr>
      <cdr:spPr>
        <a:xfrm xmlns:a="http://schemas.openxmlformats.org/drawingml/2006/main">
          <a:off x="7902319" y="3788951"/>
          <a:ext cx="468398" cy="41742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rot="0" spcFirstLastPara="0" vert="horz" wrap="none" lIns="91440" tIns="45720" rIns="91440" bIns="45720" numCol="1" spcCol="0" rtlCol="0" fromWordArt="0" anchor="t" anchorCtr="0" forceAA="0" compatLnSpc="1">
          <a:prstTxWarp prst="textNoShape">
            <a:avLst/>
          </a:prstTxWarp>
          <a:spAutoFit/>
        </a:bodyPr>
        <a:lstStyle xmlns:a="http://schemas.openxmlformats.org/drawingml/2006/main">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50000"/>
            </a:lnSpc>
            <a:spcBef>
              <a:spcPts val="150"/>
            </a:spcBef>
            <a:spcAft>
              <a:spcPts val="1000"/>
            </a:spcAft>
            <a:tabLst>
              <a:tab pos="457200" algn="l"/>
            </a:tabLst>
          </a:pPr>
          <a:r>
            <a:rPr lang="es-EC" sz="1600" b="1" dirty="0" smtClean="0">
              <a:ln>
                <a:noFill/>
              </a:ln>
              <a:effectLst>
                <a:outerShdw blurRad="69850" dist="43180" dir="5400000" sx="0" sy="0">
                  <a:srgbClr val="000000">
                    <a:alpha val="65000"/>
                  </a:srgbClr>
                </a:outerShdw>
              </a:effectLst>
              <a:latin typeface="Times New Roman"/>
              <a:ea typeface="Times New Roman"/>
              <a:cs typeface="Times New Roman"/>
            </a:rPr>
            <a:t>AB</a:t>
          </a:r>
          <a:endParaRPr lang="es-EC" sz="2400" dirty="0">
            <a:effectLst/>
            <a:latin typeface="Times New Roman"/>
            <a:ea typeface="Times New Roman"/>
            <a:cs typeface="Times New Roman"/>
          </a:endParaRPr>
        </a:p>
      </cdr:txBody>
    </cdr:sp>
  </cdr:relSizeAnchor>
  <cdr:relSizeAnchor xmlns:cdr="http://schemas.openxmlformats.org/drawingml/2006/chartDrawing">
    <cdr:from>
      <cdr:x>0.71407</cdr:x>
      <cdr:y>0.87153</cdr:y>
    </cdr:from>
    <cdr:to>
      <cdr:x>0.75251</cdr:x>
      <cdr:y>0.96755</cdr:y>
    </cdr:to>
    <cdr:sp macro="" textlink="">
      <cdr:nvSpPr>
        <cdr:cNvPr id="7" name="Cuadro de texto 204"/>
        <cdr:cNvSpPr txBox="1"/>
      </cdr:nvSpPr>
      <cdr:spPr>
        <a:xfrm xmlns:a="http://schemas.openxmlformats.org/drawingml/2006/main">
          <a:off x="6170246" y="3788951"/>
          <a:ext cx="332142" cy="41742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rot="0" spcFirstLastPara="0" vert="horz" wrap="none" lIns="91440" tIns="45720" rIns="91440" bIns="4572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150000"/>
            </a:lnSpc>
            <a:spcBef>
              <a:spcPts val="150"/>
            </a:spcBef>
            <a:spcAft>
              <a:spcPts val="1000"/>
            </a:spcAft>
            <a:tabLst>
              <a:tab pos="457200" algn="l"/>
            </a:tabLst>
          </a:pPr>
          <a:r>
            <a:rPr lang="es-EC" sz="1600" b="1" dirty="0">
              <a:ln>
                <a:noFill/>
              </a:ln>
              <a:effectLst>
                <a:outerShdw blurRad="69850" dist="43180" dir="5400000" sx="0" sy="0">
                  <a:srgbClr val="000000">
                    <a:alpha val="65000"/>
                  </a:srgbClr>
                </a:outerShdw>
              </a:effectLst>
              <a:latin typeface="Times New Roman"/>
              <a:ea typeface="Times New Roman"/>
              <a:cs typeface="Times New Roman"/>
            </a:rPr>
            <a:t>A</a:t>
          </a:r>
          <a:endParaRPr lang="es-EC" sz="2400" dirty="0">
            <a:effectLst/>
            <a:latin typeface="Times New Roman"/>
            <a:ea typeface="Times New Roman"/>
            <a:cs typeface="Times New Roman"/>
          </a:endParaRPr>
        </a:p>
      </cdr:txBody>
    </cdr:sp>
  </cdr:relSizeAnchor>
  <cdr:relSizeAnchor xmlns:cdr="http://schemas.openxmlformats.org/drawingml/2006/chartDrawing">
    <cdr:from>
      <cdr:x>0.49785</cdr:x>
      <cdr:y>0.8666</cdr:y>
    </cdr:from>
    <cdr:to>
      <cdr:x>0.55206</cdr:x>
      <cdr:y>0.96261</cdr:y>
    </cdr:to>
    <cdr:sp macro="" textlink="">
      <cdr:nvSpPr>
        <cdr:cNvPr id="8" name="Cuadro de texto 204"/>
        <cdr:cNvSpPr txBox="1"/>
      </cdr:nvSpPr>
      <cdr:spPr>
        <a:xfrm xmlns:a="http://schemas.openxmlformats.org/drawingml/2006/main">
          <a:off x="4301919" y="3767479"/>
          <a:ext cx="468398" cy="41742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rot="0" spcFirstLastPara="0" vert="horz" wrap="none" lIns="91440" tIns="45720" rIns="91440" bIns="4572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150000"/>
            </a:lnSpc>
            <a:spcBef>
              <a:spcPts val="150"/>
            </a:spcBef>
            <a:spcAft>
              <a:spcPts val="1000"/>
            </a:spcAft>
            <a:tabLst>
              <a:tab pos="457200" algn="l"/>
            </a:tabLst>
          </a:pPr>
          <a:r>
            <a:rPr lang="es-AR" sz="1600" b="1" dirty="0" err="1" smtClean="0">
              <a:effectLst>
                <a:outerShdw blurRad="69850" dist="43180" dir="5400000" sx="0" sy="0">
                  <a:srgbClr val="000000">
                    <a:alpha val="65000"/>
                  </a:srgbClr>
                </a:outerShdw>
              </a:effectLst>
              <a:latin typeface="Times New Roman"/>
              <a:ea typeface="Times New Roman"/>
              <a:cs typeface="Times New Roman"/>
            </a:rPr>
            <a:t>BC</a:t>
          </a:r>
          <a:endParaRPr lang="es-EC" sz="2400" dirty="0">
            <a:effectLst/>
            <a:latin typeface="Times New Roman"/>
            <a:ea typeface="Times New Roman"/>
            <a:cs typeface="Times New Roman"/>
          </a:endParaRPr>
        </a:p>
      </cdr:txBody>
    </cdr:sp>
  </cdr:relSizeAnchor>
  <cdr:relSizeAnchor xmlns:cdr="http://schemas.openxmlformats.org/drawingml/2006/chartDrawing">
    <cdr:from>
      <cdr:x>0.29588</cdr:x>
      <cdr:y>0.8666</cdr:y>
    </cdr:from>
    <cdr:to>
      <cdr:x>0.33432</cdr:x>
      <cdr:y>0.96261</cdr:y>
    </cdr:to>
    <cdr:sp macro="" textlink="">
      <cdr:nvSpPr>
        <cdr:cNvPr id="9" name="Cuadro de texto 204"/>
        <cdr:cNvSpPr txBox="1"/>
      </cdr:nvSpPr>
      <cdr:spPr>
        <a:xfrm xmlns:a="http://schemas.openxmlformats.org/drawingml/2006/main">
          <a:off x="2556686" y="3767479"/>
          <a:ext cx="332143" cy="41742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rot="0" spcFirstLastPara="0" vert="horz" wrap="none" lIns="91440" tIns="45720" rIns="91440" bIns="4572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150000"/>
            </a:lnSpc>
            <a:spcBef>
              <a:spcPts val="150"/>
            </a:spcBef>
            <a:spcAft>
              <a:spcPts val="1000"/>
            </a:spcAft>
            <a:tabLst>
              <a:tab pos="457200" algn="l"/>
            </a:tabLst>
          </a:pPr>
          <a:r>
            <a:rPr lang="es-AR" sz="1600" b="1" dirty="0">
              <a:effectLst>
                <a:outerShdw blurRad="69850" dist="43180" dir="5400000" sx="0" sy="0">
                  <a:srgbClr val="000000">
                    <a:alpha val="65000"/>
                  </a:srgbClr>
                </a:outerShdw>
              </a:effectLst>
              <a:latin typeface="Times New Roman"/>
              <a:ea typeface="Times New Roman"/>
              <a:cs typeface="Times New Roman"/>
            </a:rPr>
            <a:t>C</a:t>
          </a:r>
          <a:endParaRPr lang="es-EC" sz="2400" dirty="0">
            <a:effectLst/>
            <a:latin typeface="Times New Roman"/>
            <a:ea typeface="Times New Roman"/>
            <a:cs typeface="Times New Roman"/>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0.80779</cdr:x>
      <cdr:y>0</cdr:y>
    </cdr:from>
    <cdr:to>
      <cdr:x>0.92502</cdr:x>
      <cdr:y>0.04082</cdr:y>
    </cdr:to>
    <cdr:sp macro="" textlink="">
      <cdr:nvSpPr>
        <cdr:cNvPr id="2" name="1 Cuadro de texto"/>
        <cdr:cNvSpPr txBox="1"/>
      </cdr:nvSpPr>
      <cdr:spPr>
        <a:xfrm xmlns:a="http://schemas.openxmlformats.org/drawingml/2006/main">
          <a:off x="3714750" y="0"/>
          <a:ext cx="539115" cy="114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C" sz="1100"/>
        </a:p>
      </cdr:txBody>
    </cdr:sp>
  </cdr:relSizeAnchor>
  <cdr:relSizeAnchor xmlns:cdr="http://schemas.openxmlformats.org/drawingml/2006/chartDrawing">
    <cdr:from>
      <cdr:x>0.79944</cdr:x>
      <cdr:y>0.02767</cdr:y>
    </cdr:from>
    <cdr:to>
      <cdr:x>0.98933</cdr:x>
      <cdr:y>0.10543</cdr:y>
    </cdr:to>
    <cdr:sp macro="" textlink="">
      <cdr:nvSpPr>
        <cdr:cNvPr id="3" name="2 Cuadro de texto"/>
        <cdr:cNvSpPr txBox="1"/>
      </cdr:nvSpPr>
      <cdr:spPr>
        <a:xfrm xmlns:a="http://schemas.openxmlformats.org/drawingml/2006/main">
          <a:off x="3677867" y="110643"/>
          <a:ext cx="873615" cy="310979"/>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es-EC" sz="1100" b="1" dirty="0"/>
            <a:t>Sin</a:t>
          </a:r>
          <a:r>
            <a:rPr lang="es-EC" sz="1100" b="1" baseline="0" dirty="0"/>
            <a:t> planta</a:t>
          </a:r>
          <a:endParaRPr lang="es-EC" sz="1100" b="1" dirty="0"/>
        </a:p>
      </cdr:txBody>
    </cdr:sp>
  </cdr:relSizeAnchor>
  <cdr:relSizeAnchor xmlns:cdr="http://schemas.openxmlformats.org/drawingml/2006/chartDrawing">
    <cdr:from>
      <cdr:x>0.23458</cdr:x>
      <cdr:y>0.021</cdr:y>
    </cdr:from>
    <cdr:to>
      <cdr:x>0.78447</cdr:x>
      <cdr:y>0.09816</cdr:y>
    </cdr:to>
    <cdr:sp macro="" textlink="">
      <cdr:nvSpPr>
        <cdr:cNvPr id="4" name="3 Cuadro de texto"/>
        <cdr:cNvSpPr txBox="1"/>
      </cdr:nvSpPr>
      <cdr:spPr>
        <a:xfrm xmlns:a="http://schemas.openxmlformats.org/drawingml/2006/main">
          <a:off x="1079188" y="64805"/>
          <a:ext cx="2529840"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EC" sz="1100" b="1" dirty="0"/>
            <a:t>Con planta</a:t>
          </a:r>
        </a:p>
      </cdr:txBody>
    </cdr:sp>
  </cdr:relSizeAnchor>
  <cdr:relSizeAnchor xmlns:cdr="http://schemas.openxmlformats.org/drawingml/2006/chartDrawing">
    <cdr:from>
      <cdr:x>0.82075</cdr:x>
      <cdr:y>0.09969</cdr:y>
    </cdr:from>
    <cdr:to>
      <cdr:x>0.94595</cdr:x>
      <cdr:y>0.09969</cdr:y>
    </cdr:to>
    <cdr:cxnSp macro="">
      <cdr:nvCxnSpPr>
        <cdr:cNvPr id="6" name="5 Conector recto"/>
        <cdr:cNvCxnSpPr/>
      </cdr:nvCxnSpPr>
      <cdr:spPr>
        <a:xfrm xmlns:a="http://schemas.openxmlformats.org/drawingml/2006/main">
          <a:off x="3775900" y="398675"/>
          <a:ext cx="575992" cy="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0.25363</cdr:x>
      <cdr:y>0.09816</cdr:y>
    </cdr:from>
    <cdr:to>
      <cdr:x>0.78447</cdr:x>
      <cdr:y>0.09816</cdr:y>
    </cdr:to>
    <cdr:cxnSp macro="">
      <cdr:nvCxnSpPr>
        <cdr:cNvPr id="18" name="17 Conector recto"/>
        <cdr:cNvCxnSpPr/>
      </cdr:nvCxnSpPr>
      <cdr:spPr>
        <a:xfrm xmlns:a="http://schemas.openxmlformats.org/drawingml/2006/main">
          <a:off x="1166842" y="302930"/>
          <a:ext cx="2442186" cy="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8BDF4C-A0E3-4967-9061-0A884EF4438B}" type="datetimeFigureOut">
              <a:rPr lang="es-EC" smtClean="0"/>
              <a:pPr/>
              <a:t>15/10/2013</a:t>
            </a:fld>
            <a:endParaRPr lang="es-EC"/>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741C00-91F3-4D63-B1C2-BCF719B18510}" type="slidenum">
              <a:rPr lang="es-EC" smtClean="0"/>
              <a:pPr/>
              <a:t>‹Nº›</a:t>
            </a:fld>
            <a:endParaRPr lang="es-EC"/>
          </a:p>
        </p:txBody>
      </p:sp>
    </p:spTree>
    <p:extLst>
      <p:ext uri="{BB962C8B-B14F-4D97-AF65-F5344CB8AC3E}">
        <p14:creationId xmlns:p14="http://schemas.microsoft.com/office/powerpoint/2010/main" xmlns="" val="3557269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D30257-2952-4E6F-AB2F-99BF9C90ACE8}" type="datetimeFigureOut">
              <a:rPr lang="es-EC" smtClean="0"/>
              <a:pPr/>
              <a:t>15/10/2013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964B3F-8BAC-46F9-9F78-96572EC0AB4A}" type="slidenum">
              <a:rPr lang="es-EC" smtClean="0"/>
              <a:pPr/>
              <a:t>‹Nº›</a:t>
            </a:fld>
            <a:endParaRPr lang="es-EC"/>
          </a:p>
        </p:txBody>
      </p:sp>
    </p:spTree>
    <p:extLst>
      <p:ext uri="{BB962C8B-B14F-4D97-AF65-F5344CB8AC3E}">
        <p14:creationId xmlns:p14="http://schemas.microsoft.com/office/powerpoint/2010/main" xmlns="" val="599118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3</a:t>
            </a:fld>
            <a:endParaRPr lang="es-EC"/>
          </a:p>
        </p:txBody>
      </p:sp>
    </p:spTree>
    <p:extLst>
      <p:ext uri="{BB962C8B-B14F-4D97-AF65-F5344CB8AC3E}">
        <p14:creationId xmlns:p14="http://schemas.microsoft.com/office/powerpoint/2010/main" xmlns="" val="3238223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itchFamily="34" charset="0"/>
              <a:buChar char="•"/>
            </a:pPr>
            <a:r>
              <a:rPr lang="es-EC" dirty="0" smtClean="0"/>
              <a:t>El</a:t>
            </a:r>
            <a:r>
              <a:rPr lang="es-EC" baseline="0" dirty="0" smtClean="0"/>
              <a:t> presente proyecto fue realizado en el laboratorio del CITVAS perteneciente a EP Petroecuador ubicado en la ciudad Joya de los Sachas en la Provincia de Orellana.</a:t>
            </a: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17</a:t>
            </a:fld>
            <a:endParaRPr lang="es-EC"/>
          </a:p>
        </p:txBody>
      </p:sp>
    </p:spTree>
    <p:extLst>
      <p:ext uri="{BB962C8B-B14F-4D97-AF65-F5344CB8AC3E}">
        <p14:creationId xmlns:p14="http://schemas.microsoft.com/office/powerpoint/2010/main" xmlns="" val="3241164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18</a:t>
            </a:fld>
            <a:endParaRPr lang="es-EC"/>
          </a:p>
        </p:txBody>
      </p:sp>
    </p:spTree>
    <p:extLst>
      <p:ext uri="{BB962C8B-B14F-4D97-AF65-F5344CB8AC3E}">
        <p14:creationId xmlns:p14="http://schemas.microsoft.com/office/powerpoint/2010/main" xmlns="" val="2808732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b="1" dirty="0" smtClean="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21</a:t>
            </a:fld>
            <a:endParaRPr lang="es-EC"/>
          </a:p>
        </p:txBody>
      </p:sp>
    </p:spTree>
    <p:extLst>
      <p:ext uri="{BB962C8B-B14F-4D97-AF65-F5344CB8AC3E}">
        <p14:creationId xmlns:p14="http://schemas.microsoft.com/office/powerpoint/2010/main" xmlns="" val="1961380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23</a:t>
            </a:fld>
            <a:endParaRPr lang="es-EC"/>
          </a:p>
        </p:txBody>
      </p:sp>
    </p:spTree>
    <p:extLst>
      <p:ext uri="{BB962C8B-B14F-4D97-AF65-F5344CB8AC3E}">
        <p14:creationId xmlns:p14="http://schemas.microsoft.com/office/powerpoint/2010/main" xmlns="" val="3750890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24</a:t>
            </a:fld>
            <a:endParaRPr lang="es-EC"/>
          </a:p>
        </p:txBody>
      </p:sp>
    </p:spTree>
    <p:extLst>
      <p:ext uri="{BB962C8B-B14F-4D97-AF65-F5344CB8AC3E}">
        <p14:creationId xmlns:p14="http://schemas.microsoft.com/office/powerpoint/2010/main" xmlns="" val="1105066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25</a:t>
            </a:fld>
            <a:endParaRPr lang="es-EC"/>
          </a:p>
        </p:txBody>
      </p:sp>
    </p:spTree>
    <p:extLst>
      <p:ext uri="{BB962C8B-B14F-4D97-AF65-F5344CB8AC3E}">
        <p14:creationId xmlns:p14="http://schemas.microsoft.com/office/powerpoint/2010/main" xmlns="" val="2377871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26</a:t>
            </a:fld>
            <a:endParaRPr lang="es-EC"/>
          </a:p>
        </p:txBody>
      </p:sp>
    </p:spTree>
    <p:extLst>
      <p:ext uri="{BB962C8B-B14F-4D97-AF65-F5344CB8AC3E}">
        <p14:creationId xmlns:p14="http://schemas.microsoft.com/office/powerpoint/2010/main" xmlns="" val="3238223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30</a:t>
            </a:fld>
            <a:endParaRPr lang="es-EC"/>
          </a:p>
        </p:txBody>
      </p:sp>
    </p:spTree>
    <p:extLst>
      <p:ext uri="{BB962C8B-B14F-4D97-AF65-F5344CB8AC3E}">
        <p14:creationId xmlns:p14="http://schemas.microsoft.com/office/powerpoint/2010/main" xmlns="" val="3860977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Si las plantas se encuentran sin la hidratación apropiada, disminuyen su nivel de fotosíntesis y de producción de fotosintatos (carbono) que es la fuente principal para que los hongos se desarrollen normalmente.</a:t>
            </a: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31</a:t>
            </a:fld>
            <a:endParaRPr lang="es-EC"/>
          </a:p>
        </p:txBody>
      </p:sp>
    </p:spTree>
    <p:extLst>
      <p:ext uri="{BB962C8B-B14F-4D97-AF65-F5344CB8AC3E}">
        <p14:creationId xmlns:p14="http://schemas.microsoft.com/office/powerpoint/2010/main" xmlns="" val="3860977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32</a:t>
            </a:fld>
            <a:endParaRPr lang="es-EC"/>
          </a:p>
        </p:txBody>
      </p:sp>
    </p:spTree>
    <p:extLst>
      <p:ext uri="{BB962C8B-B14F-4D97-AF65-F5344CB8AC3E}">
        <p14:creationId xmlns:p14="http://schemas.microsoft.com/office/powerpoint/2010/main" xmlns="" val="386097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4</a:t>
            </a:fld>
            <a:endParaRPr lang="es-EC"/>
          </a:p>
        </p:txBody>
      </p:sp>
    </p:spTree>
    <p:extLst>
      <p:ext uri="{BB962C8B-B14F-4D97-AF65-F5344CB8AC3E}">
        <p14:creationId xmlns:p14="http://schemas.microsoft.com/office/powerpoint/2010/main" xmlns="" val="2233314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Se identifico los géneros</a:t>
            </a:r>
            <a:r>
              <a:rPr lang="es-AR" sz="1200" kern="1200" baseline="0" dirty="0" smtClean="0">
                <a:solidFill>
                  <a:schemeClr val="tx1"/>
                </a:solidFill>
                <a:effectLst/>
                <a:latin typeface="+mn-lt"/>
                <a:ea typeface="+mn-ea"/>
                <a:cs typeface="+mn-cs"/>
              </a:rPr>
              <a:t> </a:t>
            </a:r>
            <a:r>
              <a:rPr lang="es-AR" sz="1200" kern="1200" baseline="0" dirty="0" err="1" smtClean="0">
                <a:solidFill>
                  <a:schemeClr val="tx1"/>
                </a:solidFill>
                <a:effectLst/>
                <a:latin typeface="+mn-lt"/>
                <a:ea typeface="+mn-ea"/>
                <a:cs typeface="+mn-cs"/>
              </a:rPr>
              <a:t>basandose</a:t>
            </a:r>
            <a:r>
              <a:rPr lang="es-AR" sz="1200" kern="1200" baseline="0" dirty="0" smtClean="0">
                <a:solidFill>
                  <a:schemeClr val="tx1"/>
                </a:solidFill>
                <a:effectLst/>
                <a:latin typeface="+mn-lt"/>
                <a:ea typeface="+mn-ea"/>
                <a:cs typeface="+mn-cs"/>
              </a:rPr>
              <a:t> en las características ontogénicas de las especies y en descripciones hechas por el </a:t>
            </a:r>
            <a:r>
              <a:rPr lang="es-AR" sz="1200" kern="1200" baseline="0" smtClean="0">
                <a:solidFill>
                  <a:schemeClr val="tx1"/>
                </a:solidFill>
                <a:effectLst/>
                <a:latin typeface="+mn-lt"/>
                <a:ea typeface="+mn-ea"/>
                <a:cs typeface="+mn-cs"/>
              </a:rPr>
              <a:t>INVAM (International</a:t>
            </a:r>
            <a:endParaRPr lang="es-AR" sz="1200" kern="1200" baseline="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33</a:t>
            </a:fld>
            <a:endParaRPr lang="es-EC"/>
          </a:p>
        </p:txBody>
      </p:sp>
    </p:spTree>
    <p:extLst>
      <p:ext uri="{BB962C8B-B14F-4D97-AF65-F5344CB8AC3E}">
        <p14:creationId xmlns:p14="http://schemas.microsoft.com/office/powerpoint/2010/main" xmlns="" val="3860977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en el cultivo P67-M110 no se pudo distinguir el género de la especie de HMA</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34</a:t>
            </a:fld>
            <a:endParaRPr lang="es-EC"/>
          </a:p>
        </p:txBody>
      </p:sp>
    </p:spTree>
    <p:extLst>
      <p:ext uri="{BB962C8B-B14F-4D97-AF65-F5344CB8AC3E}">
        <p14:creationId xmlns:p14="http://schemas.microsoft.com/office/powerpoint/2010/main" xmlns="" val="3860977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35</a:t>
            </a:fld>
            <a:endParaRPr lang="es-EC"/>
          </a:p>
        </p:txBody>
      </p:sp>
    </p:spTree>
    <p:extLst>
      <p:ext uri="{BB962C8B-B14F-4D97-AF65-F5344CB8AC3E}">
        <p14:creationId xmlns:p14="http://schemas.microsoft.com/office/powerpoint/2010/main" xmlns="" val="3860977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a:t>
            </a:r>
            <a:r>
              <a:rPr lang="es-AR" sz="1200" kern="1200" baseline="0" dirty="0" smtClean="0">
                <a:solidFill>
                  <a:schemeClr val="tx1"/>
                </a:solidFill>
                <a:effectLst/>
                <a:latin typeface="+mn-lt"/>
                <a:ea typeface="+mn-ea"/>
                <a:cs typeface="+mn-cs"/>
              </a:rPr>
              <a:t> las primeras semanas no se ve un afecto </a:t>
            </a: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36</a:t>
            </a:fld>
            <a:endParaRPr lang="es-EC"/>
          </a:p>
        </p:txBody>
      </p:sp>
    </p:spTree>
    <p:extLst>
      <p:ext uri="{BB962C8B-B14F-4D97-AF65-F5344CB8AC3E}">
        <p14:creationId xmlns:p14="http://schemas.microsoft.com/office/powerpoint/2010/main" xmlns="" val="3860977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37</a:t>
            </a:fld>
            <a:endParaRPr lang="es-EC"/>
          </a:p>
        </p:txBody>
      </p:sp>
    </p:spTree>
    <p:extLst>
      <p:ext uri="{BB962C8B-B14F-4D97-AF65-F5344CB8AC3E}">
        <p14:creationId xmlns:p14="http://schemas.microsoft.com/office/powerpoint/2010/main" xmlns="" val="3860977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38</a:t>
            </a:fld>
            <a:endParaRPr lang="es-EC"/>
          </a:p>
        </p:txBody>
      </p:sp>
    </p:spTree>
    <p:extLst>
      <p:ext uri="{BB962C8B-B14F-4D97-AF65-F5344CB8AC3E}">
        <p14:creationId xmlns:p14="http://schemas.microsoft.com/office/powerpoint/2010/main" xmlns="" val="3860977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39</a:t>
            </a:fld>
            <a:endParaRPr lang="es-EC"/>
          </a:p>
        </p:txBody>
      </p:sp>
    </p:spTree>
    <p:extLst>
      <p:ext uri="{BB962C8B-B14F-4D97-AF65-F5344CB8AC3E}">
        <p14:creationId xmlns:p14="http://schemas.microsoft.com/office/powerpoint/2010/main" xmlns="" val="3860977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Señala una cierta resistencia de la planta</a:t>
            </a:r>
            <a:r>
              <a:rPr lang="es-AR" sz="1200" kern="1200" baseline="0" dirty="0" smtClean="0">
                <a:solidFill>
                  <a:schemeClr val="tx1"/>
                </a:solidFill>
                <a:effectLst/>
                <a:latin typeface="+mn-lt"/>
                <a:ea typeface="+mn-ea"/>
                <a:cs typeface="+mn-cs"/>
              </a:rPr>
              <a:t> de maíz hacia el contaminante</a:t>
            </a: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40</a:t>
            </a:fld>
            <a:endParaRPr lang="es-EC"/>
          </a:p>
        </p:txBody>
      </p:sp>
    </p:spTree>
    <p:extLst>
      <p:ext uri="{BB962C8B-B14F-4D97-AF65-F5344CB8AC3E}">
        <p14:creationId xmlns:p14="http://schemas.microsoft.com/office/powerpoint/2010/main" xmlns="" val="3860977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41</a:t>
            </a:fld>
            <a:endParaRPr lang="es-EC"/>
          </a:p>
        </p:txBody>
      </p:sp>
    </p:spTree>
    <p:extLst>
      <p:ext uri="{BB962C8B-B14F-4D97-AF65-F5344CB8AC3E}">
        <p14:creationId xmlns:p14="http://schemas.microsoft.com/office/powerpoint/2010/main" xmlns="" val="3860977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42</a:t>
            </a:fld>
            <a:endParaRPr lang="es-EC"/>
          </a:p>
        </p:txBody>
      </p:sp>
    </p:spTree>
    <p:extLst>
      <p:ext uri="{BB962C8B-B14F-4D97-AF65-F5344CB8AC3E}">
        <p14:creationId xmlns:p14="http://schemas.microsoft.com/office/powerpoint/2010/main" xmlns="" val="3860977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5</a:t>
            </a:fld>
            <a:endParaRPr lang="es-EC"/>
          </a:p>
        </p:txBody>
      </p:sp>
    </p:spTree>
    <p:extLst>
      <p:ext uri="{BB962C8B-B14F-4D97-AF65-F5344CB8AC3E}">
        <p14:creationId xmlns:p14="http://schemas.microsoft.com/office/powerpoint/2010/main" xmlns="" val="3238223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Aunque no se observó diferencias entre los tratamientos, se puede afirmar que la planta de maíz acumula cadmio por si solo.</a:t>
            </a: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43</a:t>
            </a:fld>
            <a:endParaRPr lang="es-EC"/>
          </a:p>
        </p:txBody>
      </p:sp>
    </p:spTree>
    <p:extLst>
      <p:ext uri="{BB962C8B-B14F-4D97-AF65-F5344CB8AC3E}">
        <p14:creationId xmlns:p14="http://schemas.microsoft.com/office/powerpoint/2010/main" xmlns="" val="3860977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44</a:t>
            </a:fld>
            <a:endParaRPr lang="es-EC"/>
          </a:p>
        </p:txBody>
      </p:sp>
    </p:spTree>
    <p:extLst>
      <p:ext uri="{BB962C8B-B14F-4D97-AF65-F5344CB8AC3E}">
        <p14:creationId xmlns:p14="http://schemas.microsoft.com/office/powerpoint/2010/main" xmlns="" val="3860977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45</a:t>
            </a:fld>
            <a:endParaRPr lang="es-EC"/>
          </a:p>
        </p:txBody>
      </p:sp>
    </p:spTree>
    <p:extLst>
      <p:ext uri="{BB962C8B-B14F-4D97-AF65-F5344CB8AC3E}">
        <p14:creationId xmlns:p14="http://schemas.microsoft.com/office/powerpoint/2010/main" xmlns="" val="3860977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46</a:t>
            </a:fld>
            <a:endParaRPr lang="es-EC"/>
          </a:p>
        </p:txBody>
      </p:sp>
    </p:spTree>
    <p:extLst>
      <p:ext uri="{BB962C8B-B14F-4D97-AF65-F5344CB8AC3E}">
        <p14:creationId xmlns:p14="http://schemas.microsoft.com/office/powerpoint/2010/main" xmlns="" val="3238223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51</a:t>
            </a:fld>
            <a:endParaRPr lang="es-EC"/>
          </a:p>
        </p:txBody>
      </p:sp>
    </p:spTree>
    <p:extLst>
      <p:ext uri="{BB962C8B-B14F-4D97-AF65-F5344CB8AC3E}">
        <p14:creationId xmlns:p14="http://schemas.microsoft.com/office/powerpoint/2010/main" xmlns="" val="3238223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8</a:t>
            </a:fld>
            <a:endParaRPr lang="es-EC"/>
          </a:p>
        </p:txBody>
      </p:sp>
    </p:spTree>
    <p:extLst>
      <p:ext uri="{BB962C8B-B14F-4D97-AF65-F5344CB8AC3E}">
        <p14:creationId xmlns:p14="http://schemas.microsoft.com/office/powerpoint/2010/main" xmlns="" val="3238223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11</a:t>
            </a:fld>
            <a:endParaRPr lang="es-EC"/>
          </a:p>
        </p:txBody>
      </p:sp>
    </p:spTree>
    <p:extLst>
      <p:ext uri="{BB962C8B-B14F-4D97-AF65-F5344CB8AC3E}">
        <p14:creationId xmlns:p14="http://schemas.microsoft.com/office/powerpoint/2010/main" xmlns="" val="3238223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HMA:</a:t>
            </a:r>
            <a:r>
              <a:rPr lang="es-AR" baseline="0" dirty="0" smtClean="0"/>
              <a:t> 	</a:t>
            </a:r>
            <a:r>
              <a:rPr lang="es-AR" baseline="0" dirty="0" err="1" smtClean="0"/>
              <a:t>Pteriodofitas</a:t>
            </a:r>
            <a:r>
              <a:rPr lang="es-AR" baseline="0" dirty="0" smtClean="0"/>
              <a:t>, Gimnospermas, Angiospermas; No están en las familias Brassicaceae y Chenopodiaceae</a:t>
            </a:r>
          </a:p>
          <a:p>
            <a:r>
              <a:rPr lang="es-AR" baseline="0" dirty="0" smtClean="0"/>
              <a:t>	Son simbiontes obligados</a:t>
            </a:r>
          </a:p>
          <a:p>
            <a:r>
              <a:rPr lang="es-AR" baseline="0" dirty="0" smtClean="0"/>
              <a:t>Micelio: Intracelular : Forma </a:t>
            </a:r>
            <a:r>
              <a:rPr lang="es-AR" baseline="0" dirty="0" err="1" smtClean="0"/>
              <a:t>extructucras</a:t>
            </a:r>
            <a:r>
              <a:rPr lang="es-AR" baseline="0" dirty="0" smtClean="0"/>
              <a:t> internas, en el apoplasto (interfase hongo-planta, entre membrana celulares y apoplasto)</a:t>
            </a:r>
          </a:p>
          <a:p>
            <a:r>
              <a:rPr lang="es-AR" baseline="0" dirty="0" smtClean="0"/>
              <a:t>            Externo: Conexión entre plantas, y se extiende más </a:t>
            </a:r>
            <a:r>
              <a:rPr lang="es-AR" baseline="0" dirty="0" err="1" smtClean="0"/>
              <a:t>alla</a:t>
            </a:r>
            <a:r>
              <a:rPr lang="es-AR" baseline="0" dirty="0" smtClean="0"/>
              <a:t> de la rizósfera, formado por hifas gruesas; se producen esporas</a:t>
            </a:r>
          </a:p>
          <a:p>
            <a:r>
              <a:rPr lang="es-AR" baseline="0" dirty="0" smtClean="0"/>
              <a:t>Simplasto: Vía intracelular (agua y otros nutrientes) a través de plasmodesmos hasta llegar al xilema</a:t>
            </a:r>
          </a:p>
          <a:p>
            <a:r>
              <a:rPr lang="es-AR" baseline="0" dirty="0" smtClean="0"/>
              <a:t>Apoplasto: Vía extracelular </a:t>
            </a:r>
          </a:p>
          <a:p>
            <a:r>
              <a:rPr lang="es-AR" baseline="0" dirty="0" smtClean="0"/>
              <a:t>Arbúsculos: Vida de 4 a 15 días, Interfase entre arbúsculos y membrana de las células intercambio de nutrientes</a:t>
            </a:r>
          </a:p>
          <a:p>
            <a:r>
              <a:rPr lang="es-AR" baseline="0" dirty="0" smtClean="0"/>
              <a:t>Vesículas: intra e intercelular, </a:t>
            </a:r>
            <a:r>
              <a:rPr lang="es-AR" i="1" baseline="0" dirty="0" smtClean="0"/>
              <a:t>Gigaspora </a:t>
            </a:r>
            <a:r>
              <a:rPr lang="es-AR" i="0" baseline="0" dirty="0" smtClean="0"/>
              <a:t>y </a:t>
            </a:r>
            <a:r>
              <a:rPr lang="es-AR" i="1" baseline="0" dirty="0" smtClean="0"/>
              <a:t>Scutellospora</a:t>
            </a:r>
            <a:r>
              <a:rPr lang="es-AR" i="0" baseline="0" dirty="0" smtClean="0"/>
              <a:t> producen células auxiliares.</a:t>
            </a:r>
          </a:p>
          <a:p>
            <a:r>
              <a:rPr lang="es-AR" i="0" baseline="0" dirty="0" smtClean="0"/>
              <a:t>Esporas: Multinucleadas; solas o como esporocarpos; se desarrollan como extensión del ápice del micelio </a:t>
            </a:r>
            <a:r>
              <a:rPr lang="es-AR" i="0" baseline="0" dirty="0" err="1" smtClean="0"/>
              <a:t>extreno</a:t>
            </a:r>
            <a:r>
              <a:rPr lang="es-AR" i="0" baseline="0" dirty="0" smtClean="0"/>
              <a:t>, sirven para taxonomía.</a:t>
            </a:r>
            <a:endParaRPr lang="es-AR" baseline="0" dirty="0" smtClean="0"/>
          </a:p>
          <a:p>
            <a:endParaRPr lang="es-AR" baseline="0" dirty="0" smtClean="0"/>
          </a:p>
          <a:p>
            <a:endParaRPr lang="es-AR" baseline="0" dirty="0" smtClean="0"/>
          </a:p>
          <a:p>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12</a:t>
            </a:fld>
            <a:endParaRPr lang="es-EC"/>
          </a:p>
        </p:txBody>
      </p:sp>
    </p:spTree>
    <p:extLst>
      <p:ext uri="{BB962C8B-B14F-4D97-AF65-F5344CB8AC3E}">
        <p14:creationId xmlns:p14="http://schemas.microsoft.com/office/powerpoint/2010/main" xmlns="" val="1244448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13</a:t>
            </a:fld>
            <a:endParaRPr lang="es-EC"/>
          </a:p>
        </p:txBody>
      </p:sp>
    </p:spTree>
    <p:extLst>
      <p:ext uri="{BB962C8B-B14F-4D97-AF65-F5344CB8AC3E}">
        <p14:creationId xmlns:p14="http://schemas.microsoft.com/office/powerpoint/2010/main" xmlns="" val="1622685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itchFamily="34" charset="0"/>
              <a:buChar char="•"/>
            </a:pPr>
            <a:r>
              <a:rPr lang="es-EC" sz="1200" b="0" i="1" u="none" strike="noStrike" kern="1200" baseline="0" dirty="0" smtClean="0">
                <a:solidFill>
                  <a:schemeClr val="tx1"/>
                </a:solidFill>
                <a:latin typeface="+mn-lt"/>
                <a:ea typeface="+mn-ea"/>
                <a:cs typeface="+mn-cs"/>
              </a:rPr>
              <a:t>Representación esquemática de los mecanismos de ingreso, secuestro y translocación del Cd en raíces . Aparecen representadas dos células, la de la derecha en contacto con la </a:t>
            </a:r>
            <a:r>
              <a:rPr lang="es-EC" sz="1200" b="0" i="1" u="none" strike="noStrike" kern="1200" baseline="0" dirty="0" err="1" smtClean="0">
                <a:solidFill>
                  <a:schemeClr val="tx1"/>
                </a:solidFill>
                <a:latin typeface="+mn-lt"/>
                <a:ea typeface="+mn-ea"/>
                <a:cs typeface="+mn-cs"/>
              </a:rPr>
              <a:t>rizosfera</a:t>
            </a:r>
            <a:r>
              <a:rPr lang="es-EC" sz="1200" b="0" i="1" u="none" strike="noStrike" kern="1200" baseline="0" dirty="0" smtClean="0">
                <a:solidFill>
                  <a:schemeClr val="tx1"/>
                </a:solidFill>
                <a:latin typeface="+mn-lt"/>
                <a:ea typeface="+mn-ea"/>
                <a:cs typeface="+mn-cs"/>
              </a:rPr>
              <a:t>, y la adyacente en contacto con el xilema. La capacidad de secuestro del metal en las células de la raíz juega un papel clave en la translocación del mismo a la parte aérea. Otro factor importante es la accesibilidad y movilización del metal secuestrado, la eficiencia del paso radial por el </a:t>
            </a:r>
            <a:r>
              <a:rPr lang="es-EC" sz="1200" b="0" i="1" u="none" strike="noStrike" kern="1200" baseline="0" dirty="0" err="1" smtClean="0">
                <a:solidFill>
                  <a:schemeClr val="tx1"/>
                </a:solidFill>
                <a:latin typeface="+mn-lt"/>
                <a:ea typeface="+mn-ea"/>
                <a:cs typeface="+mn-cs"/>
              </a:rPr>
              <a:t>simplasto</a:t>
            </a:r>
            <a:r>
              <a:rPr lang="es-EC" sz="1200" b="0" i="1" u="none" strike="noStrike" kern="1200" baseline="0" dirty="0" smtClean="0">
                <a:solidFill>
                  <a:schemeClr val="tx1"/>
                </a:solidFill>
                <a:latin typeface="+mn-lt"/>
                <a:ea typeface="+mn-ea"/>
                <a:cs typeface="+mn-cs"/>
              </a:rPr>
              <a:t> y a través de la endodermis, y por último el flujo al xilema. Abreviaturas: GSH; </a:t>
            </a:r>
            <a:r>
              <a:rPr lang="es-EC" sz="1200" b="0" i="1" u="none" strike="noStrike" kern="1200" baseline="0" dirty="0" err="1" smtClean="0">
                <a:solidFill>
                  <a:schemeClr val="tx1"/>
                </a:solidFill>
                <a:latin typeface="+mn-lt"/>
                <a:ea typeface="+mn-ea"/>
                <a:cs typeface="+mn-cs"/>
              </a:rPr>
              <a:t>glutation</a:t>
            </a:r>
            <a:r>
              <a:rPr lang="es-EC" sz="1200" b="0" i="1" u="none" strike="noStrike" kern="1200" baseline="0" dirty="0" smtClean="0">
                <a:solidFill>
                  <a:schemeClr val="tx1"/>
                </a:solidFill>
                <a:latin typeface="+mn-lt"/>
                <a:ea typeface="+mn-ea"/>
                <a:cs typeface="+mn-cs"/>
              </a:rPr>
              <a:t>, posible ligando del Cd, con el que formaría el complejo </a:t>
            </a:r>
            <a:r>
              <a:rPr lang="es-EC" sz="1200" b="0" i="1" u="none" strike="noStrike" kern="1200" baseline="0" dirty="0" err="1" smtClean="0">
                <a:solidFill>
                  <a:schemeClr val="tx1"/>
                </a:solidFill>
                <a:latin typeface="+mn-lt"/>
                <a:ea typeface="+mn-ea"/>
                <a:cs typeface="+mn-cs"/>
              </a:rPr>
              <a:t>bisglutationato</a:t>
            </a:r>
            <a:r>
              <a:rPr lang="es-EC" sz="1200" b="0" i="1" u="none" strike="noStrike" kern="1200" baseline="0" dirty="0" smtClean="0">
                <a:solidFill>
                  <a:schemeClr val="tx1"/>
                </a:solidFill>
                <a:latin typeface="+mn-lt"/>
                <a:ea typeface="+mn-ea"/>
                <a:cs typeface="+mn-cs"/>
              </a:rPr>
              <a:t>-Cd (GS2-Cd2+). PC, </a:t>
            </a:r>
            <a:r>
              <a:rPr lang="es-EC" sz="1200" b="0" i="1" u="none" strike="noStrike" kern="1200" baseline="0" dirty="0" err="1" smtClean="0">
                <a:solidFill>
                  <a:schemeClr val="tx1"/>
                </a:solidFill>
                <a:latin typeface="+mn-lt"/>
                <a:ea typeface="+mn-ea"/>
                <a:cs typeface="+mn-cs"/>
              </a:rPr>
              <a:t>fitoquelatina</a:t>
            </a:r>
            <a:r>
              <a:rPr lang="es-EC" sz="1200" b="0" i="1" u="none" strike="noStrike" kern="1200" baseline="0" dirty="0" smtClean="0">
                <a:solidFill>
                  <a:schemeClr val="tx1"/>
                </a:solidFill>
                <a:latin typeface="+mn-lt"/>
                <a:ea typeface="+mn-ea"/>
                <a:cs typeface="+mn-cs"/>
              </a:rPr>
              <a:t>; CAX2, posible proteína de </a:t>
            </a:r>
            <a:r>
              <a:rPr lang="es-EC" sz="1200" b="0" i="1" u="none" strike="noStrike" kern="1200" baseline="0" dirty="0" err="1" smtClean="0">
                <a:solidFill>
                  <a:schemeClr val="tx1"/>
                </a:solidFill>
                <a:latin typeface="+mn-lt"/>
                <a:ea typeface="+mn-ea"/>
                <a:cs typeface="+mn-cs"/>
              </a:rPr>
              <a:t>Arabidopsis</a:t>
            </a:r>
            <a:r>
              <a:rPr lang="es-EC" sz="1200" b="0" i="1" u="none" strike="noStrike" kern="1200" baseline="0" dirty="0" smtClean="0">
                <a:solidFill>
                  <a:schemeClr val="tx1"/>
                </a:solidFill>
                <a:latin typeface="+mn-lt"/>
                <a:ea typeface="+mn-ea"/>
                <a:cs typeface="+mn-cs"/>
              </a:rPr>
              <a:t>, responsable del transporte de H+/Cd2+; ABC, transportador de tipo ABC; HMA4, posible bomba de Cd de </a:t>
            </a:r>
            <a:r>
              <a:rPr lang="es-EC" sz="1200" b="0" i="1" u="none" strike="noStrike" kern="1200" baseline="0" dirty="0" err="1" smtClean="0">
                <a:solidFill>
                  <a:schemeClr val="tx1"/>
                </a:solidFill>
                <a:latin typeface="+mn-lt"/>
                <a:ea typeface="+mn-ea"/>
                <a:cs typeface="+mn-cs"/>
              </a:rPr>
              <a:t>Arabiopsis</a:t>
            </a:r>
            <a:r>
              <a:rPr lang="es-EC" sz="1200" b="0" i="1" u="none" strike="noStrike" kern="1200" baseline="0" dirty="0" smtClean="0">
                <a:solidFill>
                  <a:schemeClr val="tx1"/>
                </a:solidFill>
                <a:latin typeface="+mn-lt"/>
                <a:ea typeface="+mn-ea"/>
                <a:cs typeface="+mn-cs"/>
              </a:rPr>
              <a:t>; ZIP, transportadores ZIP; Nramp3, transportador de la familia </a:t>
            </a:r>
            <a:r>
              <a:rPr lang="es-EC" sz="1200" b="0" i="1" u="none" strike="noStrike" kern="1200" baseline="0" dirty="0" err="1" smtClean="0">
                <a:solidFill>
                  <a:schemeClr val="tx1"/>
                </a:solidFill>
                <a:latin typeface="+mn-lt"/>
                <a:ea typeface="+mn-ea"/>
                <a:cs typeface="+mn-cs"/>
              </a:rPr>
              <a:t>Nramp</a:t>
            </a:r>
            <a:r>
              <a:rPr lang="es-EC" sz="1200" b="0" i="1" u="none" strike="noStrike" kern="1200" baseline="0" dirty="0" smtClean="0">
                <a:solidFill>
                  <a:schemeClr val="tx1"/>
                </a:solidFill>
                <a:latin typeface="+mn-lt"/>
                <a:ea typeface="+mn-ea"/>
                <a:cs typeface="+mn-cs"/>
              </a:rPr>
              <a:t>; HMW y LMW, complejo Cd-PC de elevado y bajo peso molecular, respectivamente.</a:t>
            </a:r>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14</a:t>
            </a:fld>
            <a:endParaRPr lang="es-EC"/>
          </a:p>
        </p:txBody>
      </p:sp>
    </p:spTree>
    <p:extLst>
      <p:ext uri="{BB962C8B-B14F-4D97-AF65-F5344CB8AC3E}">
        <p14:creationId xmlns:p14="http://schemas.microsoft.com/office/powerpoint/2010/main" xmlns="" val="1669099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A964B3F-8BAC-46F9-9F78-96572EC0AB4A}" type="slidenum">
              <a:rPr lang="es-EC" smtClean="0"/>
              <a:pPr/>
              <a:t>16</a:t>
            </a:fld>
            <a:endParaRPr lang="es-EC"/>
          </a:p>
        </p:txBody>
      </p:sp>
    </p:spTree>
    <p:extLst>
      <p:ext uri="{BB962C8B-B14F-4D97-AF65-F5344CB8AC3E}">
        <p14:creationId xmlns:p14="http://schemas.microsoft.com/office/powerpoint/2010/main" xmlns="" val="3238223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jpe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vmlDrawing" Target="../drawings/vmlDrawing2.v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6FE32086-76EB-4167-A6A4-414A7F56E6A9}" type="datetimeFigureOut">
              <a:rPr lang="es-EC" smtClean="0"/>
              <a:pPr/>
              <a:t>15/10/2013</a:t>
            </a:fld>
            <a:endParaRPr lang="es-EC"/>
          </a:p>
        </p:txBody>
      </p:sp>
      <p:sp>
        <p:nvSpPr>
          <p:cNvPr id="8" name="Slide Number Placeholder 7"/>
          <p:cNvSpPr>
            <a:spLocks noGrp="1"/>
          </p:cNvSpPr>
          <p:nvPr>
            <p:ph type="sldNum" sz="quarter" idx="11"/>
          </p:nvPr>
        </p:nvSpPr>
        <p:spPr/>
        <p:txBody>
          <a:bodyPr/>
          <a:lstStyle/>
          <a:p>
            <a:fld id="{6FA8B267-EE9D-4046-B940-5FE8714F9235}" type="slidenum">
              <a:rPr lang="es-EC" smtClean="0"/>
              <a:pPr/>
              <a:t>‹Nº›</a:t>
            </a:fld>
            <a:endParaRPr lang="es-EC"/>
          </a:p>
        </p:txBody>
      </p:sp>
      <p:sp>
        <p:nvSpPr>
          <p:cNvPr id="9" name="Footer Placeholder 8"/>
          <p:cNvSpPr>
            <a:spLocks noGrp="1"/>
          </p:cNvSpPr>
          <p:nvPr>
            <p:ph type="ftr" sz="quarter" idx="12"/>
          </p:nvPr>
        </p:nvSpPr>
        <p:spPr/>
        <p:txBody>
          <a:bodyPr/>
          <a:lstStyle/>
          <a:p>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6FE32086-76EB-4167-A6A4-414A7F56E6A9}" type="datetimeFigureOut">
              <a:rPr lang="es-EC" smtClean="0"/>
              <a:pPr/>
              <a:t>15/10/2013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A8B267-EE9D-4046-B940-5FE8714F9235}"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6FE32086-76EB-4167-A6A4-414A7F56E6A9}" type="datetimeFigureOut">
              <a:rPr lang="es-EC" smtClean="0"/>
              <a:pPr/>
              <a:t>15/10/2013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A8B267-EE9D-4046-B940-5FE8714F9235}" type="slidenum">
              <a:rPr lang="es-EC" smtClean="0"/>
              <a:pPr/>
              <a:t>‹Nº›</a:t>
            </a:fld>
            <a:endParaRPr lang="es-EC"/>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p:oleObj spid="_x0000_s5084" name="CorelDRAW" r:id="rId3" imgW="9151920" imgH="5621400" progId="">
              <p:embed/>
            </p:oleObj>
          </a:graphicData>
        </a:graphic>
      </p:graphicFrame>
      <p:sp>
        <p:nvSpPr>
          <p:cNvPr id="17432" name="Rectangle 24"/>
          <p:cNvSpPr>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s-ES" sz="1400"/>
          </a:p>
        </p:txBody>
      </p:sp>
      <p:sp>
        <p:nvSpPr>
          <p:cNvPr id="17433" name="Rectangle 25"/>
          <p:cNvSpPr>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endParaRPr lang="es-ES" sz="1400"/>
          </a:p>
        </p:txBody>
      </p:sp>
      <p:sp>
        <p:nvSpPr>
          <p:cNvPr id="17434" name="Rectangle 26"/>
          <p:cNvSpPr>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s-ES" sz="1400"/>
          </a:p>
        </p:txBody>
      </p:sp>
      <p:sp>
        <p:nvSpPr>
          <p:cNvPr id="17435" name="Rectangle 27"/>
          <p:cNvSpPr>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endParaRPr lang="es-ES" sz="1400"/>
          </a:p>
        </p:txBody>
      </p:sp>
      <p:pic>
        <p:nvPicPr>
          <p:cNvPr id="17456" name="Picture 48" descr="bannner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5722938"/>
            <a:ext cx="9144000" cy="1135062"/>
          </a:xfrm>
          <a:prstGeom prst="rect">
            <a:avLst/>
          </a:prstGeom>
          <a:noFill/>
          <a:extLst>
            <a:ext uri="{909E8E84-426E-40DD-AFC4-6F175D3DCCD1}">
              <a14:hiddenFill xmlns:a14="http://schemas.microsoft.com/office/drawing/2010/main" xmlns="">
                <a:solidFill>
                  <a:srgbClr val="FFFFFF"/>
                </a:solidFill>
              </a14:hiddenFill>
            </a:ext>
          </a:extLst>
        </p:spPr>
      </p:pic>
      <p:sp>
        <p:nvSpPr>
          <p:cNvPr id="17458" name="Oval 50"/>
          <p:cNvSpPr>
            <a:spLocks noChangeArrowheads="1"/>
          </p:cNvSpPr>
          <p:nvPr/>
        </p:nvSpPr>
        <p:spPr bwMode="auto">
          <a:xfrm>
            <a:off x="217488" y="260350"/>
            <a:ext cx="792162" cy="792163"/>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s-EC"/>
          </a:p>
        </p:txBody>
      </p:sp>
      <p:pic>
        <p:nvPicPr>
          <p:cNvPr id="17457" name="Picture 49" descr="LOGO ESPE ORIGINAL copia"/>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7950" y="115888"/>
            <a:ext cx="3313113" cy="887412"/>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0" name="Object 46"/>
          <p:cNvGraphicFramePr>
            <a:graphicFrameLocks noChangeAspect="1"/>
          </p:cNvGraphicFramePr>
          <p:nvPr userDrawn="1"/>
        </p:nvGraphicFramePr>
        <p:xfrm>
          <a:off x="0" y="981075"/>
          <a:ext cx="9144000" cy="5616575"/>
        </p:xfrm>
        <a:graphic>
          <a:graphicData uri="http://schemas.openxmlformats.org/presentationml/2006/ole">
            <p:oleObj spid="_x0000_s5085" name="CorelDRAW" r:id="rId6" imgW="9151920" imgH="5621400" progId="">
              <p:embed/>
            </p:oleObj>
          </a:graphicData>
        </a:graphic>
      </p:graphicFrame>
      <p:sp>
        <p:nvSpPr>
          <p:cNvPr id="11" name="Rectangle 24"/>
          <p:cNvSpPr>
            <a:spLocks noChangeArrowheads="1"/>
          </p:cNvSpPr>
          <p:nvPr userDrawn="1"/>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s-ES" sz="1400"/>
          </a:p>
        </p:txBody>
      </p:sp>
      <p:sp>
        <p:nvSpPr>
          <p:cNvPr id="12" name="Rectangle 25"/>
          <p:cNvSpPr>
            <a:spLocks noChangeArrowheads="1"/>
          </p:cNvSpPr>
          <p:nvPr userDrawn="1"/>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endParaRPr lang="es-ES" sz="1400"/>
          </a:p>
        </p:txBody>
      </p:sp>
      <p:sp>
        <p:nvSpPr>
          <p:cNvPr id="13" name="Rectangle 26"/>
          <p:cNvSpPr>
            <a:spLocks noChangeArrowheads="1"/>
          </p:cNvSpPr>
          <p:nvPr userDrawn="1"/>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s-ES" sz="1400"/>
          </a:p>
        </p:txBody>
      </p:sp>
      <p:sp>
        <p:nvSpPr>
          <p:cNvPr id="14" name="Rectangle 27"/>
          <p:cNvSpPr>
            <a:spLocks noChangeArrowheads="1"/>
          </p:cNvSpPr>
          <p:nvPr userDrawn="1"/>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endParaRPr lang="es-ES" sz="1400"/>
          </a:p>
        </p:txBody>
      </p:sp>
      <p:pic>
        <p:nvPicPr>
          <p:cNvPr id="15" name="Picture 48" descr="bannner 2"/>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0" y="5722938"/>
            <a:ext cx="9144000" cy="1135062"/>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Oval 50"/>
          <p:cNvSpPr>
            <a:spLocks noChangeArrowheads="1"/>
          </p:cNvSpPr>
          <p:nvPr userDrawn="1"/>
        </p:nvSpPr>
        <p:spPr bwMode="auto">
          <a:xfrm>
            <a:off x="217488" y="260350"/>
            <a:ext cx="792162" cy="792163"/>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s-EC"/>
          </a:p>
        </p:txBody>
      </p:sp>
      <p:pic>
        <p:nvPicPr>
          <p:cNvPr id="17" name="Picture 49" descr="LOGO ESPE ORIGINAL copia"/>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7950" y="115888"/>
            <a:ext cx="3313113" cy="8874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72457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Date Placeholder 3"/>
          <p:cNvSpPr>
            <a:spLocks noGrp="1"/>
          </p:cNvSpPr>
          <p:nvPr>
            <p:ph type="dt" sz="half" idx="10"/>
          </p:nvPr>
        </p:nvSpPr>
        <p:spPr/>
        <p:txBody>
          <a:bodyPr/>
          <a:lstStyle/>
          <a:p>
            <a:fld id="{2CEA7D46-5A15-4666-8A40-A0335A832732}" type="datetimeFigureOut">
              <a:rPr lang="es-EC" smtClean="0">
                <a:solidFill>
                  <a:prstClr val="black">
                    <a:tint val="75000"/>
                  </a:prstClr>
                </a:solidFill>
              </a:rPr>
              <a:pPr/>
              <a:t>15/10/2013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xmlns="" val="2741280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s-EC"/>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Date Placeholder 3"/>
          <p:cNvSpPr>
            <a:spLocks noGrp="1"/>
          </p:cNvSpPr>
          <p:nvPr>
            <p:ph type="dt" sz="half" idx="10"/>
          </p:nvPr>
        </p:nvSpPr>
        <p:spPr/>
        <p:txBody>
          <a:bodyPr/>
          <a:lstStyle/>
          <a:p>
            <a:fld id="{2CEA7D46-5A15-4666-8A40-A0335A832732}" type="datetimeFigureOut">
              <a:rPr lang="es-EC" smtClean="0">
                <a:solidFill>
                  <a:prstClr val="black">
                    <a:tint val="75000"/>
                  </a:prstClr>
                </a:solidFill>
              </a:rPr>
              <a:pPr/>
              <a:t>15/10/2013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xmlns="" val="3827647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CEA7D46-5A15-4666-8A40-A0335A832732}" type="datetimeFigureOut">
              <a:rPr lang="es-EC" smtClean="0">
                <a:solidFill>
                  <a:prstClr val="black">
                    <a:tint val="75000"/>
                  </a:prstClr>
                </a:solidFill>
              </a:rPr>
              <a:pPr/>
              <a:t>15/10/2013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xmlns="" val="2291900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s-EC"/>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Date Placeholder 4"/>
          <p:cNvSpPr>
            <a:spLocks noGrp="1"/>
          </p:cNvSpPr>
          <p:nvPr>
            <p:ph type="dt" sz="half" idx="10"/>
          </p:nvPr>
        </p:nvSpPr>
        <p:spPr/>
        <p:txBody>
          <a:bodyPr/>
          <a:lstStyle/>
          <a:p>
            <a:fld id="{2CEA7D46-5A15-4666-8A40-A0335A832732}" type="datetimeFigureOut">
              <a:rPr lang="es-EC" smtClean="0">
                <a:solidFill>
                  <a:prstClr val="black">
                    <a:tint val="75000"/>
                  </a:prstClr>
                </a:solidFill>
              </a:rPr>
              <a:pPr/>
              <a:t>15/10/2013</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xmlns="" val="387323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Date Placeholder 6"/>
          <p:cNvSpPr>
            <a:spLocks noGrp="1"/>
          </p:cNvSpPr>
          <p:nvPr>
            <p:ph type="dt" sz="half" idx="10"/>
          </p:nvPr>
        </p:nvSpPr>
        <p:spPr/>
        <p:txBody>
          <a:bodyPr/>
          <a:lstStyle/>
          <a:p>
            <a:fld id="{2CEA7D46-5A15-4666-8A40-A0335A832732}" type="datetimeFigureOut">
              <a:rPr lang="es-EC" smtClean="0">
                <a:solidFill>
                  <a:prstClr val="black">
                    <a:tint val="75000"/>
                  </a:prstClr>
                </a:solidFill>
              </a:rPr>
              <a:pPr/>
              <a:t>15/10/2013</a:t>
            </a:fld>
            <a:endParaRPr lang="es-EC">
              <a:solidFill>
                <a:prstClr val="black">
                  <a:tint val="75000"/>
                </a:prstClr>
              </a:solidFill>
            </a:endParaRPr>
          </a:p>
        </p:txBody>
      </p:sp>
      <p:sp>
        <p:nvSpPr>
          <p:cNvPr id="8" name="Footer Placeholder 7"/>
          <p:cNvSpPr>
            <a:spLocks noGrp="1"/>
          </p:cNvSpPr>
          <p:nvPr>
            <p:ph type="ftr" sz="quarter" idx="11"/>
          </p:nvPr>
        </p:nvSpPr>
        <p:spPr/>
        <p:txBody>
          <a:bodyPr/>
          <a:lstStyle/>
          <a:p>
            <a:endParaRPr lang="es-EC">
              <a:solidFill>
                <a:prstClr val="black">
                  <a:tint val="75000"/>
                </a:prstClr>
              </a:solidFill>
            </a:endParaRPr>
          </a:p>
        </p:txBody>
      </p:sp>
      <p:sp>
        <p:nvSpPr>
          <p:cNvPr id="9" name="Slide Number Placeholder 8"/>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xmlns="" val="1261435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s-EC"/>
          </a:p>
        </p:txBody>
      </p:sp>
      <p:sp>
        <p:nvSpPr>
          <p:cNvPr id="3" name="Date Placeholder 2"/>
          <p:cNvSpPr>
            <a:spLocks noGrp="1"/>
          </p:cNvSpPr>
          <p:nvPr>
            <p:ph type="dt" sz="half" idx="10"/>
          </p:nvPr>
        </p:nvSpPr>
        <p:spPr/>
        <p:txBody>
          <a:bodyPr/>
          <a:lstStyle/>
          <a:p>
            <a:fld id="{2CEA7D46-5A15-4666-8A40-A0335A832732}" type="datetimeFigureOut">
              <a:rPr lang="es-EC" smtClean="0">
                <a:solidFill>
                  <a:prstClr val="black">
                    <a:tint val="75000"/>
                  </a:prstClr>
                </a:solidFill>
              </a:rPr>
              <a:pPr/>
              <a:t>15/10/2013</a:t>
            </a:fld>
            <a:endParaRPr lang="es-EC">
              <a:solidFill>
                <a:prstClr val="black">
                  <a:tint val="75000"/>
                </a:prstClr>
              </a:solidFill>
            </a:endParaRPr>
          </a:p>
        </p:txBody>
      </p:sp>
      <p:sp>
        <p:nvSpPr>
          <p:cNvPr id="4" name="Footer Placeholder 3"/>
          <p:cNvSpPr>
            <a:spLocks noGrp="1"/>
          </p:cNvSpPr>
          <p:nvPr>
            <p:ph type="ftr" sz="quarter" idx="11"/>
          </p:nvPr>
        </p:nvSpPr>
        <p:spPr/>
        <p:txBody>
          <a:bodyPr/>
          <a:lstStyle/>
          <a:p>
            <a:endParaRPr lang="es-EC">
              <a:solidFill>
                <a:prstClr val="black">
                  <a:tint val="75000"/>
                </a:prstClr>
              </a:solidFill>
            </a:endParaRPr>
          </a:p>
        </p:txBody>
      </p:sp>
      <p:sp>
        <p:nvSpPr>
          <p:cNvPr id="5" name="Slide Number Placeholder 4"/>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xmlns="" val="2296559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A7D46-5A15-4666-8A40-A0335A832732}" type="datetimeFigureOut">
              <a:rPr lang="es-EC" smtClean="0">
                <a:solidFill>
                  <a:prstClr val="black">
                    <a:tint val="75000"/>
                  </a:prstClr>
                </a:solidFill>
              </a:rPr>
              <a:pPr/>
              <a:t>15/10/2013</a:t>
            </a:fld>
            <a:endParaRPr lang="es-EC">
              <a:solidFill>
                <a:prstClr val="black">
                  <a:tint val="75000"/>
                </a:prstClr>
              </a:solidFill>
            </a:endParaRPr>
          </a:p>
        </p:txBody>
      </p:sp>
      <p:sp>
        <p:nvSpPr>
          <p:cNvPr id="3" name="Footer Placeholder 2"/>
          <p:cNvSpPr>
            <a:spLocks noGrp="1"/>
          </p:cNvSpPr>
          <p:nvPr>
            <p:ph type="ftr" sz="quarter" idx="11"/>
          </p:nvPr>
        </p:nvSpPr>
        <p:spPr/>
        <p:txBody>
          <a:bodyPr/>
          <a:lstStyle/>
          <a:p>
            <a:endParaRPr lang="es-EC">
              <a:solidFill>
                <a:prstClr val="black">
                  <a:tint val="75000"/>
                </a:prstClr>
              </a:solidFill>
            </a:endParaRPr>
          </a:p>
        </p:txBody>
      </p:sp>
      <p:sp>
        <p:nvSpPr>
          <p:cNvPr id="4" name="Slide Number Placeholder 3"/>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xmlns="" val="399329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10"/>
          </p:nvPr>
        </p:nvSpPr>
        <p:spPr/>
        <p:txBody>
          <a:bodyPr/>
          <a:lstStyle/>
          <a:p>
            <a:fld id="{6FE32086-76EB-4167-A6A4-414A7F56E6A9}" type="datetimeFigureOut">
              <a:rPr lang="es-EC" smtClean="0"/>
              <a:pPr/>
              <a:t>15/10/2013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A8B267-EE9D-4046-B940-5FE8714F9235}" type="slidenum">
              <a:rPr lang="es-EC" smtClean="0"/>
              <a:pPr/>
              <a:t>‹Nº›</a:t>
            </a:fld>
            <a:endParaRPr lang="es-EC"/>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CEA7D46-5A15-4666-8A40-A0335A832732}" type="datetimeFigureOut">
              <a:rPr lang="es-EC" smtClean="0">
                <a:solidFill>
                  <a:prstClr val="black">
                    <a:tint val="75000"/>
                  </a:prstClr>
                </a:solidFill>
              </a:rPr>
              <a:pPr/>
              <a:t>15/10/2013</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xmlns="" val="794039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C"/>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CEA7D46-5A15-4666-8A40-A0335A832732}" type="datetimeFigureOut">
              <a:rPr lang="es-EC" smtClean="0">
                <a:solidFill>
                  <a:prstClr val="black">
                    <a:tint val="75000"/>
                  </a:prstClr>
                </a:solidFill>
              </a:rPr>
              <a:pPr/>
              <a:t>15/10/2013</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xmlns="" val="168605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s-EC"/>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Date Placeholder 3"/>
          <p:cNvSpPr>
            <a:spLocks noGrp="1"/>
          </p:cNvSpPr>
          <p:nvPr>
            <p:ph type="dt" sz="half" idx="10"/>
          </p:nvPr>
        </p:nvSpPr>
        <p:spPr/>
        <p:txBody>
          <a:bodyPr/>
          <a:lstStyle/>
          <a:p>
            <a:fld id="{2CEA7D46-5A15-4666-8A40-A0335A832732}" type="datetimeFigureOut">
              <a:rPr lang="es-EC" smtClean="0">
                <a:solidFill>
                  <a:prstClr val="black">
                    <a:tint val="75000"/>
                  </a:prstClr>
                </a:solidFill>
              </a:rPr>
              <a:pPr/>
              <a:t>15/10/2013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xmlns="" val="3079569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Date Placeholder 3"/>
          <p:cNvSpPr>
            <a:spLocks noGrp="1"/>
          </p:cNvSpPr>
          <p:nvPr>
            <p:ph type="dt" sz="half" idx="10"/>
          </p:nvPr>
        </p:nvSpPr>
        <p:spPr/>
        <p:txBody>
          <a:bodyPr/>
          <a:lstStyle/>
          <a:p>
            <a:fld id="{2CEA7D46-5A15-4666-8A40-A0335A832732}" type="datetimeFigureOut">
              <a:rPr lang="es-EC" smtClean="0">
                <a:solidFill>
                  <a:prstClr val="black">
                    <a:tint val="75000"/>
                  </a:prstClr>
                </a:solidFill>
              </a:rPr>
              <a:pPr/>
              <a:t>15/10/2013</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CF201AC2-8D32-4899-BB0A-6199D05C1259}"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xmlns="" val="1641583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userDrawn="1"/>
        </p:nvGraphicFramePr>
        <p:xfrm>
          <a:off x="0" y="981075"/>
          <a:ext cx="9144000" cy="5616575"/>
        </p:xfrm>
        <a:graphic>
          <a:graphicData uri="http://schemas.openxmlformats.org/presentationml/2006/ole">
            <p:oleObj spid="_x0000_s5615" name="CorelDRAW" r:id="rId3" imgW="9151920" imgH="5621400" progId="">
              <p:embed/>
            </p:oleObj>
          </a:graphicData>
        </a:graphic>
      </p:graphicFrame>
      <p:sp>
        <p:nvSpPr>
          <p:cNvPr id="17432" name="Rectangle 24"/>
          <p:cNvSpPr>
            <a:spLocks noChangeArrowheads="1"/>
          </p:cNvSpPr>
          <p:nvPr userDrawn="1"/>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s-ES" sz="1400">
              <a:solidFill>
                <a:prstClr val="black"/>
              </a:solidFill>
              <a:latin typeface="Arial" charset="0"/>
            </a:endParaRPr>
          </a:p>
        </p:txBody>
      </p:sp>
      <p:sp>
        <p:nvSpPr>
          <p:cNvPr id="17433" name="Rectangle 25"/>
          <p:cNvSpPr>
            <a:spLocks noChangeArrowheads="1"/>
          </p:cNvSpPr>
          <p:nvPr userDrawn="1"/>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s-ES" sz="1400">
              <a:solidFill>
                <a:prstClr val="black"/>
              </a:solidFill>
              <a:latin typeface="Arial" charset="0"/>
            </a:endParaRPr>
          </a:p>
        </p:txBody>
      </p:sp>
      <p:sp>
        <p:nvSpPr>
          <p:cNvPr id="17434" name="Rectangle 26"/>
          <p:cNvSpPr>
            <a:spLocks noChangeArrowheads="1"/>
          </p:cNvSpPr>
          <p:nvPr userDrawn="1"/>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s-ES" sz="1400">
              <a:solidFill>
                <a:prstClr val="black"/>
              </a:solidFill>
              <a:latin typeface="Arial" charset="0"/>
            </a:endParaRPr>
          </a:p>
        </p:txBody>
      </p:sp>
      <p:sp>
        <p:nvSpPr>
          <p:cNvPr id="17435" name="Rectangle 27"/>
          <p:cNvSpPr>
            <a:spLocks noChangeArrowheads="1"/>
          </p:cNvSpPr>
          <p:nvPr userDrawn="1"/>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s-ES" sz="1400">
              <a:solidFill>
                <a:prstClr val="black"/>
              </a:solidFill>
              <a:latin typeface="Arial" charset="0"/>
            </a:endParaRPr>
          </a:p>
        </p:txBody>
      </p:sp>
      <p:pic>
        <p:nvPicPr>
          <p:cNvPr id="17456" name="Picture 48" descr="bannner 2"/>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0" y="5722938"/>
            <a:ext cx="9144000" cy="1135062"/>
          </a:xfrm>
          <a:prstGeom prst="rect">
            <a:avLst/>
          </a:prstGeom>
          <a:noFill/>
          <a:extLst>
            <a:ext uri="{909E8E84-426E-40DD-AFC4-6F175D3DCCD1}">
              <a14:hiddenFill xmlns:a14="http://schemas.microsoft.com/office/drawing/2010/main" xmlns="">
                <a:solidFill>
                  <a:srgbClr val="FFFFFF"/>
                </a:solidFill>
              </a14:hiddenFill>
            </a:ext>
          </a:extLst>
        </p:spPr>
      </p:pic>
      <p:sp>
        <p:nvSpPr>
          <p:cNvPr id="17458" name="Oval 50"/>
          <p:cNvSpPr>
            <a:spLocks noChangeArrowheads="1"/>
          </p:cNvSpPr>
          <p:nvPr userDrawn="1"/>
        </p:nvSpPr>
        <p:spPr bwMode="auto">
          <a:xfrm>
            <a:off x="217488" y="260350"/>
            <a:ext cx="792162" cy="792163"/>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C">
              <a:solidFill>
                <a:prstClr val="black"/>
              </a:solidFill>
              <a:latin typeface="Arial" charset="0"/>
            </a:endParaRPr>
          </a:p>
        </p:txBody>
      </p:sp>
      <p:pic>
        <p:nvPicPr>
          <p:cNvPr id="17457" name="Picture 49" descr="LOGO ESPE ORIGINAL copia"/>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7950" y="115888"/>
            <a:ext cx="3313113" cy="8874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7000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FE32086-76EB-4167-A6A4-414A7F56E6A9}" type="datetimeFigureOut">
              <a:rPr lang="es-EC" smtClean="0"/>
              <a:pPr/>
              <a:t>15/10/2013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FA8B267-EE9D-4046-B940-5FE8714F9235}" type="slidenum">
              <a:rPr lang="es-EC" smtClean="0"/>
              <a:pPr/>
              <a:t>‹Nº›</a:t>
            </a:fld>
            <a:endParaRPr lang="es-EC"/>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5" name="Date Placeholder 4"/>
          <p:cNvSpPr>
            <a:spLocks noGrp="1"/>
          </p:cNvSpPr>
          <p:nvPr>
            <p:ph type="dt" sz="half" idx="10"/>
          </p:nvPr>
        </p:nvSpPr>
        <p:spPr/>
        <p:txBody>
          <a:bodyPr/>
          <a:lstStyle/>
          <a:p>
            <a:fld id="{6FE32086-76EB-4167-A6A4-414A7F56E6A9}" type="datetimeFigureOut">
              <a:rPr lang="es-EC" smtClean="0"/>
              <a:pPr/>
              <a:t>15/10/2013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FA8B267-EE9D-4046-B940-5FE8714F9235}" type="slidenum">
              <a:rPr lang="es-EC" smtClean="0"/>
              <a:pPr/>
              <a:t>‹Nº›</a:t>
            </a:fld>
            <a:endParaRPr lang="es-EC"/>
          </a:p>
        </p:txBody>
      </p:sp>
      <p:sp>
        <p:nvSpPr>
          <p:cNvPr id="9" name="Content Placeholder 8"/>
          <p:cNvSpPr>
            <a:spLocks noGrp="1"/>
          </p:cNvSpPr>
          <p:nvPr>
            <p:ph sz="quarter" idx="13"/>
          </p:nvPr>
        </p:nvSpPr>
        <p:spPr>
          <a:xfrm>
            <a:off x="365760" y="1600200"/>
            <a:ext cx="4041648" cy="45262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6FE32086-76EB-4167-A6A4-414A7F56E6A9}" type="datetimeFigureOut">
              <a:rPr lang="es-EC" smtClean="0"/>
              <a:pPr/>
              <a:t>15/10/2013</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6FA8B267-EE9D-4046-B940-5FE8714F9235}" type="slidenum">
              <a:rPr lang="es-EC" smtClean="0"/>
              <a:pPr/>
              <a:t>‹Nº›</a:t>
            </a:fld>
            <a:endParaRPr lang="es-EC"/>
          </a:p>
        </p:txBody>
      </p:sp>
      <p:sp>
        <p:nvSpPr>
          <p:cNvPr id="11" name="Content Placeholder 10"/>
          <p:cNvSpPr>
            <a:spLocks noGrp="1"/>
          </p:cNvSpPr>
          <p:nvPr>
            <p:ph sz="quarter" idx="13"/>
          </p:nvPr>
        </p:nvSpPr>
        <p:spPr>
          <a:xfrm>
            <a:off x="457200" y="2212848"/>
            <a:ext cx="4041648" cy="39136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FE32086-76EB-4167-A6A4-414A7F56E6A9}" type="datetimeFigureOut">
              <a:rPr lang="es-EC" smtClean="0"/>
              <a:pPr/>
              <a:t>15/10/2013</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6FA8B267-EE9D-4046-B940-5FE8714F9235}"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32086-76EB-4167-A6A4-414A7F56E6A9}" type="datetimeFigureOut">
              <a:rPr lang="es-EC" smtClean="0"/>
              <a:pPr/>
              <a:t>15/10/2013</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6FA8B267-EE9D-4046-B940-5FE8714F9235}"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FE32086-76EB-4167-A6A4-414A7F56E6A9}" type="datetimeFigureOut">
              <a:rPr lang="es-EC" smtClean="0"/>
              <a:pPr/>
              <a:t>15/10/2013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FA8B267-EE9D-4046-B940-5FE8714F9235}"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FE32086-76EB-4167-A6A4-414A7F56E6A9}" type="datetimeFigureOut">
              <a:rPr lang="es-EC" smtClean="0"/>
              <a:pPr/>
              <a:t>15/10/2013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FA8B267-EE9D-4046-B940-5FE8714F9235}"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FE32086-76EB-4167-A6A4-414A7F56E6A9}" type="datetimeFigureOut">
              <a:rPr lang="es-EC" smtClean="0"/>
              <a:pPr/>
              <a:t>15/10/2013</a:t>
            </a:fld>
            <a:endParaRPr lang="es-EC"/>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s-EC"/>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FA8B267-EE9D-4046-B940-5FE8714F9235}" type="slidenum">
              <a:rPr lang="es-EC" smtClean="0"/>
              <a:pPr/>
              <a:t>‹Nº›</a:t>
            </a:fld>
            <a:endParaRPr lang="es-EC"/>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iming>
    <p:tnLst>
      <p:par>
        <p:cTn id="1" dur="indefinite" restart="never" nodeType="tmRoot"/>
      </p:par>
    </p:tnLst>
  </p:timing>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2CEA7D46-5A15-4666-8A40-A0335A832732}" type="datetimeFigureOut">
              <a:rPr lang="es-EC" smtClean="0">
                <a:solidFill>
                  <a:prstClr val="black">
                    <a:tint val="75000"/>
                  </a:prstClr>
                </a:solidFill>
                <a:latin typeface="Arial" charset="0"/>
              </a:rPr>
              <a:pPr fontAlgn="base">
                <a:spcBef>
                  <a:spcPct val="0"/>
                </a:spcBef>
                <a:spcAft>
                  <a:spcPct val="0"/>
                </a:spcAft>
              </a:pPr>
              <a:t>15/10/2013</a:t>
            </a:fld>
            <a:endParaRPr lang="es-EC">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s-EC">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CF201AC2-8D32-4899-BB0A-6199D05C1259}" type="slidenum">
              <a:rPr lang="es-EC" smtClean="0">
                <a:solidFill>
                  <a:prstClr val="black">
                    <a:tint val="75000"/>
                  </a:prstClr>
                </a:solidFill>
                <a:latin typeface="Arial" charset="0"/>
              </a:rPr>
              <a:pPr fontAlgn="base">
                <a:spcBef>
                  <a:spcPct val="0"/>
                </a:spcBef>
                <a:spcAft>
                  <a:spcPct val="0"/>
                </a:spcAft>
              </a:pPr>
              <a:t>‹Nº›</a:t>
            </a:fld>
            <a:endParaRPr lang="es-EC">
              <a:solidFill>
                <a:prstClr val="black">
                  <a:tint val="75000"/>
                </a:prstClr>
              </a:solidFill>
              <a:latin typeface="Arial" charset="0"/>
            </a:endParaRPr>
          </a:p>
        </p:txBody>
      </p:sp>
      <p:sp>
        <p:nvSpPr>
          <p:cNvPr id="7" name="Rectangle 20"/>
          <p:cNvSpPr>
            <a:spLocks noChangeArrowheads="1"/>
          </p:cNvSpPr>
          <p:nvPr/>
        </p:nvSpPr>
        <p:spPr bwMode="auto">
          <a:xfrm>
            <a:off x="0" y="0"/>
            <a:ext cx="9144000" cy="620713"/>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C">
              <a:solidFill>
                <a:prstClr val="black"/>
              </a:solidFill>
              <a:latin typeface="Arial" charset="0"/>
            </a:endParaRPr>
          </a:p>
        </p:txBody>
      </p:sp>
      <p:sp>
        <p:nvSpPr>
          <p:cNvPr id="8" name="Rectangle 21"/>
          <p:cNvSpPr>
            <a:spLocks noChangeArrowheads="1"/>
          </p:cNvSpPr>
          <p:nvPr/>
        </p:nvSpPr>
        <p:spPr bwMode="auto">
          <a:xfrm rot="10800000">
            <a:off x="0" y="6308725"/>
            <a:ext cx="7885113" cy="549275"/>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C">
              <a:solidFill>
                <a:prstClr val="black"/>
              </a:solidFill>
              <a:latin typeface="Arial" charset="0"/>
            </a:endParaRPr>
          </a:p>
        </p:txBody>
      </p:sp>
      <p:sp>
        <p:nvSpPr>
          <p:cNvPr id="9" name="Line 23"/>
          <p:cNvSpPr>
            <a:spLocks noChangeShapeType="1"/>
          </p:cNvSpPr>
          <p:nvPr/>
        </p:nvSpPr>
        <p:spPr bwMode="auto">
          <a:xfrm rot="10800000" flipH="1">
            <a:off x="25400" y="6296025"/>
            <a:ext cx="6659563" cy="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s-EC">
              <a:solidFill>
                <a:prstClr val="black"/>
              </a:solidFill>
              <a:latin typeface="Arial" charset="0"/>
            </a:endParaRPr>
          </a:p>
        </p:txBody>
      </p:sp>
      <p:sp>
        <p:nvSpPr>
          <p:cNvPr id="10" name="Line 24"/>
          <p:cNvSpPr>
            <a:spLocks noChangeShapeType="1"/>
          </p:cNvSpPr>
          <p:nvPr/>
        </p:nvSpPr>
        <p:spPr bwMode="auto">
          <a:xfrm rot="10800000" flipH="1">
            <a:off x="25400" y="6245225"/>
            <a:ext cx="6659563" cy="0"/>
          </a:xfrm>
          <a:prstGeom prst="line">
            <a:avLst/>
          </a:prstGeom>
          <a:noFill/>
          <a:ln w="38100">
            <a:solidFill>
              <a:srgbClr val="00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s-EC">
              <a:solidFill>
                <a:prstClr val="black"/>
              </a:solidFill>
              <a:latin typeface="Arial" charset="0"/>
            </a:endParaRPr>
          </a:p>
        </p:txBody>
      </p:sp>
      <p:pic>
        <p:nvPicPr>
          <p:cNvPr id="11" name="Picture 26" descr="LOGO ESPE ORIGINAL copia"/>
          <p:cNvPicPr>
            <a:picLocks noChangeAspect="1" noChangeArrowheads="1"/>
          </p:cNvPicPr>
          <p:nvPr/>
        </p:nvPicPr>
        <p:blipFill>
          <a:blip r:embed="rId14" cstate="print">
            <a:extLst>
              <a:ext uri="{28A0092B-C50C-407E-A947-70E740481C1C}">
                <a14:useLocalDpi xmlns:a14="http://schemas.microsoft.com/office/drawing/2010/main" xmlns="" val="0"/>
              </a:ext>
            </a:extLst>
          </a:blip>
          <a:srcRect l="3070"/>
          <a:stretch>
            <a:fillRect/>
          </a:stretch>
        </p:blipFill>
        <p:spPr bwMode="auto">
          <a:xfrm>
            <a:off x="6732588" y="5949950"/>
            <a:ext cx="2305050" cy="6365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6358861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ransition>
    <p:zoom/>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4.xml"/><Relationship Id="rId7" Type="http://schemas.openxmlformats.org/officeDocument/2006/relationships/slide" Target="slide17.xml"/><Relationship Id="rId12"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slide" Target="slide12.xml"/><Relationship Id="rId11" Type="http://schemas.openxmlformats.org/officeDocument/2006/relationships/image" Target="../media/image6.jpeg"/><Relationship Id="rId5" Type="http://schemas.openxmlformats.org/officeDocument/2006/relationships/slide" Target="slide9.xml"/><Relationship Id="rId10" Type="http://schemas.openxmlformats.org/officeDocument/2006/relationships/slide" Target="slide52.xml"/><Relationship Id="rId4" Type="http://schemas.openxmlformats.org/officeDocument/2006/relationships/slide" Target="slide6.xml"/><Relationship Id="rId9" Type="http://schemas.openxmlformats.org/officeDocument/2006/relationships/slide" Target="slide47.xml"/></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www.galeon.com/cdeea/MICORRIZAS7.htm"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4.xml"/><Relationship Id="rId7" Type="http://schemas.openxmlformats.org/officeDocument/2006/relationships/slide" Target="slide17.xml"/><Relationship Id="rId12"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slide" Target="slide12.xml"/><Relationship Id="rId11" Type="http://schemas.openxmlformats.org/officeDocument/2006/relationships/image" Target="../media/image6.jpeg"/><Relationship Id="rId5" Type="http://schemas.openxmlformats.org/officeDocument/2006/relationships/slide" Target="slide9.xml"/><Relationship Id="rId10" Type="http://schemas.openxmlformats.org/officeDocument/2006/relationships/slide" Target="slide52.xml"/><Relationship Id="rId4" Type="http://schemas.openxmlformats.org/officeDocument/2006/relationships/slide" Target="slide6.xml"/><Relationship Id="rId9" Type="http://schemas.openxmlformats.org/officeDocument/2006/relationships/slide" Target="slide4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5.jpeg"/><Relationship Id="rId11" Type="http://schemas.openxmlformats.org/officeDocument/2006/relationships/image" Target="../media/image29.png"/><Relationship Id="rId5" Type="http://schemas.openxmlformats.org/officeDocument/2006/relationships/image" Target="../media/image24.jpeg"/><Relationship Id="rId10" Type="http://schemas.microsoft.com/office/2007/relationships/hdphoto" Target="../media/hdphoto2.wdp"/><Relationship Id="rId4" Type="http://schemas.openxmlformats.org/officeDocument/2006/relationships/image" Target="../media/image23.jpe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jpeg"/><Relationship Id="rId7" Type="http://schemas.openxmlformats.org/officeDocument/2006/relationships/image" Target="../media/image57.emf"/><Relationship Id="rId12" Type="http://schemas.openxmlformats.org/officeDocument/2006/relationships/slide" Target="slide3.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26.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4.xml"/><Relationship Id="rId7" Type="http://schemas.openxmlformats.org/officeDocument/2006/relationships/slide" Target="slide17.xml"/><Relationship Id="rId12"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slide" Target="slide12.xml"/><Relationship Id="rId11" Type="http://schemas.openxmlformats.org/officeDocument/2006/relationships/image" Target="../media/image6.jpeg"/><Relationship Id="rId5" Type="http://schemas.openxmlformats.org/officeDocument/2006/relationships/slide" Target="slide9.xml"/><Relationship Id="rId10" Type="http://schemas.openxmlformats.org/officeDocument/2006/relationships/slide" Target="slide52.xml"/><Relationship Id="rId4" Type="http://schemas.openxmlformats.org/officeDocument/2006/relationships/slide" Target="slide6.xml"/><Relationship Id="rId9" Type="http://schemas.openxmlformats.org/officeDocument/2006/relationships/slide" Target="slide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4.xml"/><Relationship Id="rId7" Type="http://schemas.openxmlformats.org/officeDocument/2006/relationships/slide" Target="slide17.xml"/><Relationship Id="rId12"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slide" Target="slide12.xml"/><Relationship Id="rId11" Type="http://schemas.openxmlformats.org/officeDocument/2006/relationships/image" Target="../media/image6.jpeg"/><Relationship Id="rId5" Type="http://schemas.openxmlformats.org/officeDocument/2006/relationships/slide" Target="slide9.xml"/><Relationship Id="rId10" Type="http://schemas.openxmlformats.org/officeDocument/2006/relationships/slide" Target="slide52.xml"/><Relationship Id="rId4" Type="http://schemas.openxmlformats.org/officeDocument/2006/relationships/slide" Target="slide6.xml"/><Relationship Id="rId9" Type="http://schemas.openxmlformats.org/officeDocument/2006/relationships/slide" Target="slide47.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18" Type="http://schemas.openxmlformats.org/officeDocument/2006/relationships/image" Target="../media/image80.jpeg"/><Relationship Id="rId3" Type="http://schemas.openxmlformats.org/officeDocument/2006/relationships/image" Target="../media/image65.jpeg"/><Relationship Id="rId21" Type="http://schemas.openxmlformats.org/officeDocument/2006/relationships/image" Target="../media/image83.jpeg"/><Relationship Id="rId7" Type="http://schemas.openxmlformats.org/officeDocument/2006/relationships/image" Target="../media/image69.jpeg"/><Relationship Id="rId12" Type="http://schemas.openxmlformats.org/officeDocument/2006/relationships/image" Target="../media/image74.jpeg"/><Relationship Id="rId17" Type="http://schemas.openxmlformats.org/officeDocument/2006/relationships/image" Target="../media/image79.jpeg"/><Relationship Id="rId2" Type="http://schemas.openxmlformats.org/officeDocument/2006/relationships/notesSlide" Target="../notesSlides/notesSlide20.xml"/><Relationship Id="rId16" Type="http://schemas.openxmlformats.org/officeDocument/2006/relationships/image" Target="../media/image78.jpeg"/><Relationship Id="rId20" Type="http://schemas.openxmlformats.org/officeDocument/2006/relationships/image" Target="../media/image82.jpeg"/><Relationship Id="rId1" Type="http://schemas.openxmlformats.org/officeDocument/2006/relationships/slideLayout" Target="../slideLayouts/slideLayout14.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5" Type="http://schemas.openxmlformats.org/officeDocument/2006/relationships/image" Target="../media/image77.jpeg"/><Relationship Id="rId10" Type="http://schemas.openxmlformats.org/officeDocument/2006/relationships/image" Target="../media/image72.jpeg"/><Relationship Id="rId19" Type="http://schemas.openxmlformats.org/officeDocument/2006/relationships/image" Target="../media/image81.jpe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6.jpeg"/><Relationship Id="rId22" Type="http://schemas.openxmlformats.org/officeDocument/2006/relationships/image" Target="../media/image84.jpeg"/></Relationships>
</file>

<file path=ppt/slides/_rels/slide34.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jpeg"/><Relationship Id="rId18" Type="http://schemas.openxmlformats.org/officeDocument/2006/relationships/image" Target="../media/image100.jpeg"/><Relationship Id="rId3" Type="http://schemas.openxmlformats.org/officeDocument/2006/relationships/image" Target="../media/image85.jpeg"/><Relationship Id="rId7" Type="http://schemas.openxmlformats.org/officeDocument/2006/relationships/image" Target="../media/image89.jpeg"/><Relationship Id="rId12" Type="http://schemas.openxmlformats.org/officeDocument/2006/relationships/image" Target="../media/image94.jpeg"/><Relationship Id="rId17" Type="http://schemas.openxmlformats.org/officeDocument/2006/relationships/image" Target="../media/image99.jpeg"/><Relationship Id="rId2" Type="http://schemas.openxmlformats.org/officeDocument/2006/relationships/notesSlide" Target="../notesSlides/notesSlide21.xml"/><Relationship Id="rId16" Type="http://schemas.openxmlformats.org/officeDocument/2006/relationships/image" Target="../media/image98.jpeg"/><Relationship Id="rId20" Type="http://schemas.openxmlformats.org/officeDocument/2006/relationships/image" Target="../media/image102.jpeg"/><Relationship Id="rId1" Type="http://schemas.openxmlformats.org/officeDocument/2006/relationships/slideLayout" Target="../slideLayouts/slideLayout14.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5" Type="http://schemas.openxmlformats.org/officeDocument/2006/relationships/image" Target="../media/image97.jpeg"/><Relationship Id="rId10" Type="http://schemas.openxmlformats.org/officeDocument/2006/relationships/image" Target="../media/image92.jpeg"/><Relationship Id="rId19" Type="http://schemas.openxmlformats.org/officeDocument/2006/relationships/image" Target="../media/image101.jpeg"/><Relationship Id="rId4" Type="http://schemas.openxmlformats.org/officeDocument/2006/relationships/image" Target="../media/image86.jpeg"/><Relationship Id="rId9" Type="http://schemas.openxmlformats.org/officeDocument/2006/relationships/image" Target="../media/image91.jpeg"/><Relationship Id="rId14" Type="http://schemas.openxmlformats.org/officeDocument/2006/relationships/image" Target="../media/image96.jpeg"/></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chart" Target="../charts/chart6.xml"/></Relationships>
</file>

<file path=ppt/slides/_rels/slide3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chart" Target="../charts/chart10.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chart" Target="../charts/chart12.xml"/></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chart" Target="../charts/chart17.xml"/></Relationships>
</file>

<file path=ppt/slides/_rels/slide4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slide" Target="slide3.xml"/></Relationships>
</file>

<file path=ppt/slides/_rels/slide46.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4.xml"/><Relationship Id="rId7" Type="http://schemas.openxmlformats.org/officeDocument/2006/relationships/slide" Target="slide17.xml"/><Relationship Id="rId12"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slide" Target="slide12.xml"/><Relationship Id="rId11" Type="http://schemas.openxmlformats.org/officeDocument/2006/relationships/image" Target="../media/image6.jpeg"/><Relationship Id="rId5" Type="http://schemas.openxmlformats.org/officeDocument/2006/relationships/slide" Target="slide9.xml"/><Relationship Id="rId10" Type="http://schemas.openxmlformats.org/officeDocument/2006/relationships/slide" Target="slide52.xml"/><Relationship Id="rId4" Type="http://schemas.openxmlformats.org/officeDocument/2006/relationships/slide" Target="slide6.xml"/><Relationship Id="rId9"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4.xml"/><Relationship Id="rId7" Type="http://schemas.openxmlformats.org/officeDocument/2006/relationships/slide" Target="slide17.xml"/><Relationship Id="rId12"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slide" Target="slide12.xml"/><Relationship Id="rId11" Type="http://schemas.openxmlformats.org/officeDocument/2006/relationships/image" Target="../media/image6.jpeg"/><Relationship Id="rId5" Type="http://schemas.openxmlformats.org/officeDocument/2006/relationships/slide" Target="slide9.xml"/><Relationship Id="rId10" Type="http://schemas.openxmlformats.org/officeDocument/2006/relationships/slide" Target="slide52.xml"/><Relationship Id="rId4" Type="http://schemas.openxmlformats.org/officeDocument/2006/relationships/slide" Target="slide6.xml"/><Relationship Id="rId9" Type="http://schemas.openxmlformats.org/officeDocument/2006/relationships/slide" Target="slide4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7" Type="http://schemas.microsoft.com/office/2007/relationships/diagramDrawing" Target="../diagrams/drawing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openxmlformats.org/officeDocument/2006/relationships/slide" Target="slide3.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4.xml"/><Relationship Id="rId7" Type="http://schemas.openxmlformats.org/officeDocument/2006/relationships/slide" Target="slide17.xml"/><Relationship Id="rId12"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slide" Target="slide12.xml"/><Relationship Id="rId11" Type="http://schemas.openxmlformats.org/officeDocument/2006/relationships/image" Target="../media/image6.jpeg"/><Relationship Id="rId5" Type="http://schemas.openxmlformats.org/officeDocument/2006/relationships/slide" Target="slide9.xml"/><Relationship Id="rId10" Type="http://schemas.openxmlformats.org/officeDocument/2006/relationships/slide" Target="slide52.xml"/><Relationship Id="rId4" Type="http://schemas.openxmlformats.org/officeDocument/2006/relationships/slide" Target="slide6.xml"/><Relationship Id="rId9" Type="http://schemas.openxmlformats.org/officeDocument/2006/relationships/slide" Target="slide4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7" Type="http://schemas.microsoft.com/office/2007/relationships/diagramDrawing" Target="../diagrams/drawing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openxmlformats.org/officeDocument/2006/relationships/slide" Target="slide3.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4.xml"/><Relationship Id="rId4" Type="http://schemas.openxmlformats.org/officeDocument/2006/relationships/slide" Target="slide3.xml"/></Relationships>
</file>

<file path=ppt/slides/_rels/slide5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4.xml"/><Relationship Id="rId5" Type="http://schemas.openxmlformats.org/officeDocument/2006/relationships/slide" Target="slide3.xml"/><Relationship Id="rId4" Type="http://schemas.openxmlformats.org/officeDocument/2006/relationships/image" Target="../media/image12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3.jpeg"/><Relationship Id="rId7" Type="http://schemas.openxmlformats.org/officeDocument/2006/relationships/image" Target="../media/image126.jpeg"/><Relationship Id="rId2" Type="http://schemas.openxmlformats.org/officeDocument/2006/relationships/image" Target="../media/image122.jpeg"/><Relationship Id="rId1" Type="http://schemas.openxmlformats.org/officeDocument/2006/relationships/slideLayout" Target="../slideLayouts/slideLayout14.xml"/><Relationship Id="rId6" Type="http://schemas.openxmlformats.org/officeDocument/2006/relationships/slide" Target="slide28.xml"/><Relationship Id="rId5" Type="http://schemas.openxmlformats.org/officeDocument/2006/relationships/image" Target="../media/image125.jpeg"/><Relationship Id="rId10" Type="http://schemas.openxmlformats.org/officeDocument/2006/relationships/image" Target="../media/image129.jpeg"/><Relationship Id="rId4" Type="http://schemas.openxmlformats.org/officeDocument/2006/relationships/image" Target="../media/image124.jpeg"/><Relationship Id="rId9" Type="http://schemas.openxmlformats.org/officeDocument/2006/relationships/image" Target="../media/image128.jpeg"/></Relationships>
</file>

<file path=ppt/slides/_rels/slide5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hyperlink" Target="http://www.secsuelo.org/XIICongreso/Plenaria/6.%20%20Francisco%20Mite.%20Cadmio.%20INIAP.pdf" TargetMode="External"/><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4.xml"/><Relationship Id="rId5" Type="http://schemas.openxmlformats.org/officeDocument/2006/relationships/slide" Target="slide3.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4.xml"/><Relationship Id="rId7" Type="http://schemas.openxmlformats.org/officeDocument/2006/relationships/slide" Target="slide17.xml"/><Relationship Id="rId12"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slide" Target="slide12.xml"/><Relationship Id="rId11" Type="http://schemas.openxmlformats.org/officeDocument/2006/relationships/image" Target="../media/image6.jpeg"/><Relationship Id="rId5" Type="http://schemas.openxmlformats.org/officeDocument/2006/relationships/slide" Target="slide9.xml"/><Relationship Id="rId10" Type="http://schemas.openxmlformats.org/officeDocument/2006/relationships/slide" Target="slide52.xml"/><Relationship Id="rId4" Type="http://schemas.openxmlformats.org/officeDocument/2006/relationships/slide" Target="slide6.xml"/><Relationship Id="rId9" Type="http://schemas.openxmlformats.org/officeDocument/2006/relationships/slide" Target="slide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76760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741907" y="168675"/>
            <a:ext cx="3118161" cy="707886"/>
          </a:xfrm>
          <a:prstGeom prst="rect">
            <a:avLst/>
          </a:prstGeom>
          <a:noFill/>
        </p:spPr>
        <p:txBody>
          <a:bodyPr wrap="none" rtlCol="0">
            <a:spAutoFit/>
          </a:bodyPr>
          <a:lstStyle/>
          <a:p>
            <a:r>
              <a:rPr lang="es-EC" sz="4000" b="1" dirty="0" smtClean="0">
                <a:effectLst>
                  <a:outerShdw blurRad="38100" dist="38100" dir="2700000" algn="tl">
                    <a:srgbClr val="000000">
                      <a:alpha val="43137"/>
                    </a:srgbClr>
                  </a:outerShdw>
                </a:effectLst>
                <a:latin typeface="Arial" pitchFamily="34" charset="0"/>
                <a:cs typeface="Arial" pitchFamily="34" charset="0"/>
              </a:rPr>
              <a:t>OBJETIVOS</a:t>
            </a:r>
            <a:endParaRPr lang="es-EC" sz="4000" b="1" dirty="0">
              <a:effectLst>
                <a:outerShdw blurRad="38100" dist="38100" dir="2700000" algn="tl">
                  <a:srgbClr val="000000">
                    <a:alpha val="43137"/>
                  </a:srgbClr>
                </a:outerShdw>
              </a:effectLst>
              <a:latin typeface="Arial" pitchFamily="34" charset="0"/>
              <a:cs typeface="Arial" pitchFamily="34" charset="0"/>
            </a:endParaRPr>
          </a:p>
        </p:txBody>
      </p:sp>
      <p:sp>
        <p:nvSpPr>
          <p:cNvPr id="5" name="4 Rectángulo"/>
          <p:cNvSpPr/>
          <p:nvPr/>
        </p:nvSpPr>
        <p:spPr>
          <a:xfrm>
            <a:off x="251520" y="692696"/>
            <a:ext cx="8640960" cy="5493812"/>
          </a:xfrm>
          <a:prstGeom prst="rect">
            <a:avLst/>
          </a:prstGeom>
        </p:spPr>
        <p:txBody>
          <a:bodyPr wrap="square">
            <a:spAutoFit/>
          </a:bodyPr>
          <a:lstStyle/>
          <a:p>
            <a:pPr>
              <a:lnSpc>
                <a:spcPct val="150000"/>
              </a:lnSpc>
            </a:pPr>
            <a:endParaRPr lang="es-EC" b="1" dirty="0">
              <a:latin typeface="Arial" pitchFamily="34" charset="0"/>
              <a:cs typeface="Arial" pitchFamily="34" charset="0"/>
            </a:endParaRPr>
          </a:p>
          <a:p>
            <a:pPr marL="285750" lvl="0" indent="-285750" algn="just">
              <a:lnSpc>
                <a:spcPct val="150000"/>
              </a:lnSpc>
              <a:buFont typeface="Arial" pitchFamily="34" charset="0"/>
              <a:buChar char="•"/>
            </a:pPr>
            <a:r>
              <a:rPr lang="es-ES" dirty="0" smtClean="0">
                <a:latin typeface="Arial" pitchFamily="34" charset="0"/>
                <a:cs typeface="Arial" pitchFamily="34" charset="0"/>
              </a:rPr>
              <a:t>Analizar </a:t>
            </a:r>
            <a:r>
              <a:rPr lang="es-ES" dirty="0">
                <a:latin typeface="Arial" pitchFamily="34" charset="0"/>
                <a:cs typeface="Arial" pitchFamily="34" charset="0"/>
              </a:rPr>
              <a:t>las muestras de suelos recolectadas para determinar sus características </a:t>
            </a:r>
            <a:r>
              <a:rPr lang="es-ES" dirty="0" smtClean="0">
                <a:latin typeface="Arial" pitchFamily="34" charset="0"/>
                <a:cs typeface="Arial" pitchFamily="34" charset="0"/>
              </a:rPr>
              <a:t>químicas</a:t>
            </a:r>
            <a:r>
              <a:rPr lang="es-ES" dirty="0">
                <a:latin typeface="Arial" pitchFamily="34" charset="0"/>
                <a:cs typeface="Arial" pitchFamily="34" charset="0"/>
              </a:rPr>
              <a:t>.</a:t>
            </a:r>
            <a:endParaRPr lang="es-EC" dirty="0">
              <a:latin typeface="Arial" pitchFamily="34" charset="0"/>
              <a:cs typeface="Arial" pitchFamily="34" charset="0"/>
            </a:endParaRPr>
          </a:p>
          <a:p>
            <a:pPr marL="285750" lvl="0" indent="-285750" algn="just">
              <a:lnSpc>
                <a:spcPct val="150000"/>
              </a:lnSpc>
              <a:buFont typeface="Arial" pitchFamily="34" charset="0"/>
              <a:buChar char="•"/>
            </a:pPr>
            <a:r>
              <a:rPr lang="es-ES" dirty="0">
                <a:latin typeface="Arial" pitchFamily="34" charset="0"/>
                <a:cs typeface="Arial" pitchFamily="34" charset="0"/>
              </a:rPr>
              <a:t>Seleccionar y separar las esporas de HMA, de acuerdo a su morfología, para la realización de cultivos monospóricos y mixtos. </a:t>
            </a:r>
            <a:endParaRPr lang="es-EC" dirty="0">
              <a:latin typeface="Arial" pitchFamily="34" charset="0"/>
              <a:cs typeface="Arial" pitchFamily="34" charset="0"/>
            </a:endParaRPr>
          </a:p>
          <a:p>
            <a:pPr marL="285750" lvl="0" indent="-285750" algn="just">
              <a:lnSpc>
                <a:spcPct val="150000"/>
              </a:lnSpc>
              <a:buFont typeface="Arial" pitchFamily="34" charset="0"/>
              <a:buChar char="•"/>
            </a:pPr>
            <a:r>
              <a:rPr lang="es-ES" dirty="0">
                <a:latin typeface="Arial" pitchFamily="34" charset="0"/>
                <a:cs typeface="Arial" pitchFamily="34" charset="0"/>
              </a:rPr>
              <a:t>Identificar los géneros de HMA hallados en los cultivos obtenidos para generar un catálogo fotográfico y contar con un registro de las especies encontradas.</a:t>
            </a:r>
            <a:endParaRPr lang="es-EC" dirty="0">
              <a:latin typeface="Arial" pitchFamily="34" charset="0"/>
              <a:cs typeface="Arial" pitchFamily="34" charset="0"/>
            </a:endParaRPr>
          </a:p>
          <a:p>
            <a:pPr marL="285750" lvl="0" indent="-285750" algn="just">
              <a:lnSpc>
                <a:spcPct val="150000"/>
              </a:lnSpc>
              <a:buFont typeface="Arial" pitchFamily="34" charset="0"/>
              <a:buChar char="•"/>
            </a:pPr>
            <a:r>
              <a:rPr lang="es-ES" dirty="0">
                <a:latin typeface="Arial" pitchFamily="34" charset="0"/>
                <a:cs typeface="Arial" pitchFamily="34" charset="0"/>
              </a:rPr>
              <a:t>Montar un banco de HMA a partir de la propagación de los géneros y especies hallados.</a:t>
            </a:r>
            <a:endParaRPr lang="es-EC" dirty="0">
              <a:latin typeface="Arial" pitchFamily="34" charset="0"/>
              <a:cs typeface="Arial" pitchFamily="34" charset="0"/>
            </a:endParaRPr>
          </a:p>
          <a:p>
            <a:pPr marL="285750" lvl="0" indent="-285750" algn="just">
              <a:lnSpc>
                <a:spcPct val="150000"/>
              </a:lnSpc>
              <a:buFont typeface="Arial" pitchFamily="34" charset="0"/>
              <a:buChar char="•"/>
            </a:pPr>
            <a:r>
              <a:rPr lang="es-ES" dirty="0">
                <a:latin typeface="Arial" pitchFamily="34" charset="0"/>
                <a:cs typeface="Arial" pitchFamily="34" charset="0"/>
              </a:rPr>
              <a:t>Evaluar la población de esporas y porcentaje de colonización radical del banco de micorrizas.</a:t>
            </a:r>
            <a:endParaRPr lang="es-EC" dirty="0">
              <a:latin typeface="Arial" pitchFamily="34" charset="0"/>
              <a:cs typeface="Arial" pitchFamily="34" charset="0"/>
            </a:endParaRPr>
          </a:p>
          <a:p>
            <a:pPr marL="285750" indent="-285750" algn="just">
              <a:lnSpc>
                <a:spcPct val="150000"/>
              </a:lnSpc>
              <a:buFont typeface="Arial" pitchFamily="34" charset="0"/>
              <a:buChar char="•"/>
            </a:pPr>
            <a:r>
              <a:rPr lang="es-EC" dirty="0">
                <a:latin typeface="Arial" pitchFamily="34" charset="0"/>
                <a:cs typeface="Arial" pitchFamily="34" charset="0"/>
              </a:rPr>
              <a:t>Determinar el efecto de la aplicación de los hongos micorrícicos arbusculares en el desarrollo de plantas de </a:t>
            </a:r>
            <a:r>
              <a:rPr lang="es-EC" dirty="0" smtClean="0">
                <a:latin typeface="Arial" pitchFamily="34" charset="0"/>
                <a:cs typeface="Arial" pitchFamily="34" charset="0"/>
              </a:rPr>
              <a:t>maíz, </a:t>
            </a:r>
            <a:r>
              <a:rPr lang="es-EC" dirty="0">
                <a:latin typeface="Arial" pitchFamily="34" charset="0"/>
                <a:cs typeface="Arial" pitchFamily="34" charset="0"/>
              </a:rPr>
              <a:t>en condiciones de estrés por cadmio.</a:t>
            </a:r>
          </a:p>
        </p:txBody>
      </p:sp>
      <p:sp>
        <p:nvSpPr>
          <p:cNvPr id="6" name="5 Nube">
            <a:hlinkClick r:id="rId2" action="ppaction://hlinksldjump"/>
          </p:cNvPr>
          <p:cNvSpPr/>
          <p:nvPr/>
        </p:nvSpPr>
        <p:spPr>
          <a:xfrm>
            <a:off x="343916" y="6291413"/>
            <a:ext cx="966766" cy="566587"/>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AR" sz="1200" b="1" dirty="0" smtClean="0">
                <a:effectLst>
                  <a:outerShdw blurRad="38100" dist="38100" dir="2700000" algn="tl">
                    <a:srgbClr val="000000">
                      <a:alpha val="43137"/>
                    </a:srgbClr>
                  </a:outerShdw>
                </a:effectLst>
              </a:rPr>
              <a:t>ÍNDICE</a:t>
            </a:r>
            <a:endParaRPr lang="es-EC" sz="1200" b="1" dirty="0">
              <a:effectLst>
                <a:outerShdw blurRad="38100" dist="38100" dir="2700000" algn="tl">
                  <a:srgbClr val="000000">
                    <a:alpha val="43137"/>
                  </a:srgbClr>
                </a:outerShdw>
              </a:effectLst>
            </a:endParaRPr>
          </a:p>
        </p:txBody>
      </p:sp>
      <p:sp>
        <p:nvSpPr>
          <p:cNvPr id="7" name="6 CuadroTexto"/>
          <p:cNvSpPr txBox="1"/>
          <p:nvPr/>
        </p:nvSpPr>
        <p:spPr>
          <a:xfrm>
            <a:off x="314321" y="691895"/>
            <a:ext cx="1467068"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s-EC" b="1" dirty="0" smtClean="0">
                <a:effectLst>
                  <a:outerShdw blurRad="38100" dist="38100" dir="2700000" algn="tl">
                    <a:srgbClr val="000000">
                      <a:alpha val="43137"/>
                    </a:srgbClr>
                  </a:outerShdw>
                </a:effectLst>
                <a:latin typeface="Arial" pitchFamily="34" charset="0"/>
                <a:cs typeface="Arial" pitchFamily="34" charset="0"/>
              </a:rPr>
              <a:t>Específicos</a:t>
            </a:r>
            <a:endParaRPr lang="es-EC" b="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9385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anim calcmode="lin" valueType="num">
                                      <p:cBhvr>
                                        <p:cTn id="1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1000"/>
                                        <p:tgtEl>
                                          <p:spTgt spid="5">
                                            <p:txEl>
                                              <p:pRg st="2" end="2"/>
                                            </p:txEl>
                                          </p:spTgt>
                                        </p:tgtEl>
                                      </p:cBhvr>
                                    </p:animEffect>
                                    <p:anim calcmode="lin" valueType="num">
                                      <p:cBhvr>
                                        <p:cTn id="1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1000"/>
                                        <p:tgtEl>
                                          <p:spTgt spid="5">
                                            <p:txEl>
                                              <p:pRg st="4" end="4"/>
                                            </p:txEl>
                                          </p:spTgt>
                                        </p:tgtEl>
                                      </p:cBhvr>
                                    </p:animEffect>
                                    <p:anim calcmode="lin" valueType="num">
                                      <p:cBhvr>
                                        <p:cTn id="3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fade">
                                      <p:cBhvr>
                                        <p:cTn id="39" dur="1000"/>
                                        <p:tgtEl>
                                          <p:spTgt spid="5">
                                            <p:txEl>
                                              <p:pRg st="5" end="5"/>
                                            </p:txEl>
                                          </p:spTgt>
                                        </p:tgtEl>
                                      </p:cBhvr>
                                    </p:animEffect>
                                    <p:anim calcmode="lin" valueType="num">
                                      <p:cBhvr>
                                        <p:cTn id="4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fade">
                                      <p:cBhvr>
                                        <p:cTn id="46" dur="1000"/>
                                        <p:tgtEl>
                                          <p:spTgt spid="5">
                                            <p:txEl>
                                              <p:pRg st="6" end="6"/>
                                            </p:txEl>
                                          </p:spTgt>
                                        </p:tgtEl>
                                      </p:cBhvr>
                                    </p:animEffect>
                                    <p:anim calcmode="lin" valueType="num">
                                      <p:cBhvr>
                                        <p:cTn id="4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419872" y="332656"/>
            <a:ext cx="2088232" cy="893961"/>
          </a:xfrm>
          <a:noFill/>
          <a:ln>
            <a:noFill/>
          </a:ln>
        </p:spPr>
        <p:style>
          <a:lnRef idx="2">
            <a:schemeClr val="dk1"/>
          </a:lnRef>
          <a:fillRef idx="1">
            <a:schemeClr val="lt1"/>
          </a:fillRef>
          <a:effectRef idx="0">
            <a:schemeClr val="dk1"/>
          </a:effectRef>
          <a:fontRef idx="minor">
            <a:schemeClr val="dk1"/>
          </a:fontRef>
        </p:style>
        <p:txBody>
          <a:bodyPr>
            <a:normAutofit/>
          </a:bodyPr>
          <a:lstStyle/>
          <a:p>
            <a:r>
              <a:rPr lang="es-AR" b="1" u="sng" dirty="0" smtClean="0">
                <a:solidFill>
                  <a:srgbClr val="C00000"/>
                </a:solidFill>
                <a:effectLst>
                  <a:outerShdw blurRad="38100" dist="38100" dir="2700000" algn="tl">
                    <a:srgbClr val="000000">
                      <a:alpha val="43137"/>
                    </a:srgbClr>
                  </a:outerShdw>
                </a:effectLst>
              </a:rPr>
              <a:t>ÍNDICE</a:t>
            </a:r>
            <a:endParaRPr lang="es-EC" b="1" u="sng" dirty="0">
              <a:solidFill>
                <a:srgbClr val="C00000"/>
              </a:solidFill>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323528" y="1772816"/>
            <a:ext cx="6400800" cy="3888432"/>
          </a:xfrm>
        </p:spPr>
        <p:txBody>
          <a:bodyPr>
            <a:normAutofit fontScale="92500" lnSpcReduction="20000"/>
          </a:bodyPr>
          <a:lstStyle/>
          <a:p>
            <a:pPr marL="457200" indent="-457200" algn="l">
              <a:buClr>
                <a:srgbClr val="C00000"/>
              </a:buClr>
              <a:buFont typeface="Arial" pitchFamily="34" charset="0"/>
              <a:buChar char="•"/>
            </a:pPr>
            <a:r>
              <a:rPr lang="es-AR" dirty="0" smtClean="0">
                <a:solidFill>
                  <a:schemeClr val="tx2"/>
                </a:solidFill>
                <a:hlinkClick r:id="rId3" action="ppaction://hlinksldjump"/>
              </a:rPr>
              <a:t>Problema</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4" action="ppaction://hlinksldjump"/>
              </a:rPr>
              <a:t>Justificación</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5" action="ppaction://hlinksldjump"/>
              </a:rPr>
              <a:t>Objetivos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6" action="ppaction://hlinksldjump"/>
              </a:rPr>
              <a:t>Marco Teórico</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7" action="ppaction://hlinksldjump"/>
              </a:rPr>
              <a:t>Materiales y Métodos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8" action="ppaction://hlinksldjump"/>
              </a:rPr>
              <a:t>Resultados y Discusión</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9" action="ppaction://hlinksldjump"/>
              </a:rPr>
              <a:t>Conclusiones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10" action="ppaction://hlinksldjump"/>
              </a:rPr>
              <a:t>Recomendaciones</a:t>
            </a:r>
            <a:endParaRPr lang="es-AR" dirty="0" smtClean="0">
              <a:solidFill>
                <a:schemeClr val="tx2"/>
              </a:solidFill>
            </a:endParaRPr>
          </a:p>
          <a:p>
            <a:pPr marL="457200" indent="-457200" algn="l">
              <a:buClr>
                <a:srgbClr val="C00000"/>
              </a:buClr>
              <a:buFont typeface="Arial" pitchFamily="34" charset="0"/>
              <a:buChar char="•"/>
            </a:pPr>
            <a:endParaRPr lang="es-AR" dirty="0" smtClean="0"/>
          </a:p>
          <a:p>
            <a:pPr marL="457200" indent="-457200" algn="l">
              <a:buClr>
                <a:srgbClr val="C00000"/>
              </a:buClr>
              <a:buFont typeface="Arial" pitchFamily="34" charset="0"/>
              <a:buChar char="•"/>
            </a:pPr>
            <a:endParaRPr lang="es-AR" dirty="0" smtClean="0"/>
          </a:p>
          <a:p>
            <a:pPr marL="457200" indent="-457200">
              <a:buClr>
                <a:srgbClr val="C00000"/>
              </a:buClr>
              <a:buFont typeface="Arial" pitchFamily="34" charset="0"/>
              <a:buChar char="•"/>
            </a:pPr>
            <a:endParaRPr lang="es-AR" dirty="0" smtClean="0"/>
          </a:p>
          <a:p>
            <a:pPr marL="457200" indent="-457200">
              <a:buClr>
                <a:srgbClr val="C00000"/>
              </a:buClr>
              <a:buFont typeface="Arial" pitchFamily="34" charset="0"/>
              <a:buChar char="•"/>
            </a:pPr>
            <a:endParaRPr lang="es-EC" dirty="0"/>
          </a:p>
        </p:txBody>
      </p:sp>
      <p:grpSp>
        <p:nvGrpSpPr>
          <p:cNvPr id="6" name="5 Grupo"/>
          <p:cNvGrpSpPr/>
          <p:nvPr/>
        </p:nvGrpSpPr>
        <p:grpSpPr>
          <a:xfrm>
            <a:off x="5796500" y="1696003"/>
            <a:ext cx="2905900" cy="3744416"/>
            <a:chOff x="4860032" y="1772816"/>
            <a:chExt cx="2761884" cy="3239142"/>
          </a:xfrm>
        </p:grpSpPr>
        <p:pic>
          <p:nvPicPr>
            <p:cNvPr id="7171" name="Picture 3" descr="D:\Borisins\tesis\TESIS MICORRIZAS\Fotos\Fotos Monosporicos\Fotos esporas\P80\DSC00367.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860032" y="3458834"/>
              <a:ext cx="2761884" cy="1553124"/>
            </a:xfrm>
            <a:prstGeom prst="rect">
              <a:avLst/>
            </a:prstGeom>
            <a:ln w="88900" cap="sq" cmpd="thickThin">
              <a:solidFill>
                <a:schemeClr val="tx1">
                  <a:lumMod val="85000"/>
                  <a:lumOff val="15000"/>
                </a:schemeClr>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7172" name="Picture 4" descr="D:\Borisins\tesis\TESIS MICORRIZAS\Fotos\Fotos Monosporicos\Fotos esporas\P67\112,113,114,115,116,117.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860032" y="1772816"/>
              <a:ext cx="2761884" cy="1553123"/>
            </a:xfrm>
            <a:prstGeom prst="rect">
              <a:avLst/>
            </a:prstGeom>
            <a:ln w="88900" cap="sq" cmpd="thickThin">
              <a:solidFill>
                <a:schemeClr val="tx1">
                  <a:lumMod val="85000"/>
                  <a:lumOff val="15000"/>
                </a:schemeClr>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grpSp>
      <p:sp>
        <p:nvSpPr>
          <p:cNvPr id="7" name="6 Rectángulo"/>
          <p:cNvSpPr/>
          <p:nvPr/>
        </p:nvSpPr>
        <p:spPr>
          <a:xfrm>
            <a:off x="395536" y="3091216"/>
            <a:ext cx="2952328" cy="537657"/>
          </a:xfrm>
          <a:prstGeom prst="rect">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noFill/>
            </a:endParaRPr>
          </a:p>
        </p:txBody>
      </p:sp>
    </p:spTree>
    <p:extLst>
      <p:ext uri="{BB962C8B-B14F-4D97-AF65-F5344CB8AC3E}">
        <p14:creationId xmlns:p14="http://schemas.microsoft.com/office/powerpoint/2010/main" xmlns="" val="3640591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 calcmode="lin" valueType="num">
                                      <p:cBhvr additive="base">
                                        <p:cTn id="3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31"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123463" y="188640"/>
            <a:ext cx="7596760"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C" sz="2400" b="1" dirty="0" smtClean="0">
                <a:effectLst>
                  <a:outerShdw blurRad="38100" dist="38100" dir="2700000" algn="tl">
                    <a:srgbClr val="000000">
                      <a:alpha val="43137"/>
                    </a:srgbClr>
                  </a:outerShdw>
                </a:effectLst>
                <a:latin typeface="Arial" pitchFamily="34" charset="0"/>
                <a:cs typeface="Arial" pitchFamily="34" charset="0"/>
              </a:rPr>
              <a:t>HONGOS MICORRÍCICOS ARBUSCULARES (HMA)</a:t>
            </a:r>
            <a:endParaRPr lang="es-EC" sz="2400" b="1" dirty="0">
              <a:effectLst>
                <a:outerShdw blurRad="38100" dist="38100" dir="2700000" algn="tl">
                  <a:srgbClr val="000000">
                    <a:alpha val="43137"/>
                  </a:srgbClr>
                </a:outerShdw>
              </a:effectLst>
              <a:latin typeface="Arial" pitchFamily="34" charset="0"/>
              <a:cs typeface="Arial" pitchFamily="34" charset="0"/>
            </a:endParaRPr>
          </a:p>
        </p:txBody>
      </p:sp>
      <p:pic>
        <p:nvPicPr>
          <p:cNvPr id="7170" name="Picture 2" descr="http://www.galeon.com/cdeea/Micorrizas2.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20802" y="1202906"/>
            <a:ext cx="3852366" cy="4461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0" name="19 CuadroTexto"/>
          <p:cNvSpPr txBox="1"/>
          <p:nvPr/>
        </p:nvSpPr>
        <p:spPr>
          <a:xfrm>
            <a:off x="7220892" y="5710142"/>
            <a:ext cx="1872209" cy="338554"/>
          </a:xfrm>
          <a:prstGeom prst="rect">
            <a:avLst/>
          </a:prstGeom>
          <a:noFill/>
        </p:spPr>
        <p:txBody>
          <a:bodyPr wrap="square" rtlCol="0">
            <a:spAutoFit/>
          </a:bodyPr>
          <a:lstStyle/>
          <a:p>
            <a:pPr algn="r"/>
            <a:r>
              <a:rPr lang="es-AR" sz="1600" dirty="0" smtClean="0">
                <a:hlinkClick r:id="rId4"/>
              </a:rPr>
              <a:t>(Regés,1999)</a:t>
            </a:r>
            <a:endParaRPr lang="es-EC" sz="1600" dirty="0"/>
          </a:p>
        </p:txBody>
      </p:sp>
      <p:sp>
        <p:nvSpPr>
          <p:cNvPr id="22" name="21 CuadroTexto"/>
          <p:cNvSpPr txBox="1"/>
          <p:nvPr/>
        </p:nvSpPr>
        <p:spPr>
          <a:xfrm rot="16200000">
            <a:off x="-741193" y="4640817"/>
            <a:ext cx="1926730" cy="36933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b="1" i="1" dirty="0" smtClean="0">
                <a:latin typeface="Arial" pitchFamily="34" charset="0"/>
                <a:cs typeface="Arial" pitchFamily="34" charset="0"/>
              </a:rPr>
              <a:t>Morfología</a:t>
            </a:r>
            <a:endParaRPr lang="es-EC" b="1" i="1" dirty="0">
              <a:latin typeface="Arial" pitchFamily="34" charset="0"/>
              <a:cs typeface="Arial" pitchFamily="34" charset="0"/>
            </a:endParaRPr>
          </a:p>
        </p:txBody>
      </p:sp>
      <p:sp>
        <p:nvSpPr>
          <p:cNvPr id="2" name="1 Menos"/>
          <p:cNvSpPr/>
          <p:nvPr/>
        </p:nvSpPr>
        <p:spPr>
          <a:xfrm>
            <a:off x="571401" y="3970234"/>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600"/>
          </a:p>
        </p:txBody>
      </p:sp>
      <p:sp>
        <p:nvSpPr>
          <p:cNvPr id="26" name="25 Menos"/>
          <p:cNvSpPr/>
          <p:nvPr/>
        </p:nvSpPr>
        <p:spPr>
          <a:xfrm>
            <a:off x="571381" y="4706679"/>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28" name="27 Menos"/>
          <p:cNvSpPr/>
          <p:nvPr/>
        </p:nvSpPr>
        <p:spPr>
          <a:xfrm>
            <a:off x="596332" y="5259441"/>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30" name="29 Menos"/>
          <p:cNvSpPr/>
          <p:nvPr/>
        </p:nvSpPr>
        <p:spPr>
          <a:xfrm>
            <a:off x="629934" y="5838169"/>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3" name="2 CuadroTexto"/>
          <p:cNvSpPr txBox="1"/>
          <p:nvPr/>
        </p:nvSpPr>
        <p:spPr>
          <a:xfrm>
            <a:off x="849885" y="3847413"/>
            <a:ext cx="1337640" cy="461665"/>
          </a:xfrm>
          <a:prstGeom prst="rect">
            <a:avLst/>
          </a:prstGeom>
          <a:noFill/>
        </p:spPr>
        <p:txBody>
          <a:bodyPr wrap="square" rtlCol="0" anchor="ctr">
            <a:normAutofit/>
          </a:bodyPr>
          <a:lstStyle/>
          <a:p>
            <a:r>
              <a:rPr lang="es-AR" sz="2000" b="1" dirty="0" smtClean="0"/>
              <a:t>Micelio</a:t>
            </a:r>
            <a:endParaRPr lang="es-EC" sz="2000" b="1" dirty="0"/>
          </a:p>
        </p:txBody>
      </p:sp>
      <p:sp>
        <p:nvSpPr>
          <p:cNvPr id="31" name="30 CuadroTexto"/>
          <p:cNvSpPr txBox="1"/>
          <p:nvPr/>
        </p:nvSpPr>
        <p:spPr>
          <a:xfrm>
            <a:off x="867260" y="4583858"/>
            <a:ext cx="1666883" cy="461665"/>
          </a:xfrm>
          <a:prstGeom prst="rect">
            <a:avLst/>
          </a:prstGeom>
          <a:noFill/>
        </p:spPr>
        <p:txBody>
          <a:bodyPr wrap="square" rtlCol="0" anchor="ctr">
            <a:normAutofit/>
          </a:bodyPr>
          <a:lstStyle>
            <a:defPPr>
              <a:defRPr lang="es-EC"/>
            </a:defPPr>
            <a:lvl1pPr>
              <a:defRPr sz="2400" b="1"/>
            </a:lvl1pPr>
          </a:lstStyle>
          <a:p>
            <a:r>
              <a:rPr lang="es-AR" sz="2000" dirty="0"/>
              <a:t>Arbúsculos</a:t>
            </a:r>
            <a:endParaRPr lang="es-EC" dirty="0"/>
          </a:p>
        </p:txBody>
      </p:sp>
      <p:sp>
        <p:nvSpPr>
          <p:cNvPr id="32" name="31 CuadroTexto"/>
          <p:cNvSpPr txBox="1"/>
          <p:nvPr/>
        </p:nvSpPr>
        <p:spPr>
          <a:xfrm>
            <a:off x="888134" y="5150476"/>
            <a:ext cx="1337354" cy="461665"/>
          </a:xfrm>
          <a:prstGeom prst="rect">
            <a:avLst/>
          </a:prstGeom>
          <a:noFill/>
        </p:spPr>
        <p:txBody>
          <a:bodyPr wrap="square" rtlCol="0" anchor="ctr">
            <a:normAutofit/>
          </a:bodyPr>
          <a:lstStyle>
            <a:defPPr>
              <a:defRPr lang="es-EC"/>
            </a:defPPr>
            <a:lvl1pPr>
              <a:defRPr sz="2400" b="1"/>
            </a:lvl1pPr>
          </a:lstStyle>
          <a:p>
            <a:r>
              <a:rPr lang="es-AR" sz="2000" dirty="0"/>
              <a:t>Vesículas</a:t>
            </a:r>
            <a:endParaRPr lang="es-EC" dirty="0"/>
          </a:p>
        </p:txBody>
      </p:sp>
      <p:sp>
        <p:nvSpPr>
          <p:cNvPr id="33" name="32 CuadroTexto"/>
          <p:cNvSpPr txBox="1"/>
          <p:nvPr/>
        </p:nvSpPr>
        <p:spPr>
          <a:xfrm>
            <a:off x="917944" y="5710655"/>
            <a:ext cx="1337639" cy="461665"/>
          </a:xfrm>
          <a:prstGeom prst="rect">
            <a:avLst/>
          </a:prstGeom>
          <a:noFill/>
        </p:spPr>
        <p:txBody>
          <a:bodyPr wrap="square" rtlCol="0" anchor="ctr">
            <a:normAutofit/>
          </a:bodyPr>
          <a:lstStyle>
            <a:defPPr>
              <a:defRPr lang="es-EC"/>
            </a:defPPr>
            <a:lvl1pPr>
              <a:defRPr sz="2400" b="1"/>
            </a:lvl1pPr>
          </a:lstStyle>
          <a:p>
            <a:r>
              <a:rPr lang="es-AR" sz="2000" dirty="0"/>
              <a:t>Esporas</a:t>
            </a:r>
            <a:endParaRPr lang="es-EC" dirty="0"/>
          </a:p>
        </p:txBody>
      </p:sp>
      <p:sp>
        <p:nvSpPr>
          <p:cNvPr id="35" name="34 Abrir corchete"/>
          <p:cNvSpPr/>
          <p:nvPr/>
        </p:nvSpPr>
        <p:spPr>
          <a:xfrm>
            <a:off x="1861053" y="3607512"/>
            <a:ext cx="54006" cy="881768"/>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9" name="8 CuadroTexto"/>
          <p:cNvSpPr txBox="1"/>
          <p:nvPr/>
        </p:nvSpPr>
        <p:spPr>
          <a:xfrm>
            <a:off x="1915059" y="3582318"/>
            <a:ext cx="1750613" cy="880369"/>
          </a:xfrm>
          <a:prstGeom prst="rect">
            <a:avLst/>
          </a:prstGeom>
          <a:noFill/>
        </p:spPr>
        <p:txBody>
          <a:bodyPr wrap="square" rtlCol="0" anchor="ctr">
            <a:spAutoFit/>
          </a:bodyPr>
          <a:lstStyle/>
          <a:p>
            <a:pPr marL="173038" indent="-173038">
              <a:lnSpc>
                <a:spcPct val="150000"/>
              </a:lnSpc>
              <a:buFont typeface="Arial" pitchFamily="34" charset="0"/>
              <a:buChar char="•"/>
            </a:pPr>
            <a:r>
              <a:rPr lang="es-AR" dirty="0" smtClean="0"/>
              <a:t>Intracelular</a:t>
            </a:r>
          </a:p>
          <a:p>
            <a:pPr marL="173038" indent="-173038">
              <a:lnSpc>
                <a:spcPct val="150000"/>
              </a:lnSpc>
              <a:buFont typeface="Arial" pitchFamily="34" charset="0"/>
              <a:buChar char="•"/>
            </a:pPr>
            <a:r>
              <a:rPr lang="es-AR" dirty="0" smtClean="0"/>
              <a:t>Externo</a:t>
            </a:r>
            <a:endParaRPr lang="es-EC" dirty="0" smtClean="0"/>
          </a:p>
        </p:txBody>
      </p:sp>
      <p:sp>
        <p:nvSpPr>
          <p:cNvPr id="36" name="35 Abrir corchete"/>
          <p:cNvSpPr/>
          <p:nvPr/>
        </p:nvSpPr>
        <p:spPr>
          <a:xfrm>
            <a:off x="539137" y="3641048"/>
            <a:ext cx="180183" cy="2548452"/>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12" name="11 CuadroTexto"/>
          <p:cNvSpPr txBox="1"/>
          <p:nvPr/>
        </p:nvSpPr>
        <p:spPr>
          <a:xfrm>
            <a:off x="2255583" y="4617892"/>
            <a:ext cx="2816959" cy="419086"/>
          </a:xfrm>
          <a:prstGeom prst="rect">
            <a:avLst/>
          </a:prstGeom>
          <a:noFill/>
        </p:spPr>
        <p:txBody>
          <a:bodyPr wrap="square" rtlCol="0" anchor="ctr">
            <a:noAutofit/>
          </a:bodyPr>
          <a:lstStyle>
            <a:defPPr>
              <a:defRPr lang="es-EC"/>
            </a:defPPr>
            <a:lvl1pPr>
              <a:defRPr sz="2400" b="1"/>
            </a:lvl1pPr>
          </a:lstStyle>
          <a:p>
            <a:pPr marL="173038" indent="-173038">
              <a:buFont typeface="Arial" pitchFamily="34" charset="0"/>
              <a:buChar char="•"/>
            </a:pPr>
            <a:r>
              <a:rPr lang="es-AR" sz="1800" b="0" dirty="0"/>
              <a:t>Transferencia de nutrientes</a:t>
            </a:r>
            <a:endParaRPr lang="es-EC" sz="1800" b="0" dirty="0"/>
          </a:p>
        </p:txBody>
      </p:sp>
      <p:sp>
        <p:nvSpPr>
          <p:cNvPr id="37" name="36 CuadroTexto"/>
          <p:cNvSpPr txBox="1"/>
          <p:nvPr/>
        </p:nvSpPr>
        <p:spPr>
          <a:xfrm>
            <a:off x="2088181" y="5095955"/>
            <a:ext cx="2582439" cy="570705"/>
          </a:xfrm>
          <a:prstGeom prst="rect">
            <a:avLst/>
          </a:prstGeom>
          <a:noFill/>
        </p:spPr>
        <p:txBody>
          <a:bodyPr wrap="square" rtlCol="0" anchor="ctr">
            <a:normAutofit/>
          </a:bodyPr>
          <a:lstStyle>
            <a:defPPr>
              <a:defRPr lang="es-EC"/>
            </a:defPPr>
            <a:lvl1pPr>
              <a:defRPr sz="2400" b="1"/>
            </a:lvl1pPr>
          </a:lstStyle>
          <a:p>
            <a:pPr marL="173038" indent="-173038">
              <a:buFont typeface="Arial" pitchFamily="34" charset="0"/>
              <a:buChar char="•"/>
            </a:pPr>
            <a:r>
              <a:rPr lang="es-AR" sz="1800" b="0" dirty="0" smtClean="0"/>
              <a:t>Almacenan energía </a:t>
            </a:r>
            <a:endParaRPr lang="es-EC" sz="1800" b="0" dirty="0"/>
          </a:p>
        </p:txBody>
      </p:sp>
      <p:sp>
        <p:nvSpPr>
          <p:cNvPr id="38" name="37 Abrir corchete"/>
          <p:cNvSpPr/>
          <p:nvPr/>
        </p:nvSpPr>
        <p:spPr>
          <a:xfrm>
            <a:off x="2187525" y="4567643"/>
            <a:ext cx="75927" cy="477880"/>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39" name="38 Abrir corchete"/>
          <p:cNvSpPr/>
          <p:nvPr/>
        </p:nvSpPr>
        <p:spPr>
          <a:xfrm>
            <a:off x="2029280" y="5134261"/>
            <a:ext cx="75927" cy="477880"/>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40" name="39 CuadroTexto"/>
          <p:cNvSpPr txBox="1"/>
          <p:nvPr/>
        </p:nvSpPr>
        <p:spPr>
          <a:xfrm>
            <a:off x="1966882" y="5696228"/>
            <a:ext cx="2889761" cy="570705"/>
          </a:xfrm>
          <a:prstGeom prst="rect">
            <a:avLst/>
          </a:prstGeom>
          <a:noFill/>
        </p:spPr>
        <p:txBody>
          <a:bodyPr wrap="square" rtlCol="0" anchor="ctr">
            <a:normAutofit/>
          </a:bodyPr>
          <a:lstStyle>
            <a:defPPr>
              <a:defRPr lang="es-EC"/>
            </a:defPPr>
            <a:lvl1pPr>
              <a:defRPr sz="2400" b="1"/>
            </a:lvl1pPr>
          </a:lstStyle>
          <a:p>
            <a:pPr marL="173038" indent="-173038">
              <a:buFont typeface="Arial" pitchFamily="34" charset="0"/>
              <a:buChar char="•"/>
            </a:pPr>
            <a:r>
              <a:rPr lang="es-AR" sz="1800" b="0" dirty="0" smtClean="0"/>
              <a:t>Resistencia y propagación</a:t>
            </a:r>
            <a:endParaRPr lang="es-EC" sz="1800" b="0" dirty="0"/>
          </a:p>
        </p:txBody>
      </p:sp>
      <p:sp>
        <p:nvSpPr>
          <p:cNvPr id="41" name="40 Abrir corchete"/>
          <p:cNvSpPr/>
          <p:nvPr/>
        </p:nvSpPr>
        <p:spPr>
          <a:xfrm>
            <a:off x="1926404" y="5694440"/>
            <a:ext cx="75927" cy="477880"/>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25" name="24 CuadroTexto"/>
          <p:cNvSpPr txBox="1"/>
          <p:nvPr/>
        </p:nvSpPr>
        <p:spPr>
          <a:xfrm>
            <a:off x="630993" y="769546"/>
            <a:ext cx="4053225"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EC" b="1" dirty="0" smtClean="0">
                <a:effectLst>
                  <a:outerShdw blurRad="38100" dist="38100" dir="2700000" algn="tl">
                    <a:srgbClr val="000000">
                      <a:alpha val="43137"/>
                    </a:srgbClr>
                  </a:outerShdw>
                </a:effectLst>
                <a:latin typeface="Arial" pitchFamily="34" charset="0"/>
                <a:cs typeface="Arial" pitchFamily="34" charset="0"/>
              </a:rPr>
              <a:t>SIMBIOSIS MICORRIZAS-PLANTAS</a:t>
            </a:r>
            <a:endParaRPr lang="es-EC" b="1" dirty="0">
              <a:effectLst>
                <a:outerShdw blurRad="38100" dist="38100" dir="2700000" algn="tl">
                  <a:srgbClr val="000000">
                    <a:alpha val="43137"/>
                  </a:srgbClr>
                </a:outerShdw>
              </a:effectLst>
              <a:latin typeface="Arial" pitchFamily="34" charset="0"/>
              <a:cs typeface="Arial" pitchFamily="34" charset="0"/>
            </a:endParaRPr>
          </a:p>
        </p:txBody>
      </p:sp>
      <p:sp>
        <p:nvSpPr>
          <p:cNvPr id="27" name="26 CuadroTexto"/>
          <p:cNvSpPr txBox="1"/>
          <p:nvPr/>
        </p:nvSpPr>
        <p:spPr>
          <a:xfrm>
            <a:off x="37504" y="1107091"/>
            <a:ext cx="4933497" cy="2585323"/>
          </a:xfrm>
          <a:prstGeom prst="rect">
            <a:avLst/>
          </a:prstGeom>
          <a:noFill/>
        </p:spPr>
        <p:txBody>
          <a:bodyPr wrap="square" rtlCol="0" anchor="ctr">
            <a:spAutoFit/>
          </a:bodyPr>
          <a:lstStyle/>
          <a:p>
            <a:pPr marL="285750" indent="-285750" algn="just">
              <a:lnSpc>
                <a:spcPct val="150000"/>
              </a:lnSpc>
              <a:buFont typeface="Arial" pitchFamily="34" charset="0"/>
              <a:buChar char="•"/>
            </a:pPr>
            <a:r>
              <a:rPr lang="es-AR" dirty="0" smtClean="0"/>
              <a:t>Primeras plantas vasculares (registros desde el periodo Devónico 400 millones de años atrás).</a:t>
            </a:r>
          </a:p>
          <a:p>
            <a:pPr marL="285750" indent="-285750" algn="just">
              <a:lnSpc>
                <a:spcPct val="150000"/>
              </a:lnSpc>
              <a:buFont typeface="Arial" pitchFamily="34" charset="0"/>
              <a:buChar char="•"/>
            </a:pPr>
            <a:r>
              <a:rPr lang="es-AR" dirty="0" smtClean="0"/>
              <a:t>Transferencia de carbono hacia el hongo y de nutrientes  y agua hacia la planta.</a:t>
            </a:r>
          </a:p>
          <a:p>
            <a:pPr marL="285750" indent="-285750" algn="just">
              <a:lnSpc>
                <a:spcPct val="150000"/>
              </a:lnSpc>
              <a:buFont typeface="Arial" pitchFamily="34" charset="0"/>
              <a:buChar char="•"/>
            </a:pPr>
            <a:r>
              <a:rPr lang="es-AR" dirty="0"/>
              <a:t>El hongo no penetra endodermis ni tejidos vasculares</a:t>
            </a:r>
            <a:r>
              <a:rPr lang="es-AR" dirty="0" smtClean="0"/>
              <a:t>.</a:t>
            </a:r>
            <a:endParaRPr lang="es-EC" dirty="0" smtClean="0"/>
          </a:p>
        </p:txBody>
      </p:sp>
    </p:spTree>
    <p:extLst>
      <p:ext uri="{BB962C8B-B14F-4D97-AF65-F5344CB8AC3E}">
        <p14:creationId xmlns:p14="http://schemas.microsoft.com/office/powerpoint/2010/main" xmlns="" val="154145465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7">
                                            <p:txEl>
                                              <p:pRg st="0" end="0"/>
                                            </p:txEl>
                                          </p:spTgt>
                                        </p:tgtEl>
                                        <p:attrNameLst>
                                          <p:attrName>style.visibility</p:attrName>
                                        </p:attrNameLst>
                                      </p:cBhvr>
                                      <p:to>
                                        <p:strVal val="visible"/>
                                      </p:to>
                                    </p:set>
                                    <p:animEffect transition="in" filter="fade">
                                      <p:cBhvr>
                                        <p:cTn id="18" dur="1000"/>
                                        <p:tgtEl>
                                          <p:spTgt spid="27">
                                            <p:txEl>
                                              <p:pRg st="0" end="0"/>
                                            </p:txEl>
                                          </p:spTgt>
                                        </p:tgtEl>
                                      </p:cBhvr>
                                    </p:animEffect>
                                    <p:anim calcmode="lin" valueType="num">
                                      <p:cBhvr>
                                        <p:cTn id="19"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7">
                                            <p:txEl>
                                              <p:pRg st="1" end="1"/>
                                            </p:txEl>
                                          </p:spTgt>
                                        </p:tgtEl>
                                        <p:attrNameLst>
                                          <p:attrName>style.visibility</p:attrName>
                                        </p:attrNameLst>
                                      </p:cBhvr>
                                      <p:to>
                                        <p:strVal val="visible"/>
                                      </p:to>
                                    </p:set>
                                    <p:animEffect transition="in" filter="fade">
                                      <p:cBhvr>
                                        <p:cTn id="25" dur="1000"/>
                                        <p:tgtEl>
                                          <p:spTgt spid="27">
                                            <p:txEl>
                                              <p:pRg st="1" end="1"/>
                                            </p:txEl>
                                          </p:spTgt>
                                        </p:tgtEl>
                                      </p:cBhvr>
                                    </p:animEffect>
                                    <p:anim calcmode="lin" valueType="num">
                                      <p:cBhvr>
                                        <p:cTn id="26"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7">
                                            <p:txEl>
                                              <p:pRg st="2" end="2"/>
                                            </p:txEl>
                                          </p:spTgt>
                                        </p:tgtEl>
                                        <p:attrNameLst>
                                          <p:attrName>style.visibility</p:attrName>
                                        </p:attrNameLst>
                                      </p:cBhvr>
                                      <p:to>
                                        <p:strVal val="visible"/>
                                      </p:to>
                                    </p:set>
                                    <p:animEffect transition="in" filter="fade">
                                      <p:cBhvr>
                                        <p:cTn id="32" dur="1000"/>
                                        <p:tgtEl>
                                          <p:spTgt spid="27">
                                            <p:txEl>
                                              <p:pRg st="2" end="2"/>
                                            </p:txEl>
                                          </p:spTgt>
                                        </p:tgtEl>
                                      </p:cBhvr>
                                    </p:animEffect>
                                    <p:anim calcmode="lin" valueType="num">
                                      <p:cBhvr>
                                        <p:cTn id="33" dur="10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750"/>
                                        <p:tgtEl>
                                          <p:spTgt spid="2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750"/>
                                        <p:tgtEl>
                                          <p:spTgt spid="36"/>
                                        </p:tgtEl>
                                      </p:cBhvr>
                                    </p:animEffect>
                                  </p:childTnLst>
                                </p:cTn>
                              </p:par>
                            </p:childTnLst>
                          </p:cTn>
                        </p:par>
                        <p:par>
                          <p:cTn id="43" fill="hold">
                            <p:stCondLst>
                              <p:cond delay="750"/>
                            </p:stCondLst>
                            <p:childTnLst>
                              <p:par>
                                <p:cTn id="44" presetID="14" presetClass="entr" presetSubtype="10" fill="hold" nodeType="afterEffect">
                                  <p:stCondLst>
                                    <p:cond delay="0"/>
                                  </p:stCondLst>
                                  <p:childTnLst>
                                    <p:set>
                                      <p:cBhvr>
                                        <p:cTn id="45" dur="1" fill="hold">
                                          <p:stCondLst>
                                            <p:cond delay="0"/>
                                          </p:stCondLst>
                                        </p:cTn>
                                        <p:tgtEl>
                                          <p:spTgt spid="7170"/>
                                        </p:tgtEl>
                                        <p:attrNameLst>
                                          <p:attrName>style.visibility</p:attrName>
                                        </p:attrNameLst>
                                      </p:cBhvr>
                                      <p:to>
                                        <p:strVal val="visible"/>
                                      </p:to>
                                    </p:set>
                                    <p:animEffect transition="in" filter="randombar(horizontal)">
                                      <p:cBhvr>
                                        <p:cTn id="46" dur="1250"/>
                                        <p:tgtEl>
                                          <p:spTgt spid="7170"/>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1000"/>
                                        <p:tgtEl>
                                          <p:spTgt spid="20"/>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500"/>
                                        <p:tgtEl>
                                          <p:spTgt spid="35"/>
                                        </p:tgtEl>
                                      </p:cBhvr>
                                    </p:animEffect>
                                  </p:childTnLst>
                                </p:cTn>
                              </p:par>
                            </p:childTnLst>
                          </p:cTn>
                        </p:par>
                        <p:par>
                          <p:cTn id="61" fill="hold">
                            <p:stCondLst>
                              <p:cond delay="3000"/>
                            </p:stCondLst>
                            <p:childTnLst>
                              <p:par>
                                <p:cTn id="62" presetID="10" presetClass="entr" presetSubtype="0" fill="hold" nodeType="afterEffect">
                                  <p:stCondLst>
                                    <p:cond delay="0"/>
                                  </p:stCondLst>
                                  <p:childTnLst>
                                    <p:set>
                                      <p:cBhvr>
                                        <p:cTn id="63" dur="1" fill="hold">
                                          <p:stCondLst>
                                            <p:cond delay="0"/>
                                          </p:stCondLst>
                                        </p:cTn>
                                        <p:tgtEl>
                                          <p:spTgt spid="9">
                                            <p:txEl>
                                              <p:pRg st="0" end="0"/>
                                            </p:txEl>
                                          </p:spTgt>
                                        </p:tgtEl>
                                        <p:attrNameLst>
                                          <p:attrName>style.visibility</p:attrName>
                                        </p:attrNameLst>
                                      </p:cBhvr>
                                      <p:to>
                                        <p:strVal val="visible"/>
                                      </p:to>
                                    </p:set>
                                    <p:animEffect transition="in" filter="fade">
                                      <p:cBhvr>
                                        <p:cTn id="64" dur="500"/>
                                        <p:tgtEl>
                                          <p:spTgt spid="9">
                                            <p:txEl>
                                              <p:pRg st="0" end="0"/>
                                            </p:txEl>
                                          </p:spTgt>
                                        </p:tgtEl>
                                      </p:cBhvr>
                                    </p:animEffect>
                                  </p:childTnLst>
                                </p:cTn>
                              </p:par>
                            </p:childTnLst>
                          </p:cTn>
                        </p:par>
                        <p:par>
                          <p:cTn id="65" fill="hold">
                            <p:stCondLst>
                              <p:cond delay="3500"/>
                            </p:stCondLst>
                            <p:childTnLst>
                              <p:par>
                                <p:cTn id="66" presetID="10" presetClass="entr" presetSubtype="0" fill="hold" nodeType="afterEffect">
                                  <p:stCondLst>
                                    <p:cond delay="0"/>
                                  </p:stCondLst>
                                  <p:childTnLst>
                                    <p:set>
                                      <p:cBhvr>
                                        <p:cTn id="67" dur="1" fill="hold">
                                          <p:stCondLst>
                                            <p:cond delay="0"/>
                                          </p:stCondLst>
                                        </p:cTn>
                                        <p:tgtEl>
                                          <p:spTgt spid="9">
                                            <p:txEl>
                                              <p:pRg st="1" end="1"/>
                                            </p:txEl>
                                          </p:spTgt>
                                        </p:tgtEl>
                                        <p:attrNameLst>
                                          <p:attrName>style.visibility</p:attrName>
                                        </p:attrNameLst>
                                      </p:cBhvr>
                                      <p:to>
                                        <p:strVal val="visible"/>
                                      </p:to>
                                    </p:set>
                                    <p:animEffect transition="in" filter="fade">
                                      <p:cBhvr>
                                        <p:cTn id="68" dur="500"/>
                                        <p:tgtEl>
                                          <p:spTgt spid="9">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wipe(down)">
                                      <p:cBhvr>
                                        <p:cTn id="80" dur="500"/>
                                        <p:tgtEl>
                                          <p:spTgt spid="38"/>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500"/>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500"/>
                                        <p:tgtEl>
                                          <p:spTgt spid="28"/>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fade">
                                      <p:cBhvr>
                                        <p:cTn id="93" dur="500"/>
                                        <p:tgtEl>
                                          <p:spTgt spid="32"/>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wipe(down)">
                                      <p:cBhvr>
                                        <p:cTn id="96" dur="500"/>
                                        <p:tgtEl>
                                          <p:spTgt spid="39"/>
                                        </p:tgtEl>
                                      </p:cBhvr>
                                    </p:animEffect>
                                  </p:childTnLst>
                                </p:cTn>
                              </p:par>
                            </p:childTnLst>
                          </p:cTn>
                        </p:par>
                        <p:par>
                          <p:cTn id="97" fill="hold">
                            <p:stCondLst>
                              <p:cond delay="1000"/>
                            </p:stCondLst>
                            <p:childTnLst>
                              <p:par>
                                <p:cTn id="98" presetID="10" presetClass="entr" presetSubtype="0" fill="hold" grpId="0" nodeType="after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500"/>
                                        <p:tgtEl>
                                          <p:spTgt spid="30"/>
                                        </p:tgtEl>
                                      </p:cBhvr>
                                    </p:animEffect>
                                  </p:childTnLst>
                                </p:cTn>
                              </p:par>
                            </p:childTnLst>
                          </p:cTn>
                        </p:par>
                        <p:par>
                          <p:cTn id="106" fill="hold">
                            <p:stCondLst>
                              <p:cond delay="500"/>
                            </p:stCondLst>
                            <p:childTnLst>
                              <p:par>
                                <p:cTn id="107" presetID="10" presetClass="entr" presetSubtype="0" fill="hold" grpId="0" nodeType="after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fade">
                                      <p:cBhvr>
                                        <p:cTn id="109" dur="500"/>
                                        <p:tgtEl>
                                          <p:spTgt spid="33"/>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wipe(down)">
                                      <p:cBhvr>
                                        <p:cTn id="112" dur="500"/>
                                        <p:tgtEl>
                                          <p:spTgt spid="41"/>
                                        </p:tgtEl>
                                      </p:cBhvr>
                                    </p:animEffect>
                                  </p:childTnLst>
                                </p:cTn>
                              </p:par>
                            </p:childTnLst>
                          </p:cTn>
                        </p:par>
                        <p:par>
                          <p:cTn id="113" fill="hold">
                            <p:stCondLst>
                              <p:cond delay="1000"/>
                            </p:stCondLst>
                            <p:childTnLst>
                              <p:par>
                                <p:cTn id="114" presetID="10" presetClass="entr" presetSubtype="0" fill="hold" grpId="0" nodeType="after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fade">
                                      <p:cBhvr>
                                        <p:cTn id="1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P spid="22" grpId="0" animBg="1"/>
      <p:bldP spid="2" grpId="0" animBg="1"/>
      <p:bldP spid="26" grpId="0" animBg="1"/>
      <p:bldP spid="28" grpId="0" animBg="1"/>
      <p:bldP spid="30" grpId="0" animBg="1"/>
      <p:bldP spid="3" grpId="0"/>
      <p:bldP spid="31" grpId="0"/>
      <p:bldP spid="32" grpId="0"/>
      <p:bldP spid="33" grpId="0"/>
      <p:bldP spid="35" grpId="0" animBg="1"/>
      <p:bldP spid="36" grpId="0" animBg="1"/>
      <p:bldP spid="12" grpId="0"/>
      <p:bldP spid="37" grpId="0"/>
      <p:bldP spid="38" grpId="0" animBg="1"/>
      <p:bldP spid="39" grpId="0" animBg="1"/>
      <p:bldP spid="40" grpId="0"/>
      <p:bldP spid="41"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12250" y="431768"/>
            <a:ext cx="2960192"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3" algn="ctr"/>
            <a:r>
              <a:rPr lang="es-AR" sz="2000" b="1" dirty="0" smtClean="0">
                <a:effectLst>
                  <a:outerShdw blurRad="38100" dist="38100" dir="2700000" algn="tl">
                    <a:srgbClr val="000000">
                      <a:alpha val="43137"/>
                    </a:srgbClr>
                  </a:outerShdw>
                </a:effectLst>
                <a:latin typeface="Arial" pitchFamily="34" charset="0"/>
                <a:cs typeface="Arial" pitchFamily="34" charset="0"/>
              </a:rPr>
              <a:t>TAXONOMÍA</a:t>
            </a:r>
          </a:p>
          <a:p>
            <a:pPr marL="0" lvl="3" algn="ctr"/>
            <a:r>
              <a:rPr lang="es-AR" sz="2000" b="1" dirty="0" smtClean="0">
                <a:effectLst>
                  <a:outerShdw blurRad="38100" dist="38100" dir="2700000" algn="tl">
                    <a:srgbClr val="000000">
                      <a:alpha val="43137"/>
                    </a:srgbClr>
                  </a:outerShdw>
                </a:effectLst>
                <a:latin typeface="Arial" pitchFamily="34" charset="0"/>
                <a:cs typeface="Arial" pitchFamily="34" charset="0"/>
              </a:rPr>
              <a:t> </a:t>
            </a:r>
            <a:r>
              <a:rPr lang="es-AR" sz="1600" dirty="0" smtClean="0">
                <a:effectLst>
                  <a:outerShdw blurRad="38100" dist="38100" dir="2700000" algn="tl">
                    <a:srgbClr val="000000">
                      <a:alpha val="43137"/>
                    </a:srgbClr>
                  </a:outerShdw>
                </a:effectLst>
                <a:latin typeface="Arial" pitchFamily="34" charset="0"/>
                <a:cs typeface="Arial" pitchFamily="34" charset="0"/>
              </a:rPr>
              <a:t>(según </a:t>
            </a:r>
            <a:r>
              <a:rPr lang="es-AR" sz="1600" dirty="0" err="1" smtClean="0">
                <a:effectLst>
                  <a:outerShdw blurRad="38100" dist="38100" dir="2700000" algn="tl">
                    <a:srgbClr val="000000">
                      <a:alpha val="43137"/>
                    </a:srgbClr>
                  </a:outerShdw>
                </a:effectLst>
                <a:latin typeface="Arial" pitchFamily="34" charset="0"/>
                <a:cs typeface="Arial" pitchFamily="34" charset="0"/>
              </a:rPr>
              <a:t>Morton</a:t>
            </a:r>
            <a:r>
              <a:rPr lang="es-AR" sz="1600" dirty="0" smtClean="0">
                <a:effectLst>
                  <a:outerShdw blurRad="38100" dist="38100" dir="2700000" algn="tl">
                    <a:srgbClr val="000000">
                      <a:alpha val="43137"/>
                    </a:srgbClr>
                  </a:outerShdw>
                </a:effectLst>
                <a:latin typeface="Arial" pitchFamily="34" charset="0"/>
                <a:cs typeface="Arial" pitchFamily="34" charset="0"/>
              </a:rPr>
              <a:t> </a:t>
            </a:r>
            <a:r>
              <a:rPr lang="es-EC" sz="1600" dirty="0">
                <a:latin typeface="Arial" pitchFamily="34" charset="0"/>
                <a:cs typeface="Arial" pitchFamily="34" charset="0"/>
              </a:rPr>
              <a:t>&amp;</a:t>
            </a:r>
            <a:r>
              <a:rPr lang="es-AR" sz="1600" dirty="0" smtClean="0">
                <a:effectLst>
                  <a:outerShdw blurRad="38100" dist="38100" dir="2700000" algn="tl">
                    <a:srgbClr val="000000">
                      <a:alpha val="43137"/>
                    </a:srgbClr>
                  </a:outerShdw>
                </a:effectLst>
                <a:latin typeface="Arial" pitchFamily="34" charset="0"/>
                <a:cs typeface="Arial" pitchFamily="34" charset="0"/>
              </a:rPr>
              <a:t> </a:t>
            </a:r>
            <a:r>
              <a:rPr lang="es-AR" sz="1600" dirty="0" err="1" smtClean="0">
                <a:effectLst>
                  <a:outerShdw blurRad="38100" dist="38100" dir="2700000" algn="tl">
                    <a:srgbClr val="000000">
                      <a:alpha val="43137"/>
                    </a:srgbClr>
                  </a:outerShdw>
                </a:effectLst>
                <a:latin typeface="Arial" pitchFamily="34" charset="0"/>
                <a:cs typeface="Arial" pitchFamily="34" charset="0"/>
              </a:rPr>
              <a:t>Redecker</a:t>
            </a:r>
            <a:r>
              <a:rPr lang="es-AR" sz="1600" dirty="0" smtClean="0">
                <a:effectLst>
                  <a:outerShdw blurRad="38100" dist="38100" dir="2700000" algn="tl">
                    <a:srgbClr val="000000">
                      <a:alpha val="43137"/>
                    </a:srgbClr>
                  </a:outerShdw>
                </a:effectLst>
                <a:latin typeface="Arial" pitchFamily="34" charset="0"/>
                <a:cs typeface="Arial" pitchFamily="34" charset="0"/>
              </a:rPr>
              <a:t>)</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19" name="18 CuadroTexto"/>
          <p:cNvSpPr txBox="1"/>
          <p:nvPr/>
        </p:nvSpPr>
        <p:spPr>
          <a:xfrm>
            <a:off x="200306" y="1373304"/>
            <a:ext cx="318408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latin typeface="Arial" pitchFamily="34" charset="0"/>
                <a:cs typeface="Arial" pitchFamily="34" charset="0"/>
              </a:rPr>
              <a:t>Phylum:	Glomeromycota</a:t>
            </a:r>
          </a:p>
          <a:p>
            <a:pPr algn="ctr"/>
            <a:r>
              <a:rPr lang="es-AR" sz="1600" dirty="0" smtClean="0">
                <a:latin typeface="Arial" pitchFamily="34" charset="0"/>
                <a:cs typeface="Arial" pitchFamily="34" charset="0"/>
              </a:rPr>
              <a:t>Clase: Glomeromycetes</a:t>
            </a:r>
            <a:endParaRPr lang="es-EC" sz="1600" dirty="0">
              <a:latin typeface="Arial" pitchFamily="34" charset="0"/>
              <a:cs typeface="Arial" pitchFamily="34" charset="0"/>
            </a:endParaRPr>
          </a:p>
        </p:txBody>
      </p:sp>
      <p:sp>
        <p:nvSpPr>
          <p:cNvPr id="20" name="19 CuadroTexto"/>
          <p:cNvSpPr txBox="1"/>
          <p:nvPr/>
        </p:nvSpPr>
        <p:spPr>
          <a:xfrm>
            <a:off x="470595" y="2356786"/>
            <a:ext cx="2643502" cy="584775"/>
          </a:xfrm>
          <a:prstGeom prst="rect">
            <a:avLst/>
          </a:prstGeom>
          <a:no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latin typeface="Arial" pitchFamily="34" charset="0"/>
                <a:cs typeface="Arial" pitchFamily="34" charset="0"/>
              </a:rPr>
              <a:t>Características de las esporas</a:t>
            </a:r>
            <a:endParaRPr lang="es-EC" sz="1600" dirty="0">
              <a:latin typeface="Arial" pitchFamily="34" charset="0"/>
              <a:cs typeface="Arial" pitchFamily="34" charset="0"/>
            </a:endParaRPr>
          </a:p>
        </p:txBody>
      </p:sp>
      <p:sp>
        <p:nvSpPr>
          <p:cNvPr id="22" name="21 CuadroTexto"/>
          <p:cNvSpPr txBox="1"/>
          <p:nvPr/>
        </p:nvSpPr>
        <p:spPr>
          <a:xfrm>
            <a:off x="371774" y="3231843"/>
            <a:ext cx="3096344" cy="2585323"/>
          </a:xfrm>
          <a:prstGeom prst="rect">
            <a:avLst/>
          </a:prstGeom>
          <a:noFill/>
        </p:spPr>
        <p:txBody>
          <a:bodyPr wrap="square" rtlCol="0" anchor="ctr">
            <a:spAutoFit/>
          </a:bodyPr>
          <a:lstStyle/>
          <a:p>
            <a:pPr marL="285750" indent="-285750">
              <a:lnSpc>
                <a:spcPct val="150000"/>
              </a:lnSpc>
              <a:buClr>
                <a:srgbClr val="C00000"/>
              </a:buClr>
              <a:buFont typeface="Arial" pitchFamily="34" charset="0"/>
              <a:buChar char="•"/>
            </a:pPr>
            <a:r>
              <a:rPr lang="es-AR" dirty="0" smtClean="0"/>
              <a:t>Ontogenia</a:t>
            </a:r>
          </a:p>
          <a:p>
            <a:pPr marL="285750" indent="-285750">
              <a:lnSpc>
                <a:spcPct val="150000"/>
              </a:lnSpc>
              <a:buClr>
                <a:srgbClr val="C00000"/>
              </a:buClr>
              <a:buFont typeface="Arial" pitchFamily="34" charset="0"/>
              <a:buChar char="•"/>
            </a:pPr>
            <a:r>
              <a:rPr lang="es-AR" dirty="0" smtClean="0"/>
              <a:t>Tamaño</a:t>
            </a:r>
          </a:p>
          <a:p>
            <a:pPr marL="285750" indent="-285750">
              <a:lnSpc>
                <a:spcPct val="150000"/>
              </a:lnSpc>
              <a:buClr>
                <a:srgbClr val="C00000"/>
              </a:buClr>
              <a:buFont typeface="Arial" pitchFamily="34" charset="0"/>
              <a:buChar char="•"/>
            </a:pPr>
            <a:r>
              <a:rPr lang="es-AR" dirty="0" smtClean="0"/>
              <a:t>Color</a:t>
            </a:r>
          </a:p>
          <a:p>
            <a:pPr marL="285750" indent="-285750">
              <a:lnSpc>
                <a:spcPct val="150000"/>
              </a:lnSpc>
              <a:buClr>
                <a:srgbClr val="C00000"/>
              </a:buClr>
              <a:buFont typeface="Arial" pitchFamily="34" charset="0"/>
              <a:buChar char="•"/>
            </a:pPr>
            <a:r>
              <a:rPr lang="es-AR" dirty="0" smtClean="0"/>
              <a:t>Capas dela pared</a:t>
            </a:r>
          </a:p>
          <a:p>
            <a:pPr marL="285750" indent="-285750">
              <a:lnSpc>
                <a:spcPct val="150000"/>
              </a:lnSpc>
              <a:buClr>
                <a:srgbClr val="C00000"/>
              </a:buClr>
              <a:buFont typeface="Arial" pitchFamily="34" charset="0"/>
              <a:buChar char="•"/>
            </a:pPr>
            <a:r>
              <a:rPr lang="es-AR" dirty="0" smtClean="0"/>
              <a:t>Hifa de sustentación</a:t>
            </a:r>
          </a:p>
          <a:p>
            <a:pPr marL="285750" indent="-285750">
              <a:lnSpc>
                <a:spcPct val="150000"/>
              </a:lnSpc>
              <a:buClr>
                <a:srgbClr val="C00000"/>
              </a:buClr>
              <a:buFont typeface="Arial" pitchFamily="34" charset="0"/>
              <a:buChar char="•"/>
            </a:pPr>
            <a:r>
              <a:rPr lang="es-AR" dirty="0" smtClean="0"/>
              <a:t>Técnicas moleculares</a:t>
            </a:r>
            <a:endParaRPr lang="es-EC" dirty="0" smtClean="0"/>
          </a:p>
        </p:txBody>
      </p:sp>
      <p:pic>
        <p:nvPicPr>
          <p:cNvPr id="23" name="22 Imagen"/>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6839165" y="209124"/>
            <a:ext cx="2177568" cy="855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xmlns=""/>
            </a:ext>
          </a:extLst>
        </p:spPr>
      </p:pic>
      <p:pic>
        <p:nvPicPr>
          <p:cNvPr id="24" name="23 Imagen" descr="http://invam.caf.wvu.edu/fungi/taxonomy/Acaulosporaceae/Acaulospora/acaul.JPG"/>
          <p:cNvPicPr/>
          <p:nvPr/>
        </p:nvPicPr>
        <p:blipFill>
          <a:blip r:embed="rId4">
            <a:extLst>
              <a:ext uri="{28A0092B-C50C-407E-A947-70E740481C1C}">
                <a14:useLocalDpi xmlns:a14="http://schemas.microsoft.com/office/drawing/2010/main" xmlns="" val="0"/>
              </a:ext>
            </a:extLst>
          </a:blip>
          <a:srcRect/>
          <a:stretch>
            <a:fillRect/>
          </a:stretch>
        </p:blipFill>
        <p:spPr bwMode="auto">
          <a:xfrm>
            <a:off x="6830295" y="1183708"/>
            <a:ext cx="2172102" cy="85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25 Imagen" descr="http://invam.caf.wvu.edu/fungi/taxonomy/Acaulosporaceae/Entrophospora/Entropho.JPG"/>
          <p:cNvPicPr/>
          <p:nvPr/>
        </p:nvPicPr>
        <p:blipFill>
          <a:blip r:embed="rId5">
            <a:extLst>
              <a:ext uri="{28A0092B-C50C-407E-A947-70E740481C1C}">
                <a14:useLocalDpi xmlns:a14="http://schemas.microsoft.com/office/drawing/2010/main" xmlns="" val="0"/>
              </a:ext>
            </a:extLst>
          </a:blip>
          <a:srcRect/>
          <a:stretch>
            <a:fillRect/>
          </a:stretch>
        </p:blipFill>
        <p:spPr bwMode="auto">
          <a:xfrm>
            <a:off x="6826119" y="2169189"/>
            <a:ext cx="2176278" cy="85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1" name="2 Grupo"/>
          <p:cNvGrpSpPr/>
          <p:nvPr/>
        </p:nvGrpSpPr>
        <p:grpSpPr>
          <a:xfrm>
            <a:off x="6826119" y="3130512"/>
            <a:ext cx="2163233" cy="856800"/>
            <a:chOff x="0" y="0"/>
            <a:chExt cx="4756245" cy="1030406"/>
          </a:xfrm>
        </p:grpSpPr>
        <p:pic>
          <p:nvPicPr>
            <p:cNvPr id="32" name="31 Imagen" descr="http://invam.caf.wvu.edu/fungi/taxonomy/Archaeosporaceae/gerdmanii/Ggerdlinked.jp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872854" y="0"/>
              <a:ext cx="1883391" cy="1016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32 Imagen" descr="http://invam.caf.wvu.edu/fungi/taxonomy/Archaeosporaceae/glomdvp.jpg"/>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0" y="0"/>
              <a:ext cx="2872854" cy="1030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34" name="33 Imagen" descr="http://invam.caf.wvu.edu/fungi/taxonomy/Gigasporaceae/Gigaspora/gigaspora.JPG"/>
          <p:cNvPicPr/>
          <p:nvPr/>
        </p:nvPicPr>
        <p:blipFill>
          <a:blip r:embed="rId8">
            <a:extLst>
              <a:ext uri="{28A0092B-C50C-407E-A947-70E740481C1C}">
                <a14:useLocalDpi xmlns:a14="http://schemas.microsoft.com/office/drawing/2010/main" xmlns="" val="0"/>
              </a:ext>
            </a:extLst>
          </a:blip>
          <a:srcRect/>
          <a:stretch>
            <a:fillRect/>
          </a:stretch>
        </p:blipFill>
        <p:spPr bwMode="auto">
          <a:xfrm>
            <a:off x="6839165" y="4096308"/>
            <a:ext cx="2163232" cy="85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34 Imagen" descr="http://invam.caf.wvu.edu/fungi/taxonomy/Gigasporaceae/Scutellospora/scutellospora.JPG"/>
          <p:cNvPicPr/>
          <p:nvPr/>
        </p:nvPicPr>
        <p:blipFill>
          <a:blip r:embed="rId9">
            <a:extLst>
              <a:ext uri="{28A0092B-C50C-407E-A947-70E740481C1C}">
                <a14:useLocalDpi xmlns:a14="http://schemas.microsoft.com/office/drawing/2010/main" xmlns="" val="0"/>
              </a:ext>
            </a:extLst>
          </a:blip>
          <a:srcRect/>
          <a:stretch>
            <a:fillRect/>
          </a:stretch>
        </p:blipFill>
        <p:spPr bwMode="auto">
          <a:xfrm>
            <a:off x="6839165" y="5111231"/>
            <a:ext cx="2177568" cy="836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 name="35 CuadroTexto"/>
          <p:cNvSpPr txBox="1"/>
          <p:nvPr/>
        </p:nvSpPr>
        <p:spPr>
          <a:xfrm>
            <a:off x="4279894" y="478560"/>
            <a:ext cx="1733371"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i="1" dirty="0" smtClean="0">
                <a:effectLst>
                  <a:outerShdw blurRad="38100" dist="38100" dir="2700000" algn="tl">
                    <a:srgbClr val="000000">
                      <a:alpha val="43137"/>
                    </a:srgbClr>
                  </a:outerShdw>
                </a:effectLst>
                <a:latin typeface="Arial" pitchFamily="34" charset="0"/>
                <a:cs typeface="Arial" pitchFamily="34" charset="0"/>
              </a:rPr>
              <a:t>Glomus</a:t>
            </a:r>
            <a:endParaRPr lang="es-EC" i="1" dirty="0">
              <a:effectLst>
                <a:outerShdw blurRad="38100" dist="38100" dir="2700000" algn="tl">
                  <a:srgbClr val="000000">
                    <a:alpha val="43137"/>
                  </a:srgbClr>
                </a:outerShdw>
              </a:effectLst>
              <a:latin typeface="Arial" pitchFamily="34" charset="0"/>
              <a:cs typeface="Arial" pitchFamily="34" charset="0"/>
            </a:endParaRPr>
          </a:p>
        </p:txBody>
      </p:sp>
      <p:sp>
        <p:nvSpPr>
          <p:cNvPr id="37" name="36 CuadroTexto"/>
          <p:cNvSpPr txBox="1"/>
          <p:nvPr/>
        </p:nvSpPr>
        <p:spPr>
          <a:xfrm>
            <a:off x="4294885" y="2412923"/>
            <a:ext cx="1682477"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i="1" dirty="0">
                <a:effectLst>
                  <a:outerShdw blurRad="38100" dist="38100" dir="2700000" algn="tl">
                    <a:srgbClr val="000000">
                      <a:alpha val="43137"/>
                    </a:srgbClr>
                  </a:outerShdw>
                </a:effectLst>
                <a:latin typeface="Arial" pitchFamily="34" charset="0"/>
                <a:cs typeface="Arial" pitchFamily="34" charset="0"/>
              </a:rPr>
              <a:t>Entrophospora</a:t>
            </a:r>
            <a:endParaRPr lang="es-EC" i="1" dirty="0">
              <a:effectLst>
                <a:outerShdw blurRad="38100" dist="38100" dir="2700000" algn="tl">
                  <a:srgbClr val="000000">
                    <a:alpha val="43137"/>
                  </a:srgbClr>
                </a:outerShdw>
              </a:effectLst>
              <a:latin typeface="Arial" pitchFamily="34" charset="0"/>
              <a:cs typeface="Arial" pitchFamily="34" charset="0"/>
            </a:endParaRPr>
          </a:p>
        </p:txBody>
      </p:sp>
      <p:sp>
        <p:nvSpPr>
          <p:cNvPr id="38" name="37 CuadroTexto"/>
          <p:cNvSpPr txBox="1"/>
          <p:nvPr/>
        </p:nvSpPr>
        <p:spPr>
          <a:xfrm>
            <a:off x="4279895" y="1383246"/>
            <a:ext cx="1745181"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i="1" dirty="0" smtClean="0">
                <a:effectLst>
                  <a:outerShdw blurRad="38100" dist="38100" dir="2700000" algn="tl">
                    <a:srgbClr val="000000">
                      <a:alpha val="43137"/>
                    </a:srgbClr>
                  </a:outerShdw>
                </a:effectLst>
                <a:latin typeface="Arial" pitchFamily="34" charset="0"/>
                <a:cs typeface="Arial" pitchFamily="34" charset="0"/>
              </a:rPr>
              <a:t>Acaulospora</a:t>
            </a:r>
            <a:endParaRPr lang="es-EC" i="1" dirty="0">
              <a:effectLst>
                <a:outerShdw blurRad="38100" dist="38100" dir="2700000" algn="tl">
                  <a:srgbClr val="000000">
                    <a:alpha val="43137"/>
                  </a:srgbClr>
                </a:outerShdw>
              </a:effectLst>
              <a:latin typeface="Arial" pitchFamily="34" charset="0"/>
              <a:cs typeface="Arial" pitchFamily="34" charset="0"/>
            </a:endParaRPr>
          </a:p>
        </p:txBody>
      </p:sp>
      <p:sp>
        <p:nvSpPr>
          <p:cNvPr id="39" name="38 CuadroTexto"/>
          <p:cNvSpPr txBox="1"/>
          <p:nvPr/>
        </p:nvSpPr>
        <p:spPr>
          <a:xfrm>
            <a:off x="4303990" y="5344637"/>
            <a:ext cx="1709276"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i="1" dirty="0">
                <a:effectLst>
                  <a:outerShdw blurRad="38100" dist="38100" dir="2700000" algn="tl">
                    <a:srgbClr val="000000">
                      <a:alpha val="43137"/>
                    </a:srgbClr>
                  </a:outerShdw>
                </a:effectLst>
                <a:latin typeface="Arial" pitchFamily="34" charset="0"/>
                <a:cs typeface="Arial" pitchFamily="34" charset="0"/>
              </a:rPr>
              <a:t>Scutellospora</a:t>
            </a:r>
            <a:endParaRPr lang="es-EC" i="1" dirty="0">
              <a:effectLst>
                <a:outerShdw blurRad="38100" dist="38100" dir="2700000" algn="tl">
                  <a:srgbClr val="000000">
                    <a:alpha val="43137"/>
                  </a:srgbClr>
                </a:outerShdw>
              </a:effectLst>
              <a:latin typeface="Arial" pitchFamily="34" charset="0"/>
              <a:cs typeface="Arial" pitchFamily="34" charset="0"/>
            </a:endParaRPr>
          </a:p>
        </p:txBody>
      </p:sp>
      <p:sp>
        <p:nvSpPr>
          <p:cNvPr id="41" name="40 CuadroTexto"/>
          <p:cNvSpPr txBox="1"/>
          <p:nvPr/>
        </p:nvSpPr>
        <p:spPr>
          <a:xfrm>
            <a:off x="4303990" y="3374248"/>
            <a:ext cx="167337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i="1" dirty="0" smtClean="0">
                <a:effectLst>
                  <a:outerShdw blurRad="38100" dist="38100" dir="2700000" algn="tl">
                    <a:srgbClr val="000000">
                      <a:alpha val="43137"/>
                    </a:srgbClr>
                  </a:outerShdw>
                </a:effectLst>
                <a:latin typeface="Arial" pitchFamily="34" charset="0"/>
                <a:cs typeface="Arial" pitchFamily="34" charset="0"/>
              </a:rPr>
              <a:t>Archaeospora</a:t>
            </a:r>
            <a:endParaRPr lang="es-EC" i="1" dirty="0">
              <a:effectLst>
                <a:outerShdw blurRad="38100" dist="38100" dir="2700000" algn="tl">
                  <a:srgbClr val="000000">
                    <a:alpha val="43137"/>
                  </a:srgbClr>
                </a:outerShdw>
              </a:effectLst>
              <a:latin typeface="Arial" pitchFamily="34" charset="0"/>
              <a:cs typeface="Arial" pitchFamily="34" charset="0"/>
            </a:endParaRPr>
          </a:p>
        </p:txBody>
      </p:sp>
      <p:sp>
        <p:nvSpPr>
          <p:cNvPr id="42" name="41 CuadroTexto"/>
          <p:cNvSpPr txBox="1"/>
          <p:nvPr/>
        </p:nvSpPr>
        <p:spPr>
          <a:xfrm>
            <a:off x="4303990" y="4340042"/>
            <a:ext cx="167337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i="1" dirty="0" smtClean="0">
                <a:effectLst>
                  <a:outerShdw blurRad="38100" dist="38100" dir="2700000" algn="tl">
                    <a:srgbClr val="000000">
                      <a:alpha val="43137"/>
                    </a:srgbClr>
                  </a:outerShdw>
                </a:effectLst>
                <a:latin typeface="Arial" pitchFamily="34" charset="0"/>
                <a:cs typeface="Arial" pitchFamily="34" charset="0"/>
              </a:rPr>
              <a:t>Gigaspora</a:t>
            </a:r>
            <a:endParaRPr lang="es-EC" i="1" dirty="0">
              <a:effectLst>
                <a:outerShdw blurRad="38100" dist="38100" dir="2700000" algn="tl">
                  <a:srgbClr val="000000">
                    <a:alpha val="43137"/>
                  </a:srgbClr>
                </a:outerShdw>
              </a:effectLst>
              <a:latin typeface="Arial" pitchFamily="34" charset="0"/>
              <a:cs typeface="Arial" pitchFamily="34" charset="0"/>
            </a:endParaRPr>
          </a:p>
        </p:txBody>
      </p:sp>
      <p:sp>
        <p:nvSpPr>
          <p:cNvPr id="43" name="42 Abrir corchete"/>
          <p:cNvSpPr/>
          <p:nvPr/>
        </p:nvSpPr>
        <p:spPr>
          <a:xfrm>
            <a:off x="3866270" y="250747"/>
            <a:ext cx="142606" cy="5759533"/>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44" name="43 Flecha abajo"/>
          <p:cNvSpPr/>
          <p:nvPr/>
        </p:nvSpPr>
        <p:spPr>
          <a:xfrm rot="16200000">
            <a:off x="6194174" y="382452"/>
            <a:ext cx="389216" cy="610835"/>
          </a:xfrm>
          <a:prstGeom prst="downArrow">
            <a:avLst>
              <a:gd name="adj1" fmla="val 50000"/>
              <a:gd name="adj2" fmla="val 4310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45" name="44 Flecha abajo"/>
          <p:cNvSpPr/>
          <p:nvPr/>
        </p:nvSpPr>
        <p:spPr>
          <a:xfrm rot="16200000">
            <a:off x="6194174" y="5202821"/>
            <a:ext cx="389216" cy="610835"/>
          </a:xfrm>
          <a:prstGeom prst="downArrow">
            <a:avLst>
              <a:gd name="adj1" fmla="val 50000"/>
              <a:gd name="adj2" fmla="val 4310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46" name="45 Flecha abajo"/>
          <p:cNvSpPr/>
          <p:nvPr/>
        </p:nvSpPr>
        <p:spPr>
          <a:xfrm rot="16200000">
            <a:off x="6194175" y="4219088"/>
            <a:ext cx="389216" cy="610835"/>
          </a:xfrm>
          <a:prstGeom prst="downArrow">
            <a:avLst>
              <a:gd name="adj1" fmla="val 50000"/>
              <a:gd name="adj2" fmla="val 4310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47" name="46 Flecha abajo"/>
          <p:cNvSpPr/>
          <p:nvPr/>
        </p:nvSpPr>
        <p:spPr>
          <a:xfrm rot="16200000">
            <a:off x="6194174" y="3278827"/>
            <a:ext cx="389216" cy="610835"/>
          </a:xfrm>
          <a:prstGeom prst="downArrow">
            <a:avLst>
              <a:gd name="adj1" fmla="val 50000"/>
              <a:gd name="adj2" fmla="val 4310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48" name="47 Flecha abajo"/>
          <p:cNvSpPr/>
          <p:nvPr/>
        </p:nvSpPr>
        <p:spPr>
          <a:xfrm rot="16200000">
            <a:off x="6167986" y="2292171"/>
            <a:ext cx="389216" cy="610835"/>
          </a:xfrm>
          <a:prstGeom prst="downArrow">
            <a:avLst>
              <a:gd name="adj1" fmla="val 50000"/>
              <a:gd name="adj2" fmla="val 4310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49" name="48 Flecha abajo"/>
          <p:cNvSpPr/>
          <p:nvPr/>
        </p:nvSpPr>
        <p:spPr>
          <a:xfrm rot="16200000">
            <a:off x="6194175" y="1262495"/>
            <a:ext cx="389216" cy="610835"/>
          </a:xfrm>
          <a:prstGeom prst="downArrow">
            <a:avLst>
              <a:gd name="adj1" fmla="val 50000"/>
              <a:gd name="adj2" fmla="val 4310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50" name="49 Flecha abajo"/>
          <p:cNvSpPr/>
          <p:nvPr/>
        </p:nvSpPr>
        <p:spPr>
          <a:xfrm>
            <a:off x="1606876" y="3025989"/>
            <a:ext cx="294239" cy="363647"/>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cxnSp>
        <p:nvCxnSpPr>
          <p:cNvPr id="6" name="5 Conector recto de flecha"/>
          <p:cNvCxnSpPr>
            <a:stCxn id="19" idx="2"/>
            <a:endCxn id="20" idx="0"/>
          </p:cNvCxnSpPr>
          <p:nvPr/>
        </p:nvCxnSpPr>
        <p:spPr>
          <a:xfrm>
            <a:off x="1792346" y="1958079"/>
            <a:ext cx="0" cy="39870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a:stCxn id="5" idx="2"/>
            <a:endCxn id="19" idx="0"/>
          </p:cNvCxnSpPr>
          <p:nvPr/>
        </p:nvCxnSpPr>
        <p:spPr>
          <a:xfrm>
            <a:off x="1792346" y="1139654"/>
            <a:ext cx="0" cy="2336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rot="16200000">
            <a:off x="2765182" y="2945847"/>
            <a:ext cx="157097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b="1" i="1" dirty="0" smtClean="0">
                <a:latin typeface="Arial" pitchFamily="34" charset="0"/>
                <a:cs typeface="Arial" pitchFamily="34" charset="0"/>
              </a:rPr>
              <a:t>Géneros</a:t>
            </a:r>
            <a:endParaRPr lang="es-EC" b="1" i="1" dirty="0">
              <a:latin typeface="Arial" pitchFamily="34" charset="0"/>
              <a:cs typeface="Arial" pitchFamily="34" charset="0"/>
            </a:endParaRPr>
          </a:p>
        </p:txBody>
      </p:sp>
      <p:sp>
        <p:nvSpPr>
          <p:cNvPr id="51" name="50 Menos"/>
          <p:cNvSpPr/>
          <p:nvPr/>
        </p:nvSpPr>
        <p:spPr>
          <a:xfrm>
            <a:off x="3945271" y="569915"/>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52" name="51 Menos"/>
          <p:cNvSpPr/>
          <p:nvPr/>
        </p:nvSpPr>
        <p:spPr>
          <a:xfrm>
            <a:off x="3949811" y="1449667"/>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53" name="52 Menos"/>
          <p:cNvSpPr/>
          <p:nvPr/>
        </p:nvSpPr>
        <p:spPr>
          <a:xfrm>
            <a:off x="3950706" y="2489577"/>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54" name="53 Menos"/>
          <p:cNvSpPr/>
          <p:nvPr/>
        </p:nvSpPr>
        <p:spPr>
          <a:xfrm>
            <a:off x="3978686" y="3450902"/>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56" name="55 Menos"/>
          <p:cNvSpPr/>
          <p:nvPr/>
        </p:nvSpPr>
        <p:spPr>
          <a:xfrm>
            <a:off x="3950706" y="4416696"/>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57" name="56 Menos"/>
          <p:cNvSpPr/>
          <p:nvPr/>
        </p:nvSpPr>
        <p:spPr>
          <a:xfrm>
            <a:off x="3945271" y="5400226"/>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58" name="57 Rectángulo"/>
          <p:cNvSpPr/>
          <p:nvPr/>
        </p:nvSpPr>
        <p:spPr>
          <a:xfrm>
            <a:off x="4356509" y="875931"/>
            <a:ext cx="1539937" cy="307777"/>
          </a:xfrm>
          <a:prstGeom prst="rect">
            <a:avLst/>
          </a:prstGeom>
        </p:spPr>
        <p:txBody>
          <a:bodyPr wrap="square">
            <a:spAutoFit/>
          </a:bodyPr>
          <a:lstStyle/>
          <a:p>
            <a:r>
              <a:rPr lang="es-EC" sz="1400" dirty="0" smtClean="0"/>
              <a:t>Tamaño &gt; 100 </a:t>
            </a:r>
            <a:r>
              <a:rPr lang="es-EC" sz="1400" dirty="0" err="1"/>
              <a:t>um</a:t>
            </a:r>
            <a:endParaRPr lang="es-EC" sz="1400" dirty="0"/>
          </a:p>
        </p:txBody>
      </p:sp>
      <p:sp>
        <p:nvSpPr>
          <p:cNvPr id="59" name="58 Rectángulo"/>
          <p:cNvSpPr/>
          <p:nvPr/>
        </p:nvSpPr>
        <p:spPr>
          <a:xfrm>
            <a:off x="4376610" y="1762521"/>
            <a:ext cx="1539937" cy="307777"/>
          </a:xfrm>
          <a:prstGeom prst="rect">
            <a:avLst/>
          </a:prstGeom>
        </p:spPr>
        <p:txBody>
          <a:bodyPr wrap="square">
            <a:spAutoFit/>
          </a:bodyPr>
          <a:lstStyle/>
          <a:p>
            <a:r>
              <a:rPr lang="es-EC" sz="1400" dirty="0" smtClean="0"/>
              <a:t>Tamaño &gt; 100 </a:t>
            </a:r>
            <a:r>
              <a:rPr lang="es-EC" sz="1400" dirty="0" err="1"/>
              <a:t>um</a:t>
            </a:r>
            <a:endParaRPr lang="es-EC" sz="1400" dirty="0"/>
          </a:p>
        </p:txBody>
      </p:sp>
      <p:sp>
        <p:nvSpPr>
          <p:cNvPr id="60" name="59 Rectángulo"/>
          <p:cNvSpPr/>
          <p:nvPr/>
        </p:nvSpPr>
        <p:spPr>
          <a:xfrm>
            <a:off x="4388659" y="2793101"/>
            <a:ext cx="1539937" cy="307777"/>
          </a:xfrm>
          <a:prstGeom prst="rect">
            <a:avLst/>
          </a:prstGeom>
        </p:spPr>
        <p:txBody>
          <a:bodyPr wrap="square">
            <a:spAutoFit/>
          </a:bodyPr>
          <a:lstStyle/>
          <a:p>
            <a:r>
              <a:rPr lang="es-EC" sz="1400" dirty="0" smtClean="0"/>
              <a:t>Tamaño &gt; 100 </a:t>
            </a:r>
            <a:r>
              <a:rPr lang="es-EC" sz="1400" dirty="0" err="1"/>
              <a:t>um</a:t>
            </a:r>
            <a:endParaRPr lang="es-EC" sz="1400" dirty="0"/>
          </a:p>
        </p:txBody>
      </p:sp>
      <p:sp>
        <p:nvSpPr>
          <p:cNvPr id="61" name="60 Rectángulo"/>
          <p:cNvSpPr/>
          <p:nvPr/>
        </p:nvSpPr>
        <p:spPr>
          <a:xfrm>
            <a:off x="4376609" y="3778853"/>
            <a:ext cx="1539937" cy="307777"/>
          </a:xfrm>
          <a:prstGeom prst="rect">
            <a:avLst/>
          </a:prstGeom>
        </p:spPr>
        <p:txBody>
          <a:bodyPr wrap="square">
            <a:spAutoFit/>
          </a:bodyPr>
          <a:lstStyle/>
          <a:p>
            <a:r>
              <a:rPr lang="es-EC" sz="1400" dirty="0" smtClean="0"/>
              <a:t>Tamaño &gt; 100 </a:t>
            </a:r>
            <a:r>
              <a:rPr lang="es-EC" sz="1400" dirty="0" err="1"/>
              <a:t>um</a:t>
            </a:r>
            <a:endParaRPr lang="es-EC" sz="1400" dirty="0"/>
          </a:p>
        </p:txBody>
      </p:sp>
      <p:sp>
        <p:nvSpPr>
          <p:cNvPr id="62" name="61 Rectángulo"/>
          <p:cNvSpPr/>
          <p:nvPr/>
        </p:nvSpPr>
        <p:spPr>
          <a:xfrm>
            <a:off x="4388659" y="4709374"/>
            <a:ext cx="1539937" cy="307777"/>
          </a:xfrm>
          <a:prstGeom prst="rect">
            <a:avLst/>
          </a:prstGeom>
        </p:spPr>
        <p:txBody>
          <a:bodyPr wrap="square">
            <a:spAutoFit/>
          </a:bodyPr>
          <a:lstStyle/>
          <a:p>
            <a:r>
              <a:rPr lang="es-EC" sz="1400" dirty="0" smtClean="0"/>
              <a:t>Tamaño &gt; 200 </a:t>
            </a:r>
            <a:r>
              <a:rPr lang="es-EC" sz="1400" dirty="0" err="1"/>
              <a:t>um</a:t>
            </a:r>
            <a:endParaRPr lang="es-EC" sz="1400" dirty="0"/>
          </a:p>
        </p:txBody>
      </p:sp>
      <p:sp>
        <p:nvSpPr>
          <p:cNvPr id="63" name="62 Rectángulo"/>
          <p:cNvSpPr/>
          <p:nvPr/>
        </p:nvSpPr>
        <p:spPr>
          <a:xfrm>
            <a:off x="4437425" y="5702503"/>
            <a:ext cx="1539937" cy="307777"/>
          </a:xfrm>
          <a:prstGeom prst="rect">
            <a:avLst/>
          </a:prstGeom>
        </p:spPr>
        <p:txBody>
          <a:bodyPr wrap="square">
            <a:spAutoFit/>
          </a:bodyPr>
          <a:lstStyle/>
          <a:p>
            <a:r>
              <a:rPr lang="es-EC" sz="1400" dirty="0" smtClean="0"/>
              <a:t>Tamaño &gt; 200 </a:t>
            </a:r>
            <a:r>
              <a:rPr lang="es-EC" sz="1400" dirty="0" err="1"/>
              <a:t>um</a:t>
            </a:r>
            <a:endParaRPr lang="es-EC" sz="1400" dirty="0"/>
          </a:p>
        </p:txBody>
      </p:sp>
    </p:spTree>
    <p:extLst>
      <p:ext uri="{BB962C8B-B14F-4D97-AF65-F5344CB8AC3E}">
        <p14:creationId xmlns:p14="http://schemas.microsoft.com/office/powerpoint/2010/main" xmlns="" val="226201387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fade">
                                      <p:cBhvr>
                                        <p:cTn id="42" dur="1000"/>
                                        <p:tgtEl>
                                          <p:spTgt spid="22">
                                            <p:txEl>
                                              <p:pRg st="0" end="0"/>
                                            </p:txEl>
                                          </p:spTgt>
                                        </p:tgtEl>
                                      </p:cBhvr>
                                    </p:animEffect>
                                    <p:anim calcmode="lin" valueType="num">
                                      <p:cBhvr>
                                        <p:cTn id="4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2">
                                            <p:txEl>
                                              <p:pRg st="1" end="1"/>
                                            </p:txEl>
                                          </p:spTgt>
                                        </p:tgtEl>
                                        <p:attrNameLst>
                                          <p:attrName>style.visibility</p:attrName>
                                        </p:attrNameLst>
                                      </p:cBhvr>
                                      <p:to>
                                        <p:strVal val="visible"/>
                                      </p:to>
                                    </p:set>
                                    <p:animEffect transition="in" filter="fade">
                                      <p:cBhvr>
                                        <p:cTn id="49" dur="1000"/>
                                        <p:tgtEl>
                                          <p:spTgt spid="22">
                                            <p:txEl>
                                              <p:pRg st="1" end="1"/>
                                            </p:txEl>
                                          </p:spTgt>
                                        </p:tgtEl>
                                      </p:cBhvr>
                                    </p:animEffect>
                                    <p:anim calcmode="lin" valueType="num">
                                      <p:cBhvr>
                                        <p:cTn id="50"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2">
                                            <p:txEl>
                                              <p:pRg st="2" end="2"/>
                                            </p:txEl>
                                          </p:spTgt>
                                        </p:tgtEl>
                                        <p:attrNameLst>
                                          <p:attrName>style.visibility</p:attrName>
                                        </p:attrNameLst>
                                      </p:cBhvr>
                                      <p:to>
                                        <p:strVal val="visible"/>
                                      </p:to>
                                    </p:set>
                                    <p:animEffect transition="in" filter="fade">
                                      <p:cBhvr>
                                        <p:cTn id="56" dur="1000"/>
                                        <p:tgtEl>
                                          <p:spTgt spid="22">
                                            <p:txEl>
                                              <p:pRg st="2" end="2"/>
                                            </p:txEl>
                                          </p:spTgt>
                                        </p:tgtEl>
                                      </p:cBhvr>
                                    </p:animEffect>
                                    <p:anim calcmode="lin" valueType="num">
                                      <p:cBhvr>
                                        <p:cTn id="57"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par>
                          <p:cTn id="59" fill="hold">
                            <p:stCondLst>
                              <p:cond delay="1000"/>
                            </p:stCondLst>
                            <p:childTnLst>
                              <p:par>
                                <p:cTn id="60" presetID="42" presetClass="entr" presetSubtype="0" fill="hold" nodeType="afterEffect">
                                  <p:stCondLst>
                                    <p:cond delay="0"/>
                                  </p:stCondLst>
                                  <p:childTnLst>
                                    <p:set>
                                      <p:cBhvr>
                                        <p:cTn id="61" dur="1" fill="hold">
                                          <p:stCondLst>
                                            <p:cond delay="0"/>
                                          </p:stCondLst>
                                        </p:cTn>
                                        <p:tgtEl>
                                          <p:spTgt spid="22">
                                            <p:txEl>
                                              <p:pRg st="3" end="3"/>
                                            </p:txEl>
                                          </p:spTgt>
                                        </p:tgtEl>
                                        <p:attrNameLst>
                                          <p:attrName>style.visibility</p:attrName>
                                        </p:attrNameLst>
                                      </p:cBhvr>
                                      <p:to>
                                        <p:strVal val="visible"/>
                                      </p:to>
                                    </p:set>
                                    <p:animEffect transition="in" filter="fade">
                                      <p:cBhvr>
                                        <p:cTn id="62" dur="1000"/>
                                        <p:tgtEl>
                                          <p:spTgt spid="22">
                                            <p:txEl>
                                              <p:pRg st="3" end="3"/>
                                            </p:txEl>
                                          </p:spTgt>
                                        </p:tgtEl>
                                      </p:cBhvr>
                                    </p:animEffect>
                                    <p:anim calcmode="lin" valueType="num">
                                      <p:cBhvr>
                                        <p:cTn id="63" dur="10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64" dur="1000" fill="hold"/>
                                        <p:tgtEl>
                                          <p:spTgt spid="22">
                                            <p:txEl>
                                              <p:pRg st="3" end="3"/>
                                            </p:txEl>
                                          </p:spTgt>
                                        </p:tgtEl>
                                        <p:attrNameLst>
                                          <p:attrName>ppt_y</p:attrName>
                                        </p:attrNameLst>
                                      </p:cBhvr>
                                      <p:tavLst>
                                        <p:tav tm="0">
                                          <p:val>
                                            <p:strVal val="#ppt_y+.1"/>
                                          </p:val>
                                        </p:tav>
                                        <p:tav tm="100000">
                                          <p:val>
                                            <p:strVal val="#ppt_y"/>
                                          </p:val>
                                        </p:tav>
                                      </p:tavLst>
                                    </p:anim>
                                  </p:child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22">
                                            <p:txEl>
                                              <p:pRg st="4" end="4"/>
                                            </p:txEl>
                                          </p:spTgt>
                                        </p:tgtEl>
                                        <p:attrNameLst>
                                          <p:attrName>style.visibility</p:attrName>
                                        </p:attrNameLst>
                                      </p:cBhvr>
                                      <p:to>
                                        <p:strVal val="visible"/>
                                      </p:to>
                                    </p:set>
                                    <p:animEffect transition="in" filter="fade">
                                      <p:cBhvr>
                                        <p:cTn id="68" dur="1000"/>
                                        <p:tgtEl>
                                          <p:spTgt spid="22">
                                            <p:txEl>
                                              <p:pRg st="4" end="4"/>
                                            </p:txEl>
                                          </p:spTgt>
                                        </p:tgtEl>
                                      </p:cBhvr>
                                    </p:animEffect>
                                    <p:anim calcmode="lin" valueType="num">
                                      <p:cBhvr>
                                        <p:cTn id="69" dur="1000" fill="hold"/>
                                        <p:tgtEl>
                                          <p:spTgt spid="22">
                                            <p:txEl>
                                              <p:pRg st="4" end="4"/>
                                            </p:txEl>
                                          </p:spTgt>
                                        </p:tgtEl>
                                        <p:attrNameLst>
                                          <p:attrName>ppt_x</p:attrName>
                                        </p:attrNameLst>
                                      </p:cBhvr>
                                      <p:tavLst>
                                        <p:tav tm="0">
                                          <p:val>
                                            <p:strVal val="#ppt_x"/>
                                          </p:val>
                                        </p:tav>
                                        <p:tav tm="100000">
                                          <p:val>
                                            <p:strVal val="#ppt_x"/>
                                          </p:val>
                                        </p:tav>
                                      </p:tavLst>
                                    </p:anim>
                                    <p:anim calcmode="lin" valueType="num">
                                      <p:cBhvr>
                                        <p:cTn id="70" dur="1000" fill="hold"/>
                                        <p:tgtEl>
                                          <p:spTgt spid="22">
                                            <p:txEl>
                                              <p:pRg st="4" end="4"/>
                                            </p:txEl>
                                          </p:spTgt>
                                        </p:tgtEl>
                                        <p:attrNameLst>
                                          <p:attrName>ppt_y</p:attrName>
                                        </p:attrNameLst>
                                      </p:cBhvr>
                                      <p:tavLst>
                                        <p:tav tm="0">
                                          <p:val>
                                            <p:strVal val="#ppt_y+.1"/>
                                          </p:val>
                                        </p:tav>
                                        <p:tav tm="100000">
                                          <p:val>
                                            <p:strVal val="#ppt_y"/>
                                          </p:val>
                                        </p:tav>
                                      </p:tavLst>
                                    </p:anim>
                                  </p:childTnLst>
                                </p:cTn>
                              </p:par>
                            </p:childTnLst>
                          </p:cTn>
                        </p:par>
                        <p:par>
                          <p:cTn id="71" fill="hold">
                            <p:stCondLst>
                              <p:cond delay="3000"/>
                            </p:stCondLst>
                            <p:childTnLst>
                              <p:par>
                                <p:cTn id="72" presetID="42" presetClass="entr" presetSubtype="0" fill="hold" nodeType="afterEffect">
                                  <p:stCondLst>
                                    <p:cond delay="0"/>
                                  </p:stCondLst>
                                  <p:childTnLst>
                                    <p:set>
                                      <p:cBhvr>
                                        <p:cTn id="73" dur="1" fill="hold">
                                          <p:stCondLst>
                                            <p:cond delay="0"/>
                                          </p:stCondLst>
                                        </p:cTn>
                                        <p:tgtEl>
                                          <p:spTgt spid="22">
                                            <p:txEl>
                                              <p:pRg st="5" end="5"/>
                                            </p:txEl>
                                          </p:spTgt>
                                        </p:tgtEl>
                                        <p:attrNameLst>
                                          <p:attrName>style.visibility</p:attrName>
                                        </p:attrNameLst>
                                      </p:cBhvr>
                                      <p:to>
                                        <p:strVal val="visible"/>
                                      </p:to>
                                    </p:set>
                                    <p:animEffect transition="in" filter="fade">
                                      <p:cBhvr>
                                        <p:cTn id="74" dur="1000"/>
                                        <p:tgtEl>
                                          <p:spTgt spid="22">
                                            <p:txEl>
                                              <p:pRg st="5" end="5"/>
                                            </p:txEl>
                                          </p:spTgt>
                                        </p:tgtEl>
                                      </p:cBhvr>
                                    </p:animEffect>
                                    <p:anim calcmode="lin" valueType="num">
                                      <p:cBhvr>
                                        <p:cTn id="75" dur="1000" fill="hold"/>
                                        <p:tgtEl>
                                          <p:spTgt spid="22">
                                            <p:txEl>
                                              <p:pRg st="5" end="5"/>
                                            </p:txEl>
                                          </p:spTgt>
                                        </p:tgtEl>
                                        <p:attrNameLst>
                                          <p:attrName>ppt_x</p:attrName>
                                        </p:attrNameLst>
                                      </p:cBhvr>
                                      <p:tavLst>
                                        <p:tav tm="0">
                                          <p:val>
                                            <p:strVal val="#ppt_x"/>
                                          </p:val>
                                        </p:tav>
                                        <p:tav tm="100000">
                                          <p:val>
                                            <p:strVal val="#ppt_x"/>
                                          </p:val>
                                        </p:tav>
                                      </p:tavLst>
                                    </p:anim>
                                    <p:anim calcmode="lin" valueType="num">
                                      <p:cBhvr>
                                        <p:cTn id="76" dur="1000" fill="hold"/>
                                        <p:tgtEl>
                                          <p:spTgt spid="2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500"/>
                                        <p:tgtEl>
                                          <p:spTgt spid="55"/>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wipe(down)">
                                      <p:cBhvr>
                                        <p:cTn id="84" dur="500"/>
                                        <p:tgtEl>
                                          <p:spTgt spid="4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fade">
                                      <p:cBhvr>
                                        <p:cTn id="89" dur="500"/>
                                        <p:tgtEl>
                                          <p:spTgt spid="51"/>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1000"/>
                                        <p:tgtEl>
                                          <p:spTgt spid="36"/>
                                        </p:tgtEl>
                                      </p:cBhvr>
                                    </p:animEffect>
                                    <p:anim calcmode="lin" valueType="num">
                                      <p:cBhvr>
                                        <p:cTn id="94" dur="1000" fill="hold"/>
                                        <p:tgtEl>
                                          <p:spTgt spid="36"/>
                                        </p:tgtEl>
                                        <p:attrNameLst>
                                          <p:attrName>ppt_x</p:attrName>
                                        </p:attrNameLst>
                                      </p:cBhvr>
                                      <p:tavLst>
                                        <p:tav tm="0">
                                          <p:val>
                                            <p:strVal val="#ppt_x"/>
                                          </p:val>
                                        </p:tav>
                                        <p:tav tm="100000">
                                          <p:val>
                                            <p:strVal val="#ppt_x"/>
                                          </p:val>
                                        </p:tav>
                                      </p:tavLst>
                                    </p:anim>
                                    <p:anim calcmode="lin" valueType="num">
                                      <p:cBhvr>
                                        <p:cTn id="9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fade">
                                      <p:cBhvr>
                                        <p:cTn id="100" dur="500"/>
                                        <p:tgtEl>
                                          <p:spTgt spid="44"/>
                                        </p:tgtEl>
                                      </p:cBhvr>
                                    </p:animEffect>
                                  </p:childTnLst>
                                </p:cTn>
                              </p:par>
                            </p:childTnLst>
                          </p:cTn>
                        </p:par>
                        <p:par>
                          <p:cTn id="101" fill="hold">
                            <p:stCondLst>
                              <p:cond delay="500"/>
                            </p:stCondLst>
                            <p:childTnLst>
                              <p:par>
                                <p:cTn id="102" presetID="31" presetClass="entr" presetSubtype="0" fill="hold" nodeType="afterEffect">
                                  <p:stCondLst>
                                    <p:cond delay="0"/>
                                  </p:stCondLst>
                                  <p:childTnLst>
                                    <p:set>
                                      <p:cBhvr>
                                        <p:cTn id="103" dur="1" fill="hold">
                                          <p:stCondLst>
                                            <p:cond delay="0"/>
                                          </p:stCondLst>
                                        </p:cTn>
                                        <p:tgtEl>
                                          <p:spTgt spid="23"/>
                                        </p:tgtEl>
                                        <p:attrNameLst>
                                          <p:attrName>style.visibility</p:attrName>
                                        </p:attrNameLst>
                                      </p:cBhvr>
                                      <p:to>
                                        <p:strVal val="visible"/>
                                      </p:to>
                                    </p:set>
                                    <p:anim calcmode="lin" valueType="num">
                                      <p:cBhvr>
                                        <p:cTn id="104" dur="1000" fill="hold"/>
                                        <p:tgtEl>
                                          <p:spTgt spid="23"/>
                                        </p:tgtEl>
                                        <p:attrNameLst>
                                          <p:attrName>ppt_w</p:attrName>
                                        </p:attrNameLst>
                                      </p:cBhvr>
                                      <p:tavLst>
                                        <p:tav tm="0">
                                          <p:val>
                                            <p:fltVal val="0"/>
                                          </p:val>
                                        </p:tav>
                                        <p:tav tm="100000">
                                          <p:val>
                                            <p:strVal val="#ppt_w"/>
                                          </p:val>
                                        </p:tav>
                                      </p:tavLst>
                                    </p:anim>
                                    <p:anim calcmode="lin" valueType="num">
                                      <p:cBhvr>
                                        <p:cTn id="105" dur="1000" fill="hold"/>
                                        <p:tgtEl>
                                          <p:spTgt spid="23"/>
                                        </p:tgtEl>
                                        <p:attrNameLst>
                                          <p:attrName>ppt_h</p:attrName>
                                        </p:attrNameLst>
                                      </p:cBhvr>
                                      <p:tavLst>
                                        <p:tav tm="0">
                                          <p:val>
                                            <p:fltVal val="0"/>
                                          </p:val>
                                        </p:tav>
                                        <p:tav tm="100000">
                                          <p:val>
                                            <p:strVal val="#ppt_h"/>
                                          </p:val>
                                        </p:tav>
                                      </p:tavLst>
                                    </p:anim>
                                    <p:anim calcmode="lin" valueType="num">
                                      <p:cBhvr>
                                        <p:cTn id="106" dur="1000" fill="hold"/>
                                        <p:tgtEl>
                                          <p:spTgt spid="23"/>
                                        </p:tgtEl>
                                        <p:attrNameLst>
                                          <p:attrName>style.rotation</p:attrName>
                                        </p:attrNameLst>
                                      </p:cBhvr>
                                      <p:tavLst>
                                        <p:tav tm="0">
                                          <p:val>
                                            <p:fltVal val="90"/>
                                          </p:val>
                                        </p:tav>
                                        <p:tav tm="100000">
                                          <p:val>
                                            <p:fltVal val="0"/>
                                          </p:val>
                                        </p:tav>
                                      </p:tavLst>
                                    </p:anim>
                                    <p:animEffect transition="in" filter="fade">
                                      <p:cBhvr>
                                        <p:cTn id="107" dur="1000"/>
                                        <p:tgtEl>
                                          <p:spTgt spid="23"/>
                                        </p:tgtEl>
                                      </p:cBhvr>
                                    </p:animEffect>
                                  </p:childTnLst>
                                </p:cTn>
                              </p:par>
                            </p:childTnLst>
                          </p:cTn>
                        </p:par>
                        <p:par>
                          <p:cTn id="108" fill="hold">
                            <p:stCondLst>
                              <p:cond delay="1500"/>
                            </p:stCondLst>
                            <p:childTnLst>
                              <p:par>
                                <p:cTn id="109" presetID="10" presetClass="entr" presetSubtype="0" fill="hold" grpId="0" nodeType="afterEffect">
                                  <p:stCondLst>
                                    <p:cond delay="0"/>
                                  </p:stCondLst>
                                  <p:childTnLst>
                                    <p:set>
                                      <p:cBhvr>
                                        <p:cTn id="110" dur="1" fill="hold">
                                          <p:stCondLst>
                                            <p:cond delay="0"/>
                                          </p:stCondLst>
                                        </p:cTn>
                                        <p:tgtEl>
                                          <p:spTgt spid="58"/>
                                        </p:tgtEl>
                                        <p:attrNameLst>
                                          <p:attrName>style.visibility</p:attrName>
                                        </p:attrNameLst>
                                      </p:cBhvr>
                                      <p:to>
                                        <p:strVal val="visible"/>
                                      </p:to>
                                    </p:set>
                                    <p:animEffect transition="in" filter="fade">
                                      <p:cBhvr>
                                        <p:cTn id="111" dur="500"/>
                                        <p:tgtEl>
                                          <p:spTgt spid="58"/>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52"/>
                                        </p:tgtEl>
                                        <p:attrNameLst>
                                          <p:attrName>style.visibility</p:attrName>
                                        </p:attrNameLst>
                                      </p:cBhvr>
                                      <p:to>
                                        <p:strVal val="visible"/>
                                      </p:to>
                                    </p:set>
                                    <p:animEffect transition="in" filter="fade">
                                      <p:cBhvr>
                                        <p:cTn id="116" dur="500"/>
                                        <p:tgtEl>
                                          <p:spTgt spid="52"/>
                                        </p:tgtEl>
                                      </p:cBhvr>
                                    </p:animEffect>
                                  </p:childTnLst>
                                </p:cTn>
                              </p:par>
                            </p:childTnLst>
                          </p:cTn>
                        </p:par>
                        <p:par>
                          <p:cTn id="117" fill="hold">
                            <p:stCondLst>
                              <p:cond delay="500"/>
                            </p:stCondLst>
                            <p:childTnLst>
                              <p:par>
                                <p:cTn id="118" presetID="10" presetClass="entr" presetSubtype="0" fill="hold" grpId="0" nodeType="after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fade">
                                      <p:cBhvr>
                                        <p:cTn id="120" dur="500"/>
                                        <p:tgtEl>
                                          <p:spTgt spid="3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49"/>
                                        </p:tgtEl>
                                        <p:attrNameLst>
                                          <p:attrName>style.visibility</p:attrName>
                                        </p:attrNameLst>
                                      </p:cBhvr>
                                      <p:to>
                                        <p:strVal val="visible"/>
                                      </p:to>
                                    </p:set>
                                    <p:animEffect transition="in" filter="fade">
                                      <p:cBhvr>
                                        <p:cTn id="125" dur="500"/>
                                        <p:tgtEl>
                                          <p:spTgt spid="49"/>
                                        </p:tgtEl>
                                      </p:cBhvr>
                                    </p:animEffect>
                                  </p:childTnLst>
                                </p:cTn>
                              </p:par>
                            </p:childTnLst>
                          </p:cTn>
                        </p:par>
                        <p:par>
                          <p:cTn id="126" fill="hold">
                            <p:stCondLst>
                              <p:cond delay="500"/>
                            </p:stCondLst>
                            <p:childTnLst>
                              <p:par>
                                <p:cTn id="127" presetID="10" presetClass="entr" presetSubtype="0" fill="hold" grpId="0" nodeType="afterEffect">
                                  <p:stCondLst>
                                    <p:cond delay="0"/>
                                  </p:stCondLst>
                                  <p:childTnLst>
                                    <p:set>
                                      <p:cBhvr>
                                        <p:cTn id="128" dur="1" fill="hold">
                                          <p:stCondLst>
                                            <p:cond delay="0"/>
                                          </p:stCondLst>
                                        </p:cTn>
                                        <p:tgtEl>
                                          <p:spTgt spid="59"/>
                                        </p:tgtEl>
                                        <p:attrNameLst>
                                          <p:attrName>style.visibility</p:attrName>
                                        </p:attrNameLst>
                                      </p:cBhvr>
                                      <p:to>
                                        <p:strVal val="visible"/>
                                      </p:to>
                                    </p:set>
                                    <p:animEffect transition="in" filter="fade">
                                      <p:cBhvr>
                                        <p:cTn id="129" dur="500"/>
                                        <p:tgtEl>
                                          <p:spTgt spid="59"/>
                                        </p:tgtEl>
                                      </p:cBhvr>
                                    </p:animEffect>
                                  </p:childTnLst>
                                </p:cTn>
                              </p:par>
                            </p:childTnLst>
                          </p:cTn>
                        </p:par>
                        <p:par>
                          <p:cTn id="130" fill="hold">
                            <p:stCondLst>
                              <p:cond delay="1000"/>
                            </p:stCondLst>
                            <p:childTnLst>
                              <p:par>
                                <p:cTn id="131" presetID="31" presetClass="entr" presetSubtype="0" fill="hold" nodeType="afterEffect">
                                  <p:stCondLst>
                                    <p:cond delay="0"/>
                                  </p:stCondLst>
                                  <p:childTnLst>
                                    <p:set>
                                      <p:cBhvr>
                                        <p:cTn id="132" dur="1" fill="hold">
                                          <p:stCondLst>
                                            <p:cond delay="0"/>
                                          </p:stCondLst>
                                        </p:cTn>
                                        <p:tgtEl>
                                          <p:spTgt spid="24"/>
                                        </p:tgtEl>
                                        <p:attrNameLst>
                                          <p:attrName>style.visibility</p:attrName>
                                        </p:attrNameLst>
                                      </p:cBhvr>
                                      <p:to>
                                        <p:strVal val="visible"/>
                                      </p:to>
                                    </p:set>
                                    <p:anim calcmode="lin" valueType="num">
                                      <p:cBhvr>
                                        <p:cTn id="133" dur="1000" fill="hold"/>
                                        <p:tgtEl>
                                          <p:spTgt spid="24"/>
                                        </p:tgtEl>
                                        <p:attrNameLst>
                                          <p:attrName>ppt_w</p:attrName>
                                        </p:attrNameLst>
                                      </p:cBhvr>
                                      <p:tavLst>
                                        <p:tav tm="0">
                                          <p:val>
                                            <p:fltVal val="0"/>
                                          </p:val>
                                        </p:tav>
                                        <p:tav tm="100000">
                                          <p:val>
                                            <p:strVal val="#ppt_w"/>
                                          </p:val>
                                        </p:tav>
                                      </p:tavLst>
                                    </p:anim>
                                    <p:anim calcmode="lin" valueType="num">
                                      <p:cBhvr>
                                        <p:cTn id="134" dur="1000" fill="hold"/>
                                        <p:tgtEl>
                                          <p:spTgt spid="24"/>
                                        </p:tgtEl>
                                        <p:attrNameLst>
                                          <p:attrName>ppt_h</p:attrName>
                                        </p:attrNameLst>
                                      </p:cBhvr>
                                      <p:tavLst>
                                        <p:tav tm="0">
                                          <p:val>
                                            <p:fltVal val="0"/>
                                          </p:val>
                                        </p:tav>
                                        <p:tav tm="100000">
                                          <p:val>
                                            <p:strVal val="#ppt_h"/>
                                          </p:val>
                                        </p:tav>
                                      </p:tavLst>
                                    </p:anim>
                                    <p:anim calcmode="lin" valueType="num">
                                      <p:cBhvr>
                                        <p:cTn id="135" dur="1000" fill="hold"/>
                                        <p:tgtEl>
                                          <p:spTgt spid="24"/>
                                        </p:tgtEl>
                                        <p:attrNameLst>
                                          <p:attrName>style.rotation</p:attrName>
                                        </p:attrNameLst>
                                      </p:cBhvr>
                                      <p:tavLst>
                                        <p:tav tm="0">
                                          <p:val>
                                            <p:fltVal val="90"/>
                                          </p:val>
                                        </p:tav>
                                        <p:tav tm="100000">
                                          <p:val>
                                            <p:fltVal val="0"/>
                                          </p:val>
                                        </p:tav>
                                      </p:tavLst>
                                    </p:anim>
                                    <p:animEffect transition="in" filter="fade">
                                      <p:cBhvr>
                                        <p:cTn id="136" dur="1000"/>
                                        <p:tgtEl>
                                          <p:spTgt spid="24"/>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53"/>
                                        </p:tgtEl>
                                        <p:attrNameLst>
                                          <p:attrName>style.visibility</p:attrName>
                                        </p:attrNameLst>
                                      </p:cBhvr>
                                      <p:to>
                                        <p:strVal val="visible"/>
                                      </p:to>
                                    </p:set>
                                    <p:animEffect transition="in" filter="fade">
                                      <p:cBhvr>
                                        <p:cTn id="141" dur="500"/>
                                        <p:tgtEl>
                                          <p:spTgt spid="53"/>
                                        </p:tgtEl>
                                      </p:cBhvr>
                                    </p:animEffect>
                                  </p:childTnLst>
                                </p:cTn>
                              </p:par>
                            </p:childTnLst>
                          </p:cTn>
                        </p:par>
                        <p:par>
                          <p:cTn id="142" fill="hold">
                            <p:stCondLst>
                              <p:cond delay="500"/>
                            </p:stCondLst>
                            <p:childTnLst>
                              <p:par>
                                <p:cTn id="143" presetID="10" presetClass="entr" presetSubtype="0" fill="hold" grpId="0" nodeType="afterEffect">
                                  <p:stCondLst>
                                    <p:cond delay="0"/>
                                  </p:stCondLst>
                                  <p:childTnLst>
                                    <p:set>
                                      <p:cBhvr>
                                        <p:cTn id="144" dur="1" fill="hold">
                                          <p:stCondLst>
                                            <p:cond delay="0"/>
                                          </p:stCondLst>
                                        </p:cTn>
                                        <p:tgtEl>
                                          <p:spTgt spid="37"/>
                                        </p:tgtEl>
                                        <p:attrNameLst>
                                          <p:attrName>style.visibility</p:attrName>
                                        </p:attrNameLst>
                                      </p:cBhvr>
                                      <p:to>
                                        <p:strVal val="visible"/>
                                      </p:to>
                                    </p:set>
                                    <p:animEffect transition="in" filter="fade">
                                      <p:cBhvr>
                                        <p:cTn id="145" dur="500"/>
                                        <p:tgtEl>
                                          <p:spTgt spid="37"/>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48"/>
                                        </p:tgtEl>
                                        <p:attrNameLst>
                                          <p:attrName>style.visibility</p:attrName>
                                        </p:attrNameLst>
                                      </p:cBhvr>
                                      <p:to>
                                        <p:strVal val="visible"/>
                                      </p:to>
                                    </p:set>
                                    <p:animEffect transition="in" filter="fade">
                                      <p:cBhvr>
                                        <p:cTn id="150" dur="500"/>
                                        <p:tgtEl>
                                          <p:spTgt spid="48"/>
                                        </p:tgtEl>
                                      </p:cBhvr>
                                    </p:animEffect>
                                  </p:childTnLst>
                                </p:cTn>
                              </p:par>
                            </p:childTnLst>
                          </p:cTn>
                        </p:par>
                        <p:par>
                          <p:cTn id="151" fill="hold">
                            <p:stCondLst>
                              <p:cond delay="500"/>
                            </p:stCondLst>
                            <p:childTnLst>
                              <p:par>
                                <p:cTn id="152" presetID="10" presetClass="entr" presetSubtype="0" fill="hold" grpId="0" nodeType="afterEffect">
                                  <p:stCondLst>
                                    <p:cond delay="0"/>
                                  </p:stCondLst>
                                  <p:childTnLst>
                                    <p:set>
                                      <p:cBhvr>
                                        <p:cTn id="153" dur="1" fill="hold">
                                          <p:stCondLst>
                                            <p:cond delay="0"/>
                                          </p:stCondLst>
                                        </p:cTn>
                                        <p:tgtEl>
                                          <p:spTgt spid="60"/>
                                        </p:tgtEl>
                                        <p:attrNameLst>
                                          <p:attrName>style.visibility</p:attrName>
                                        </p:attrNameLst>
                                      </p:cBhvr>
                                      <p:to>
                                        <p:strVal val="visible"/>
                                      </p:to>
                                    </p:set>
                                    <p:animEffect transition="in" filter="fade">
                                      <p:cBhvr>
                                        <p:cTn id="154" dur="500"/>
                                        <p:tgtEl>
                                          <p:spTgt spid="60"/>
                                        </p:tgtEl>
                                      </p:cBhvr>
                                    </p:animEffect>
                                  </p:childTnLst>
                                </p:cTn>
                              </p:par>
                            </p:childTnLst>
                          </p:cTn>
                        </p:par>
                        <p:par>
                          <p:cTn id="155" fill="hold">
                            <p:stCondLst>
                              <p:cond delay="1000"/>
                            </p:stCondLst>
                            <p:childTnLst>
                              <p:par>
                                <p:cTn id="156" presetID="31" presetClass="entr" presetSubtype="0" fill="hold" nodeType="afterEffect">
                                  <p:stCondLst>
                                    <p:cond delay="0"/>
                                  </p:stCondLst>
                                  <p:childTnLst>
                                    <p:set>
                                      <p:cBhvr>
                                        <p:cTn id="157" dur="1" fill="hold">
                                          <p:stCondLst>
                                            <p:cond delay="0"/>
                                          </p:stCondLst>
                                        </p:cTn>
                                        <p:tgtEl>
                                          <p:spTgt spid="26"/>
                                        </p:tgtEl>
                                        <p:attrNameLst>
                                          <p:attrName>style.visibility</p:attrName>
                                        </p:attrNameLst>
                                      </p:cBhvr>
                                      <p:to>
                                        <p:strVal val="visible"/>
                                      </p:to>
                                    </p:set>
                                    <p:anim calcmode="lin" valueType="num">
                                      <p:cBhvr>
                                        <p:cTn id="158" dur="1000" fill="hold"/>
                                        <p:tgtEl>
                                          <p:spTgt spid="26"/>
                                        </p:tgtEl>
                                        <p:attrNameLst>
                                          <p:attrName>ppt_w</p:attrName>
                                        </p:attrNameLst>
                                      </p:cBhvr>
                                      <p:tavLst>
                                        <p:tav tm="0">
                                          <p:val>
                                            <p:fltVal val="0"/>
                                          </p:val>
                                        </p:tav>
                                        <p:tav tm="100000">
                                          <p:val>
                                            <p:strVal val="#ppt_w"/>
                                          </p:val>
                                        </p:tav>
                                      </p:tavLst>
                                    </p:anim>
                                    <p:anim calcmode="lin" valueType="num">
                                      <p:cBhvr>
                                        <p:cTn id="159" dur="1000" fill="hold"/>
                                        <p:tgtEl>
                                          <p:spTgt spid="26"/>
                                        </p:tgtEl>
                                        <p:attrNameLst>
                                          <p:attrName>ppt_h</p:attrName>
                                        </p:attrNameLst>
                                      </p:cBhvr>
                                      <p:tavLst>
                                        <p:tav tm="0">
                                          <p:val>
                                            <p:fltVal val="0"/>
                                          </p:val>
                                        </p:tav>
                                        <p:tav tm="100000">
                                          <p:val>
                                            <p:strVal val="#ppt_h"/>
                                          </p:val>
                                        </p:tav>
                                      </p:tavLst>
                                    </p:anim>
                                    <p:anim calcmode="lin" valueType="num">
                                      <p:cBhvr>
                                        <p:cTn id="160" dur="1000" fill="hold"/>
                                        <p:tgtEl>
                                          <p:spTgt spid="26"/>
                                        </p:tgtEl>
                                        <p:attrNameLst>
                                          <p:attrName>style.rotation</p:attrName>
                                        </p:attrNameLst>
                                      </p:cBhvr>
                                      <p:tavLst>
                                        <p:tav tm="0">
                                          <p:val>
                                            <p:fltVal val="90"/>
                                          </p:val>
                                        </p:tav>
                                        <p:tav tm="100000">
                                          <p:val>
                                            <p:fltVal val="0"/>
                                          </p:val>
                                        </p:tav>
                                      </p:tavLst>
                                    </p:anim>
                                    <p:animEffect transition="in" filter="fade">
                                      <p:cBhvr>
                                        <p:cTn id="161" dur="1000"/>
                                        <p:tgtEl>
                                          <p:spTgt spid="26"/>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grpId="0" nodeType="clickEffect">
                                  <p:stCondLst>
                                    <p:cond delay="0"/>
                                  </p:stCondLst>
                                  <p:childTnLst>
                                    <p:set>
                                      <p:cBhvr>
                                        <p:cTn id="165" dur="1" fill="hold">
                                          <p:stCondLst>
                                            <p:cond delay="0"/>
                                          </p:stCondLst>
                                        </p:cTn>
                                        <p:tgtEl>
                                          <p:spTgt spid="54"/>
                                        </p:tgtEl>
                                        <p:attrNameLst>
                                          <p:attrName>style.visibility</p:attrName>
                                        </p:attrNameLst>
                                      </p:cBhvr>
                                      <p:to>
                                        <p:strVal val="visible"/>
                                      </p:to>
                                    </p:set>
                                    <p:animEffect transition="in" filter="fade">
                                      <p:cBhvr>
                                        <p:cTn id="166" dur="500"/>
                                        <p:tgtEl>
                                          <p:spTgt spid="54"/>
                                        </p:tgtEl>
                                      </p:cBhvr>
                                    </p:animEffect>
                                  </p:childTnLst>
                                </p:cTn>
                              </p:par>
                            </p:childTnLst>
                          </p:cTn>
                        </p:par>
                        <p:par>
                          <p:cTn id="167" fill="hold">
                            <p:stCondLst>
                              <p:cond delay="500"/>
                            </p:stCondLst>
                            <p:childTnLst>
                              <p:par>
                                <p:cTn id="168" presetID="10" presetClass="entr" presetSubtype="0" fill="hold" grpId="0" nodeType="afterEffect">
                                  <p:stCondLst>
                                    <p:cond delay="0"/>
                                  </p:stCondLst>
                                  <p:childTnLst>
                                    <p:set>
                                      <p:cBhvr>
                                        <p:cTn id="169" dur="1" fill="hold">
                                          <p:stCondLst>
                                            <p:cond delay="0"/>
                                          </p:stCondLst>
                                        </p:cTn>
                                        <p:tgtEl>
                                          <p:spTgt spid="41"/>
                                        </p:tgtEl>
                                        <p:attrNameLst>
                                          <p:attrName>style.visibility</p:attrName>
                                        </p:attrNameLst>
                                      </p:cBhvr>
                                      <p:to>
                                        <p:strVal val="visible"/>
                                      </p:to>
                                    </p:set>
                                    <p:animEffect transition="in" filter="fade">
                                      <p:cBhvr>
                                        <p:cTn id="170" dur="500"/>
                                        <p:tgtEl>
                                          <p:spTgt spid="41"/>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47"/>
                                        </p:tgtEl>
                                        <p:attrNameLst>
                                          <p:attrName>style.visibility</p:attrName>
                                        </p:attrNameLst>
                                      </p:cBhvr>
                                      <p:to>
                                        <p:strVal val="visible"/>
                                      </p:to>
                                    </p:set>
                                    <p:animEffect transition="in" filter="fade">
                                      <p:cBhvr>
                                        <p:cTn id="175" dur="500"/>
                                        <p:tgtEl>
                                          <p:spTgt spid="47"/>
                                        </p:tgtEl>
                                      </p:cBhvr>
                                    </p:animEffect>
                                  </p:childTnLst>
                                </p:cTn>
                              </p:par>
                            </p:childTnLst>
                          </p:cTn>
                        </p:par>
                        <p:par>
                          <p:cTn id="176" fill="hold">
                            <p:stCondLst>
                              <p:cond delay="500"/>
                            </p:stCondLst>
                            <p:childTnLst>
                              <p:par>
                                <p:cTn id="177" presetID="10" presetClass="entr" presetSubtype="0" fill="hold" grpId="0" nodeType="afterEffect">
                                  <p:stCondLst>
                                    <p:cond delay="0"/>
                                  </p:stCondLst>
                                  <p:childTnLst>
                                    <p:set>
                                      <p:cBhvr>
                                        <p:cTn id="178" dur="1" fill="hold">
                                          <p:stCondLst>
                                            <p:cond delay="0"/>
                                          </p:stCondLst>
                                        </p:cTn>
                                        <p:tgtEl>
                                          <p:spTgt spid="61"/>
                                        </p:tgtEl>
                                        <p:attrNameLst>
                                          <p:attrName>style.visibility</p:attrName>
                                        </p:attrNameLst>
                                      </p:cBhvr>
                                      <p:to>
                                        <p:strVal val="visible"/>
                                      </p:to>
                                    </p:set>
                                    <p:animEffect transition="in" filter="fade">
                                      <p:cBhvr>
                                        <p:cTn id="179" dur="500"/>
                                        <p:tgtEl>
                                          <p:spTgt spid="61"/>
                                        </p:tgtEl>
                                      </p:cBhvr>
                                    </p:animEffect>
                                  </p:childTnLst>
                                </p:cTn>
                              </p:par>
                            </p:childTnLst>
                          </p:cTn>
                        </p:par>
                        <p:par>
                          <p:cTn id="180" fill="hold">
                            <p:stCondLst>
                              <p:cond delay="1000"/>
                            </p:stCondLst>
                            <p:childTnLst>
                              <p:par>
                                <p:cTn id="181" presetID="31" presetClass="entr" presetSubtype="0" fill="hold" nodeType="afterEffect">
                                  <p:stCondLst>
                                    <p:cond delay="0"/>
                                  </p:stCondLst>
                                  <p:childTnLst>
                                    <p:set>
                                      <p:cBhvr>
                                        <p:cTn id="182" dur="1" fill="hold">
                                          <p:stCondLst>
                                            <p:cond delay="0"/>
                                          </p:stCondLst>
                                        </p:cTn>
                                        <p:tgtEl>
                                          <p:spTgt spid="31"/>
                                        </p:tgtEl>
                                        <p:attrNameLst>
                                          <p:attrName>style.visibility</p:attrName>
                                        </p:attrNameLst>
                                      </p:cBhvr>
                                      <p:to>
                                        <p:strVal val="visible"/>
                                      </p:to>
                                    </p:set>
                                    <p:anim calcmode="lin" valueType="num">
                                      <p:cBhvr>
                                        <p:cTn id="183" dur="1000" fill="hold"/>
                                        <p:tgtEl>
                                          <p:spTgt spid="31"/>
                                        </p:tgtEl>
                                        <p:attrNameLst>
                                          <p:attrName>ppt_w</p:attrName>
                                        </p:attrNameLst>
                                      </p:cBhvr>
                                      <p:tavLst>
                                        <p:tav tm="0">
                                          <p:val>
                                            <p:fltVal val="0"/>
                                          </p:val>
                                        </p:tav>
                                        <p:tav tm="100000">
                                          <p:val>
                                            <p:strVal val="#ppt_w"/>
                                          </p:val>
                                        </p:tav>
                                      </p:tavLst>
                                    </p:anim>
                                    <p:anim calcmode="lin" valueType="num">
                                      <p:cBhvr>
                                        <p:cTn id="184" dur="1000" fill="hold"/>
                                        <p:tgtEl>
                                          <p:spTgt spid="31"/>
                                        </p:tgtEl>
                                        <p:attrNameLst>
                                          <p:attrName>ppt_h</p:attrName>
                                        </p:attrNameLst>
                                      </p:cBhvr>
                                      <p:tavLst>
                                        <p:tav tm="0">
                                          <p:val>
                                            <p:fltVal val="0"/>
                                          </p:val>
                                        </p:tav>
                                        <p:tav tm="100000">
                                          <p:val>
                                            <p:strVal val="#ppt_h"/>
                                          </p:val>
                                        </p:tav>
                                      </p:tavLst>
                                    </p:anim>
                                    <p:anim calcmode="lin" valueType="num">
                                      <p:cBhvr>
                                        <p:cTn id="185" dur="1000" fill="hold"/>
                                        <p:tgtEl>
                                          <p:spTgt spid="31"/>
                                        </p:tgtEl>
                                        <p:attrNameLst>
                                          <p:attrName>style.rotation</p:attrName>
                                        </p:attrNameLst>
                                      </p:cBhvr>
                                      <p:tavLst>
                                        <p:tav tm="0">
                                          <p:val>
                                            <p:fltVal val="90"/>
                                          </p:val>
                                        </p:tav>
                                        <p:tav tm="100000">
                                          <p:val>
                                            <p:fltVal val="0"/>
                                          </p:val>
                                        </p:tav>
                                      </p:tavLst>
                                    </p:anim>
                                    <p:animEffect transition="in" filter="fade">
                                      <p:cBhvr>
                                        <p:cTn id="186" dur="1000"/>
                                        <p:tgtEl>
                                          <p:spTgt spid="31"/>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fade">
                                      <p:cBhvr>
                                        <p:cTn id="191" dur="500"/>
                                        <p:tgtEl>
                                          <p:spTgt spid="56"/>
                                        </p:tgtEl>
                                      </p:cBhvr>
                                    </p:animEffect>
                                  </p:childTnLst>
                                </p:cTn>
                              </p:par>
                            </p:childTnLst>
                          </p:cTn>
                        </p:par>
                        <p:par>
                          <p:cTn id="192" fill="hold">
                            <p:stCondLst>
                              <p:cond delay="500"/>
                            </p:stCondLst>
                            <p:childTnLst>
                              <p:par>
                                <p:cTn id="193" presetID="10" presetClass="entr" presetSubtype="0" fill="hold" grpId="0" nodeType="afterEffect">
                                  <p:stCondLst>
                                    <p:cond delay="0"/>
                                  </p:stCondLst>
                                  <p:childTnLst>
                                    <p:set>
                                      <p:cBhvr>
                                        <p:cTn id="194" dur="1" fill="hold">
                                          <p:stCondLst>
                                            <p:cond delay="0"/>
                                          </p:stCondLst>
                                        </p:cTn>
                                        <p:tgtEl>
                                          <p:spTgt spid="42"/>
                                        </p:tgtEl>
                                        <p:attrNameLst>
                                          <p:attrName>style.visibility</p:attrName>
                                        </p:attrNameLst>
                                      </p:cBhvr>
                                      <p:to>
                                        <p:strVal val="visible"/>
                                      </p:to>
                                    </p:set>
                                    <p:animEffect transition="in" filter="fade">
                                      <p:cBhvr>
                                        <p:cTn id="195" dur="500"/>
                                        <p:tgtEl>
                                          <p:spTgt spid="42"/>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46"/>
                                        </p:tgtEl>
                                        <p:attrNameLst>
                                          <p:attrName>style.visibility</p:attrName>
                                        </p:attrNameLst>
                                      </p:cBhvr>
                                      <p:to>
                                        <p:strVal val="visible"/>
                                      </p:to>
                                    </p:set>
                                    <p:animEffect transition="in" filter="fade">
                                      <p:cBhvr>
                                        <p:cTn id="200" dur="500"/>
                                        <p:tgtEl>
                                          <p:spTgt spid="46"/>
                                        </p:tgtEl>
                                      </p:cBhvr>
                                    </p:animEffect>
                                  </p:childTnLst>
                                </p:cTn>
                              </p:par>
                            </p:childTnLst>
                          </p:cTn>
                        </p:par>
                        <p:par>
                          <p:cTn id="201" fill="hold">
                            <p:stCondLst>
                              <p:cond delay="500"/>
                            </p:stCondLst>
                            <p:childTnLst>
                              <p:par>
                                <p:cTn id="202" presetID="31" presetClass="entr" presetSubtype="0" fill="hold" nodeType="afterEffect">
                                  <p:stCondLst>
                                    <p:cond delay="0"/>
                                  </p:stCondLst>
                                  <p:childTnLst>
                                    <p:set>
                                      <p:cBhvr>
                                        <p:cTn id="203" dur="1" fill="hold">
                                          <p:stCondLst>
                                            <p:cond delay="0"/>
                                          </p:stCondLst>
                                        </p:cTn>
                                        <p:tgtEl>
                                          <p:spTgt spid="34"/>
                                        </p:tgtEl>
                                        <p:attrNameLst>
                                          <p:attrName>style.visibility</p:attrName>
                                        </p:attrNameLst>
                                      </p:cBhvr>
                                      <p:to>
                                        <p:strVal val="visible"/>
                                      </p:to>
                                    </p:set>
                                    <p:anim calcmode="lin" valueType="num">
                                      <p:cBhvr>
                                        <p:cTn id="204" dur="1000" fill="hold"/>
                                        <p:tgtEl>
                                          <p:spTgt spid="34"/>
                                        </p:tgtEl>
                                        <p:attrNameLst>
                                          <p:attrName>ppt_w</p:attrName>
                                        </p:attrNameLst>
                                      </p:cBhvr>
                                      <p:tavLst>
                                        <p:tav tm="0">
                                          <p:val>
                                            <p:fltVal val="0"/>
                                          </p:val>
                                        </p:tav>
                                        <p:tav tm="100000">
                                          <p:val>
                                            <p:strVal val="#ppt_w"/>
                                          </p:val>
                                        </p:tav>
                                      </p:tavLst>
                                    </p:anim>
                                    <p:anim calcmode="lin" valueType="num">
                                      <p:cBhvr>
                                        <p:cTn id="205" dur="1000" fill="hold"/>
                                        <p:tgtEl>
                                          <p:spTgt spid="34"/>
                                        </p:tgtEl>
                                        <p:attrNameLst>
                                          <p:attrName>ppt_h</p:attrName>
                                        </p:attrNameLst>
                                      </p:cBhvr>
                                      <p:tavLst>
                                        <p:tav tm="0">
                                          <p:val>
                                            <p:fltVal val="0"/>
                                          </p:val>
                                        </p:tav>
                                        <p:tav tm="100000">
                                          <p:val>
                                            <p:strVal val="#ppt_h"/>
                                          </p:val>
                                        </p:tav>
                                      </p:tavLst>
                                    </p:anim>
                                    <p:anim calcmode="lin" valueType="num">
                                      <p:cBhvr>
                                        <p:cTn id="206" dur="1000" fill="hold"/>
                                        <p:tgtEl>
                                          <p:spTgt spid="34"/>
                                        </p:tgtEl>
                                        <p:attrNameLst>
                                          <p:attrName>style.rotation</p:attrName>
                                        </p:attrNameLst>
                                      </p:cBhvr>
                                      <p:tavLst>
                                        <p:tav tm="0">
                                          <p:val>
                                            <p:fltVal val="90"/>
                                          </p:val>
                                        </p:tav>
                                        <p:tav tm="100000">
                                          <p:val>
                                            <p:fltVal val="0"/>
                                          </p:val>
                                        </p:tav>
                                      </p:tavLst>
                                    </p:anim>
                                    <p:animEffect transition="in" filter="fade">
                                      <p:cBhvr>
                                        <p:cTn id="207" dur="1000"/>
                                        <p:tgtEl>
                                          <p:spTgt spid="34"/>
                                        </p:tgtEl>
                                      </p:cBhvr>
                                    </p:animEffect>
                                  </p:childTnLst>
                                </p:cTn>
                              </p:par>
                            </p:childTnLst>
                          </p:cTn>
                        </p:par>
                        <p:par>
                          <p:cTn id="208" fill="hold">
                            <p:stCondLst>
                              <p:cond delay="1500"/>
                            </p:stCondLst>
                            <p:childTnLst>
                              <p:par>
                                <p:cTn id="209" presetID="10" presetClass="entr" presetSubtype="0" fill="hold" grpId="0" nodeType="afterEffect">
                                  <p:stCondLst>
                                    <p:cond delay="0"/>
                                  </p:stCondLst>
                                  <p:childTnLst>
                                    <p:set>
                                      <p:cBhvr>
                                        <p:cTn id="210" dur="1" fill="hold">
                                          <p:stCondLst>
                                            <p:cond delay="0"/>
                                          </p:stCondLst>
                                        </p:cTn>
                                        <p:tgtEl>
                                          <p:spTgt spid="62"/>
                                        </p:tgtEl>
                                        <p:attrNameLst>
                                          <p:attrName>style.visibility</p:attrName>
                                        </p:attrNameLst>
                                      </p:cBhvr>
                                      <p:to>
                                        <p:strVal val="visible"/>
                                      </p:to>
                                    </p:set>
                                    <p:animEffect transition="in" filter="fade">
                                      <p:cBhvr>
                                        <p:cTn id="211" dur="500"/>
                                        <p:tgtEl>
                                          <p:spTgt spid="62"/>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57"/>
                                        </p:tgtEl>
                                        <p:attrNameLst>
                                          <p:attrName>style.visibility</p:attrName>
                                        </p:attrNameLst>
                                      </p:cBhvr>
                                      <p:to>
                                        <p:strVal val="visible"/>
                                      </p:to>
                                    </p:set>
                                    <p:animEffect transition="in" filter="fade">
                                      <p:cBhvr>
                                        <p:cTn id="216" dur="500"/>
                                        <p:tgtEl>
                                          <p:spTgt spid="57"/>
                                        </p:tgtEl>
                                      </p:cBhvr>
                                    </p:animEffect>
                                  </p:childTnLst>
                                </p:cTn>
                              </p:par>
                            </p:childTnLst>
                          </p:cTn>
                        </p:par>
                        <p:par>
                          <p:cTn id="217" fill="hold">
                            <p:stCondLst>
                              <p:cond delay="500"/>
                            </p:stCondLst>
                            <p:childTnLst>
                              <p:par>
                                <p:cTn id="218" presetID="10" presetClass="entr" presetSubtype="0" fill="hold" grpId="0" nodeType="afterEffect">
                                  <p:stCondLst>
                                    <p:cond delay="0"/>
                                  </p:stCondLst>
                                  <p:childTnLst>
                                    <p:set>
                                      <p:cBhvr>
                                        <p:cTn id="219" dur="1" fill="hold">
                                          <p:stCondLst>
                                            <p:cond delay="0"/>
                                          </p:stCondLst>
                                        </p:cTn>
                                        <p:tgtEl>
                                          <p:spTgt spid="39"/>
                                        </p:tgtEl>
                                        <p:attrNameLst>
                                          <p:attrName>style.visibility</p:attrName>
                                        </p:attrNameLst>
                                      </p:cBhvr>
                                      <p:to>
                                        <p:strVal val="visible"/>
                                      </p:to>
                                    </p:set>
                                    <p:animEffect transition="in" filter="fade">
                                      <p:cBhvr>
                                        <p:cTn id="220" dur="500"/>
                                        <p:tgtEl>
                                          <p:spTgt spid="39"/>
                                        </p:tgtEl>
                                      </p:cBhvr>
                                    </p:animEffect>
                                  </p:childTnLst>
                                </p:cTn>
                              </p:par>
                            </p:childTnLst>
                          </p:cTn>
                        </p:par>
                      </p:childTnLst>
                    </p:cTn>
                  </p:par>
                  <p:par>
                    <p:cTn id="221" fill="hold">
                      <p:stCondLst>
                        <p:cond delay="indefinite"/>
                      </p:stCondLst>
                      <p:childTnLst>
                        <p:par>
                          <p:cTn id="222" fill="hold">
                            <p:stCondLst>
                              <p:cond delay="0"/>
                            </p:stCondLst>
                            <p:childTnLst>
                              <p:par>
                                <p:cTn id="223" presetID="10" presetClass="entr" presetSubtype="0" fill="hold" grpId="0" nodeType="clickEffect">
                                  <p:stCondLst>
                                    <p:cond delay="0"/>
                                  </p:stCondLst>
                                  <p:childTnLst>
                                    <p:set>
                                      <p:cBhvr>
                                        <p:cTn id="224" dur="1" fill="hold">
                                          <p:stCondLst>
                                            <p:cond delay="0"/>
                                          </p:stCondLst>
                                        </p:cTn>
                                        <p:tgtEl>
                                          <p:spTgt spid="45"/>
                                        </p:tgtEl>
                                        <p:attrNameLst>
                                          <p:attrName>style.visibility</p:attrName>
                                        </p:attrNameLst>
                                      </p:cBhvr>
                                      <p:to>
                                        <p:strVal val="visible"/>
                                      </p:to>
                                    </p:set>
                                    <p:animEffect transition="in" filter="fade">
                                      <p:cBhvr>
                                        <p:cTn id="225" dur="500"/>
                                        <p:tgtEl>
                                          <p:spTgt spid="45"/>
                                        </p:tgtEl>
                                      </p:cBhvr>
                                    </p:animEffect>
                                  </p:childTnLst>
                                </p:cTn>
                              </p:par>
                            </p:childTnLst>
                          </p:cTn>
                        </p:par>
                        <p:par>
                          <p:cTn id="226" fill="hold">
                            <p:stCondLst>
                              <p:cond delay="500"/>
                            </p:stCondLst>
                            <p:childTnLst>
                              <p:par>
                                <p:cTn id="227" presetID="10" presetClass="entr" presetSubtype="0" fill="hold" grpId="0" nodeType="afterEffect">
                                  <p:stCondLst>
                                    <p:cond delay="0"/>
                                  </p:stCondLst>
                                  <p:childTnLst>
                                    <p:set>
                                      <p:cBhvr>
                                        <p:cTn id="228" dur="1" fill="hold">
                                          <p:stCondLst>
                                            <p:cond delay="0"/>
                                          </p:stCondLst>
                                        </p:cTn>
                                        <p:tgtEl>
                                          <p:spTgt spid="63"/>
                                        </p:tgtEl>
                                        <p:attrNameLst>
                                          <p:attrName>style.visibility</p:attrName>
                                        </p:attrNameLst>
                                      </p:cBhvr>
                                      <p:to>
                                        <p:strVal val="visible"/>
                                      </p:to>
                                    </p:set>
                                    <p:animEffect transition="in" filter="fade">
                                      <p:cBhvr>
                                        <p:cTn id="229" dur="500"/>
                                        <p:tgtEl>
                                          <p:spTgt spid="63"/>
                                        </p:tgtEl>
                                      </p:cBhvr>
                                    </p:animEffect>
                                  </p:childTnLst>
                                </p:cTn>
                              </p:par>
                            </p:childTnLst>
                          </p:cTn>
                        </p:par>
                        <p:par>
                          <p:cTn id="230" fill="hold">
                            <p:stCondLst>
                              <p:cond delay="1000"/>
                            </p:stCondLst>
                            <p:childTnLst>
                              <p:par>
                                <p:cTn id="231" presetID="31" presetClass="entr" presetSubtype="0" fill="hold" nodeType="afterEffect">
                                  <p:stCondLst>
                                    <p:cond delay="0"/>
                                  </p:stCondLst>
                                  <p:childTnLst>
                                    <p:set>
                                      <p:cBhvr>
                                        <p:cTn id="232" dur="1" fill="hold">
                                          <p:stCondLst>
                                            <p:cond delay="0"/>
                                          </p:stCondLst>
                                        </p:cTn>
                                        <p:tgtEl>
                                          <p:spTgt spid="35"/>
                                        </p:tgtEl>
                                        <p:attrNameLst>
                                          <p:attrName>style.visibility</p:attrName>
                                        </p:attrNameLst>
                                      </p:cBhvr>
                                      <p:to>
                                        <p:strVal val="visible"/>
                                      </p:to>
                                    </p:set>
                                    <p:anim calcmode="lin" valueType="num">
                                      <p:cBhvr>
                                        <p:cTn id="233" dur="1000" fill="hold"/>
                                        <p:tgtEl>
                                          <p:spTgt spid="35"/>
                                        </p:tgtEl>
                                        <p:attrNameLst>
                                          <p:attrName>ppt_w</p:attrName>
                                        </p:attrNameLst>
                                      </p:cBhvr>
                                      <p:tavLst>
                                        <p:tav tm="0">
                                          <p:val>
                                            <p:fltVal val="0"/>
                                          </p:val>
                                        </p:tav>
                                        <p:tav tm="100000">
                                          <p:val>
                                            <p:strVal val="#ppt_w"/>
                                          </p:val>
                                        </p:tav>
                                      </p:tavLst>
                                    </p:anim>
                                    <p:anim calcmode="lin" valueType="num">
                                      <p:cBhvr>
                                        <p:cTn id="234" dur="1000" fill="hold"/>
                                        <p:tgtEl>
                                          <p:spTgt spid="35"/>
                                        </p:tgtEl>
                                        <p:attrNameLst>
                                          <p:attrName>ppt_h</p:attrName>
                                        </p:attrNameLst>
                                      </p:cBhvr>
                                      <p:tavLst>
                                        <p:tav tm="0">
                                          <p:val>
                                            <p:fltVal val="0"/>
                                          </p:val>
                                        </p:tav>
                                        <p:tav tm="100000">
                                          <p:val>
                                            <p:strVal val="#ppt_h"/>
                                          </p:val>
                                        </p:tav>
                                      </p:tavLst>
                                    </p:anim>
                                    <p:anim calcmode="lin" valueType="num">
                                      <p:cBhvr>
                                        <p:cTn id="235" dur="1000" fill="hold"/>
                                        <p:tgtEl>
                                          <p:spTgt spid="35"/>
                                        </p:tgtEl>
                                        <p:attrNameLst>
                                          <p:attrName>style.rotation</p:attrName>
                                        </p:attrNameLst>
                                      </p:cBhvr>
                                      <p:tavLst>
                                        <p:tav tm="0">
                                          <p:val>
                                            <p:fltVal val="90"/>
                                          </p:val>
                                        </p:tav>
                                        <p:tav tm="100000">
                                          <p:val>
                                            <p:fltVal val="0"/>
                                          </p:val>
                                        </p:tav>
                                      </p:tavLst>
                                    </p:anim>
                                    <p:animEffect transition="in" filter="fade">
                                      <p:cBhvr>
                                        <p:cTn id="236"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36" grpId="0" animBg="1"/>
      <p:bldP spid="37" grpId="0" animBg="1"/>
      <p:bldP spid="38" grpId="0" animBg="1"/>
      <p:bldP spid="39"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5" grpId="0" animBg="1"/>
      <p:bldP spid="51" grpId="0" animBg="1"/>
      <p:bldP spid="52" grpId="0" animBg="1"/>
      <p:bldP spid="53" grpId="0" animBg="1"/>
      <p:bldP spid="54" grpId="0" animBg="1"/>
      <p:bldP spid="56" grpId="0" animBg="1"/>
      <p:bldP spid="57" grpId="0" animBg="1"/>
      <p:bldP spid="58" grpId="0"/>
      <p:bldP spid="59" grpId="0"/>
      <p:bldP spid="60" grpId="0"/>
      <p:bldP spid="61" grpId="0"/>
      <p:bldP spid="62" grpId="0"/>
      <p:bldP spid="6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190900" y="364594"/>
            <a:ext cx="8748613"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lvl="3" algn="ctr"/>
            <a:r>
              <a:rPr lang="es-EC" sz="2000" b="1" dirty="0" smtClean="0">
                <a:effectLst>
                  <a:outerShdw blurRad="38100" dist="38100" dir="2700000" algn="tl">
                    <a:srgbClr val="000000">
                      <a:alpha val="43137"/>
                    </a:srgbClr>
                  </a:outerShdw>
                </a:effectLst>
                <a:latin typeface="Arial" pitchFamily="34" charset="0"/>
                <a:cs typeface="Arial" pitchFamily="34" charset="0"/>
              </a:rPr>
              <a:t>INGRESO, TRANSPORTE Y ACUMULACIÓN DE CADMIO EN PLANTAS</a:t>
            </a:r>
            <a:endParaRPr lang="es-EC" sz="2000" dirty="0">
              <a:effectLst>
                <a:outerShdw blurRad="38100" dist="38100" dir="2700000" algn="tl">
                  <a:srgbClr val="000000">
                    <a:alpha val="43137"/>
                  </a:srgbClr>
                </a:outerShdw>
              </a:effectLst>
              <a:latin typeface="Arial" pitchFamily="34" charset="0"/>
              <a:cs typeface="Arial" pitchFamily="34" charset="0"/>
            </a:endParaRPr>
          </a:p>
        </p:txBody>
      </p:sp>
      <p:pic>
        <p:nvPicPr>
          <p:cNvPr id="8" name="7 Imagen"/>
          <p:cNvPicPr/>
          <p:nvPr/>
        </p:nvPicPr>
        <p:blipFill>
          <a:blip r:embed="rId3" cstate="print"/>
          <a:stretch>
            <a:fillRect/>
          </a:stretch>
        </p:blipFill>
        <p:spPr>
          <a:xfrm>
            <a:off x="203485" y="963818"/>
            <a:ext cx="5184576" cy="4414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2 CuadroTexto"/>
          <p:cNvSpPr txBox="1"/>
          <p:nvPr/>
        </p:nvSpPr>
        <p:spPr>
          <a:xfrm>
            <a:off x="5430018" y="1181637"/>
            <a:ext cx="3713982" cy="1708160"/>
          </a:xfrm>
          <a:prstGeom prst="rect">
            <a:avLst/>
          </a:prstGeom>
          <a:noFill/>
        </p:spPr>
        <p:txBody>
          <a:bodyPr wrap="square" rtlCol="0">
            <a:spAutoFit/>
          </a:bodyPr>
          <a:lstStyle/>
          <a:p>
            <a:pPr marL="285750" indent="-285750" algn="just">
              <a:lnSpc>
                <a:spcPct val="150000"/>
              </a:lnSpc>
              <a:buClr>
                <a:srgbClr val="C00000"/>
              </a:buClr>
              <a:buFont typeface="Arial" pitchFamily="34" charset="0"/>
              <a:buChar char="•"/>
            </a:pPr>
            <a:r>
              <a:rPr lang="es-AR" sz="1400" dirty="0">
                <a:latin typeface="Arial" pitchFamily="34" charset="0"/>
                <a:cs typeface="Arial" pitchFamily="34" charset="0"/>
              </a:rPr>
              <a:t>Se transporta a través de proteínas </a:t>
            </a:r>
            <a:r>
              <a:rPr lang="es-AR" sz="1400" dirty="0" smtClean="0">
                <a:latin typeface="Arial" pitchFamily="34" charset="0"/>
                <a:cs typeface="Arial" pitchFamily="34" charset="0"/>
              </a:rPr>
              <a:t>ZIP, </a:t>
            </a:r>
            <a:r>
              <a:rPr lang="es-AR" sz="1400" dirty="0" err="1" smtClean="0">
                <a:latin typeface="Arial" pitchFamily="34" charset="0"/>
                <a:cs typeface="Arial" pitchFamily="34" charset="0"/>
              </a:rPr>
              <a:t>GSH</a:t>
            </a:r>
            <a:r>
              <a:rPr lang="es-AR" sz="1400" dirty="0" smtClean="0">
                <a:latin typeface="Arial" pitchFamily="34" charset="0"/>
                <a:cs typeface="Arial" pitchFamily="34" charset="0"/>
              </a:rPr>
              <a:t> y PC</a:t>
            </a:r>
          </a:p>
          <a:p>
            <a:pPr marL="285750" indent="-285750" algn="just">
              <a:lnSpc>
                <a:spcPct val="150000"/>
              </a:lnSpc>
              <a:buClr>
                <a:srgbClr val="C00000"/>
              </a:buClr>
              <a:buFont typeface="Arial" pitchFamily="34" charset="0"/>
              <a:buChar char="•"/>
            </a:pPr>
            <a:r>
              <a:rPr lang="es-AR" sz="1400" dirty="0">
                <a:latin typeface="Arial" pitchFamily="34" charset="0"/>
                <a:cs typeface="Arial" pitchFamily="34" charset="0"/>
              </a:rPr>
              <a:t>Ingresa por intercambio iónico o difusión (proteínas </a:t>
            </a:r>
            <a:r>
              <a:rPr lang="es-AR" sz="1400" dirty="0" err="1">
                <a:latin typeface="Arial" pitchFamily="34" charset="0"/>
                <a:cs typeface="Arial" pitchFamily="34" charset="0"/>
              </a:rPr>
              <a:t>CFD</a:t>
            </a:r>
            <a:r>
              <a:rPr lang="es-AR" sz="1400" dirty="0">
                <a:latin typeface="Arial" pitchFamily="34" charset="0"/>
                <a:cs typeface="Arial" pitchFamily="34" charset="0"/>
              </a:rPr>
              <a:t>)</a:t>
            </a:r>
          </a:p>
          <a:p>
            <a:pPr marL="285750" indent="-285750" algn="just">
              <a:lnSpc>
                <a:spcPct val="150000"/>
              </a:lnSpc>
              <a:buClr>
                <a:srgbClr val="C00000"/>
              </a:buClr>
              <a:buFont typeface="Arial" pitchFamily="34" charset="0"/>
              <a:buChar char="•"/>
            </a:pPr>
            <a:r>
              <a:rPr lang="es-AR" sz="1400" dirty="0" err="1" smtClean="0">
                <a:latin typeface="Arial" pitchFamily="34" charset="0"/>
                <a:cs typeface="Arial" pitchFamily="34" charset="0"/>
              </a:rPr>
              <a:t>Polifosfatos</a:t>
            </a:r>
            <a:endParaRPr lang="es-AR" sz="1400" dirty="0">
              <a:latin typeface="Arial" pitchFamily="34" charset="0"/>
              <a:cs typeface="Arial" pitchFamily="34" charset="0"/>
            </a:endParaRPr>
          </a:p>
        </p:txBody>
      </p:sp>
      <p:sp>
        <p:nvSpPr>
          <p:cNvPr id="5" name="4 Rectángulo"/>
          <p:cNvSpPr/>
          <p:nvPr/>
        </p:nvSpPr>
        <p:spPr>
          <a:xfrm>
            <a:off x="106676" y="5406321"/>
            <a:ext cx="5184577" cy="738664"/>
          </a:xfrm>
          <a:prstGeom prst="rect">
            <a:avLst/>
          </a:prstGeom>
        </p:spPr>
        <p:txBody>
          <a:bodyPr wrap="square">
            <a:spAutoFit/>
          </a:bodyPr>
          <a:lstStyle/>
          <a:p>
            <a:pPr marL="95250" algn="just"/>
            <a:r>
              <a:rPr lang="es-ES" sz="1400" dirty="0" smtClean="0">
                <a:latin typeface="Arial" pitchFamily="34" charset="0"/>
                <a:cs typeface="Arial" pitchFamily="34" charset="0"/>
              </a:rPr>
              <a:t>Representación </a:t>
            </a:r>
            <a:r>
              <a:rPr lang="es-ES" sz="1400" dirty="0">
                <a:latin typeface="Arial" pitchFamily="34" charset="0"/>
                <a:cs typeface="Arial" pitchFamily="34" charset="0"/>
              </a:rPr>
              <a:t>esquemática de los mecanismos de ingreso, secuestro</a:t>
            </a:r>
            <a:r>
              <a:rPr lang="es-EC" sz="1400" dirty="0">
                <a:latin typeface="Arial" pitchFamily="34" charset="0"/>
                <a:cs typeface="Arial" pitchFamily="34" charset="0"/>
              </a:rPr>
              <a:t> y translocación del Cd en raíces </a:t>
            </a:r>
            <a:r>
              <a:rPr lang="es-EC" sz="1400" dirty="0" smtClean="0">
                <a:latin typeface="Arial" pitchFamily="34" charset="0"/>
                <a:cs typeface="Arial" pitchFamily="34" charset="0"/>
              </a:rPr>
              <a:t>(Rodríguez-Serrano, </a:t>
            </a:r>
            <a:r>
              <a:rPr lang="es-EC" sz="1400" i="1" dirty="0" smtClean="0">
                <a:latin typeface="Arial" pitchFamily="34" charset="0"/>
                <a:cs typeface="Arial" pitchFamily="34" charset="0"/>
              </a:rPr>
              <a:t>et al</a:t>
            </a:r>
            <a:r>
              <a:rPr lang="es-EC" sz="1400" dirty="0" smtClean="0">
                <a:latin typeface="Arial" pitchFamily="34" charset="0"/>
                <a:cs typeface="Arial" pitchFamily="34" charset="0"/>
              </a:rPr>
              <a:t>., 2008).</a:t>
            </a:r>
            <a:endParaRPr lang="es-EC" sz="1400" b="1" dirty="0">
              <a:latin typeface="Arial" pitchFamily="34" charset="0"/>
              <a:cs typeface="Arial" pitchFamily="34" charset="0"/>
            </a:endParaRPr>
          </a:p>
        </p:txBody>
      </p:sp>
      <p:sp>
        <p:nvSpPr>
          <p:cNvPr id="6" name="5 Nube">
            <a:hlinkClick r:id="rId4" action="ppaction://hlinksldjump"/>
          </p:cNvPr>
          <p:cNvSpPr/>
          <p:nvPr/>
        </p:nvSpPr>
        <p:spPr>
          <a:xfrm>
            <a:off x="233763" y="6291413"/>
            <a:ext cx="966766" cy="566587"/>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AR" sz="1200" b="1" dirty="0" smtClean="0">
                <a:effectLst>
                  <a:outerShdw blurRad="38100" dist="38100" dir="2700000" algn="tl">
                    <a:srgbClr val="000000">
                      <a:alpha val="43137"/>
                    </a:srgbClr>
                  </a:outerShdw>
                </a:effectLst>
              </a:rPr>
              <a:t>ÍNDICE</a:t>
            </a:r>
            <a:endParaRPr lang="es-EC" sz="1200" b="1" dirty="0">
              <a:effectLst>
                <a:outerShdw blurRad="38100" dist="38100" dir="2700000" algn="tl">
                  <a:srgbClr val="000000">
                    <a:alpha val="43137"/>
                  </a:srgbClr>
                </a:outerShdw>
              </a:effectLst>
            </a:endParaRPr>
          </a:p>
        </p:txBody>
      </p:sp>
      <p:sp>
        <p:nvSpPr>
          <p:cNvPr id="9" name="8 CuadroTexto"/>
          <p:cNvSpPr txBox="1"/>
          <p:nvPr/>
        </p:nvSpPr>
        <p:spPr>
          <a:xfrm>
            <a:off x="6608906" y="839416"/>
            <a:ext cx="1244123"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lvl="3" algn="ctr"/>
            <a:r>
              <a:rPr lang="es-EC" sz="1600" b="1" dirty="0" smtClean="0">
                <a:effectLst>
                  <a:outerShdw blurRad="38100" dist="38100" dir="2700000" algn="tl">
                    <a:srgbClr val="000000">
                      <a:alpha val="43137"/>
                    </a:srgbClr>
                  </a:outerShdw>
                </a:effectLst>
                <a:latin typeface="Arial" pitchFamily="34" charset="0"/>
                <a:cs typeface="Arial" pitchFamily="34" charset="0"/>
              </a:rPr>
              <a:t>Transporte</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2" name="1 Rectángulo"/>
          <p:cNvSpPr/>
          <p:nvPr/>
        </p:nvSpPr>
        <p:spPr>
          <a:xfrm>
            <a:off x="5451770" y="3191561"/>
            <a:ext cx="3558393" cy="1708160"/>
          </a:xfrm>
          <a:prstGeom prst="rect">
            <a:avLst/>
          </a:prstGeom>
        </p:spPr>
        <p:txBody>
          <a:bodyPr wrap="square">
            <a:spAutoFit/>
          </a:bodyPr>
          <a:lstStyle/>
          <a:p>
            <a:pPr marL="285750" indent="-285750" algn="just">
              <a:lnSpc>
                <a:spcPct val="150000"/>
              </a:lnSpc>
              <a:buClr>
                <a:srgbClr val="C00000"/>
              </a:buClr>
              <a:buFont typeface="Arial" pitchFamily="34" charset="0"/>
              <a:buChar char="•"/>
            </a:pPr>
            <a:r>
              <a:rPr lang="es-AR" sz="1400" dirty="0" smtClean="0">
                <a:latin typeface="Arial" pitchFamily="34" charset="0"/>
                <a:cs typeface="Arial" pitchFamily="34" charset="0"/>
              </a:rPr>
              <a:t>Proteínas ricas en cisteína: PC y </a:t>
            </a:r>
            <a:r>
              <a:rPr lang="es-AR" sz="1400" dirty="0" err="1" smtClean="0">
                <a:latin typeface="Arial" pitchFamily="34" charset="0"/>
                <a:cs typeface="Arial" pitchFamily="34" charset="0"/>
              </a:rPr>
              <a:t>metalotionenas</a:t>
            </a:r>
            <a:endParaRPr lang="es-AR" sz="1400" dirty="0" smtClean="0">
              <a:latin typeface="Arial" pitchFamily="34" charset="0"/>
              <a:cs typeface="Arial" pitchFamily="34" charset="0"/>
            </a:endParaRPr>
          </a:p>
          <a:p>
            <a:pPr marL="285750" indent="-285750" algn="just">
              <a:lnSpc>
                <a:spcPct val="150000"/>
              </a:lnSpc>
              <a:buClr>
                <a:srgbClr val="C00000"/>
              </a:buClr>
              <a:buFont typeface="Arial" pitchFamily="34" charset="0"/>
              <a:buChar char="•"/>
            </a:pPr>
            <a:r>
              <a:rPr lang="es-AR" sz="1400" dirty="0" smtClean="0">
                <a:latin typeface="Arial" pitchFamily="34" charset="0"/>
                <a:cs typeface="Arial" pitchFamily="34" charset="0"/>
              </a:rPr>
              <a:t>En </a:t>
            </a:r>
            <a:r>
              <a:rPr lang="es-AR" sz="1400" dirty="0">
                <a:latin typeface="Arial" pitchFamily="34" charset="0"/>
                <a:cs typeface="Arial" pitchFamily="34" charset="0"/>
              </a:rPr>
              <a:t>vacuolas y en las paredes </a:t>
            </a:r>
            <a:r>
              <a:rPr lang="es-AR" sz="1400" dirty="0" err="1" smtClean="0">
                <a:latin typeface="Arial" pitchFamily="34" charset="0"/>
                <a:cs typeface="Arial" pitchFamily="34" charset="0"/>
              </a:rPr>
              <a:t>célulares</a:t>
            </a:r>
            <a:r>
              <a:rPr lang="es-AR" sz="1400" dirty="0" smtClean="0">
                <a:latin typeface="Arial" pitchFamily="34" charset="0"/>
                <a:cs typeface="Arial" pitchFamily="34" charset="0"/>
              </a:rPr>
              <a:t> </a:t>
            </a:r>
            <a:endParaRPr lang="es-AR" sz="1400" dirty="0">
              <a:latin typeface="Arial" pitchFamily="34" charset="0"/>
              <a:cs typeface="Arial" pitchFamily="34" charset="0"/>
            </a:endParaRPr>
          </a:p>
          <a:p>
            <a:pPr marL="285750" indent="-285750" algn="just">
              <a:lnSpc>
                <a:spcPct val="150000"/>
              </a:lnSpc>
              <a:buClr>
                <a:srgbClr val="C00000"/>
              </a:buClr>
              <a:buFont typeface="Arial" pitchFamily="34" charset="0"/>
              <a:buChar char="•"/>
            </a:pPr>
            <a:r>
              <a:rPr lang="es-AR" sz="1400" dirty="0">
                <a:latin typeface="Arial" pitchFamily="34" charset="0"/>
                <a:cs typeface="Arial" pitchFamily="34" charset="0"/>
              </a:rPr>
              <a:t>Puede formar complejos estables con otras </a:t>
            </a:r>
            <a:r>
              <a:rPr lang="es-AR" sz="1400" dirty="0" smtClean="0">
                <a:latin typeface="Arial" pitchFamily="34" charset="0"/>
                <a:cs typeface="Arial" pitchFamily="34" charset="0"/>
              </a:rPr>
              <a:t>moléculas.</a:t>
            </a:r>
            <a:endParaRPr lang="es-AR" sz="1400" dirty="0">
              <a:latin typeface="Arial" pitchFamily="34" charset="0"/>
              <a:cs typeface="Arial" pitchFamily="34" charset="0"/>
            </a:endParaRPr>
          </a:p>
        </p:txBody>
      </p:sp>
      <p:sp>
        <p:nvSpPr>
          <p:cNvPr id="4" name="3 Rectángulo"/>
          <p:cNvSpPr/>
          <p:nvPr/>
        </p:nvSpPr>
        <p:spPr>
          <a:xfrm>
            <a:off x="5500562" y="5083156"/>
            <a:ext cx="3663939" cy="1061829"/>
          </a:xfrm>
          <a:prstGeom prst="rect">
            <a:avLst/>
          </a:prstGeom>
        </p:spPr>
        <p:txBody>
          <a:bodyPr wrap="square">
            <a:spAutoFit/>
          </a:bodyPr>
          <a:lstStyle/>
          <a:p>
            <a:pPr marL="285750" indent="-285750" algn="just">
              <a:lnSpc>
                <a:spcPct val="150000"/>
              </a:lnSpc>
              <a:buClr>
                <a:srgbClr val="C00000"/>
              </a:buClr>
              <a:buFont typeface="Arial" pitchFamily="34" charset="0"/>
              <a:buChar char="•"/>
            </a:pPr>
            <a:r>
              <a:rPr lang="es-AR" sz="1400" dirty="0">
                <a:latin typeface="Arial" pitchFamily="34" charset="0"/>
                <a:cs typeface="Arial" pitchFamily="34" charset="0"/>
              </a:rPr>
              <a:t>Movilidad depende de pH, potencial rédox, capacidad de intercambio iónico del suelo y cantidad de materia orgánica</a:t>
            </a:r>
          </a:p>
        </p:txBody>
      </p:sp>
      <p:sp>
        <p:nvSpPr>
          <p:cNvPr id="10" name="9 CuadroTexto"/>
          <p:cNvSpPr txBox="1"/>
          <p:nvPr/>
        </p:nvSpPr>
        <p:spPr>
          <a:xfrm>
            <a:off x="6551069" y="2889923"/>
            <a:ext cx="1471877"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lvl="3" algn="ctr"/>
            <a:r>
              <a:rPr lang="es-EC" sz="1600" b="1" dirty="0" smtClean="0">
                <a:effectLst>
                  <a:outerShdw blurRad="38100" dist="38100" dir="2700000" algn="tl">
                    <a:srgbClr val="000000">
                      <a:alpha val="43137"/>
                    </a:srgbClr>
                  </a:outerShdw>
                </a:effectLst>
                <a:latin typeface="Arial" pitchFamily="34" charset="0"/>
                <a:cs typeface="Arial" pitchFamily="34" charset="0"/>
              </a:rPr>
              <a:t>Acumulación</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11" name="10 CuadroTexto"/>
          <p:cNvSpPr txBox="1"/>
          <p:nvPr/>
        </p:nvSpPr>
        <p:spPr>
          <a:xfrm>
            <a:off x="6150322" y="4821361"/>
            <a:ext cx="2273379"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lvl="3" algn="ctr"/>
            <a:r>
              <a:rPr lang="es-EC" sz="1600" b="1" dirty="0" smtClean="0">
                <a:effectLst>
                  <a:outerShdw blurRad="38100" dist="38100" dir="2700000" algn="tl">
                    <a:srgbClr val="000000">
                      <a:alpha val="43137"/>
                    </a:srgbClr>
                  </a:outerShdw>
                </a:effectLst>
                <a:latin typeface="Arial" pitchFamily="34" charset="0"/>
                <a:cs typeface="Arial" pitchFamily="34" charset="0"/>
              </a:rPr>
              <a:t>Movilidad en el Suelo</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158315464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1000"/>
                                        <p:tgtEl>
                                          <p:spTgt spid="3">
                                            <p:txEl>
                                              <p:pRg st="1" end="1"/>
                                            </p:txEl>
                                          </p:spTgt>
                                        </p:tgtEl>
                                      </p:cBhvr>
                                    </p:animEffect>
                                    <p:anim calcmode="lin" valueType="num">
                                      <p:cBhvr>
                                        <p:cTn id="3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42" presetClass="entr" presetSubtype="0" fill="hold" nodeType="after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1000"/>
                                        <p:tgtEl>
                                          <p:spTgt spid="3">
                                            <p:txEl>
                                              <p:pRg st="2" end="2"/>
                                            </p:txEl>
                                          </p:spTgt>
                                        </p:tgtEl>
                                      </p:cBhvr>
                                    </p:animEffect>
                                    <p:anim calcmode="lin" valueType="num">
                                      <p:cBhvr>
                                        <p:cTn id="4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500"/>
                            </p:stCondLst>
                            <p:childTnLst>
                              <p:par>
                                <p:cTn id="49" presetID="42" presetClass="entr" presetSubtype="0" fill="hold" grpId="0" nodeType="afterEffect">
                                  <p:stCondLst>
                                    <p:cond delay="0"/>
                                  </p:stCondLst>
                                  <p:childTnLst>
                                    <p:set>
                                      <p:cBhvr>
                                        <p:cTn id="50" dur="1" fill="hold">
                                          <p:stCondLst>
                                            <p:cond delay="0"/>
                                          </p:stCondLst>
                                        </p:cTn>
                                        <p:tgtEl>
                                          <p:spTgt spid="2">
                                            <p:txEl>
                                              <p:pRg st="0" end="0"/>
                                            </p:txEl>
                                          </p:spTgt>
                                        </p:tgtEl>
                                        <p:attrNameLst>
                                          <p:attrName>style.visibility</p:attrName>
                                        </p:attrNameLst>
                                      </p:cBhvr>
                                      <p:to>
                                        <p:strVal val="visible"/>
                                      </p:to>
                                    </p:set>
                                    <p:animEffect transition="in" filter="fade">
                                      <p:cBhvr>
                                        <p:cTn id="51" dur="1000"/>
                                        <p:tgtEl>
                                          <p:spTgt spid="2">
                                            <p:txEl>
                                              <p:pRg st="0" end="0"/>
                                            </p:txEl>
                                          </p:spTgt>
                                        </p:tgtEl>
                                      </p:cBhvr>
                                    </p:animEffect>
                                    <p:anim calcmode="lin" valueType="num">
                                      <p:cBhvr>
                                        <p:cTn id="5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54" fill="hold">
                            <p:stCondLst>
                              <p:cond delay="1500"/>
                            </p:stCondLst>
                            <p:childTnLst>
                              <p:par>
                                <p:cTn id="55" presetID="42" presetClass="entr" presetSubtype="0"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fade">
                                      <p:cBhvr>
                                        <p:cTn id="57" dur="1000"/>
                                        <p:tgtEl>
                                          <p:spTgt spid="2">
                                            <p:txEl>
                                              <p:pRg st="1" end="1"/>
                                            </p:txEl>
                                          </p:spTgt>
                                        </p:tgtEl>
                                      </p:cBhvr>
                                    </p:animEffect>
                                    <p:anim calcmode="lin" valueType="num">
                                      <p:cBhvr>
                                        <p:cTn id="5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5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60" fill="hold">
                            <p:stCondLst>
                              <p:cond delay="2500"/>
                            </p:stCondLst>
                            <p:childTnLst>
                              <p:par>
                                <p:cTn id="61" presetID="42" presetClass="entr" presetSubtype="0" fill="hold" grpId="0" nodeType="afterEffect">
                                  <p:stCondLst>
                                    <p:cond delay="0"/>
                                  </p:stCondLst>
                                  <p:childTnLst>
                                    <p:set>
                                      <p:cBhvr>
                                        <p:cTn id="62" dur="1" fill="hold">
                                          <p:stCondLst>
                                            <p:cond delay="0"/>
                                          </p:stCondLst>
                                        </p:cTn>
                                        <p:tgtEl>
                                          <p:spTgt spid="2">
                                            <p:txEl>
                                              <p:pRg st="2" end="2"/>
                                            </p:txEl>
                                          </p:spTgt>
                                        </p:tgtEl>
                                        <p:attrNameLst>
                                          <p:attrName>style.visibility</p:attrName>
                                        </p:attrNameLst>
                                      </p:cBhvr>
                                      <p:to>
                                        <p:strVal val="visible"/>
                                      </p:to>
                                    </p:set>
                                    <p:animEffect transition="in" filter="fade">
                                      <p:cBhvr>
                                        <p:cTn id="63" dur="1000"/>
                                        <p:tgtEl>
                                          <p:spTgt spid="2">
                                            <p:txEl>
                                              <p:pRg st="2" end="2"/>
                                            </p:txEl>
                                          </p:spTgt>
                                        </p:tgtEl>
                                      </p:cBhvr>
                                    </p:animEffect>
                                    <p:anim calcmode="lin" valueType="num">
                                      <p:cBhvr>
                                        <p:cTn id="6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par>
                          <p:cTn id="71" fill="hold">
                            <p:stCondLst>
                              <p:cond delay="500"/>
                            </p:stCondLst>
                            <p:childTnLst>
                              <p:par>
                                <p:cTn id="72" presetID="42" presetClass="entr" presetSubtype="0" fill="hold" grpId="0" nodeType="after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1000"/>
                                        <p:tgtEl>
                                          <p:spTgt spid="4"/>
                                        </p:tgtEl>
                                      </p:cBhvr>
                                    </p:animEffect>
                                    <p:anim calcmode="lin" valueType="num">
                                      <p:cBhvr>
                                        <p:cTn id="75" dur="1000" fill="hold"/>
                                        <p:tgtEl>
                                          <p:spTgt spid="4"/>
                                        </p:tgtEl>
                                        <p:attrNameLst>
                                          <p:attrName>ppt_x</p:attrName>
                                        </p:attrNameLst>
                                      </p:cBhvr>
                                      <p:tavLst>
                                        <p:tav tm="0">
                                          <p:val>
                                            <p:strVal val="#ppt_x"/>
                                          </p:val>
                                        </p:tav>
                                        <p:tav tm="100000">
                                          <p:val>
                                            <p:strVal val="#ppt_x"/>
                                          </p:val>
                                        </p:tav>
                                      </p:tavLst>
                                    </p:anim>
                                    <p:anim calcmode="lin" valueType="num">
                                      <p:cBhvr>
                                        <p:cTn id="7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9" grpId="0" animBg="1"/>
      <p:bldP spid="2" grpId="0" uiExpand="1" build="p"/>
      <p:bldP spid="4" grpId="0"/>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416478" y="404664"/>
            <a:ext cx="4024135"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3" algn="ctr"/>
            <a:r>
              <a:rPr lang="es-EC" sz="3600" b="1" dirty="0" smtClean="0">
                <a:effectLst>
                  <a:outerShdw blurRad="38100" dist="38100" dir="2700000" algn="tl">
                    <a:srgbClr val="000000">
                      <a:alpha val="43137"/>
                    </a:srgbClr>
                  </a:outerShdw>
                </a:effectLst>
                <a:latin typeface="Arial" pitchFamily="34" charset="0"/>
                <a:cs typeface="Arial" pitchFamily="34" charset="0"/>
              </a:rPr>
              <a:t>HIPÓTESIS</a:t>
            </a:r>
            <a:endParaRPr lang="es-EC" sz="3600" dirty="0">
              <a:effectLst>
                <a:outerShdw blurRad="38100" dist="38100" dir="2700000" algn="tl">
                  <a:srgbClr val="000000">
                    <a:alpha val="43137"/>
                  </a:srgbClr>
                </a:outerShdw>
              </a:effectLst>
              <a:latin typeface="Arial" pitchFamily="34" charset="0"/>
              <a:cs typeface="Arial" pitchFamily="34" charset="0"/>
            </a:endParaRPr>
          </a:p>
        </p:txBody>
      </p:sp>
      <p:sp>
        <p:nvSpPr>
          <p:cNvPr id="5" name="4 Rectángulo"/>
          <p:cNvSpPr/>
          <p:nvPr/>
        </p:nvSpPr>
        <p:spPr>
          <a:xfrm>
            <a:off x="539552" y="1482001"/>
            <a:ext cx="8064896"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C" sz="2400" dirty="0"/>
              <a:t>En suelos con área de influencia de EP PETROECUADOR del cantón La Joya de los Sachas, existe la suficiente diversidad de especies de hongos micorrícicos arbusculares para generar un banco de </a:t>
            </a:r>
            <a:r>
              <a:rPr lang="es-EC" sz="2400" dirty="0" smtClean="0"/>
              <a:t>HMA y son capaces </a:t>
            </a:r>
            <a:r>
              <a:rPr lang="es-EC" sz="2400" dirty="0"/>
              <a:t>de mejorar el desarrollo de plantas de maíz en condiciones de estrés por cadmio.</a:t>
            </a:r>
          </a:p>
        </p:txBody>
      </p:sp>
      <p:pic>
        <p:nvPicPr>
          <p:cNvPr id="6146" name="Picture 2" descr="http://www.geologia.unam.mx/igl/images/igl/edafologia/lmb/morales2.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38475" y="3789040"/>
            <a:ext cx="3067050" cy="1905000"/>
          </a:xfrm>
          <a:prstGeom prst="rect">
            <a:avLst/>
          </a:prstGeom>
          <a:ln>
            <a:noFill/>
          </a:ln>
          <a:effectLst>
            <a:outerShdw blurRad="190500" algn="tl" rotWithShape="0">
              <a:srgbClr val="000000">
                <a:alpha val="70000"/>
              </a:srgbClr>
            </a:outerShdw>
            <a:reflection blurRad="6350" stA="50000" endA="300" endPos="55000" dir="5400000" sy="-100000" algn="bl" rotWithShape="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0029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1000"/>
                                        <p:tgtEl>
                                          <p:spTgt spid="6146"/>
                                        </p:tgtEl>
                                      </p:cBhvr>
                                    </p:animEffect>
                                    <p:anim calcmode="lin" valueType="num">
                                      <p:cBhvr>
                                        <p:cTn id="19" dur="1000" fill="hold"/>
                                        <p:tgtEl>
                                          <p:spTgt spid="6146"/>
                                        </p:tgtEl>
                                        <p:attrNameLst>
                                          <p:attrName>ppt_x</p:attrName>
                                        </p:attrNameLst>
                                      </p:cBhvr>
                                      <p:tavLst>
                                        <p:tav tm="0">
                                          <p:val>
                                            <p:strVal val="#ppt_x"/>
                                          </p:val>
                                        </p:tav>
                                        <p:tav tm="100000">
                                          <p:val>
                                            <p:strVal val="#ppt_x"/>
                                          </p:val>
                                        </p:tav>
                                      </p:tavLst>
                                    </p:anim>
                                    <p:anim calcmode="lin" valueType="num">
                                      <p:cBhvr>
                                        <p:cTn id="20"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419872" y="332656"/>
            <a:ext cx="2088232" cy="893961"/>
          </a:xfrm>
          <a:noFill/>
          <a:ln>
            <a:noFill/>
          </a:ln>
        </p:spPr>
        <p:style>
          <a:lnRef idx="2">
            <a:schemeClr val="dk1"/>
          </a:lnRef>
          <a:fillRef idx="1">
            <a:schemeClr val="lt1"/>
          </a:fillRef>
          <a:effectRef idx="0">
            <a:schemeClr val="dk1"/>
          </a:effectRef>
          <a:fontRef idx="minor">
            <a:schemeClr val="dk1"/>
          </a:fontRef>
        </p:style>
        <p:txBody>
          <a:bodyPr>
            <a:normAutofit/>
          </a:bodyPr>
          <a:lstStyle/>
          <a:p>
            <a:r>
              <a:rPr lang="es-AR" b="1" u="sng" dirty="0" smtClean="0">
                <a:solidFill>
                  <a:srgbClr val="C00000"/>
                </a:solidFill>
                <a:effectLst>
                  <a:outerShdw blurRad="38100" dist="38100" dir="2700000" algn="tl">
                    <a:srgbClr val="000000">
                      <a:alpha val="43137"/>
                    </a:srgbClr>
                  </a:outerShdw>
                </a:effectLst>
              </a:rPr>
              <a:t>ÍNDICE</a:t>
            </a:r>
            <a:endParaRPr lang="es-EC" b="1" u="sng" dirty="0">
              <a:solidFill>
                <a:srgbClr val="C00000"/>
              </a:solidFill>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323528" y="1772816"/>
            <a:ext cx="6400800" cy="3888432"/>
          </a:xfrm>
        </p:spPr>
        <p:txBody>
          <a:bodyPr>
            <a:normAutofit fontScale="92500" lnSpcReduction="20000"/>
          </a:bodyPr>
          <a:lstStyle/>
          <a:p>
            <a:pPr marL="457200" indent="-457200" algn="l">
              <a:buClr>
                <a:srgbClr val="C00000"/>
              </a:buClr>
              <a:buFont typeface="Arial" pitchFamily="34" charset="0"/>
              <a:buChar char="•"/>
            </a:pPr>
            <a:r>
              <a:rPr lang="es-AR" dirty="0" smtClean="0">
                <a:solidFill>
                  <a:schemeClr val="tx2"/>
                </a:solidFill>
                <a:hlinkClick r:id="rId3" action="ppaction://hlinksldjump"/>
              </a:rPr>
              <a:t>Problema</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4" action="ppaction://hlinksldjump"/>
              </a:rPr>
              <a:t>Justificación</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5" action="ppaction://hlinksldjump"/>
              </a:rPr>
              <a:t>Objetivos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6" action="ppaction://hlinksldjump"/>
              </a:rPr>
              <a:t>Marco Teórico</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7" action="ppaction://hlinksldjump"/>
              </a:rPr>
              <a:t>Materiales y Métodos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8" action="ppaction://hlinksldjump"/>
              </a:rPr>
              <a:t>Resultados y Discusión</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9" action="ppaction://hlinksldjump"/>
              </a:rPr>
              <a:t>Conclusiones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10" action="ppaction://hlinksldjump"/>
              </a:rPr>
              <a:t>Recomendaciones</a:t>
            </a:r>
            <a:endParaRPr lang="es-AR" dirty="0" smtClean="0">
              <a:solidFill>
                <a:schemeClr val="tx2"/>
              </a:solidFill>
            </a:endParaRPr>
          </a:p>
          <a:p>
            <a:pPr marL="457200" indent="-457200" algn="l">
              <a:buClr>
                <a:srgbClr val="C00000"/>
              </a:buClr>
              <a:buFont typeface="Arial" pitchFamily="34" charset="0"/>
              <a:buChar char="•"/>
            </a:pPr>
            <a:endParaRPr lang="es-AR" dirty="0" smtClean="0"/>
          </a:p>
          <a:p>
            <a:pPr marL="457200" indent="-457200" algn="l">
              <a:buClr>
                <a:srgbClr val="C00000"/>
              </a:buClr>
              <a:buFont typeface="Arial" pitchFamily="34" charset="0"/>
              <a:buChar char="•"/>
            </a:pPr>
            <a:endParaRPr lang="es-AR" dirty="0" smtClean="0"/>
          </a:p>
          <a:p>
            <a:pPr marL="457200" indent="-457200">
              <a:buClr>
                <a:srgbClr val="C00000"/>
              </a:buClr>
              <a:buFont typeface="Arial" pitchFamily="34" charset="0"/>
              <a:buChar char="•"/>
            </a:pPr>
            <a:endParaRPr lang="es-AR" dirty="0" smtClean="0"/>
          </a:p>
          <a:p>
            <a:pPr marL="457200" indent="-457200">
              <a:buClr>
                <a:srgbClr val="C00000"/>
              </a:buClr>
              <a:buFont typeface="Arial" pitchFamily="34" charset="0"/>
              <a:buChar char="•"/>
            </a:pPr>
            <a:endParaRPr lang="es-EC" dirty="0"/>
          </a:p>
        </p:txBody>
      </p:sp>
      <p:grpSp>
        <p:nvGrpSpPr>
          <p:cNvPr id="6" name="5 Grupo"/>
          <p:cNvGrpSpPr/>
          <p:nvPr/>
        </p:nvGrpSpPr>
        <p:grpSpPr>
          <a:xfrm>
            <a:off x="5796500" y="1696003"/>
            <a:ext cx="2905900" cy="3744416"/>
            <a:chOff x="4860032" y="1772816"/>
            <a:chExt cx="2761884" cy="3239142"/>
          </a:xfrm>
        </p:grpSpPr>
        <p:pic>
          <p:nvPicPr>
            <p:cNvPr id="7171" name="Picture 3" descr="D:\Borisins\tesis\TESIS MICORRIZAS\Fotos\Fotos Monosporicos\Fotos esporas\P80\DSC00367.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860032" y="3458834"/>
              <a:ext cx="2761884" cy="1553124"/>
            </a:xfrm>
            <a:prstGeom prst="rect">
              <a:avLst/>
            </a:prstGeom>
            <a:ln w="88900" cap="sq" cmpd="thickThin">
              <a:solidFill>
                <a:schemeClr val="tx1">
                  <a:lumMod val="85000"/>
                  <a:lumOff val="15000"/>
                </a:schemeClr>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7172" name="Picture 4" descr="D:\Borisins\tesis\TESIS MICORRIZAS\Fotos\Fotos Monosporicos\Fotos esporas\P67\112,113,114,115,116,117.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860032" y="1772816"/>
              <a:ext cx="2761884" cy="1553123"/>
            </a:xfrm>
            <a:prstGeom prst="rect">
              <a:avLst/>
            </a:prstGeom>
            <a:ln w="88900" cap="sq" cmpd="thickThin">
              <a:solidFill>
                <a:schemeClr val="tx1">
                  <a:lumMod val="85000"/>
                  <a:lumOff val="15000"/>
                </a:schemeClr>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grpSp>
      <p:sp>
        <p:nvSpPr>
          <p:cNvPr id="7" name="6 Rectángulo"/>
          <p:cNvSpPr/>
          <p:nvPr/>
        </p:nvSpPr>
        <p:spPr>
          <a:xfrm>
            <a:off x="355212" y="3573016"/>
            <a:ext cx="4288796" cy="499251"/>
          </a:xfrm>
          <a:prstGeom prst="rect">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noFill/>
            </a:endParaRPr>
          </a:p>
        </p:txBody>
      </p:sp>
    </p:spTree>
    <p:extLst>
      <p:ext uri="{BB962C8B-B14F-4D97-AF65-F5344CB8AC3E}">
        <p14:creationId xmlns:p14="http://schemas.microsoft.com/office/powerpoint/2010/main" xmlns="" val="1997603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 calcmode="lin" valueType="num">
                                      <p:cBhvr additive="base">
                                        <p:cTn id="3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31"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442" t="2450" r="1508" b="1515"/>
          <a:stretch/>
        </p:blipFill>
        <p:spPr bwMode="auto">
          <a:xfrm rot="10800000">
            <a:off x="4761460" y="332656"/>
            <a:ext cx="4253949" cy="62656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2" name="1 CuadroTexto"/>
          <p:cNvSpPr txBox="1"/>
          <p:nvPr/>
        </p:nvSpPr>
        <p:spPr>
          <a:xfrm>
            <a:off x="245285" y="359284"/>
            <a:ext cx="4166395"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b="1" dirty="0" smtClean="0">
                <a:latin typeface="Arial" pitchFamily="34" charset="0"/>
                <a:cs typeface="Arial" pitchFamily="34" charset="0"/>
              </a:rPr>
              <a:t>PRIMERA ETAPA: MONTAJE Y ESTABLECIMIENTO DEL BANCO DE HMA</a:t>
            </a:r>
            <a:endParaRPr lang="es-EC" sz="1600" b="1" dirty="0">
              <a:latin typeface="Arial" pitchFamily="34" charset="0"/>
              <a:cs typeface="Arial" pitchFamily="34" charset="0"/>
            </a:endParaRPr>
          </a:p>
        </p:txBody>
      </p:sp>
      <p:sp>
        <p:nvSpPr>
          <p:cNvPr id="3" name="2 CuadroTexto"/>
          <p:cNvSpPr txBox="1"/>
          <p:nvPr/>
        </p:nvSpPr>
        <p:spPr>
          <a:xfrm>
            <a:off x="483826" y="1928653"/>
            <a:ext cx="3689310"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AR" sz="24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DETERMINACIÓN DEL TAMAÑO MUESTRAL</a:t>
            </a:r>
            <a:endParaRPr lang="es-EC" sz="2400"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
        <p:nvSpPr>
          <p:cNvPr id="27" name="26 Elipse"/>
          <p:cNvSpPr/>
          <p:nvPr/>
        </p:nvSpPr>
        <p:spPr>
          <a:xfrm>
            <a:off x="6930777" y="905053"/>
            <a:ext cx="121842" cy="114933"/>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44" name="43 Elipse"/>
          <p:cNvSpPr/>
          <p:nvPr/>
        </p:nvSpPr>
        <p:spPr>
          <a:xfrm>
            <a:off x="6757123" y="1258474"/>
            <a:ext cx="127884" cy="11379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45" name="44 Elipse"/>
          <p:cNvSpPr/>
          <p:nvPr/>
        </p:nvSpPr>
        <p:spPr>
          <a:xfrm>
            <a:off x="6763460" y="1803323"/>
            <a:ext cx="155413" cy="14154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46" name="45 Elipse"/>
          <p:cNvSpPr/>
          <p:nvPr/>
        </p:nvSpPr>
        <p:spPr>
          <a:xfrm>
            <a:off x="6237011" y="4582517"/>
            <a:ext cx="244370" cy="216024"/>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47" name="46 Elipse"/>
          <p:cNvSpPr/>
          <p:nvPr/>
        </p:nvSpPr>
        <p:spPr>
          <a:xfrm>
            <a:off x="6846048" y="2703291"/>
            <a:ext cx="145650" cy="144016"/>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48" name="47 Elipse"/>
          <p:cNvSpPr/>
          <p:nvPr/>
        </p:nvSpPr>
        <p:spPr>
          <a:xfrm>
            <a:off x="5709188" y="4852893"/>
            <a:ext cx="134382" cy="16490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49" name="48 Elipse"/>
          <p:cNvSpPr/>
          <p:nvPr/>
        </p:nvSpPr>
        <p:spPr>
          <a:xfrm>
            <a:off x="6069562" y="4632948"/>
            <a:ext cx="128067" cy="15778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50" name="49 Elipse"/>
          <p:cNvSpPr/>
          <p:nvPr/>
        </p:nvSpPr>
        <p:spPr>
          <a:xfrm>
            <a:off x="5918934" y="3980933"/>
            <a:ext cx="128700" cy="146922"/>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51" name="50 Elipse"/>
          <p:cNvSpPr/>
          <p:nvPr/>
        </p:nvSpPr>
        <p:spPr>
          <a:xfrm>
            <a:off x="6027282" y="4161585"/>
            <a:ext cx="101697" cy="16201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52" name="51 Elipse"/>
          <p:cNvSpPr/>
          <p:nvPr/>
        </p:nvSpPr>
        <p:spPr>
          <a:xfrm>
            <a:off x="6350133" y="4104390"/>
            <a:ext cx="143796" cy="138204"/>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53" name="52 Elipse"/>
          <p:cNvSpPr/>
          <p:nvPr/>
        </p:nvSpPr>
        <p:spPr>
          <a:xfrm>
            <a:off x="6350133" y="3819547"/>
            <a:ext cx="119750" cy="146922"/>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8" name="27 Y"/>
          <p:cNvSpPr/>
          <p:nvPr/>
        </p:nvSpPr>
        <p:spPr>
          <a:xfrm>
            <a:off x="7216268" y="668324"/>
            <a:ext cx="122474" cy="135279"/>
          </a:xfrm>
          <a:prstGeom prst="flowChartSummingJunctio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5" name="54 Y"/>
          <p:cNvSpPr/>
          <p:nvPr/>
        </p:nvSpPr>
        <p:spPr>
          <a:xfrm>
            <a:off x="6762372" y="3186815"/>
            <a:ext cx="117387" cy="136389"/>
          </a:xfrm>
          <a:prstGeom prst="flowChartSummingJunctio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6" name="55 Y"/>
          <p:cNvSpPr/>
          <p:nvPr/>
        </p:nvSpPr>
        <p:spPr>
          <a:xfrm>
            <a:off x="6592837" y="2678230"/>
            <a:ext cx="142374" cy="112512"/>
          </a:xfrm>
          <a:prstGeom prst="flowChartSummingJunction">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6" name="Picture 2" descr="D:\Borisins\tesis\TESIS MICORRIZAS\Fotos\FOTOS ANALIS\Muestreo\P86\P86-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4823" y="3007786"/>
            <a:ext cx="4067317" cy="2498008"/>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cxnSp>
        <p:nvCxnSpPr>
          <p:cNvPr id="6" name="5 Conector recto"/>
          <p:cNvCxnSpPr>
            <a:endCxn id="52" idx="0"/>
          </p:cNvCxnSpPr>
          <p:nvPr/>
        </p:nvCxnSpPr>
        <p:spPr>
          <a:xfrm>
            <a:off x="3059832" y="3068960"/>
            <a:ext cx="3362199" cy="1035430"/>
          </a:xfrm>
          <a:prstGeom prst="line">
            <a:avLst/>
          </a:prstGeom>
          <a:ln>
            <a:gradFill>
              <a:gsLst>
                <a:gs pos="18000">
                  <a:schemeClr val="tx1"/>
                </a:gs>
                <a:gs pos="49000">
                  <a:srgbClr val="66008F"/>
                </a:gs>
                <a:gs pos="73000">
                  <a:srgbClr val="FF0000"/>
                </a:gs>
              </a:gsLst>
              <a:lin ang="5400000" scaled="0"/>
            </a:gradFill>
          </a:ln>
        </p:spPr>
        <p:style>
          <a:lnRef idx="3">
            <a:schemeClr val="accent2"/>
          </a:lnRef>
          <a:fillRef idx="0">
            <a:schemeClr val="accent2"/>
          </a:fillRef>
          <a:effectRef idx="2">
            <a:schemeClr val="accent2"/>
          </a:effectRef>
          <a:fontRef idx="minor">
            <a:schemeClr val="tx1"/>
          </a:fontRef>
        </p:style>
      </p:cxnSp>
      <p:cxnSp>
        <p:nvCxnSpPr>
          <p:cNvPr id="58" name="57 Conector recto"/>
          <p:cNvCxnSpPr>
            <a:endCxn id="52" idx="4"/>
          </p:cNvCxnSpPr>
          <p:nvPr/>
        </p:nvCxnSpPr>
        <p:spPr>
          <a:xfrm flipV="1">
            <a:off x="3275856" y="4242594"/>
            <a:ext cx="3146175" cy="1130622"/>
          </a:xfrm>
          <a:prstGeom prst="line">
            <a:avLst/>
          </a:prstGeom>
          <a:ln>
            <a:gradFill>
              <a:gsLst>
                <a:gs pos="18000">
                  <a:schemeClr val="tx1"/>
                </a:gs>
                <a:gs pos="49000">
                  <a:srgbClr val="66008F"/>
                </a:gs>
                <a:gs pos="73000">
                  <a:srgbClr val="FF0000"/>
                </a:gs>
              </a:gsLst>
              <a:lin ang="5400000" scaled="0"/>
            </a:gra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59297760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125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0"/>
                                        <p:tgtEl>
                                          <p:spTgt spid="52"/>
                                        </p:tgtEl>
                                      </p:cBhvr>
                                    </p:animEffect>
                                    <p:anim calcmode="lin" valueType="num">
                                      <p:cBhvr>
                                        <p:cTn id="23" dur="1000" fill="hold"/>
                                        <p:tgtEl>
                                          <p:spTgt spid="52"/>
                                        </p:tgtEl>
                                        <p:attrNameLst>
                                          <p:attrName>ppt_x</p:attrName>
                                        </p:attrNameLst>
                                      </p:cBhvr>
                                      <p:tavLst>
                                        <p:tav tm="0">
                                          <p:val>
                                            <p:strVal val="#ppt_x"/>
                                          </p:val>
                                        </p:tav>
                                        <p:tav tm="100000">
                                          <p:val>
                                            <p:strVal val="#ppt_x"/>
                                          </p:val>
                                        </p:tav>
                                      </p:tavLst>
                                    </p:anim>
                                    <p:anim calcmode="lin" valueType="num">
                                      <p:cBhvr>
                                        <p:cTn id="24" dur="1000" fill="hold"/>
                                        <p:tgtEl>
                                          <p:spTgt spid="52"/>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1000"/>
                                        <p:tgtEl>
                                          <p:spTgt spid="48"/>
                                        </p:tgtEl>
                                      </p:cBhvr>
                                    </p:animEffect>
                                    <p:anim calcmode="lin" valueType="num">
                                      <p:cBhvr>
                                        <p:cTn id="45" dur="1000" fill="hold"/>
                                        <p:tgtEl>
                                          <p:spTgt spid="48"/>
                                        </p:tgtEl>
                                        <p:attrNameLst>
                                          <p:attrName>ppt_x</p:attrName>
                                        </p:attrNameLst>
                                      </p:cBhvr>
                                      <p:tavLst>
                                        <p:tav tm="0">
                                          <p:val>
                                            <p:strVal val="#ppt_x"/>
                                          </p:val>
                                        </p:tav>
                                        <p:tav tm="100000">
                                          <p:val>
                                            <p:strVal val="#ppt_x"/>
                                          </p:val>
                                        </p:tav>
                                      </p:tavLst>
                                    </p:anim>
                                    <p:anim calcmode="lin" valueType="num">
                                      <p:cBhvr>
                                        <p:cTn id="46" dur="1000" fill="hold"/>
                                        <p:tgtEl>
                                          <p:spTgt spid="4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1000"/>
                                        <p:tgtEl>
                                          <p:spTgt spid="49"/>
                                        </p:tgtEl>
                                      </p:cBhvr>
                                    </p:animEffect>
                                    <p:anim calcmode="lin" valueType="num">
                                      <p:cBhvr>
                                        <p:cTn id="50" dur="1000" fill="hold"/>
                                        <p:tgtEl>
                                          <p:spTgt spid="49"/>
                                        </p:tgtEl>
                                        <p:attrNameLst>
                                          <p:attrName>ppt_x</p:attrName>
                                        </p:attrNameLst>
                                      </p:cBhvr>
                                      <p:tavLst>
                                        <p:tav tm="0">
                                          <p:val>
                                            <p:strVal val="#ppt_x"/>
                                          </p:val>
                                        </p:tav>
                                        <p:tav tm="100000">
                                          <p:val>
                                            <p:strVal val="#ppt_x"/>
                                          </p:val>
                                        </p:tav>
                                      </p:tavLst>
                                    </p:anim>
                                    <p:anim calcmode="lin" valueType="num">
                                      <p:cBhvr>
                                        <p:cTn id="51" dur="1000" fill="hold"/>
                                        <p:tgtEl>
                                          <p:spTgt spid="4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1000"/>
                                        <p:tgtEl>
                                          <p:spTgt spid="50"/>
                                        </p:tgtEl>
                                      </p:cBhvr>
                                    </p:animEffect>
                                    <p:anim calcmode="lin" valueType="num">
                                      <p:cBhvr>
                                        <p:cTn id="55" dur="1000" fill="hold"/>
                                        <p:tgtEl>
                                          <p:spTgt spid="50"/>
                                        </p:tgtEl>
                                        <p:attrNameLst>
                                          <p:attrName>ppt_x</p:attrName>
                                        </p:attrNameLst>
                                      </p:cBhvr>
                                      <p:tavLst>
                                        <p:tav tm="0">
                                          <p:val>
                                            <p:strVal val="#ppt_x"/>
                                          </p:val>
                                        </p:tav>
                                        <p:tav tm="100000">
                                          <p:val>
                                            <p:strVal val="#ppt_x"/>
                                          </p:val>
                                        </p:tav>
                                      </p:tavLst>
                                    </p:anim>
                                    <p:anim calcmode="lin" valueType="num">
                                      <p:cBhvr>
                                        <p:cTn id="56" dur="1000" fill="hold"/>
                                        <p:tgtEl>
                                          <p:spTgt spid="5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1000"/>
                                        <p:tgtEl>
                                          <p:spTgt spid="53"/>
                                        </p:tgtEl>
                                      </p:cBhvr>
                                    </p:animEffect>
                                    <p:anim calcmode="lin" valueType="num">
                                      <p:cBhvr>
                                        <p:cTn id="60" dur="1000" fill="hold"/>
                                        <p:tgtEl>
                                          <p:spTgt spid="53"/>
                                        </p:tgtEl>
                                        <p:attrNameLst>
                                          <p:attrName>ppt_x</p:attrName>
                                        </p:attrNameLst>
                                      </p:cBhvr>
                                      <p:tavLst>
                                        <p:tav tm="0">
                                          <p:val>
                                            <p:strVal val="#ppt_x"/>
                                          </p:val>
                                        </p:tav>
                                        <p:tav tm="100000">
                                          <p:val>
                                            <p:strVal val="#ppt_x"/>
                                          </p:val>
                                        </p:tav>
                                      </p:tavLst>
                                    </p:anim>
                                    <p:anim calcmode="lin" valueType="num">
                                      <p:cBhvr>
                                        <p:cTn id="61" dur="1000" fill="hold"/>
                                        <p:tgtEl>
                                          <p:spTgt spid="5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1000"/>
                                        <p:tgtEl>
                                          <p:spTgt spid="47"/>
                                        </p:tgtEl>
                                      </p:cBhvr>
                                    </p:animEffect>
                                    <p:anim calcmode="lin" valueType="num">
                                      <p:cBhvr>
                                        <p:cTn id="65" dur="1000" fill="hold"/>
                                        <p:tgtEl>
                                          <p:spTgt spid="47"/>
                                        </p:tgtEl>
                                        <p:attrNameLst>
                                          <p:attrName>ppt_x</p:attrName>
                                        </p:attrNameLst>
                                      </p:cBhvr>
                                      <p:tavLst>
                                        <p:tav tm="0">
                                          <p:val>
                                            <p:strVal val="#ppt_x"/>
                                          </p:val>
                                        </p:tav>
                                        <p:tav tm="100000">
                                          <p:val>
                                            <p:strVal val="#ppt_x"/>
                                          </p:val>
                                        </p:tav>
                                      </p:tavLst>
                                    </p:anim>
                                    <p:anim calcmode="lin" valueType="num">
                                      <p:cBhvr>
                                        <p:cTn id="66" dur="1000" fill="hold"/>
                                        <p:tgtEl>
                                          <p:spTgt spid="4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1000"/>
                                        <p:tgtEl>
                                          <p:spTgt spid="45"/>
                                        </p:tgtEl>
                                      </p:cBhvr>
                                    </p:animEffect>
                                    <p:anim calcmode="lin" valueType="num">
                                      <p:cBhvr>
                                        <p:cTn id="70" dur="1000" fill="hold"/>
                                        <p:tgtEl>
                                          <p:spTgt spid="45"/>
                                        </p:tgtEl>
                                        <p:attrNameLst>
                                          <p:attrName>ppt_x</p:attrName>
                                        </p:attrNameLst>
                                      </p:cBhvr>
                                      <p:tavLst>
                                        <p:tav tm="0">
                                          <p:val>
                                            <p:strVal val="#ppt_x"/>
                                          </p:val>
                                        </p:tav>
                                        <p:tav tm="100000">
                                          <p:val>
                                            <p:strVal val="#ppt_x"/>
                                          </p:val>
                                        </p:tav>
                                      </p:tavLst>
                                    </p:anim>
                                    <p:anim calcmode="lin" valueType="num">
                                      <p:cBhvr>
                                        <p:cTn id="71" dur="1000" fill="hold"/>
                                        <p:tgtEl>
                                          <p:spTgt spid="4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1000"/>
                                        <p:tgtEl>
                                          <p:spTgt spid="44"/>
                                        </p:tgtEl>
                                      </p:cBhvr>
                                    </p:animEffect>
                                    <p:anim calcmode="lin" valueType="num">
                                      <p:cBhvr>
                                        <p:cTn id="75" dur="1000" fill="hold"/>
                                        <p:tgtEl>
                                          <p:spTgt spid="44"/>
                                        </p:tgtEl>
                                        <p:attrNameLst>
                                          <p:attrName>ppt_x</p:attrName>
                                        </p:attrNameLst>
                                      </p:cBhvr>
                                      <p:tavLst>
                                        <p:tav tm="0">
                                          <p:val>
                                            <p:strVal val="#ppt_x"/>
                                          </p:val>
                                        </p:tav>
                                        <p:tav tm="100000">
                                          <p:val>
                                            <p:strVal val="#ppt_x"/>
                                          </p:val>
                                        </p:tav>
                                      </p:tavLst>
                                    </p:anim>
                                    <p:anim calcmode="lin" valueType="num">
                                      <p:cBhvr>
                                        <p:cTn id="76" dur="1000" fill="hold"/>
                                        <p:tgtEl>
                                          <p:spTgt spid="4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1000"/>
                                        <p:tgtEl>
                                          <p:spTgt spid="27"/>
                                        </p:tgtEl>
                                      </p:cBhvr>
                                    </p:animEffect>
                                    <p:anim calcmode="lin" valueType="num">
                                      <p:cBhvr>
                                        <p:cTn id="80" dur="1000" fill="hold"/>
                                        <p:tgtEl>
                                          <p:spTgt spid="27"/>
                                        </p:tgtEl>
                                        <p:attrNameLst>
                                          <p:attrName>ppt_x</p:attrName>
                                        </p:attrNameLst>
                                      </p:cBhvr>
                                      <p:tavLst>
                                        <p:tav tm="0">
                                          <p:val>
                                            <p:strVal val="#ppt_x"/>
                                          </p:val>
                                        </p:tav>
                                        <p:tav tm="100000">
                                          <p:val>
                                            <p:strVal val="#ppt_x"/>
                                          </p:val>
                                        </p:tav>
                                      </p:tavLst>
                                    </p:anim>
                                    <p:anim calcmode="lin" valueType="num">
                                      <p:cBhvr>
                                        <p:cTn id="81" dur="1000" fill="hold"/>
                                        <p:tgtEl>
                                          <p:spTgt spid="27"/>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fade">
                                      <p:cBhvr>
                                        <p:cTn id="84" dur="1000"/>
                                        <p:tgtEl>
                                          <p:spTgt spid="51"/>
                                        </p:tgtEl>
                                      </p:cBhvr>
                                    </p:animEffect>
                                    <p:anim calcmode="lin" valueType="num">
                                      <p:cBhvr>
                                        <p:cTn id="85" dur="1000" fill="hold"/>
                                        <p:tgtEl>
                                          <p:spTgt spid="51"/>
                                        </p:tgtEl>
                                        <p:attrNameLst>
                                          <p:attrName>ppt_x</p:attrName>
                                        </p:attrNameLst>
                                      </p:cBhvr>
                                      <p:tavLst>
                                        <p:tav tm="0">
                                          <p:val>
                                            <p:strVal val="#ppt_x"/>
                                          </p:val>
                                        </p:tav>
                                        <p:tav tm="100000">
                                          <p:val>
                                            <p:strVal val="#ppt_x"/>
                                          </p:val>
                                        </p:tav>
                                      </p:tavLst>
                                    </p:anim>
                                    <p:anim calcmode="lin" valueType="num">
                                      <p:cBhvr>
                                        <p:cTn id="8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1000"/>
                                        <p:tgtEl>
                                          <p:spTgt spid="28"/>
                                        </p:tgtEl>
                                      </p:cBhvr>
                                    </p:animEffect>
                                    <p:anim calcmode="lin" valueType="num">
                                      <p:cBhvr>
                                        <p:cTn id="92" dur="1000" fill="hold"/>
                                        <p:tgtEl>
                                          <p:spTgt spid="28"/>
                                        </p:tgtEl>
                                        <p:attrNameLst>
                                          <p:attrName>ppt_x</p:attrName>
                                        </p:attrNameLst>
                                      </p:cBhvr>
                                      <p:tavLst>
                                        <p:tav tm="0">
                                          <p:val>
                                            <p:strVal val="#ppt_x"/>
                                          </p:val>
                                        </p:tav>
                                        <p:tav tm="100000">
                                          <p:val>
                                            <p:strVal val="#ppt_x"/>
                                          </p:val>
                                        </p:tav>
                                      </p:tavLst>
                                    </p:anim>
                                    <p:anim calcmode="lin" valueType="num">
                                      <p:cBhvr>
                                        <p:cTn id="93" dur="1000" fill="hold"/>
                                        <p:tgtEl>
                                          <p:spTgt spid="28"/>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fade">
                                      <p:cBhvr>
                                        <p:cTn id="96" dur="1000"/>
                                        <p:tgtEl>
                                          <p:spTgt spid="55"/>
                                        </p:tgtEl>
                                      </p:cBhvr>
                                    </p:animEffect>
                                    <p:anim calcmode="lin" valueType="num">
                                      <p:cBhvr>
                                        <p:cTn id="97" dur="1000" fill="hold"/>
                                        <p:tgtEl>
                                          <p:spTgt spid="55"/>
                                        </p:tgtEl>
                                        <p:attrNameLst>
                                          <p:attrName>ppt_x</p:attrName>
                                        </p:attrNameLst>
                                      </p:cBhvr>
                                      <p:tavLst>
                                        <p:tav tm="0">
                                          <p:val>
                                            <p:strVal val="#ppt_x"/>
                                          </p:val>
                                        </p:tav>
                                        <p:tav tm="100000">
                                          <p:val>
                                            <p:strVal val="#ppt_x"/>
                                          </p:val>
                                        </p:tav>
                                      </p:tavLst>
                                    </p:anim>
                                    <p:anim calcmode="lin" valueType="num">
                                      <p:cBhvr>
                                        <p:cTn id="98" dur="1000" fill="hold"/>
                                        <p:tgtEl>
                                          <p:spTgt spid="55"/>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56"/>
                                        </p:tgtEl>
                                        <p:attrNameLst>
                                          <p:attrName>style.visibility</p:attrName>
                                        </p:attrNameLst>
                                      </p:cBhvr>
                                      <p:to>
                                        <p:strVal val="visible"/>
                                      </p:to>
                                    </p:set>
                                    <p:animEffect transition="in" filter="fade">
                                      <p:cBhvr>
                                        <p:cTn id="101" dur="1000"/>
                                        <p:tgtEl>
                                          <p:spTgt spid="56"/>
                                        </p:tgtEl>
                                      </p:cBhvr>
                                    </p:animEffect>
                                    <p:anim calcmode="lin" valueType="num">
                                      <p:cBhvr>
                                        <p:cTn id="102" dur="1000" fill="hold"/>
                                        <p:tgtEl>
                                          <p:spTgt spid="56"/>
                                        </p:tgtEl>
                                        <p:attrNameLst>
                                          <p:attrName>ppt_x</p:attrName>
                                        </p:attrNameLst>
                                      </p:cBhvr>
                                      <p:tavLst>
                                        <p:tav tm="0">
                                          <p:val>
                                            <p:strVal val="#ppt_x"/>
                                          </p:val>
                                        </p:tav>
                                        <p:tav tm="100000">
                                          <p:val>
                                            <p:strVal val="#ppt_x"/>
                                          </p:val>
                                        </p:tav>
                                      </p:tavLst>
                                    </p:anim>
                                    <p:anim calcmode="lin" valueType="num">
                                      <p:cBhvr>
                                        <p:cTn id="10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7"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28" grpId="0" animBg="1"/>
      <p:bldP spid="55" grpId="0" animBg="1"/>
      <p:bldP spid="5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28483" y="357584"/>
            <a:ext cx="812656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b="1" dirty="0" smtClean="0">
                <a:latin typeface="Arial" pitchFamily="34" charset="0"/>
                <a:cs typeface="Arial" pitchFamily="34" charset="0"/>
              </a:rPr>
              <a:t>PRIMERA ETAPA: MONTAJE Y ESTABLECIMIENTO DEL BANCO DE HMA</a:t>
            </a:r>
            <a:endParaRPr lang="es-EC" sz="1600" b="1" dirty="0">
              <a:latin typeface="Arial" pitchFamily="34" charset="0"/>
              <a:cs typeface="Arial" pitchFamily="34" charset="0"/>
            </a:endParaRPr>
          </a:p>
        </p:txBody>
      </p:sp>
      <p:sp>
        <p:nvSpPr>
          <p:cNvPr id="5" name="4 CuadroTexto"/>
          <p:cNvSpPr txBox="1"/>
          <p:nvPr/>
        </p:nvSpPr>
        <p:spPr>
          <a:xfrm>
            <a:off x="177148" y="1407063"/>
            <a:ext cx="2691218"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sz="1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MUESTREO DE PASIVOS AMBIENTALES</a:t>
            </a:r>
            <a:endParaRPr lang="es-EC" sz="16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7171" name="Picture 3" descr="D:\Borisins\tesis\TESIS MICORRIZAS\Fotos\FOTOS ANALIS\Muestreo\DSC0020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99873" y="1543283"/>
            <a:ext cx="2861440" cy="160955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8" name="7 CuadroTexto"/>
          <p:cNvSpPr txBox="1"/>
          <p:nvPr/>
        </p:nvSpPr>
        <p:spPr>
          <a:xfrm>
            <a:off x="3539048" y="858790"/>
            <a:ext cx="2365928"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sz="1600" dirty="0" smtClean="0">
                <a:solidFill>
                  <a:schemeClr val="tx2"/>
                </a:solidFill>
                <a:effectLst>
                  <a:outerShdw blurRad="38100" dist="38100" dir="2700000" algn="tl">
                    <a:srgbClr val="000000">
                      <a:alpha val="43137"/>
                    </a:srgbClr>
                  </a:outerShdw>
                </a:effectLst>
                <a:latin typeface="Arial" pitchFamily="34" charset="0"/>
                <a:cs typeface="Arial" pitchFamily="34" charset="0"/>
              </a:rPr>
              <a:t>Análisis </a:t>
            </a:r>
            <a:r>
              <a:rPr lang="es-AR" sz="1600" dirty="0">
                <a:solidFill>
                  <a:schemeClr val="tx2"/>
                </a:solidFill>
                <a:effectLst>
                  <a:outerShdw blurRad="38100" dist="38100" dir="2700000" algn="tl">
                    <a:srgbClr val="000000">
                      <a:alpha val="43137"/>
                    </a:srgbClr>
                  </a:outerShdw>
                </a:effectLst>
                <a:latin typeface="Arial" pitchFamily="34" charset="0"/>
                <a:cs typeface="Arial" pitchFamily="34" charset="0"/>
              </a:rPr>
              <a:t>q</a:t>
            </a:r>
            <a:r>
              <a:rPr lang="es-AR" sz="1600" dirty="0" smtClean="0">
                <a:solidFill>
                  <a:schemeClr val="tx2"/>
                </a:solidFill>
                <a:effectLst>
                  <a:outerShdw blurRad="38100" dist="38100" dir="2700000" algn="tl">
                    <a:srgbClr val="000000">
                      <a:alpha val="43137"/>
                    </a:srgbClr>
                  </a:outerShdw>
                </a:effectLst>
                <a:latin typeface="Arial" pitchFamily="34" charset="0"/>
                <a:cs typeface="Arial" pitchFamily="34" charset="0"/>
              </a:rPr>
              <a:t>uímicos de las muestras de suelos</a:t>
            </a:r>
            <a:endParaRPr lang="es-EC" sz="1600" dirty="0">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8 CuadroTexto"/>
          <p:cNvSpPr txBox="1"/>
          <p:nvPr/>
        </p:nvSpPr>
        <p:spPr>
          <a:xfrm>
            <a:off x="3589420" y="3584891"/>
            <a:ext cx="2365928"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sz="1600" dirty="0" smtClean="0">
                <a:solidFill>
                  <a:schemeClr val="tx2"/>
                </a:solidFill>
                <a:effectLst>
                  <a:outerShdw blurRad="38100" dist="38100" dir="2700000" algn="tl">
                    <a:srgbClr val="000000">
                      <a:alpha val="43137"/>
                    </a:srgbClr>
                  </a:outerShdw>
                </a:effectLst>
                <a:latin typeface="Arial" pitchFamily="34" charset="0"/>
                <a:cs typeface="Arial" pitchFamily="34" charset="0"/>
              </a:rPr>
              <a:t>Procesamiento de muestras</a:t>
            </a:r>
            <a:endParaRPr lang="es-EC" sz="1600" dirty="0">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9 CuadroTexto"/>
          <p:cNvSpPr txBox="1"/>
          <p:nvPr/>
        </p:nvSpPr>
        <p:spPr>
          <a:xfrm>
            <a:off x="6368707" y="3437741"/>
            <a:ext cx="2661128"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sz="1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Extracción y conteo de esporas de HMA</a:t>
            </a:r>
            <a:endParaRPr lang="es-EC" sz="140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1" name="10 CuadroTexto"/>
          <p:cNvSpPr txBox="1"/>
          <p:nvPr/>
        </p:nvSpPr>
        <p:spPr>
          <a:xfrm>
            <a:off x="6368707" y="864735"/>
            <a:ext cx="2661128"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sz="1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Determinación del porcentaje de colonización radical</a:t>
            </a:r>
            <a:endParaRPr lang="es-EC" sz="140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12" name="78 Grupo"/>
          <p:cNvGrpSpPr/>
          <p:nvPr/>
        </p:nvGrpSpPr>
        <p:grpSpPr>
          <a:xfrm>
            <a:off x="3313566" y="4212279"/>
            <a:ext cx="2834053" cy="1407005"/>
            <a:chOff x="0" y="0"/>
            <a:chExt cx="4369982" cy="1701209"/>
          </a:xfrm>
        </p:grpSpPr>
        <p:pic>
          <p:nvPicPr>
            <p:cNvPr id="13" name="12 Imagen" descr="D:\Borisins\tesis\TESIS MICORRIZAS\Fotos\FOTOS ANALIS\Proceso sustrato conteo esporas\DSC00174.JPG"/>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p:blipFill>
          <p:spPr bwMode="auto">
            <a:xfrm>
              <a:off x="0" y="0"/>
              <a:ext cx="1329070" cy="1701209"/>
            </a:xfrm>
            <a:prstGeom prst="rect">
              <a:avLst/>
            </a:prstGeom>
            <a:ln>
              <a:noFill/>
            </a:ln>
            <a:effectLst>
              <a:softEdge rad="112500"/>
            </a:effectLst>
            <a:extLst>
              <a:ext uri="{53640926-AAD7-44D8-BBD7-CCE9431645EC}">
                <a14:shadowObscured xmlns:a14="http://schemas.microsoft.com/office/drawing/2010/main" xmlns=""/>
              </a:ext>
            </a:extLst>
          </p:spPr>
        </p:pic>
        <p:pic>
          <p:nvPicPr>
            <p:cNvPr id="14" name="13 Imagen" descr="D:\Borisins\tesis\TESIS MICORRIZAS\Fotos\FOTOS ANALIS\Proceso sustrato conteo esporas\DSC00093.JPG"/>
            <p:cNvPicPr>
              <a:picLocks noChangeAspect="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1329070" y="0"/>
              <a:ext cx="3040912" cy="1701209"/>
            </a:xfrm>
            <a:prstGeom prst="rect">
              <a:avLst/>
            </a:prstGeom>
            <a:ln>
              <a:noFill/>
            </a:ln>
            <a:effectLst>
              <a:softEdge rad="112500"/>
            </a:effectLst>
          </p:spPr>
        </p:pic>
      </p:grpSp>
      <p:pic>
        <p:nvPicPr>
          <p:cNvPr id="15" name="14 Imagen" descr="D:\Borisins\tesis\TESIS MICORRIZAS\Fotos\FOTOS ANALIS\Colonizacion radical\DSC00627.JPG"/>
          <p:cNvPicPr/>
          <p:nvPr/>
        </p:nvPicPr>
        <p:blipFill>
          <a:blip r:embed="rId6" cstate="screen">
            <a:extLst>
              <a:ext uri="{28A0092B-C50C-407E-A947-70E740481C1C}">
                <a14:useLocalDpi xmlns:a14="http://schemas.microsoft.com/office/drawing/2010/main" xmlns="" val="0"/>
              </a:ext>
            </a:extLst>
          </a:blip>
          <a:srcRect/>
          <a:stretch>
            <a:fillRect/>
          </a:stretch>
        </p:blipFill>
        <p:spPr bwMode="auto">
          <a:xfrm>
            <a:off x="6451110" y="1372424"/>
            <a:ext cx="2578725" cy="1807658"/>
          </a:xfrm>
          <a:prstGeom prst="rect">
            <a:avLst/>
          </a:prstGeom>
          <a:ln>
            <a:noFill/>
          </a:ln>
          <a:effectLst>
            <a:softEdge rad="112500"/>
          </a:effectLst>
        </p:spPr>
      </p:pic>
      <p:pic>
        <p:nvPicPr>
          <p:cNvPr id="7172" name="Picture 4" descr="D:\Borisins\tesis\TESIS MICORRIZAS\Fotos\FOTOS ANALIS\Proceso sustrato conteo esporas\DSC01685.JPG"/>
          <p:cNvPicPr preferRelativeResize="0">
            <a:picLocks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487961" y="3947313"/>
            <a:ext cx="2505021" cy="196223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 name="Picture 5" descr="D:\Borisins\tesis\TESIS MICORRIZAS\Fotos\FOTOS ANALIS\Muestreo\P112-2.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8145" y="2116150"/>
            <a:ext cx="3142580" cy="254524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cxnSp>
        <p:nvCxnSpPr>
          <p:cNvPr id="17" name="16 Conector curvado"/>
          <p:cNvCxnSpPr>
            <a:stCxn id="5" idx="3"/>
            <a:endCxn id="9" idx="1"/>
          </p:cNvCxnSpPr>
          <p:nvPr/>
        </p:nvCxnSpPr>
        <p:spPr>
          <a:xfrm>
            <a:off x="2868366" y="1699451"/>
            <a:ext cx="721054" cy="2177828"/>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25 Conector curvado"/>
          <p:cNvCxnSpPr>
            <a:stCxn id="5" idx="3"/>
            <a:endCxn id="8" idx="1"/>
          </p:cNvCxnSpPr>
          <p:nvPr/>
        </p:nvCxnSpPr>
        <p:spPr>
          <a:xfrm flipV="1">
            <a:off x="2868366" y="1151178"/>
            <a:ext cx="670682" cy="548273"/>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32 Conector curvado"/>
          <p:cNvCxnSpPr>
            <a:stCxn id="9" idx="3"/>
            <a:endCxn id="11" idx="1"/>
          </p:cNvCxnSpPr>
          <p:nvPr/>
        </p:nvCxnSpPr>
        <p:spPr>
          <a:xfrm flipV="1">
            <a:off x="5955348" y="1126345"/>
            <a:ext cx="413359" cy="2750934"/>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6" name="35 Conector curvado"/>
          <p:cNvCxnSpPr>
            <a:stCxn id="9" idx="3"/>
            <a:endCxn id="10" idx="1"/>
          </p:cNvCxnSpPr>
          <p:nvPr/>
        </p:nvCxnSpPr>
        <p:spPr>
          <a:xfrm flipV="1">
            <a:off x="5955348" y="3699351"/>
            <a:ext cx="413359" cy="177928"/>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7174" name="Picture 4" descr="http://www.igac.gov.co/wps/themes/html/archivosPortal/imagenes/MuestreoSuelos.JPG"/>
          <p:cNvPicPr>
            <a:picLocks noChangeAspect="1" noChangeArrowheads="1"/>
          </p:cNvPicPr>
          <p:nvPr/>
        </p:nvPicPr>
        <p:blipFill rotWithShape="1">
          <a:blip r:embed="rId9">
            <a:extLst>
              <a:ext uri="{BEBA8EAE-BF5A-486C-A8C5-ECC9F3942E4B}">
                <a14:imgProps xmlns:a14="http://schemas.microsoft.com/office/drawing/2010/main" xmlns="">
                  <a14:imgLayer r:embed="rId10">
                    <a14:imgEffect>
                      <a14:backgroundRemoval t="45175" b="87064" l="35845" r="55708"/>
                    </a14:imgEffect>
                    <a14:imgEffect>
                      <a14:saturation sat="400000"/>
                    </a14:imgEffect>
                  </a14:imgLayer>
                </a14:imgProps>
              </a:ext>
              <a:ext uri="{28A0092B-C50C-407E-A947-70E740481C1C}">
                <a14:useLocalDpi xmlns:a14="http://schemas.microsoft.com/office/drawing/2010/main" xmlns="" val="0"/>
              </a:ext>
            </a:extLst>
          </a:blip>
          <a:srcRect l="38796" t="42201" r="42366" b="13751"/>
          <a:stretch/>
        </p:blipFill>
        <p:spPr bwMode="auto">
          <a:xfrm>
            <a:off x="1628495" y="3388772"/>
            <a:ext cx="393062" cy="977015"/>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4" descr="http://www.igac.gov.co/wps/themes/html/archivosPortal/imagenes/MuestreoSuelos.JPG"/>
          <p:cNvPicPr>
            <a:picLocks noChangeAspect="1" noChangeArrowheads="1"/>
          </p:cNvPicPr>
          <p:nvPr/>
        </p:nvPicPr>
        <p:blipFill rotWithShape="1">
          <a:blip r:embed="rId9">
            <a:extLst>
              <a:ext uri="{BEBA8EAE-BF5A-486C-A8C5-ECC9F3942E4B}">
                <a14:imgProps xmlns:a14="http://schemas.microsoft.com/office/drawing/2010/main" xmlns="">
                  <a14:imgLayer r:embed="rId10">
                    <a14:imgEffect>
                      <a14:backgroundRemoval t="45175" b="87064" l="35845" r="55708"/>
                    </a14:imgEffect>
                    <a14:imgEffect>
                      <a14:saturation sat="400000"/>
                    </a14:imgEffect>
                  </a14:imgLayer>
                </a14:imgProps>
              </a:ext>
              <a:ext uri="{28A0092B-C50C-407E-A947-70E740481C1C}">
                <a14:useLocalDpi xmlns:a14="http://schemas.microsoft.com/office/drawing/2010/main" xmlns="" val="0"/>
              </a:ext>
            </a:extLst>
          </a:blip>
          <a:srcRect l="38796" t="42201" r="42366" b="13751"/>
          <a:stretch/>
        </p:blipFill>
        <p:spPr bwMode="auto">
          <a:xfrm>
            <a:off x="405872" y="2699507"/>
            <a:ext cx="364763" cy="906672"/>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4" descr="http://www.igac.gov.co/wps/themes/html/archivosPortal/imagenes/MuestreoSuelos.JPG"/>
          <p:cNvPicPr>
            <a:picLocks noChangeAspect="1" noChangeArrowheads="1"/>
          </p:cNvPicPr>
          <p:nvPr/>
        </p:nvPicPr>
        <p:blipFill rotWithShape="1">
          <a:blip r:embed="rId9">
            <a:extLst>
              <a:ext uri="{BEBA8EAE-BF5A-486C-A8C5-ECC9F3942E4B}">
                <a14:imgProps xmlns:a14="http://schemas.microsoft.com/office/drawing/2010/main" xmlns="">
                  <a14:imgLayer r:embed="rId10">
                    <a14:imgEffect>
                      <a14:backgroundRemoval t="45175" b="87064" l="35845" r="55708"/>
                    </a14:imgEffect>
                    <a14:imgEffect>
                      <a14:saturation sat="400000"/>
                    </a14:imgEffect>
                  </a14:imgLayer>
                </a14:imgProps>
              </a:ext>
              <a:ext uri="{28A0092B-C50C-407E-A947-70E740481C1C}">
                <a14:useLocalDpi xmlns:a14="http://schemas.microsoft.com/office/drawing/2010/main" xmlns="" val="0"/>
              </a:ext>
            </a:extLst>
          </a:blip>
          <a:srcRect l="38796" t="42201" r="42366" b="13751"/>
          <a:stretch/>
        </p:blipFill>
        <p:spPr bwMode="auto">
          <a:xfrm>
            <a:off x="2304566" y="2239583"/>
            <a:ext cx="393062" cy="977015"/>
          </a:xfrm>
          <a:prstGeom prst="rect">
            <a:avLst/>
          </a:prstGeom>
          <a:noFill/>
          <a:extLst>
            <a:ext uri="{909E8E84-426E-40DD-AFC4-6F175D3DCCD1}">
              <a14:hiddenFill xmlns:a14="http://schemas.microsoft.com/office/drawing/2010/main" xmlns="">
                <a:solidFill>
                  <a:srgbClr val="FFFFFF"/>
                </a:solidFill>
              </a14:hiddenFill>
            </a:ext>
          </a:extLst>
        </p:spPr>
      </p:pic>
      <p:pic>
        <p:nvPicPr>
          <p:cNvPr id="7175" name="Picture 6" descr="http://www.igac.gov.co/wps/themes/html/archivosPortal/imagenes/MuestreoSuelos.JPG"/>
          <p:cNvPicPr>
            <a:picLocks noChangeAspect="1" noChangeArrowheads="1"/>
          </p:cNvPicPr>
          <p:nvPr/>
        </p:nvPicPr>
        <p:blipFill rotWithShape="1">
          <a:blip r:embed="rId11">
            <a:extLst>
              <a:ext uri="{BEBA8EAE-BF5A-486C-A8C5-ECC9F3942E4B}">
                <a14:imgProps xmlns:a14="http://schemas.microsoft.com/office/drawing/2010/main" xmlns="">
                  <a14:imgLayer r:embed="rId10">
                    <a14:imgEffect>
                      <a14:backgroundRemoval t="72485" b="96304" l="4795" r="31279"/>
                    </a14:imgEffect>
                  </a14:imgLayer>
                </a14:imgProps>
              </a:ext>
              <a:ext uri="{28A0092B-C50C-407E-A947-70E740481C1C}">
                <a14:useLocalDpi xmlns:a14="http://schemas.microsoft.com/office/drawing/2010/main" xmlns="" val="0"/>
              </a:ext>
            </a:extLst>
          </a:blip>
          <a:srcRect l="3839" t="69764" r="68932" b="2652"/>
          <a:stretch/>
        </p:blipFill>
        <p:spPr bwMode="auto">
          <a:xfrm>
            <a:off x="875275" y="4379074"/>
            <a:ext cx="1217739" cy="1371634"/>
          </a:xfrm>
          <a:prstGeom prst="rect">
            <a:avLst/>
          </a:prstGeom>
          <a:noFill/>
          <a:extLst>
            <a:ext uri="{909E8E84-426E-40DD-AFC4-6F175D3DCCD1}">
              <a14:hiddenFill xmlns:a14="http://schemas.microsoft.com/office/drawing/2010/main" xmlns="">
                <a:solidFill>
                  <a:srgbClr val="FFFFFF"/>
                </a:solidFill>
              </a14:hiddenFill>
            </a:ext>
          </a:extLst>
        </p:spPr>
      </p:pic>
      <p:sp>
        <p:nvSpPr>
          <p:cNvPr id="7176" name="7175 Octágono"/>
          <p:cNvSpPr/>
          <p:nvPr/>
        </p:nvSpPr>
        <p:spPr>
          <a:xfrm>
            <a:off x="1450123" y="4099724"/>
            <a:ext cx="145269" cy="173735"/>
          </a:xfrm>
          <a:prstGeom prst="octag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AR" sz="1200" b="1" dirty="0" smtClean="0">
                <a:effectLst>
                  <a:outerShdw blurRad="38100" dist="38100" dir="2700000" algn="tl">
                    <a:srgbClr val="000000">
                      <a:alpha val="43137"/>
                    </a:srgbClr>
                  </a:outerShdw>
                </a:effectLst>
              </a:rPr>
              <a:t>1</a:t>
            </a:r>
            <a:endParaRPr lang="es-EC" sz="1200" b="1" dirty="0">
              <a:effectLst>
                <a:outerShdw blurRad="38100" dist="38100" dir="2700000" algn="tl">
                  <a:srgbClr val="000000">
                    <a:alpha val="43137"/>
                  </a:srgbClr>
                </a:outerShdw>
              </a:effectLst>
            </a:endParaRPr>
          </a:p>
        </p:txBody>
      </p:sp>
      <p:sp>
        <p:nvSpPr>
          <p:cNvPr id="78" name="77 Octágono"/>
          <p:cNvSpPr/>
          <p:nvPr/>
        </p:nvSpPr>
        <p:spPr>
          <a:xfrm>
            <a:off x="2021557" y="3065975"/>
            <a:ext cx="145269" cy="173735"/>
          </a:xfrm>
          <a:prstGeom prst="octag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AR" sz="1200" b="1" dirty="0">
                <a:effectLst>
                  <a:outerShdw blurRad="38100" dist="38100" dir="2700000" algn="tl">
                    <a:srgbClr val="000000">
                      <a:alpha val="43137"/>
                    </a:srgbClr>
                  </a:outerShdw>
                </a:effectLst>
              </a:rPr>
              <a:t>3</a:t>
            </a:r>
            <a:endParaRPr lang="es-EC" sz="1200" b="1" dirty="0">
              <a:effectLst>
                <a:outerShdw blurRad="38100" dist="38100" dir="2700000" algn="tl">
                  <a:srgbClr val="000000">
                    <a:alpha val="43137"/>
                  </a:srgbClr>
                </a:outerShdw>
              </a:effectLst>
            </a:endParaRPr>
          </a:p>
        </p:txBody>
      </p:sp>
      <p:sp>
        <p:nvSpPr>
          <p:cNvPr id="79" name="78 Octágono"/>
          <p:cNvSpPr/>
          <p:nvPr/>
        </p:nvSpPr>
        <p:spPr>
          <a:xfrm>
            <a:off x="770634" y="3384938"/>
            <a:ext cx="145269" cy="173735"/>
          </a:xfrm>
          <a:prstGeom prst="octag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AR" sz="1200" b="1" dirty="0" smtClean="0">
                <a:effectLst>
                  <a:outerShdw blurRad="38100" dist="38100" dir="2700000" algn="tl">
                    <a:srgbClr val="000000">
                      <a:alpha val="43137"/>
                    </a:srgbClr>
                  </a:outerShdw>
                </a:effectLst>
              </a:rPr>
              <a:t>2</a:t>
            </a:r>
            <a:endParaRPr lang="es-EC" sz="1200" b="1" dirty="0">
              <a:effectLst>
                <a:outerShdw blurRad="38100" dist="38100" dir="2700000" algn="tl">
                  <a:srgbClr val="000000">
                    <a:alpha val="43137"/>
                  </a:srgbClr>
                </a:outerShdw>
              </a:effectLst>
            </a:endParaRPr>
          </a:p>
        </p:txBody>
      </p:sp>
      <p:cxnSp>
        <p:nvCxnSpPr>
          <p:cNvPr id="7179" name="7178 Conector recto de flecha"/>
          <p:cNvCxnSpPr>
            <a:stCxn id="7176" idx="5"/>
            <a:endCxn id="79" idx="0"/>
          </p:cNvCxnSpPr>
          <p:nvPr/>
        </p:nvCxnSpPr>
        <p:spPr>
          <a:xfrm flipH="1" flipV="1">
            <a:off x="915903" y="3427486"/>
            <a:ext cx="534220" cy="71478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82" name="81 Conector recto de flecha"/>
          <p:cNvCxnSpPr>
            <a:stCxn id="79" idx="0"/>
            <a:endCxn id="78" idx="5"/>
          </p:cNvCxnSpPr>
          <p:nvPr/>
        </p:nvCxnSpPr>
        <p:spPr>
          <a:xfrm flipV="1">
            <a:off x="915903" y="3108523"/>
            <a:ext cx="1105654" cy="31896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85" name="84 Conector recto de flecha"/>
          <p:cNvCxnSpPr>
            <a:stCxn id="78" idx="3"/>
            <a:endCxn id="7176" idx="0"/>
          </p:cNvCxnSpPr>
          <p:nvPr/>
        </p:nvCxnSpPr>
        <p:spPr>
          <a:xfrm flipH="1">
            <a:off x="1595392" y="3239710"/>
            <a:ext cx="468713" cy="90256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7187" name="7186 Flecha abajo"/>
          <p:cNvSpPr/>
          <p:nvPr/>
        </p:nvSpPr>
        <p:spPr>
          <a:xfrm>
            <a:off x="1390304" y="4329253"/>
            <a:ext cx="238191" cy="539907"/>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a:p>
        </p:txBody>
      </p:sp>
      <p:sp>
        <p:nvSpPr>
          <p:cNvPr id="66" name="65 Rectángulo"/>
          <p:cNvSpPr/>
          <p:nvPr/>
        </p:nvSpPr>
        <p:spPr>
          <a:xfrm>
            <a:off x="3990682" y="5493795"/>
            <a:ext cx="2156937" cy="276999"/>
          </a:xfrm>
          <a:prstGeom prst="rect">
            <a:avLst/>
          </a:prstGeom>
        </p:spPr>
        <p:txBody>
          <a:bodyPr wrap="none">
            <a:spAutoFit/>
          </a:bodyPr>
          <a:lstStyle/>
          <a:p>
            <a:r>
              <a:rPr lang="es-EC" sz="1200" dirty="0"/>
              <a:t>(</a:t>
            </a:r>
            <a:r>
              <a:rPr lang="es-EC" sz="1200" dirty="0" err="1"/>
              <a:t>Gerdemann</a:t>
            </a:r>
            <a:r>
              <a:rPr lang="es-EC" sz="1200" dirty="0"/>
              <a:t> &amp; </a:t>
            </a:r>
            <a:r>
              <a:rPr lang="es-EC" sz="1200" dirty="0" err="1"/>
              <a:t>Nicolson</a:t>
            </a:r>
            <a:r>
              <a:rPr lang="es-EC" sz="1200" dirty="0"/>
              <a:t>, 1964)</a:t>
            </a:r>
          </a:p>
        </p:txBody>
      </p:sp>
      <p:sp>
        <p:nvSpPr>
          <p:cNvPr id="69" name="68 Rectángulo"/>
          <p:cNvSpPr/>
          <p:nvPr/>
        </p:nvSpPr>
        <p:spPr>
          <a:xfrm>
            <a:off x="1825026" y="4599206"/>
            <a:ext cx="1188082" cy="276999"/>
          </a:xfrm>
          <a:prstGeom prst="rect">
            <a:avLst/>
          </a:prstGeom>
        </p:spPr>
        <p:txBody>
          <a:bodyPr wrap="none">
            <a:spAutoFit/>
          </a:bodyPr>
          <a:lstStyle/>
          <a:p>
            <a:r>
              <a:rPr lang="es-EC" sz="1200" dirty="0" smtClean="0"/>
              <a:t>(</a:t>
            </a:r>
            <a:r>
              <a:rPr lang="es-EC" sz="1200" dirty="0" err="1" smtClean="0"/>
              <a:t>Knaebel</a:t>
            </a:r>
            <a:r>
              <a:rPr lang="es-EC" sz="1200" dirty="0"/>
              <a:t>,</a:t>
            </a:r>
            <a:r>
              <a:rPr lang="es-EC" sz="1200" dirty="0" smtClean="0"/>
              <a:t> 2007</a:t>
            </a:r>
            <a:r>
              <a:rPr lang="es-EC" sz="1200" dirty="0"/>
              <a:t>)</a:t>
            </a:r>
          </a:p>
        </p:txBody>
      </p:sp>
      <p:sp>
        <p:nvSpPr>
          <p:cNvPr id="70" name="69 Rectángulo"/>
          <p:cNvSpPr/>
          <p:nvPr/>
        </p:nvSpPr>
        <p:spPr>
          <a:xfrm>
            <a:off x="7188724" y="3076201"/>
            <a:ext cx="1767407" cy="276999"/>
          </a:xfrm>
          <a:prstGeom prst="rect">
            <a:avLst/>
          </a:prstGeom>
        </p:spPr>
        <p:txBody>
          <a:bodyPr wrap="none">
            <a:spAutoFit/>
          </a:bodyPr>
          <a:lstStyle/>
          <a:p>
            <a:r>
              <a:rPr lang="es-ES" sz="1200" dirty="0"/>
              <a:t>(</a:t>
            </a:r>
            <a:r>
              <a:rPr lang="es-ES" sz="1200" dirty="0" err="1"/>
              <a:t>Bansal</a:t>
            </a:r>
            <a:r>
              <a:rPr lang="es-ES" sz="1200" dirty="0"/>
              <a:t> &amp; </a:t>
            </a:r>
            <a:r>
              <a:rPr lang="es-ES" sz="1200" dirty="0" err="1"/>
              <a:t>Mukerji</a:t>
            </a:r>
            <a:r>
              <a:rPr lang="es-ES" sz="1200" dirty="0"/>
              <a:t>, 2002</a:t>
            </a:r>
            <a:r>
              <a:rPr lang="es-ES" sz="1200" dirty="0" smtClean="0"/>
              <a:t>)</a:t>
            </a:r>
            <a:endParaRPr lang="es-EC" dirty="0"/>
          </a:p>
        </p:txBody>
      </p:sp>
      <p:sp>
        <p:nvSpPr>
          <p:cNvPr id="153" name="152 Rectángulo"/>
          <p:cNvSpPr/>
          <p:nvPr/>
        </p:nvSpPr>
        <p:spPr>
          <a:xfrm>
            <a:off x="6836045" y="5771046"/>
            <a:ext cx="2156937" cy="276999"/>
          </a:xfrm>
          <a:prstGeom prst="rect">
            <a:avLst/>
          </a:prstGeom>
        </p:spPr>
        <p:txBody>
          <a:bodyPr wrap="none">
            <a:spAutoFit/>
          </a:bodyPr>
          <a:lstStyle/>
          <a:p>
            <a:r>
              <a:rPr lang="es-EC" sz="1200" dirty="0"/>
              <a:t>(</a:t>
            </a:r>
            <a:r>
              <a:rPr lang="es-EC" sz="1200" dirty="0" err="1"/>
              <a:t>Gerdemann</a:t>
            </a:r>
            <a:r>
              <a:rPr lang="es-EC" sz="1200" dirty="0"/>
              <a:t> &amp; </a:t>
            </a:r>
            <a:r>
              <a:rPr lang="es-EC" sz="1200" dirty="0" err="1"/>
              <a:t>Nicolson</a:t>
            </a:r>
            <a:r>
              <a:rPr lang="es-EC" sz="1200" dirty="0"/>
              <a:t>, 1964)</a:t>
            </a:r>
          </a:p>
        </p:txBody>
      </p:sp>
      <p:sp>
        <p:nvSpPr>
          <p:cNvPr id="154" name="153 Rectángulo"/>
          <p:cNvSpPr/>
          <p:nvPr/>
        </p:nvSpPr>
        <p:spPr>
          <a:xfrm>
            <a:off x="4624893" y="3065639"/>
            <a:ext cx="1583832" cy="276999"/>
          </a:xfrm>
          <a:prstGeom prst="rect">
            <a:avLst/>
          </a:prstGeom>
        </p:spPr>
        <p:txBody>
          <a:bodyPr wrap="none">
            <a:spAutoFit/>
          </a:bodyPr>
          <a:lstStyle/>
          <a:p>
            <a:r>
              <a:rPr lang="es-EC" sz="1200" dirty="0" smtClean="0"/>
              <a:t>(Laboratorios CESTTA)</a:t>
            </a:r>
            <a:endParaRPr lang="es-EC" sz="1200" dirty="0"/>
          </a:p>
        </p:txBody>
      </p:sp>
    </p:spTree>
    <p:extLst>
      <p:ext uri="{BB962C8B-B14F-4D97-AF65-F5344CB8AC3E}">
        <p14:creationId xmlns:p14="http://schemas.microsoft.com/office/powerpoint/2010/main" xmlns="" val="428236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174"/>
                                        </p:tgtEl>
                                        <p:attrNameLst>
                                          <p:attrName>style.visibility</p:attrName>
                                        </p:attrNameLst>
                                      </p:cBhvr>
                                      <p:to>
                                        <p:strVal val="visible"/>
                                      </p:to>
                                    </p:set>
                                    <p:animEffect transition="in" filter="fade">
                                      <p:cBhvr>
                                        <p:cTn id="20" dur="500"/>
                                        <p:tgtEl>
                                          <p:spTgt spid="717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176"/>
                                        </p:tgtEl>
                                        <p:attrNameLst>
                                          <p:attrName>style.visibility</p:attrName>
                                        </p:attrNameLst>
                                      </p:cBhvr>
                                      <p:to>
                                        <p:strVal val="visible"/>
                                      </p:to>
                                    </p:set>
                                    <p:animEffect transition="in" filter="fade">
                                      <p:cBhvr>
                                        <p:cTn id="24" dur="500"/>
                                        <p:tgtEl>
                                          <p:spTgt spid="7176"/>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7179"/>
                                        </p:tgtEl>
                                        <p:attrNameLst>
                                          <p:attrName>style.visibility</p:attrName>
                                        </p:attrNameLst>
                                      </p:cBhvr>
                                      <p:to>
                                        <p:strVal val="visible"/>
                                      </p:to>
                                    </p:set>
                                    <p:animEffect transition="in" filter="wipe(down)">
                                      <p:cBhvr>
                                        <p:cTn id="28" dur="500"/>
                                        <p:tgtEl>
                                          <p:spTgt spid="7179"/>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500"/>
                                        <p:tgtEl>
                                          <p:spTgt spid="71"/>
                                        </p:tgtEl>
                                      </p:cBhvr>
                                    </p:animEffect>
                                  </p:childTnLst>
                                </p:cTn>
                              </p:par>
                            </p:childTnLst>
                          </p:cTn>
                        </p:par>
                        <p:par>
                          <p:cTn id="37" fill="hold">
                            <p:stCondLst>
                              <p:cond delay="2500"/>
                            </p:stCondLst>
                            <p:childTnLst>
                              <p:par>
                                <p:cTn id="38" presetID="22" presetClass="entr" presetSubtype="4" fill="hold" nodeType="afterEffect">
                                  <p:stCondLst>
                                    <p:cond delay="0"/>
                                  </p:stCondLst>
                                  <p:childTnLst>
                                    <p:set>
                                      <p:cBhvr>
                                        <p:cTn id="39" dur="1" fill="hold">
                                          <p:stCondLst>
                                            <p:cond delay="0"/>
                                          </p:stCondLst>
                                        </p:cTn>
                                        <p:tgtEl>
                                          <p:spTgt spid="82"/>
                                        </p:tgtEl>
                                        <p:attrNameLst>
                                          <p:attrName>style.visibility</p:attrName>
                                        </p:attrNameLst>
                                      </p:cBhvr>
                                      <p:to>
                                        <p:strVal val="visible"/>
                                      </p:to>
                                    </p:set>
                                    <p:animEffect transition="in" filter="wipe(down)">
                                      <p:cBhvr>
                                        <p:cTn id="40" dur="500"/>
                                        <p:tgtEl>
                                          <p:spTgt spid="82"/>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72"/>
                                        </p:tgtEl>
                                        <p:attrNameLst>
                                          <p:attrName>style.visibility</p:attrName>
                                        </p:attrNameLst>
                                      </p:cBhvr>
                                      <p:to>
                                        <p:strVal val="visible"/>
                                      </p:to>
                                    </p:set>
                                    <p:animEffect transition="in" filter="fade">
                                      <p:cBhvr>
                                        <p:cTn id="48" dur="500"/>
                                        <p:tgtEl>
                                          <p:spTgt spid="72"/>
                                        </p:tgtEl>
                                      </p:cBhvr>
                                    </p:animEffect>
                                  </p:childTnLst>
                                </p:cTn>
                              </p:par>
                            </p:childTnLst>
                          </p:cTn>
                        </p:par>
                        <p:par>
                          <p:cTn id="49" fill="hold">
                            <p:stCondLst>
                              <p:cond delay="4000"/>
                            </p:stCondLst>
                            <p:childTnLst>
                              <p:par>
                                <p:cTn id="50" presetID="22" presetClass="entr" presetSubtype="4" fill="hold" nodeType="after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wipe(down)">
                                      <p:cBhvr>
                                        <p:cTn id="52" dur="500"/>
                                        <p:tgtEl>
                                          <p:spTgt spid="8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187"/>
                                        </p:tgtEl>
                                        <p:attrNameLst>
                                          <p:attrName>style.visibility</p:attrName>
                                        </p:attrNameLst>
                                      </p:cBhvr>
                                      <p:to>
                                        <p:strVal val="visible"/>
                                      </p:to>
                                    </p:set>
                                    <p:animEffect transition="in" filter="fade">
                                      <p:cBhvr>
                                        <p:cTn id="57" dur="500"/>
                                        <p:tgtEl>
                                          <p:spTgt spid="7187"/>
                                        </p:tgtEl>
                                      </p:cBhvr>
                                    </p:animEffect>
                                  </p:childTnLst>
                                </p:cTn>
                              </p:par>
                            </p:childTnLst>
                          </p:cTn>
                        </p:par>
                        <p:par>
                          <p:cTn id="58" fill="hold">
                            <p:stCondLst>
                              <p:cond delay="500"/>
                            </p:stCondLst>
                            <p:childTnLst>
                              <p:par>
                                <p:cTn id="59" presetID="42" presetClass="entr" presetSubtype="0" fill="hold" nodeType="afterEffect">
                                  <p:stCondLst>
                                    <p:cond delay="0"/>
                                  </p:stCondLst>
                                  <p:childTnLst>
                                    <p:set>
                                      <p:cBhvr>
                                        <p:cTn id="60" dur="1" fill="hold">
                                          <p:stCondLst>
                                            <p:cond delay="0"/>
                                          </p:stCondLst>
                                        </p:cTn>
                                        <p:tgtEl>
                                          <p:spTgt spid="7175"/>
                                        </p:tgtEl>
                                        <p:attrNameLst>
                                          <p:attrName>style.visibility</p:attrName>
                                        </p:attrNameLst>
                                      </p:cBhvr>
                                      <p:to>
                                        <p:strVal val="visible"/>
                                      </p:to>
                                    </p:set>
                                    <p:animEffect transition="in" filter="fade">
                                      <p:cBhvr>
                                        <p:cTn id="61" dur="1000"/>
                                        <p:tgtEl>
                                          <p:spTgt spid="7175"/>
                                        </p:tgtEl>
                                      </p:cBhvr>
                                    </p:animEffect>
                                    <p:anim calcmode="lin" valueType="num">
                                      <p:cBhvr>
                                        <p:cTn id="62" dur="1000" fill="hold"/>
                                        <p:tgtEl>
                                          <p:spTgt spid="7175"/>
                                        </p:tgtEl>
                                        <p:attrNameLst>
                                          <p:attrName>ppt_x</p:attrName>
                                        </p:attrNameLst>
                                      </p:cBhvr>
                                      <p:tavLst>
                                        <p:tav tm="0">
                                          <p:val>
                                            <p:strVal val="#ppt_x"/>
                                          </p:val>
                                        </p:tav>
                                        <p:tav tm="100000">
                                          <p:val>
                                            <p:strVal val="#ppt_x"/>
                                          </p:val>
                                        </p:tav>
                                      </p:tavLst>
                                    </p:anim>
                                    <p:anim calcmode="lin" valueType="num">
                                      <p:cBhvr>
                                        <p:cTn id="63" dur="1000" fill="hold"/>
                                        <p:tgtEl>
                                          <p:spTgt spid="7175"/>
                                        </p:tgtEl>
                                        <p:attrNameLst>
                                          <p:attrName>ppt_y</p:attrName>
                                        </p:attrNameLst>
                                      </p:cBhvr>
                                      <p:tavLst>
                                        <p:tav tm="0">
                                          <p:val>
                                            <p:strVal val="#ppt_y+.1"/>
                                          </p:val>
                                        </p:tav>
                                        <p:tav tm="100000">
                                          <p:val>
                                            <p:strVal val="#ppt_y"/>
                                          </p:val>
                                        </p:tav>
                                      </p:tavLst>
                                    </p:anim>
                                  </p:childTnLst>
                                </p:cTn>
                              </p:par>
                              <p:par>
                                <p:cTn id="64" presetID="10" presetClass="entr" presetSubtype="0" fill="hold" grpId="0" nodeType="with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fade">
                                      <p:cBhvr>
                                        <p:cTn id="66" dur="500"/>
                                        <p:tgtEl>
                                          <p:spTgt spid="6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down)">
                                      <p:cBhvr>
                                        <p:cTn id="71" dur="500"/>
                                        <p:tgtEl>
                                          <p:spTgt spid="26"/>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7171"/>
                                        </p:tgtEl>
                                        <p:attrNameLst>
                                          <p:attrName>style.visibility</p:attrName>
                                        </p:attrNameLst>
                                      </p:cBhvr>
                                      <p:to>
                                        <p:strVal val="visible"/>
                                      </p:to>
                                    </p:set>
                                    <p:animEffect transition="in" filter="fade">
                                      <p:cBhvr>
                                        <p:cTn id="79" dur="500"/>
                                        <p:tgtEl>
                                          <p:spTgt spid="717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54"/>
                                        </p:tgtEl>
                                        <p:attrNameLst>
                                          <p:attrName>style.visibility</p:attrName>
                                        </p:attrNameLst>
                                      </p:cBhvr>
                                      <p:to>
                                        <p:strVal val="visible"/>
                                      </p:to>
                                    </p:set>
                                    <p:animEffect transition="in" filter="fade">
                                      <p:cBhvr>
                                        <p:cTn id="82" dur="500"/>
                                        <p:tgtEl>
                                          <p:spTgt spid="15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down)">
                                      <p:cBhvr>
                                        <p:cTn id="87" dur="500"/>
                                        <p:tgtEl>
                                          <p:spTgt spid="17"/>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fade">
                                      <p:cBhvr>
                                        <p:cTn id="91" dur="500"/>
                                        <p:tgtEl>
                                          <p:spTgt spid="9"/>
                                        </p:tgtEl>
                                      </p:cBhvr>
                                    </p:animEffect>
                                  </p:childTnLst>
                                </p:cTn>
                              </p:par>
                            </p:childTnLst>
                          </p:cTn>
                        </p:par>
                        <p:par>
                          <p:cTn id="92" fill="hold">
                            <p:stCondLst>
                              <p:cond delay="1000"/>
                            </p:stCondLst>
                            <p:childTnLst>
                              <p:par>
                                <p:cTn id="93" presetID="10" presetClass="entr" presetSubtype="0" fill="hold" nodeType="after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fade">
                                      <p:cBhvr>
                                        <p:cTn id="95" dur="500"/>
                                        <p:tgtEl>
                                          <p:spTgt spid="1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wipe(down)">
                                      <p:cBhvr>
                                        <p:cTn id="103" dur="500"/>
                                        <p:tgtEl>
                                          <p:spTgt spid="33"/>
                                        </p:tgtEl>
                                      </p:cBhvr>
                                    </p:animEffect>
                                  </p:childTnLst>
                                </p:cTn>
                              </p:par>
                            </p:childTnLst>
                          </p:cTn>
                        </p:par>
                        <p:par>
                          <p:cTn id="104" fill="hold">
                            <p:stCondLst>
                              <p:cond delay="500"/>
                            </p:stCondLst>
                            <p:childTnLst>
                              <p:par>
                                <p:cTn id="105" presetID="10" presetClass="entr" presetSubtype="0" fill="hold" grpId="0" nodeType="afterEffect">
                                  <p:stCondLst>
                                    <p:cond delay="0"/>
                                  </p:stCondLst>
                                  <p:childTnLst>
                                    <p:set>
                                      <p:cBhvr>
                                        <p:cTn id="106" dur="1" fill="hold">
                                          <p:stCondLst>
                                            <p:cond delay="0"/>
                                          </p:stCondLst>
                                        </p:cTn>
                                        <p:tgtEl>
                                          <p:spTgt spid="11"/>
                                        </p:tgtEl>
                                        <p:attrNameLst>
                                          <p:attrName>style.visibility</p:attrName>
                                        </p:attrNameLst>
                                      </p:cBhvr>
                                      <p:to>
                                        <p:strVal val="visible"/>
                                      </p:to>
                                    </p:set>
                                    <p:animEffect transition="in" filter="fade">
                                      <p:cBhvr>
                                        <p:cTn id="107" dur="500"/>
                                        <p:tgtEl>
                                          <p:spTgt spid="11"/>
                                        </p:tgtEl>
                                      </p:cBhvr>
                                    </p:animEffect>
                                  </p:childTnLst>
                                </p:cTn>
                              </p:par>
                            </p:childTnLst>
                          </p:cTn>
                        </p:par>
                        <p:par>
                          <p:cTn id="108" fill="hold">
                            <p:stCondLst>
                              <p:cond delay="1000"/>
                            </p:stCondLst>
                            <p:childTnLst>
                              <p:par>
                                <p:cTn id="109" presetID="10" presetClass="entr" presetSubtype="0" fill="hold" nodeType="afterEffect">
                                  <p:stCondLst>
                                    <p:cond delay="0"/>
                                  </p:stCondLst>
                                  <p:childTnLst>
                                    <p:set>
                                      <p:cBhvr>
                                        <p:cTn id="110" dur="1" fill="hold">
                                          <p:stCondLst>
                                            <p:cond delay="0"/>
                                          </p:stCondLst>
                                        </p:cTn>
                                        <p:tgtEl>
                                          <p:spTgt spid="15"/>
                                        </p:tgtEl>
                                        <p:attrNameLst>
                                          <p:attrName>style.visibility</p:attrName>
                                        </p:attrNameLst>
                                      </p:cBhvr>
                                      <p:to>
                                        <p:strVal val="visible"/>
                                      </p:to>
                                    </p:set>
                                    <p:animEffect transition="in" filter="fade">
                                      <p:cBhvr>
                                        <p:cTn id="111" dur="500"/>
                                        <p:tgtEl>
                                          <p:spTgt spid="15"/>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70"/>
                                        </p:tgtEl>
                                        <p:attrNameLst>
                                          <p:attrName>style.visibility</p:attrName>
                                        </p:attrNameLst>
                                      </p:cBhvr>
                                      <p:to>
                                        <p:strVal val="visible"/>
                                      </p:to>
                                    </p:set>
                                    <p:animEffect transition="in" filter="fade">
                                      <p:cBhvr>
                                        <p:cTn id="114" dur="500"/>
                                        <p:tgtEl>
                                          <p:spTgt spid="70"/>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nodeType="click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down)">
                                      <p:cBhvr>
                                        <p:cTn id="119" dur="500"/>
                                        <p:tgtEl>
                                          <p:spTgt spid="36"/>
                                        </p:tgtEl>
                                      </p:cBhvr>
                                    </p:animEffect>
                                  </p:childTnLst>
                                </p:cTn>
                              </p:par>
                            </p:childTnLst>
                          </p:cTn>
                        </p:par>
                        <p:par>
                          <p:cTn id="120" fill="hold">
                            <p:stCondLst>
                              <p:cond delay="500"/>
                            </p:stCondLst>
                            <p:childTnLst>
                              <p:par>
                                <p:cTn id="121" presetID="10" presetClass="entr" presetSubtype="0" fill="hold" grpId="0" nodeType="afterEffect">
                                  <p:stCondLst>
                                    <p:cond delay="0"/>
                                  </p:stCondLst>
                                  <p:childTnLst>
                                    <p:set>
                                      <p:cBhvr>
                                        <p:cTn id="122" dur="1" fill="hold">
                                          <p:stCondLst>
                                            <p:cond delay="0"/>
                                          </p:stCondLst>
                                        </p:cTn>
                                        <p:tgtEl>
                                          <p:spTgt spid="10"/>
                                        </p:tgtEl>
                                        <p:attrNameLst>
                                          <p:attrName>style.visibility</p:attrName>
                                        </p:attrNameLst>
                                      </p:cBhvr>
                                      <p:to>
                                        <p:strVal val="visible"/>
                                      </p:to>
                                    </p:set>
                                    <p:animEffect transition="in" filter="fade">
                                      <p:cBhvr>
                                        <p:cTn id="123" dur="500"/>
                                        <p:tgtEl>
                                          <p:spTgt spid="10"/>
                                        </p:tgtEl>
                                      </p:cBhvr>
                                    </p:animEffect>
                                  </p:childTnLst>
                                </p:cTn>
                              </p:par>
                            </p:childTnLst>
                          </p:cTn>
                        </p:par>
                        <p:par>
                          <p:cTn id="124" fill="hold">
                            <p:stCondLst>
                              <p:cond delay="1000"/>
                            </p:stCondLst>
                            <p:childTnLst>
                              <p:par>
                                <p:cTn id="125" presetID="10" presetClass="entr" presetSubtype="0" fill="hold" nodeType="afterEffect">
                                  <p:stCondLst>
                                    <p:cond delay="0"/>
                                  </p:stCondLst>
                                  <p:childTnLst>
                                    <p:set>
                                      <p:cBhvr>
                                        <p:cTn id="126" dur="1" fill="hold">
                                          <p:stCondLst>
                                            <p:cond delay="0"/>
                                          </p:stCondLst>
                                        </p:cTn>
                                        <p:tgtEl>
                                          <p:spTgt spid="7172"/>
                                        </p:tgtEl>
                                        <p:attrNameLst>
                                          <p:attrName>style.visibility</p:attrName>
                                        </p:attrNameLst>
                                      </p:cBhvr>
                                      <p:to>
                                        <p:strVal val="visible"/>
                                      </p:to>
                                    </p:set>
                                    <p:animEffect transition="in" filter="fade">
                                      <p:cBhvr>
                                        <p:cTn id="127" dur="500"/>
                                        <p:tgtEl>
                                          <p:spTgt spid="7172"/>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53"/>
                                        </p:tgtEl>
                                        <p:attrNameLst>
                                          <p:attrName>style.visibility</p:attrName>
                                        </p:attrNameLst>
                                      </p:cBhvr>
                                      <p:to>
                                        <p:strVal val="visible"/>
                                      </p:to>
                                    </p:set>
                                    <p:animEffect transition="in" filter="fade">
                                      <p:cBhvr>
                                        <p:cTn id="130"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7176" grpId="0" animBg="1"/>
      <p:bldP spid="78" grpId="0" animBg="1"/>
      <p:bldP spid="79" grpId="0" animBg="1"/>
      <p:bldP spid="7187" grpId="0" animBg="1"/>
      <p:bldP spid="66" grpId="0"/>
      <p:bldP spid="69" grpId="0"/>
      <p:bldP spid="70" grpId="0"/>
      <p:bldP spid="153" grpId="0"/>
      <p:bldP spid="1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412396" y="1093768"/>
            <a:ext cx="1887348" cy="707886"/>
          </a:xfrm>
          <a:prstGeom prst="rect">
            <a:avLst/>
          </a:prstGeom>
          <a:ln w="57150" cmpd="tri">
            <a:solidFill>
              <a:schemeClr val="tx1">
                <a:lumMod val="95000"/>
                <a:lumOff val="5000"/>
              </a:schemeClr>
            </a:solidFill>
          </a:ln>
          <a:effectLst>
            <a:reflection blurRad="6350" stA="50000" endA="300" endPos="55500" dist="50800" dir="5400000" sy="-100000" algn="bl" rotWithShape="0"/>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sz="2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CULTIVOS DE HMA</a:t>
            </a:r>
            <a:endParaRPr lang="es-EC" sz="20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16 CuadroTexto"/>
          <p:cNvSpPr txBox="1"/>
          <p:nvPr/>
        </p:nvSpPr>
        <p:spPr>
          <a:xfrm>
            <a:off x="405872" y="522432"/>
            <a:ext cx="812656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b="1" dirty="0" smtClean="0">
                <a:latin typeface="Arial" pitchFamily="34" charset="0"/>
                <a:cs typeface="Arial" pitchFamily="34" charset="0"/>
              </a:rPr>
              <a:t>PRIMERA ETAPA: MONTAJE Y ESTABLECIMIENTO DEL BANCO DE HMA</a:t>
            </a:r>
            <a:endParaRPr lang="es-EC" sz="1600" b="1" dirty="0">
              <a:latin typeface="Arial" pitchFamily="34" charset="0"/>
              <a:cs typeface="Arial" pitchFamily="34" charset="0"/>
            </a:endParaRPr>
          </a:p>
        </p:txBody>
      </p:sp>
      <p:sp>
        <p:nvSpPr>
          <p:cNvPr id="18" name="17 CuadroTexto"/>
          <p:cNvSpPr txBox="1"/>
          <p:nvPr/>
        </p:nvSpPr>
        <p:spPr>
          <a:xfrm>
            <a:off x="3057672" y="1157551"/>
            <a:ext cx="3170149"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sz="1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Esterilización y preparación del sustrato</a:t>
            </a:r>
            <a:endParaRPr lang="es-EC" sz="1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9" name="18 CuadroTexto"/>
          <p:cNvSpPr txBox="1"/>
          <p:nvPr/>
        </p:nvSpPr>
        <p:spPr>
          <a:xfrm>
            <a:off x="6500384" y="1306815"/>
            <a:ext cx="2571836"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Cultivos Monospóricos de HMA</a:t>
            </a:r>
            <a:endParaRPr lang="es-AR" sz="1000" b="1"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ctr"/>
            <a:endParaRPr lang="es-EC"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19 CuadroTexto"/>
          <p:cNvSpPr txBox="1"/>
          <p:nvPr/>
        </p:nvSpPr>
        <p:spPr>
          <a:xfrm>
            <a:off x="112769" y="2305765"/>
            <a:ext cx="2519858"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Cultivos Mixtos de HMA</a:t>
            </a:r>
          </a:p>
          <a:p>
            <a:pPr algn="ctr"/>
            <a:endParaRPr lang="es-EC" sz="1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9" name="8 Conector curvado"/>
          <p:cNvCxnSpPr>
            <a:stCxn id="31" idx="1"/>
            <a:endCxn id="20" idx="3"/>
          </p:cNvCxnSpPr>
          <p:nvPr/>
        </p:nvCxnSpPr>
        <p:spPr>
          <a:xfrm rot="10800000">
            <a:off x="2632627" y="2598154"/>
            <a:ext cx="361360" cy="95011"/>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23 Conector curvado"/>
          <p:cNvCxnSpPr>
            <a:stCxn id="29" idx="3"/>
            <a:endCxn id="19" idx="1"/>
          </p:cNvCxnSpPr>
          <p:nvPr/>
        </p:nvCxnSpPr>
        <p:spPr>
          <a:xfrm flipV="1">
            <a:off x="6216963" y="1722314"/>
            <a:ext cx="283421" cy="966936"/>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28" name="82 Grupo"/>
          <p:cNvGrpSpPr/>
          <p:nvPr/>
        </p:nvGrpSpPr>
        <p:grpSpPr>
          <a:xfrm>
            <a:off x="2993987" y="2180440"/>
            <a:ext cx="3222976" cy="2050894"/>
            <a:chOff x="0" y="0"/>
            <a:chExt cx="4401879" cy="2785730"/>
          </a:xfrm>
        </p:grpSpPr>
        <p:pic>
          <p:nvPicPr>
            <p:cNvPr id="29" name="28 Imagen" descr="D:\Borisins\tesis\TESIS MICORRIZAS\Fotos\FOTOS ANALIS\Proceso sustrato conteo esporas\DSC00167.JPG"/>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2488019" y="0"/>
              <a:ext cx="1913860" cy="138223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xmlns=""/>
              </a:ext>
            </a:extLst>
          </p:spPr>
        </p:pic>
        <p:pic>
          <p:nvPicPr>
            <p:cNvPr id="30" name="29 Imagen" descr="D:\Borisins\tesis\TESIS MICORRIZAS\Fotos\FOTOS ANALIS\Proceso sustrato conteo esporas\DSC00172.JPG"/>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bwMode="auto">
            <a:xfrm>
              <a:off x="0" y="1414130"/>
              <a:ext cx="2477386" cy="13716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xmlns=""/>
              </a:ext>
            </a:extLst>
          </p:spPr>
        </p:pic>
        <p:pic>
          <p:nvPicPr>
            <p:cNvPr id="31" name="30 Imagen" descr="D:\Borisins\tesis\TESIS MICORRIZAS\Fotos\FOTOS ANALIS\Proceso sustrato conteo esporas\DSC00169.JPG"/>
            <p:cNvPicPr>
              <a:picLocks noChangeAspect="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0" y="0"/>
              <a:ext cx="2477386" cy="139286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32" name="31 Imagen" descr="D:\Borisins\tesis\TESIS MICORRIZAS\Fotos\FOTOS ANALIS\Proceso sustrato conteo esporas\DSC00166.JPG"/>
            <p:cNvPicPr>
              <a:picLocks noChangeAspect="1"/>
            </p:cNvPicPr>
            <p:nvPr/>
          </p:nvPicPr>
          <p:blipFill rotWithShape="1">
            <a:blip r:embed="rId5" cstate="screen">
              <a:extLst>
                <a:ext uri="{28A0092B-C50C-407E-A947-70E740481C1C}">
                  <a14:useLocalDpi xmlns:a14="http://schemas.microsoft.com/office/drawing/2010/main" xmlns="" val="0"/>
                </a:ext>
              </a:extLst>
            </a:blip>
            <a:srcRect/>
            <a:stretch/>
          </p:blipFill>
          <p:spPr bwMode="auto">
            <a:xfrm>
              <a:off x="2488019" y="1403497"/>
              <a:ext cx="1913860" cy="1382233"/>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xmlns=""/>
              </a:ext>
            </a:extLst>
          </p:spPr>
        </p:pic>
      </p:grpSp>
      <p:pic>
        <p:nvPicPr>
          <p:cNvPr id="47" name="46 Imagen" descr="D:\Borisins\tesis\TESIS MICORRIZAS\Fotos\FOTOS ANALIS\Cultivos\DSC00666.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35164" y="4046365"/>
            <a:ext cx="2497463" cy="1689735"/>
          </a:xfrm>
          <a:prstGeom prst="rect">
            <a:avLst/>
          </a:prstGeom>
          <a:ln>
            <a:noFill/>
          </a:ln>
          <a:effectLst>
            <a:softEdge rad="112500"/>
          </a:effectLst>
        </p:spPr>
      </p:pic>
      <p:sp>
        <p:nvSpPr>
          <p:cNvPr id="40" name="39 Flecha derecha"/>
          <p:cNvSpPr/>
          <p:nvPr/>
        </p:nvSpPr>
        <p:spPr>
          <a:xfrm>
            <a:off x="2414105" y="1285436"/>
            <a:ext cx="544064" cy="27135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21" name="20 CuadroTexto"/>
          <p:cNvSpPr txBox="1"/>
          <p:nvPr/>
        </p:nvSpPr>
        <p:spPr>
          <a:xfrm>
            <a:off x="6939105" y="5529144"/>
            <a:ext cx="1714476" cy="461665"/>
          </a:xfrm>
          <a:prstGeom prst="rect">
            <a:avLst/>
          </a:prstGeom>
          <a:ln w="28575"/>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sz="1200" b="1" dirty="0" smtClean="0">
                <a:solidFill>
                  <a:schemeClr val="tx1"/>
                </a:solidFill>
                <a:latin typeface="Arial" pitchFamily="34" charset="0"/>
                <a:cs typeface="Arial" pitchFamily="34" charset="0"/>
              </a:rPr>
              <a:t>Arena-suelo (2:1) </a:t>
            </a:r>
          </a:p>
          <a:p>
            <a:pPr algn="ctr"/>
            <a:r>
              <a:rPr lang="es-AR" sz="1200" b="1" dirty="0" smtClean="0">
                <a:solidFill>
                  <a:schemeClr val="tx1"/>
                </a:solidFill>
                <a:latin typeface="Arial" pitchFamily="34" charset="0"/>
                <a:cs typeface="Arial" pitchFamily="34" charset="0"/>
              </a:rPr>
              <a:t>(12 semanas)</a:t>
            </a:r>
            <a:endParaRPr lang="es-EC" sz="1200" b="1" dirty="0">
              <a:solidFill>
                <a:schemeClr val="tx1"/>
              </a:solidFill>
              <a:latin typeface="Arial" pitchFamily="34" charset="0"/>
              <a:cs typeface="Arial" pitchFamily="34" charset="0"/>
            </a:endParaRPr>
          </a:p>
        </p:txBody>
      </p:sp>
      <p:sp>
        <p:nvSpPr>
          <p:cNvPr id="33" name="32 CuadroTexto"/>
          <p:cNvSpPr txBox="1"/>
          <p:nvPr/>
        </p:nvSpPr>
        <p:spPr>
          <a:xfrm>
            <a:off x="220110" y="3111150"/>
            <a:ext cx="2327570" cy="646331"/>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sz="1200" b="1" dirty="0" smtClean="0">
                <a:solidFill>
                  <a:schemeClr val="tx1"/>
                </a:solidFill>
                <a:latin typeface="Arial" pitchFamily="34" charset="0"/>
                <a:cs typeface="Arial" pitchFamily="34" charset="0"/>
              </a:rPr>
              <a:t>Arena-tamo de café-fibra de palma-suelo (4:1:1:2)</a:t>
            </a:r>
          </a:p>
          <a:p>
            <a:pPr algn="ctr"/>
            <a:r>
              <a:rPr lang="es-AR" sz="1200" b="1" dirty="0" smtClean="0">
                <a:solidFill>
                  <a:schemeClr val="tx1"/>
                </a:solidFill>
                <a:latin typeface="Arial" pitchFamily="34" charset="0"/>
                <a:cs typeface="Arial" pitchFamily="34" charset="0"/>
              </a:rPr>
              <a:t>(18 semanas)</a:t>
            </a:r>
            <a:endParaRPr lang="es-EC" sz="1200" b="1" dirty="0">
              <a:solidFill>
                <a:schemeClr val="tx1"/>
              </a:solidFill>
              <a:latin typeface="Arial" pitchFamily="34" charset="0"/>
              <a:cs typeface="Arial" pitchFamily="34" charset="0"/>
            </a:endParaRPr>
          </a:p>
        </p:txBody>
      </p:sp>
      <p:sp>
        <p:nvSpPr>
          <p:cNvPr id="13" name="12 CuadroTexto"/>
          <p:cNvSpPr txBox="1"/>
          <p:nvPr/>
        </p:nvSpPr>
        <p:spPr>
          <a:xfrm>
            <a:off x="3352552" y="3557161"/>
            <a:ext cx="1224136" cy="338554"/>
          </a:xfrm>
          <a:prstGeom prst="rect">
            <a:avLst/>
          </a:prstGeom>
          <a:noFill/>
        </p:spPr>
        <p:txBody>
          <a:bodyPr wrap="square" rtlCol="0" anchor="ctr">
            <a:spAutoFit/>
          </a:bodyPr>
          <a:lstStyle/>
          <a:p>
            <a:pPr algn="ctr"/>
            <a:r>
              <a:rPr lang="es-AR" sz="1600" b="1" dirty="0" smtClean="0">
                <a:solidFill>
                  <a:schemeClr val="bg1"/>
                </a:solidFill>
                <a:effectLst>
                  <a:outerShdw blurRad="38100" dist="38100" dir="2700000" algn="tl">
                    <a:srgbClr val="000000">
                      <a:alpha val="43137"/>
                    </a:srgbClr>
                  </a:outerShdw>
                </a:effectLst>
              </a:rPr>
              <a:t>Suelo</a:t>
            </a:r>
            <a:endParaRPr lang="es-EC" sz="1600" b="1" dirty="0" smtClean="0">
              <a:solidFill>
                <a:schemeClr val="bg1"/>
              </a:solidFill>
              <a:effectLst>
                <a:outerShdw blurRad="38100" dist="38100" dir="2700000" algn="tl">
                  <a:srgbClr val="000000">
                    <a:alpha val="43137"/>
                  </a:srgbClr>
                </a:outerShdw>
              </a:effectLst>
            </a:endParaRPr>
          </a:p>
        </p:txBody>
      </p:sp>
      <p:sp>
        <p:nvSpPr>
          <p:cNvPr id="35" name="34 CuadroTexto"/>
          <p:cNvSpPr txBox="1"/>
          <p:nvPr/>
        </p:nvSpPr>
        <p:spPr>
          <a:xfrm>
            <a:off x="3351123" y="2550749"/>
            <a:ext cx="1224136" cy="307777"/>
          </a:xfrm>
          <a:prstGeom prst="rect">
            <a:avLst/>
          </a:prstGeom>
          <a:noFill/>
        </p:spPr>
        <p:txBody>
          <a:bodyPr wrap="square" rtlCol="0" anchor="ctr">
            <a:spAutoFit/>
          </a:bodyPr>
          <a:lstStyle/>
          <a:p>
            <a:pPr algn="ctr"/>
            <a:r>
              <a:rPr lang="es-AR" sz="1400" b="1" dirty="0" smtClean="0"/>
              <a:t>Arena</a:t>
            </a:r>
            <a:endParaRPr lang="es-EC" sz="1400" b="1" dirty="0" smtClean="0"/>
          </a:p>
        </p:txBody>
      </p:sp>
      <p:sp>
        <p:nvSpPr>
          <p:cNvPr id="36" name="35 CuadroTexto"/>
          <p:cNvSpPr txBox="1"/>
          <p:nvPr/>
        </p:nvSpPr>
        <p:spPr>
          <a:xfrm>
            <a:off x="4743721" y="2539274"/>
            <a:ext cx="1545190" cy="307777"/>
          </a:xfrm>
          <a:prstGeom prst="rect">
            <a:avLst/>
          </a:prstGeom>
          <a:noFill/>
        </p:spPr>
        <p:txBody>
          <a:bodyPr wrap="square" rtlCol="0" anchor="ctr">
            <a:spAutoFit/>
          </a:bodyPr>
          <a:lstStyle/>
          <a:p>
            <a:pPr algn="ctr"/>
            <a:r>
              <a:rPr lang="es-AR" sz="1400" b="1" dirty="0" smtClean="0">
                <a:solidFill>
                  <a:schemeClr val="bg1"/>
                </a:solidFill>
              </a:rPr>
              <a:t>Fibra de palma</a:t>
            </a:r>
            <a:endParaRPr lang="es-EC" sz="1400" b="1" dirty="0" smtClean="0">
              <a:solidFill>
                <a:schemeClr val="bg1"/>
              </a:solidFill>
            </a:endParaRPr>
          </a:p>
        </p:txBody>
      </p:sp>
      <p:sp>
        <p:nvSpPr>
          <p:cNvPr id="37" name="36 CuadroTexto"/>
          <p:cNvSpPr txBox="1"/>
          <p:nvPr/>
        </p:nvSpPr>
        <p:spPr>
          <a:xfrm>
            <a:off x="4775788" y="3583391"/>
            <a:ext cx="1545190" cy="307777"/>
          </a:xfrm>
          <a:prstGeom prst="rect">
            <a:avLst/>
          </a:prstGeom>
          <a:noFill/>
        </p:spPr>
        <p:txBody>
          <a:bodyPr wrap="square" rtlCol="0" anchor="ctr">
            <a:spAutoFit/>
          </a:bodyPr>
          <a:lstStyle/>
          <a:p>
            <a:pPr algn="ctr"/>
            <a:r>
              <a:rPr lang="es-AR" sz="1400" b="1" dirty="0" smtClean="0">
                <a:solidFill>
                  <a:schemeClr val="bg1"/>
                </a:solidFill>
              </a:rPr>
              <a:t>Tamo de café</a:t>
            </a:r>
            <a:endParaRPr lang="es-EC" sz="1400" b="1" dirty="0" smtClean="0">
              <a:solidFill>
                <a:schemeClr val="bg1"/>
              </a:solidFill>
            </a:endParaRPr>
          </a:p>
        </p:txBody>
      </p:sp>
      <p:sp>
        <p:nvSpPr>
          <p:cNvPr id="14" name="13 Rectángulo"/>
          <p:cNvSpPr/>
          <p:nvPr/>
        </p:nvSpPr>
        <p:spPr>
          <a:xfrm>
            <a:off x="7387084" y="1876202"/>
            <a:ext cx="1827744" cy="261610"/>
          </a:xfrm>
          <a:prstGeom prst="rect">
            <a:avLst/>
          </a:prstGeom>
        </p:spPr>
        <p:txBody>
          <a:bodyPr wrap="none">
            <a:spAutoFit/>
          </a:bodyPr>
          <a:lstStyle/>
          <a:p>
            <a:r>
              <a:rPr lang="es-EC" sz="1100" dirty="0" smtClean="0"/>
              <a:t>(</a:t>
            </a:r>
            <a:r>
              <a:rPr lang="es-EC" sz="1100" dirty="0" err="1" smtClean="0"/>
              <a:t>Morton</a:t>
            </a:r>
            <a:r>
              <a:rPr lang="es-EC" sz="1100" dirty="0" smtClean="0"/>
              <a:t> &amp; </a:t>
            </a:r>
            <a:r>
              <a:rPr lang="es-EC" sz="1100" dirty="0" err="1" smtClean="0"/>
              <a:t>Redecker</a:t>
            </a:r>
            <a:r>
              <a:rPr lang="es-EC" sz="1100" dirty="0" smtClean="0"/>
              <a:t>, 2000) </a:t>
            </a:r>
            <a:endParaRPr lang="es-EC" sz="1100" dirty="0"/>
          </a:p>
        </p:txBody>
      </p:sp>
      <p:sp>
        <p:nvSpPr>
          <p:cNvPr id="15" name="14 Rectángulo"/>
          <p:cNvSpPr/>
          <p:nvPr/>
        </p:nvSpPr>
        <p:spPr>
          <a:xfrm>
            <a:off x="939022" y="2582289"/>
            <a:ext cx="1693605" cy="276999"/>
          </a:xfrm>
          <a:prstGeom prst="rect">
            <a:avLst/>
          </a:prstGeom>
        </p:spPr>
        <p:txBody>
          <a:bodyPr wrap="none">
            <a:spAutoFit/>
          </a:bodyPr>
          <a:lstStyle/>
          <a:p>
            <a:r>
              <a:rPr lang="es-EC" sz="1200" dirty="0"/>
              <a:t>(</a:t>
            </a:r>
            <a:r>
              <a:rPr lang="es-EC" sz="1200" dirty="0" err="1"/>
              <a:t>Brundrett</a:t>
            </a:r>
            <a:r>
              <a:rPr lang="es-EC" sz="1200" dirty="0"/>
              <a:t>, </a:t>
            </a:r>
            <a:r>
              <a:rPr lang="es-EC" sz="1200" i="1" dirty="0"/>
              <a:t>et al</a:t>
            </a:r>
            <a:r>
              <a:rPr lang="es-EC" sz="1200" dirty="0"/>
              <a:t>., 1994</a:t>
            </a:r>
            <a:r>
              <a:rPr lang="es-EC" sz="1200" dirty="0" smtClean="0"/>
              <a:t>)</a:t>
            </a:r>
            <a:endParaRPr lang="es-EC" sz="1200" dirty="0"/>
          </a:p>
        </p:txBody>
      </p:sp>
      <p:cxnSp>
        <p:nvCxnSpPr>
          <p:cNvPr id="6148" name="6147 Conector recto de flecha"/>
          <p:cNvCxnSpPr>
            <a:stCxn id="80" idx="2"/>
            <a:endCxn id="34" idx="0"/>
          </p:cNvCxnSpPr>
          <p:nvPr/>
        </p:nvCxnSpPr>
        <p:spPr>
          <a:xfrm flipH="1">
            <a:off x="7786302" y="3511810"/>
            <a:ext cx="1418" cy="1592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5" name="74 Conector recto de flecha"/>
          <p:cNvCxnSpPr>
            <a:stCxn id="100" idx="2"/>
            <a:endCxn id="21" idx="0"/>
          </p:cNvCxnSpPr>
          <p:nvPr/>
        </p:nvCxnSpPr>
        <p:spPr>
          <a:xfrm>
            <a:off x="7787720" y="5334197"/>
            <a:ext cx="8623" cy="19494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9" name="78 Conector recto de flecha"/>
          <p:cNvCxnSpPr>
            <a:stCxn id="20" idx="2"/>
            <a:endCxn id="33" idx="0"/>
          </p:cNvCxnSpPr>
          <p:nvPr/>
        </p:nvCxnSpPr>
        <p:spPr>
          <a:xfrm>
            <a:off x="1372698" y="2890540"/>
            <a:ext cx="11197" cy="2206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2" name="81 Conector recto de flecha"/>
          <p:cNvCxnSpPr>
            <a:stCxn id="33" idx="2"/>
            <a:endCxn id="47" idx="0"/>
          </p:cNvCxnSpPr>
          <p:nvPr/>
        </p:nvCxnSpPr>
        <p:spPr>
          <a:xfrm>
            <a:off x="1383895" y="3757481"/>
            <a:ext cx="1" cy="28888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2" name="91 Conector curvado"/>
          <p:cNvCxnSpPr>
            <a:stCxn id="18" idx="2"/>
          </p:cNvCxnSpPr>
          <p:nvPr/>
        </p:nvCxnSpPr>
        <p:spPr>
          <a:xfrm rot="16200000" flipH="1">
            <a:off x="4392915" y="1930602"/>
            <a:ext cx="499669" cy="5"/>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33 CuadroTexto"/>
          <p:cNvSpPr txBox="1"/>
          <p:nvPr/>
        </p:nvSpPr>
        <p:spPr>
          <a:xfrm>
            <a:off x="6868076" y="3671090"/>
            <a:ext cx="1836451" cy="461665"/>
          </a:xfrm>
          <a:prstGeom prst="rect">
            <a:avLst/>
          </a:prstGeom>
          <a:ln w="28575"/>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sz="1200" b="1" dirty="0" smtClean="0">
                <a:solidFill>
                  <a:schemeClr val="tx1"/>
                </a:solidFill>
                <a:latin typeface="Arial" pitchFamily="34" charset="0"/>
                <a:cs typeface="Arial" pitchFamily="34" charset="0"/>
              </a:rPr>
              <a:t>Caja Petri con arena (14 semanas)</a:t>
            </a:r>
            <a:endParaRPr lang="es-EC" sz="1200" b="1" dirty="0">
              <a:solidFill>
                <a:schemeClr val="tx1"/>
              </a:solidFill>
              <a:latin typeface="Arial" pitchFamily="34" charset="0"/>
              <a:cs typeface="Arial" pitchFamily="34" charset="0"/>
            </a:endParaRPr>
          </a:p>
        </p:txBody>
      </p:sp>
      <p:cxnSp>
        <p:nvCxnSpPr>
          <p:cNvPr id="56" name="55 Conector recto de flecha"/>
          <p:cNvCxnSpPr>
            <a:stCxn id="34" idx="2"/>
            <a:endCxn id="100" idx="0"/>
          </p:cNvCxnSpPr>
          <p:nvPr/>
        </p:nvCxnSpPr>
        <p:spPr>
          <a:xfrm>
            <a:off x="7786302" y="4132755"/>
            <a:ext cx="1418" cy="2217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80" name="Picture 2" descr="D:\Borisins\tesis\TESIS MICORRIZAS\Fotos\Fotos Monosporicos\Fotos esporas\P20\56 (2).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821073" y="2269270"/>
            <a:ext cx="1933293" cy="124254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cxnSp>
        <p:nvCxnSpPr>
          <p:cNvPr id="89" name="88 Conector recto de flecha"/>
          <p:cNvCxnSpPr>
            <a:stCxn id="19" idx="2"/>
            <a:endCxn id="80" idx="0"/>
          </p:cNvCxnSpPr>
          <p:nvPr/>
        </p:nvCxnSpPr>
        <p:spPr>
          <a:xfrm>
            <a:off x="7786302" y="2137812"/>
            <a:ext cx="1418" cy="13145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100" name="Picture 2" descr="D:\Borisins\tesis\TESIS MICORRIZAS\Fotos\FOTOS ANALIS\Cultivos\DSC00618.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801233" y="4354475"/>
            <a:ext cx="1972973" cy="97972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3516787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500"/>
                                        <p:tgtEl>
                                          <p:spTgt spid="92"/>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9"/>
                                        </p:tgtEl>
                                        <p:attrNameLst>
                                          <p:attrName>style.visibility</p:attrName>
                                        </p:attrNameLst>
                                      </p:cBhvr>
                                      <p:to>
                                        <p:strVal val="visible"/>
                                      </p:to>
                                    </p:set>
                                    <p:animEffect transition="in" filter="fade">
                                      <p:cBhvr>
                                        <p:cTn id="59" dur="500"/>
                                        <p:tgtEl>
                                          <p:spTgt spid="79"/>
                                        </p:tgtEl>
                                      </p:cBhvr>
                                    </p:animEffect>
                                  </p:childTnLst>
                                </p:cTn>
                              </p:par>
                            </p:childTnLst>
                          </p:cTn>
                        </p:par>
                        <p:par>
                          <p:cTn id="60" fill="hold">
                            <p:stCondLst>
                              <p:cond delay="500"/>
                            </p:stCondLst>
                            <p:childTnLst>
                              <p:par>
                                <p:cTn id="61" presetID="22" presetClass="entr" presetSubtype="4"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down)">
                                      <p:cBhvr>
                                        <p:cTn id="63" dur="500"/>
                                        <p:tgtEl>
                                          <p:spTgt spid="33"/>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fade">
                                      <p:cBhvr>
                                        <p:cTn id="67" dur="500"/>
                                        <p:tgtEl>
                                          <p:spTgt spid="82"/>
                                        </p:tgtEl>
                                      </p:cBhvr>
                                    </p:animEffect>
                                  </p:childTnLst>
                                </p:cTn>
                              </p:par>
                            </p:childTnLst>
                          </p:cTn>
                        </p:par>
                        <p:par>
                          <p:cTn id="68" fill="hold">
                            <p:stCondLst>
                              <p:cond delay="1500"/>
                            </p:stCondLst>
                            <p:childTnLst>
                              <p:par>
                                <p:cTn id="69" presetID="10" presetClass="entr" presetSubtype="0"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500"/>
                                        <p:tgtEl>
                                          <p:spTgt spid="4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childTnLst>
                          </p:cTn>
                        </p:par>
                        <p:par>
                          <p:cTn id="77" fill="hold">
                            <p:stCondLst>
                              <p:cond delay="500"/>
                            </p:stCondLst>
                            <p:childTnLst>
                              <p:par>
                                <p:cTn id="78" presetID="22" presetClass="entr" presetSubtype="4" fill="hold" grpId="0" nodeType="after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89"/>
                                        </p:tgtEl>
                                        <p:attrNameLst>
                                          <p:attrName>style.visibility</p:attrName>
                                        </p:attrNameLst>
                                      </p:cBhvr>
                                      <p:to>
                                        <p:strVal val="visible"/>
                                      </p:to>
                                    </p:set>
                                    <p:animEffect transition="in" filter="fade">
                                      <p:cBhvr>
                                        <p:cTn id="89" dur="500"/>
                                        <p:tgtEl>
                                          <p:spTgt spid="89"/>
                                        </p:tgtEl>
                                      </p:cBhvr>
                                    </p:animEffect>
                                  </p:childTnLst>
                                </p:cTn>
                              </p:par>
                            </p:childTnLst>
                          </p:cTn>
                        </p:par>
                        <p:par>
                          <p:cTn id="90" fill="hold">
                            <p:stCondLst>
                              <p:cond delay="500"/>
                            </p:stCondLst>
                            <p:childTnLst>
                              <p:par>
                                <p:cTn id="91" presetID="10" presetClass="entr" presetSubtype="0" fill="hold" nodeType="afterEffect">
                                  <p:stCondLst>
                                    <p:cond delay="0"/>
                                  </p:stCondLst>
                                  <p:childTnLst>
                                    <p:set>
                                      <p:cBhvr>
                                        <p:cTn id="92" dur="1" fill="hold">
                                          <p:stCondLst>
                                            <p:cond delay="0"/>
                                          </p:stCondLst>
                                        </p:cTn>
                                        <p:tgtEl>
                                          <p:spTgt spid="80"/>
                                        </p:tgtEl>
                                        <p:attrNameLst>
                                          <p:attrName>style.visibility</p:attrName>
                                        </p:attrNameLst>
                                      </p:cBhvr>
                                      <p:to>
                                        <p:strVal val="visible"/>
                                      </p:to>
                                    </p:set>
                                    <p:animEffect transition="in" filter="fade">
                                      <p:cBhvr>
                                        <p:cTn id="93" dur="500"/>
                                        <p:tgtEl>
                                          <p:spTgt spid="80"/>
                                        </p:tgtEl>
                                      </p:cBhvr>
                                    </p:animEffect>
                                  </p:childTnLst>
                                </p:cTn>
                              </p:par>
                              <p:par>
                                <p:cTn id="94" presetID="10" presetClass="entr" presetSubtype="0" fill="hold" nodeType="withEffect">
                                  <p:stCondLst>
                                    <p:cond delay="0"/>
                                  </p:stCondLst>
                                  <p:childTnLst>
                                    <p:set>
                                      <p:cBhvr>
                                        <p:cTn id="95" dur="1" fill="hold">
                                          <p:stCondLst>
                                            <p:cond delay="0"/>
                                          </p:stCondLst>
                                        </p:cTn>
                                        <p:tgtEl>
                                          <p:spTgt spid="6148"/>
                                        </p:tgtEl>
                                        <p:attrNameLst>
                                          <p:attrName>style.visibility</p:attrName>
                                        </p:attrNameLst>
                                      </p:cBhvr>
                                      <p:to>
                                        <p:strVal val="visible"/>
                                      </p:to>
                                    </p:set>
                                    <p:animEffect transition="in" filter="fade">
                                      <p:cBhvr>
                                        <p:cTn id="96" dur="500"/>
                                        <p:tgtEl>
                                          <p:spTgt spid="6148"/>
                                        </p:tgtEl>
                                      </p:cBhvr>
                                    </p:animEffect>
                                  </p:childTnLst>
                                </p:cTn>
                              </p:par>
                            </p:childTnLst>
                          </p:cTn>
                        </p:par>
                        <p:par>
                          <p:cTn id="97" fill="hold">
                            <p:stCondLst>
                              <p:cond delay="1000"/>
                            </p:stCondLst>
                            <p:childTnLst>
                              <p:par>
                                <p:cTn id="98" presetID="10" presetClass="entr" presetSubtype="0" fill="hold" grpId="0" nodeType="after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500"/>
                                        <p:tgtEl>
                                          <p:spTgt spid="34"/>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56"/>
                                        </p:tgtEl>
                                        <p:attrNameLst>
                                          <p:attrName>style.visibility</p:attrName>
                                        </p:attrNameLst>
                                      </p:cBhvr>
                                      <p:to>
                                        <p:strVal val="visible"/>
                                      </p:to>
                                    </p:set>
                                    <p:animEffect transition="in" filter="fade">
                                      <p:cBhvr>
                                        <p:cTn id="105" dur="500"/>
                                        <p:tgtEl>
                                          <p:spTgt spid="56"/>
                                        </p:tgtEl>
                                      </p:cBhvr>
                                    </p:animEffect>
                                  </p:childTnLst>
                                </p:cTn>
                              </p:par>
                            </p:childTnLst>
                          </p:cTn>
                        </p:par>
                        <p:par>
                          <p:cTn id="106" fill="hold">
                            <p:stCondLst>
                              <p:cond delay="500"/>
                            </p:stCondLst>
                            <p:childTnLst>
                              <p:par>
                                <p:cTn id="107" presetID="16" presetClass="entr" presetSubtype="21" fill="hold" nodeType="afterEffect">
                                  <p:stCondLst>
                                    <p:cond delay="0"/>
                                  </p:stCondLst>
                                  <p:childTnLst>
                                    <p:set>
                                      <p:cBhvr>
                                        <p:cTn id="108" dur="1" fill="hold">
                                          <p:stCondLst>
                                            <p:cond delay="0"/>
                                          </p:stCondLst>
                                        </p:cTn>
                                        <p:tgtEl>
                                          <p:spTgt spid="100"/>
                                        </p:tgtEl>
                                        <p:attrNameLst>
                                          <p:attrName>style.visibility</p:attrName>
                                        </p:attrNameLst>
                                      </p:cBhvr>
                                      <p:to>
                                        <p:strVal val="visible"/>
                                      </p:to>
                                    </p:set>
                                    <p:animEffect transition="in" filter="barn(inVertical)">
                                      <p:cBhvr>
                                        <p:cTn id="109" dur="500"/>
                                        <p:tgtEl>
                                          <p:spTgt spid="100"/>
                                        </p:tgtEl>
                                      </p:cBhvr>
                                    </p:animEffect>
                                  </p:childTnLst>
                                </p:cTn>
                              </p:par>
                            </p:childTnLst>
                          </p:cTn>
                        </p:par>
                        <p:par>
                          <p:cTn id="110" fill="hold">
                            <p:stCondLst>
                              <p:cond delay="1000"/>
                            </p:stCondLst>
                            <p:childTnLst>
                              <p:par>
                                <p:cTn id="111" presetID="10" presetClass="entr" presetSubtype="0" fill="hold" nodeType="after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fade">
                                      <p:cBhvr>
                                        <p:cTn id="113" dur="500"/>
                                        <p:tgtEl>
                                          <p:spTgt spid="75"/>
                                        </p:tgtEl>
                                      </p:cBhvr>
                                    </p:animEffect>
                                  </p:childTnLst>
                                </p:cTn>
                              </p:par>
                            </p:childTnLst>
                          </p:cTn>
                        </p:par>
                        <p:par>
                          <p:cTn id="114" fill="hold">
                            <p:stCondLst>
                              <p:cond delay="1500"/>
                            </p:stCondLst>
                            <p:childTnLst>
                              <p:par>
                                <p:cTn id="115" presetID="10" presetClass="entr" presetSubtype="0" fill="hold" grpId="0" nodeType="afterEffect">
                                  <p:stCondLst>
                                    <p:cond delay="0"/>
                                  </p:stCondLst>
                                  <p:childTnLst>
                                    <p:set>
                                      <p:cBhvr>
                                        <p:cTn id="116" dur="1" fill="hold">
                                          <p:stCondLst>
                                            <p:cond delay="0"/>
                                          </p:stCondLst>
                                        </p:cTn>
                                        <p:tgtEl>
                                          <p:spTgt spid="21"/>
                                        </p:tgtEl>
                                        <p:attrNameLst>
                                          <p:attrName>style.visibility</p:attrName>
                                        </p:attrNameLst>
                                      </p:cBhvr>
                                      <p:to>
                                        <p:strVal val="visible"/>
                                      </p:to>
                                    </p:set>
                                    <p:animEffect transition="in" filter="fade">
                                      <p:cBhvr>
                                        <p:cTn id="1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P spid="19" grpId="0" animBg="1"/>
      <p:bldP spid="20" grpId="0" animBg="1"/>
      <p:bldP spid="40" grpId="0" animBg="1"/>
      <p:bldP spid="21" grpId="0" animBg="1"/>
      <p:bldP spid="33" grpId="0" animBg="1"/>
      <p:bldP spid="13" grpId="0"/>
      <p:bldP spid="35" grpId="0"/>
      <p:bldP spid="36" grpId="0"/>
      <p:bldP spid="37" grpId="0"/>
      <p:bldP spid="14" grpId="0"/>
      <p:bldP spid="15" grpId="0"/>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206267" y="921834"/>
            <a:ext cx="5555432" cy="1015663"/>
          </a:xfrm>
          <a:prstGeom prst="rect">
            <a:avLst/>
          </a:prstGeom>
          <a:noFill/>
        </p:spPr>
        <p:txBody>
          <a:bodyPr wrap="none" rtlCol="0">
            <a:spAutoFit/>
          </a:bodyPr>
          <a:lstStyle/>
          <a:p>
            <a:pPr algn="ctr"/>
            <a:r>
              <a:rPr lang="es-EC" sz="2000" b="1" dirty="0">
                <a:effectLst>
                  <a:outerShdw blurRad="38100" dist="38100" dir="2700000" algn="tl">
                    <a:srgbClr val="000000">
                      <a:alpha val="43137"/>
                    </a:srgbClr>
                  </a:outerShdw>
                </a:effectLst>
                <a:latin typeface="Arial" pitchFamily="34" charset="0"/>
                <a:ea typeface="Cambria Math" pitchFamily="18" charset="0"/>
                <a:cs typeface="Arial" pitchFamily="34" charset="0"/>
              </a:rPr>
              <a:t>ESCUELA POLITÉCNICA DEL </a:t>
            </a:r>
            <a:r>
              <a:rPr lang="es-EC" sz="2000" b="1" dirty="0" smtClean="0">
                <a:effectLst>
                  <a:outerShdw blurRad="38100" dist="38100" dir="2700000" algn="tl">
                    <a:srgbClr val="000000">
                      <a:alpha val="43137"/>
                    </a:srgbClr>
                  </a:outerShdw>
                </a:effectLst>
                <a:latin typeface="Arial" pitchFamily="34" charset="0"/>
                <a:ea typeface="Cambria Math" pitchFamily="18" charset="0"/>
                <a:cs typeface="Arial" pitchFamily="34" charset="0"/>
              </a:rPr>
              <a:t>EJÉRCITO</a:t>
            </a:r>
          </a:p>
          <a:p>
            <a:pPr algn="ctr"/>
            <a:r>
              <a:rPr lang="es-EC" sz="2000" b="1" dirty="0" smtClean="0">
                <a:effectLst>
                  <a:outerShdw blurRad="38100" dist="38100" dir="2700000" algn="tl">
                    <a:srgbClr val="000000">
                      <a:alpha val="43137"/>
                    </a:srgbClr>
                  </a:outerShdw>
                </a:effectLst>
                <a:latin typeface="Arial" pitchFamily="34" charset="0"/>
                <a:ea typeface="Cambria Math" pitchFamily="18" charset="0"/>
                <a:cs typeface="Arial" pitchFamily="34" charset="0"/>
              </a:rPr>
              <a:t>DEPARTAMENTO DE CIENCIAS DE LA VIDA</a:t>
            </a:r>
          </a:p>
          <a:p>
            <a:pPr algn="ctr"/>
            <a:r>
              <a:rPr lang="es-EC" sz="2000" b="1" dirty="0" smtClean="0">
                <a:effectLst>
                  <a:outerShdw blurRad="38100" dist="38100" dir="2700000" algn="tl">
                    <a:srgbClr val="000000">
                      <a:alpha val="43137"/>
                    </a:srgbClr>
                  </a:outerShdw>
                </a:effectLst>
                <a:latin typeface="Arial" pitchFamily="34" charset="0"/>
                <a:ea typeface="Cambria Math" pitchFamily="18" charset="0"/>
                <a:cs typeface="Arial" pitchFamily="34" charset="0"/>
              </a:rPr>
              <a:t>INGENIERÍA EN BIOTECNOLOGÍA</a:t>
            </a:r>
          </a:p>
        </p:txBody>
      </p:sp>
      <p:sp>
        <p:nvSpPr>
          <p:cNvPr id="5" name="4 CuadroTexto"/>
          <p:cNvSpPr txBox="1"/>
          <p:nvPr/>
        </p:nvSpPr>
        <p:spPr>
          <a:xfrm>
            <a:off x="753768" y="2132856"/>
            <a:ext cx="8460432" cy="1554272"/>
          </a:xfrm>
          <a:prstGeom prst="rect">
            <a:avLst/>
          </a:prstGeom>
          <a:noFill/>
        </p:spPr>
        <p:txBody>
          <a:bodyPr wrap="square" rtlCol="0">
            <a:spAutoFit/>
          </a:bodyPr>
          <a:lstStyle/>
          <a:p>
            <a:pPr algn="ctr"/>
            <a:r>
              <a:rPr lang="es-EC" sz="1900" b="1" dirty="0" smtClean="0">
                <a:latin typeface="Arial" pitchFamily="34" charset="0"/>
                <a:ea typeface="Cambria Math" pitchFamily="18" charset="0"/>
                <a:cs typeface="Arial" pitchFamily="34" charset="0"/>
              </a:rPr>
              <a:t>“</a:t>
            </a:r>
            <a:r>
              <a:rPr lang="es-EC" sz="1900" dirty="0"/>
              <a:t>IMPLEMENTACIÓN DE UN BANCO DE HONGOS MICORRÍCICOS ARBUSCULARES, AISLADOS DE SUELOS DEL ÁREA DE INFLUENCIA DE EP PETROECUADOR Y SU EFECTO EN EL CRECIMIENTO DE PLANTAS DE MAÍZ (</a:t>
            </a:r>
            <a:r>
              <a:rPr lang="es-EC" sz="1900" i="1" dirty="0"/>
              <a:t>Zea mays</a:t>
            </a:r>
            <a:r>
              <a:rPr lang="es-EC" sz="1900" dirty="0"/>
              <a:t>)</a:t>
            </a:r>
            <a:r>
              <a:rPr lang="es-EC" sz="1900" i="1" dirty="0"/>
              <a:t> </a:t>
            </a:r>
            <a:r>
              <a:rPr lang="es-EC" sz="1900" dirty="0"/>
              <a:t>EN CONDICIONES DE ESTRÉS POR CADMIO, EN EL CANTÓN LA JOYA DE LOS SACHAS PROVINCIA DE ORELLANA-ECUADOR</a:t>
            </a:r>
            <a:r>
              <a:rPr lang="es-EC" sz="1900" dirty="0" smtClean="0"/>
              <a:t>.</a:t>
            </a:r>
            <a:r>
              <a:rPr lang="es-EC" sz="1900" b="1" dirty="0" smtClean="0">
                <a:latin typeface="Arial" pitchFamily="34" charset="0"/>
                <a:ea typeface="Cambria Math" pitchFamily="18" charset="0"/>
                <a:cs typeface="Arial" pitchFamily="34" charset="0"/>
              </a:rPr>
              <a:t>”</a:t>
            </a:r>
            <a:endParaRPr lang="es-EC" sz="1900" b="1" dirty="0">
              <a:latin typeface="Arial" pitchFamily="34" charset="0"/>
              <a:ea typeface="Cambria Math" pitchFamily="18" charset="0"/>
              <a:cs typeface="Arial" pitchFamily="34" charset="0"/>
            </a:endParaRPr>
          </a:p>
        </p:txBody>
      </p:sp>
      <p:sp>
        <p:nvSpPr>
          <p:cNvPr id="6" name="5 CuadroTexto"/>
          <p:cNvSpPr txBox="1"/>
          <p:nvPr/>
        </p:nvSpPr>
        <p:spPr>
          <a:xfrm>
            <a:off x="2467910" y="3865254"/>
            <a:ext cx="5032147" cy="338554"/>
          </a:xfrm>
          <a:prstGeom prst="rect">
            <a:avLst/>
          </a:prstGeom>
          <a:noFill/>
        </p:spPr>
        <p:txBody>
          <a:bodyPr wrap="none" rtlCol="0">
            <a:spAutoFit/>
          </a:bodyPr>
          <a:lstStyle/>
          <a:p>
            <a:pPr algn="ctr"/>
            <a:r>
              <a:rPr lang="es-EC" sz="1600" dirty="0" smtClean="0">
                <a:latin typeface="Arial" pitchFamily="34" charset="0"/>
                <a:ea typeface="Cambria Math" pitchFamily="18" charset="0"/>
                <a:cs typeface="Arial" pitchFamily="34" charset="0"/>
              </a:rPr>
              <a:t>Previa a la obtención de grado académico o título de:</a:t>
            </a:r>
            <a:endParaRPr lang="es-EC" sz="1600" dirty="0">
              <a:latin typeface="Arial" pitchFamily="34" charset="0"/>
              <a:ea typeface="Cambria Math" pitchFamily="18" charset="0"/>
              <a:cs typeface="Arial" pitchFamily="34" charset="0"/>
            </a:endParaRPr>
          </a:p>
        </p:txBody>
      </p:sp>
      <p:sp>
        <p:nvSpPr>
          <p:cNvPr id="7" name="6 CuadroTexto"/>
          <p:cNvSpPr txBox="1"/>
          <p:nvPr/>
        </p:nvSpPr>
        <p:spPr>
          <a:xfrm>
            <a:off x="3250176" y="4382405"/>
            <a:ext cx="3467616" cy="338554"/>
          </a:xfrm>
          <a:prstGeom prst="rect">
            <a:avLst/>
          </a:prstGeom>
          <a:noFill/>
        </p:spPr>
        <p:txBody>
          <a:bodyPr wrap="none" rtlCol="0">
            <a:spAutoFit/>
          </a:bodyPr>
          <a:lstStyle/>
          <a:p>
            <a:r>
              <a:rPr lang="es-EC" sz="1600" b="1" dirty="0">
                <a:latin typeface="Arial" pitchFamily="34" charset="0"/>
                <a:ea typeface="Cambria Math" pitchFamily="18" charset="0"/>
                <a:cs typeface="Arial" pitchFamily="34" charset="0"/>
              </a:rPr>
              <a:t>INGENIERO </a:t>
            </a:r>
            <a:r>
              <a:rPr lang="es-EC" sz="1600" b="1" dirty="0" smtClean="0">
                <a:latin typeface="Arial" pitchFamily="34" charset="0"/>
                <a:ea typeface="Cambria Math" pitchFamily="18" charset="0"/>
                <a:cs typeface="Arial" pitchFamily="34" charset="0"/>
              </a:rPr>
              <a:t>EN BIOTECNOLOGÍA</a:t>
            </a:r>
            <a:endParaRPr lang="es-EC" sz="1600" b="1" dirty="0">
              <a:latin typeface="Arial" pitchFamily="34" charset="0"/>
              <a:ea typeface="Cambria Math" pitchFamily="18" charset="0"/>
              <a:cs typeface="Arial" pitchFamily="34" charset="0"/>
            </a:endParaRPr>
          </a:p>
        </p:txBody>
      </p:sp>
      <p:sp>
        <p:nvSpPr>
          <p:cNvPr id="8" name="7 CuadroTexto"/>
          <p:cNvSpPr txBox="1"/>
          <p:nvPr/>
        </p:nvSpPr>
        <p:spPr>
          <a:xfrm>
            <a:off x="3054608" y="4805159"/>
            <a:ext cx="3858750" cy="338554"/>
          </a:xfrm>
          <a:prstGeom prst="rect">
            <a:avLst/>
          </a:prstGeom>
          <a:noFill/>
        </p:spPr>
        <p:txBody>
          <a:bodyPr wrap="none" rtlCol="0" anchor="ctr" anchorCtr="1">
            <a:spAutoFit/>
          </a:bodyPr>
          <a:lstStyle/>
          <a:p>
            <a:pPr algn="ctr"/>
            <a:r>
              <a:rPr lang="es-EC" sz="1600" dirty="0" smtClean="0">
                <a:latin typeface="Arial" pitchFamily="34" charset="0"/>
                <a:ea typeface="Cambria Math" pitchFamily="18" charset="0"/>
                <a:cs typeface="Arial" pitchFamily="34" charset="0"/>
              </a:rPr>
              <a:t>BORIS HERNÁN VILLACRÉS GRANDA</a:t>
            </a:r>
            <a:endParaRPr lang="es-EC" sz="1600" dirty="0">
              <a:latin typeface="Arial" pitchFamily="34" charset="0"/>
              <a:ea typeface="Cambria Math" pitchFamily="18" charset="0"/>
              <a:cs typeface="Arial" pitchFamily="34" charset="0"/>
            </a:endParaRPr>
          </a:p>
        </p:txBody>
      </p:sp>
      <p:sp>
        <p:nvSpPr>
          <p:cNvPr id="9" name="8 CuadroTexto"/>
          <p:cNvSpPr txBox="1"/>
          <p:nvPr/>
        </p:nvSpPr>
        <p:spPr>
          <a:xfrm>
            <a:off x="5722480" y="5236751"/>
            <a:ext cx="3401572" cy="307777"/>
          </a:xfrm>
          <a:prstGeom prst="rect">
            <a:avLst/>
          </a:prstGeom>
          <a:noFill/>
        </p:spPr>
        <p:txBody>
          <a:bodyPr wrap="none" rtlCol="0">
            <a:spAutoFit/>
          </a:bodyPr>
          <a:lstStyle/>
          <a:p>
            <a:r>
              <a:rPr lang="es-EC" sz="1400" dirty="0" smtClean="0">
                <a:latin typeface="Arial" pitchFamily="34" charset="0"/>
                <a:ea typeface="Cambria Math" pitchFamily="18" charset="0"/>
                <a:cs typeface="Arial" pitchFamily="34" charset="0"/>
              </a:rPr>
              <a:t>SANGOLQUÍ, 14 DE AGOSTO DE 2013</a:t>
            </a:r>
          </a:p>
        </p:txBody>
      </p:sp>
    </p:spTree>
    <p:extLst>
      <p:ext uri="{BB962C8B-B14F-4D97-AF65-F5344CB8AC3E}">
        <p14:creationId xmlns:p14="http://schemas.microsoft.com/office/powerpoint/2010/main" xmlns="" val="53292440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81644" y="1921048"/>
            <a:ext cx="2869984" cy="923330"/>
          </a:xfrm>
          <a:prstGeom prst="rect">
            <a:avLst/>
          </a:prstGeom>
          <a:noFill/>
        </p:spPr>
        <p:txBody>
          <a:bodyPr wrap="square" rtlCol="0">
            <a:spAutoFit/>
          </a:bodyPr>
          <a:lstStyle/>
          <a:p>
            <a:pPr algn="ctr"/>
            <a:r>
              <a:rPr lang="es-EC" b="1" u="sng"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ANÁLISIS DE CULTIVOS MONOSPÓRICOS DE HMA</a:t>
            </a:r>
            <a:endParaRPr lang="es-EC" b="1" u="sng"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15 CuadroTexto"/>
          <p:cNvSpPr txBox="1"/>
          <p:nvPr/>
        </p:nvSpPr>
        <p:spPr>
          <a:xfrm>
            <a:off x="405872" y="522432"/>
            <a:ext cx="812656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b="1" dirty="0" smtClean="0">
                <a:latin typeface="Arial" pitchFamily="34" charset="0"/>
                <a:cs typeface="Arial" pitchFamily="34" charset="0"/>
              </a:rPr>
              <a:t>PRIMERA ETAPA: MONTAJE Y ESTABLECIMIENTO DEL BANCO DE HMA</a:t>
            </a:r>
            <a:endParaRPr lang="es-EC" sz="1600" b="1" dirty="0">
              <a:latin typeface="Arial" pitchFamily="34" charset="0"/>
              <a:cs typeface="Arial" pitchFamily="34" charset="0"/>
            </a:endParaRPr>
          </a:p>
        </p:txBody>
      </p:sp>
      <p:sp>
        <p:nvSpPr>
          <p:cNvPr id="17" name="16 CuadroTexto"/>
          <p:cNvSpPr txBox="1"/>
          <p:nvPr/>
        </p:nvSpPr>
        <p:spPr>
          <a:xfrm>
            <a:off x="3742742" y="1290286"/>
            <a:ext cx="2232899"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AR" dirty="0" smtClean="0">
                <a:effectLst>
                  <a:outerShdw blurRad="38100" dist="38100" dir="2700000" algn="tl">
                    <a:srgbClr val="000000">
                      <a:alpha val="43137"/>
                    </a:srgbClr>
                  </a:outerShdw>
                </a:effectLst>
                <a:latin typeface="Arial" pitchFamily="34" charset="0"/>
                <a:cs typeface="Arial" pitchFamily="34" charset="0"/>
              </a:rPr>
              <a:t>Mantenimiento</a:t>
            </a:r>
            <a:endParaRPr lang="es-EC" dirty="0">
              <a:effectLst>
                <a:outerShdw blurRad="38100" dist="38100" dir="2700000" algn="tl">
                  <a:srgbClr val="000000">
                    <a:alpha val="43137"/>
                  </a:srgbClr>
                </a:outerShdw>
              </a:effectLst>
              <a:latin typeface="Arial" pitchFamily="34" charset="0"/>
              <a:cs typeface="Arial" pitchFamily="34" charset="0"/>
            </a:endParaRPr>
          </a:p>
        </p:txBody>
      </p:sp>
      <p:sp>
        <p:nvSpPr>
          <p:cNvPr id="18" name="17 Abrir corchete"/>
          <p:cNvSpPr/>
          <p:nvPr/>
        </p:nvSpPr>
        <p:spPr>
          <a:xfrm>
            <a:off x="3275856" y="1123861"/>
            <a:ext cx="291319" cy="4813528"/>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19" name="18 CuadroTexto"/>
          <p:cNvSpPr txBox="1"/>
          <p:nvPr/>
        </p:nvSpPr>
        <p:spPr>
          <a:xfrm>
            <a:off x="3742742" y="1986116"/>
            <a:ext cx="2232899"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AR" dirty="0" smtClean="0">
                <a:effectLst>
                  <a:outerShdw blurRad="38100" dist="38100" dir="2700000" algn="tl">
                    <a:srgbClr val="000000">
                      <a:alpha val="43137"/>
                    </a:srgbClr>
                  </a:outerShdw>
                </a:effectLst>
                <a:latin typeface="Arial" pitchFamily="34" charset="0"/>
                <a:cs typeface="Arial" pitchFamily="34" charset="0"/>
              </a:rPr>
              <a:t>Porcentaje de colonización radical</a:t>
            </a:r>
            <a:endParaRPr lang="es-EC" dirty="0">
              <a:effectLst>
                <a:outerShdw blurRad="38100" dist="38100" dir="2700000" algn="tl">
                  <a:srgbClr val="000000">
                    <a:alpha val="43137"/>
                  </a:srgbClr>
                </a:outerShdw>
              </a:effectLst>
              <a:latin typeface="Arial" pitchFamily="34" charset="0"/>
              <a:cs typeface="Arial" pitchFamily="34" charset="0"/>
            </a:endParaRPr>
          </a:p>
        </p:txBody>
      </p:sp>
      <p:sp>
        <p:nvSpPr>
          <p:cNvPr id="20" name="19 CuadroTexto"/>
          <p:cNvSpPr txBox="1"/>
          <p:nvPr/>
        </p:nvSpPr>
        <p:spPr>
          <a:xfrm>
            <a:off x="3717980" y="2979127"/>
            <a:ext cx="2257661"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AR" dirty="0" smtClean="0">
                <a:effectLst>
                  <a:outerShdw blurRad="38100" dist="38100" dir="2700000" algn="tl">
                    <a:srgbClr val="000000">
                      <a:alpha val="43137"/>
                    </a:srgbClr>
                  </a:outerShdw>
                </a:effectLst>
                <a:latin typeface="Arial" pitchFamily="34" charset="0"/>
                <a:cs typeface="Arial" pitchFamily="34" charset="0"/>
              </a:rPr>
              <a:t>Conteo poblacional de esporas</a:t>
            </a:r>
            <a:endParaRPr lang="es-EC" dirty="0">
              <a:effectLst>
                <a:outerShdw blurRad="38100" dist="38100" dir="2700000" algn="tl">
                  <a:srgbClr val="000000">
                    <a:alpha val="43137"/>
                  </a:srgbClr>
                </a:outerShdw>
              </a:effectLst>
              <a:latin typeface="Arial" pitchFamily="34" charset="0"/>
              <a:cs typeface="Arial" pitchFamily="34" charset="0"/>
            </a:endParaRPr>
          </a:p>
        </p:txBody>
      </p:sp>
      <p:sp>
        <p:nvSpPr>
          <p:cNvPr id="21" name="20 CuadroTexto"/>
          <p:cNvSpPr txBox="1"/>
          <p:nvPr/>
        </p:nvSpPr>
        <p:spPr>
          <a:xfrm>
            <a:off x="3717394" y="4005064"/>
            <a:ext cx="2258247"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AR" dirty="0">
                <a:effectLst>
                  <a:outerShdw blurRad="38100" dist="38100" dir="2700000" algn="tl">
                    <a:srgbClr val="000000">
                      <a:alpha val="43137"/>
                    </a:srgbClr>
                  </a:outerShdw>
                </a:effectLst>
                <a:latin typeface="Arial" pitchFamily="34" charset="0"/>
                <a:cs typeface="Arial" pitchFamily="34" charset="0"/>
              </a:rPr>
              <a:t>I</a:t>
            </a:r>
            <a:r>
              <a:rPr lang="es-AR" dirty="0" smtClean="0">
                <a:effectLst>
                  <a:outerShdw blurRad="38100" dist="38100" dir="2700000" algn="tl">
                    <a:srgbClr val="000000">
                      <a:alpha val="43137"/>
                    </a:srgbClr>
                  </a:outerShdw>
                </a:effectLst>
                <a:latin typeface="Arial" pitchFamily="34" charset="0"/>
                <a:cs typeface="Arial" pitchFamily="34" charset="0"/>
              </a:rPr>
              <a:t>dentificación de géneros</a:t>
            </a:r>
            <a:endParaRPr lang="es-EC" dirty="0">
              <a:effectLst>
                <a:outerShdw blurRad="38100" dist="38100" dir="2700000" algn="tl">
                  <a:srgbClr val="000000">
                    <a:alpha val="43137"/>
                  </a:srgbClr>
                </a:outerShdw>
              </a:effectLst>
              <a:latin typeface="Arial" pitchFamily="34" charset="0"/>
              <a:cs typeface="Arial" pitchFamily="34" charset="0"/>
            </a:endParaRPr>
          </a:p>
        </p:txBody>
      </p:sp>
      <p:sp>
        <p:nvSpPr>
          <p:cNvPr id="22" name="21 Menos"/>
          <p:cNvSpPr/>
          <p:nvPr/>
        </p:nvSpPr>
        <p:spPr>
          <a:xfrm>
            <a:off x="3341941" y="2201270"/>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600"/>
          </a:p>
        </p:txBody>
      </p:sp>
      <p:sp>
        <p:nvSpPr>
          <p:cNvPr id="23" name="22 Menos"/>
          <p:cNvSpPr/>
          <p:nvPr/>
        </p:nvSpPr>
        <p:spPr>
          <a:xfrm>
            <a:off x="3341941" y="3194280"/>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600"/>
          </a:p>
        </p:txBody>
      </p:sp>
      <p:sp>
        <p:nvSpPr>
          <p:cNvPr id="24" name="23 Menos"/>
          <p:cNvSpPr/>
          <p:nvPr/>
        </p:nvSpPr>
        <p:spPr>
          <a:xfrm>
            <a:off x="3389453" y="4220217"/>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600"/>
          </a:p>
        </p:txBody>
      </p:sp>
      <p:sp>
        <p:nvSpPr>
          <p:cNvPr id="25" name="24 Menos"/>
          <p:cNvSpPr/>
          <p:nvPr/>
        </p:nvSpPr>
        <p:spPr>
          <a:xfrm>
            <a:off x="3389454" y="1366940"/>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600"/>
          </a:p>
        </p:txBody>
      </p:sp>
      <p:grpSp>
        <p:nvGrpSpPr>
          <p:cNvPr id="27" name="86 Grupo"/>
          <p:cNvGrpSpPr/>
          <p:nvPr/>
        </p:nvGrpSpPr>
        <p:grpSpPr>
          <a:xfrm>
            <a:off x="6228183" y="1188312"/>
            <a:ext cx="2776439" cy="2406764"/>
            <a:chOff x="0" y="0"/>
            <a:chExt cx="3616493" cy="2849526"/>
          </a:xfrm>
        </p:grpSpPr>
        <p:pic>
          <p:nvPicPr>
            <p:cNvPr id="28" name="27 Imagen" descr="D:\Borisins\tesis\TESIS MICORRIZAS\Fotos\CATALOGO FOTOGRAFICO\CD enviar\P42\P42 - M45\E45-1\2.1.JPG"/>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bwMode="auto">
            <a:xfrm>
              <a:off x="1924493" y="0"/>
              <a:ext cx="1690577" cy="1403498"/>
            </a:xfrm>
            <a:prstGeom prst="rect">
              <a:avLst/>
            </a:prstGeom>
            <a:ln w="19050" cap="sq" cmpd="sng" algn="ctr">
              <a:solidFill>
                <a:srgbClr val="9BBB59">
                  <a:lumMod val="75000"/>
                </a:srgbClr>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xmlns=""/>
              </a:ext>
            </a:extLst>
          </p:spPr>
        </p:pic>
        <p:pic>
          <p:nvPicPr>
            <p:cNvPr id="29" name="28 Imagen" descr="D:\Borisins\tesis\TESIS MICORRIZAS\Fotos\CATALOGO FOTOGRAFICO\CD enviar\P45\P45 - M94\E94-2\1.1.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32" y="0"/>
              <a:ext cx="1903139" cy="1403498"/>
            </a:xfrm>
            <a:prstGeom prst="rect">
              <a:avLst/>
            </a:prstGeom>
            <a:ln w="1905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30" name="29 Imagen" descr="D:\Borisins\tesis\TESIS MICORRIZAS\Fotos\CATALOGO FOTOGRAFICO\CD enviar\P45\P45 - M94\E94-1\1.1.JPG"/>
            <p:cNvPicPr>
              <a:picLocks noChangeAspect="1"/>
            </p:cNvPicPr>
            <p:nvPr/>
          </p:nvPicPr>
          <p:blipFill rotWithShape="1">
            <a:blip r:embed="rId4" cstate="print">
              <a:extLst>
                <a:ext uri="{28A0092B-C50C-407E-A947-70E740481C1C}">
                  <a14:useLocalDpi xmlns:a14="http://schemas.microsoft.com/office/drawing/2010/main" xmlns="" val="0"/>
                </a:ext>
              </a:extLst>
            </a:blip>
            <a:srcRect/>
            <a:stretch/>
          </p:blipFill>
          <p:spPr bwMode="auto">
            <a:xfrm>
              <a:off x="1924493" y="1421900"/>
              <a:ext cx="1692000" cy="1427624"/>
            </a:xfrm>
            <a:prstGeom prst="rect">
              <a:avLst/>
            </a:prstGeom>
            <a:ln w="19050" cap="sq">
              <a:solidFill>
                <a:schemeClr val="accent3">
                  <a:lumMod val="75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xmlns=""/>
              </a:ext>
            </a:extLst>
          </p:spPr>
        </p:pic>
        <p:pic>
          <p:nvPicPr>
            <p:cNvPr id="31" name="30 Imagen" descr="D:\Borisins\tesis\TESIS MICORRIZAS\Fotos\CATALOGO FOTOGRAFICO\CD enviar\P65\P65 - M65\E65-1\1.2.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1414130"/>
              <a:ext cx="1913860" cy="1435396"/>
            </a:xfrm>
            <a:prstGeom prst="rect">
              <a:avLst/>
            </a:prstGeom>
            <a:ln w="19050" cap="sq">
              <a:solidFill>
                <a:schemeClr val="accent3">
                  <a:lumMod val="75000"/>
                </a:schemeClr>
              </a:solidFill>
              <a:prstDash val="solid"/>
              <a:miter lim="800000"/>
            </a:ln>
            <a:effectLst>
              <a:outerShdw blurRad="50800" dist="38100" dir="2700000" algn="tl" rotWithShape="0">
                <a:srgbClr val="000000">
                  <a:alpha val="43000"/>
                </a:srgbClr>
              </a:outerShdw>
            </a:effectLst>
          </p:spPr>
        </p:pic>
      </p:grpSp>
      <p:pic>
        <p:nvPicPr>
          <p:cNvPr id="8194" name="Picture 2" descr="D:\Borisins\tesis\TESIS MICORRIZAS\Fotos\FOTOS ANALIS\Cultivos\DSC0307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18104" y="3706717"/>
            <a:ext cx="2973836" cy="223067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2" name="31 CuadroTexto"/>
          <p:cNvSpPr txBox="1"/>
          <p:nvPr/>
        </p:nvSpPr>
        <p:spPr>
          <a:xfrm>
            <a:off x="3742742" y="5066096"/>
            <a:ext cx="2232899"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AR" dirty="0" smtClean="0">
                <a:effectLst>
                  <a:outerShdw blurRad="38100" dist="38100" dir="2700000" algn="tl">
                    <a:srgbClr val="000000">
                      <a:alpha val="43137"/>
                    </a:srgbClr>
                  </a:outerShdw>
                </a:effectLst>
                <a:latin typeface="Arial" pitchFamily="34" charset="0"/>
                <a:cs typeface="Arial" pitchFamily="34" charset="0"/>
              </a:rPr>
              <a:t>Montaje del banco de HMA</a:t>
            </a:r>
            <a:endParaRPr lang="es-EC" dirty="0">
              <a:effectLst>
                <a:outerShdw blurRad="38100" dist="38100" dir="2700000" algn="tl">
                  <a:srgbClr val="000000">
                    <a:alpha val="43137"/>
                  </a:srgbClr>
                </a:outerShdw>
              </a:effectLst>
              <a:latin typeface="Arial" pitchFamily="34" charset="0"/>
              <a:cs typeface="Arial" pitchFamily="34" charset="0"/>
            </a:endParaRPr>
          </a:p>
        </p:txBody>
      </p:sp>
      <p:sp>
        <p:nvSpPr>
          <p:cNvPr id="33" name="32 Menos"/>
          <p:cNvSpPr/>
          <p:nvPr/>
        </p:nvSpPr>
        <p:spPr>
          <a:xfrm>
            <a:off x="3421515" y="5304025"/>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600"/>
          </a:p>
        </p:txBody>
      </p:sp>
      <p:pic>
        <p:nvPicPr>
          <p:cNvPr id="34" name="33 Imagen" descr="D:\Borisins\tesis\TESIS MICORRIZAS\Fotos\FOTOS ANALIS\Cultivos\DSC00614.JPG"/>
          <p:cNvPicPr/>
          <p:nvPr/>
        </p:nvPicPr>
        <p:blipFill rotWithShape="1">
          <a:blip r:embed="rId7" cstate="screen">
            <a:extLst>
              <a:ext uri="{28A0092B-C50C-407E-A947-70E740481C1C}">
                <a14:useLocalDpi xmlns:a14="http://schemas.microsoft.com/office/drawing/2010/main" xmlns="" val="0"/>
              </a:ext>
            </a:extLst>
          </a:blip>
          <a:srcRect/>
          <a:stretch/>
        </p:blipFill>
        <p:spPr bwMode="auto">
          <a:xfrm>
            <a:off x="173282" y="2873739"/>
            <a:ext cx="2878345" cy="1736939"/>
          </a:xfrm>
          <a:prstGeom prst="rect">
            <a:avLst/>
          </a:prstGeom>
          <a:ln>
            <a:noFill/>
          </a:ln>
          <a:effectLst>
            <a:softEdge rad="112500"/>
          </a:effectLst>
          <a:extLst>
            <a:ext uri="{53640926-AAD7-44D8-BBD7-CCE9431645EC}">
              <a14:shadowObscured xmlns:a14="http://schemas.microsoft.com/office/drawing/2010/main" xmlns=""/>
            </a:ext>
          </a:extLst>
        </p:spPr>
      </p:pic>
      <p:sp>
        <p:nvSpPr>
          <p:cNvPr id="26" name="25 Rectángulo"/>
          <p:cNvSpPr/>
          <p:nvPr/>
        </p:nvSpPr>
        <p:spPr>
          <a:xfrm>
            <a:off x="3847246" y="3603877"/>
            <a:ext cx="2156937" cy="276999"/>
          </a:xfrm>
          <a:prstGeom prst="rect">
            <a:avLst/>
          </a:prstGeom>
        </p:spPr>
        <p:txBody>
          <a:bodyPr wrap="none">
            <a:spAutoFit/>
          </a:bodyPr>
          <a:lstStyle/>
          <a:p>
            <a:r>
              <a:rPr lang="es-EC" sz="1200" dirty="0"/>
              <a:t>(</a:t>
            </a:r>
            <a:r>
              <a:rPr lang="es-EC" sz="1200" dirty="0" err="1"/>
              <a:t>Gerdemann</a:t>
            </a:r>
            <a:r>
              <a:rPr lang="es-EC" sz="1200" dirty="0"/>
              <a:t> &amp; </a:t>
            </a:r>
            <a:r>
              <a:rPr lang="es-EC" sz="1200" dirty="0" err="1"/>
              <a:t>Nicolson</a:t>
            </a:r>
            <a:r>
              <a:rPr lang="es-EC" sz="1200" dirty="0"/>
              <a:t>, 1964)</a:t>
            </a:r>
          </a:p>
        </p:txBody>
      </p:sp>
      <p:sp>
        <p:nvSpPr>
          <p:cNvPr id="35" name="34 Rectángulo"/>
          <p:cNvSpPr/>
          <p:nvPr/>
        </p:nvSpPr>
        <p:spPr>
          <a:xfrm>
            <a:off x="4208234" y="2632447"/>
            <a:ext cx="1767407" cy="276999"/>
          </a:xfrm>
          <a:prstGeom prst="rect">
            <a:avLst/>
          </a:prstGeom>
        </p:spPr>
        <p:txBody>
          <a:bodyPr wrap="none">
            <a:spAutoFit/>
          </a:bodyPr>
          <a:lstStyle/>
          <a:p>
            <a:r>
              <a:rPr lang="es-ES" sz="1200" dirty="0"/>
              <a:t>(</a:t>
            </a:r>
            <a:r>
              <a:rPr lang="es-ES" sz="1200" dirty="0" err="1"/>
              <a:t>Bansal</a:t>
            </a:r>
            <a:r>
              <a:rPr lang="es-ES" sz="1200" dirty="0"/>
              <a:t> &amp; </a:t>
            </a:r>
            <a:r>
              <a:rPr lang="es-ES" sz="1200" dirty="0" err="1"/>
              <a:t>Mukerji</a:t>
            </a:r>
            <a:r>
              <a:rPr lang="es-ES" sz="1200" dirty="0"/>
              <a:t>, 2002</a:t>
            </a:r>
            <a:r>
              <a:rPr lang="es-ES" sz="1200" dirty="0" smtClean="0"/>
              <a:t>)</a:t>
            </a:r>
            <a:endParaRPr lang="es-EC" dirty="0"/>
          </a:p>
        </p:txBody>
      </p:sp>
      <p:sp>
        <p:nvSpPr>
          <p:cNvPr id="2" name="1 Rectángulo"/>
          <p:cNvSpPr/>
          <p:nvPr/>
        </p:nvSpPr>
        <p:spPr>
          <a:xfrm>
            <a:off x="4151551" y="4648199"/>
            <a:ext cx="1880771" cy="276999"/>
          </a:xfrm>
          <a:prstGeom prst="rect">
            <a:avLst/>
          </a:prstGeom>
        </p:spPr>
        <p:txBody>
          <a:bodyPr wrap="none">
            <a:spAutoFit/>
          </a:bodyPr>
          <a:lstStyle/>
          <a:p>
            <a:r>
              <a:rPr lang="es-EC" sz="1200" dirty="0" smtClean="0"/>
              <a:t>(</a:t>
            </a:r>
            <a:r>
              <a:rPr lang="es-EC" sz="1200" dirty="0" err="1" smtClean="0"/>
              <a:t>Morton</a:t>
            </a:r>
            <a:r>
              <a:rPr lang="es-EC" sz="1200" dirty="0" smtClean="0"/>
              <a:t> </a:t>
            </a:r>
            <a:r>
              <a:rPr lang="es-EC" sz="1200" dirty="0"/>
              <a:t>&amp; </a:t>
            </a:r>
            <a:r>
              <a:rPr lang="es-EC" sz="1200" dirty="0" err="1"/>
              <a:t>Redecker</a:t>
            </a:r>
            <a:r>
              <a:rPr lang="es-EC" sz="1200" dirty="0"/>
              <a:t>, </a:t>
            </a:r>
            <a:r>
              <a:rPr lang="es-EC" sz="1200" dirty="0" smtClean="0"/>
              <a:t>2000)</a:t>
            </a:r>
            <a:endParaRPr lang="es-EC" sz="1200" dirty="0"/>
          </a:p>
        </p:txBody>
      </p:sp>
    </p:spTree>
    <p:extLst>
      <p:ext uri="{BB962C8B-B14F-4D97-AF65-F5344CB8AC3E}">
        <p14:creationId xmlns:p14="http://schemas.microsoft.com/office/powerpoint/2010/main" xmlns="" val="308570278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par>
                          <p:cTn id="67" fill="hold">
                            <p:stCondLst>
                              <p:cond delay="1500"/>
                            </p:stCondLst>
                            <p:childTnLst>
                              <p:par>
                                <p:cTn id="68" presetID="14" presetClass="entr" presetSubtype="10" fill="hold" nodeType="after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randombar(horizontal)">
                                      <p:cBhvr>
                                        <p:cTn id="70" dur="125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500"/>
                                        <p:tgtEl>
                                          <p:spTgt spid="33"/>
                                        </p:tgtEl>
                                      </p:cBhvr>
                                    </p:animEffec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childTnLst>
                          </p:cTn>
                        </p:par>
                        <p:par>
                          <p:cTn id="80" fill="hold">
                            <p:stCondLst>
                              <p:cond delay="1000"/>
                            </p:stCondLst>
                            <p:childTnLst>
                              <p:par>
                                <p:cTn id="81" presetID="14" presetClass="entr" presetSubtype="10" fill="hold" nodeType="afterEffect">
                                  <p:stCondLst>
                                    <p:cond delay="0"/>
                                  </p:stCondLst>
                                  <p:childTnLst>
                                    <p:set>
                                      <p:cBhvr>
                                        <p:cTn id="82" dur="1" fill="hold">
                                          <p:stCondLst>
                                            <p:cond delay="0"/>
                                          </p:stCondLst>
                                        </p:cTn>
                                        <p:tgtEl>
                                          <p:spTgt spid="8194"/>
                                        </p:tgtEl>
                                        <p:attrNameLst>
                                          <p:attrName>style.visibility</p:attrName>
                                        </p:attrNameLst>
                                      </p:cBhvr>
                                      <p:to>
                                        <p:strVal val="visible"/>
                                      </p:to>
                                    </p:set>
                                    <p:animEffect transition="in" filter="randombar(horizontal)">
                                      <p:cBhvr>
                                        <p:cTn id="83" dur="125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32" grpId="0" animBg="1"/>
      <p:bldP spid="33" grpId="0" animBg="1"/>
      <p:bldP spid="26" grpId="0"/>
      <p:bldP spid="3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413308" y="1124744"/>
            <a:ext cx="3240360" cy="707886"/>
          </a:xfrm>
          <a:prstGeom prst="rect">
            <a:avLst/>
          </a:prstGeom>
          <a:noFill/>
        </p:spPr>
        <p:txBody>
          <a:bodyPr wrap="square" rtlCol="0">
            <a:spAutoFit/>
          </a:bodyPr>
          <a:lstStyle/>
          <a:p>
            <a:pPr algn="ctr"/>
            <a:r>
              <a:rPr lang="es-EC" sz="2000" b="1" u="sng" dirty="0">
                <a:solidFill>
                  <a:srgbClr val="C00000"/>
                </a:solidFill>
                <a:effectLst>
                  <a:outerShdw blurRad="38100" dist="38100" dir="2700000" algn="tl">
                    <a:srgbClr val="000000">
                      <a:alpha val="43137"/>
                    </a:srgbClr>
                  </a:outerShdw>
                </a:effectLst>
                <a:latin typeface="Arial" pitchFamily="34" charset="0"/>
                <a:cs typeface="Arial" pitchFamily="34" charset="0"/>
              </a:rPr>
              <a:t>ANÁLISIS DE CULTIVOS </a:t>
            </a:r>
            <a:r>
              <a:rPr lang="es-EC" sz="2000" b="1" u="sng"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MIXTOS DE </a:t>
            </a:r>
            <a:r>
              <a:rPr lang="es-EC" sz="2000" b="1" u="sng" dirty="0">
                <a:solidFill>
                  <a:srgbClr val="C00000"/>
                </a:solidFill>
                <a:effectLst>
                  <a:outerShdw blurRad="38100" dist="38100" dir="2700000" algn="tl">
                    <a:srgbClr val="000000">
                      <a:alpha val="43137"/>
                    </a:srgbClr>
                  </a:outerShdw>
                </a:effectLst>
                <a:latin typeface="Arial" pitchFamily="34" charset="0"/>
                <a:cs typeface="Arial" pitchFamily="34" charset="0"/>
              </a:rPr>
              <a:t>HMA</a:t>
            </a:r>
          </a:p>
        </p:txBody>
      </p:sp>
      <p:sp>
        <p:nvSpPr>
          <p:cNvPr id="22" name="21 CuadroTexto"/>
          <p:cNvSpPr txBox="1"/>
          <p:nvPr/>
        </p:nvSpPr>
        <p:spPr>
          <a:xfrm>
            <a:off x="611560" y="549564"/>
            <a:ext cx="812656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b="1" dirty="0" smtClean="0">
                <a:latin typeface="Arial" pitchFamily="34" charset="0"/>
                <a:cs typeface="Arial" pitchFamily="34" charset="0"/>
              </a:rPr>
              <a:t>PRIMERA ETAPA: MONTAJE Y ESTABLECIMIENTO DEL BANCO DE HMA</a:t>
            </a:r>
            <a:endParaRPr lang="es-EC" sz="1600" b="1" dirty="0">
              <a:latin typeface="Arial" pitchFamily="34" charset="0"/>
              <a:cs typeface="Arial" pitchFamily="34" charset="0"/>
            </a:endParaRPr>
          </a:p>
        </p:txBody>
      </p:sp>
      <p:sp>
        <p:nvSpPr>
          <p:cNvPr id="27" name="26 CuadroTexto"/>
          <p:cNvSpPr txBox="1"/>
          <p:nvPr/>
        </p:nvSpPr>
        <p:spPr>
          <a:xfrm>
            <a:off x="1189267" y="2559700"/>
            <a:ext cx="1724905"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dirty="0" smtClean="0">
                <a:effectLst>
                  <a:outerShdw blurRad="38100" dist="38100" dir="2700000" algn="tl">
                    <a:srgbClr val="000000">
                      <a:alpha val="43137"/>
                    </a:srgbClr>
                  </a:outerShdw>
                </a:effectLst>
                <a:latin typeface="Arial" pitchFamily="34" charset="0"/>
                <a:cs typeface="Arial" pitchFamily="34" charset="0"/>
              </a:rPr>
              <a:t>Mantenimiento</a:t>
            </a:r>
            <a:endParaRPr lang="es-EC" dirty="0">
              <a:effectLst>
                <a:outerShdw blurRad="38100" dist="38100" dir="2700000" algn="tl">
                  <a:srgbClr val="000000">
                    <a:alpha val="43137"/>
                  </a:srgbClr>
                </a:outerShdw>
              </a:effectLst>
              <a:latin typeface="Arial" pitchFamily="34" charset="0"/>
              <a:cs typeface="Arial" pitchFamily="34" charset="0"/>
            </a:endParaRPr>
          </a:p>
        </p:txBody>
      </p:sp>
      <p:sp>
        <p:nvSpPr>
          <p:cNvPr id="28" name="27 CuadroTexto"/>
          <p:cNvSpPr txBox="1"/>
          <p:nvPr/>
        </p:nvSpPr>
        <p:spPr>
          <a:xfrm>
            <a:off x="627798" y="3932514"/>
            <a:ext cx="284784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dirty="0" smtClean="0">
                <a:effectLst>
                  <a:outerShdw blurRad="38100" dist="38100" dir="2700000" algn="tl">
                    <a:srgbClr val="000000">
                      <a:alpha val="43137"/>
                    </a:srgbClr>
                  </a:outerShdw>
                </a:effectLst>
                <a:latin typeface="Arial" pitchFamily="34" charset="0"/>
                <a:cs typeface="Arial" pitchFamily="34" charset="0"/>
              </a:rPr>
              <a:t>Conteo poblacional de esporas de HMA</a:t>
            </a:r>
            <a:endParaRPr lang="es-EC" dirty="0">
              <a:effectLst>
                <a:outerShdw blurRad="38100" dist="38100" dir="2700000" algn="tl">
                  <a:srgbClr val="000000">
                    <a:alpha val="43137"/>
                  </a:srgbClr>
                </a:outerShdw>
              </a:effectLst>
              <a:latin typeface="Arial" pitchFamily="34" charset="0"/>
              <a:cs typeface="Arial" pitchFamily="34" charset="0"/>
            </a:endParaRPr>
          </a:p>
        </p:txBody>
      </p:sp>
      <p:sp>
        <p:nvSpPr>
          <p:cNvPr id="29" name="28 CuadroTexto"/>
          <p:cNvSpPr txBox="1"/>
          <p:nvPr/>
        </p:nvSpPr>
        <p:spPr>
          <a:xfrm>
            <a:off x="635066" y="5390892"/>
            <a:ext cx="284784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dirty="0">
                <a:effectLst>
                  <a:outerShdw blurRad="38100" dist="38100" dir="2700000" algn="tl">
                    <a:srgbClr val="000000">
                      <a:alpha val="43137"/>
                    </a:srgbClr>
                  </a:outerShdw>
                </a:effectLst>
                <a:latin typeface="Arial" pitchFamily="34" charset="0"/>
                <a:cs typeface="Arial" pitchFamily="34" charset="0"/>
              </a:rPr>
              <a:t>C</a:t>
            </a:r>
            <a:r>
              <a:rPr lang="es-AR" dirty="0" smtClean="0">
                <a:effectLst>
                  <a:outerShdw blurRad="38100" dist="38100" dir="2700000" algn="tl">
                    <a:srgbClr val="000000">
                      <a:alpha val="43137"/>
                    </a:srgbClr>
                  </a:outerShdw>
                </a:effectLst>
                <a:latin typeface="Arial" pitchFamily="34" charset="0"/>
                <a:cs typeface="Arial" pitchFamily="34" charset="0"/>
              </a:rPr>
              <a:t>omo inóculo para la segunda etapa?</a:t>
            </a:r>
            <a:endParaRPr lang="es-EC" dirty="0">
              <a:effectLst>
                <a:outerShdw blurRad="38100" dist="38100" dir="2700000" algn="tl">
                  <a:srgbClr val="000000">
                    <a:alpha val="43137"/>
                  </a:srgbClr>
                </a:outerShdw>
              </a:effectLst>
              <a:latin typeface="Arial" pitchFamily="34" charset="0"/>
              <a:cs typeface="Arial" pitchFamily="34" charset="0"/>
            </a:endParaRPr>
          </a:p>
        </p:txBody>
      </p:sp>
      <p:sp>
        <p:nvSpPr>
          <p:cNvPr id="30" name="29 Flecha abajo"/>
          <p:cNvSpPr/>
          <p:nvPr/>
        </p:nvSpPr>
        <p:spPr>
          <a:xfrm>
            <a:off x="1881091" y="1833685"/>
            <a:ext cx="341257" cy="524328"/>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31" name="30 Flecha abajo"/>
          <p:cNvSpPr/>
          <p:nvPr/>
        </p:nvSpPr>
        <p:spPr>
          <a:xfrm>
            <a:off x="1881090" y="4712596"/>
            <a:ext cx="341257" cy="524328"/>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32" name="31 Flecha abajo"/>
          <p:cNvSpPr/>
          <p:nvPr/>
        </p:nvSpPr>
        <p:spPr>
          <a:xfrm>
            <a:off x="1862860" y="3165324"/>
            <a:ext cx="341257" cy="62371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pic>
        <p:nvPicPr>
          <p:cNvPr id="33" name="32 Imagen" descr="D:\Borisins\tesis\TESIS MICORRIZAS\Fotos\FOTOS ANALIS\Cultivos\DSC00666.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49688" y="2153902"/>
            <a:ext cx="3744416" cy="2693218"/>
          </a:xfrm>
          <a:prstGeom prst="rect">
            <a:avLst/>
          </a:prstGeom>
          <a:ln>
            <a:noFill/>
          </a:ln>
          <a:effectLst>
            <a:softEdge rad="112500"/>
          </a:effectLst>
        </p:spPr>
      </p:pic>
    </p:spTree>
    <p:extLst>
      <p:ext uri="{BB962C8B-B14F-4D97-AF65-F5344CB8AC3E}">
        <p14:creationId xmlns:p14="http://schemas.microsoft.com/office/powerpoint/2010/main" xmlns="" val="70539642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125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P spid="27" grpId="0" animBg="1"/>
      <p:bldP spid="28" grpId="0" animBg="1"/>
      <p:bldP spid="29" grpId="0" animBg="1"/>
      <p:bldP spid="30" grpId="0" animBg="1"/>
      <p:bldP spid="31"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374894" y="387880"/>
            <a:ext cx="8589594"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b="1" dirty="0" smtClean="0">
                <a:latin typeface="Arial" pitchFamily="34" charset="0"/>
                <a:cs typeface="Arial" pitchFamily="34" charset="0"/>
              </a:rPr>
              <a:t>SEGUNDA ETAPA: EFECTO DE LOS HMA EN EL DESARROLLO DE PLANTAS  DE MAÍZ (</a:t>
            </a:r>
            <a:r>
              <a:rPr lang="es-EC" b="1" i="1" dirty="0" smtClean="0">
                <a:latin typeface="Arial" pitchFamily="34" charset="0"/>
                <a:cs typeface="Arial" pitchFamily="34" charset="0"/>
              </a:rPr>
              <a:t>Zea mays</a:t>
            </a:r>
            <a:r>
              <a:rPr lang="es-EC" b="1" dirty="0" smtClean="0">
                <a:latin typeface="Arial" pitchFamily="34" charset="0"/>
                <a:cs typeface="Arial" pitchFamily="34" charset="0"/>
              </a:rPr>
              <a:t>) EN CONDICIONES DE ESTRÉS POR CADMIO</a:t>
            </a:r>
            <a:endParaRPr lang="es-EC" sz="1600" b="1" dirty="0">
              <a:latin typeface="Arial" pitchFamily="34" charset="0"/>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xmlns="" val="3686101111"/>
              </p:ext>
            </p:extLst>
          </p:nvPr>
        </p:nvGraphicFramePr>
        <p:xfrm>
          <a:off x="416311" y="1700808"/>
          <a:ext cx="4669691" cy="1828800"/>
        </p:xfrm>
        <a:graphic>
          <a:graphicData uri="http://schemas.openxmlformats.org/drawingml/2006/table">
            <a:tbl>
              <a:tblPr firstRow="1" bandRow="1">
                <a:tableStyleId>{5C22544A-7EE6-4342-B048-85BDC9FD1C3A}</a:tableStyleId>
              </a:tblPr>
              <a:tblGrid>
                <a:gridCol w="584182"/>
                <a:gridCol w="892173"/>
                <a:gridCol w="3193336"/>
              </a:tblGrid>
              <a:tr h="0">
                <a:tc>
                  <a:txBody>
                    <a:bodyPr/>
                    <a:lstStyle/>
                    <a:p>
                      <a:pPr algn="ctr">
                        <a:lnSpc>
                          <a:spcPct val="150000"/>
                        </a:lnSpc>
                        <a:spcBef>
                          <a:spcPts val="150"/>
                        </a:spcBef>
                        <a:spcAft>
                          <a:spcPts val="0"/>
                        </a:spcAft>
                      </a:pPr>
                      <a:r>
                        <a:rPr lang="es-EC" sz="1600" dirty="0">
                          <a:effectLst/>
                        </a:rPr>
                        <a:t>N°</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algn="ctr">
                        <a:lnSpc>
                          <a:spcPct val="150000"/>
                        </a:lnSpc>
                        <a:spcBef>
                          <a:spcPts val="150"/>
                        </a:spcBef>
                        <a:spcAft>
                          <a:spcPts val="0"/>
                        </a:spcAft>
                      </a:pPr>
                      <a:r>
                        <a:rPr lang="es-EC" sz="1600" dirty="0" smtClean="0">
                          <a:effectLst/>
                        </a:rPr>
                        <a:t>Id</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marL="3175" indent="0" algn="ctr">
                        <a:lnSpc>
                          <a:spcPct val="150000"/>
                        </a:lnSpc>
                        <a:spcBef>
                          <a:spcPts val="150"/>
                        </a:spcBef>
                        <a:spcAft>
                          <a:spcPts val="0"/>
                        </a:spcAft>
                      </a:pPr>
                      <a:r>
                        <a:rPr lang="es-ES" sz="1600" dirty="0">
                          <a:effectLst/>
                        </a:rPr>
                        <a:t>Tratamiento</a:t>
                      </a:r>
                      <a:endParaRPr lang="es-EC" sz="1600" dirty="0">
                        <a:solidFill>
                          <a:srgbClr val="000000"/>
                        </a:solidFill>
                        <a:effectLst/>
                        <a:latin typeface="Times New Roman"/>
                        <a:ea typeface="Times New Roman"/>
                        <a:cs typeface="Times New Roman"/>
                      </a:endParaRPr>
                    </a:p>
                  </a:txBody>
                  <a:tcPr marL="68580" marR="68580" marT="0" marB="0"/>
                </a:tc>
              </a:tr>
              <a:tr h="0">
                <a:tc>
                  <a:txBody>
                    <a:bodyPr/>
                    <a:lstStyle/>
                    <a:p>
                      <a:pPr algn="ctr">
                        <a:lnSpc>
                          <a:spcPct val="150000"/>
                        </a:lnSpc>
                        <a:spcBef>
                          <a:spcPts val="150"/>
                        </a:spcBef>
                        <a:spcAft>
                          <a:spcPts val="0"/>
                        </a:spcAft>
                      </a:pPr>
                      <a:r>
                        <a:rPr lang="es-EC" sz="1600" b="1" dirty="0">
                          <a:effectLst>
                            <a:outerShdw blurRad="38100" dist="38100" dir="2700000" algn="tl">
                              <a:srgbClr val="000000">
                                <a:alpha val="43137"/>
                              </a:srgbClr>
                            </a:outerShdw>
                          </a:effectLst>
                        </a:rPr>
                        <a:t>1</a:t>
                      </a:r>
                      <a:endParaRPr lang="es-EC" sz="1600" b="1" dirty="0">
                        <a:solidFill>
                          <a:srgbClr val="000000"/>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ctr">
                        <a:lnSpc>
                          <a:spcPct val="150000"/>
                        </a:lnSpc>
                        <a:spcBef>
                          <a:spcPts val="150"/>
                        </a:spcBef>
                        <a:spcAft>
                          <a:spcPts val="0"/>
                        </a:spcAft>
                      </a:pPr>
                      <a:r>
                        <a:rPr lang="es-EC" sz="1600" dirty="0" smtClean="0">
                          <a:effectLst/>
                        </a:rPr>
                        <a:t>C0H0</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marL="3175" indent="0" algn="ctr">
                        <a:lnSpc>
                          <a:spcPct val="150000"/>
                        </a:lnSpc>
                        <a:spcBef>
                          <a:spcPts val="150"/>
                        </a:spcBef>
                        <a:spcAft>
                          <a:spcPts val="0"/>
                        </a:spcAft>
                      </a:pPr>
                      <a:r>
                        <a:rPr lang="es-ES" sz="1600" dirty="0">
                          <a:effectLst/>
                        </a:rPr>
                        <a:t>Sin cadmio y Sin HMA (Control </a:t>
                      </a:r>
                      <a:r>
                        <a:rPr lang="es-ES" sz="1600" dirty="0" smtClean="0">
                          <a:effectLst/>
                        </a:rPr>
                        <a:t>)</a:t>
                      </a:r>
                      <a:endParaRPr lang="es-EC" sz="1600" dirty="0">
                        <a:solidFill>
                          <a:srgbClr val="000000"/>
                        </a:solidFill>
                        <a:effectLst/>
                        <a:latin typeface="Times New Roman"/>
                        <a:ea typeface="Times New Roman"/>
                        <a:cs typeface="Times New Roman"/>
                      </a:endParaRPr>
                    </a:p>
                  </a:txBody>
                  <a:tcPr marL="68580" marR="68580" marT="0" marB="0"/>
                </a:tc>
              </a:tr>
              <a:tr h="0">
                <a:tc>
                  <a:txBody>
                    <a:bodyPr/>
                    <a:lstStyle/>
                    <a:p>
                      <a:pPr algn="ctr">
                        <a:lnSpc>
                          <a:spcPct val="150000"/>
                        </a:lnSpc>
                        <a:spcBef>
                          <a:spcPts val="150"/>
                        </a:spcBef>
                        <a:spcAft>
                          <a:spcPts val="0"/>
                        </a:spcAft>
                      </a:pPr>
                      <a:r>
                        <a:rPr lang="es-EC" sz="1600" b="1" dirty="0">
                          <a:effectLst>
                            <a:outerShdw blurRad="38100" dist="38100" dir="2700000" algn="tl">
                              <a:srgbClr val="000000">
                                <a:alpha val="43137"/>
                              </a:srgbClr>
                            </a:outerShdw>
                          </a:effectLst>
                        </a:rPr>
                        <a:t>2</a:t>
                      </a:r>
                      <a:endParaRPr lang="es-EC" sz="1600" b="1" dirty="0">
                        <a:solidFill>
                          <a:srgbClr val="000000"/>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ctr">
                        <a:lnSpc>
                          <a:spcPct val="150000"/>
                        </a:lnSpc>
                        <a:spcBef>
                          <a:spcPts val="150"/>
                        </a:spcBef>
                        <a:spcAft>
                          <a:spcPts val="0"/>
                        </a:spcAft>
                      </a:pPr>
                      <a:r>
                        <a:rPr lang="es-EC" sz="1600" dirty="0">
                          <a:effectLst/>
                        </a:rPr>
                        <a:t>C0H1</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marL="3175" indent="0" algn="ctr">
                        <a:lnSpc>
                          <a:spcPct val="150000"/>
                        </a:lnSpc>
                        <a:spcBef>
                          <a:spcPts val="150"/>
                        </a:spcBef>
                        <a:spcAft>
                          <a:spcPts val="0"/>
                        </a:spcAft>
                      </a:pPr>
                      <a:r>
                        <a:rPr lang="es-ES" sz="1600" dirty="0">
                          <a:effectLst/>
                        </a:rPr>
                        <a:t>Sin cadmio y </a:t>
                      </a:r>
                      <a:r>
                        <a:rPr lang="es-ES" sz="1600" dirty="0" smtClean="0">
                          <a:effectLst/>
                        </a:rPr>
                        <a:t>Con HMA </a:t>
                      </a:r>
                      <a:r>
                        <a:rPr lang="es-ES" sz="1600" dirty="0">
                          <a:effectLst/>
                        </a:rPr>
                        <a:t>(Control)</a:t>
                      </a:r>
                      <a:endParaRPr lang="es-EC" sz="1600" dirty="0">
                        <a:solidFill>
                          <a:srgbClr val="000000"/>
                        </a:solidFill>
                        <a:effectLst/>
                        <a:latin typeface="Times New Roman"/>
                        <a:ea typeface="Times New Roman"/>
                        <a:cs typeface="Times New Roman"/>
                      </a:endParaRPr>
                    </a:p>
                  </a:txBody>
                  <a:tcPr marL="68580" marR="68580" marT="0" marB="0"/>
                </a:tc>
              </a:tr>
              <a:tr h="0">
                <a:tc>
                  <a:txBody>
                    <a:bodyPr/>
                    <a:lstStyle/>
                    <a:p>
                      <a:pPr algn="ctr">
                        <a:lnSpc>
                          <a:spcPct val="150000"/>
                        </a:lnSpc>
                        <a:spcBef>
                          <a:spcPts val="150"/>
                        </a:spcBef>
                        <a:spcAft>
                          <a:spcPts val="0"/>
                        </a:spcAft>
                      </a:pPr>
                      <a:r>
                        <a:rPr lang="es-EC" sz="1600" b="1" dirty="0">
                          <a:effectLst>
                            <a:outerShdw blurRad="38100" dist="38100" dir="2700000" algn="tl">
                              <a:srgbClr val="000000">
                                <a:alpha val="43137"/>
                              </a:srgbClr>
                            </a:outerShdw>
                          </a:effectLst>
                        </a:rPr>
                        <a:t>3</a:t>
                      </a:r>
                      <a:endParaRPr lang="es-EC" sz="1600" b="1" dirty="0">
                        <a:solidFill>
                          <a:srgbClr val="000000"/>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ctr">
                        <a:lnSpc>
                          <a:spcPct val="150000"/>
                        </a:lnSpc>
                        <a:spcBef>
                          <a:spcPts val="150"/>
                        </a:spcBef>
                        <a:spcAft>
                          <a:spcPts val="0"/>
                        </a:spcAft>
                      </a:pPr>
                      <a:r>
                        <a:rPr lang="es-EC" sz="1600" dirty="0">
                          <a:effectLst/>
                        </a:rPr>
                        <a:t>C1H0</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marL="3175" indent="0" algn="ctr">
                        <a:lnSpc>
                          <a:spcPct val="150000"/>
                        </a:lnSpc>
                        <a:spcBef>
                          <a:spcPts val="150"/>
                        </a:spcBef>
                        <a:spcAft>
                          <a:spcPts val="0"/>
                        </a:spcAft>
                      </a:pPr>
                      <a:r>
                        <a:rPr lang="es-ES" sz="1600" dirty="0">
                          <a:effectLst/>
                        </a:rPr>
                        <a:t>Con cadmio y </a:t>
                      </a:r>
                      <a:r>
                        <a:rPr lang="es-ES" sz="1600" dirty="0" smtClean="0">
                          <a:effectLst/>
                        </a:rPr>
                        <a:t>Sin </a:t>
                      </a:r>
                      <a:r>
                        <a:rPr lang="es-ES" sz="1600" dirty="0">
                          <a:effectLst/>
                        </a:rPr>
                        <a:t>HMA </a:t>
                      </a:r>
                      <a:endParaRPr lang="es-EC" sz="1600" dirty="0">
                        <a:solidFill>
                          <a:srgbClr val="000000"/>
                        </a:solidFill>
                        <a:effectLst/>
                        <a:latin typeface="Times New Roman"/>
                        <a:ea typeface="Times New Roman"/>
                        <a:cs typeface="Times New Roman"/>
                      </a:endParaRPr>
                    </a:p>
                  </a:txBody>
                  <a:tcPr marL="68580" marR="68580" marT="0" marB="0"/>
                </a:tc>
              </a:tr>
              <a:tr h="0">
                <a:tc>
                  <a:txBody>
                    <a:bodyPr/>
                    <a:lstStyle/>
                    <a:p>
                      <a:pPr algn="ctr">
                        <a:lnSpc>
                          <a:spcPct val="150000"/>
                        </a:lnSpc>
                        <a:spcBef>
                          <a:spcPts val="150"/>
                        </a:spcBef>
                        <a:spcAft>
                          <a:spcPts val="0"/>
                        </a:spcAft>
                      </a:pPr>
                      <a:r>
                        <a:rPr lang="es-EC" sz="1600" b="1" dirty="0">
                          <a:effectLst>
                            <a:outerShdw blurRad="38100" dist="38100" dir="2700000" algn="tl">
                              <a:srgbClr val="000000">
                                <a:alpha val="43137"/>
                              </a:srgbClr>
                            </a:outerShdw>
                          </a:effectLst>
                        </a:rPr>
                        <a:t>4</a:t>
                      </a:r>
                      <a:endParaRPr lang="es-EC" sz="1600" b="1" dirty="0">
                        <a:solidFill>
                          <a:srgbClr val="000000"/>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ctr">
                        <a:lnSpc>
                          <a:spcPct val="150000"/>
                        </a:lnSpc>
                        <a:spcBef>
                          <a:spcPts val="150"/>
                        </a:spcBef>
                        <a:spcAft>
                          <a:spcPts val="0"/>
                        </a:spcAft>
                      </a:pPr>
                      <a:r>
                        <a:rPr lang="es-EC" sz="1600" dirty="0">
                          <a:effectLst/>
                        </a:rPr>
                        <a:t>C1H1</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marL="3175" indent="0" algn="ctr">
                        <a:lnSpc>
                          <a:spcPct val="150000"/>
                        </a:lnSpc>
                        <a:spcBef>
                          <a:spcPts val="150"/>
                        </a:spcBef>
                        <a:spcAft>
                          <a:spcPts val="0"/>
                        </a:spcAft>
                      </a:pPr>
                      <a:r>
                        <a:rPr lang="es-ES" sz="1600" dirty="0">
                          <a:effectLst/>
                        </a:rPr>
                        <a:t>Con cadmio y Con HMA</a:t>
                      </a:r>
                      <a:endParaRPr lang="es-EC" sz="1600" dirty="0">
                        <a:solidFill>
                          <a:srgbClr val="000000"/>
                        </a:solidFill>
                        <a:effectLst/>
                        <a:latin typeface="Times New Roman"/>
                        <a:ea typeface="Times New Roman"/>
                        <a:cs typeface="Times New Roman"/>
                      </a:endParaRPr>
                    </a:p>
                  </a:txBody>
                  <a:tcPr marL="68580" marR="68580" marT="0" marB="0"/>
                </a:tc>
              </a:tr>
            </a:tbl>
          </a:graphicData>
        </a:graphic>
      </p:graphicFrame>
      <p:sp>
        <p:nvSpPr>
          <p:cNvPr id="11" name="10 CuadroTexto"/>
          <p:cNvSpPr txBox="1"/>
          <p:nvPr/>
        </p:nvSpPr>
        <p:spPr>
          <a:xfrm>
            <a:off x="2293427" y="1163370"/>
            <a:ext cx="4752528" cy="369332"/>
          </a:xfrm>
          <a:prstGeom prst="rect">
            <a:avLst/>
          </a:prstGeom>
          <a:noFill/>
        </p:spPr>
        <p:txBody>
          <a:bodyPr wrap="square" rtlCol="0">
            <a:spAutoFit/>
          </a:bodyPr>
          <a:lstStyle/>
          <a:p>
            <a:pPr algn="ctr"/>
            <a:r>
              <a:rPr lang="es-EC"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DISEÑO EXPERIMENTAL</a:t>
            </a:r>
            <a:endParaRPr lang="es-EC"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8193" name="Picture 1" descr="D:\Borisins\tesis\TESIS MICORRIZAS\Fotos\FOTOS ANALIS\Ensayo fitorremediacion\DSC0110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5712" y="1915714"/>
            <a:ext cx="3644750" cy="273392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2" name="11 CuadroTexto"/>
          <p:cNvSpPr txBox="1"/>
          <p:nvPr/>
        </p:nvSpPr>
        <p:spPr>
          <a:xfrm>
            <a:off x="1203807" y="4018536"/>
            <a:ext cx="309470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dirty="0" smtClean="0">
                <a:latin typeface="Arial" pitchFamily="34" charset="0"/>
                <a:cs typeface="Arial" pitchFamily="34" charset="0"/>
              </a:rPr>
              <a:t>12 repeticiones por tratamiento (48 macetas)</a:t>
            </a:r>
            <a:endParaRPr lang="es-EC" dirty="0">
              <a:latin typeface="Arial" pitchFamily="34" charset="0"/>
              <a:cs typeface="Arial" pitchFamily="34" charset="0"/>
            </a:endParaRPr>
          </a:p>
        </p:txBody>
      </p:sp>
      <p:grpSp>
        <p:nvGrpSpPr>
          <p:cNvPr id="13" name="12 Grupo"/>
          <p:cNvGrpSpPr/>
          <p:nvPr/>
        </p:nvGrpSpPr>
        <p:grpSpPr>
          <a:xfrm>
            <a:off x="2482493" y="4800807"/>
            <a:ext cx="537329" cy="537329"/>
            <a:chOff x="1732100" y="1883789"/>
            <a:chExt cx="537329" cy="537329"/>
          </a:xfrm>
        </p:grpSpPr>
        <p:sp>
          <p:nvSpPr>
            <p:cNvPr id="14" name="13 Más"/>
            <p:cNvSpPr/>
            <p:nvPr/>
          </p:nvSpPr>
          <p:spPr>
            <a:xfrm>
              <a:off x="1732100" y="1883789"/>
              <a:ext cx="537329" cy="537329"/>
            </a:xfrm>
            <a:prstGeom prst="mathPlus">
              <a:avLst/>
            </a:prstGeom>
          </p:spPr>
          <p:style>
            <a:lnRef idx="0">
              <a:schemeClr val="accent3"/>
            </a:lnRef>
            <a:fillRef idx="3">
              <a:schemeClr val="accent3"/>
            </a:fillRef>
            <a:effectRef idx="3">
              <a:schemeClr val="accent3"/>
            </a:effectRef>
            <a:fontRef idx="minor">
              <a:schemeClr val="lt1"/>
            </a:fontRef>
          </p:style>
        </p:sp>
        <p:sp>
          <p:nvSpPr>
            <p:cNvPr id="15" name="Más 4"/>
            <p:cNvSpPr/>
            <p:nvPr/>
          </p:nvSpPr>
          <p:spPr>
            <a:xfrm>
              <a:off x="1803323" y="2089264"/>
              <a:ext cx="394883" cy="126379"/>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C" sz="900" kern="1200"/>
            </a:p>
          </p:txBody>
        </p:sp>
      </p:grpSp>
      <p:sp>
        <p:nvSpPr>
          <p:cNvPr id="19" name="18 CuadroTexto"/>
          <p:cNvSpPr txBox="1"/>
          <p:nvPr/>
        </p:nvSpPr>
        <p:spPr>
          <a:xfrm>
            <a:off x="1203806" y="5516592"/>
            <a:ext cx="309470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dirty="0" smtClean="0">
                <a:latin typeface="Arial" pitchFamily="34" charset="0"/>
                <a:cs typeface="Arial" pitchFamily="34" charset="0"/>
              </a:rPr>
              <a:t>12 repeticiones con cadmio y sin planta (12 macetas)</a:t>
            </a:r>
            <a:endParaRPr lang="es-EC" dirty="0">
              <a:latin typeface="Arial" pitchFamily="34" charset="0"/>
              <a:cs typeface="Arial" pitchFamily="34" charset="0"/>
            </a:endParaRPr>
          </a:p>
        </p:txBody>
      </p:sp>
      <p:cxnSp>
        <p:nvCxnSpPr>
          <p:cNvPr id="21" name="20 Conector angular"/>
          <p:cNvCxnSpPr>
            <a:stCxn id="19" idx="3"/>
            <a:endCxn id="8193" idx="1"/>
          </p:cNvCxnSpPr>
          <p:nvPr/>
        </p:nvCxnSpPr>
        <p:spPr>
          <a:xfrm flipV="1">
            <a:off x="4298507" y="3282676"/>
            <a:ext cx="1037205" cy="2557082"/>
          </a:xfrm>
          <a:prstGeom prst="bentConnector3">
            <a:avLst>
              <a:gd name="adj1" fmla="val 79387"/>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a:stCxn id="2" idx="2"/>
            <a:endCxn id="12" idx="0"/>
          </p:cNvCxnSpPr>
          <p:nvPr/>
        </p:nvCxnSpPr>
        <p:spPr>
          <a:xfrm>
            <a:off x="2751156" y="3529608"/>
            <a:ext cx="2" cy="48892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0" name="29 CuadroTexto"/>
          <p:cNvSpPr txBox="1"/>
          <p:nvPr/>
        </p:nvSpPr>
        <p:spPr>
          <a:xfrm>
            <a:off x="5610736" y="5079362"/>
            <a:ext cx="3094701"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dirty="0" smtClean="0">
                <a:latin typeface="Arial" pitchFamily="34" charset="0"/>
                <a:cs typeface="Arial" pitchFamily="34" charset="0"/>
              </a:rPr>
              <a:t>60 macetas en total</a:t>
            </a:r>
            <a:endParaRPr lang="es-EC" dirty="0">
              <a:latin typeface="Arial" pitchFamily="34" charset="0"/>
              <a:cs typeface="Arial" pitchFamily="34" charset="0"/>
            </a:endParaRPr>
          </a:p>
        </p:txBody>
      </p:sp>
      <p:cxnSp>
        <p:nvCxnSpPr>
          <p:cNvPr id="31" name="30 Conector recto de flecha"/>
          <p:cNvCxnSpPr>
            <a:stCxn id="8193" idx="2"/>
            <a:endCxn id="30" idx="0"/>
          </p:cNvCxnSpPr>
          <p:nvPr/>
        </p:nvCxnSpPr>
        <p:spPr>
          <a:xfrm>
            <a:off x="7158087" y="4649637"/>
            <a:ext cx="0" cy="4297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0399766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 calcmode="lin" valueType="num">
                                      <p:cBhvr>
                                        <p:cTn id="9" dur="1750" fill="hold"/>
                                        <p:tgtEl>
                                          <p:spTgt spid="10"/>
                                        </p:tgtEl>
                                        <p:attrNameLst>
                                          <p:attrName>style.rotation</p:attrName>
                                        </p:attrNameLst>
                                      </p:cBhvr>
                                      <p:tavLst>
                                        <p:tav tm="0">
                                          <p:val>
                                            <p:fltVal val="90"/>
                                          </p:val>
                                        </p:tav>
                                        <p:tav tm="100000">
                                          <p:val>
                                            <p:fltVal val="0"/>
                                          </p:val>
                                        </p:tav>
                                      </p:tavLst>
                                    </p:anim>
                                    <p:animEffect transition="in" filter="fade">
                                      <p:cBhvr>
                                        <p:cTn id="10" dur="175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500"/>
                            </p:stCondLst>
                            <p:childTnLst>
                              <p:par>
                                <p:cTn id="17" presetID="42" presetClass="entr" presetSubtype="0" fill="hold"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3000"/>
                                        <p:tgtEl>
                                          <p:spTgt spid="21"/>
                                        </p:tgtEl>
                                      </p:cBhvr>
                                    </p:animEffect>
                                  </p:childTnLst>
                                </p:cTn>
                              </p:par>
                            </p:childTnLst>
                          </p:cTn>
                        </p:par>
                        <p:par>
                          <p:cTn id="44" fill="hold">
                            <p:stCondLst>
                              <p:cond delay="4000"/>
                            </p:stCondLst>
                            <p:childTnLst>
                              <p:par>
                                <p:cTn id="45" presetID="10" presetClass="entr" presetSubtype="0" fill="hold" nodeType="afterEffect">
                                  <p:stCondLst>
                                    <p:cond delay="0"/>
                                  </p:stCondLst>
                                  <p:childTnLst>
                                    <p:set>
                                      <p:cBhvr>
                                        <p:cTn id="46" dur="1" fill="hold">
                                          <p:stCondLst>
                                            <p:cond delay="0"/>
                                          </p:stCondLst>
                                        </p:cTn>
                                        <p:tgtEl>
                                          <p:spTgt spid="8193"/>
                                        </p:tgtEl>
                                        <p:attrNameLst>
                                          <p:attrName>style.visibility</p:attrName>
                                        </p:attrNameLst>
                                      </p:cBhvr>
                                      <p:to>
                                        <p:strVal val="visible"/>
                                      </p:to>
                                    </p:set>
                                    <p:animEffect transition="in" filter="fade">
                                      <p:cBhvr>
                                        <p:cTn id="47" dur="500"/>
                                        <p:tgtEl>
                                          <p:spTgt spid="8193"/>
                                        </p:tgtEl>
                                      </p:cBhvr>
                                    </p:animEffect>
                                  </p:childTnLst>
                                </p:cTn>
                              </p:par>
                            </p:childTnLst>
                          </p:cTn>
                        </p:par>
                        <p:par>
                          <p:cTn id="48" fill="hold">
                            <p:stCondLst>
                              <p:cond delay="4500"/>
                            </p:stCondLst>
                            <p:childTnLst>
                              <p:par>
                                <p:cTn id="49" presetID="10"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9"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CuadroTexto"/>
          <p:cNvSpPr txBox="1"/>
          <p:nvPr/>
        </p:nvSpPr>
        <p:spPr>
          <a:xfrm>
            <a:off x="374894" y="387880"/>
            <a:ext cx="8589594"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b="1" dirty="0" smtClean="0">
                <a:latin typeface="Arial" pitchFamily="34" charset="0"/>
                <a:cs typeface="Arial" pitchFamily="34" charset="0"/>
              </a:rPr>
              <a:t>SEGUNDA ETAPA: EFECTO DE LOS HMA EN EL DESARROLLO DE PLANTAS  DE MAÍZ (</a:t>
            </a:r>
            <a:r>
              <a:rPr lang="es-EC" b="1" i="1" dirty="0" smtClean="0">
                <a:latin typeface="Arial" pitchFamily="34" charset="0"/>
                <a:cs typeface="Arial" pitchFamily="34" charset="0"/>
              </a:rPr>
              <a:t>Zea mays</a:t>
            </a:r>
            <a:r>
              <a:rPr lang="es-EC" b="1" dirty="0" smtClean="0">
                <a:latin typeface="Arial" pitchFamily="34" charset="0"/>
                <a:cs typeface="Arial" pitchFamily="34" charset="0"/>
              </a:rPr>
              <a:t>) EN CONDICIONES DE ESTRÉS POR CADMIO</a:t>
            </a:r>
            <a:endParaRPr lang="es-EC" sz="1600" b="1" dirty="0">
              <a:latin typeface="Arial" pitchFamily="34" charset="0"/>
              <a:cs typeface="Arial" pitchFamily="34" charset="0"/>
            </a:endParaRPr>
          </a:p>
        </p:txBody>
      </p:sp>
      <p:sp>
        <p:nvSpPr>
          <p:cNvPr id="17" name="16 CuadroTexto"/>
          <p:cNvSpPr txBox="1"/>
          <p:nvPr/>
        </p:nvSpPr>
        <p:spPr>
          <a:xfrm>
            <a:off x="2166710" y="1149549"/>
            <a:ext cx="4752528" cy="461665"/>
          </a:xfrm>
          <a:prstGeom prst="rect">
            <a:avLst/>
          </a:prstGeom>
          <a:noFill/>
        </p:spPr>
        <p:txBody>
          <a:bodyPr wrap="square" rtlCol="0">
            <a:spAutoFit/>
          </a:bodyPr>
          <a:lstStyle/>
          <a:p>
            <a:pPr algn="ctr"/>
            <a:r>
              <a:rPr lang="es-EC" sz="2400" b="1" u="sng"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MONTAJE DEL ENSAYO</a:t>
            </a:r>
            <a:endParaRPr lang="es-EC" sz="2400" b="1" u="sng"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17 CuadroTexto"/>
          <p:cNvSpPr txBox="1"/>
          <p:nvPr/>
        </p:nvSpPr>
        <p:spPr>
          <a:xfrm>
            <a:off x="589933" y="3111735"/>
            <a:ext cx="1872208"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Preparación del sustrato </a:t>
            </a:r>
          </a:p>
          <a:p>
            <a:pPr algn="ctr"/>
            <a:r>
              <a:rPr lang="es-AR" sz="16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Arena-suelo </a:t>
            </a:r>
            <a:r>
              <a:rPr lang="es-AR" sz="1600" dirty="0">
                <a:solidFill>
                  <a:schemeClr val="tx1"/>
                </a:solidFill>
                <a:effectLst>
                  <a:outerShdw blurRad="38100" dist="38100" dir="2700000" algn="tl">
                    <a:srgbClr val="000000">
                      <a:alpha val="43137"/>
                    </a:srgbClr>
                  </a:outerShdw>
                </a:effectLst>
                <a:latin typeface="Arial" pitchFamily="34" charset="0"/>
                <a:cs typeface="Arial" pitchFamily="34" charset="0"/>
              </a:rPr>
              <a:t>(2:1</a:t>
            </a:r>
            <a:r>
              <a:rPr lang="es-AR" sz="1600" dirty="0" smtClean="0">
                <a:solidFill>
                  <a:schemeClr val="tx1"/>
                </a:solidFill>
                <a:latin typeface="Arial" pitchFamily="34" charset="0"/>
                <a:cs typeface="Arial" pitchFamily="34" charset="0"/>
              </a:rPr>
              <a:t>)</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19" name="18 CuadroTexto"/>
          <p:cNvSpPr txBox="1"/>
          <p:nvPr/>
        </p:nvSpPr>
        <p:spPr>
          <a:xfrm>
            <a:off x="2995505" y="3270998"/>
            <a:ext cx="3348372"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Determinación de la capacidad de campo del sustrato</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20" name="19 CuadroTexto"/>
          <p:cNvSpPr txBox="1"/>
          <p:nvPr/>
        </p:nvSpPr>
        <p:spPr>
          <a:xfrm>
            <a:off x="6562920" y="3014256"/>
            <a:ext cx="2536298"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Preparación de sustratos tratados con cadmio</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21" name="20 CuadroTexto"/>
          <p:cNvSpPr txBox="1"/>
          <p:nvPr/>
        </p:nvSpPr>
        <p:spPr>
          <a:xfrm>
            <a:off x="6490362" y="5334165"/>
            <a:ext cx="254552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Selección de inóculo micorrícico e inoculación</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22" name="21 CuadroTexto"/>
          <p:cNvSpPr txBox="1"/>
          <p:nvPr/>
        </p:nvSpPr>
        <p:spPr>
          <a:xfrm>
            <a:off x="3493269" y="5780083"/>
            <a:ext cx="2376264"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Montaje del ensayo</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pic>
        <p:nvPicPr>
          <p:cNvPr id="6146" name="Picture 2" descr="D:\Borisins\tesis\TESIS MICORRIZAS\Fotos\FOTOS ANALIS\Ensayo fitorremediacion\DSC0110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69849" y="3942732"/>
            <a:ext cx="2399684" cy="180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6147" name="Picture 3" descr="D:\Borisins\tesis\TESIS MICORRIZAS\Fotos\FOTOS ANALIS\Ensayo fitorremediacion\DSC0108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62974" y="1532702"/>
            <a:ext cx="2160000" cy="162021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4" name="23 Imagen" descr="D:\Borisins\tesis\TESIS MICORRIZAS\Fotos\FOTOS ANALIS\Ensayo fitorremediacion\DSC01085.JPG"/>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6919238" y="3855772"/>
            <a:ext cx="1831721" cy="1422975"/>
          </a:xfrm>
          <a:prstGeom prst="rect">
            <a:avLst/>
          </a:prstGeom>
          <a:ln>
            <a:noFill/>
          </a:ln>
          <a:effectLst>
            <a:softEdge rad="112500"/>
          </a:effectLst>
        </p:spPr>
      </p:pic>
      <p:pic>
        <p:nvPicPr>
          <p:cNvPr id="26" name="Picture 2" descr="D:\RESPALDO 17-06-2012\Users\HP\Pictures\Imagenes\Nokia C6\201205\201205A0\08052012383.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7565" r="8029"/>
          <a:stretch/>
        </p:blipFill>
        <p:spPr bwMode="auto">
          <a:xfrm>
            <a:off x="7847722" y="1009056"/>
            <a:ext cx="1073274" cy="20052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7" name="Picture 4" descr="D:\RESPALDO 17-06-2012\Users\HP\Pictures\Imagenes\Nokia C6\201205\201205A0\08052012381.jp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12230"/>
          <a:stretch/>
        </p:blipFill>
        <p:spPr bwMode="auto">
          <a:xfrm>
            <a:off x="6654600" y="1009056"/>
            <a:ext cx="1319704" cy="20052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8" name="27 Imagen" descr="D:\Borisins\tesis\TESIS MICORRIZAS\Fotos\FOTOS ANALIS\Ensayo fitorremediacion\DSC01103.JPG"/>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63047" y="1352916"/>
            <a:ext cx="2125980" cy="1800000"/>
          </a:xfrm>
          <a:prstGeom prst="rect">
            <a:avLst/>
          </a:prstGeom>
          <a:ln>
            <a:noFill/>
          </a:ln>
          <a:effectLst>
            <a:softEdge rad="112500"/>
          </a:effectLst>
        </p:spPr>
      </p:pic>
      <p:pic>
        <p:nvPicPr>
          <p:cNvPr id="29" name="28 Imagen" descr="D:\Borisins\tesis\TESIS MICORRIZAS\Fotos\FOTOS ANALIS\Ensayo fitorremediacion\DSC01146.JPG"/>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17767" y="4102680"/>
            <a:ext cx="2027033" cy="1624181"/>
          </a:xfrm>
          <a:prstGeom prst="rect">
            <a:avLst/>
          </a:prstGeom>
          <a:ln>
            <a:noFill/>
          </a:ln>
          <a:effectLst>
            <a:softEdge rad="112500"/>
          </a:effectLst>
        </p:spPr>
      </p:pic>
      <p:sp>
        <p:nvSpPr>
          <p:cNvPr id="30" name="29 CuadroTexto"/>
          <p:cNvSpPr txBox="1"/>
          <p:nvPr/>
        </p:nvSpPr>
        <p:spPr>
          <a:xfrm>
            <a:off x="612657" y="5626552"/>
            <a:ext cx="1791816"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Mantenimiento (11 semanas)</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31" name="30 Flecha abajo"/>
          <p:cNvSpPr/>
          <p:nvPr/>
        </p:nvSpPr>
        <p:spPr>
          <a:xfrm rot="16200000">
            <a:off x="2753271" y="2037391"/>
            <a:ext cx="389216" cy="610835"/>
          </a:xfrm>
          <a:prstGeom prst="downArrow">
            <a:avLst>
              <a:gd name="adj1" fmla="val 50000"/>
              <a:gd name="adj2" fmla="val 4310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32" name="31 Flecha abajo"/>
          <p:cNvSpPr/>
          <p:nvPr/>
        </p:nvSpPr>
        <p:spPr>
          <a:xfrm rot="15170995">
            <a:off x="5946531" y="1846374"/>
            <a:ext cx="389216" cy="610835"/>
          </a:xfrm>
          <a:prstGeom prst="downArrow">
            <a:avLst>
              <a:gd name="adj1" fmla="val 50000"/>
              <a:gd name="adj2" fmla="val 4310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33" name="32 Flecha abajo"/>
          <p:cNvSpPr/>
          <p:nvPr/>
        </p:nvSpPr>
        <p:spPr>
          <a:xfrm rot="4126399">
            <a:off x="6149269" y="4433243"/>
            <a:ext cx="389216" cy="610835"/>
          </a:xfrm>
          <a:prstGeom prst="downArrow">
            <a:avLst>
              <a:gd name="adj1" fmla="val 50000"/>
              <a:gd name="adj2" fmla="val 4310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34" name="33 Flecha abajo"/>
          <p:cNvSpPr/>
          <p:nvPr/>
        </p:nvSpPr>
        <p:spPr>
          <a:xfrm rot="5400000">
            <a:off x="2854816" y="4458823"/>
            <a:ext cx="389216" cy="610835"/>
          </a:xfrm>
          <a:prstGeom prst="downArrow">
            <a:avLst>
              <a:gd name="adj1" fmla="val 50000"/>
              <a:gd name="adj2" fmla="val 4310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23" name="22 Flecha abajo"/>
          <p:cNvSpPr/>
          <p:nvPr/>
        </p:nvSpPr>
        <p:spPr>
          <a:xfrm>
            <a:off x="7682750" y="3632103"/>
            <a:ext cx="304696" cy="223669"/>
          </a:xfrm>
          <a:prstGeom prst="downArrow">
            <a:avLst>
              <a:gd name="adj1" fmla="val 50000"/>
              <a:gd name="adj2" fmla="val 4310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36" name="35 CuadroTexto"/>
          <p:cNvSpPr txBox="1"/>
          <p:nvPr/>
        </p:nvSpPr>
        <p:spPr>
          <a:xfrm>
            <a:off x="572461" y="3932969"/>
            <a:ext cx="1872208"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200" dirty="0" smtClean="0">
                <a:effectLst>
                  <a:outerShdw blurRad="38100" dist="38100" dir="2700000" algn="tl">
                    <a:srgbClr val="000000">
                      <a:alpha val="43137"/>
                    </a:srgbClr>
                  </a:outerShdw>
                </a:effectLst>
                <a:latin typeface="Arial" pitchFamily="34" charset="0"/>
                <a:cs typeface="Arial" pitchFamily="34" charset="0"/>
              </a:rPr>
              <a:t>pH (5,5 - 6</a:t>
            </a:r>
            <a:r>
              <a:rPr lang="es-AR" sz="12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t>
            </a:r>
            <a:endParaRPr lang="es-EC" sz="1200"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306625359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147"/>
                                        </p:tgtEl>
                                        <p:attrNameLst>
                                          <p:attrName>style.visibility</p:attrName>
                                        </p:attrNameLst>
                                      </p:cBhvr>
                                      <p:to>
                                        <p:strVal val="visible"/>
                                      </p:to>
                                    </p:set>
                                    <p:animEffect transition="in" filter="fade">
                                      <p:cBhvr>
                                        <p:cTn id="32" dur="500"/>
                                        <p:tgtEl>
                                          <p:spTgt spid="6147"/>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6146"/>
                                        </p:tgtEl>
                                        <p:attrNameLst>
                                          <p:attrName>style.visibility</p:attrName>
                                        </p:attrNameLst>
                                      </p:cBhvr>
                                      <p:to>
                                        <p:strVal val="visible"/>
                                      </p:to>
                                    </p:set>
                                    <p:animEffect transition="in" filter="fade">
                                      <p:cBhvr>
                                        <p:cTn id="75" dur="500"/>
                                        <p:tgtEl>
                                          <p:spTgt spid="6146"/>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fade">
                                      <p:cBhvr>
                                        <p:cTn id="88" dur="500"/>
                                        <p:tgtEl>
                                          <p:spTgt spid="29"/>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19" grpId="0" animBg="1"/>
      <p:bldP spid="20" grpId="0" animBg="1"/>
      <p:bldP spid="21" grpId="0" animBg="1"/>
      <p:bldP spid="22" grpId="0" animBg="1"/>
      <p:bldP spid="30" grpId="0" animBg="1"/>
      <p:bldP spid="31" grpId="0" animBg="1"/>
      <p:bldP spid="32" grpId="0" animBg="1"/>
      <p:bldP spid="33" grpId="0" animBg="1"/>
      <p:bldP spid="34" grpId="0" animBg="1"/>
      <p:bldP spid="23"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374894" y="387880"/>
            <a:ext cx="8589594"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b="1" dirty="0" smtClean="0">
                <a:latin typeface="Arial" pitchFamily="34" charset="0"/>
                <a:cs typeface="Arial" pitchFamily="34" charset="0"/>
              </a:rPr>
              <a:t>SEGUNDA ETAPA: EFECTO DE LOS HMA EN EL DESARROLLO DE PLANTAS  DE MAÍZ (</a:t>
            </a:r>
            <a:r>
              <a:rPr lang="es-EC" b="1" i="1" dirty="0" smtClean="0">
                <a:latin typeface="Arial" pitchFamily="34" charset="0"/>
                <a:cs typeface="Arial" pitchFamily="34" charset="0"/>
              </a:rPr>
              <a:t>Zea mays</a:t>
            </a:r>
            <a:r>
              <a:rPr lang="es-EC" b="1" dirty="0" smtClean="0">
                <a:latin typeface="Arial" pitchFamily="34" charset="0"/>
                <a:cs typeface="Arial" pitchFamily="34" charset="0"/>
              </a:rPr>
              <a:t>) EN CONDICIONES DE ESTRÉS POR CADMIO</a:t>
            </a:r>
            <a:endParaRPr lang="es-EC" sz="1600" b="1" dirty="0">
              <a:latin typeface="Arial" pitchFamily="34" charset="0"/>
              <a:cs typeface="Arial" pitchFamily="34" charset="0"/>
            </a:endParaRPr>
          </a:p>
        </p:txBody>
      </p:sp>
      <p:sp>
        <p:nvSpPr>
          <p:cNvPr id="28" name="27 CuadroTexto"/>
          <p:cNvSpPr txBox="1"/>
          <p:nvPr/>
        </p:nvSpPr>
        <p:spPr>
          <a:xfrm>
            <a:off x="-119087" y="1685684"/>
            <a:ext cx="2648815" cy="1200329"/>
          </a:xfrm>
          <a:prstGeom prst="rect">
            <a:avLst/>
          </a:prstGeom>
          <a:noFill/>
        </p:spPr>
        <p:txBody>
          <a:bodyPr wrap="square" rtlCol="0">
            <a:spAutoFit/>
          </a:bodyPr>
          <a:lstStyle/>
          <a:p>
            <a:pPr algn="ctr"/>
            <a:r>
              <a:rPr lang="es-AR" b="1" u="sng"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ANÁLISIS DEL CRECIMIENTO DE LAS PLANTAS DE MAÍZ</a:t>
            </a:r>
            <a:endParaRPr lang="es-EC" b="1" u="sng"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29" name="28 Abrir corchete"/>
          <p:cNvSpPr/>
          <p:nvPr/>
        </p:nvSpPr>
        <p:spPr>
          <a:xfrm>
            <a:off x="2425931" y="1263951"/>
            <a:ext cx="291319" cy="4813528"/>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30" name="29 Menos"/>
          <p:cNvSpPr/>
          <p:nvPr/>
        </p:nvSpPr>
        <p:spPr>
          <a:xfrm>
            <a:off x="2425931" y="1469660"/>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600"/>
          </a:p>
        </p:txBody>
      </p:sp>
      <p:sp>
        <p:nvSpPr>
          <p:cNvPr id="31" name="30 CuadroTexto"/>
          <p:cNvSpPr txBox="1"/>
          <p:nvPr/>
        </p:nvSpPr>
        <p:spPr>
          <a:xfrm>
            <a:off x="2754966" y="1408395"/>
            <a:ext cx="3372664"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Determinación de la altura del tallo</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32" name="31 Menos"/>
          <p:cNvSpPr/>
          <p:nvPr/>
        </p:nvSpPr>
        <p:spPr>
          <a:xfrm>
            <a:off x="2425931" y="2133291"/>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600"/>
          </a:p>
        </p:txBody>
      </p:sp>
      <p:sp>
        <p:nvSpPr>
          <p:cNvPr id="33" name="32 CuadroTexto"/>
          <p:cNvSpPr txBox="1"/>
          <p:nvPr/>
        </p:nvSpPr>
        <p:spPr>
          <a:xfrm>
            <a:off x="2754965" y="2072026"/>
            <a:ext cx="3587266"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Determinación del diámetro del tallo</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34" name="33 Menos"/>
          <p:cNvSpPr/>
          <p:nvPr/>
        </p:nvSpPr>
        <p:spPr>
          <a:xfrm>
            <a:off x="2425931" y="2770620"/>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600"/>
          </a:p>
        </p:txBody>
      </p:sp>
      <p:sp>
        <p:nvSpPr>
          <p:cNvPr id="35" name="34 CuadroTexto"/>
          <p:cNvSpPr txBox="1"/>
          <p:nvPr/>
        </p:nvSpPr>
        <p:spPr>
          <a:xfrm>
            <a:off x="2754966" y="2709355"/>
            <a:ext cx="2651161"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Número de hojas vivas</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36" name="35 Menos"/>
          <p:cNvSpPr/>
          <p:nvPr/>
        </p:nvSpPr>
        <p:spPr>
          <a:xfrm>
            <a:off x="2456871" y="3400846"/>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600"/>
          </a:p>
        </p:txBody>
      </p:sp>
      <p:sp>
        <p:nvSpPr>
          <p:cNvPr id="37" name="36 CuadroTexto"/>
          <p:cNvSpPr txBox="1"/>
          <p:nvPr/>
        </p:nvSpPr>
        <p:spPr>
          <a:xfrm>
            <a:off x="2785906" y="3339581"/>
            <a:ext cx="2651161"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Número de hojas muertas</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38" name="37 Menos"/>
          <p:cNvSpPr/>
          <p:nvPr/>
        </p:nvSpPr>
        <p:spPr>
          <a:xfrm>
            <a:off x="2445564" y="4077507"/>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600"/>
          </a:p>
        </p:txBody>
      </p:sp>
      <p:sp>
        <p:nvSpPr>
          <p:cNvPr id="39" name="38 CuadroTexto"/>
          <p:cNvSpPr txBox="1"/>
          <p:nvPr/>
        </p:nvSpPr>
        <p:spPr>
          <a:xfrm>
            <a:off x="2774599" y="4016242"/>
            <a:ext cx="2945243"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Número de hojas con clorosis</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40" name="39 Menos"/>
          <p:cNvSpPr/>
          <p:nvPr/>
        </p:nvSpPr>
        <p:spPr>
          <a:xfrm>
            <a:off x="2445563" y="4653571"/>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600"/>
          </a:p>
        </p:txBody>
      </p:sp>
      <p:sp>
        <p:nvSpPr>
          <p:cNvPr id="41" name="40 CuadroTexto"/>
          <p:cNvSpPr txBox="1"/>
          <p:nvPr/>
        </p:nvSpPr>
        <p:spPr>
          <a:xfrm>
            <a:off x="2774598" y="4592306"/>
            <a:ext cx="3207592"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Biomasa aérea y radical</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42" name="41 Menos"/>
          <p:cNvSpPr/>
          <p:nvPr/>
        </p:nvSpPr>
        <p:spPr>
          <a:xfrm>
            <a:off x="2456871" y="5229635"/>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600"/>
          </a:p>
        </p:txBody>
      </p:sp>
      <p:sp>
        <p:nvSpPr>
          <p:cNvPr id="43" name="42 CuadroTexto"/>
          <p:cNvSpPr txBox="1"/>
          <p:nvPr/>
        </p:nvSpPr>
        <p:spPr>
          <a:xfrm>
            <a:off x="2785907" y="5168370"/>
            <a:ext cx="1592488"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Biomasa total</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44" name="43 Menos"/>
          <p:cNvSpPr/>
          <p:nvPr/>
        </p:nvSpPr>
        <p:spPr>
          <a:xfrm>
            <a:off x="2459087" y="5800190"/>
            <a:ext cx="295879" cy="216024"/>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600"/>
          </a:p>
        </p:txBody>
      </p:sp>
      <p:sp>
        <p:nvSpPr>
          <p:cNvPr id="45" name="44 CuadroTexto"/>
          <p:cNvSpPr txBox="1"/>
          <p:nvPr/>
        </p:nvSpPr>
        <p:spPr>
          <a:xfrm>
            <a:off x="2788122" y="5738925"/>
            <a:ext cx="2762021"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a:effectLst>
                  <a:outerShdw blurRad="38100" dist="38100" dir="2700000" algn="tl">
                    <a:srgbClr val="000000">
                      <a:alpha val="43137"/>
                    </a:srgbClr>
                  </a:outerShdw>
                </a:effectLst>
                <a:latin typeface="Arial" pitchFamily="34" charset="0"/>
                <a:cs typeface="Arial" pitchFamily="34" charset="0"/>
              </a:rPr>
              <a:t>Área foliar de la tercera hoja</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pic>
        <p:nvPicPr>
          <p:cNvPr id="5" name="Picture 2" descr="D:\Borisins\tesis\TESIS MICORRIZAS\Fotos\FOTOS ANALIS\Ensayo fitorremediacion\DSC0218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3324"/>
          <a:stretch/>
        </p:blipFill>
        <p:spPr bwMode="auto">
          <a:xfrm>
            <a:off x="22015" y="2972972"/>
            <a:ext cx="2396180" cy="234410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46" name="45 CuadroTexto"/>
          <p:cNvSpPr txBox="1"/>
          <p:nvPr/>
        </p:nvSpPr>
        <p:spPr>
          <a:xfrm>
            <a:off x="6342231" y="1238280"/>
            <a:ext cx="2763624" cy="738664"/>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lgn="just">
              <a:buFont typeface="Arial" pitchFamily="34" charset="0"/>
              <a:buChar char="•"/>
            </a:pPr>
            <a:r>
              <a:rPr lang="es-EC" sz="1400" dirty="0" smtClean="0">
                <a:latin typeface="Arial" pitchFamily="34" charset="0"/>
                <a:cs typeface="Arial" pitchFamily="34" charset="0"/>
              </a:rPr>
              <a:t>Desde la base de la planta hasta el inicio del peciolo de la primera hoja</a:t>
            </a:r>
            <a:endParaRPr lang="es-EC" sz="1400" dirty="0">
              <a:latin typeface="Arial" pitchFamily="34" charset="0"/>
              <a:cs typeface="Arial" pitchFamily="34" charset="0"/>
            </a:endParaRPr>
          </a:p>
        </p:txBody>
      </p:sp>
      <p:sp>
        <p:nvSpPr>
          <p:cNvPr id="47" name="46 CuadroTexto"/>
          <p:cNvSpPr txBox="1"/>
          <p:nvPr/>
        </p:nvSpPr>
        <p:spPr>
          <a:xfrm>
            <a:off x="6420123" y="2024238"/>
            <a:ext cx="2448272" cy="52322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lgn="just">
              <a:buFont typeface="Arial" pitchFamily="34" charset="0"/>
              <a:buChar char="•"/>
            </a:pPr>
            <a:r>
              <a:rPr lang="es-EC" sz="1400" dirty="0" smtClean="0">
                <a:latin typeface="Arial" pitchFamily="34" charset="0"/>
                <a:cs typeface="Arial" pitchFamily="34" charset="0"/>
              </a:rPr>
              <a:t>Entre el segundo y el tercer entrenudo</a:t>
            </a:r>
            <a:endParaRPr lang="es-EC" sz="1400" dirty="0">
              <a:latin typeface="Arial" pitchFamily="34" charset="0"/>
              <a:cs typeface="Arial" pitchFamily="34" charset="0"/>
            </a:endParaRPr>
          </a:p>
        </p:txBody>
      </p:sp>
      <p:sp>
        <p:nvSpPr>
          <p:cNvPr id="48" name="47 CuadroTexto"/>
          <p:cNvSpPr txBox="1"/>
          <p:nvPr/>
        </p:nvSpPr>
        <p:spPr>
          <a:xfrm>
            <a:off x="5712627" y="2724743"/>
            <a:ext cx="2448272" cy="30777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lgn="just">
              <a:buFont typeface="Arial" pitchFamily="34" charset="0"/>
              <a:buChar char="•"/>
            </a:pPr>
            <a:r>
              <a:rPr lang="es-EC" sz="1400" dirty="0">
                <a:latin typeface="Arial" pitchFamily="34" charset="0"/>
                <a:cs typeface="Arial" pitchFamily="34" charset="0"/>
              </a:rPr>
              <a:t>Conteo de hojas vivas</a:t>
            </a:r>
          </a:p>
        </p:txBody>
      </p:sp>
      <p:sp>
        <p:nvSpPr>
          <p:cNvPr id="49" name="48 Abrir corchete"/>
          <p:cNvSpPr/>
          <p:nvPr/>
        </p:nvSpPr>
        <p:spPr>
          <a:xfrm>
            <a:off x="6299806" y="1316442"/>
            <a:ext cx="84850" cy="582340"/>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50" name="49 Abrir corchete"/>
          <p:cNvSpPr/>
          <p:nvPr/>
        </p:nvSpPr>
        <p:spPr>
          <a:xfrm>
            <a:off x="6442045" y="1976944"/>
            <a:ext cx="84850" cy="548035"/>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51" name="50 CuadroTexto"/>
          <p:cNvSpPr txBox="1"/>
          <p:nvPr/>
        </p:nvSpPr>
        <p:spPr>
          <a:xfrm>
            <a:off x="5712627" y="3355096"/>
            <a:ext cx="2732206" cy="30777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lgn="just">
              <a:buFont typeface="Arial" pitchFamily="34" charset="0"/>
              <a:buChar char="•"/>
            </a:pPr>
            <a:r>
              <a:rPr lang="es-EC" sz="1400" dirty="0">
                <a:latin typeface="Arial" pitchFamily="34" charset="0"/>
                <a:cs typeface="Arial" pitchFamily="34" charset="0"/>
              </a:rPr>
              <a:t>Conteo de hojas </a:t>
            </a:r>
            <a:r>
              <a:rPr lang="es-EC" sz="1400" dirty="0" smtClean="0">
                <a:latin typeface="Arial" pitchFamily="34" charset="0"/>
                <a:cs typeface="Arial" pitchFamily="34" charset="0"/>
              </a:rPr>
              <a:t>marchitas</a:t>
            </a:r>
            <a:endParaRPr lang="es-EC" sz="1400" dirty="0">
              <a:latin typeface="Arial" pitchFamily="34" charset="0"/>
              <a:cs typeface="Arial" pitchFamily="34" charset="0"/>
            </a:endParaRPr>
          </a:p>
        </p:txBody>
      </p:sp>
      <p:sp>
        <p:nvSpPr>
          <p:cNvPr id="52" name="51 CuadroTexto"/>
          <p:cNvSpPr txBox="1"/>
          <p:nvPr/>
        </p:nvSpPr>
        <p:spPr>
          <a:xfrm>
            <a:off x="5864140" y="3991136"/>
            <a:ext cx="3056895" cy="30777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lgn="just">
              <a:buFont typeface="Arial" pitchFamily="34" charset="0"/>
              <a:buChar char="•"/>
            </a:pPr>
            <a:r>
              <a:rPr lang="es-EC" sz="1400" dirty="0">
                <a:latin typeface="Arial" pitchFamily="34" charset="0"/>
                <a:cs typeface="Arial" pitchFamily="34" charset="0"/>
              </a:rPr>
              <a:t>Conteo de hojas </a:t>
            </a:r>
            <a:r>
              <a:rPr lang="es-EC" sz="1400" dirty="0" smtClean="0">
                <a:latin typeface="Arial" pitchFamily="34" charset="0"/>
                <a:cs typeface="Arial" pitchFamily="34" charset="0"/>
              </a:rPr>
              <a:t>con clorosis</a:t>
            </a:r>
            <a:endParaRPr lang="es-EC" sz="1400" dirty="0">
              <a:latin typeface="Arial" pitchFamily="34" charset="0"/>
              <a:cs typeface="Arial" pitchFamily="34" charset="0"/>
            </a:endParaRPr>
          </a:p>
        </p:txBody>
      </p:sp>
      <p:sp>
        <p:nvSpPr>
          <p:cNvPr id="53" name="52 CuadroTexto"/>
          <p:cNvSpPr txBox="1"/>
          <p:nvPr/>
        </p:nvSpPr>
        <p:spPr>
          <a:xfrm>
            <a:off x="6115812" y="4580131"/>
            <a:ext cx="3056895" cy="52322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lgn="just">
              <a:buFont typeface="Arial" pitchFamily="34" charset="0"/>
              <a:buChar char="•"/>
            </a:pPr>
            <a:r>
              <a:rPr lang="es-EC" sz="1400" dirty="0" smtClean="0">
                <a:latin typeface="Arial" pitchFamily="34" charset="0"/>
                <a:cs typeface="Arial" pitchFamily="34" charset="0"/>
              </a:rPr>
              <a:t>Se pesaron las parte aérea y la parte radical al final del ensayo</a:t>
            </a:r>
            <a:endParaRPr lang="es-EC" sz="1400" dirty="0">
              <a:latin typeface="Arial" pitchFamily="34" charset="0"/>
              <a:cs typeface="Arial" pitchFamily="34" charset="0"/>
            </a:endParaRPr>
          </a:p>
        </p:txBody>
      </p:sp>
      <mc:AlternateContent xmlns:mc="http://schemas.openxmlformats.org/markup-compatibility/2006">
        <mc:Choice xmlns:a14="http://schemas.microsoft.com/office/drawing/2010/main" xmlns="" Requires="a14">
          <p:sp>
            <p:nvSpPr>
              <p:cNvPr id="9" name="8 Rectángulo"/>
              <p:cNvSpPr/>
              <p:nvPr/>
            </p:nvSpPr>
            <p:spPr>
              <a:xfrm>
                <a:off x="5581264" y="5754313"/>
                <a:ext cx="3639971" cy="307777"/>
              </a:xfrm>
              <a:prstGeom prst="rect">
                <a:avLst/>
              </a:prstGeom>
            </p:spPr>
            <p:txBody>
              <a:bodyPr wrap="none">
                <a:spAutoFit/>
              </a:bodyPr>
              <a:lstStyle/>
              <a:p>
                <a:pPr marL="177800" indent="-177800">
                  <a:buFont typeface="Arial" pitchFamily="34" charset="0"/>
                  <a:buChar char="•"/>
                </a:pPr>
                <a14:m>
                  <m:oMath xmlns:m="http://schemas.openxmlformats.org/officeDocument/2006/math">
                    <m:r>
                      <m:rPr>
                        <m:sty m:val="p"/>
                      </m:rPr>
                      <a:rPr lang="es-EC" sz="1400" i="0" smtClean="0">
                        <a:latin typeface="Cambria Math"/>
                      </a:rPr>
                      <m:t>Largo</m:t>
                    </m:r>
                    <m:r>
                      <a:rPr lang="es-AR" sz="1400" b="0" i="0" smtClean="0">
                        <a:latin typeface="Cambria Math"/>
                      </a:rPr>
                      <m:t> </m:t>
                    </m:r>
                    <m:r>
                      <m:rPr>
                        <m:sty m:val="p"/>
                      </m:rPr>
                      <a:rPr lang="es-AR" sz="1400" b="0" i="0" smtClean="0">
                        <a:latin typeface="Cambria Math"/>
                      </a:rPr>
                      <m:t>nervadura</m:t>
                    </m:r>
                    <m:r>
                      <a:rPr lang="es-EC" sz="1400" i="0" smtClean="0">
                        <a:latin typeface="Cambria Math"/>
                      </a:rPr>
                      <m:t>×</m:t>
                    </m:r>
                    <m:r>
                      <m:rPr>
                        <m:sty m:val="p"/>
                      </m:rPr>
                      <a:rPr lang="es-EC" sz="1400" i="0" smtClean="0">
                        <a:latin typeface="Cambria Math"/>
                      </a:rPr>
                      <m:t>Ancho</m:t>
                    </m:r>
                    <m:r>
                      <a:rPr lang="es-AR" sz="1400" b="0" i="0" smtClean="0">
                        <a:latin typeface="Cambria Math"/>
                      </a:rPr>
                      <m:t> </m:t>
                    </m:r>
                    <m:r>
                      <m:rPr>
                        <m:sty m:val="p"/>
                      </m:rPr>
                      <a:rPr lang="es-AR" sz="1400" b="0" i="0" smtClean="0">
                        <a:latin typeface="Cambria Math"/>
                      </a:rPr>
                      <m:t>m</m:t>
                    </m:r>
                    <m:r>
                      <a:rPr lang="es-AR" sz="1400" b="0" i="0" smtClean="0">
                        <a:latin typeface="Cambria Math"/>
                      </a:rPr>
                      <m:t>á</m:t>
                    </m:r>
                    <m:r>
                      <m:rPr>
                        <m:sty m:val="p"/>
                      </m:rPr>
                      <a:rPr lang="es-AR" sz="1400" b="0" i="0" smtClean="0">
                        <a:latin typeface="Cambria Math"/>
                      </a:rPr>
                      <m:t>ximo</m:t>
                    </m:r>
                    <m:r>
                      <a:rPr lang="es-EC" sz="1400" i="0">
                        <a:latin typeface="Cambria Math"/>
                      </a:rPr>
                      <m:t>×0.765</m:t>
                    </m:r>
                  </m:oMath>
                </a14:m>
                <a:endParaRPr lang="es-EC" sz="1400" dirty="0">
                  <a:latin typeface="Arial" pitchFamily="34" charset="0"/>
                  <a:cs typeface="Arial" pitchFamily="34" charset="0"/>
                </a:endParaRPr>
              </a:p>
            </p:txBody>
          </p:sp>
        </mc:Choice>
        <mc:Fallback>
          <p:sp>
            <p:nvSpPr>
              <p:cNvPr id="9" name="8 Rectángulo"/>
              <p:cNvSpPr>
                <a:spLocks noRot="1" noChangeAspect="1" noMove="1" noResize="1" noEditPoints="1" noAdjustHandles="1" noChangeArrowheads="1" noChangeShapeType="1" noTextEdit="1"/>
              </p:cNvSpPr>
              <p:nvPr/>
            </p:nvSpPr>
            <p:spPr>
              <a:xfrm>
                <a:off x="5581264" y="5754313"/>
                <a:ext cx="3639971" cy="307777"/>
              </a:xfrm>
              <a:prstGeom prst="rect">
                <a:avLst/>
              </a:prstGeom>
              <a:blipFill rotWithShape="1">
                <a:blip r:embed="rId4"/>
                <a:stretch>
                  <a:fillRect l="-335" b="-16000"/>
                </a:stretch>
              </a:blipFill>
            </p:spPr>
            <p:txBody>
              <a:bodyPr/>
              <a:lstStyle/>
              <a:p>
                <a:r>
                  <a:rPr lang="es-EC">
                    <a:noFill/>
                  </a:rPr>
                  <a:t> </a:t>
                </a:r>
              </a:p>
            </p:txBody>
          </p:sp>
        </mc:Fallback>
      </mc:AlternateContent>
      <p:sp>
        <p:nvSpPr>
          <p:cNvPr id="55" name="54 Abrir corchete"/>
          <p:cNvSpPr/>
          <p:nvPr/>
        </p:nvSpPr>
        <p:spPr>
          <a:xfrm>
            <a:off x="5735642" y="3310293"/>
            <a:ext cx="46033" cy="427905"/>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56" name="55 Abrir corchete"/>
          <p:cNvSpPr/>
          <p:nvPr/>
        </p:nvSpPr>
        <p:spPr>
          <a:xfrm>
            <a:off x="5738342" y="2709354"/>
            <a:ext cx="65514" cy="418393"/>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57" name="56 Abrir corchete"/>
          <p:cNvSpPr/>
          <p:nvPr/>
        </p:nvSpPr>
        <p:spPr>
          <a:xfrm>
            <a:off x="5869370" y="3914625"/>
            <a:ext cx="56410" cy="440172"/>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58" name="57 Abrir corchete"/>
          <p:cNvSpPr/>
          <p:nvPr/>
        </p:nvSpPr>
        <p:spPr>
          <a:xfrm>
            <a:off x="6104771" y="4620132"/>
            <a:ext cx="45719" cy="443219"/>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59" name="58 Abrir corchete"/>
          <p:cNvSpPr/>
          <p:nvPr/>
        </p:nvSpPr>
        <p:spPr>
          <a:xfrm>
            <a:off x="4546625" y="5112518"/>
            <a:ext cx="84850" cy="450258"/>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60" name="59 Abrir corchete"/>
          <p:cNvSpPr/>
          <p:nvPr/>
        </p:nvSpPr>
        <p:spPr>
          <a:xfrm>
            <a:off x="5638063" y="5679893"/>
            <a:ext cx="74564" cy="486712"/>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latin typeface="Arial" pitchFamily="34" charset="0"/>
              <a:cs typeface="Arial" pitchFamily="34" charset="0"/>
            </a:endParaRPr>
          </a:p>
        </p:txBody>
      </p:sp>
      <p:sp>
        <p:nvSpPr>
          <p:cNvPr id="61" name="60 CuadroTexto"/>
          <p:cNvSpPr txBox="1"/>
          <p:nvPr/>
        </p:nvSpPr>
        <p:spPr>
          <a:xfrm>
            <a:off x="4540617" y="5183758"/>
            <a:ext cx="3603228" cy="30777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266700" indent="-266700" algn="just">
              <a:buFont typeface="Arial" pitchFamily="34" charset="0"/>
              <a:buChar char="•"/>
            </a:pPr>
            <a:r>
              <a:rPr lang="es-EC" sz="1400" dirty="0" smtClean="0">
                <a:latin typeface="Arial" pitchFamily="34" charset="0"/>
                <a:cs typeface="Arial" pitchFamily="34" charset="0"/>
              </a:rPr>
              <a:t>Suma de biomasa aérea y radical</a:t>
            </a:r>
            <a:endParaRPr lang="es-EC" sz="1400" dirty="0">
              <a:latin typeface="Arial" pitchFamily="34" charset="0"/>
              <a:cs typeface="Arial" pitchFamily="34" charset="0"/>
            </a:endParaRPr>
          </a:p>
        </p:txBody>
      </p:sp>
    </p:spTree>
    <p:extLst>
      <p:ext uri="{BB962C8B-B14F-4D97-AF65-F5344CB8AC3E}">
        <p14:creationId xmlns:p14="http://schemas.microsoft.com/office/powerpoint/2010/main" xmlns="" val="317878272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down)">
                                      <p:cBhvr>
                                        <p:cTn id="20" dur="500"/>
                                        <p:tgtEl>
                                          <p:spTgt spid="2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anim calcmode="lin" valueType="num">
                                      <p:cBhvr>
                                        <p:cTn id="37" dur="1000" fill="hold"/>
                                        <p:tgtEl>
                                          <p:spTgt spid="46"/>
                                        </p:tgtEl>
                                        <p:attrNameLst>
                                          <p:attrName>ppt_x</p:attrName>
                                        </p:attrNameLst>
                                      </p:cBhvr>
                                      <p:tavLst>
                                        <p:tav tm="0">
                                          <p:val>
                                            <p:strVal val="#ppt_x"/>
                                          </p:val>
                                        </p:tav>
                                        <p:tav tm="100000">
                                          <p:val>
                                            <p:strVal val="#ppt_x"/>
                                          </p:val>
                                        </p:tav>
                                      </p:tavLst>
                                    </p:anim>
                                    <p:anim calcmode="lin" valueType="num">
                                      <p:cBhvr>
                                        <p:cTn id="3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par>
                          <p:cTn id="48" fill="hold">
                            <p:stCondLst>
                              <p:cond delay="1000"/>
                            </p:stCondLst>
                            <p:childTnLst>
                              <p:par>
                                <p:cTn id="49" presetID="22" presetClass="entr" presetSubtype="4"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down)">
                                      <p:cBhvr>
                                        <p:cTn id="51" dur="500"/>
                                        <p:tgtEl>
                                          <p:spTgt spid="50"/>
                                        </p:tgtEl>
                                      </p:cBhvr>
                                    </p:animEffect>
                                  </p:childTnLst>
                                </p:cTn>
                              </p:par>
                            </p:childTnLst>
                          </p:cTn>
                        </p:par>
                        <p:par>
                          <p:cTn id="52" fill="hold">
                            <p:stCondLst>
                              <p:cond delay="1500"/>
                            </p:stCondLst>
                            <p:childTnLst>
                              <p:par>
                                <p:cTn id="53" presetID="42" presetClass="entr" presetSubtype="0"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1000"/>
                                        <p:tgtEl>
                                          <p:spTgt spid="47"/>
                                        </p:tgtEl>
                                      </p:cBhvr>
                                    </p:animEffect>
                                    <p:anim calcmode="lin" valueType="num">
                                      <p:cBhvr>
                                        <p:cTn id="56" dur="1000" fill="hold"/>
                                        <p:tgtEl>
                                          <p:spTgt spid="47"/>
                                        </p:tgtEl>
                                        <p:attrNameLst>
                                          <p:attrName>ppt_x</p:attrName>
                                        </p:attrNameLst>
                                      </p:cBhvr>
                                      <p:tavLst>
                                        <p:tav tm="0">
                                          <p:val>
                                            <p:strVal val="#ppt_x"/>
                                          </p:val>
                                        </p:tav>
                                        <p:tav tm="100000">
                                          <p:val>
                                            <p:strVal val="#ppt_x"/>
                                          </p:val>
                                        </p:tav>
                                      </p:tavLst>
                                    </p:anim>
                                    <p:anim calcmode="lin" valueType="num">
                                      <p:cBhvr>
                                        <p:cTn id="5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par>
                          <p:cTn id="67" fill="hold">
                            <p:stCondLst>
                              <p:cond delay="1000"/>
                            </p:stCondLst>
                            <p:childTnLst>
                              <p:par>
                                <p:cTn id="68" presetID="22" presetClass="entr" presetSubtype="4" fill="hold" grpId="0" nodeType="after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ipe(down)">
                                      <p:cBhvr>
                                        <p:cTn id="70" dur="500"/>
                                        <p:tgtEl>
                                          <p:spTgt spid="56"/>
                                        </p:tgtEl>
                                      </p:cBhvr>
                                    </p:animEffect>
                                  </p:childTnLst>
                                </p:cTn>
                              </p:par>
                            </p:childTnLst>
                          </p:cTn>
                        </p:par>
                        <p:par>
                          <p:cTn id="71" fill="hold">
                            <p:stCondLst>
                              <p:cond delay="1500"/>
                            </p:stCondLst>
                            <p:childTnLst>
                              <p:par>
                                <p:cTn id="72" presetID="42" presetClass="entr" presetSubtype="0" fill="hold" grpId="0" nodeType="after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1000"/>
                                        <p:tgtEl>
                                          <p:spTgt spid="48"/>
                                        </p:tgtEl>
                                      </p:cBhvr>
                                    </p:animEffect>
                                    <p:anim calcmode="lin" valueType="num">
                                      <p:cBhvr>
                                        <p:cTn id="75" dur="1000" fill="hold"/>
                                        <p:tgtEl>
                                          <p:spTgt spid="48"/>
                                        </p:tgtEl>
                                        <p:attrNameLst>
                                          <p:attrName>ppt_x</p:attrName>
                                        </p:attrNameLst>
                                      </p:cBhvr>
                                      <p:tavLst>
                                        <p:tav tm="0">
                                          <p:val>
                                            <p:strVal val="#ppt_x"/>
                                          </p:val>
                                        </p:tav>
                                        <p:tav tm="100000">
                                          <p:val>
                                            <p:strVal val="#ppt_x"/>
                                          </p:val>
                                        </p:tav>
                                      </p:tavLst>
                                    </p:anim>
                                    <p:anim calcmode="lin" valueType="num">
                                      <p:cBhvr>
                                        <p:cTn id="76" dur="1000" fill="hold"/>
                                        <p:tgtEl>
                                          <p:spTgt spid="48"/>
                                        </p:tgtEl>
                                        <p:attrNameLst>
                                          <p:attrName>ppt_y</p:attrName>
                                        </p:attrNameLst>
                                      </p:cBhvr>
                                      <p:tavLst>
                                        <p:tav tm="0">
                                          <p:val>
                                            <p:strVal val="#ppt_y+.1"/>
                                          </p:val>
                                        </p:tav>
                                        <p:tav tm="100000">
                                          <p:val>
                                            <p:strVal val="#ppt_y"/>
                                          </p:val>
                                        </p:tav>
                                      </p:tavLst>
                                    </p:anim>
                                  </p:childTnLst>
                                </p:cTn>
                              </p:par>
                            </p:childTnLst>
                          </p:cTn>
                        </p:par>
                        <p:par>
                          <p:cTn id="77" fill="hold">
                            <p:stCondLst>
                              <p:cond delay="2500"/>
                            </p:stCondLst>
                            <p:childTnLst>
                              <p:par>
                                <p:cTn id="78" presetID="10" presetClass="entr" presetSubtype="0" fill="hold" grpId="0" nodeType="after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par>
                          <p:cTn id="81" fill="hold">
                            <p:stCondLst>
                              <p:cond delay="3000"/>
                            </p:stCondLst>
                            <p:childTnLst>
                              <p:par>
                                <p:cTn id="82" presetID="10" presetClass="entr" presetSubtype="0" fill="hold" grpId="0"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childTnLst>
                          </p:cTn>
                        </p:par>
                        <p:par>
                          <p:cTn id="85" fill="hold">
                            <p:stCondLst>
                              <p:cond delay="3500"/>
                            </p:stCondLst>
                            <p:childTnLst>
                              <p:par>
                                <p:cTn id="86" presetID="22" presetClass="entr" presetSubtype="4" fill="hold" grpId="0" nodeType="after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wipe(down)">
                                      <p:cBhvr>
                                        <p:cTn id="88" dur="500"/>
                                        <p:tgtEl>
                                          <p:spTgt spid="55"/>
                                        </p:tgtEl>
                                      </p:cBhvr>
                                    </p:animEffect>
                                  </p:childTnLst>
                                </p:cTn>
                              </p:par>
                            </p:childTnLst>
                          </p:cTn>
                        </p:par>
                        <p:par>
                          <p:cTn id="89" fill="hold">
                            <p:stCondLst>
                              <p:cond delay="4000"/>
                            </p:stCondLst>
                            <p:childTnLst>
                              <p:par>
                                <p:cTn id="90" presetID="42" presetClass="entr" presetSubtype="0" fill="hold" grpId="0" nodeType="after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fade">
                                      <p:cBhvr>
                                        <p:cTn id="92" dur="1000"/>
                                        <p:tgtEl>
                                          <p:spTgt spid="51"/>
                                        </p:tgtEl>
                                      </p:cBhvr>
                                    </p:animEffect>
                                    <p:anim calcmode="lin" valueType="num">
                                      <p:cBhvr>
                                        <p:cTn id="93" dur="1000" fill="hold"/>
                                        <p:tgtEl>
                                          <p:spTgt spid="51"/>
                                        </p:tgtEl>
                                        <p:attrNameLst>
                                          <p:attrName>ppt_x</p:attrName>
                                        </p:attrNameLst>
                                      </p:cBhvr>
                                      <p:tavLst>
                                        <p:tav tm="0">
                                          <p:val>
                                            <p:strVal val="#ppt_x"/>
                                          </p:val>
                                        </p:tav>
                                        <p:tav tm="100000">
                                          <p:val>
                                            <p:strVal val="#ppt_x"/>
                                          </p:val>
                                        </p:tav>
                                      </p:tavLst>
                                    </p:anim>
                                    <p:anim calcmode="lin" valueType="num">
                                      <p:cBhvr>
                                        <p:cTn id="94" dur="1000" fill="hold"/>
                                        <p:tgtEl>
                                          <p:spTgt spid="51"/>
                                        </p:tgtEl>
                                        <p:attrNameLst>
                                          <p:attrName>ppt_y</p:attrName>
                                        </p:attrNameLst>
                                      </p:cBhvr>
                                      <p:tavLst>
                                        <p:tav tm="0">
                                          <p:val>
                                            <p:strVal val="#ppt_y+.1"/>
                                          </p:val>
                                        </p:tav>
                                        <p:tav tm="100000">
                                          <p:val>
                                            <p:strVal val="#ppt_y"/>
                                          </p:val>
                                        </p:tav>
                                      </p:tavLst>
                                    </p:anim>
                                  </p:childTnLst>
                                </p:cTn>
                              </p:par>
                            </p:childTnLst>
                          </p:cTn>
                        </p:par>
                        <p:par>
                          <p:cTn id="95" fill="hold">
                            <p:stCondLst>
                              <p:cond delay="5000"/>
                            </p:stCondLst>
                            <p:childTnLst>
                              <p:par>
                                <p:cTn id="96" presetID="10" presetClass="entr" presetSubtype="0" fill="hold" grpId="0" nodeType="after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500"/>
                                        <p:tgtEl>
                                          <p:spTgt spid="38"/>
                                        </p:tgtEl>
                                      </p:cBhvr>
                                    </p:animEffect>
                                  </p:childTnLst>
                                </p:cTn>
                              </p:par>
                            </p:childTnLst>
                          </p:cTn>
                        </p:par>
                        <p:par>
                          <p:cTn id="99" fill="hold">
                            <p:stCondLst>
                              <p:cond delay="5500"/>
                            </p:stCondLst>
                            <p:childTnLst>
                              <p:par>
                                <p:cTn id="100" presetID="10" presetClass="entr" presetSubtype="0" fill="hold" grpId="0" nodeType="after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fade">
                                      <p:cBhvr>
                                        <p:cTn id="102" dur="500"/>
                                        <p:tgtEl>
                                          <p:spTgt spid="39"/>
                                        </p:tgtEl>
                                      </p:cBhvr>
                                    </p:animEffect>
                                  </p:childTnLst>
                                </p:cTn>
                              </p:par>
                            </p:childTnLst>
                          </p:cTn>
                        </p:par>
                        <p:par>
                          <p:cTn id="103" fill="hold">
                            <p:stCondLst>
                              <p:cond delay="6000"/>
                            </p:stCondLst>
                            <p:childTnLst>
                              <p:par>
                                <p:cTn id="104" presetID="22" presetClass="entr" presetSubtype="4" fill="hold" grpId="0" nodeType="after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wipe(down)">
                                      <p:cBhvr>
                                        <p:cTn id="106" dur="500"/>
                                        <p:tgtEl>
                                          <p:spTgt spid="57"/>
                                        </p:tgtEl>
                                      </p:cBhvr>
                                    </p:animEffect>
                                  </p:childTnLst>
                                </p:cTn>
                              </p:par>
                            </p:childTnLst>
                          </p:cTn>
                        </p:par>
                        <p:par>
                          <p:cTn id="107" fill="hold">
                            <p:stCondLst>
                              <p:cond delay="6500"/>
                            </p:stCondLst>
                            <p:childTnLst>
                              <p:par>
                                <p:cTn id="108" presetID="42" presetClass="entr" presetSubtype="0" fill="hold" grpId="0" nodeType="after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1000"/>
                                        <p:tgtEl>
                                          <p:spTgt spid="52"/>
                                        </p:tgtEl>
                                      </p:cBhvr>
                                    </p:animEffect>
                                    <p:anim calcmode="lin" valueType="num">
                                      <p:cBhvr>
                                        <p:cTn id="111" dur="1000" fill="hold"/>
                                        <p:tgtEl>
                                          <p:spTgt spid="52"/>
                                        </p:tgtEl>
                                        <p:attrNameLst>
                                          <p:attrName>ppt_x</p:attrName>
                                        </p:attrNameLst>
                                      </p:cBhvr>
                                      <p:tavLst>
                                        <p:tav tm="0">
                                          <p:val>
                                            <p:strVal val="#ppt_x"/>
                                          </p:val>
                                        </p:tav>
                                        <p:tav tm="100000">
                                          <p:val>
                                            <p:strVal val="#ppt_x"/>
                                          </p:val>
                                        </p:tav>
                                      </p:tavLst>
                                    </p:anim>
                                    <p:anim calcmode="lin" valueType="num">
                                      <p:cBhvr>
                                        <p:cTn id="11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childTnLst>
                          </p:cTn>
                        </p:par>
                        <p:par>
                          <p:cTn id="118" fill="hold">
                            <p:stCondLst>
                              <p:cond delay="500"/>
                            </p:stCondLst>
                            <p:childTnLst>
                              <p:par>
                                <p:cTn id="119" presetID="10" presetClass="entr" presetSubtype="0" fill="hold" grpId="0" nodeType="after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fade">
                                      <p:cBhvr>
                                        <p:cTn id="121" dur="500"/>
                                        <p:tgtEl>
                                          <p:spTgt spid="41"/>
                                        </p:tgtEl>
                                      </p:cBhvr>
                                    </p:animEffect>
                                  </p:childTnLst>
                                </p:cTn>
                              </p:par>
                            </p:childTnLst>
                          </p:cTn>
                        </p:par>
                        <p:par>
                          <p:cTn id="122" fill="hold">
                            <p:stCondLst>
                              <p:cond delay="1000"/>
                            </p:stCondLst>
                            <p:childTnLst>
                              <p:par>
                                <p:cTn id="123" presetID="22" presetClass="entr" presetSubtype="4" fill="hold" grpId="0" nodeType="afterEffect">
                                  <p:stCondLst>
                                    <p:cond delay="0"/>
                                  </p:stCondLst>
                                  <p:childTnLst>
                                    <p:set>
                                      <p:cBhvr>
                                        <p:cTn id="124" dur="1" fill="hold">
                                          <p:stCondLst>
                                            <p:cond delay="0"/>
                                          </p:stCondLst>
                                        </p:cTn>
                                        <p:tgtEl>
                                          <p:spTgt spid="58"/>
                                        </p:tgtEl>
                                        <p:attrNameLst>
                                          <p:attrName>style.visibility</p:attrName>
                                        </p:attrNameLst>
                                      </p:cBhvr>
                                      <p:to>
                                        <p:strVal val="visible"/>
                                      </p:to>
                                    </p:set>
                                    <p:animEffect transition="in" filter="wipe(down)">
                                      <p:cBhvr>
                                        <p:cTn id="125" dur="500"/>
                                        <p:tgtEl>
                                          <p:spTgt spid="58"/>
                                        </p:tgtEl>
                                      </p:cBhvr>
                                    </p:animEffect>
                                  </p:childTnLst>
                                </p:cTn>
                              </p:par>
                            </p:childTnLst>
                          </p:cTn>
                        </p:par>
                        <p:par>
                          <p:cTn id="126" fill="hold">
                            <p:stCondLst>
                              <p:cond delay="1500"/>
                            </p:stCondLst>
                            <p:childTnLst>
                              <p:par>
                                <p:cTn id="127" presetID="42" presetClass="entr" presetSubtype="0" fill="hold" grpId="0" nodeType="afterEffect">
                                  <p:stCondLst>
                                    <p:cond delay="0"/>
                                  </p:stCondLst>
                                  <p:childTnLst>
                                    <p:set>
                                      <p:cBhvr>
                                        <p:cTn id="128" dur="1" fill="hold">
                                          <p:stCondLst>
                                            <p:cond delay="0"/>
                                          </p:stCondLst>
                                        </p:cTn>
                                        <p:tgtEl>
                                          <p:spTgt spid="53"/>
                                        </p:tgtEl>
                                        <p:attrNameLst>
                                          <p:attrName>style.visibility</p:attrName>
                                        </p:attrNameLst>
                                      </p:cBhvr>
                                      <p:to>
                                        <p:strVal val="visible"/>
                                      </p:to>
                                    </p:set>
                                    <p:animEffect transition="in" filter="fade">
                                      <p:cBhvr>
                                        <p:cTn id="129" dur="1000"/>
                                        <p:tgtEl>
                                          <p:spTgt spid="53"/>
                                        </p:tgtEl>
                                      </p:cBhvr>
                                    </p:animEffect>
                                    <p:anim calcmode="lin" valueType="num">
                                      <p:cBhvr>
                                        <p:cTn id="130" dur="1000" fill="hold"/>
                                        <p:tgtEl>
                                          <p:spTgt spid="53"/>
                                        </p:tgtEl>
                                        <p:attrNameLst>
                                          <p:attrName>ppt_x</p:attrName>
                                        </p:attrNameLst>
                                      </p:cBhvr>
                                      <p:tavLst>
                                        <p:tav tm="0">
                                          <p:val>
                                            <p:strVal val="#ppt_x"/>
                                          </p:val>
                                        </p:tav>
                                        <p:tav tm="100000">
                                          <p:val>
                                            <p:strVal val="#ppt_x"/>
                                          </p:val>
                                        </p:tav>
                                      </p:tavLst>
                                    </p:anim>
                                    <p:anim calcmode="lin" valueType="num">
                                      <p:cBhvr>
                                        <p:cTn id="13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fade">
                                      <p:cBhvr>
                                        <p:cTn id="136" dur="500"/>
                                        <p:tgtEl>
                                          <p:spTgt spid="42"/>
                                        </p:tgtEl>
                                      </p:cBhvr>
                                    </p:animEffect>
                                  </p:childTnLst>
                                </p:cTn>
                              </p:par>
                            </p:childTnLst>
                          </p:cTn>
                        </p:par>
                        <p:par>
                          <p:cTn id="137" fill="hold">
                            <p:stCondLst>
                              <p:cond delay="500"/>
                            </p:stCondLst>
                            <p:childTnLst>
                              <p:par>
                                <p:cTn id="138" presetID="10" presetClass="entr" presetSubtype="0" fill="hold" grpId="0" nodeType="afterEffect">
                                  <p:stCondLst>
                                    <p:cond delay="0"/>
                                  </p:stCondLst>
                                  <p:childTnLst>
                                    <p:set>
                                      <p:cBhvr>
                                        <p:cTn id="139" dur="1" fill="hold">
                                          <p:stCondLst>
                                            <p:cond delay="0"/>
                                          </p:stCondLst>
                                        </p:cTn>
                                        <p:tgtEl>
                                          <p:spTgt spid="43"/>
                                        </p:tgtEl>
                                        <p:attrNameLst>
                                          <p:attrName>style.visibility</p:attrName>
                                        </p:attrNameLst>
                                      </p:cBhvr>
                                      <p:to>
                                        <p:strVal val="visible"/>
                                      </p:to>
                                    </p:set>
                                    <p:animEffect transition="in" filter="fade">
                                      <p:cBhvr>
                                        <p:cTn id="140" dur="500"/>
                                        <p:tgtEl>
                                          <p:spTgt spid="43"/>
                                        </p:tgtEl>
                                      </p:cBhvr>
                                    </p:animEffect>
                                  </p:childTnLst>
                                </p:cTn>
                              </p:par>
                            </p:childTnLst>
                          </p:cTn>
                        </p:par>
                        <p:par>
                          <p:cTn id="141" fill="hold">
                            <p:stCondLst>
                              <p:cond delay="1000"/>
                            </p:stCondLst>
                            <p:childTnLst>
                              <p:par>
                                <p:cTn id="142" presetID="22" presetClass="entr" presetSubtype="4" fill="hold" grpId="0" nodeType="afterEffect">
                                  <p:stCondLst>
                                    <p:cond delay="0"/>
                                  </p:stCondLst>
                                  <p:childTnLst>
                                    <p:set>
                                      <p:cBhvr>
                                        <p:cTn id="143" dur="1" fill="hold">
                                          <p:stCondLst>
                                            <p:cond delay="0"/>
                                          </p:stCondLst>
                                        </p:cTn>
                                        <p:tgtEl>
                                          <p:spTgt spid="59"/>
                                        </p:tgtEl>
                                        <p:attrNameLst>
                                          <p:attrName>style.visibility</p:attrName>
                                        </p:attrNameLst>
                                      </p:cBhvr>
                                      <p:to>
                                        <p:strVal val="visible"/>
                                      </p:to>
                                    </p:set>
                                    <p:animEffect transition="in" filter="wipe(down)">
                                      <p:cBhvr>
                                        <p:cTn id="144" dur="500"/>
                                        <p:tgtEl>
                                          <p:spTgt spid="59"/>
                                        </p:tgtEl>
                                      </p:cBhvr>
                                    </p:animEffect>
                                  </p:childTnLst>
                                </p:cTn>
                              </p:par>
                            </p:childTnLst>
                          </p:cTn>
                        </p:par>
                        <p:par>
                          <p:cTn id="145" fill="hold">
                            <p:stCondLst>
                              <p:cond delay="1500"/>
                            </p:stCondLst>
                            <p:childTnLst>
                              <p:par>
                                <p:cTn id="146" presetID="42" presetClass="entr" presetSubtype="0" fill="hold" grpId="0" nodeType="afterEffect">
                                  <p:stCondLst>
                                    <p:cond delay="0"/>
                                  </p:stCondLst>
                                  <p:childTnLst>
                                    <p:set>
                                      <p:cBhvr>
                                        <p:cTn id="147" dur="1" fill="hold">
                                          <p:stCondLst>
                                            <p:cond delay="0"/>
                                          </p:stCondLst>
                                        </p:cTn>
                                        <p:tgtEl>
                                          <p:spTgt spid="61"/>
                                        </p:tgtEl>
                                        <p:attrNameLst>
                                          <p:attrName>style.visibility</p:attrName>
                                        </p:attrNameLst>
                                      </p:cBhvr>
                                      <p:to>
                                        <p:strVal val="visible"/>
                                      </p:to>
                                    </p:set>
                                    <p:animEffect transition="in" filter="fade">
                                      <p:cBhvr>
                                        <p:cTn id="148" dur="1000"/>
                                        <p:tgtEl>
                                          <p:spTgt spid="61"/>
                                        </p:tgtEl>
                                      </p:cBhvr>
                                    </p:animEffect>
                                    <p:anim calcmode="lin" valueType="num">
                                      <p:cBhvr>
                                        <p:cTn id="149" dur="1000" fill="hold"/>
                                        <p:tgtEl>
                                          <p:spTgt spid="61"/>
                                        </p:tgtEl>
                                        <p:attrNameLst>
                                          <p:attrName>ppt_x</p:attrName>
                                        </p:attrNameLst>
                                      </p:cBhvr>
                                      <p:tavLst>
                                        <p:tav tm="0">
                                          <p:val>
                                            <p:strVal val="#ppt_x"/>
                                          </p:val>
                                        </p:tav>
                                        <p:tav tm="100000">
                                          <p:val>
                                            <p:strVal val="#ppt_x"/>
                                          </p:val>
                                        </p:tav>
                                      </p:tavLst>
                                    </p:anim>
                                    <p:anim calcmode="lin" valueType="num">
                                      <p:cBhvr>
                                        <p:cTn id="15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44"/>
                                        </p:tgtEl>
                                        <p:attrNameLst>
                                          <p:attrName>style.visibility</p:attrName>
                                        </p:attrNameLst>
                                      </p:cBhvr>
                                      <p:to>
                                        <p:strVal val="visible"/>
                                      </p:to>
                                    </p:set>
                                    <p:animEffect transition="in" filter="fade">
                                      <p:cBhvr>
                                        <p:cTn id="155" dur="500"/>
                                        <p:tgtEl>
                                          <p:spTgt spid="44"/>
                                        </p:tgtEl>
                                      </p:cBhvr>
                                    </p:animEffect>
                                  </p:childTnLst>
                                </p:cTn>
                              </p:par>
                            </p:childTnLst>
                          </p:cTn>
                        </p:par>
                        <p:par>
                          <p:cTn id="156" fill="hold">
                            <p:stCondLst>
                              <p:cond delay="500"/>
                            </p:stCondLst>
                            <p:childTnLst>
                              <p:par>
                                <p:cTn id="157" presetID="10" presetClass="entr" presetSubtype="0" fill="hold" grpId="0" nodeType="afterEffect">
                                  <p:stCondLst>
                                    <p:cond delay="0"/>
                                  </p:stCondLst>
                                  <p:childTnLst>
                                    <p:set>
                                      <p:cBhvr>
                                        <p:cTn id="158" dur="1" fill="hold">
                                          <p:stCondLst>
                                            <p:cond delay="0"/>
                                          </p:stCondLst>
                                        </p:cTn>
                                        <p:tgtEl>
                                          <p:spTgt spid="45"/>
                                        </p:tgtEl>
                                        <p:attrNameLst>
                                          <p:attrName>style.visibility</p:attrName>
                                        </p:attrNameLst>
                                      </p:cBhvr>
                                      <p:to>
                                        <p:strVal val="visible"/>
                                      </p:to>
                                    </p:set>
                                    <p:animEffect transition="in" filter="fade">
                                      <p:cBhvr>
                                        <p:cTn id="159" dur="500"/>
                                        <p:tgtEl>
                                          <p:spTgt spid="45"/>
                                        </p:tgtEl>
                                      </p:cBhvr>
                                    </p:animEffect>
                                  </p:childTnLst>
                                </p:cTn>
                              </p:par>
                            </p:childTnLst>
                          </p:cTn>
                        </p:par>
                        <p:par>
                          <p:cTn id="160" fill="hold">
                            <p:stCondLst>
                              <p:cond delay="1000"/>
                            </p:stCondLst>
                            <p:childTnLst>
                              <p:par>
                                <p:cTn id="161" presetID="22" presetClass="entr" presetSubtype="4" fill="hold" grpId="0" nodeType="afterEffect">
                                  <p:stCondLst>
                                    <p:cond delay="0"/>
                                  </p:stCondLst>
                                  <p:childTnLst>
                                    <p:set>
                                      <p:cBhvr>
                                        <p:cTn id="162" dur="1" fill="hold">
                                          <p:stCondLst>
                                            <p:cond delay="0"/>
                                          </p:stCondLst>
                                        </p:cTn>
                                        <p:tgtEl>
                                          <p:spTgt spid="60"/>
                                        </p:tgtEl>
                                        <p:attrNameLst>
                                          <p:attrName>style.visibility</p:attrName>
                                        </p:attrNameLst>
                                      </p:cBhvr>
                                      <p:to>
                                        <p:strVal val="visible"/>
                                      </p:to>
                                    </p:set>
                                    <p:animEffect transition="in" filter="wipe(down)">
                                      <p:cBhvr>
                                        <p:cTn id="163" dur="500"/>
                                        <p:tgtEl>
                                          <p:spTgt spid="60"/>
                                        </p:tgtEl>
                                      </p:cBhvr>
                                    </p:animEffect>
                                  </p:childTnLst>
                                </p:cTn>
                              </p:par>
                            </p:childTnLst>
                          </p:cTn>
                        </p:par>
                        <p:par>
                          <p:cTn id="164" fill="hold">
                            <p:stCondLst>
                              <p:cond delay="1500"/>
                            </p:stCondLst>
                            <p:childTnLst>
                              <p:par>
                                <p:cTn id="165" presetID="42" presetClass="entr" presetSubtype="0" fill="hold" grpId="0" nodeType="afterEffect">
                                  <p:stCondLst>
                                    <p:cond delay="0"/>
                                  </p:stCondLst>
                                  <p:childTnLst>
                                    <p:set>
                                      <p:cBhvr>
                                        <p:cTn id="166" dur="1" fill="hold">
                                          <p:stCondLst>
                                            <p:cond delay="0"/>
                                          </p:stCondLst>
                                        </p:cTn>
                                        <p:tgtEl>
                                          <p:spTgt spid="9"/>
                                        </p:tgtEl>
                                        <p:attrNameLst>
                                          <p:attrName>style.visibility</p:attrName>
                                        </p:attrNameLst>
                                      </p:cBhvr>
                                      <p:to>
                                        <p:strVal val="visible"/>
                                      </p:to>
                                    </p:set>
                                    <p:animEffect transition="in" filter="fade">
                                      <p:cBhvr>
                                        <p:cTn id="167" dur="1000"/>
                                        <p:tgtEl>
                                          <p:spTgt spid="9"/>
                                        </p:tgtEl>
                                      </p:cBhvr>
                                    </p:animEffect>
                                    <p:anim calcmode="lin" valueType="num">
                                      <p:cBhvr>
                                        <p:cTn id="168" dur="1000" fill="hold"/>
                                        <p:tgtEl>
                                          <p:spTgt spid="9"/>
                                        </p:tgtEl>
                                        <p:attrNameLst>
                                          <p:attrName>ppt_x</p:attrName>
                                        </p:attrNameLst>
                                      </p:cBhvr>
                                      <p:tavLst>
                                        <p:tav tm="0">
                                          <p:val>
                                            <p:strVal val="#ppt_x"/>
                                          </p:val>
                                        </p:tav>
                                        <p:tav tm="100000">
                                          <p:val>
                                            <p:strVal val="#ppt_x"/>
                                          </p:val>
                                        </p:tav>
                                      </p:tavLst>
                                    </p:anim>
                                    <p:anim calcmode="lin" valueType="num">
                                      <p:cBhvr>
                                        <p:cTn id="16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p:bldP spid="47" grpId="0"/>
      <p:bldP spid="48" grpId="0"/>
      <p:bldP spid="49" grpId="0" animBg="1"/>
      <p:bldP spid="50" grpId="0" animBg="1"/>
      <p:bldP spid="51" grpId="0"/>
      <p:bldP spid="52" grpId="0"/>
      <p:bldP spid="53" grpId="0"/>
      <p:bldP spid="9" grpId="0" animBg="1"/>
      <p:bldP spid="55" grpId="0" animBg="1"/>
      <p:bldP spid="56" grpId="0" animBg="1"/>
      <p:bldP spid="57" grpId="0" animBg="1"/>
      <p:bldP spid="58" grpId="0" animBg="1"/>
      <p:bldP spid="59" grpId="0" animBg="1"/>
      <p:bldP spid="60" grpId="0" animBg="1"/>
      <p:bldP spid="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CuadroTexto"/>
          <p:cNvSpPr txBox="1"/>
          <p:nvPr/>
        </p:nvSpPr>
        <p:spPr>
          <a:xfrm>
            <a:off x="374894" y="387880"/>
            <a:ext cx="8589594"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b="1" dirty="0" smtClean="0">
                <a:latin typeface="Arial" pitchFamily="34" charset="0"/>
                <a:cs typeface="Arial" pitchFamily="34" charset="0"/>
              </a:rPr>
              <a:t>SEGUNDA ETAPA: EFECTO DE LOS HMA EN EL DESARROLLO DE PLANTAS  DE MAÍZ (</a:t>
            </a:r>
            <a:r>
              <a:rPr lang="es-EC" b="1" i="1" dirty="0" smtClean="0">
                <a:latin typeface="Arial" pitchFamily="34" charset="0"/>
                <a:cs typeface="Arial" pitchFamily="34" charset="0"/>
              </a:rPr>
              <a:t>Zea mays</a:t>
            </a:r>
            <a:r>
              <a:rPr lang="es-EC" b="1" dirty="0" smtClean="0">
                <a:latin typeface="Arial" pitchFamily="34" charset="0"/>
                <a:cs typeface="Arial" pitchFamily="34" charset="0"/>
              </a:rPr>
              <a:t>) EN CONDICIONES DE ESTRÉS POR CADMIO</a:t>
            </a:r>
            <a:endParaRPr lang="es-EC" sz="1600" b="1" dirty="0">
              <a:latin typeface="Arial" pitchFamily="34" charset="0"/>
              <a:cs typeface="Arial" pitchFamily="34" charset="0"/>
            </a:endParaRPr>
          </a:p>
        </p:txBody>
      </p:sp>
      <p:sp>
        <p:nvSpPr>
          <p:cNvPr id="24" name="23 CuadroTexto"/>
          <p:cNvSpPr txBox="1"/>
          <p:nvPr/>
        </p:nvSpPr>
        <p:spPr>
          <a:xfrm>
            <a:off x="-82177" y="1931815"/>
            <a:ext cx="2898710" cy="646331"/>
          </a:xfrm>
          <a:prstGeom prst="rect">
            <a:avLst/>
          </a:prstGeom>
          <a:noFill/>
        </p:spPr>
        <p:txBody>
          <a:bodyPr wrap="square" rtlCol="0">
            <a:spAutoFit/>
          </a:bodyPr>
          <a:lstStyle/>
          <a:p>
            <a:pPr algn="ctr"/>
            <a:r>
              <a:rPr lang="es-AR" b="1" u="sng"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ANÁLISIS DE HMA EN LAS PLANTAS DE MAÍZ</a:t>
            </a:r>
            <a:endParaRPr lang="es-EC" b="1" u="sng"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25" name="24 CuadroTexto"/>
          <p:cNvSpPr txBox="1"/>
          <p:nvPr/>
        </p:nvSpPr>
        <p:spPr>
          <a:xfrm>
            <a:off x="-17918" y="3500916"/>
            <a:ext cx="2817176" cy="923330"/>
          </a:xfrm>
          <a:prstGeom prst="rect">
            <a:avLst/>
          </a:prstGeom>
          <a:noFill/>
        </p:spPr>
        <p:txBody>
          <a:bodyPr wrap="square" rtlCol="0">
            <a:spAutoFit/>
          </a:bodyPr>
          <a:lstStyle/>
          <a:p>
            <a:pPr algn="ctr"/>
            <a:r>
              <a:rPr lang="es-AR" b="1" u="sng"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ANÁLISIS QUÍMICOS DE CADMIO EN LAS PLANTAS Y SUSTRATO</a:t>
            </a:r>
            <a:endParaRPr lang="es-EC" b="1" u="sng"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26" name="25 CuadroTexto"/>
          <p:cNvSpPr txBox="1"/>
          <p:nvPr/>
        </p:nvSpPr>
        <p:spPr>
          <a:xfrm>
            <a:off x="3153878" y="2578146"/>
            <a:ext cx="288985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Determinación del porcentaje de colonización radical</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27" name="26 CuadroTexto"/>
          <p:cNvSpPr txBox="1"/>
          <p:nvPr/>
        </p:nvSpPr>
        <p:spPr>
          <a:xfrm>
            <a:off x="3078222" y="1410950"/>
            <a:ext cx="3041170"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Determinación de la población de esporas de HMA</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28" name="27 CuadroTexto"/>
          <p:cNvSpPr txBox="1"/>
          <p:nvPr/>
        </p:nvSpPr>
        <p:spPr>
          <a:xfrm>
            <a:off x="3143908" y="3500916"/>
            <a:ext cx="279624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Determinación de cadmio en la biomasa de las plantas</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29" name="28 CuadroTexto"/>
          <p:cNvSpPr txBox="1"/>
          <p:nvPr/>
        </p:nvSpPr>
        <p:spPr>
          <a:xfrm>
            <a:off x="3173117" y="5327087"/>
            <a:ext cx="2214982"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Determinación de cadmio en el sustrato</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30" name="29 CuadroTexto"/>
          <p:cNvSpPr txBox="1"/>
          <p:nvPr/>
        </p:nvSpPr>
        <p:spPr>
          <a:xfrm>
            <a:off x="3153878" y="4468027"/>
            <a:ext cx="2519520"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Determinación de cadmio en el agua de poro</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grpSp>
        <p:nvGrpSpPr>
          <p:cNvPr id="32" name="92 Grupo"/>
          <p:cNvGrpSpPr/>
          <p:nvPr/>
        </p:nvGrpSpPr>
        <p:grpSpPr>
          <a:xfrm>
            <a:off x="24311" y="4595540"/>
            <a:ext cx="3045930" cy="1274227"/>
            <a:chOff x="0" y="0"/>
            <a:chExt cx="4976038" cy="2190307"/>
          </a:xfrm>
        </p:grpSpPr>
        <p:pic>
          <p:nvPicPr>
            <p:cNvPr id="33" name="32 Imagen" descr="D:\Borisins\tesis\TESIS MICORRIZAS\Fotos\FOTOS ANALIS\Análisis de cadmio\DSC03027.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271130" y="271130"/>
              <a:ext cx="2190307" cy="1648047"/>
            </a:xfrm>
            <a:prstGeom prst="rect">
              <a:avLst/>
            </a:prstGeom>
            <a:ln>
              <a:noFill/>
            </a:ln>
            <a:effectLst>
              <a:softEdge rad="112500"/>
            </a:effectLst>
          </p:spPr>
        </p:pic>
        <p:pic>
          <p:nvPicPr>
            <p:cNvPr id="34" name="33 Imagen" descr="D:\Borisins\tesis\TESIS MICORRIZAS\Fotos\FOTOS ANALIS\Análisis de cadmio\DSC03026.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1387549" y="271131"/>
              <a:ext cx="2190307" cy="1648046"/>
            </a:xfrm>
            <a:prstGeom prst="rect">
              <a:avLst/>
            </a:prstGeom>
            <a:ln>
              <a:noFill/>
            </a:ln>
            <a:effectLst>
              <a:softEdge rad="112500"/>
            </a:effectLst>
          </p:spPr>
        </p:pic>
        <p:pic>
          <p:nvPicPr>
            <p:cNvPr id="35" name="34 Imagen" descr="D:\Borisins\tesis\TESIS MICORRIZAS\Fotos\FOTOS ANALIS\Análisis de cadmio\DSC03035.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3056861" y="271130"/>
              <a:ext cx="2190307" cy="1648047"/>
            </a:xfrm>
            <a:prstGeom prst="rect">
              <a:avLst/>
            </a:prstGeom>
            <a:ln>
              <a:noFill/>
            </a:ln>
            <a:effectLst>
              <a:softEdge rad="112500"/>
            </a:effectLst>
          </p:spPr>
        </p:pic>
      </p:grpSp>
      <p:pic>
        <p:nvPicPr>
          <p:cNvPr id="4" name="Picture 3" descr="D:\Borisins\tesis\TESIS MICORRIZAS\Fotos\FOTOS ANALIS\Ensayo fitorremediacion\DSC02669.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529852" y="2330403"/>
            <a:ext cx="1440160" cy="108026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6" name="35 Imagen"/>
          <p:cNvPicPr/>
          <p:nvPr/>
        </p:nvPicPr>
        <p:blipFill>
          <a:blip r:embed="rId7">
            <a:extLst>
              <a:ext uri="{28A0092B-C50C-407E-A947-70E740481C1C}">
                <a14:useLocalDpi xmlns:a14="http://schemas.microsoft.com/office/drawing/2010/main" xmlns="" val="0"/>
              </a:ext>
            </a:extLst>
          </a:blip>
          <a:srcRect/>
          <a:stretch>
            <a:fillRect/>
          </a:stretch>
        </p:blipFill>
        <p:spPr bwMode="auto">
          <a:xfrm>
            <a:off x="5855664" y="5327087"/>
            <a:ext cx="3142834" cy="65297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37" name="36 Imagen"/>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5855664" y="4468027"/>
            <a:ext cx="3114348" cy="568751"/>
          </a:xfrm>
          <a:prstGeom prst="rect">
            <a:avLst/>
          </a:prstGeom>
          <a:noFill/>
          <a:ln w="3175">
            <a:solidFill>
              <a:schemeClr val="tx1"/>
            </a:solidFill>
          </a:ln>
        </p:spPr>
      </p:pic>
      <p:pic>
        <p:nvPicPr>
          <p:cNvPr id="7" name="Picture 4" descr="D:\Borisins\tesis\TESIS MICORRIZAS\Fotos\FOTOS ANALIS\Colonizacion radical\DSC00630.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190276" y="2330403"/>
            <a:ext cx="1386580" cy="109254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9" name="Picture 5" descr="D:\Borisins\tesis\TESIS MICORRIZAS\Fotos\CATALOGO FOTOGRAFICO\Fotos esporas\P67\112,113,114,115,116,117.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430337" y="1047418"/>
            <a:ext cx="2332816" cy="131184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1" name="Picture 6"/>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015914" y="3434039"/>
            <a:ext cx="1161661" cy="7444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63" name="62 Conector angular"/>
          <p:cNvCxnSpPr>
            <a:stCxn id="24" idx="3"/>
            <a:endCxn id="27" idx="1"/>
          </p:cNvCxnSpPr>
          <p:nvPr/>
        </p:nvCxnSpPr>
        <p:spPr>
          <a:xfrm flipV="1">
            <a:off x="2816533" y="1703338"/>
            <a:ext cx="261689" cy="551643"/>
          </a:xfrm>
          <a:prstGeom prst="bentConnector3">
            <a:avLst>
              <a:gd name="adj1" fmla="val 23924"/>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0" name="69 Conector angular"/>
          <p:cNvCxnSpPr>
            <a:stCxn id="24" idx="3"/>
            <a:endCxn id="26" idx="1"/>
          </p:cNvCxnSpPr>
          <p:nvPr/>
        </p:nvCxnSpPr>
        <p:spPr>
          <a:xfrm>
            <a:off x="2816533" y="2254981"/>
            <a:ext cx="337345" cy="615553"/>
          </a:xfrm>
          <a:prstGeom prst="bentConnector3">
            <a:avLst>
              <a:gd name="adj1" fmla="val 17635"/>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4" name="73 Conector angular"/>
          <p:cNvCxnSpPr>
            <a:stCxn id="25" idx="3"/>
            <a:endCxn id="29" idx="1"/>
          </p:cNvCxnSpPr>
          <p:nvPr/>
        </p:nvCxnSpPr>
        <p:spPr>
          <a:xfrm>
            <a:off x="2799258" y="3962581"/>
            <a:ext cx="373859" cy="165689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7" name="76 Conector angular"/>
          <p:cNvCxnSpPr>
            <a:stCxn id="25" idx="3"/>
            <a:endCxn id="30" idx="1"/>
          </p:cNvCxnSpPr>
          <p:nvPr/>
        </p:nvCxnSpPr>
        <p:spPr>
          <a:xfrm>
            <a:off x="2799258" y="3962581"/>
            <a:ext cx="354620" cy="79783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0" name="79 Conector angular"/>
          <p:cNvCxnSpPr>
            <a:stCxn id="25" idx="3"/>
            <a:endCxn id="28" idx="1"/>
          </p:cNvCxnSpPr>
          <p:nvPr/>
        </p:nvCxnSpPr>
        <p:spPr>
          <a:xfrm flipV="1">
            <a:off x="2799258" y="3793304"/>
            <a:ext cx="344650" cy="169277"/>
          </a:xfrm>
          <a:prstGeom prst="bentConnector3">
            <a:avLst>
              <a:gd name="adj1" fmla="val 5396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8" name="87 CuadroTexto"/>
          <p:cNvSpPr txBox="1"/>
          <p:nvPr/>
        </p:nvSpPr>
        <p:spPr>
          <a:xfrm>
            <a:off x="-120263" y="2564958"/>
            <a:ext cx="3041171" cy="461665"/>
          </a:xfrm>
          <a:prstGeom prst="rect">
            <a:avLst/>
          </a:prstGeom>
          <a:noFill/>
        </p:spPr>
        <p:txBody>
          <a:bodyPr wrap="square" rtlCol="0">
            <a:spAutoFit/>
          </a:bodyPr>
          <a:lstStyle/>
          <a:p>
            <a:pPr algn="ctr"/>
            <a:r>
              <a:rPr lang="es-EC" sz="1200" dirty="0" smtClean="0">
                <a:latin typeface="Arial" pitchFamily="34" charset="0"/>
                <a:cs typeface="Arial" pitchFamily="34" charset="0"/>
              </a:rPr>
              <a:t>3 muestras compuestas de 4 unidades experimentales, por cada tratamiento</a:t>
            </a:r>
            <a:endParaRPr lang="es-EC" sz="1200" dirty="0">
              <a:latin typeface="Arial" pitchFamily="34" charset="0"/>
              <a:cs typeface="Arial" pitchFamily="34" charset="0"/>
            </a:endParaRPr>
          </a:p>
        </p:txBody>
      </p:sp>
      <p:sp>
        <p:nvSpPr>
          <p:cNvPr id="90" name="89 CuadroTexto"/>
          <p:cNvSpPr txBox="1"/>
          <p:nvPr/>
        </p:nvSpPr>
        <p:spPr>
          <a:xfrm>
            <a:off x="1999752" y="3145944"/>
            <a:ext cx="3041171" cy="276999"/>
          </a:xfrm>
          <a:prstGeom prst="rect">
            <a:avLst/>
          </a:prstGeom>
          <a:noFill/>
        </p:spPr>
        <p:txBody>
          <a:bodyPr wrap="square" rtlCol="0">
            <a:spAutoFit/>
          </a:bodyPr>
          <a:lstStyle/>
          <a:p>
            <a:pPr algn="ctr"/>
            <a:r>
              <a:rPr lang="es-EC" sz="1200" dirty="0" smtClean="0">
                <a:latin typeface="Arial" pitchFamily="34" charset="0"/>
                <a:cs typeface="Arial" pitchFamily="34" charset="0"/>
              </a:rPr>
              <a:t>3 repeticiones</a:t>
            </a:r>
            <a:endParaRPr lang="es-EC" sz="1200" dirty="0">
              <a:latin typeface="Arial" pitchFamily="34" charset="0"/>
              <a:cs typeface="Arial" pitchFamily="34" charset="0"/>
            </a:endParaRPr>
          </a:p>
        </p:txBody>
      </p:sp>
      <p:sp>
        <p:nvSpPr>
          <p:cNvPr id="99" name="98 CuadroTexto"/>
          <p:cNvSpPr txBox="1"/>
          <p:nvPr/>
        </p:nvSpPr>
        <p:spPr>
          <a:xfrm>
            <a:off x="37051" y="5796282"/>
            <a:ext cx="3041171" cy="461665"/>
          </a:xfrm>
          <a:prstGeom prst="rect">
            <a:avLst/>
          </a:prstGeom>
          <a:noFill/>
        </p:spPr>
        <p:txBody>
          <a:bodyPr wrap="square" rtlCol="0">
            <a:spAutoFit/>
          </a:bodyPr>
          <a:lstStyle/>
          <a:p>
            <a:pPr algn="ctr"/>
            <a:r>
              <a:rPr lang="es-EC" sz="1200" dirty="0" smtClean="0">
                <a:latin typeface="Arial" pitchFamily="34" charset="0"/>
                <a:cs typeface="Arial" pitchFamily="34" charset="0"/>
              </a:rPr>
              <a:t>3 muestras compuestas de 4 unidades experimentales, por cada tratamiento</a:t>
            </a:r>
            <a:endParaRPr lang="es-EC" sz="1200" dirty="0">
              <a:latin typeface="Arial" pitchFamily="34" charset="0"/>
              <a:cs typeface="Arial" pitchFamily="34" charset="0"/>
            </a:endParaRPr>
          </a:p>
        </p:txBody>
      </p:sp>
      <p:sp>
        <p:nvSpPr>
          <p:cNvPr id="104" name="103 CuadroTexto"/>
          <p:cNvSpPr txBox="1"/>
          <p:nvPr/>
        </p:nvSpPr>
        <p:spPr>
          <a:xfrm>
            <a:off x="4280608" y="5917007"/>
            <a:ext cx="1611412" cy="276999"/>
          </a:xfrm>
          <a:prstGeom prst="rect">
            <a:avLst/>
          </a:prstGeom>
          <a:noFill/>
        </p:spPr>
        <p:txBody>
          <a:bodyPr wrap="square" rtlCol="0">
            <a:spAutoFit/>
          </a:bodyPr>
          <a:lstStyle/>
          <a:p>
            <a:pPr algn="ctr"/>
            <a:r>
              <a:rPr lang="es-EC" sz="1200" dirty="0" smtClean="0">
                <a:latin typeface="Arial" pitchFamily="34" charset="0"/>
                <a:cs typeface="Arial" pitchFamily="34" charset="0"/>
              </a:rPr>
              <a:t> </a:t>
            </a:r>
            <a:r>
              <a:rPr lang="es-EC" sz="1200" b="1" dirty="0" smtClean="0">
                <a:latin typeface="Arial" pitchFamily="34" charset="0"/>
                <a:cs typeface="Arial" pitchFamily="34" charset="0"/>
              </a:rPr>
              <a:t>Método: </a:t>
            </a:r>
            <a:r>
              <a:rPr lang="es-EC" sz="1200" dirty="0" err="1" smtClean="0">
                <a:latin typeface="Arial" pitchFamily="34" charset="0"/>
                <a:cs typeface="Arial" pitchFamily="34" charset="0"/>
              </a:rPr>
              <a:t>EPA</a:t>
            </a:r>
            <a:r>
              <a:rPr lang="es-EC" sz="1200" dirty="0" smtClean="0">
                <a:latin typeface="Arial" pitchFamily="34" charset="0"/>
                <a:cs typeface="Arial" pitchFamily="34" charset="0"/>
              </a:rPr>
              <a:t> 3051</a:t>
            </a:r>
            <a:endParaRPr lang="es-EC" sz="1200" dirty="0">
              <a:latin typeface="Arial" pitchFamily="34" charset="0"/>
              <a:cs typeface="Arial" pitchFamily="34" charset="0"/>
            </a:endParaRPr>
          </a:p>
        </p:txBody>
      </p:sp>
      <p:sp>
        <p:nvSpPr>
          <p:cNvPr id="105" name="104 CuadroTexto"/>
          <p:cNvSpPr txBox="1"/>
          <p:nvPr/>
        </p:nvSpPr>
        <p:spPr>
          <a:xfrm>
            <a:off x="3906024" y="4108195"/>
            <a:ext cx="2651766" cy="276999"/>
          </a:xfrm>
          <a:prstGeom prst="rect">
            <a:avLst/>
          </a:prstGeom>
          <a:noFill/>
        </p:spPr>
        <p:txBody>
          <a:bodyPr wrap="square" rtlCol="0">
            <a:spAutoFit/>
          </a:bodyPr>
          <a:lstStyle/>
          <a:p>
            <a:pPr algn="ctr"/>
            <a:r>
              <a:rPr lang="es-EC" sz="1200" b="1" dirty="0" smtClean="0">
                <a:latin typeface="Arial" pitchFamily="34" charset="0"/>
                <a:cs typeface="Arial" pitchFamily="34" charset="0"/>
              </a:rPr>
              <a:t>Método: </a:t>
            </a:r>
            <a:r>
              <a:rPr lang="es-EC" sz="1200" dirty="0" err="1" smtClean="0">
                <a:latin typeface="Arial" pitchFamily="34" charset="0"/>
                <a:cs typeface="Arial" pitchFamily="34" charset="0"/>
              </a:rPr>
              <a:t>AOAC</a:t>
            </a:r>
            <a:r>
              <a:rPr lang="es-EC" sz="1200" dirty="0" smtClean="0">
                <a:latin typeface="Arial" pitchFamily="34" charset="0"/>
                <a:cs typeface="Arial" pitchFamily="34" charset="0"/>
              </a:rPr>
              <a:t> 975,03</a:t>
            </a:r>
            <a:endParaRPr lang="es-EC" sz="1200" dirty="0">
              <a:latin typeface="Arial" pitchFamily="34" charset="0"/>
              <a:cs typeface="Arial" pitchFamily="34" charset="0"/>
            </a:endParaRPr>
          </a:p>
        </p:txBody>
      </p:sp>
      <p:sp>
        <p:nvSpPr>
          <p:cNvPr id="107" name="106 CuadroTexto"/>
          <p:cNvSpPr txBox="1"/>
          <p:nvPr/>
        </p:nvSpPr>
        <p:spPr>
          <a:xfrm>
            <a:off x="3906503" y="5062169"/>
            <a:ext cx="2529490" cy="276999"/>
          </a:xfrm>
          <a:prstGeom prst="rect">
            <a:avLst/>
          </a:prstGeom>
          <a:noFill/>
        </p:spPr>
        <p:txBody>
          <a:bodyPr wrap="square" rtlCol="0">
            <a:spAutoFit/>
          </a:bodyPr>
          <a:lstStyle/>
          <a:p>
            <a:pPr algn="ctr"/>
            <a:r>
              <a:rPr lang="es-EC" sz="1200" b="1" dirty="0" smtClean="0">
                <a:latin typeface="Arial" pitchFamily="34" charset="0"/>
                <a:cs typeface="Arial" pitchFamily="34" charset="0"/>
              </a:rPr>
              <a:t>Método: </a:t>
            </a:r>
            <a:r>
              <a:rPr lang="es-EC" sz="1200" dirty="0" err="1" smtClean="0">
                <a:latin typeface="Arial" pitchFamily="34" charset="0"/>
                <a:cs typeface="Arial" pitchFamily="34" charset="0"/>
              </a:rPr>
              <a:t>EPA</a:t>
            </a:r>
            <a:r>
              <a:rPr lang="es-EC" sz="1200" dirty="0" smtClean="0">
                <a:latin typeface="Arial" pitchFamily="34" charset="0"/>
                <a:cs typeface="Arial" pitchFamily="34" charset="0"/>
              </a:rPr>
              <a:t> 3015A</a:t>
            </a:r>
            <a:endParaRPr lang="es-EC" sz="1200" dirty="0">
              <a:latin typeface="Arial" pitchFamily="34" charset="0"/>
              <a:cs typeface="Arial" pitchFamily="34" charset="0"/>
            </a:endParaRPr>
          </a:p>
        </p:txBody>
      </p:sp>
      <p:sp>
        <p:nvSpPr>
          <p:cNvPr id="38" name="37 Nube">
            <a:hlinkClick r:id="rId12" action="ppaction://hlinksldjump"/>
          </p:cNvPr>
          <p:cNvSpPr/>
          <p:nvPr/>
        </p:nvSpPr>
        <p:spPr>
          <a:xfrm>
            <a:off x="343916" y="6291413"/>
            <a:ext cx="966766" cy="566587"/>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AR" sz="1200" b="1" dirty="0" smtClean="0">
                <a:effectLst>
                  <a:outerShdw blurRad="38100" dist="38100" dir="2700000" algn="tl">
                    <a:srgbClr val="000000">
                      <a:alpha val="43137"/>
                    </a:srgbClr>
                  </a:outerShdw>
                </a:effectLst>
              </a:rPr>
              <a:t>ÍNDICE</a:t>
            </a:r>
            <a:endParaRPr lang="es-EC" sz="1200" b="1" dirty="0">
              <a:effectLst>
                <a:outerShdw blurRad="38100" dist="38100" dir="2700000" algn="tl">
                  <a:srgbClr val="000000">
                    <a:alpha val="43137"/>
                  </a:srgbClr>
                </a:outerShdw>
              </a:effectLst>
            </a:endParaRPr>
          </a:p>
        </p:txBody>
      </p:sp>
      <p:sp>
        <p:nvSpPr>
          <p:cNvPr id="39" name="38 Rectángulo"/>
          <p:cNvSpPr/>
          <p:nvPr/>
        </p:nvSpPr>
        <p:spPr>
          <a:xfrm>
            <a:off x="3962455" y="2005502"/>
            <a:ext cx="2156937" cy="276999"/>
          </a:xfrm>
          <a:prstGeom prst="rect">
            <a:avLst/>
          </a:prstGeom>
        </p:spPr>
        <p:txBody>
          <a:bodyPr wrap="none">
            <a:spAutoFit/>
          </a:bodyPr>
          <a:lstStyle/>
          <a:p>
            <a:r>
              <a:rPr lang="es-EC" sz="1200" dirty="0"/>
              <a:t>(</a:t>
            </a:r>
            <a:r>
              <a:rPr lang="es-EC" sz="1200" dirty="0" err="1"/>
              <a:t>Gerdemann</a:t>
            </a:r>
            <a:r>
              <a:rPr lang="es-EC" sz="1200" dirty="0"/>
              <a:t> &amp; </a:t>
            </a:r>
            <a:r>
              <a:rPr lang="es-EC" sz="1200" dirty="0" err="1"/>
              <a:t>Nicolson</a:t>
            </a:r>
            <a:r>
              <a:rPr lang="es-EC" sz="1200" dirty="0"/>
              <a:t>, 1964)</a:t>
            </a:r>
          </a:p>
        </p:txBody>
      </p:sp>
      <p:sp>
        <p:nvSpPr>
          <p:cNvPr id="40" name="39 Rectángulo"/>
          <p:cNvSpPr/>
          <p:nvPr/>
        </p:nvSpPr>
        <p:spPr>
          <a:xfrm>
            <a:off x="4262165" y="3145943"/>
            <a:ext cx="1767407" cy="276999"/>
          </a:xfrm>
          <a:prstGeom prst="rect">
            <a:avLst/>
          </a:prstGeom>
        </p:spPr>
        <p:txBody>
          <a:bodyPr wrap="none">
            <a:spAutoFit/>
          </a:bodyPr>
          <a:lstStyle/>
          <a:p>
            <a:r>
              <a:rPr lang="es-ES" sz="1200" dirty="0"/>
              <a:t>(</a:t>
            </a:r>
            <a:r>
              <a:rPr lang="es-ES" sz="1200" dirty="0" err="1"/>
              <a:t>Bansal</a:t>
            </a:r>
            <a:r>
              <a:rPr lang="es-ES" sz="1200" dirty="0"/>
              <a:t> &amp; </a:t>
            </a:r>
            <a:r>
              <a:rPr lang="es-ES" sz="1200" dirty="0" err="1"/>
              <a:t>Mukerji</a:t>
            </a:r>
            <a:r>
              <a:rPr lang="es-ES" sz="1200" dirty="0"/>
              <a:t>, 2002</a:t>
            </a:r>
            <a:r>
              <a:rPr lang="es-ES" sz="1200" dirty="0" smtClean="0"/>
              <a:t>)</a:t>
            </a:r>
            <a:endParaRPr lang="es-EC" dirty="0"/>
          </a:p>
        </p:txBody>
      </p:sp>
      <p:sp>
        <p:nvSpPr>
          <p:cNvPr id="2" name="1 Rectángulo"/>
          <p:cNvSpPr/>
          <p:nvPr/>
        </p:nvSpPr>
        <p:spPr>
          <a:xfrm>
            <a:off x="3265036" y="5917007"/>
            <a:ext cx="1138453" cy="276999"/>
          </a:xfrm>
          <a:prstGeom prst="rect">
            <a:avLst/>
          </a:prstGeom>
        </p:spPr>
        <p:txBody>
          <a:bodyPr wrap="none">
            <a:spAutoFit/>
          </a:bodyPr>
          <a:lstStyle/>
          <a:p>
            <a:r>
              <a:rPr lang="es-EC" sz="1200" dirty="0">
                <a:latin typeface="Arial" pitchFamily="34" charset="0"/>
                <a:cs typeface="Arial" pitchFamily="34" charset="0"/>
              </a:rPr>
              <a:t>3 repeticiones</a:t>
            </a:r>
            <a:endParaRPr lang="es-EC" sz="1200" dirty="0"/>
          </a:p>
        </p:txBody>
      </p:sp>
    </p:spTree>
    <p:extLst>
      <p:ext uri="{BB962C8B-B14F-4D97-AF65-F5344CB8AC3E}">
        <p14:creationId xmlns:p14="http://schemas.microsoft.com/office/powerpoint/2010/main" xmlns="" val="172664648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down)">
                                      <p:cBhvr>
                                        <p:cTn id="16" dur="500"/>
                                        <p:tgtEl>
                                          <p:spTgt spid="6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wipe(down)">
                                      <p:cBhvr>
                                        <p:cTn id="33" dur="500"/>
                                        <p:tgtEl>
                                          <p:spTgt spid="70"/>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fade">
                                      <p:cBhvr>
                                        <p:cTn id="53" dur="500"/>
                                        <p:tgtEl>
                                          <p:spTgt spid="8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barn(inVertical)">
                                      <p:cBhvr>
                                        <p:cTn id="56" dur="500"/>
                                        <p:tgtEl>
                                          <p:spTgt spid="9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wipe(down)">
                                      <p:cBhvr>
                                        <p:cTn id="70" dur="500"/>
                                        <p:tgtEl>
                                          <p:spTgt spid="80"/>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105"/>
                                        </p:tgtEl>
                                        <p:attrNameLst>
                                          <p:attrName>style.visibility</p:attrName>
                                        </p:attrNameLst>
                                      </p:cBhvr>
                                      <p:to>
                                        <p:strVal val="visible"/>
                                      </p:to>
                                    </p:set>
                                    <p:animEffect transition="in" filter="fade">
                                      <p:cBhvr>
                                        <p:cTn id="78" dur="500"/>
                                        <p:tgtEl>
                                          <p:spTgt spid="105"/>
                                        </p:tgtEl>
                                      </p:cBhvr>
                                    </p:animEffect>
                                  </p:childTnLst>
                                </p:cTn>
                              </p:par>
                            </p:childTnLst>
                          </p:cTn>
                        </p:par>
                        <p:par>
                          <p:cTn id="79" fill="hold">
                            <p:stCondLst>
                              <p:cond delay="1500"/>
                            </p:stCondLst>
                            <p:childTnLst>
                              <p:par>
                                <p:cTn id="80" presetID="10" presetClass="entr" presetSubtype="0" fill="hold" nodeType="after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wipe(down)">
                                      <p:cBhvr>
                                        <p:cTn id="87" dur="500"/>
                                        <p:tgtEl>
                                          <p:spTgt spid="77"/>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500"/>
                                        <p:tgtEl>
                                          <p:spTgt spid="30"/>
                                        </p:tgtEl>
                                      </p:cBhvr>
                                    </p:animEffect>
                                  </p:childTnLst>
                                </p:cTn>
                              </p:par>
                            </p:childTnLst>
                          </p:cTn>
                        </p:par>
                        <p:par>
                          <p:cTn id="92" fill="hold">
                            <p:stCondLst>
                              <p:cond delay="1000"/>
                            </p:stCondLst>
                            <p:childTnLst>
                              <p:par>
                                <p:cTn id="93" presetID="10" presetClass="entr" presetSubtype="0" fill="hold" grpId="0" nodeType="afterEffect">
                                  <p:stCondLst>
                                    <p:cond delay="0"/>
                                  </p:stCondLst>
                                  <p:childTnLst>
                                    <p:set>
                                      <p:cBhvr>
                                        <p:cTn id="94" dur="1" fill="hold">
                                          <p:stCondLst>
                                            <p:cond delay="0"/>
                                          </p:stCondLst>
                                        </p:cTn>
                                        <p:tgtEl>
                                          <p:spTgt spid="107"/>
                                        </p:tgtEl>
                                        <p:attrNameLst>
                                          <p:attrName>style.visibility</p:attrName>
                                        </p:attrNameLst>
                                      </p:cBhvr>
                                      <p:to>
                                        <p:strVal val="visible"/>
                                      </p:to>
                                    </p:set>
                                    <p:animEffect transition="in" filter="fade">
                                      <p:cBhvr>
                                        <p:cTn id="95" dur="500"/>
                                        <p:tgtEl>
                                          <p:spTgt spid="107"/>
                                        </p:tgtEl>
                                      </p:cBhvr>
                                    </p:animEffect>
                                  </p:childTnLst>
                                </p:cTn>
                              </p:par>
                            </p:childTnLst>
                          </p:cTn>
                        </p:par>
                        <p:par>
                          <p:cTn id="96" fill="hold">
                            <p:stCondLst>
                              <p:cond delay="1500"/>
                            </p:stCondLst>
                            <p:childTnLst>
                              <p:par>
                                <p:cTn id="97" presetID="10" presetClass="entr" presetSubtype="0" fill="hold" nodeType="after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74"/>
                                        </p:tgtEl>
                                        <p:attrNameLst>
                                          <p:attrName>style.visibility</p:attrName>
                                        </p:attrNameLst>
                                      </p:cBhvr>
                                      <p:to>
                                        <p:strVal val="visible"/>
                                      </p:to>
                                    </p:set>
                                    <p:animEffect transition="in" filter="wipe(down)">
                                      <p:cBhvr>
                                        <p:cTn id="104" dur="500"/>
                                        <p:tgtEl>
                                          <p:spTgt spid="74"/>
                                        </p:tgtEl>
                                      </p:cBhvr>
                                    </p:animEffect>
                                  </p:childTnLst>
                                </p:cTn>
                              </p:par>
                            </p:childTnLst>
                          </p:cTn>
                        </p:par>
                        <p:par>
                          <p:cTn id="105" fill="hold">
                            <p:stCondLst>
                              <p:cond delay="500"/>
                            </p:stCondLst>
                            <p:childTnLst>
                              <p:par>
                                <p:cTn id="106" presetID="10" presetClass="entr" presetSubtype="0" fill="hold" grpId="0" nodeType="after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fade">
                                      <p:cBhvr>
                                        <p:cTn id="108" dur="500"/>
                                        <p:tgtEl>
                                          <p:spTgt spid="29"/>
                                        </p:tgtEl>
                                      </p:cBhvr>
                                    </p:animEffect>
                                  </p:childTnLst>
                                </p:cTn>
                              </p:par>
                            </p:childTnLst>
                          </p:cTn>
                        </p:par>
                        <p:par>
                          <p:cTn id="109" fill="hold">
                            <p:stCondLst>
                              <p:cond delay="1000"/>
                            </p:stCondLst>
                            <p:childTnLst>
                              <p:par>
                                <p:cTn id="110" presetID="10" presetClass="entr" presetSubtype="0" fill="hold" nodeType="after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fade">
                                      <p:cBhvr>
                                        <p:cTn id="112" dur="500"/>
                                        <p:tgtEl>
                                          <p:spTgt spid="36"/>
                                        </p:tgtEl>
                                      </p:cBhvr>
                                    </p:animEffect>
                                  </p:childTnLst>
                                </p:cTn>
                              </p:par>
                            </p:childTnLst>
                          </p:cTn>
                        </p:par>
                        <p:par>
                          <p:cTn id="113" fill="hold">
                            <p:stCondLst>
                              <p:cond delay="1500"/>
                            </p:stCondLst>
                            <p:childTnLst>
                              <p:par>
                                <p:cTn id="114" presetID="10" presetClass="entr" presetSubtype="0" fill="hold" grpId="0" nodeType="afterEffect">
                                  <p:stCondLst>
                                    <p:cond delay="0"/>
                                  </p:stCondLst>
                                  <p:childTnLst>
                                    <p:set>
                                      <p:cBhvr>
                                        <p:cTn id="115" dur="1" fill="hold">
                                          <p:stCondLst>
                                            <p:cond delay="0"/>
                                          </p:stCondLst>
                                        </p:cTn>
                                        <p:tgtEl>
                                          <p:spTgt spid="104">
                                            <p:txEl>
                                              <p:pRg st="0" end="0"/>
                                            </p:txEl>
                                          </p:spTgt>
                                        </p:tgtEl>
                                        <p:attrNameLst>
                                          <p:attrName>style.visibility</p:attrName>
                                        </p:attrNameLst>
                                      </p:cBhvr>
                                      <p:to>
                                        <p:strVal val="visible"/>
                                      </p:to>
                                    </p:set>
                                    <p:animEffect transition="in" filter="fade">
                                      <p:cBhvr>
                                        <p:cTn id="116" dur="500"/>
                                        <p:tgtEl>
                                          <p:spTgt spid="104">
                                            <p:txEl>
                                              <p:pRg st="0" end="0"/>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99"/>
                                        </p:tgtEl>
                                        <p:attrNameLst>
                                          <p:attrName>style.visibility</p:attrName>
                                        </p:attrNameLst>
                                      </p:cBhvr>
                                      <p:to>
                                        <p:strVal val="visible"/>
                                      </p:to>
                                    </p:set>
                                    <p:animEffect transition="in" filter="fade">
                                      <p:cBhvr>
                                        <p:cTn id="121" dur="500"/>
                                        <p:tgtEl>
                                          <p:spTgt spid="99"/>
                                        </p:tgtEl>
                                      </p:cBhvr>
                                    </p:animEffect>
                                  </p:childTnLst>
                                </p:cTn>
                              </p:par>
                            </p:childTnLst>
                          </p:cTn>
                        </p:par>
                        <p:par>
                          <p:cTn id="122" fill="hold">
                            <p:stCondLst>
                              <p:cond delay="500"/>
                            </p:stCondLst>
                            <p:childTnLst>
                              <p:par>
                                <p:cTn id="123" presetID="42" presetClass="entr" presetSubtype="0" fill="hold" grpId="0" nodeType="afterEffect">
                                  <p:stCondLst>
                                    <p:cond delay="0"/>
                                  </p:stCondLst>
                                  <p:childTnLst>
                                    <p:set>
                                      <p:cBhvr>
                                        <p:cTn id="124" dur="1" fill="hold">
                                          <p:stCondLst>
                                            <p:cond delay="0"/>
                                          </p:stCondLst>
                                        </p:cTn>
                                        <p:tgtEl>
                                          <p:spTgt spid="2"/>
                                        </p:tgtEl>
                                        <p:attrNameLst>
                                          <p:attrName>style.visibility</p:attrName>
                                        </p:attrNameLst>
                                      </p:cBhvr>
                                      <p:to>
                                        <p:strVal val="visible"/>
                                      </p:to>
                                    </p:set>
                                    <p:animEffect transition="in" filter="fade">
                                      <p:cBhvr>
                                        <p:cTn id="125" dur="1000"/>
                                        <p:tgtEl>
                                          <p:spTgt spid="2"/>
                                        </p:tgtEl>
                                      </p:cBhvr>
                                    </p:animEffect>
                                    <p:anim calcmode="lin" valueType="num">
                                      <p:cBhvr>
                                        <p:cTn id="126" dur="1000" fill="hold"/>
                                        <p:tgtEl>
                                          <p:spTgt spid="2"/>
                                        </p:tgtEl>
                                        <p:attrNameLst>
                                          <p:attrName>ppt_x</p:attrName>
                                        </p:attrNameLst>
                                      </p:cBhvr>
                                      <p:tavLst>
                                        <p:tav tm="0">
                                          <p:val>
                                            <p:strVal val="#ppt_x"/>
                                          </p:val>
                                        </p:tav>
                                        <p:tav tm="100000">
                                          <p:val>
                                            <p:strVal val="#ppt_x"/>
                                          </p:val>
                                        </p:tav>
                                      </p:tavLst>
                                    </p:anim>
                                    <p:anim calcmode="lin" valueType="num">
                                      <p:cBhvr>
                                        <p:cTn id="1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animBg="1"/>
      <p:bldP spid="27" grpId="0" animBg="1"/>
      <p:bldP spid="28" grpId="0" animBg="1"/>
      <p:bldP spid="29" grpId="0" animBg="1"/>
      <p:bldP spid="30" grpId="0" animBg="1"/>
      <p:bldP spid="88" grpId="0"/>
      <p:bldP spid="90" grpId="0"/>
      <p:bldP spid="99" grpId="0"/>
      <p:bldP spid="104" grpId="0" build="p"/>
      <p:bldP spid="105" grpId="0"/>
      <p:bldP spid="107" grpId="0"/>
      <p:bldP spid="39" grpId="0"/>
      <p:bldP spid="40"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419872" y="332656"/>
            <a:ext cx="2088232" cy="893961"/>
          </a:xfrm>
          <a:noFill/>
          <a:ln>
            <a:noFill/>
          </a:ln>
        </p:spPr>
        <p:style>
          <a:lnRef idx="2">
            <a:schemeClr val="dk1"/>
          </a:lnRef>
          <a:fillRef idx="1">
            <a:schemeClr val="lt1"/>
          </a:fillRef>
          <a:effectRef idx="0">
            <a:schemeClr val="dk1"/>
          </a:effectRef>
          <a:fontRef idx="minor">
            <a:schemeClr val="dk1"/>
          </a:fontRef>
        </p:style>
        <p:txBody>
          <a:bodyPr>
            <a:normAutofit/>
          </a:bodyPr>
          <a:lstStyle/>
          <a:p>
            <a:r>
              <a:rPr lang="es-AR" b="1" u="sng" dirty="0" smtClean="0">
                <a:solidFill>
                  <a:srgbClr val="C00000"/>
                </a:solidFill>
                <a:effectLst>
                  <a:outerShdw blurRad="38100" dist="38100" dir="2700000" algn="tl">
                    <a:srgbClr val="000000">
                      <a:alpha val="43137"/>
                    </a:srgbClr>
                  </a:outerShdw>
                </a:effectLst>
              </a:rPr>
              <a:t>ÍNDICE</a:t>
            </a:r>
            <a:endParaRPr lang="es-EC" b="1" u="sng" dirty="0">
              <a:solidFill>
                <a:srgbClr val="C00000"/>
              </a:solidFill>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323528" y="1772816"/>
            <a:ext cx="6400800" cy="3888432"/>
          </a:xfrm>
        </p:spPr>
        <p:txBody>
          <a:bodyPr>
            <a:normAutofit fontScale="92500" lnSpcReduction="20000"/>
          </a:bodyPr>
          <a:lstStyle/>
          <a:p>
            <a:pPr marL="457200" indent="-457200" algn="l">
              <a:buClr>
                <a:srgbClr val="C00000"/>
              </a:buClr>
              <a:buFont typeface="Arial" pitchFamily="34" charset="0"/>
              <a:buChar char="•"/>
            </a:pPr>
            <a:r>
              <a:rPr lang="es-AR" dirty="0" smtClean="0">
                <a:solidFill>
                  <a:schemeClr val="tx2"/>
                </a:solidFill>
                <a:hlinkClick r:id="rId3" action="ppaction://hlinksldjump"/>
              </a:rPr>
              <a:t>Problema</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4" action="ppaction://hlinksldjump"/>
              </a:rPr>
              <a:t>Justificación</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5" action="ppaction://hlinksldjump"/>
              </a:rPr>
              <a:t>Objetivos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6" action="ppaction://hlinksldjump"/>
              </a:rPr>
              <a:t>Marco Teórico</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7" action="ppaction://hlinksldjump"/>
              </a:rPr>
              <a:t>Materiales y Métodos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8" action="ppaction://hlinksldjump"/>
              </a:rPr>
              <a:t>Resultados y Discusión</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9" action="ppaction://hlinksldjump"/>
              </a:rPr>
              <a:t>Conclusiones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10" action="ppaction://hlinksldjump"/>
              </a:rPr>
              <a:t>Recomendaciones</a:t>
            </a:r>
            <a:endParaRPr lang="es-AR" dirty="0" smtClean="0">
              <a:solidFill>
                <a:schemeClr val="tx2"/>
              </a:solidFill>
            </a:endParaRPr>
          </a:p>
          <a:p>
            <a:pPr marL="457200" indent="-457200" algn="l">
              <a:buClr>
                <a:srgbClr val="C00000"/>
              </a:buClr>
              <a:buFont typeface="Arial" pitchFamily="34" charset="0"/>
              <a:buChar char="•"/>
            </a:pPr>
            <a:endParaRPr lang="es-AR" dirty="0" smtClean="0"/>
          </a:p>
          <a:p>
            <a:pPr marL="457200" indent="-457200" algn="l">
              <a:buClr>
                <a:srgbClr val="C00000"/>
              </a:buClr>
              <a:buFont typeface="Arial" pitchFamily="34" charset="0"/>
              <a:buChar char="•"/>
            </a:pPr>
            <a:endParaRPr lang="es-AR" dirty="0" smtClean="0"/>
          </a:p>
          <a:p>
            <a:pPr marL="457200" indent="-457200">
              <a:buClr>
                <a:srgbClr val="C00000"/>
              </a:buClr>
              <a:buFont typeface="Arial" pitchFamily="34" charset="0"/>
              <a:buChar char="•"/>
            </a:pPr>
            <a:endParaRPr lang="es-AR" dirty="0" smtClean="0"/>
          </a:p>
          <a:p>
            <a:pPr marL="457200" indent="-457200">
              <a:buClr>
                <a:srgbClr val="C00000"/>
              </a:buClr>
              <a:buFont typeface="Arial" pitchFamily="34" charset="0"/>
              <a:buChar char="•"/>
            </a:pPr>
            <a:endParaRPr lang="es-EC" dirty="0"/>
          </a:p>
        </p:txBody>
      </p:sp>
      <p:grpSp>
        <p:nvGrpSpPr>
          <p:cNvPr id="6" name="5 Grupo"/>
          <p:cNvGrpSpPr/>
          <p:nvPr/>
        </p:nvGrpSpPr>
        <p:grpSpPr>
          <a:xfrm>
            <a:off x="5796500" y="1696003"/>
            <a:ext cx="2905900" cy="3744416"/>
            <a:chOff x="4860032" y="1772816"/>
            <a:chExt cx="2761884" cy="3239142"/>
          </a:xfrm>
        </p:grpSpPr>
        <p:pic>
          <p:nvPicPr>
            <p:cNvPr id="7171" name="Picture 3" descr="D:\Borisins\tesis\TESIS MICORRIZAS\Fotos\Fotos Monosporicos\Fotos esporas\P80\DSC00367.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860032" y="3458834"/>
              <a:ext cx="2761884" cy="1553124"/>
            </a:xfrm>
            <a:prstGeom prst="rect">
              <a:avLst/>
            </a:prstGeom>
            <a:ln w="88900" cap="sq" cmpd="thickThin">
              <a:solidFill>
                <a:schemeClr val="tx1">
                  <a:lumMod val="85000"/>
                  <a:lumOff val="15000"/>
                </a:schemeClr>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7172" name="Picture 4" descr="D:\Borisins\tesis\TESIS MICORRIZAS\Fotos\Fotos Monosporicos\Fotos esporas\P67\112,113,114,115,116,117.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860032" y="1772816"/>
              <a:ext cx="2761884" cy="1553123"/>
            </a:xfrm>
            <a:prstGeom prst="rect">
              <a:avLst/>
            </a:prstGeom>
            <a:ln w="88900" cap="sq" cmpd="thickThin">
              <a:solidFill>
                <a:schemeClr val="tx1">
                  <a:lumMod val="85000"/>
                  <a:lumOff val="15000"/>
                </a:schemeClr>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grpSp>
      <p:sp>
        <p:nvSpPr>
          <p:cNvPr id="7" name="6 Rectángulo"/>
          <p:cNvSpPr/>
          <p:nvPr/>
        </p:nvSpPr>
        <p:spPr>
          <a:xfrm>
            <a:off x="355212" y="4043470"/>
            <a:ext cx="4288796" cy="499251"/>
          </a:xfrm>
          <a:prstGeom prst="rect">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noFill/>
            </a:endParaRPr>
          </a:p>
        </p:txBody>
      </p:sp>
    </p:spTree>
    <p:extLst>
      <p:ext uri="{BB962C8B-B14F-4D97-AF65-F5344CB8AC3E}">
        <p14:creationId xmlns:p14="http://schemas.microsoft.com/office/powerpoint/2010/main" xmlns="" val="1403512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 calcmode="lin" valueType="num">
                                      <p:cBhvr additive="base">
                                        <p:cTn id="3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31"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5600" y="301298"/>
            <a:ext cx="8136904" cy="369332"/>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1" algn="ctr"/>
            <a:r>
              <a:rPr lang="es-EC" b="1" dirty="0">
                <a:solidFill>
                  <a:schemeClr val="tx1"/>
                </a:solidFill>
              </a:rPr>
              <a:t>PRIMERA ETAPA: MONTAJE Y ESTABLECIMIENTO DEL BANCO DE MICORRIZAS</a:t>
            </a:r>
          </a:p>
        </p:txBody>
      </p:sp>
      <p:sp>
        <p:nvSpPr>
          <p:cNvPr id="5" name="4 CuadroTexto"/>
          <p:cNvSpPr txBox="1"/>
          <p:nvPr/>
        </p:nvSpPr>
        <p:spPr>
          <a:xfrm>
            <a:off x="2063814" y="914711"/>
            <a:ext cx="4928856"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lvl="2" algn="ctr"/>
            <a:r>
              <a:rPr lang="es-AR" sz="1600" b="1" dirty="0" smtClean="0">
                <a:latin typeface="Arial" pitchFamily="34" charset="0"/>
                <a:cs typeface="Arial" pitchFamily="34" charset="0"/>
              </a:rPr>
              <a:t>DESCRIPCIÓN DE LOS PASIVOS AMBIENTALES</a:t>
            </a:r>
            <a:endParaRPr lang="es-EC" sz="1400" b="1" dirty="0">
              <a:latin typeface="Arial" pitchFamily="34" charset="0"/>
              <a:cs typeface="Arial"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xmlns="" val="1023855311"/>
              </p:ext>
            </p:extLst>
          </p:nvPr>
        </p:nvGraphicFramePr>
        <p:xfrm>
          <a:off x="682882" y="1268760"/>
          <a:ext cx="7838630" cy="5109861"/>
        </p:xfrm>
        <a:graphic>
          <a:graphicData uri="http://schemas.openxmlformats.org/drawingml/2006/table">
            <a:tbl>
              <a:tblPr firstRow="1" firstCol="1">
                <a:tableStyleId>{073A0DAA-6AF3-43AB-8588-CEC1D06C72B9}</a:tableStyleId>
              </a:tblPr>
              <a:tblGrid>
                <a:gridCol w="770433"/>
                <a:gridCol w="770433"/>
                <a:gridCol w="884939"/>
                <a:gridCol w="913211"/>
                <a:gridCol w="770433"/>
                <a:gridCol w="760538"/>
                <a:gridCol w="2968643"/>
              </a:tblGrid>
              <a:tr h="183627">
                <a:tc rowSpan="2">
                  <a:txBody>
                    <a:bodyPr/>
                    <a:lstStyle/>
                    <a:p>
                      <a:pPr algn="ctr">
                        <a:lnSpc>
                          <a:spcPct val="115000"/>
                        </a:lnSpc>
                        <a:spcAft>
                          <a:spcPts val="0"/>
                        </a:spcAft>
                      </a:pPr>
                      <a:r>
                        <a:rPr lang="es-AR" sz="1200" dirty="0" smtClean="0">
                          <a:effectLst>
                            <a:outerShdw blurRad="38100" dist="38100" dir="2700000" algn="tl">
                              <a:srgbClr val="000000">
                                <a:alpha val="43137"/>
                              </a:srgbClr>
                            </a:outerShdw>
                          </a:effectLst>
                          <a:latin typeface="Times New Roman"/>
                          <a:ea typeface="Times New Roman"/>
                          <a:cs typeface="Times New Roman"/>
                        </a:rPr>
                        <a:t>Nº</a:t>
                      </a:r>
                      <a:endParaRPr lang="es-EC" sz="1200" dirty="0">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rowSpan="2">
                  <a:txBody>
                    <a:bodyPr/>
                    <a:lstStyle/>
                    <a:p>
                      <a:pPr algn="ctr">
                        <a:lnSpc>
                          <a:spcPct val="115000"/>
                        </a:lnSpc>
                        <a:spcAft>
                          <a:spcPts val="0"/>
                        </a:spcAft>
                      </a:pPr>
                      <a:r>
                        <a:rPr lang="es-EC" sz="1200" dirty="0">
                          <a:effectLst>
                            <a:outerShdw blurRad="38100" dist="38100" dir="2700000" algn="tl">
                              <a:srgbClr val="000000">
                                <a:alpha val="43137"/>
                              </a:srgbClr>
                            </a:outerShdw>
                          </a:effectLst>
                        </a:rPr>
                        <a:t>Pasivo Id</a:t>
                      </a:r>
                      <a:endParaRPr lang="es-EC" sz="1600" dirty="0">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rowSpan="2">
                  <a:txBody>
                    <a:bodyPr/>
                    <a:lstStyle/>
                    <a:p>
                      <a:pPr algn="ctr">
                        <a:lnSpc>
                          <a:spcPct val="115000"/>
                        </a:lnSpc>
                        <a:spcAft>
                          <a:spcPts val="0"/>
                        </a:spcAft>
                      </a:pPr>
                      <a:r>
                        <a:rPr lang="es-EC" sz="1200" dirty="0">
                          <a:effectLst>
                            <a:outerShdw blurRad="38100" dist="38100" dir="2700000" algn="tl">
                              <a:srgbClr val="000000">
                                <a:alpha val="43137"/>
                              </a:srgbClr>
                            </a:outerShdw>
                          </a:effectLst>
                        </a:rPr>
                        <a:t>Tipo</a:t>
                      </a:r>
                      <a:endParaRPr lang="es-EC" sz="1600" dirty="0">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rowSpan="2">
                  <a:txBody>
                    <a:bodyPr/>
                    <a:lstStyle/>
                    <a:p>
                      <a:pPr algn="ctr">
                        <a:lnSpc>
                          <a:spcPct val="115000"/>
                        </a:lnSpc>
                        <a:spcAft>
                          <a:spcPts val="0"/>
                        </a:spcAft>
                      </a:pPr>
                      <a:r>
                        <a:rPr lang="es-EC" sz="1200" dirty="0">
                          <a:effectLst>
                            <a:outerShdw blurRad="38100" dist="38100" dir="2700000" algn="tl">
                              <a:srgbClr val="000000">
                                <a:alpha val="43137"/>
                              </a:srgbClr>
                            </a:outerShdw>
                          </a:effectLst>
                        </a:rPr>
                        <a:t>Estado</a:t>
                      </a:r>
                      <a:endParaRPr lang="es-EC" sz="1600" dirty="0">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gridSpan="2">
                  <a:txBody>
                    <a:bodyPr/>
                    <a:lstStyle/>
                    <a:p>
                      <a:pPr algn="ctr">
                        <a:lnSpc>
                          <a:spcPct val="115000"/>
                        </a:lnSpc>
                        <a:spcAft>
                          <a:spcPts val="0"/>
                        </a:spcAft>
                      </a:pPr>
                      <a:r>
                        <a:rPr lang="es-EC" sz="1200" dirty="0">
                          <a:effectLst>
                            <a:outerShdw blurRad="38100" dist="38100" dir="2700000" algn="tl">
                              <a:srgbClr val="000000">
                                <a:alpha val="43137"/>
                              </a:srgbClr>
                            </a:outerShdw>
                          </a:effectLst>
                        </a:rPr>
                        <a:t>Coordenadas</a:t>
                      </a:r>
                      <a:endParaRPr lang="es-EC" sz="1600" dirty="0">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hMerge="1">
                  <a:txBody>
                    <a:bodyPr/>
                    <a:lstStyle/>
                    <a:p>
                      <a:endParaRPr lang="es-EC"/>
                    </a:p>
                  </a:txBody>
                  <a:tcPr/>
                </a:tc>
                <a:tc rowSpan="2">
                  <a:txBody>
                    <a:bodyPr/>
                    <a:lstStyle/>
                    <a:p>
                      <a:pPr algn="ctr">
                        <a:lnSpc>
                          <a:spcPct val="115000"/>
                        </a:lnSpc>
                        <a:spcAft>
                          <a:spcPts val="0"/>
                        </a:spcAft>
                      </a:pPr>
                      <a:r>
                        <a:rPr lang="es-EC" sz="1200" dirty="0">
                          <a:effectLst>
                            <a:outerShdw blurRad="38100" dist="38100" dir="2700000" algn="tl">
                              <a:srgbClr val="000000">
                                <a:alpha val="43137"/>
                              </a:srgbClr>
                            </a:outerShdw>
                          </a:effectLst>
                        </a:rPr>
                        <a:t>Localización</a:t>
                      </a:r>
                      <a:endParaRPr lang="es-EC" sz="1600" dirty="0">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r>
              <a:tr h="183627">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000" dirty="0">
                          <a:solidFill>
                            <a:schemeClr val="bg1"/>
                          </a:solidFill>
                          <a:effectLst/>
                        </a:rPr>
                        <a:t>N</a:t>
                      </a:r>
                      <a:endParaRPr lang="es-EC" sz="1100" dirty="0">
                        <a:solidFill>
                          <a:schemeClr val="bg1"/>
                        </a:solidFill>
                        <a:effectLst/>
                        <a:latin typeface="Times New Roman"/>
                        <a:ea typeface="Times New Roman"/>
                        <a:cs typeface="Times New Roman"/>
                      </a:endParaRPr>
                    </a:p>
                  </a:txBody>
                  <a:tcPr marL="65322" marR="65322" marT="0" marB="0" anchor="ctr">
                    <a:solidFill>
                      <a:schemeClr val="tx1"/>
                    </a:solidFill>
                  </a:tcPr>
                </a:tc>
                <a:tc>
                  <a:txBody>
                    <a:bodyPr/>
                    <a:lstStyle/>
                    <a:p>
                      <a:pPr algn="ctr">
                        <a:lnSpc>
                          <a:spcPct val="115000"/>
                        </a:lnSpc>
                        <a:spcAft>
                          <a:spcPts val="0"/>
                        </a:spcAft>
                      </a:pPr>
                      <a:r>
                        <a:rPr lang="es-EC" sz="1000" dirty="0">
                          <a:solidFill>
                            <a:schemeClr val="bg1"/>
                          </a:solidFill>
                          <a:effectLst/>
                        </a:rPr>
                        <a:t>E</a:t>
                      </a:r>
                      <a:endParaRPr lang="es-EC" sz="1100" dirty="0">
                        <a:solidFill>
                          <a:schemeClr val="bg1"/>
                        </a:solidFill>
                        <a:effectLst/>
                        <a:latin typeface="Times New Roman"/>
                        <a:ea typeface="Times New Roman"/>
                        <a:cs typeface="Times New Roman"/>
                      </a:endParaRPr>
                    </a:p>
                  </a:txBody>
                  <a:tcPr marL="65322" marR="65322" marT="0" marB="0" anchor="ctr">
                    <a:solidFill>
                      <a:schemeClr val="tx1"/>
                    </a:solidFill>
                  </a:tcPr>
                </a:tc>
                <a:tc vMerge="1">
                  <a:txBody>
                    <a:bodyPr/>
                    <a:lstStyle/>
                    <a:p>
                      <a:endParaRPr lang="es-EC"/>
                    </a:p>
                  </a:txBody>
                  <a:tcPr/>
                </a:tc>
              </a:tr>
              <a:tr h="305440">
                <a:tc>
                  <a:txBody>
                    <a:bodyPr/>
                    <a:lstStyle/>
                    <a:p>
                      <a:pPr algn="ctr">
                        <a:lnSpc>
                          <a:spcPct val="115000"/>
                        </a:lnSpc>
                        <a:spcAft>
                          <a:spcPts val="0"/>
                        </a:spcAft>
                      </a:pPr>
                      <a:r>
                        <a:rPr lang="es-AR" sz="1200" dirty="0" smtClean="0">
                          <a:solidFill>
                            <a:schemeClr val="bg1"/>
                          </a:solidFill>
                          <a:effectLst>
                            <a:outerShdw blurRad="38100" dist="38100" dir="2700000" algn="tl">
                              <a:srgbClr val="000000">
                                <a:alpha val="43137"/>
                              </a:srgbClr>
                            </a:outerShdw>
                          </a:effectLst>
                          <a:latin typeface="Times New Roman"/>
                          <a:ea typeface="Times New Roman"/>
                          <a:cs typeface="Times New Roman"/>
                        </a:rPr>
                        <a:t>1</a:t>
                      </a:r>
                      <a:endParaRPr lang="es-EC" sz="12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smtClean="0">
                          <a:solidFill>
                            <a:schemeClr val="bg1"/>
                          </a:solidFill>
                          <a:effectLst>
                            <a:outerShdw blurRad="38100" dist="38100" dir="2700000" algn="tl">
                              <a:srgbClr val="000000">
                                <a:alpha val="43137"/>
                              </a:srgbClr>
                            </a:outerShdw>
                          </a:effectLst>
                        </a:rPr>
                        <a:t>Sa-65</a:t>
                      </a:r>
                      <a:endParaRPr lang="es-EC" sz="16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a:txBody>
                    <a:bodyPr/>
                    <a:lstStyle/>
                    <a:p>
                      <a:pPr algn="ctr">
                        <a:lnSpc>
                          <a:spcPct val="115000"/>
                        </a:lnSpc>
                        <a:spcAft>
                          <a:spcPts val="0"/>
                        </a:spcAft>
                      </a:pPr>
                      <a:r>
                        <a:rPr lang="es-EC" sz="1200" dirty="0">
                          <a:effectLst/>
                        </a:rPr>
                        <a:t>Derrame</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smtClean="0">
                          <a:effectLst/>
                        </a:rPr>
                        <a:t>Taponado</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effectLst/>
                        </a:rPr>
                        <a:t>9973391</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294830</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A 200 m al noreste del pozo 65</a:t>
                      </a:r>
                      <a:endParaRPr lang="es-EC" sz="1600">
                        <a:effectLst/>
                        <a:latin typeface="Times New Roman"/>
                        <a:ea typeface="Times New Roman"/>
                        <a:cs typeface="Times New Roman"/>
                      </a:endParaRPr>
                    </a:p>
                  </a:txBody>
                  <a:tcPr marL="65322" marR="65322" marT="0" marB="0" anchor="ctr"/>
                </a:tc>
              </a:tr>
              <a:tr h="367254">
                <a:tc>
                  <a:txBody>
                    <a:bodyPr/>
                    <a:lstStyle/>
                    <a:p>
                      <a:pPr algn="ctr">
                        <a:lnSpc>
                          <a:spcPct val="115000"/>
                        </a:lnSpc>
                        <a:spcAft>
                          <a:spcPts val="0"/>
                        </a:spcAft>
                      </a:pPr>
                      <a:r>
                        <a:rPr lang="es-AR" sz="1200" dirty="0" smtClean="0">
                          <a:solidFill>
                            <a:schemeClr val="bg1"/>
                          </a:solidFill>
                          <a:effectLst>
                            <a:outerShdw blurRad="38100" dist="38100" dir="2700000" algn="tl">
                              <a:srgbClr val="000000">
                                <a:alpha val="43137"/>
                              </a:srgbClr>
                            </a:outerShdw>
                          </a:effectLst>
                          <a:latin typeface="Times New Roman"/>
                          <a:ea typeface="Times New Roman"/>
                          <a:cs typeface="Times New Roman"/>
                        </a:rPr>
                        <a:t>2</a:t>
                      </a:r>
                      <a:endParaRPr lang="es-EC" sz="12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solidFill>
                            <a:schemeClr val="bg1"/>
                          </a:solidFill>
                          <a:effectLst>
                            <a:outerShdw blurRad="38100" dist="38100" dir="2700000" algn="tl">
                              <a:srgbClr val="000000">
                                <a:alpha val="43137"/>
                              </a:srgbClr>
                            </a:outerShdw>
                          </a:effectLst>
                        </a:rPr>
                        <a:t>Sa-38</a:t>
                      </a:r>
                      <a:endParaRPr lang="es-EC" sz="16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a:txBody>
                    <a:bodyPr/>
                    <a:lstStyle/>
                    <a:p>
                      <a:pPr algn="ctr">
                        <a:lnSpc>
                          <a:spcPct val="115000"/>
                        </a:lnSpc>
                        <a:spcAft>
                          <a:spcPts val="0"/>
                        </a:spcAft>
                      </a:pPr>
                      <a:r>
                        <a:rPr lang="es-EC" sz="1200" dirty="0">
                          <a:effectLst/>
                        </a:rPr>
                        <a:t>Piscina</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effectLst/>
                        </a:rPr>
                        <a:t>Taponada, </a:t>
                      </a:r>
                      <a:br>
                        <a:rPr lang="es-EC" sz="1200" dirty="0">
                          <a:effectLst/>
                        </a:rPr>
                      </a:br>
                      <a:r>
                        <a:rPr lang="es-EC" sz="1200" dirty="0">
                          <a:effectLst/>
                        </a:rPr>
                        <a:t>sin tratar</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effectLst/>
                        </a:rPr>
                        <a:t>9976483</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294431</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A 1 km de la estación sacha norte 2, junto a la plataforma del pozo sacha 38; cerca del mechero</a:t>
                      </a:r>
                      <a:endParaRPr lang="es-EC" sz="1600">
                        <a:effectLst/>
                        <a:latin typeface="Times New Roman"/>
                        <a:ea typeface="Times New Roman"/>
                        <a:cs typeface="Times New Roman"/>
                      </a:endParaRPr>
                    </a:p>
                  </a:txBody>
                  <a:tcPr marL="65322" marR="65322" marT="0" marB="0" anchor="ctr"/>
                </a:tc>
              </a:tr>
              <a:tr h="183627">
                <a:tc>
                  <a:txBody>
                    <a:bodyPr/>
                    <a:lstStyle/>
                    <a:p>
                      <a:pPr algn="ctr">
                        <a:lnSpc>
                          <a:spcPct val="115000"/>
                        </a:lnSpc>
                        <a:spcAft>
                          <a:spcPts val="0"/>
                        </a:spcAft>
                      </a:pPr>
                      <a:r>
                        <a:rPr lang="es-AR" sz="1200" dirty="0" smtClean="0">
                          <a:solidFill>
                            <a:schemeClr val="bg1"/>
                          </a:solidFill>
                          <a:effectLst>
                            <a:outerShdw blurRad="38100" dist="38100" dir="2700000" algn="tl">
                              <a:srgbClr val="000000">
                                <a:alpha val="43137"/>
                              </a:srgbClr>
                            </a:outerShdw>
                          </a:effectLst>
                          <a:latin typeface="Times New Roman"/>
                          <a:ea typeface="Times New Roman"/>
                          <a:cs typeface="Times New Roman"/>
                        </a:rPr>
                        <a:t>3</a:t>
                      </a:r>
                      <a:endParaRPr lang="es-EC" sz="12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solidFill>
                            <a:schemeClr val="bg1"/>
                          </a:solidFill>
                          <a:effectLst>
                            <a:outerShdw blurRad="38100" dist="38100" dir="2700000" algn="tl">
                              <a:srgbClr val="000000">
                                <a:alpha val="43137"/>
                              </a:srgbClr>
                            </a:outerShdw>
                          </a:effectLst>
                        </a:rPr>
                        <a:t>Sa-20</a:t>
                      </a:r>
                      <a:endParaRPr lang="es-EC" sz="16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a:txBody>
                    <a:bodyPr/>
                    <a:lstStyle/>
                    <a:p>
                      <a:pPr algn="ctr">
                        <a:lnSpc>
                          <a:spcPct val="115000"/>
                        </a:lnSpc>
                        <a:spcAft>
                          <a:spcPts val="0"/>
                        </a:spcAft>
                      </a:pPr>
                      <a:r>
                        <a:rPr lang="es-EC" sz="1200" dirty="0">
                          <a:effectLst/>
                        </a:rPr>
                        <a:t>3 piscinas</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Abiertas</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9968590</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effectLst/>
                        </a:rPr>
                        <a:t>294805</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effectLst/>
                        </a:rPr>
                        <a:t>Al 15 m al este del pozo sacha 20</a:t>
                      </a:r>
                      <a:endParaRPr lang="es-EC" sz="1600" dirty="0">
                        <a:effectLst/>
                        <a:latin typeface="Times New Roman"/>
                        <a:ea typeface="Times New Roman"/>
                        <a:cs typeface="Times New Roman"/>
                      </a:endParaRPr>
                    </a:p>
                  </a:txBody>
                  <a:tcPr marL="65322" marR="65322" marT="0" marB="0" anchor="ctr"/>
                </a:tc>
              </a:tr>
              <a:tr h="367254">
                <a:tc>
                  <a:txBody>
                    <a:bodyPr/>
                    <a:lstStyle/>
                    <a:p>
                      <a:pPr algn="ctr">
                        <a:lnSpc>
                          <a:spcPct val="115000"/>
                        </a:lnSpc>
                        <a:spcAft>
                          <a:spcPts val="0"/>
                        </a:spcAft>
                      </a:pPr>
                      <a:r>
                        <a:rPr lang="es-AR" sz="1200" dirty="0" smtClean="0">
                          <a:solidFill>
                            <a:schemeClr val="bg1"/>
                          </a:solidFill>
                          <a:effectLst>
                            <a:outerShdw blurRad="38100" dist="38100" dir="2700000" algn="tl">
                              <a:srgbClr val="000000">
                                <a:alpha val="43137"/>
                              </a:srgbClr>
                            </a:outerShdw>
                          </a:effectLst>
                          <a:latin typeface="Times New Roman"/>
                          <a:ea typeface="Times New Roman"/>
                          <a:cs typeface="Times New Roman"/>
                        </a:rPr>
                        <a:t>4</a:t>
                      </a:r>
                      <a:endParaRPr lang="es-EC" sz="12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err="1">
                          <a:solidFill>
                            <a:schemeClr val="bg1"/>
                          </a:solidFill>
                          <a:effectLst>
                            <a:outerShdw blurRad="38100" dist="38100" dir="2700000" algn="tl">
                              <a:srgbClr val="000000">
                                <a:alpha val="43137"/>
                              </a:srgbClr>
                            </a:outerShdw>
                          </a:effectLst>
                        </a:rPr>
                        <a:t>Sa</a:t>
                      </a:r>
                      <a:r>
                        <a:rPr lang="es-EC" sz="1200" dirty="0">
                          <a:solidFill>
                            <a:schemeClr val="bg1"/>
                          </a:solidFill>
                          <a:effectLst>
                            <a:outerShdw blurRad="38100" dist="38100" dir="2700000" algn="tl">
                              <a:srgbClr val="000000">
                                <a:alpha val="43137"/>
                              </a:srgbClr>
                            </a:outerShdw>
                          </a:effectLst>
                        </a:rPr>
                        <a:t>-sur</a:t>
                      </a:r>
                      <a:endParaRPr lang="es-EC" sz="16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a:txBody>
                    <a:bodyPr/>
                    <a:lstStyle/>
                    <a:p>
                      <a:pPr algn="ctr">
                        <a:lnSpc>
                          <a:spcPct val="115000"/>
                        </a:lnSpc>
                        <a:spcAft>
                          <a:spcPts val="0"/>
                        </a:spcAft>
                      </a:pPr>
                      <a:r>
                        <a:rPr lang="es-EC" sz="1200" dirty="0">
                          <a:effectLst/>
                        </a:rPr>
                        <a:t>Derrame</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Abierto</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9958530</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290571</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effectLst/>
                        </a:rPr>
                        <a:t>Derrame en el riachuelo que pasa junto a la estación sacha sur</a:t>
                      </a:r>
                      <a:endParaRPr lang="es-EC" sz="1600" dirty="0">
                        <a:effectLst/>
                        <a:latin typeface="Times New Roman"/>
                        <a:ea typeface="Times New Roman"/>
                        <a:cs typeface="Times New Roman"/>
                      </a:endParaRPr>
                    </a:p>
                  </a:txBody>
                  <a:tcPr marL="65322" marR="65322" marT="0" marB="0" anchor="ctr"/>
                </a:tc>
              </a:tr>
              <a:tr h="367254">
                <a:tc>
                  <a:txBody>
                    <a:bodyPr/>
                    <a:lstStyle/>
                    <a:p>
                      <a:pPr algn="ctr">
                        <a:lnSpc>
                          <a:spcPct val="115000"/>
                        </a:lnSpc>
                        <a:spcAft>
                          <a:spcPts val="0"/>
                        </a:spcAft>
                      </a:pPr>
                      <a:r>
                        <a:rPr lang="es-AR" sz="1200" dirty="0" smtClean="0">
                          <a:solidFill>
                            <a:schemeClr val="bg1"/>
                          </a:solidFill>
                          <a:effectLst>
                            <a:outerShdw blurRad="38100" dist="38100" dir="2700000" algn="tl">
                              <a:srgbClr val="000000">
                                <a:alpha val="43137"/>
                              </a:srgbClr>
                            </a:outerShdw>
                          </a:effectLst>
                          <a:latin typeface="Times New Roman"/>
                          <a:ea typeface="Times New Roman"/>
                          <a:cs typeface="Times New Roman"/>
                        </a:rPr>
                        <a:t>5</a:t>
                      </a:r>
                      <a:endParaRPr lang="es-EC" sz="12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solidFill>
                            <a:schemeClr val="bg1"/>
                          </a:solidFill>
                          <a:effectLst>
                            <a:outerShdw blurRad="38100" dist="38100" dir="2700000" algn="tl">
                              <a:srgbClr val="000000">
                                <a:alpha val="43137"/>
                              </a:srgbClr>
                            </a:outerShdw>
                          </a:effectLst>
                        </a:rPr>
                        <a:t>Sa-67</a:t>
                      </a:r>
                      <a:endParaRPr lang="es-EC" sz="16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a:txBody>
                    <a:bodyPr/>
                    <a:lstStyle/>
                    <a:p>
                      <a:pPr algn="ctr">
                        <a:lnSpc>
                          <a:spcPct val="115000"/>
                        </a:lnSpc>
                        <a:spcAft>
                          <a:spcPts val="0"/>
                        </a:spcAft>
                      </a:pPr>
                      <a:r>
                        <a:rPr lang="es-EC" sz="1200" dirty="0">
                          <a:effectLst/>
                        </a:rPr>
                        <a:t>Piscina</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Taponada, </a:t>
                      </a:r>
                      <a:br>
                        <a:rPr lang="es-EC" sz="1200">
                          <a:effectLst/>
                        </a:rPr>
                      </a:br>
                      <a:r>
                        <a:rPr lang="es-EC" sz="1200">
                          <a:effectLst/>
                        </a:rPr>
                        <a:t>sin tratar</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9956311</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288944</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effectLst/>
                        </a:rPr>
                        <a:t>A 35 m al noreste del pozo sacha 67.</a:t>
                      </a:r>
                      <a:endParaRPr lang="es-EC" sz="1600" dirty="0">
                        <a:effectLst/>
                        <a:latin typeface="Times New Roman"/>
                        <a:ea typeface="Times New Roman"/>
                        <a:cs typeface="Times New Roman"/>
                      </a:endParaRPr>
                    </a:p>
                  </a:txBody>
                  <a:tcPr marL="65322" marR="65322" marT="0" marB="0" anchor="ctr"/>
                </a:tc>
              </a:tr>
              <a:tr h="367254">
                <a:tc>
                  <a:txBody>
                    <a:bodyPr/>
                    <a:lstStyle/>
                    <a:p>
                      <a:pPr algn="ctr">
                        <a:lnSpc>
                          <a:spcPct val="115000"/>
                        </a:lnSpc>
                        <a:spcAft>
                          <a:spcPts val="0"/>
                        </a:spcAft>
                      </a:pPr>
                      <a:r>
                        <a:rPr lang="es-AR" sz="1200" dirty="0" smtClean="0">
                          <a:solidFill>
                            <a:schemeClr val="bg1"/>
                          </a:solidFill>
                          <a:effectLst>
                            <a:outerShdw blurRad="38100" dist="38100" dir="2700000" algn="tl">
                              <a:srgbClr val="000000">
                                <a:alpha val="43137"/>
                              </a:srgbClr>
                            </a:outerShdw>
                          </a:effectLst>
                          <a:latin typeface="Times New Roman"/>
                          <a:ea typeface="Times New Roman"/>
                          <a:cs typeface="Times New Roman"/>
                        </a:rPr>
                        <a:t>6</a:t>
                      </a:r>
                      <a:endParaRPr lang="es-EC" sz="12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solidFill>
                            <a:schemeClr val="bg1"/>
                          </a:solidFill>
                          <a:effectLst>
                            <a:outerShdw blurRad="38100" dist="38100" dir="2700000" algn="tl">
                              <a:srgbClr val="000000">
                                <a:alpha val="43137"/>
                              </a:srgbClr>
                            </a:outerShdw>
                          </a:effectLst>
                        </a:rPr>
                        <a:t>Sa-80</a:t>
                      </a:r>
                      <a:endParaRPr lang="es-EC" sz="16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a:txBody>
                    <a:bodyPr/>
                    <a:lstStyle/>
                    <a:p>
                      <a:pPr algn="ctr">
                        <a:lnSpc>
                          <a:spcPct val="115000"/>
                        </a:lnSpc>
                        <a:spcAft>
                          <a:spcPts val="0"/>
                        </a:spcAft>
                      </a:pPr>
                      <a:r>
                        <a:rPr lang="es-EC" sz="1200">
                          <a:effectLst/>
                        </a:rPr>
                        <a:t>Piscina</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Taponada, </a:t>
                      </a:r>
                      <a:br>
                        <a:rPr lang="es-EC" sz="1200">
                          <a:effectLst/>
                        </a:rPr>
                      </a:br>
                      <a:r>
                        <a:rPr lang="es-EC" sz="1200">
                          <a:effectLst/>
                        </a:rPr>
                        <a:t>sin tratar</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9961410</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290223</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effectLst/>
                        </a:rPr>
                        <a:t>Ubicada a 20 </a:t>
                      </a:r>
                      <a:r>
                        <a:rPr lang="es-EC" sz="1200" dirty="0" smtClean="0">
                          <a:effectLst/>
                        </a:rPr>
                        <a:t>m </a:t>
                      </a:r>
                      <a:r>
                        <a:rPr lang="es-EC" sz="1200" dirty="0">
                          <a:effectLst/>
                        </a:rPr>
                        <a:t>al noreste del contrapozo.</a:t>
                      </a:r>
                      <a:endParaRPr lang="es-EC" sz="1600" dirty="0">
                        <a:effectLst/>
                        <a:latin typeface="Times New Roman"/>
                        <a:ea typeface="Times New Roman"/>
                        <a:cs typeface="Times New Roman"/>
                      </a:endParaRPr>
                    </a:p>
                  </a:txBody>
                  <a:tcPr marL="65322" marR="65322" marT="0" marB="0" anchor="ctr"/>
                </a:tc>
              </a:tr>
              <a:tr h="367254">
                <a:tc>
                  <a:txBody>
                    <a:bodyPr/>
                    <a:lstStyle/>
                    <a:p>
                      <a:pPr algn="ctr">
                        <a:lnSpc>
                          <a:spcPct val="115000"/>
                        </a:lnSpc>
                        <a:spcAft>
                          <a:spcPts val="0"/>
                        </a:spcAft>
                      </a:pPr>
                      <a:r>
                        <a:rPr lang="es-AR" sz="1200" dirty="0" smtClean="0">
                          <a:solidFill>
                            <a:schemeClr val="bg1"/>
                          </a:solidFill>
                          <a:effectLst>
                            <a:outerShdw blurRad="38100" dist="38100" dir="2700000" algn="tl">
                              <a:srgbClr val="000000">
                                <a:alpha val="43137"/>
                              </a:srgbClr>
                            </a:outerShdw>
                          </a:effectLst>
                          <a:latin typeface="Times New Roman"/>
                          <a:ea typeface="Times New Roman"/>
                          <a:cs typeface="Times New Roman"/>
                        </a:rPr>
                        <a:t>7</a:t>
                      </a:r>
                      <a:endParaRPr lang="es-EC" sz="12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solidFill>
                            <a:schemeClr val="bg1"/>
                          </a:solidFill>
                          <a:effectLst>
                            <a:outerShdw blurRad="38100" dist="38100" dir="2700000" algn="tl">
                              <a:srgbClr val="000000">
                                <a:alpha val="43137"/>
                              </a:srgbClr>
                            </a:outerShdw>
                          </a:effectLst>
                        </a:rPr>
                        <a:t>Sa-45</a:t>
                      </a:r>
                      <a:endParaRPr lang="es-EC" sz="16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a:txBody>
                    <a:bodyPr/>
                    <a:lstStyle/>
                    <a:p>
                      <a:pPr algn="ctr">
                        <a:lnSpc>
                          <a:spcPct val="115000"/>
                        </a:lnSpc>
                        <a:spcAft>
                          <a:spcPts val="0"/>
                        </a:spcAft>
                      </a:pPr>
                      <a:r>
                        <a:rPr lang="es-EC" sz="1200" dirty="0">
                          <a:effectLst/>
                        </a:rPr>
                        <a:t>Piscina</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Taponada, </a:t>
                      </a:r>
                      <a:br>
                        <a:rPr lang="es-EC" sz="1200">
                          <a:effectLst/>
                        </a:rPr>
                      </a:br>
                      <a:r>
                        <a:rPr lang="es-EC" sz="1200">
                          <a:effectLst/>
                        </a:rPr>
                        <a:t>sin tratar</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9957339</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290490</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effectLst/>
                        </a:rPr>
                        <a:t>Ubicada a 20 m al este del pozo cruzando la carretera.</a:t>
                      </a:r>
                      <a:endParaRPr lang="es-EC" sz="1600" dirty="0">
                        <a:effectLst/>
                        <a:latin typeface="Times New Roman"/>
                        <a:ea typeface="Times New Roman"/>
                        <a:cs typeface="Times New Roman"/>
                      </a:endParaRPr>
                    </a:p>
                  </a:txBody>
                  <a:tcPr marL="65322" marR="65322" marT="0" marB="0" anchor="ctr"/>
                </a:tc>
              </a:tr>
              <a:tr h="250401">
                <a:tc>
                  <a:txBody>
                    <a:bodyPr/>
                    <a:lstStyle/>
                    <a:p>
                      <a:pPr algn="ctr">
                        <a:lnSpc>
                          <a:spcPct val="115000"/>
                        </a:lnSpc>
                        <a:spcAft>
                          <a:spcPts val="0"/>
                        </a:spcAft>
                      </a:pPr>
                      <a:r>
                        <a:rPr lang="es-AR" sz="1200" dirty="0" smtClean="0">
                          <a:solidFill>
                            <a:schemeClr val="bg1"/>
                          </a:solidFill>
                          <a:effectLst>
                            <a:outerShdw blurRad="38100" dist="38100" dir="2700000" algn="tl">
                              <a:srgbClr val="000000">
                                <a:alpha val="43137"/>
                              </a:srgbClr>
                            </a:outerShdw>
                          </a:effectLst>
                          <a:latin typeface="Times New Roman"/>
                          <a:ea typeface="Times New Roman"/>
                          <a:cs typeface="Times New Roman"/>
                        </a:rPr>
                        <a:t>8</a:t>
                      </a:r>
                      <a:endParaRPr lang="es-EC" sz="12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solidFill>
                            <a:schemeClr val="bg1"/>
                          </a:solidFill>
                          <a:effectLst>
                            <a:outerShdw blurRad="38100" dist="38100" dir="2700000" algn="tl">
                              <a:srgbClr val="000000">
                                <a:alpha val="43137"/>
                              </a:srgbClr>
                            </a:outerShdw>
                          </a:effectLst>
                        </a:rPr>
                        <a:t>Sa-86</a:t>
                      </a:r>
                      <a:endParaRPr lang="es-EC" sz="16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a:txBody>
                    <a:bodyPr/>
                    <a:lstStyle/>
                    <a:p>
                      <a:pPr algn="ctr">
                        <a:lnSpc>
                          <a:spcPct val="115000"/>
                        </a:lnSpc>
                        <a:spcAft>
                          <a:spcPts val="0"/>
                        </a:spcAft>
                      </a:pPr>
                      <a:r>
                        <a:rPr lang="es-EC" sz="1200" dirty="0">
                          <a:effectLst/>
                        </a:rPr>
                        <a:t>Piscina</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Abierta</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9961934</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292297e</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Ubicado a 40 m al sur este del pozo 86</a:t>
                      </a:r>
                      <a:endParaRPr lang="es-EC" sz="1600">
                        <a:effectLst/>
                        <a:latin typeface="Times New Roman"/>
                        <a:ea typeface="Times New Roman"/>
                        <a:cs typeface="Times New Roman"/>
                      </a:endParaRPr>
                    </a:p>
                  </a:txBody>
                  <a:tcPr marL="65322" marR="65322" marT="0" marB="0" anchor="ctr"/>
                </a:tc>
              </a:tr>
              <a:tr h="237094">
                <a:tc>
                  <a:txBody>
                    <a:bodyPr/>
                    <a:lstStyle/>
                    <a:p>
                      <a:pPr algn="ctr">
                        <a:lnSpc>
                          <a:spcPct val="115000"/>
                        </a:lnSpc>
                        <a:spcAft>
                          <a:spcPts val="0"/>
                        </a:spcAft>
                      </a:pPr>
                      <a:r>
                        <a:rPr lang="es-AR" sz="1200" dirty="0" smtClean="0">
                          <a:solidFill>
                            <a:schemeClr val="bg1"/>
                          </a:solidFill>
                          <a:effectLst>
                            <a:outerShdw blurRad="38100" dist="38100" dir="2700000" algn="tl">
                              <a:srgbClr val="000000">
                                <a:alpha val="43137"/>
                              </a:srgbClr>
                            </a:outerShdw>
                          </a:effectLst>
                          <a:latin typeface="Times New Roman"/>
                          <a:ea typeface="Times New Roman"/>
                          <a:cs typeface="Times New Roman"/>
                        </a:rPr>
                        <a:t>9</a:t>
                      </a:r>
                      <a:endParaRPr lang="es-EC" sz="12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solidFill>
                            <a:schemeClr val="bg1"/>
                          </a:solidFill>
                          <a:effectLst>
                            <a:outerShdw blurRad="38100" dist="38100" dir="2700000" algn="tl">
                              <a:srgbClr val="000000">
                                <a:alpha val="43137"/>
                              </a:srgbClr>
                            </a:outerShdw>
                          </a:effectLst>
                        </a:rPr>
                        <a:t>Sa-112</a:t>
                      </a:r>
                      <a:endParaRPr lang="es-EC" sz="16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a:txBody>
                    <a:bodyPr/>
                    <a:lstStyle/>
                    <a:p>
                      <a:pPr algn="ctr">
                        <a:lnSpc>
                          <a:spcPct val="115000"/>
                        </a:lnSpc>
                        <a:spcAft>
                          <a:spcPts val="0"/>
                        </a:spcAft>
                      </a:pPr>
                      <a:r>
                        <a:rPr lang="es-EC" sz="1200" dirty="0">
                          <a:effectLst/>
                        </a:rPr>
                        <a:t>Derrame</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Abierto</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9962106</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292145</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effectLst/>
                        </a:rPr>
                        <a:t>A 300 m al este del pozo 112</a:t>
                      </a:r>
                      <a:endParaRPr lang="es-EC" sz="1600" dirty="0">
                        <a:effectLst/>
                        <a:latin typeface="Times New Roman"/>
                        <a:ea typeface="Times New Roman"/>
                        <a:cs typeface="Times New Roman"/>
                      </a:endParaRPr>
                    </a:p>
                  </a:txBody>
                  <a:tcPr marL="65322" marR="65322" marT="0" marB="0" anchor="ctr"/>
                </a:tc>
              </a:tr>
              <a:tr h="257659">
                <a:tc>
                  <a:txBody>
                    <a:bodyPr/>
                    <a:lstStyle/>
                    <a:p>
                      <a:pPr algn="ctr">
                        <a:lnSpc>
                          <a:spcPct val="115000"/>
                        </a:lnSpc>
                        <a:spcAft>
                          <a:spcPts val="0"/>
                        </a:spcAft>
                      </a:pPr>
                      <a:r>
                        <a:rPr lang="es-AR" sz="1200" dirty="0" smtClean="0">
                          <a:solidFill>
                            <a:schemeClr val="bg1"/>
                          </a:solidFill>
                          <a:effectLst>
                            <a:outerShdw blurRad="38100" dist="38100" dir="2700000" algn="tl">
                              <a:srgbClr val="000000">
                                <a:alpha val="43137"/>
                              </a:srgbClr>
                            </a:outerShdw>
                          </a:effectLst>
                          <a:latin typeface="Times New Roman"/>
                          <a:ea typeface="Times New Roman"/>
                          <a:cs typeface="Times New Roman"/>
                        </a:rPr>
                        <a:t>10</a:t>
                      </a:r>
                      <a:endParaRPr lang="es-EC" sz="12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solidFill>
                            <a:schemeClr val="bg1"/>
                          </a:solidFill>
                          <a:effectLst>
                            <a:outerShdw blurRad="38100" dist="38100" dir="2700000" algn="tl">
                              <a:srgbClr val="000000">
                                <a:alpha val="43137"/>
                              </a:srgbClr>
                            </a:outerShdw>
                          </a:effectLst>
                        </a:rPr>
                        <a:t>Sa-97</a:t>
                      </a:r>
                      <a:endParaRPr lang="es-EC" sz="16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a:txBody>
                    <a:bodyPr/>
                    <a:lstStyle/>
                    <a:p>
                      <a:pPr algn="ctr">
                        <a:lnSpc>
                          <a:spcPct val="115000"/>
                        </a:lnSpc>
                        <a:spcAft>
                          <a:spcPts val="0"/>
                        </a:spcAft>
                      </a:pPr>
                      <a:r>
                        <a:rPr lang="es-EC" sz="1200" dirty="0">
                          <a:effectLst/>
                        </a:rPr>
                        <a:t>Piscina</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Taponada</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9960819</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292143</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effectLst/>
                        </a:rPr>
                        <a:t>A 30 m al norte del pozo</a:t>
                      </a:r>
                      <a:endParaRPr lang="es-EC" sz="1600" dirty="0">
                        <a:effectLst/>
                        <a:latin typeface="Times New Roman"/>
                        <a:ea typeface="Times New Roman"/>
                        <a:cs typeface="Times New Roman"/>
                      </a:endParaRPr>
                    </a:p>
                  </a:txBody>
                  <a:tcPr marL="65322" marR="65322" marT="0" marB="0" anchor="ctr"/>
                </a:tc>
              </a:tr>
              <a:tr h="367254">
                <a:tc>
                  <a:txBody>
                    <a:bodyPr/>
                    <a:lstStyle/>
                    <a:p>
                      <a:pPr algn="ctr">
                        <a:lnSpc>
                          <a:spcPct val="115000"/>
                        </a:lnSpc>
                        <a:spcAft>
                          <a:spcPts val="0"/>
                        </a:spcAft>
                      </a:pPr>
                      <a:r>
                        <a:rPr lang="es-AR" sz="1200" dirty="0" smtClean="0">
                          <a:solidFill>
                            <a:schemeClr val="bg1"/>
                          </a:solidFill>
                          <a:effectLst>
                            <a:outerShdw blurRad="38100" dist="38100" dir="2700000" algn="tl">
                              <a:srgbClr val="000000">
                                <a:alpha val="43137"/>
                              </a:srgbClr>
                            </a:outerShdw>
                          </a:effectLst>
                          <a:latin typeface="Times New Roman"/>
                          <a:ea typeface="Times New Roman"/>
                          <a:cs typeface="Times New Roman"/>
                        </a:rPr>
                        <a:t>11</a:t>
                      </a:r>
                      <a:endParaRPr lang="es-EC" sz="12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solidFill>
                            <a:schemeClr val="bg1"/>
                          </a:solidFill>
                          <a:effectLst>
                            <a:outerShdw blurRad="38100" dist="38100" dir="2700000" algn="tl">
                              <a:srgbClr val="000000">
                                <a:alpha val="43137"/>
                              </a:srgbClr>
                            </a:outerShdw>
                          </a:effectLst>
                        </a:rPr>
                        <a:t>Sa-42</a:t>
                      </a:r>
                      <a:endParaRPr lang="es-EC" sz="16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a:txBody>
                    <a:bodyPr/>
                    <a:lstStyle/>
                    <a:p>
                      <a:pPr algn="ctr">
                        <a:lnSpc>
                          <a:spcPct val="115000"/>
                        </a:lnSpc>
                        <a:spcAft>
                          <a:spcPts val="0"/>
                        </a:spcAft>
                      </a:pPr>
                      <a:r>
                        <a:rPr lang="es-EC" sz="1200" dirty="0">
                          <a:effectLst/>
                        </a:rPr>
                        <a:t>2 piscinas juntas</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Taponada, sin tratar</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9960105</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290560</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A 30 m al oeste del pozo</a:t>
                      </a:r>
                      <a:endParaRPr lang="es-EC" sz="1600">
                        <a:effectLst/>
                        <a:latin typeface="Times New Roman"/>
                        <a:ea typeface="Times New Roman"/>
                        <a:cs typeface="Times New Roman"/>
                      </a:endParaRPr>
                    </a:p>
                  </a:txBody>
                  <a:tcPr marL="65322" marR="65322" marT="0" marB="0" anchor="ctr"/>
                </a:tc>
              </a:tr>
              <a:tr h="222578">
                <a:tc>
                  <a:txBody>
                    <a:bodyPr/>
                    <a:lstStyle/>
                    <a:p>
                      <a:pPr algn="ctr">
                        <a:lnSpc>
                          <a:spcPct val="115000"/>
                        </a:lnSpc>
                        <a:spcAft>
                          <a:spcPts val="0"/>
                        </a:spcAft>
                      </a:pPr>
                      <a:r>
                        <a:rPr lang="es-AR" sz="1200" dirty="0" smtClean="0">
                          <a:solidFill>
                            <a:schemeClr val="bg1"/>
                          </a:solidFill>
                          <a:effectLst>
                            <a:outerShdw blurRad="38100" dist="38100" dir="2700000" algn="tl">
                              <a:srgbClr val="000000">
                                <a:alpha val="43137"/>
                              </a:srgbClr>
                            </a:outerShdw>
                          </a:effectLst>
                          <a:latin typeface="Times New Roman"/>
                          <a:ea typeface="Times New Roman"/>
                          <a:cs typeface="Times New Roman"/>
                        </a:rPr>
                        <a:t>12</a:t>
                      </a:r>
                      <a:endParaRPr lang="es-EC" sz="12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solidFill>
                            <a:schemeClr val="bg1"/>
                          </a:solidFill>
                          <a:effectLst>
                            <a:outerShdw blurRad="38100" dist="38100" dir="2700000" algn="tl">
                              <a:srgbClr val="000000">
                                <a:alpha val="43137"/>
                              </a:srgbClr>
                            </a:outerShdw>
                          </a:effectLst>
                        </a:rPr>
                        <a:t>Sa-69</a:t>
                      </a:r>
                      <a:endParaRPr lang="es-EC" sz="16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a:txBody>
                    <a:bodyPr/>
                    <a:lstStyle/>
                    <a:p>
                      <a:pPr algn="ctr">
                        <a:lnSpc>
                          <a:spcPct val="115000"/>
                        </a:lnSpc>
                        <a:spcAft>
                          <a:spcPts val="0"/>
                        </a:spcAft>
                      </a:pPr>
                      <a:r>
                        <a:rPr lang="es-EC" sz="1200" dirty="0">
                          <a:effectLst/>
                        </a:rPr>
                        <a:t>-</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effectLst/>
                        </a:rPr>
                        <a:t>-</a:t>
                      </a:r>
                      <a:endParaRPr lang="es-EC" sz="1600" dirty="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effectLst/>
                        </a:rPr>
                        <a:t>No se pudo localizar</a:t>
                      </a:r>
                      <a:endParaRPr lang="es-EC" sz="1600" dirty="0">
                        <a:effectLst/>
                        <a:latin typeface="Times New Roman"/>
                        <a:ea typeface="Times New Roman"/>
                        <a:cs typeface="Times New Roman"/>
                      </a:endParaRPr>
                    </a:p>
                  </a:txBody>
                  <a:tcPr marL="65322" marR="65322" marT="0" marB="0" anchor="ctr"/>
                </a:tc>
              </a:tr>
              <a:tr h="260078">
                <a:tc>
                  <a:txBody>
                    <a:bodyPr/>
                    <a:lstStyle/>
                    <a:p>
                      <a:pPr algn="ctr">
                        <a:lnSpc>
                          <a:spcPct val="115000"/>
                        </a:lnSpc>
                        <a:spcAft>
                          <a:spcPts val="0"/>
                        </a:spcAft>
                      </a:pPr>
                      <a:r>
                        <a:rPr lang="es-AR" sz="1200" dirty="0" smtClean="0">
                          <a:solidFill>
                            <a:schemeClr val="bg1"/>
                          </a:solidFill>
                          <a:effectLst>
                            <a:outerShdw blurRad="38100" dist="38100" dir="2700000" algn="tl">
                              <a:srgbClr val="000000">
                                <a:alpha val="43137"/>
                              </a:srgbClr>
                            </a:outerShdw>
                          </a:effectLst>
                          <a:latin typeface="Times New Roman"/>
                          <a:ea typeface="Times New Roman"/>
                          <a:cs typeface="Times New Roman"/>
                        </a:rPr>
                        <a:t>13</a:t>
                      </a:r>
                      <a:endParaRPr lang="es-EC" sz="12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solidFill>
                            <a:schemeClr val="bg1"/>
                          </a:solidFill>
                          <a:effectLst>
                            <a:outerShdw blurRad="38100" dist="38100" dir="2700000" algn="tl">
                              <a:srgbClr val="000000">
                                <a:alpha val="43137"/>
                              </a:srgbClr>
                            </a:outerShdw>
                          </a:effectLst>
                        </a:rPr>
                        <a:t>Sa-6</a:t>
                      </a:r>
                      <a:endParaRPr lang="es-EC" sz="16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a:txBody>
                    <a:bodyPr/>
                    <a:lstStyle/>
                    <a:p>
                      <a:pPr algn="ctr">
                        <a:lnSpc>
                          <a:spcPct val="115000"/>
                        </a:lnSpc>
                        <a:spcAft>
                          <a:spcPts val="0"/>
                        </a:spcAft>
                      </a:pPr>
                      <a:r>
                        <a:rPr lang="es-EC" sz="1200">
                          <a:effectLst/>
                        </a:rPr>
                        <a:t>-</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Tratado</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effectLst/>
                        </a:rPr>
                        <a:t>En la población cerca del pozo Sacha 6</a:t>
                      </a:r>
                      <a:endParaRPr lang="es-EC" sz="1600" dirty="0">
                        <a:effectLst/>
                        <a:latin typeface="Times New Roman"/>
                        <a:ea typeface="Times New Roman"/>
                        <a:cs typeface="Times New Roman"/>
                      </a:endParaRPr>
                    </a:p>
                  </a:txBody>
                  <a:tcPr marL="65322" marR="65322" marT="0" marB="0" anchor="ctr"/>
                </a:tc>
              </a:tr>
              <a:tr h="238304">
                <a:tc>
                  <a:txBody>
                    <a:bodyPr/>
                    <a:lstStyle/>
                    <a:p>
                      <a:pPr algn="ctr">
                        <a:lnSpc>
                          <a:spcPct val="115000"/>
                        </a:lnSpc>
                        <a:spcAft>
                          <a:spcPts val="0"/>
                        </a:spcAft>
                      </a:pPr>
                      <a:r>
                        <a:rPr lang="es-AR" sz="1200" dirty="0" smtClean="0">
                          <a:solidFill>
                            <a:schemeClr val="bg1"/>
                          </a:solidFill>
                          <a:effectLst>
                            <a:outerShdw blurRad="38100" dist="38100" dir="2700000" algn="tl">
                              <a:srgbClr val="000000">
                                <a:alpha val="43137"/>
                              </a:srgbClr>
                            </a:outerShdw>
                          </a:effectLst>
                          <a:latin typeface="Times New Roman"/>
                          <a:ea typeface="Times New Roman"/>
                          <a:cs typeface="Times New Roman"/>
                        </a:rPr>
                        <a:t>14</a:t>
                      </a:r>
                      <a:endParaRPr lang="es-EC" sz="12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solidFill>
                            <a:schemeClr val="bg1"/>
                          </a:solidFill>
                          <a:effectLst>
                            <a:outerShdw blurRad="38100" dist="38100" dir="2700000" algn="tl">
                              <a:srgbClr val="000000">
                                <a:alpha val="43137"/>
                              </a:srgbClr>
                            </a:outerShdw>
                          </a:effectLst>
                        </a:rPr>
                        <a:t>Sa-23</a:t>
                      </a:r>
                      <a:endParaRPr lang="es-EC" sz="1600"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5322" marR="65322" marT="0" marB="0" anchor="ctr">
                    <a:solidFill>
                      <a:schemeClr val="tx1"/>
                    </a:solidFill>
                  </a:tcPr>
                </a:tc>
                <a:tc>
                  <a:txBody>
                    <a:bodyPr/>
                    <a:lstStyle/>
                    <a:p>
                      <a:pPr algn="ctr">
                        <a:lnSpc>
                          <a:spcPct val="115000"/>
                        </a:lnSpc>
                        <a:spcAft>
                          <a:spcPts val="0"/>
                        </a:spcAft>
                      </a:pPr>
                      <a:r>
                        <a:rPr lang="es-EC" sz="1200">
                          <a:effectLst/>
                        </a:rPr>
                        <a:t>-</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Tratado</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a:effectLst/>
                        </a:rPr>
                        <a:t>-</a:t>
                      </a:r>
                      <a:endParaRPr lang="es-EC" sz="1600">
                        <a:effectLst/>
                        <a:latin typeface="Times New Roman"/>
                        <a:ea typeface="Times New Roman"/>
                        <a:cs typeface="Times New Roman"/>
                      </a:endParaRPr>
                    </a:p>
                  </a:txBody>
                  <a:tcPr marL="65322" marR="65322" marT="0" marB="0" anchor="ctr"/>
                </a:tc>
                <a:tc>
                  <a:txBody>
                    <a:bodyPr/>
                    <a:lstStyle/>
                    <a:p>
                      <a:pPr algn="ctr">
                        <a:lnSpc>
                          <a:spcPct val="115000"/>
                        </a:lnSpc>
                        <a:spcAft>
                          <a:spcPts val="0"/>
                        </a:spcAft>
                      </a:pPr>
                      <a:r>
                        <a:rPr lang="es-EC" sz="1200" dirty="0">
                          <a:effectLst/>
                        </a:rPr>
                        <a:t>Cerca del río, junto al pozo Sacha 23</a:t>
                      </a:r>
                      <a:endParaRPr lang="es-EC" sz="1600" dirty="0">
                        <a:effectLst/>
                        <a:latin typeface="Times New Roman"/>
                        <a:ea typeface="Times New Roman"/>
                        <a:cs typeface="Times New Roman"/>
                      </a:endParaRPr>
                    </a:p>
                  </a:txBody>
                  <a:tcPr marL="65322" marR="65322" marT="0" marB="0" anchor="ctr"/>
                </a:tc>
              </a:tr>
            </a:tbl>
          </a:graphicData>
        </a:graphic>
      </p:graphicFrame>
    </p:spTree>
    <p:extLst>
      <p:ext uri="{BB962C8B-B14F-4D97-AF65-F5344CB8AC3E}">
        <p14:creationId xmlns:p14="http://schemas.microsoft.com/office/powerpoint/2010/main" xmlns="" val="255054883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Tabla"/>
          <p:cNvGraphicFramePr>
            <a:graphicFrameLocks noGrp="1"/>
          </p:cNvGraphicFramePr>
          <p:nvPr>
            <p:extLst>
              <p:ext uri="{D42A27DB-BD31-4B8C-83A1-F6EECF244321}">
                <p14:modId xmlns:p14="http://schemas.microsoft.com/office/powerpoint/2010/main" xmlns="" val="3183251151"/>
              </p:ext>
            </p:extLst>
          </p:nvPr>
        </p:nvGraphicFramePr>
        <p:xfrm>
          <a:off x="1632369" y="1171856"/>
          <a:ext cx="6099515" cy="4128264"/>
        </p:xfrm>
        <a:graphic>
          <a:graphicData uri="http://schemas.openxmlformats.org/drawingml/2006/table">
            <a:tbl>
              <a:tblPr firstRow="1">
                <a:tableStyleId>{073A0DAA-6AF3-43AB-8588-CEC1D06C72B9}</a:tableStyleId>
              </a:tblPr>
              <a:tblGrid>
                <a:gridCol w="720083"/>
                <a:gridCol w="574875"/>
                <a:gridCol w="1431060"/>
                <a:gridCol w="1431060"/>
                <a:gridCol w="647479"/>
                <a:gridCol w="647479"/>
                <a:gridCol w="647479"/>
              </a:tblGrid>
              <a:tr h="822136">
                <a:tc rowSpan="2">
                  <a:txBody>
                    <a:bodyPr/>
                    <a:lstStyle/>
                    <a:p>
                      <a:pPr algn="ctr">
                        <a:lnSpc>
                          <a:spcPct val="115000"/>
                        </a:lnSpc>
                        <a:spcAft>
                          <a:spcPts val="1000"/>
                        </a:spcAft>
                      </a:pPr>
                      <a:r>
                        <a:rPr lang="es-EC" sz="1200" b="1" dirty="0">
                          <a:effectLst>
                            <a:outerShdw blurRad="38100" dist="38100" dir="2700000" algn="tl">
                              <a:srgbClr val="000000">
                                <a:alpha val="43137"/>
                              </a:srgbClr>
                            </a:outerShdw>
                          </a:effectLst>
                        </a:rPr>
                        <a:t>Muestra</a:t>
                      </a:r>
                      <a:endParaRPr lang="es-EC" sz="1200" b="1" dirty="0">
                        <a:solidFill>
                          <a:sysClr val="windowText" lastClr="000000"/>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nchor="ctr"/>
                </a:tc>
                <a:tc>
                  <a:txBody>
                    <a:bodyPr/>
                    <a:lstStyle/>
                    <a:p>
                      <a:pPr algn="ctr">
                        <a:lnSpc>
                          <a:spcPct val="115000"/>
                        </a:lnSpc>
                        <a:spcAft>
                          <a:spcPts val="1000"/>
                        </a:spcAft>
                      </a:pPr>
                      <a:r>
                        <a:rPr lang="es-EC" sz="1200" b="1" dirty="0" smtClean="0">
                          <a:effectLst>
                            <a:outerShdw blurRad="38100" dist="38100" dir="2700000" algn="tl">
                              <a:srgbClr val="000000">
                                <a:alpha val="43137"/>
                              </a:srgbClr>
                            </a:outerShdw>
                          </a:effectLst>
                        </a:rPr>
                        <a:t> </a:t>
                      </a:r>
                      <a:endParaRPr lang="es-EC" sz="1200" b="1" dirty="0">
                        <a:solidFill>
                          <a:sysClr val="windowText" lastClr="000000"/>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b="1" dirty="0">
                          <a:effectLst>
                            <a:outerShdw blurRad="38100" dist="38100" dir="2700000" algn="tl">
                              <a:srgbClr val="000000">
                                <a:alpha val="43137"/>
                              </a:srgbClr>
                            </a:outerShdw>
                          </a:effectLst>
                        </a:rPr>
                        <a:t>Hidrocarburos totales (mg/kg)</a:t>
                      </a:r>
                      <a:endParaRPr lang="es-EC" sz="1200" b="1" dirty="0">
                        <a:solidFill>
                          <a:sysClr val="windowText" lastClr="000000"/>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nchor="ctr"/>
                </a:tc>
                <a:tc>
                  <a:txBody>
                    <a:bodyPr/>
                    <a:lstStyle/>
                    <a:p>
                      <a:pPr algn="ctr">
                        <a:lnSpc>
                          <a:spcPct val="115000"/>
                        </a:lnSpc>
                        <a:spcAft>
                          <a:spcPts val="1000"/>
                        </a:spcAft>
                      </a:pPr>
                      <a:r>
                        <a:rPr lang="es-EC" sz="1200" b="1" dirty="0">
                          <a:effectLst>
                            <a:outerShdw blurRad="38100" dist="38100" dir="2700000" algn="tl">
                              <a:srgbClr val="000000">
                                <a:alpha val="43137"/>
                              </a:srgbClr>
                            </a:outerShdw>
                          </a:effectLst>
                        </a:rPr>
                        <a:t>Hidrocarburos aromáticos policíclicos (mg/kg)</a:t>
                      </a:r>
                      <a:endParaRPr lang="es-EC" sz="1200" b="1" dirty="0">
                        <a:solidFill>
                          <a:sysClr val="windowText" lastClr="000000"/>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nchor="ctr"/>
                </a:tc>
                <a:tc>
                  <a:txBody>
                    <a:bodyPr/>
                    <a:lstStyle/>
                    <a:p>
                      <a:pPr algn="ctr">
                        <a:lnSpc>
                          <a:spcPct val="115000"/>
                        </a:lnSpc>
                        <a:spcAft>
                          <a:spcPts val="1000"/>
                        </a:spcAft>
                      </a:pPr>
                      <a:r>
                        <a:rPr lang="es-EC" sz="1200" b="1" dirty="0">
                          <a:effectLst>
                            <a:outerShdw blurRad="38100" dist="38100" dir="2700000" algn="tl">
                              <a:srgbClr val="000000">
                                <a:alpha val="43137"/>
                              </a:srgbClr>
                            </a:outerShdw>
                          </a:effectLst>
                        </a:rPr>
                        <a:t>Cadmio (mg/kg)</a:t>
                      </a:r>
                      <a:endParaRPr lang="es-EC" sz="1200" b="1" dirty="0">
                        <a:solidFill>
                          <a:sysClr val="windowText" lastClr="000000"/>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nchor="ctr"/>
                </a:tc>
                <a:tc>
                  <a:txBody>
                    <a:bodyPr/>
                    <a:lstStyle/>
                    <a:p>
                      <a:pPr algn="ctr">
                        <a:lnSpc>
                          <a:spcPct val="115000"/>
                        </a:lnSpc>
                        <a:spcAft>
                          <a:spcPts val="1000"/>
                        </a:spcAft>
                      </a:pPr>
                      <a:r>
                        <a:rPr lang="es-EC" sz="1200" b="1" dirty="0">
                          <a:effectLst>
                            <a:outerShdw blurRad="38100" dist="38100" dir="2700000" algn="tl">
                              <a:srgbClr val="000000">
                                <a:alpha val="43137"/>
                              </a:srgbClr>
                            </a:outerShdw>
                          </a:effectLst>
                        </a:rPr>
                        <a:t>Níquel (mg/kg)</a:t>
                      </a:r>
                      <a:endParaRPr lang="es-EC" sz="1200" b="1" dirty="0">
                        <a:solidFill>
                          <a:sysClr val="windowText" lastClr="000000"/>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nchor="ctr"/>
                </a:tc>
                <a:tc>
                  <a:txBody>
                    <a:bodyPr/>
                    <a:lstStyle/>
                    <a:p>
                      <a:pPr algn="ctr">
                        <a:lnSpc>
                          <a:spcPct val="115000"/>
                        </a:lnSpc>
                        <a:spcAft>
                          <a:spcPts val="1000"/>
                        </a:spcAft>
                      </a:pPr>
                      <a:r>
                        <a:rPr lang="es-EC" sz="1200" b="1" dirty="0">
                          <a:effectLst>
                            <a:outerShdw blurRad="38100" dist="38100" dir="2700000" algn="tl">
                              <a:srgbClr val="000000">
                                <a:alpha val="43137"/>
                              </a:srgbClr>
                            </a:outerShdw>
                          </a:effectLst>
                        </a:rPr>
                        <a:t>Plomo (mg/kg)</a:t>
                      </a:r>
                      <a:endParaRPr lang="es-EC" sz="1200" b="1" dirty="0">
                        <a:solidFill>
                          <a:sysClr val="windowText" lastClr="000000"/>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nchor="ctr"/>
                </a:tc>
              </a:tr>
              <a:tr h="329989">
                <a:tc vMerge="1">
                  <a:txBody>
                    <a:bodyPr/>
                    <a:lstStyle/>
                    <a:p>
                      <a:endParaRPr lang="es-EC"/>
                    </a:p>
                  </a:txBody>
                  <a:tcPr/>
                </a:tc>
                <a:tc>
                  <a:txBody>
                    <a:bodyPr/>
                    <a:lstStyle/>
                    <a:p>
                      <a:pPr algn="ctr">
                        <a:lnSpc>
                          <a:spcPct val="115000"/>
                        </a:lnSpc>
                        <a:spcAft>
                          <a:spcPts val="1000"/>
                        </a:spcAft>
                      </a:pPr>
                      <a:r>
                        <a:rPr lang="es-EC" sz="1200" b="1" dirty="0" smtClean="0">
                          <a:solidFill>
                            <a:schemeClr val="bg1"/>
                          </a:solidFill>
                          <a:effectLst>
                            <a:outerShdw blurRad="38100" dist="38100" dir="2700000" algn="tl">
                              <a:srgbClr val="000000">
                                <a:alpha val="43137"/>
                              </a:srgbClr>
                            </a:outerShdw>
                          </a:effectLst>
                        </a:rPr>
                        <a:t>Límite E-S*</a:t>
                      </a:r>
                      <a:endParaRPr lang="es-EC" sz="1200" b="1"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nchor="ctr">
                    <a:solidFill>
                      <a:schemeClr val="tx1">
                        <a:lumMod val="85000"/>
                        <a:lumOff val="15000"/>
                      </a:schemeClr>
                    </a:solidFill>
                  </a:tcPr>
                </a:tc>
                <a:tc>
                  <a:txBody>
                    <a:bodyPr/>
                    <a:lstStyle/>
                    <a:p>
                      <a:pPr algn="ctr">
                        <a:lnSpc>
                          <a:spcPct val="115000"/>
                        </a:lnSpc>
                        <a:spcAft>
                          <a:spcPts val="1000"/>
                        </a:spcAft>
                      </a:pPr>
                      <a:r>
                        <a:rPr lang="es-EC" sz="1200" b="1" dirty="0">
                          <a:solidFill>
                            <a:schemeClr val="bg1"/>
                          </a:solidFill>
                          <a:effectLst>
                            <a:outerShdw blurRad="38100" dist="38100" dir="2700000" algn="tl">
                              <a:srgbClr val="000000">
                                <a:alpha val="43137"/>
                              </a:srgbClr>
                            </a:outerShdw>
                          </a:effectLst>
                        </a:rPr>
                        <a:t>&lt;1000</a:t>
                      </a:r>
                      <a:endParaRPr lang="es-EC" sz="1200" b="1"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nchor="ctr">
                    <a:solidFill>
                      <a:schemeClr val="tx1">
                        <a:lumMod val="85000"/>
                        <a:lumOff val="15000"/>
                      </a:schemeClr>
                    </a:solidFill>
                  </a:tcPr>
                </a:tc>
                <a:tc>
                  <a:txBody>
                    <a:bodyPr/>
                    <a:lstStyle/>
                    <a:p>
                      <a:pPr algn="ctr">
                        <a:lnSpc>
                          <a:spcPct val="115000"/>
                        </a:lnSpc>
                        <a:spcAft>
                          <a:spcPts val="1000"/>
                        </a:spcAft>
                      </a:pPr>
                      <a:r>
                        <a:rPr lang="es-EC" sz="1200" b="1" dirty="0">
                          <a:solidFill>
                            <a:schemeClr val="bg1"/>
                          </a:solidFill>
                          <a:effectLst>
                            <a:outerShdw blurRad="38100" dist="38100" dir="2700000" algn="tl">
                              <a:srgbClr val="000000">
                                <a:alpha val="43137"/>
                              </a:srgbClr>
                            </a:outerShdw>
                          </a:effectLst>
                        </a:rPr>
                        <a:t>&lt;1</a:t>
                      </a:r>
                      <a:endParaRPr lang="es-EC" sz="1200" b="1"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nchor="ctr">
                    <a:solidFill>
                      <a:schemeClr val="tx1">
                        <a:lumMod val="85000"/>
                        <a:lumOff val="15000"/>
                      </a:schemeClr>
                    </a:solidFill>
                  </a:tcPr>
                </a:tc>
                <a:tc>
                  <a:txBody>
                    <a:bodyPr/>
                    <a:lstStyle/>
                    <a:p>
                      <a:pPr algn="ctr">
                        <a:lnSpc>
                          <a:spcPct val="115000"/>
                        </a:lnSpc>
                        <a:spcAft>
                          <a:spcPts val="1000"/>
                        </a:spcAft>
                      </a:pPr>
                      <a:r>
                        <a:rPr lang="es-EC" sz="1200" b="1" dirty="0">
                          <a:solidFill>
                            <a:schemeClr val="bg1"/>
                          </a:solidFill>
                          <a:effectLst>
                            <a:outerShdw blurRad="38100" dist="38100" dir="2700000" algn="tl">
                              <a:srgbClr val="000000">
                                <a:alpha val="43137"/>
                              </a:srgbClr>
                            </a:outerShdw>
                          </a:effectLst>
                        </a:rPr>
                        <a:t>&lt;1</a:t>
                      </a:r>
                      <a:endParaRPr lang="es-EC" sz="1200" b="1"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nchor="ctr">
                    <a:solidFill>
                      <a:schemeClr val="tx1">
                        <a:lumMod val="85000"/>
                        <a:lumOff val="15000"/>
                      </a:schemeClr>
                    </a:solidFill>
                  </a:tcPr>
                </a:tc>
                <a:tc>
                  <a:txBody>
                    <a:bodyPr/>
                    <a:lstStyle/>
                    <a:p>
                      <a:pPr algn="ctr">
                        <a:lnSpc>
                          <a:spcPct val="115000"/>
                        </a:lnSpc>
                        <a:spcAft>
                          <a:spcPts val="1000"/>
                        </a:spcAft>
                      </a:pPr>
                      <a:r>
                        <a:rPr lang="es-EC" sz="1200" b="1" dirty="0">
                          <a:solidFill>
                            <a:schemeClr val="bg1"/>
                          </a:solidFill>
                          <a:effectLst>
                            <a:outerShdw blurRad="38100" dist="38100" dir="2700000" algn="tl">
                              <a:srgbClr val="000000">
                                <a:alpha val="43137"/>
                              </a:srgbClr>
                            </a:outerShdw>
                          </a:effectLst>
                        </a:rPr>
                        <a:t>&lt;40</a:t>
                      </a:r>
                      <a:endParaRPr lang="es-EC" sz="1200" b="1"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nchor="ctr">
                    <a:solidFill>
                      <a:schemeClr val="tx1">
                        <a:lumMod val="85000"/>
                        <a:lumOff val="15000"/>
                      </a:schemeClr>
                    </a:solidFill>
                  </a:tcPr>
                </a:tc>
                <a:tc>
                  <a:txBody>
                    <a:bodyPr/>
                    <a:lstStyle/>
                    <a:p>
                      <a:pPr algn="ctr">
                        <a:lnSpc>
                          <a:spcPct val="115000"/>
                        </a:lnSpc>
                        <a:spcAft>
                          <a:spcPts val="1000"/>
                        </a:spcAft>
                      </a:pPr>
                      <a:r>
                        <a:rPr lang="es-EC" sz="1200" b="1" dirty="0">
                          <a:solidFill>
                            <a:schemeClr val="bg1"/>
                          </a:solidFill>
                          <a:effectLst>
                            <a:outerShdw blurRad="38100" dist="38100" dir="2700000" algn="tl">
                              <a:srgbClr val="000000">
                                <a:alpha val="43137"/>
                              </a:srgbClr>
                            </a:outerShdw>
                          </a:effectLst>
                        </a:rPr>
                        <a:t>&lt;80</a:t>
                      </a:r>
                      <a:endParaRPr lang="es-EC" sz="1200" b="1" dirty="0">
                        <a:solidFill>
                          <a:schemeClr val="bg1"/>
                        </a:solidFill>
                        <a:effectLst>
                          <a:outerShdw blurRad="38100" dist="38100" dir="2700000" algn="tl">
                            <a:srgbClr val="000000">
                              <a:alpha val="43137"/>
                            </a:srgbClr>
                          </a:outerShdw>
                        </a:effectLst>
                        <a:latin typeface="Times New Roman"/>
                        <a:ea typeface="Times New Roman"/>
                        <a:cs typeface="Times New Roman"/>
                      </a:endParaRPr>
                    </a:p>
                  </a:txBody>
                  <a:tcPr marL="68580" marR="68580" marT="0" marB="0" anchor="ctr">
                    <a:solidFill>
                      <a:schemeClr val="tx1">
                        <a:lumMod val="85000"/>
                        <a:lumOff val="15000"/>
                      </a:schemeClr>
                    </a:solidFill>
                  </a:tcPr>
                </a:tc>
              </a:tr>
              <a:tr h="263624">
                <a:tc>
                  <a:txBody>
                    <a:bodyPr/>
                    <a:lstStyle/>
                    <a:p>
                      <a:pPr algn="ctr">
                        <a:lnSpc>
                          <a:spcPct val="115000"/>
                        </a:lnSpc>
                        <a:spcAft>
                          <a:spcPts val="1000"/>
                        </a:spcAft>
                      </a:pPr>
                      <a:r>
                        <a:rPr lang="es-EC" sz="1200" dirty="0">
                          <a:effectLst>
                            <a:outerShdw blurRad="38100" dist="38100" dir="2700000" algn="tl">
                              <a:srgbClr val="000000">
                                <a:alpha val="43137"/>
                              </a:srgbClr>
                            </a:outerShdw>
                          </a:effectLst>
                        </a:rPr>
                        <a:t>Sa-42</a:t>
                      </a:r>
                      <a:endParaRPr lang="es-EC" sz="12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 </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263,83</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&lt;0,3</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&lt;0,8</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39,55</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&lt;20</a:t>
                      </a:r>
                      <a:endParaRPr lang="es-EC" sz="1200" dirty="0">
                        <a:effectLst/>
                        <a:latin typeface="Times New Roman"/>
                        <a:ea typeface="Times New Roman"/>
                        <a:cs typeface="Times New Roman"/>
                      </a:endParaRPr>
                    </a:p>
                  </a:txBody>
                  <a:tcPr marL="68580" marR="68580" marT="0" marB="0"/>
                </a:tc>
              </a:tr>
              <a:tr h="262188">
                <a:tc>
                  <a:txBody>
                    <a:bodyPr/>
                    <a:lstStyle/>
                    <a:p>
                      <a:pPr algn="ctr">
                        <a:lnSpc>
                          <a:spcPct val="115000"/>
                        </a:lnSpc>
                        <a:spcAft>
                          <a:spcPts val="1000"/>
                        </a:spcAft>
                      </a:pPr>
                      <a:r>
                        <a:rPr lang="es-EC" sz="1200" dirty="0">
                          <a:effectLst>
                            <a:outerShdw blurRad="38100" dist="38100" dir="2700000" algn="tl">
                              <a:srgbClr val="000000">
                                <a:alpha val="43137"/>
                              </a:srgbClr>
                            </a:outerShdw>
                          </a:effectLst>
                        </a:rPr>
                        <a:t>Sa-112</a:t>
                      </a:r>
                      <a:endParaRPr lang="es-EC" sz="12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 </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125,04</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&lt;03</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1,03</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&lt;30</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&lt;20</a:t>
                      </a:r>
                      <a:endParaRPr lang="es-EC" sz="1200" dirty="0">
                        <a:effectLst/>
                        <a:latin typeface="Times New Roman"/>
                        <a:ea typeface="Times New Roman"/>
                        <a:cs typeface="Times New Roman"/>
                      </a:endParaRPr>
                    </a:p>
                  </a:txBody>
                  <a:tcPr marL="68580" marR="68580" marT="0" marB="0"/>
                </a:tc>
              </a:tr>
              <a:tr h="262188">
                <a:tc>
                  <a:txBody>
                    <a:bodyPr/>
                    <a:lstStyle/>
                    <a:p>
                      <a:pPr algn="ctr">
                        <a:lnSpc>
                          <a:spcPct val="115000"/>
                        </a:lnSpc>
                        <a:spcAft>
                          <a:spcPts val="1000"/>
                        </a:spcAft>
                      </a:pPr>
                      <a:r>
                        <a:rPr lang="es-EC" sz="1200" dirty="0">
                          <a:effectLst>
                            <a:outerShdw blurRad="38100" dist="38100" dir="2700000" algn="tl">
                              <a:srgbClr val="000000">
                                <a:alpha val="43137"/>
                              </a:srgbClr>
                            </a:outerShdw>
                          </a:effectLst>
                        </a:rPr>
                        <a:t>Sa-45</a:t>
                      </a:r>
                      <a:endParaRPr lang="es-EC" sz="12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 </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497,71</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&lt;0,3</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&lt;0,8</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&lt;30</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&lt;20</a:t>
                      </a:r>
                      <a:endParaRPr lang="es-EC" sz="1200" dirty="0">
                        <a:effectLst/>
                        <a:latin typeface="Times New Roman"/>
                        <a:ea typeface="Times New Roman"/>
                        <a:cs typeface="Times New Roman"/>
                      </a:endParaRPr>
                    </a:p>
                  </a:txBody>
                  <a:tcPr marL="68580" marR="68580" marT="0" marB="0"/>
                </a:tc>
              </a:tr>
              <a:tr h="262188">
                <a:tc>
                  <a:txBody>
                    <a:bodyPr/>
                    <a:lstStyle/>
                    <a:p>
                      <a:pPr algn="ctr">
                        <a:lnSpc>
                          <a:spcPct val="115000"/>
                        </a:lnSpc>
                        <a:spcAft>
                          <a:spcPts val="1000"/>
                        </a:spcAft>
                      </a:pPr>
                      <a:r>
                        <a:rPr lang="es-EC" sz="1200" dirty="0" err="1">
                          <a:effectLst>
                            <a:outerShdw blurRad="38100" dist="38100" dir="2700000" algn="tl">
                              <a:srgbClr val="000000">
                                <a:alpha val="43137"/>
                              </a:srgbClr>
                            </a:outerShdw>
                          </a:effectLst>
                        </a:rPr>
                        <a:t>Sa</a:t>
                      </a:r>
                      <a:r>
                        <a:rPr lang="es-EC" sz="1200" dirty="0">
                          <a:effectLst>
                            <a:outerShdw blurRad="38100" dist="38100" dir="2700000" algn="tl">
                              <a:srgbClr val="000000">
                                <a:alpha val="43137"/>
                              </a:srgbClr>
                            </a:outerShdw>
                          </a:effectLst>
                        </a:rPr>
                        <a:t>-Sur</a:t>
                      </a:r>
                      <a:endParaRPr lang="es-EC" sz="12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 </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123,55</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&lt;0,3</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&lt;0,8</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&lt;30</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&lt;20</a:t>
                      </a:r>
                      <a:endParaRPr lang="es-EC" sz="1200" dirty="0">
                        <a:effectLst/>
                        <a:latin typeface="Times New Roman"/>
                        <a:ea typeface="Times New Roman"/>
                        <a:cs typeface="Times New Roman"/>
                      </a:endParaRPr>
                    </a:p>
                  </a:txBody>
                  <a:tcPr marL="68580" marR="68580" marT="0" marB="0"/>
                </a:tc>
              </a:tr>
              <a:tr h="262188">
                <a:tc>
                  <a:txBody>
                    <a:bodyPr/>
                    <a:lstStyle/>
                    <a:p>
                      <a:pPr algn="ctr">
                        <a:lnSpc>
                          <a:spcPct val="115000"/>
                        </a:lnSpc>
                        <a:spcAft>
                          <a:spcPts val="1000"/>
                        </a:spcAft>
                      </a:pPr>
                      <a:r>
                        <a:rPr lang="es-EC" sz="1200" dirty="0">
                          <a:effectLst>
                            <a:outerShdw blurRad="38100" dist="38100" dir="2700000" algn="tl">
                              <a:srgbClr val="000000">
                                <a:alpha val="43137"/>
                              </a:srgbClr>
                            </a:outerShdw>
                          </a:effectLst>
                        </a:rPr>
                        <a:t>Sa-86</a:t>
                      </a:r>
                      <a:endParaRPr lang="es-EC" sz="12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 </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1295,44</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&lt;0,3</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7,26</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&lt;30</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241,26</a:t>
                      </a:r>
                      <a:endParaRPr lang="es-EC" sz="1200" dirty="0">
                        <a:effectLst/>
                        <a:latin typeface="Times New Roman"/>
                        <a:ea typeface="Times New Roman"/>
                        <a:cs typeface="Times New Roman"/>
                      </a:endParaRPr>
                    </a:p>
                  </a:txBody>
                  <a:tcPr marL="68580" marR="68580" marT="0" marB="0"/>
                </a:tc>
              </a:tr>
              <a:tr h="262188">
                <a:tc>
                  <a:txBody>
                    <a:bodyPr/>
                    <a:lstStyle/>
                    <a:p>
                      <a:pPr algn="ctr">
                        <a:lnSpc>
                          <a:spcPct val="115000"/>
                        </a:lnSpc>
                        <a:spcAft>
                          <a:spcPts val="1000"/>
                        </a:spcAft>
                      </a:pPr>
                      <a:r>
                        <a:rPr lang="es-EC" sz="1200" dirty="0">
                          <a:effectLst>
                            <a:outerShdw blurRad="38100" dist="38100" dir="2700000" algn="tl">
                              <a:srgbClr val="000000">
                                <a:alpha val="43137"/>
                              </a:srgbClr>
                            </a:outerShdw>
                          </a:effectLst>
                        </a:rPr>
                        <a:t>Sa-97</a:t>
                      </a:r>
                      <a:endParaRPr lang="es-EC" sz="12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 </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9144,79</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&lt;0,3</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1,02</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&lt;30</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&lt;20</a:t>
                      </a:r>
                      <a:endParaRPr lang="es-EC" sz="1200" dirty="0">
                        <a:effectLst/>
                        <a:latin typeface="Times New Roman"/>
                        <a:ea typeface="Times New Roman"/>
                        <a:cs typeface="Times New Roman"/>
                      </a:endParaRPr>
                    </a:p>
                  </a:txBody>
                  <a:tcPr marL="68580" marR="68580" marT="0" marB="0"/>
                </a:tc>
              </a:tr>
              <a:tr h="262188">
                <a:tc>
                  <a:txBody>
                    <a:bodyPr/>
                    <a:lstStyle/>
                    <a:p>
                      <a:pPr algn="ctr">
                        <a:lnSpc>
                          <a:spcPct val="115000"/>
                        </a:lnSpc>
                        <a:spcAft>
                          <a:spcPts val="1000"/>
                        </a:spcAft>
                      </a:pPr>
                      <a:r>
                        <a:rPr lang="es-EC" sz="1200" dirty="0">
                          <a:effectLst>
                            <a:outerShdw blurRad="38100" dist="38100" dir="2700000" algn="tl">
                              <a:srgbClr val="000000">
                                <a:alpha val="43137"/>
                              </a:srgbClr>
                            </a:outerShdw>
                          </a:effectLst>
                        </a:rPr>
                        <a:t>Sa-67</a:t>
                      </a:r>
                      <a:endParaRPr lang="es-EC" sz="12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 </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17208,47</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&lt;0,3</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0,96</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&lt;30</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162,42</a:t>
                      </a:r>
                      <a:endParaRPr lang="es-EC" sz="1200" dirty="0">
                        <a:effectLst/>
                        <a:latin typeface="Times New Roman"/>
                        <a:ea typeface="Times New Roman"/>
                        <a:cs typeface="Times New Roman"/>
                      </a:endParaRPr>
                    </a:p>
                  </a:txBody>
                  <a:tcPr marL="68580" marR="68580" marT="0" marB="0"/>
                </a:tc>
              </a:tr>
              <a:tr h="262188">
                <a:tc>
                  <a:txBody>
                    <a:bodyPr/>
                    <a:lstStyle/>
                    <a:p>
                      <a:pPr algn="ctr">
                        <a:lnSpc>
                          <a:spcPct val="115000"/>
                        </a:lnSpc>
                        <a:spcAft>
                          <a:spcPts val="1000"/>
                        </a:spcAft>
                      </a:pPr>
                      <a:r>
                        <a:rPr lang="es-EC" sz="1200" dirty="0">
                          <a:effectLst>
                            <a:outerShdw blurRad="38100" dist="38100" dir="2700000" algn="tl">
                              <a:srgbClr val="000000">
                                <a:alpha val="43137"/>
                              </a:srgbClr>
                            </a:outerShdw>
                          </a:effectLst>
                        </a:rPr>
                        <a:t>Sa-65</a:t>
                      </a:r>
                      <a:endParaRPr lang="es-EC" sz="12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 </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123,39</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&lt;0,3</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&lt;0,8</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&lt;30</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&lt;20</a:t>
                      </a:r>
                      <a:endParaRPr lang="es-EC" sz="1200">
                        <a:effectLst/>
                        <a:latin typeface="Times New Roman"/>
                        <a:ea typeface="Times New Roman"/>
                        <a:cs typeface="Times New Roman"/>
                      </a:endParaRPr>
                    </a:p>
                  </a:txBody>
                  <a:tcPr marL="68580" marR="68580" marT="0" marB="0"/>
                </a:tc>
              </a:tr>
              <a:tr h="262188">
                <a:tc>
                  <a:txBody>
                    <a:bodyPr/>
                    <a:lstStyle/>
                    <a:p>
                      <a:pPr algn="ctr">
                        <a:lnSpc>
                          <a:spcPct val="115000"/>
                        </a:lnSpc>
                        <a:spcAft>
                          <a:spcPts val="1000"/>
                        </a:spcAft>
                      </a:pPr>
                      <a:r>
                        <a:rPr lang="es-EC" sz="1200" dirty="0">
                          <a:effectLst>
                            <a:outerShdw blurRad="38100" dist="38100" dir="2700000" algn="tl">
                              <a:srgbClr val="000000">
                                <a:alpha val="43137"/>
                              </a:srgbClr>
                            </a:outerShdw>
                          </a:effectLst>
                        </a:rPr>
                        <a:t>Sa-80</a:t>
                      </a:r>
                      <a:endParaRPr lang="es-EC" sz="12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 </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135,49</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&lt;0,3</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1,27</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&lt;30</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&lt;20</a:t>
                      </a:r>
                      <a:endParaRPr lang="es-EC" sz="1200">
                        <a:effectLst/>
                        <a:latin typeface="Times New Roman"/>
                        <a:ea typeface="Times New Roman"/>
                        <a:cs typeface="Times New Roman"/>
                      </a:endParaRPr>
                    </a:p>
                  </a:txBody>
                  <a:tcPr marL="68580" marR="68580" marT="0" marB="0"/>
                </a:tc>
              </a:tr>
              <a:tr h="262188">
                <a:tc>
                  <a:txBody>
                    <a:bodyPr/>
                    <a:lstStyle/>
                    <a:p>
                      <a:pPr algn="ctr">
                        <a:lnSpc>
                          <a:spcPct val="115000"/>
                        </a:lnSpc>
                        <a:spcAft>
                          <a:spcPts val="1000"/>
                        </a:spcAft>
                      </a:pPr>
                      <a:r>
                        <a:rPr lang="es-EC" sz="1200" dirty="0">
                          <a:effectLst>
                            <a:outerShdw blurRad="38100" dist="38100" dir="2700000" algn="tl">
                              <a:srgbClr val="000000">
                                <a:alpha val="43137"/>
                              </a:srgbClr>
                            </a:outerShdw>
                          </a:effectLst>
                        </a:rPr>
                        <a:t>Sa-38</a:t>
                      </a:r>
                      <a:endParaRPr lang="es-EC" sz="12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 </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870,81</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&lt;0,3</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1,04</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&lt;30</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&lt;20</a:t>
                      </a:r>
                      <a:endParaRPr lang="es-EC" sz="1200">
                        <a:effectLst/>
                        <a:latin typeface="Times New Roman"/>
                        <a:ea typeface="Times New Roman"/>
                        <a:cs typeface="Times New Roman"/>
                      </a:endParaRPr>
                    </a:p>
                  </a:txBody>
                  <a:tcPr marL="68580" marR="68580" marT="0" marB="0"/>
                </a:tc>
              </a:tr>
              <a:tr h="262188">
                <a:tc>
                  <a:txBody>
                    <a:bodyPr/>
                    <a:lstStyle/>
                    <a:p>
                      <a:pPr algn="ctr">
                        <a:lnSpc>
                          <a:spcPct val="115000"/>
                        </a:lnSpc>
                        <a:spcAft>
                          <a:spcPts val="1000"/>
                        </a:spcAft>
                      </a:pPr>
                      <a:r>
                        <a:rPr lang="es-EC" sz="1200" dirty="0">
                          <a:effectLst>
                            <a:outerShdw blurRad="38100" dist="38100" dir="2700000" algn="tl">
                              <a:srgbClr val="000000">
                                <a:alpha val="43137"/>
                              </a:srgbClr>
                            </a:outerShdw>
                          </a:effectLst>
                        </a:rPr>
                        <a:t>Sa-20</a:t>
                      </a:r>
                      <a:endParaRPr lang="es-EC" sz="1200" b="1" dirty="0">
                        <a:effectLst>
                          <a:outerShdw blurRad="38100" dist="38100" dir="2700000" algn="tl">
                            <a:srgbClr val="000000">
                              <a:alpha val="43137"/>
                            </a:srgbClr>
                          </a:outerShdw>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 </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232,04</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&lt;0,3</a:t>
                      </a:r>
                      <a:endParaRPr lang="es-EC" sz="1200" dirty="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&lt;0,8</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a:effectLst/>
                        </a:rPr>
                        <a:t>&lt;30</a:t>
                      </a:r>
                      <a:endParaRPr lang="es-EC" sz="1200">
                        <a:effectLst/>
                        <a:latin typeface="Times New Roman"/>
                        <a:ea typeface="Times New Roman"/>
                        <a:cs typeface="Times New Roman"/>
                      </a:endParaRPr>
                    </a:p>
                  </a:txBody>
                  <a:tcPr marL="68580" marR="68580" marT="0" marB="0"/>
                </a:tc>
                <a:tc>
                  <a:txBody>
                    <a:bodyPr/>
                    <a:lstStyle/>
                    <a:p>
                      <a:pPr algn="ctr">
                        <a:lnSpc>
                          <a:spcPct val="115000"/>
                        </a:lnSpc>
                        <a:spcAft>
                          <a:spcPts val="1000"/>
                        </a:spcAft>
                      </a:pPr>
                      <a:r>
                        <a:rPr lang="es-EC" sz="1200" dirty="0">
                          <a:effectLst/>
                        </a:rPr>
                        <a:t>&lt;20</a:t>
                      </a:r>
                      <a:endParaRPr lang="es-EC" sz="1200" dirty="0">
                        <a:effectLst/>
                        <a:latin typeface="Times New Roman"/>
                        <a:ea typeface="Times New Roman"/>
                        <a:cs typeface="Times New Roman"/>
                      </a:endParaRPr>
                    </a:p>
                  </a:txBody>
                  <a:tcPr marL="68580" marR="68580" marT="0" marB="0"/>
                </a:tc>
              </a:tr>
            </a:tbl>
          </a:graphicData>
        </a:graphic>
      </p:graphicFrame>
      <p:sp>
        <p:nvSpPr>
          <p:cNvPr id="13" name="12 CuadroTexto"/>
          <p:cNvSpPr txBox="1"/>
          <p:nvPr/>
        </p:nvSpPr>
        <p:spPr>
          <a:xfrm>
            <a:off x="1403648" y="475752"/>
            <a:ext cx="655695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AR" b="1" dirty="0" smtClean="0">
                <a:cs typeface="Arial" pitchFamily="34" charset="0"/>
              </a:rPr>
              <a:t>ANÁLISIS QUÍMICOS DE LAS MUESTRAS DE SUELOS RECOLECTADAS</a:t>
            </a:r>
            <a:endParaRPr lang="es-EC" sz="1600" b="1" dirty="0">
              <a:cs typeface="Arial" pitchFamily="34" charset="0"/>
            </a:endParaRPr>
          </a:p>
        </p:txBody>
      </p:sp>
      <p:sp>
        <p:nvSpPr>
          <p:cNvPr id="17" name="16 Elipse"/>
          <p:cNvSpPr/>
          <p:nvPr/>
        </p:nvSpPr>
        <p:spPr>
          <a:xfrm>
            <a:off x="3272587" y="3447954"/>
            <a:ext cx="736381" cy="20906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8" name="17 Elipse"/>
          <p:cNvSpPr/>
          <p:nvPr/>
        </p:nvSpPr>
        <p:spPr>
          <a:xfrm>
            <a:off x="3256572" y="3696876"/>
            <a:ext cx="806908" cy="22466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9" name="18 Elipse"/>
          <p:cNvSpPr/>
          <p:nvPr/>
        </p:nvSpPr>
        <p:spPr>
          <a:xfrm>
            <a:off x="3272587" y="3950665"/>
            <a:ext cx="718292" cy="25291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0" name="19 Elipse"/>
          <p:cNvSpPr/>
          <p:nvPr/>
        </p:nvSpPr>
        <p:spPr>
          <a:xfrm>
            <a:off x="5868144" y="3466910"/>
            <a:ext cx="517374" cy="1901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1" name="20 Elipse"/>
          <p:cNvSpPr/>
          <p:nvPr/>
        </p:nvSpPr>
        <p:spPr>
          <a:xfrm>
            <a:off x="5868144" y="4509119"/>
            <a:ext cx="474327" cy="1877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2" name="21 Elipse"/>
          <p:cNvSpPr/>
          <p:nvPr/>
        </p:nvSpPr>
        <p:spPr>
          <a:xfrm>
            <a:off x="5868144" y="4780902"/>
            <a:ext cx="490050" cy="216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3" name="22 Elipse"/>
          <p:cNvSpPr/>
          <p:nvPr/>
        </p:nvSpPr>
        <p:spPr>
          <a:xfrm>
            <a:off x="5803986" y="2653510"/>
            <a:ext cx="592365" cy="2431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4" name="23 Elipse"/>
          <p:cNvSpPr/>
          <p:nvPr/>
        </p:nvSpPr>
        <p:spPr>
          <a:xfrm>
            <a:off x="7096080" y="3447954"/>
            <a:ext cx="621460" cy="209061"/>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5" name="24 Elipse"/>
          <p:cNvSpPr/>
          <p:nvPr/>
        </p:nvSpPr>
        <p:spPr>
          <a:xfrm>
            <a:off x="7131959" y="3956771"/>
            <a:ext cx="549703" cy="247264"/>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6" name="25 CuadroTexto"/>
          <p:cNvSpPr txBox="1"/>
          <p:nvPr/>
        </p:nvSpPr>
        <p:spPr>
          <a:xfrm>
            <a:off x="1544681" y="5317805"/>
            <a:ext cx="3867148" cy="276999"/>
          </a:xfrm>
          <a:prstGeom prst="rect">
            <a:avLst/>
          </a:prstGeom>
          <a:noFill/>
        </p:spPr>
        <p:txBody>
          <a:bodyPr wrap="square" rtlCol="0">
            <a:spAutoFit/>
          </a:bodyPr>
          <a:lstStyle/>
          <a:p>
            <a:pPr algn="ctr"/>
            <a:r>
              <a:rPr lang="es-AR" sz="1200" b="1" i="1" dirty="0" smtClean="0">
                <a:latin typeface="Arial" pitchFamily="34" charset="0"/>
                <a:cs typeface="Arial" pitchFamily="34" charset="0"/>
              </a:rPr>
              <a:t>E-S*. </a:t>
            </a:r>
            <a:r>
              <a:rPr lang="es-AR" sz="1200" i="1" dirty="0" smtClean="0">
                <a:latin typeface="Arial" pitchFamily="34" charset="0"/>
                <a:cs typeface="Arial" pitchFamily="34" charset="0"/>
              </a:rPr>
              <a:t>Límite permisible en un ecosistema sensible</a:t>
            </a:r>
            <a:endParaRPr lang="es-EC" sz="1200" i="1" dirty="0">
              <a:latin typeface="Arial" pitchFamily="34" charset="0"/>
              <a:cs typeface="Arial" pitchFamily="34" charset="0"/>
            </a:endParaRPr>
          </a:p>
        </p:txBody>
      </p:sp>
      <p:sp>
        <p:nvSpPr>
          <p:cNvPr id="8" name="7 Llamada de nube">
            <a:hlinkClick r:id="rId2" action="ppaction://hlinksldjump"/>
          </p:cNvPr>
          <p:cNvSpPr/>
          <p:nvPr/>
        </p:nvSpPr>
        <p:spPr>
          <a:xfrm rot="3559858">
            <a:off x="7793586" y="1689004"/>
            <a:ext cx="1301497" cy="696412"/>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AR" sz="1200" b="1" dirty="0" smtClean="0">
                <a:effectLst>
                  <a:outerShdw blurRad="38100" dist="38100" dir="2700000" algn="tl">
                    <a:srgbClr val="000000">
                      <a:alpha val="43137"/>
                    </a:srgbClr>
                  </a:outerShdw>
                </a:effectLst>
              </a:rPr>
              <a:t>Imágenes de los pasivos</a:t>
            </a:r>
            <a:endParaRPr lang="es-EC"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49263541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1000"/>
                                        <p:tgtEl>
                                          <p:spTgt spid="25"/>
                                        </p:tgtEl>
                                      </p:cBhvr>
                                    </p:animEffect>
                                    <p:anim calcmode="lin" valueType="num">
                                      <p:cBhvr>
                                        <p:cTn id="73" dur="1000" fill="hold"/>
                                        <p:tgtEl>
                                          <p:spTgt spid="25"/>
                                        </p:tgtEl>
                                        <p:attrNameLst>
                                          <p:attrName>ppt_x</p:attrName>
                                        </p:attrNameLst>
                                      </p:cBhvr>
                                      <p:tavLst>
                                        <p:tav tm="0">
                                          <p:val>
                                            <p:strVal val="#ppt_x"/>
                                          </p:val>
                                        </p:tav>
                                        <p:tav tm="100000">
                                          <p:val>
                                            <p:strVal val="#ppt_x"/>
                                          </p:val>
                                        </p:tav>
                                      </p:tavLst>
                                    </p:anim>
                                    <p:anim calcmode="lin" valueType="num">
                                      <p:cBhvr>
                                        <p:cTn id="7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493556" y="476672"/>
            <a:ext cx="6195241"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b="1" dirty="0" smtClean="0"/>
              <a:t>POBLACIÓN DE ESPORAS DE HMA DE LAS MUESTRAS DE LOS PASIVOS AMBIENTALES</a:t>
            </a:r>
            <a:endParaRPr lang="es-EC" b="1" dirty="0"/>
          </a:p>
        </p:txBody>
      </p:sp>
      <p:graphicFrame>
        <p:nvGraphicFramePr>
          <p:cNvPr id="9" name="8 Gráfico"/>
          <p:cNvGraphicFramePr/>
          <p:nvPr>
            <p:extLst>
              <p:ext uri="{D42A27DB-BD31-4B8C-83A1-F6EECF244321}">
                <p14:modId xmlns:p14="http://schemas.microsoft.com/office/powerpoint/2010/main" xmlns="" val="3522306877"/>
              </p:ext>
            </p:extLst>
          </p:nvPr>
        </p:nvGraphicFramePr>
        <p:xfrm>
          <a:off x="198688" y="1126890"/>
          <a:ext cx="8784976" cy="4754269"/>
        </p:xfrm>
        <a:graphic>
          <a:graphicData uri="http://schemas.openxmlformats.org/drawingml/2006/chart">
            <c:chart xmlns:c="http://schemas.openxmlformats.org/drawingml/2006/chart" xmlns:r="http://schemas.openxmlformats.org/officeDocument/2006/relationships" r:id="rId2"/>
          </a:graphicData>
        </a:graphic>
      </p:graphicFrame>
      <p:sp>
        <p:nvSpPr>
          <p:cNvPr id="11" name="10 Elipse"/>
          <p:cNvSpPr/>
          <p:nvPr/>
        </p:nvSpPr>
        <p:spPr>
          <a:xfrm>
            <a:off x="1963548" y="1466851"/>
            <a:ext cx="576064" cy="30596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2" name="11 Elipse"/>
          <p:cNvSpPr/>
          <p:nvPr/>
        </p:nvSpPr>
        <p:spPr>
          <a:xfrm rot="19493632">
            <a:off x="1789589" y="4585234"/>
            <a:ext cx="641507" cy="40146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3" name="12 Elipse"/>
          <p:cNvSpPr/>
          <p:nvPr/>
        </p:nvSpPr>
        <p:spPr>
          <a:xfrm rot="19198236">
            <a:off x="7536817" y="4798969"/>
            <a:ext cx="759978" cy="35470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4" name="13 Elipse"/>
          <p:cNvSpPr/>
          <p:nvPr/>
        </p:nvSpPr>
        <p:spPr>
          <a:xfrm>
            <a:off x="7867686" y="3204061"/>
            <a:ext cx="595184" cy="30928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Tree>
    <p:extLst>
      <p:ext uri="{BB962C8B-B14F-4D97-AF65-F5344CB8AC3E}">
        <p14:creationId xmlns:p14="http://schemas.microsoft.com/office/powerpoint/2010/main" xmlns="" val="416253984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9" grpId="0">
        <p:bldAsOne/>
      </p:bldGraphic>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419872" y="332656"/>
            <a:ext cx="2088232" cy="893961"/>
          </a:xfrm>
          <a:noFill/>
          <a:ln>
            <a:noFill/>
          </a:ln>
        </p:spPr>
        <p:style>
          <a:lnRef idx="2">
            <a:schemeClr val="dk1"/>
          </a:lnRef>
          <a:fillRef idx="1">
            <a:schemeClr val="lt1"/>
          </a:fillRef>
          <a:effectRef idx="0">
            <a:schemeClr val="dk1"/>
          </a:effectRef>
          <a:fontRef idx="minor">
            <a:schemeClr val="dk1"/>
          </a:fontRef>
        </p:style>
        <p:txBody>
          <a:bodyPr>
            <a:normAutofit/>
          </a:bodyPr>
          <a:lstStyle/>
          <a:p>
            <a:r>
              <a:rPr lang="es-AR" b="1" u="sng" dirty="0" smtClean="0">
                <a:solidFill>
                  <a:srgbClr val="C00000"/>
                </a:solidFill>
                <a:effectLst>
                  <a:outerShdw blurRad="38100" dist="38100" dir="2700000" algn="tl">
                    <a:srgbClr val="000000">
                      <a:alpha val="43137"/>
                    </a:srgbClr>
                  </a:outerShdw>
                </a:effectLst>
              </a:rPr>
              <a:t>ÍNDICE</a:t>
            </a:r>
            <a:endParaRPr lang="es-EC" b="1" u="sng" dirty="0">
              <a:solidFill>
                <a:srgbClr val="C00000"/>
              </a:solidFill>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323528" y="1772816"/>
            <a:ext cx="6400800" cy="3888432"/>
          </a:xfrm>
        </p:spPr>
        <p:txBody>
          <a:bodyPr>
            <a:normAutofit fontScale="92500" lnSpcReduction="20000"/>
          </a:bodyPr>
          <a:lstStyle/>
          <a:p>
            <a:pPr marL="457200" indent="-457200" algn="l">
              <a:buClr>
                <a:srgbClr val="C00000"/>
              </a:buClr>
              <a:buFont typeface="Arial" pitchFamily="34" charset="0"/>
              <a:buChar char="•"/>
            </a:pPr>
            <a:r>
              <a:rPr lang="es-AR" dirty="0" smtClean="0">
                <a:solidFill>
                  <a:schemeClr val="tx2"/>
                </a:solidFill>
                <a:hlinkClick r:id="rId3" action="ppaction://hlinksldjump"/>
              </a:rPr>
              <a:t>Problema</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4" action="ppaction://hlinksldjump"/>
              </a:rPr>
              <a:t>Justificación</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5" action="ppaction://hlinksldjump"/>
              </a:rPr>
              <a:t>Objetivos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6" action="ppaction://hlinksldjump"/>
              </a:rPr>
              <a:t>Marco Teórico</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7" action="ppaction://hlinksldjump"/>
              </a:rPr>
              <a:t>Materiales y Métodos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8" action="ppaction://hlinksldjump"/>
              </a:rPr>
              <a:t>Resultados y Discusión</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9" action="ppaction://hlinksldjump"/>
              </a:rPr>
              <a:t>Conclusiones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10" action="ppaction://hlinksldjump"/>
              </a:rPr>
              <a:t>Recomendaciones</a:t>
            </a:r>
            <a:endParaRPr lang="es-AR" dirty="0" smtClean="0">
              <a:solidFill>
                <a:schemeClr val="tx2"/>
              </a:solidFill>
            </a:endParaRPr>
          </a:p>
          <a:p>
            <a:pPr marL="457200" indent="-457200" algn="l">
              <a:buClr>
                <a:srgbClr val="C00000"/>
              </a:buClr>
              <a:buFont typeface="Arial" pitchFamily="34" charset="0"/>
              <a:buChar char="•"/>
            </a:pPr>
            <a:endParaRPr lang="es-AR" dirty="0" smtClean="0"/>
          </a:p>
          <a:p>
            <a:pPr marL="457200" indent="-457200" algn="l">
              <a:buClr>
                <a:srgbClr val="C00000"/>
              </a:buClr>
              <a:buFont typeface="Arial" pitchFamily="34" charset="0"/>
              <a:buChar char="•"/>
            </a:pPr>
            <a:endParaRPr lang="es-AR" dirty="0" smtClean="0"/>
          </a:p>
          <a:p>
            <a:pPr marL="457200" indent="-457200">
              <a:buClr>
                <a:srgbClr val="C00000"/>
              </a:buClr>
              <a:buFont typeface="Arial" pitchFamily="34" charset="0"/>
              <a:buChar char="•"/>
            </a:pPr>
            <a:endParaRPr lang="es-AR" dirty="0" smtClean="0"/>
          </a:p>
          <a:p>
            <a:pPr marL="457200" indent="-457200">
              <a:buClr>
                <a:srgbClr val="C00000"/>
              </a:buClr>
              <a:buFont typeface="Arial" pitchFamily="34" charset="0"/>
              <a:buChar char="•"/>
            </a:pPr>
            <a:endParaRPr lang="es-EC" dirty="0"/>
          </a:p>
        </p:txBody>
      </p:sp>
      <p:grpSp>
        <p:nvGrpSpPr>
          <p:cNvPr id="6" name="5 Grupo"/>
          <p:cNvGrpSpPr/>
          <p:nvPr/>
        </p:nvGrpSpPr>
        <p:grpSpPr>
          <a:xfrm>
            <a:off x="5436096" y="1772815"/>
            <a:ext cx="2905900" cy="3744416"/>
            <a:chOff x="4860032" y="1772816"/>
            <a:chExt cx="2761884" cy="3239142"/>
          </a:xfrm>
        </p:grpSpPr>
        <p:pic>
          <p:nvPicPr>
            <p:cNvPr id="7171" name="Picture 3" descr="D:\Borisins\tesis\TESIS MICORRIZAS\Fotos\Fotos Monosporicos\Fotos esporas\P80\DSC00367.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860032" y="3458834"/>
              <a:ext cx="2761884" cy="1553124"/>
            </a:xfrm>
            <a:prstGeom prst="rect">
              <a:avLst/>
            </a:prstGeom>
            <a:ln w="88900" cap="sq" cmpd="thickThin">
              <a:solidFill>
                <a:schemeClr val="tx1">
                  <a:lumMod val="85000"/>
                  <a:lumOff val="15000"/>
                </a:schemeClr>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7172" name="Picture 4" descr="D:\Borisins\tesis\TESIS MICORRIZAS\Fotos\Fotos Monosporicos\Fotos esporas\P67\112,113,114,115,116,117.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860032" y="1772816"/>
              <a:ext cx="2761884" cy="1553123"/>
            </a:xfrm>
            <a:prstGeom prst="rect">
              <a:avLst/>
            </a:prstGeom>
            <a:ln w="88900" cap="sq" cmpd="thickThin">
              <a:solidFill>
                <a:schemeClr val="tx1">
                  <a:lumMod val="85000"/>
                  <a:lumOff val="15000"/>
                </a:schemeClr>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grpSp>
      <p:sp>
        <p:nvSpPr>
          <p:cNvPr id="7" name="6 Rectángulo"/>
          <p:cNvSpPr/>
          <p:nvPr/>
        </p:nvSpPr>
        <p:spPr>
          <a:xfrm>
            <a:off x="348316" y="1657798"/>
            <a:ext cx="2448272" cy="580869"/>
          </a:xfrm>
          <a:prstGeom prst="rect">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noFill/>
            </a:endParaRPr>
          </a:p>
        </p:txBody>
      </p:sp>
    </p:spTree>
    <p:extLst>
      <p:ext uri="{BB962C8B-B14F-4D97-AF65-F5344CB8AC3E}">
        <p14:creationId xmlns:p14="http://schemas.microsoft.com/office/powerpoint/2010/main" xmlns="" val="261403672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additive="base">
                                        <p:cTn id="4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31"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 calcmode="lin" valueType="num">
                                      <p:cBhvr>
                                        <p:cTn id="47" dur="500" fill="hold"/>
                                        <p:tgtEl>
                                          <p:spTgt spid="7"/>
                                        </p:tgtEl>
                                        <p:attrNameLst>
                                          <p:attrName>style.rotation</p:attrName>
                                        </p:attrNameLst>
                                      </p:cBhvr>
                                      <p:tavLst>
                                        <p:tav tm="0">
                                          <p:val>
                                            <p:fltVal val="90"/>
                                          </p:val>
                                        </p:tav>
                                        <p:tav tm="100000">
                                          <p:val>
                                            <p:fltVal val="0"/>
                                          </p:val>
                                        </p:tav>
                                      </p:tavLst>
                                    </p:anim>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99949" y="332656"/>
            <a:ext cx="7714627"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sz="1600" b="1" dirty="0" smtClean="0"/>
              <a:t>DETERMINACIÓN DEL PORCENTAJE DE COLONIZACIÓN RADICAL DE LAS MUESTRAS DE LOS PASIVOS AMBIENTALES</a:t>
            </a:r>
            <a:endParaRPr lang="es-EC" sz="1600" b="1" dirty="0">
              <a:latin typeface="Arial" pitchFamily="34" charset="0"/>
              <a:cs typeface="Arial" pitchFamily="34" charset="0"/>
            </a:endParaRPr>
          </a:p>
        </p:txBody>
      </p:sp>
      <p:graphicFrame>
        <p:nvGraphicFramePr>
          <p:cNvPr id="21" name="20 Gráfico"/>
          <p:cNvGraphicFramePr/>
          <p:nvPr>
            <p:extLst>
              <p:ext uri="{D42A27DB-BD31-4B8C-83A1-F6EECF244321}">
                <p14:modId xmlns:p14="http://schemas.microsoft.com/office/powerpoint/2010/main" xmlns="" val="358628235"/>
              </p:ext>
            </p:extLst>
          </p:nvPr>
        </p:nvGraphicFramePr>
        <p:xfrm>
          <a:off x="147026" y="1196752"/>
          <a:ext cx="8820472" cy="4977263"/>
        </p:xfrm>
        <a:graphic>
          <a:graphicData uri="http://schemas.openxmlformats.org/drawingml/2006/chart">
            <c:chart xmlns:c="http://schemas.openxmlformats.org/drawingml/2006/chart" xmlns:r="http://schemas.openxmlformats.org/officeDocument/2006/relationships" r:id="rId3"/>
          </a:graphicData>
        </a:graphic>
      </p:graphicFrame>
      <p:sp>
        <p:nvSpPr>
          <p:cNvPr id="22" name="21 Elipse"/>
          <p:cNvSpPr/>
          <p:nvPr/>
        </p:nvSpPr>
        <p:spPr>
          <a:xfrm rot="19493632">
            <a:off x="1566379" y="4876372"/>
            <a:ext cx="654834" cy="44047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3" name="22 Elipse"/>
          <p:cNvSpPr/>
          <p:nvPr/>
        </p:nvSpPr>
        <p:spPr>
          <a:xfrm>
            <a:off x="1775329" y="1233463"/>
            <a:ext cx="544687" cy="39148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4" name="23 Elipse"/>
          <p:cNvSpPr/>
          <p:nvPr/>
        </p:nvSpPr>
        <p:spPr>
          <a:xfrm rot="19198236">
            <a:off x="7599801" y="5109560"/>
            <a:ext cx="630039" cy="43969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5" name="24 Elipse"/>
          <p:cNvSpPr/>
          <p:nvPr/>
        </p:nvSpPr>
        <p:spPr>
          <a:xfrm>
            <a:off x="7801417" y="2580700"/>
            <a:ext cx="613159" cy="37888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Tree>
    <p:extLst>
      <p:ext uri="{BB962C8B-B14F-4D97-AF65-F5344CB8AC3E}">
        <p14:creationId xmlns:p14="http://schemas.microsoft.com/office/powerpoint/2010/main" xmlns="" val="175008962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21" grpId="0">
        <p:bldAsOne/>
      </p:bldGraphic>
      <p:bldP spid="22" grpId="0" animBg="1"/>
      <p:bldP spid="23" grpId="0" animBg="1"/>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850344" y="205830"/>
            <a:ext cx="576064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b="1" dirty="0" smtClean="0"/>
              <a:t>CULTIVOS MONOSPÓRICOS DE HONGOS MICORRÍCICOS ARBUSCULARES (HMA)</a:t>
            </a:r>
            <a:endParaRPr lang="es-EC" b="1" dirty="0"/>
          </a:p>
        </p:txBody>
      </p:sp>
      <p:sp>
        <p:nvSpPr>
          <p:cNvPr id="2" name="1 Rectángulo"/>
          <p:cNvSpPr/>
          <p:nvPr/>
        </p:nvSpPr>
        <p:spPr>
          <a:xfrm>
            <a:off x="467545" y="980728"/>
            <a:ext cx="417646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lvl="3" algn="ctr"/>
            <a:r>
              <a:rPr lang="es-EC" b="1" i="1" dirty="0"/>
              <a:t>Determinación de la </a:t>
            </a:r>
            <a:r>
              <a:rPr lang="es-EC" b="1" i="1" dirty="0" smtClean="0"/>
              <a:t>Colonización Radical (14 semanas)</a:t>
            </a:r>
            <a:endParaRPr lang="es-EC" b="1" i="1" dirty="0"/>
          </a:p>
        </p:txBody>
      </p:sp>
      <p:graphicFrame>
        <p:nvGraphicFramePr>
          <p:cNvPr id="3" name="2 Tabla"/>
          <p:cNvGraphicFramePr>
            <a:graphicFrameLocks noGrp="1"/>
          </p:cNvGraphicFramePr>
          <p:nvPr>
            <p:extLst>
              <p:ext uri="{D42A27DB-BD31-4B8C-83A1-F6EECF244321}">
                <p14:modId xmlns:p14="http://schemas.microsoft.com/office/powerpoint/2010/main" xmlns="" val="2321102904"/>
              </p:ext>
            </p:extLst>
          </p:nvPr>
        </p:nvGraphicFramePr>
        <p:xfrm>
          <a:off x="226404" y="1707232"/>
          <a:ext cx="5544616" cy="2466248"/>
        </p:xfrm>
        <a:graphic>
          <a:graphicData uri="http://schemas.openxmlformats.org/drawingml/2006/table">
            <a:tbl>
              <a:tblPr firstRow="1" firstCol="1" lastRow="1"/>
              <a:tblGrid>
                <a:gridCol w="2772308"/>
                <a:gridCol w="2772308"/>
              </a:tblGrid>
              <a:tr h="470850">
                <a:tc>
                  <a:txBody>
                    <a:bodyPr/>
                    <a:lstStyle/>
                    <a:p>
                      <a:pPr algn="ctr">
                        <a:lnSpc>
                          <a:spcPct val="115000"/>
                        </a:lnSpc>
                        <a:spcAft>
                          <a:spcPts val="1000"/>
                        </a:spcAft>
                      </a:pPr>
                      <a:r>
                        <a:rPr lang="es-EC" sz="1600" b="1" dirty="0">
                          <a:solidFill>
                            <a:srgbClr val="000000"/>
                          </a:solidFill>
                          <a:effectLst/>
                          <a:latin typeface="Calibri"/>
                          <a:ea typeface="Times New Roman"/>
                          <a:cs typeface="Times New Roman"/>
                        </a:rPr>
                        <a:t>Magnitud de colonización radical</a:t>
                      </a:r>
                      <a:endParaRPr lang="es-EC" sz="1600" dirty="0">
                        <a:effectLst/>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600" b="1">
                          <a:solidFill>
                            <a:srgbClr val="000000"/>
                          </a:solidFill>
                          <a:effectLst/>
                          <a:latin typeface="Calibri"/>
                          <a:ea typeface="Times New Roman"/>
                          <a:cs typeface="Times New Roman"/>
                        </a:rPr>
                        <a:t>Número de cultivos</a:t>
                      </a:r>
                      <a:endParaRPr lang="es-EC" sz="1600">
                        <a:effectLst/>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35">
                <a:tc>
                  <a:txBody>
                    <a:bodyPr/>
                    <a:lstStyle/>
                    <a:p>
                      <a:pPr algn="ctr">
                        <a:lnSpc>
                          <a:spcPct val="115000"/>
                        </a:lnSpc>
                        <a:spcAft>
                          <a:spcPts val="1000"/>
                        </a:spcAft>
                      </a:pPr>
                      <a:r>
                        <a:rPr lang="es-EC" sz="1600" b="1">
                          <a:solidFill>
                            <a:srgbClr val="000000"/>
                          </a:solidFill>
                          <a:effectLst/>
                          <a:latin typeface="Calibri"/>
                          <a:ea typeface="Times New Roman"/>
                          <a:cs typeface="Times New Roman"/>
                        </a:rPr>
                        <a:t>Alta</a:t>
                      </a:r>
                      <a:endParaRPr lang="es-EC" sz="1600">
                        <a:effectLst/>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1000"/>
                        </a:spcAft>
                      </a:pPr>
                      <a:r>
                        <a:rPr lang="es-EC" sz="1600">
                          <a:solidFill>
                            <a:srgbClr val="000000"/>
                          </a:solidFill>
                          <a:effectLst/>
                          <a:latin typeface="Calibri"/>
                          <a:ea typeface="Times New Roman"/>
                          <a:cs typeface="Times New Roman"/>
                        </a:rPr>
                        <a:t>7</a:t>
                      </a:r>
                      <a:endParaRPr lang="es-EC" sz="1600">
                        <a:effectLst/>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315835">
                <a:tc>
                  <a:txBody>
                    <a:bodyPr/>
                    <a:lstStyle/>
                    <a:p>
                      <a:pPr algn="ctr">
                        <a:lnSpc>
                          <a:spcPct val="115000"/>
                        </a:lnSpc>
                        <a:spcAft>
                          <a:spcPts val="1000"/>
                        </a:spcAft>
                      </a:pPr>
                      <a:r>
                        <a:rPr lang="es-EC" sz="1600" b="1">
                          <a:solidFill>
                            <a:srgbClr val="000000"/>
                          </a:solidFill>
                          <a:effectLst/>
                          <a:latin typeface="Calibri"/>
                          <a:ea typeface="Times New Roman"/>
                          <a:cs typeface="Times New Roman"/>
                        </a:rPr>
                        <a:t>Media</a:t>
                      </a:r>
                      <a:endParaRPr lang="es-EC" sz="1600">
                        <a:effectLst/>
                        <a:latin typeface="Times New Roman"/>
                        <a:ea typeface="Times New Roman"/>
                        <a:cs typeface="Times New Roman"/>
                      </a:endParaRPr>
                    </a:p>
                  </a:txBody>
                  <a:tcPr marL="68580" marR="68580" marT="0" marB="0" anchor="ctr">
                    <a:lnL>
                      <a:noFill/>
                    </a:lnL>
                    <a:lnR>
                      <a:noFill/>
                    </a:lnR>
                    <a:lnT>
                      <a:noFill/>
                    </a:lnT>
                    <a:lnB>
                      <a:noFill/>
                    </a:lnB>
                  </a:tcPr>
                </a:tc>
                <a:tc>
                  <a:txBody>
                    <a:bodyPr/>
                    <a:lstStyle/>
                    <a:p>
                      <a:pPr algn="ctr">
                        <a:lnSpc>
                          <a:spcPct val="115000"/>
                        </a:lnSpc>
                        <a:spcAft>
                          <a:spcPts val="1000"/>
                        </a:spcAft>
                      </a:pPr>
                      <a:r>
                        <a:rPr lang="es-EC" sz="1600" dirty="0">
                          <a:solidFill>
                            <a:srgbClr val="000000"/>
                          </a:solidFill>
                          <a:effectLst/>
                          <a:latin typeface="Calibri"/>
                          <a:ea typeface="Times New Roman"/>
                          <a:cs typeface="Times New Roman"/>
                        </a:rPr>
                        <a:t>16</a:t>
                      </a:r>
                      <a:endParaRPr lang="es-EC" sz="1600" dirty="0">
                        <a:effectLst/>
                        <a:latin typeface="Times New Roman"/>
                        <a:ea typeface="Times New Roman"/>
                        <a:cs typeface="Times New Roman"/>
                      </a:endParaRPr>
                    </a:p>
                  </a:txBody>
                  <a:tcPr marL="68580" marR="68580" marT="0" marB="0" anchor="ctr">
                    <a:lnL>
                      <a:noFill/>
                    </a:lnL>
                    <a:lnR>
                      <a:noFill/>
                    </a:lnR>
                    <a:lnT>
                      <a:noFill/>
                    </a:lnT>
                    <a:lnB>
                      <a:noFill/>
                    </a:lnB>
                  </a:tcPr>
                </a:tc>
              </a:tr>
              <a:tr h="315835">
                <a:tc>
                  <a:txBody>
                    <a:bodyPr/>
                    <a:lstStyle/>
                    <a:p>
                      <a:pPr algn="ctr">
                        <a:lnSpc>
                          <a:spcPct val="115000"/>
                        </a:lnSpc>
                        <a:spcAft>
                          <a:spcPts val="1000"/>
                        </a:spcAft>
                      </a:pPr>
                      <a:r>
                        <a:rPr lang="es-EC" sz="1600" b="1">
                          <a:solidFill>
                            <a:srgbClr val="000000"/>
                          </a:solidFill>
                          <a:effectLst/>
                          <a:latin typeface="Calibri"/>
                          <a:ea typeface="Times New Roman"/>
                          <a:cs typeface="Times New Roman"/>
                        </a:rPr>
                        <a:t>Baja</a:t>
                      </a:r>
                      <a:endParaRPr lang="es-EC" sz="1600">
                        <a:effectLst/>
                        <a:latin typeface="Times New Roman"/>
                        <a:ea typeface="Times New Roman"/>
                        <a:cs typeface="Times New Roman"/>
                      </a:endParaRPr>
                    </a:p>
                  </a:txBody>
                  <a:tcPr marL="68580" marR="68580" marT="0" marB="0" anchor="ctr">
                    <a:lnL>
                      <a:noFill/>
                    </a:lnL>
                    <a:lnR>
                      <a:noFill/>
                    </a:lnR>
                    <a:lnT>
                      <a:noFill/>
                    </a:lnT>
                    <a:lnB>
                      <a:noFill/>
                    </a:lnB>
                  </a:tcPr>
                </a:tc>
                <a:tc>
                  <a:txBody>
                    <a:bodyPr/>
                    <a:lstStyle/>
                    <a:p>
                      <a:pPr algn="ctr">
                        <a:lnSpc>
                          <a:spcPct val="115000"/>
                        </a:lnSpc>
                        <a:spcAft>
                          <a:spcPts val="1000"/>
                        </a:spcAft>
                      </a:pPr>
                      <a:r>
                        <a:rPr lang="es-EC" sz="1600" dirty="0">
                          <a:solidFill>
                            <a:srgbClr val="000000"/>
                          </a:solidFill>
                          <a:effectLst/>
                          <a:latin typeface="Calibri"/>
                          <a:ea typeface="Times New Roman"/>
                          <a:cs typeface="Times New Roman"/>
                        </a:rPr>
                        <a:t>36</a:t>
                      </a:r>
                      <a:endParaRPr lang="es-EC" sz="1600" dirty="0">
                        <a:effectLst/>
                        <a:latin typeface="Times New Roman"/>
                        <a:ea typeface="Times New Roman"/>
                        <a:cs typeface="Times New Roman"/>
                      </a:endParaRPr>
                    </a:p>
                  </a:txBody>
                  <a:tcPr marL="68580" marR="68580" marT="0" marB="0" anchor="ctr">
                    <a:lnL>
                      <a:noFill/>
                    </a:lnL>
                    <a:lnR>
                      <a:noFill/>
                    </a:lnR>
                    <a:lnT>
                      <a:noFill/>
                    </a:lnT>
                    <a:lnB>
                      <a:noFill/>
                    </a:lnB>
                  </a:tcPr>
                </a:tc>
              </a:tr>
              <a:tr h="315835">
                <a:tc>
                  <a:txBody>
                    <a:bodyPr/>
                    <a:lstStyle/>
                    <a:p>
                      <a:pPr algn="ctr">
                        <a:lnSpc>
                          <a:spcPct val="115000"/>
                        </a:lnSpc>
                        <a:spcAft>
                          <a:spcPts val="1000"/>
                        </a:spcAft>
                      </a:pPr>
                      <a:r>
                        <a:rPr lang="es-EC" sz="1600" b="1">
                          <a:solidFill>
                            <a:srgbClr val="000000"/>
                          </a:solidFill>
                          <a:effectLst/>
                          <a:latin typeface="Calibri"/>
                          <a:ea typeface="Times New Roman"/>
                          <a:cs typeface="Times New Roman"/>
                        </a:rPr>
                        <a:t>Muy baja</a:t>
                      </a:r>
                      <a:endParaRPr lang="es-EC" sz="1600">
                        <a:effectLst/>
                        <a:latin typeface="Times New Roman"/>
                        <a:ea typeface="Times New Roman"/>
                        <a:cs typeface="Times New Roman"/>
                      </a:endParaRPr>
                    </a:p>
                  </a:txBody>
                  <a:tcPr marL="68580" marR="68580" marT="0" marB="0" anchor="ctr">
                    <a:lnL>
                      <a:noFill/>
                    </a:lnL>
                    <a:lnR>
                      <a:noFill/>
                    </a:lnR>
                    <a:lnT>
                      <a:noFill/>
                    </a:lnT>
                    <a:lnB>
                      <a:noFill/>
                    </a:lnB>
                  </a:tcPr>
                </a:tc>
                <a:tc>
                  <a:txBody>
                    <a:bodyPr/>
                    <a:lstStyle/>
                    <a:p>
                      <a:pPr algn="ctr">
                        <a:lnSpc>
                          <a:spcPct val="115000"/>
                        </a:lnSpc>
                        <a:spcAft>
                          <a:spcPts val="1000"/>
                        </a:spcAft>
                      </a:pPr>
                      <a:r>
                        <a:rPr lang="es-EC" sz="1600" dirty="0">
                          <a:solidFill>
                            <a:srgbClr val="000000"/>
                          </a:solidFill>
                          <a:effectLst/>
                          <a:latin typeface="Calibri"/>
                          <a:ea typeface="Times New Roman"/>
                          <a:cs typeface="Times New Roman"/>
                        </a:rPr>
                        <a:t>16</a:t>
                      </a:r>
                      <a:endParaRPr lang="es-EC" sz="1600" dirty="0">
                        <a:effectLst/>
                        <a:latin typeface="Times New Roman"/>
                        <a:ea typeface="Times New Roman"/>
                        <a:cs typeface="Times New Roman"/>
                      </a:endParaRPr>
                    </a:p>
                  </a:txBody>
                  <a:tcPr marL="68580" marR="68580" marT="0" marB="0" anchor="ctr">
                    <a:lnL>
                      <a:noFill/>
                    </a:lnL>
                    <a:lnR>
                      <a:noFill/>
                    </a:lnR>
                    <a:lnT>
                      <a:noFill/>
                    </a:lnT>
                    <a:lnB>
                      <a:noFill/>
                    </a:lnB>
                  </a:tcPr>
                </a:tc>
              </a:tr>
              <a:tr h="315835">
                <a:tc>
                  <a:txBody>
                    <a:bodyPr/>
                    <a:lstStyle/>
                    <a:p>
                      <a:pPr algn="ctr">
                        <a:lnSpc>
                          <a:spcPct val="115000"/>
                        </a:lnSpc>
                        <a:spcAft>
                          <a:spcPts val="1000"/>
                        </a:spcAft>
                      </a:pPr>
                      <a:r>
                        <a:rPr lang="es-EC" sz="1600" b="1">
                          <a:solidFill>
                            <a:srgbClr val="000000"/>
                          </a:solidFill>
                          <a:effectLst/>
                          <a:latin typeface="Calibri"/>
                          <a:ea typeface="Times New Roman"/>
                          <a:cs typeface="Times New Roman"/>
                        </a:rPr>
                        <a:t>Ninguna</a:t>
                      </a:r>
                      <a:endParaRPr lang="es-EC" sz="1600">
                        <a:effectLst/>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600" dirty="0">
                          <a:solidFill>
                            <a:srgbClr val="000000"/>
                          </a:solidFill>
                          <a:effectLst/>
                          <a:latin typeface="Calibri"/>
                          <a:ea typeface="Times New Roman"/>
                          <a:cs typeface="Times New Roman"/>
                        </a:rPr>
                        <a:t>17</a:t>
                      </a:r>
                      <a:endParaRPr lang="es-EC" sz="1600" dirty="0">
                        <a:effectLst/>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r h="326241">
                <a:tc>
                  <a:txBody>
                    <a:bodyPr/>
                    <a:lstStyle/>
                    <a:p>
                      <a:pPr algn="ctr">
                        <a:lnSpc>
                          <a:spcPct val="115000"/>
                        </a:lnSpc>
                        <a:spcAft>
                          <a:spcPts val="1000"/>
                        </a:spcAft>
                      </a:pPr>
                      <a:r>
                        <a:rPr lang="es-EC" sz="1600" b="1">
                          <a:solidFill>
                            <a:srgbClr val="000000"/>
                          </a:solidFill>
                          <a:effectLst/>
                          <a:latin typeface="Calibri"/>
                          <a:ea typeface="Times New Roman"/>
                          <a:cs typeface="Times New Roman"/>
                        </a:rPr>
                        <a:t>Total</a:t>
                      </a:r>
                      <a:endParaRPr lang="es-EC" sz="1600">
                        <a:effectLst/>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600" dirty="0">
                          <a:solidFill>
                            <a:srgbClr val="000000"/>
                          </a:solidFill>
                          <a:effectLst/>
                          <a:latin typeface="Calibri"/>
                          <a:ea typeface="Times New Roman"/>
                          <a:cs typeface="Times New Roman"/>
                        </a:rPr>
                        <a:t>92</a:t>
                      </a:r>
                      <a:endParaRPr lang="es-EC" sz="1600" dirty="0">
                        <a:effectLst/>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193" name="Picture 1" descr="D:\Borisins\tesis\TESIS MICORRIZAS\Fotos\FOTOS ANALIS\Colonizacion radical\DSC0063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7489" y="4332399"/>
            <a:ext cx="2517105" cy="188807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4186844" y="3219400"/>
            <a:ext cx="360040" cy="6480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Rectángulo"/>
          <p:cNvSpPr/>
          <p:nvPr/>
        </p:nvSpPr>
        <p:spPr>
          <a:xfrm>
            <a:off x="5917405" y="2278457"/>
            <a:ext cx="2304256" cy="65864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15000"/>
              </a:lnSpc>
              <a:spcAft>
                <a:spcPts val="1000"/>
              </a:spcAft>
            </a:pPr>
            <a:r>
              <a:rPr lang="es-EC" sz="1600" dirty="0" smtClean="0">
                <a:solidFill>
                  <a:srgbClr val="000000"/>
                </a:solidFill>
                <a:effectLst>
                  <a:outerShdw blurRad="38100" dist="38100" dir="2700000" algn="tl">
                    <a:srgbClr val="000000">
                      <a:alpha val="43137"/>
                    </a:srgbClr>
                  </a:outerShdw>
                </a:effectLst>
                <a:ea typeface="Times New Roman"/>
                <a:cs typeface="Times New Roman"/>
              </a:rPr>
              <a:t>Se traspasaron a macetas (12 semanas)</a:t>
            </a:r>
            <a:endParaRPr lang="es-EC" dirty="0">
              <a:effectLst>
                <a:outerShdw blurRad="38100" dist="38100" dir="2700000" algn="tl">
                  <a:srgbClr val="000000">
                    <a:alpha val="43137"/>
                  </a:srgbClr>
                </a:outerShdw>
              </a:effectLst>
              <a:latin typeface="Times New Roman"/>
              <a:ea typeface="Times New Roman"/>
              <a:cs typeface="Times New Roman"/>
            </a:endParaRPr>
          </a:p>
        </p:txBody>
      </p:sp>
      <p:sp>
        <p:nvSpPr>
          <p:cNvPr id="9" name="8 Rectángulo"/>
          <p:cNvSpPr/>
          <p:nvPr/>
        </p:nvSpPr>
        <p:spPr>
          <a:xfrm>
            <a:off x="4186844" y="2278457"/>
            <a:ext cx="360040" cy="88480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Rectángulo"/>
          <p:cNvSpPr/>
          <p:nvPr/>
        </p:nvSpPr>
        <p:spPr>
          <a:xfrm>
            <a:off x="5917405" y="3424827"/>
            <a:ext cx="2304256" cy="65864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15000"/>
              </a:lnSpc>
              <a:spcAft>
                <a:spcPts val="1000"/>
              </a:spcAft>
            </a:pPr>
            <a:r>
              <a:rPr lang="es-EC" sz="1600" dirty="0" smtClean="0">
                <a:solidFill>
                  <a:srgbClr val="000000"/>
                </a:solidFill>
                <a:effectLst>
                  <a:outerShdw blurRad="38100" dist="38100" dir="2700000" algn="tl">
                    <a:srgbClr val="000000">
                      <a:alpha val="43137"/>
                    </a:srgbClr>
                  </a:outerShdw>
                </a:effectLst>
                <a:ea typeface="Times New Roman"/>
                <a:cs typeface="Times New Roman"/>
              </a:rPr>
              <a:t>Se cuantificó el número de esporas (&lt;1 espora/gr)</a:t>
            </a:r>
            <a:endParaRPr lang="es-EC" dirty="0">
              <a:effectLst>
                <a:outerShdw blurRad="38100" dist="38100" dir="2700000" algn="tl">
                  <a:srgbClr val="000000">
                    <a:alpha val="43137"/>
                  </a:srgbClr>
                </a:outerShdw>
              </a:effectLst>
              <a:latin typeface="Times New Roman"/>
              <a:ea typeface="Times New Roman"/>
              <a:cs typeface="Times New Roman"/>
            </a:endParaRPr>
          </a:p>
        </p:txBody>
      </p:sp>
      <p:sp>
        <p:nvSpPr>
          <p:cNvPr id="13" name="12 Rectángulo"/>
          <p:cNvSpPr/>
          <p:nvPr/>
        </p:nvSpPr>
        <p:spPr>
          <a:xfrm>
            <a:off x="2527138" y="3350407"/>
            <a:ext cx="1267142" cy="357534"/>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ctr">
              <a:lnSpc>
                <a:spcPct val="115000"/>
              </a:lnSpc>
              <a:spcAft>
                <a:spcPts val="1000"/>
              </a:spcAft>
            </a:pPr>
            <a:r>
              <a:rPr lang="es-EC" sz="1600" dirty="0" smtClean="0">
                <a:solidFill>
                  <a:srgbClr val="000000"/>
                </a:solidFill>
                <a:ea typeface="Times New Roman"/>
                <a:cs typeface="Times New Roman"/>
              </a:rPr>
              <a:t>Se separaron</a:t>
            </a:r>
            <a:endParaRPr lang="es-EC" dirty="0">
              <a:latin typeface="Times New Roman"/>
              <a:ea typeface="Times New Roman"/>
              <a:cs typeface="Times New Roman"/>
            </a:endParaRPr>
          </a:p>
        </p:txBody>
      </p:sp>
      <p:sp>
        <p:nvSpPr>
          <p:cNvPr id="10" name="9 Flecha derecha"/>
          <p:cNvSpPr/>
          <p:nvPr/>
        </p:nvSpPr>
        <p:spPr>
          <a:xfrm>
            <a:off x="5005988" y="2581312"/>
            <a:ext cx="567031" cy="35578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15" name="14 Flecha derecha"/>
          <p:cNvSpPr/>
          <p:nvPr/>
        </p:nvSpPr>
        <p:spPr>
          <a:xfrm rot="10800000">
            <a:off x="3839634" y="3323374"/>
            <a:ext cx="216554" cy="42955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16" name="15 Flecha derecha"/>
          <p:cNvSpPr/>
          <p:nvPr/>
        </p:nvSpPr>
        <p:spPr>
          <a:xfrm rot="5400000">
            <a:off x="6935289" y="3027020"/>
            <a:ext cx="310550" cy="33622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17" name="16 Rectángulo"/>
          <p:cNvSpPr/>
          <p:nvPr/>
        </p:nvSpPr>
        <p:spPr>
          <a:xfrm>
            <a:off x="2985247" y="4668682"/>
            <a:ext cx="2304256" cy="65864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ct val="115000"/>
              </a:lnSpc>
              <a:spcAft>
                <a:spcPts val="1000"/>
              </a:spcAft>
            </a:pPr>
            <a:r>
              <a:rPr lang="es-EC" sz="1600" dirty="0" smtClean="0">
                <a:solidFill>
                  <a:srgbClr val="000000"/>
                </a:solidFill>
                <a:ea typeface="Times New Roman"/>
                <a:cs typeface="Times New Roman"/>
              </a:rPr>
              <a:t>Se separaron cultivos sin esporas (21 cultivos</a:t>
            </a:r>
            <a:r>
              <a:rPr lang="es-EC" sz="1600" dirty="0" smtClean="0">
                <a:solidFill>
                  <a:srgbClr val="000000"/>
                </a:solidFill>
                <a:effectLst>
                  <a:outerShdw blurRad="38100" dist="38100" dir="2700000" algn="tl">
                    <a:srgbClr val="000000">
                      <a:alpha val="43137"/>
                    </a:srgbClr>
                  </a:outerShdw>
                </a:effectLst>
                <a:ea typeface="Times New Roman"/>
                <a:cs typeface="Times New Roman"/>
              </a:rPr>
              <a:t>)</a:t>
            </a:r>
            <a:endParaRPr lang="es-EC" dirty="0">
              <a:effectLst>
                <a:outerShdw blurRad="38100" dist="38100" dir="2700000" algn="tl">
                  <a:srgbClr val="000000">
                    <a:alpha val="43137"/>
                  </a:srgbClr>
                </a:outerShdw>
              </a:effectLst>
              <a:latin typeface="Times New Roman"/>
              <a:ea typeface="Times New Roman"/>
              <a:cs typeface="Times New Roman"/>
            </a:endParaRPr>
          </a:p>
        </p:txBody>
      </p:sp>
      <p:pic>
        <p:nvPicPr>
          <p:cNvPr id="8195" name="Picture 3" descr="D:\Borisins\tesis\TESIS MICORRIZAS\Fotos\FOTOS ANALIS\Cultivos\DSC0110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85638" y="852161"/>
            <a:ext cx="1901475" cy="142629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9" name="18 Rectángulo"/>
          <p:cNvSpPr/>
          <p:nvPr/>
        </p:nvSpPr>
        <p:spPr>
          <a:xfrm>
            <a:off x="5583714" y="4668682"/>
            <a:ext cx="3380773" cy="94179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15000"/>
              </a:lnSpc>
              <a:spcAft>
                <a:spcPts val="1000"/>
              </a:spcAft>
            </a:pPr>
            <a:r>
              <a:rPr lang="es-EC" sz="1600" dirty="0" smtClean="0">
                <a:solidFill>
                  <a:srgbClr val="000000"/>
                </a:solidFill>
                <a:effectLst>
                  <a:outerShdw blurRad="38100" dist="38100" dir="2700000" algn="tl">
                    <a:srgbClr val="000000">
                      <a:alpha val="43137"/>
                    </a:srgbClr>
                  </a:outerShdw>
                </a:effectLst>
                <a:ea typeface="Times New Roman"/>
                <a:cs typeface="Times New Roman"/>
              </a:rPr>
              <a:t>Se analizó el estado de la simbiosis mediante análisis del porcentaje colonización radical (38 cultivos)</a:t>
            </a:r>
            <a:endParaRPr lang="es-EC" dirty="0">
              <a:effectLst>
                <a:outerShdw blurRad="38100" dist="38100" dir="2700000" algn="tl">
                  <a:srgbClr val="000000">
                    <a:alpha val="43137"/>
                  </a:srgbClr>
                </a:outerShdw>
              </a:effectLst>
              <a:latin typeface="Times New Roman"/>
              <a:ea typeface="Times New Roman"/>
              <a:cs typeface="Times New Roman"/>
            </a:endParaRPr>
          </a:p>
        </p:txBody>
      </p:sp>
      <p:cxnSp>
        <p:nvCxnSpPr>
          <p:cNvPr id="18" name="17 Conector angular"/>
          <p:cNvCxnSpPr>
            <a:stCxn id="12" idx="2"/>
            <a:endCxn id="17" idx="0"/>
          </p:cNvCxnSpPr>
          <p:nvPr/>
        </p:nvCxnSpPr>
        <p:spPr>
          <a:xfrm rot="5400000">
            <a:off x="5310848" y="2909996"/>
            <a:ext cx="585213" cy="2932158"/>
          </a:xfrm>
          <a:prstGeom prst="bentConnector3">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22 Conector angular"/>
          <p:cNvCxnSpPr>
            <a:stCxn id="12" idx="2"/>
            <a:endCxn id="19" idx="0"/>
          </p:cNvCxnSpPr>
          <p:nvPr/>
        </p:nvCxnSpPr>
        <p:spPr>
          <a:xfrm rot="16200000" flipH="1">
            <a:off x="6879211" y="4273791"/>
            <a:ext cx="585213" cy="204568"/>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4139792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193"/>
                                        </p:tgtEl>
                                        <p:attrNameLst>
                                          <p:attrName>style.visibility</p:attrName>
                                        </p:attrNameLst>
                                      </p:cBhvr>
                                      <p:to>
                                        <p:strVal val="visible"/>
                                      </p:to>
                                    </p:set>
                                    <p:animEffect transition="in" filter="fade">
                                      <p:cBhvr>
                                        <p:cTn id="22" dur="500"/>
                                        <p:tgtEl>
                                          <p:spTgt spid="819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par>
                          <p:cTn id="57" fill="hold">
                            <p:stCondLst>
                              <p:cond delay="1500"/>
                            </p:stCondLst>
                            <p:childTnLst>
                              <p:par>
                                <p:cTn id="58" presetID="10" presetClass="entr" presetSubtype="0" fill="hold" nodeType="afterEffect">
                                  <p:stCondLst>
                                    <p:cond delay="0"/>
                                  </p:stCondLst>
                                  <p:childTnLst>
                                    <p:set>
                                      <p:cBhvr>
                                        <p:cTn id="59" dur="1" fill="hold">
                                          <p:stCondLst>
                                            <p:cond delay="0"/>
                                          </p:stCondLst>
                                        </p:cTn>
                                        <p:tgtEl>
                                          <p:spTgt spid="8195"/>
                                        </p:tgtEl>
                                        <p:attrNameLst>
                                          <p:attrName>style.visibility</p:attrName>
                                        </p:attrNameLst>
                                      </p:cBhvr>
                                      <p:to>
                                        <p:strVal val="visible"/>
                                      </p:to>
                                    </p:set>
                                    <p:animEffect transition="in" filter="fade">
                                      <p:cBhvr>
                                        <p:cTn id="60" dur="500"/>
                                        <p:tgtEl>
                                          <p:spTgt spid="819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down)">
                                      <p:cBhvr>
                                        <p:cTn id="74" dur="1500"/>
                                        <p:tgtEl>
                                          <p:spTgt spid="18"/>
                                        </p:tgtEl>
                                      </p:cBhvr>
                                    </p:animEffect>
                                  </p:childTnLst>
                                </p:cTn>
                              </p:par>
                            </p:childTnLst>
                          </p:cTn>
                        </p:par>
                        <p:par>
                          <p:cTn id="75" fill="hold">
                            <p:stCondLst>
                              <p:cond delay="1500"/>
                            </p:stCondLst>
                            <p:childTnLst>
                              <p:par>
                                <p:cTn id="76" presetID="10" presetClass="entr" presetSubtype="0"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down)">
                                      <p:cBhvr>
                                        <p:cTn id="83" dur="500"/>
                                        <p:tgtEl>
                                          <p:spTgt spid="23"/>
                                        </p:tgtEl>
                                      </p:cBhvr>
                                    </p:animEffect>
                                  </p:childTnLst>
                                </p:cTn>
                              </p:par>
                            </p:childTnLst>
                          </p:cTn>
                        </p:par>
                        <p:par>
                          <p:cTn id="84" fill="hold">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P spid="8" grpId="0" animBg="1"/>
      <p:bldP spid="9" grpId="0" animBg="1"/>
      <p:bldP spid="12" grpId="0" animBg="1"/>
      <p:bldP spid="13" grpId="0" animBg="1"/>
      <p:bldP spid="10" grpId="0" animBg="1"/>
      <p:bldP spid="15" grpId="0" animBg="1"/>
      <p:bldP spid="16" grpId="0" animBg="1"/>
      <p:bldP spid="17"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11560" y="161133"/>
            <a:ext cx="7848872" cy="369332"/>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b="1" dirty="0" smtClean="0">
                <a:solidFill>
                  <a:schemeClr val="tx1"/>
                </a:solidFill>
                <a:effectLst>
                  <a:outerShdw blurRad="38100" dist="38100" dir="2700000" algn="tl">
                    <a:srgbClr val="000000">
                      <a:alpha val="43137"/>
                    </a:srgbClr>
                  </a:outerShdw>
                </a:effectLst>
              </a:rPr>
              <a:t>PORCENTAJE DE COLONIZACIÓN RADICAL DE LOS CULTIVOS MONOSPÓRICOS</a:t>
            </a:r>
            <a:endParaRPr lang="es-EC"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3" name="2 Gráfico"/>
          <p:cNvGraphicFramePr/>
          <p:nvPr>
            <p:extLst>
              <p:ext uri="{D42A27DB-BD31-4B8C-83A1-F6EECF244321}">
                <p14:modId xmlns:p14="http://schemas.microsoft.com/office/powerpoint/2010/main" xmlns="" val="2989081120"/>
              </p:ext>
            </p:extLst>
          </p:nvPr>
        </p:nvGraphicFramePr>
        <p:xfrm>
          <a:off x="179512" y="530465"/>
          <a:ext cx="7488009" cy="5842139"/>
        </p:xfrm>
        <a:graphic>
          <a:graphicData uri="http://schemas.openxmlformats.org/drawingml/2006/chart">
            <c:chart xmlns:c="http://schemas.openxmlformats.org/drawingml/2006/chart" xmlns:r="http://schemas.openxmlformats.org/officeDocument/2006/relationships" r:id="rId3"/>
          </a:graphicData>
        </a:graphic>
      </p:graphicFrame>
      <p:sp>
        <p:nvSpPr>
          <p:cNvPr id="4" name="1 Rectángulo"/>
          <p:cNvSpPr/>
          <p:nvPr/>
        </p:nvSpPr>
        <p:spPr>
          <a:xfrm>
            <a:off x="6182000" y="1340768"/>
            <a:ext cx="2614101"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lvl="3" algn="ctr"/>
            <a:r>
              <a:rPr lang="es-AR" sz="1800" b="1" i="1" dirty="0" smtClean="0"/>
              <a:t>Cultivos monospóricos</a:t>
            </a:r>
            <a:endParaRPr lang="es-EC" sz="1800" b="1" i="1" dirty="0"/>
          </a:p>
        </p:txBody>
      </p:sp>
      <p:pic>
        <p:nvPicPr>
          <p:cNvPr id="12290" name="Picture 2" descr="D:\Borisins\tesis\TESIS MICORRIZAS\Fotos\FOTOS ANALIS\Cultivos\DSC0307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12160" y="2204864"/>
            <a:ext cx="2953783" cy="221563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6" name="5 Elipse"/>
          <p:cNvSpPr/>
          <p:nvPr/>
        </p:nvSpPr>
        <p:spPr>
          <a:xfrm>
            <a:off x="6876256" y="5561451"/>
            <a:ext cx="432048" cy="26886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7" name="6 Elipse"/>
          <p:cNvSpPr/>
          <p:nvPr/>
        </p:nvSpPr>
        <p:spPr>
          <a:xfrm>
            <a:off x="4788024" y="2862519"/>
            <a:ext cx="504056" cy="26886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8" name="7 Elipse"/>
          <p:cNvSpPr/>
          <p:nvPr/>
        </p:nvSpPr>
        <p:spPr>
          <a:xfrm>
            <a:off x="2483768" y="620687"/>
            <a:ext cx="504056" cy="26886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Tree>
    <p:extLst>
      <p:ext uri="{BB962C8B-B14F-4D97-AF65-F5344CB8AC3E}">
        <p14:creationId xmlns:p14="http://schemas.microsoft.com/office/powerpoint/2010/main" xmlns="" val="84139792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2290"/>
                                        </p:tgtEl>
                                        <p:attrNameLst>
                                          <p:attrName>style.visibility</p:attrName>
                                        </p:attrNameLst>
                                      </p:cBhvr>
                                      <p:to>
                                        <p:strVal val="visible"/>
                                      </p:to>
                                    </p:set>
                                    <p:animEffect transition="in" filter="fade">
                                      <p:cBhvr>
                                        <p:cTn id="20" dur="500"/>
                                        <p:tgtEl>
                                          <p:spTgt spid="1229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3" grpId="0">
        <p:bldAsOne/>
      </p:bldGraphic>
      <p:bldP spid="4"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81901" y="92693"/>
            <a:ext cx="861939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AR" b="1" dirty="0" smtClean="0"/>
              <a:t>IDENTIFICACIÓN DE LOS GÉNEROS DE HONGOS MICORRÍCICOS ARBUSCULARES</a:t>
            </a:r>
            <a:endParaRPr lang="es-EC" b="1" dirty="0">
              <a:latin typeface="Arial" pitchFamily="34" charset="0"/>
              <a:cs typeface="Arial" pitchFamily="34" charset="0"/>
            </a:endParaRPr>
          </a:p>
        </p:txBody>
      </p:sp>
      <p:grpSp>
        <p:nvGrpSpPr>
          <p:cNvPr id="3" name="195 Grupo"/>
          <p:cNvGrpSpPr/>
          <p:nvPr/>
        </p:nvGrpSpPr>
        <p:grpSpPr>
          <a:xfrm>
            <a:off x="2915816" y="636192"/>
            <a:ext cx="5532884" cy="5457104"/>
            <a:chOff x="0" y="0"/>
            <a:chExt cx="5676900" cy="5638800"/>
          </a:xfrm>
        </p:grpSpPr>
        <p:pic>
          <p:nvPicPr>
            <p:cNvPr id="4" name="3 Imagen" descr="D:\Borisins\tesis\TESIS MICORRIZAS\Fotos\CATALOGO FOTOGRAFICO\CD enviar parte 2\P112\P112 - M21\E21-1\1.4.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1466850" cy="1085850"/>
            </a:xfrm>
            <a:prstGeom prst="rect">
              <a:avLst/>
            </a:prstGeom>
            <a:ln w="38100" cap="sq">
              <a:solidFill>
                <a:srgbClr val="92D050"/>
              </a:solidFill>
              <a:prstDash val="solid"/>
              <a:miter lim="800000"/>
            </a:ln>
            <a:effectLst/>
          </p:spPr>
        </p:pic>
        <p:pic>
          <p:nvPicPr>
            <p:cNvPr id="6" name="5 Imagen" descr="D:\Borisins\tesis\TESIS MICORRIZAS\Fotos\CATALOGO FOTOGRAFICO\CD enviar parte 2\P112\P112 - M22\E22-1\1.1.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90650" y="0"/>
              <a:ext cx="1447800" cy="1085850"/>
            </a:xfrm>
            <a:prstGeom prst="rect">
              <a:avLst/>
            </a:prstGeom>
            <a:ln w="38100" cap="sq">
              <a:solidFill>
                <a:srgbClr val="92D050"/>
              </a:solidFill>
              <a:prstDash val="solid"/>
              <a:miter lim="800000"/>
            </a:ln>
            <a:effectLst/>
          </p:spPr>
        </p:pic>
        <p:pic>
          <p:nvPicPr>
            <p:cNvPr id="7" name="6 Imagen" descr="D:\Borisins\tesis\TESIS MICORRIZAS\Fotos\CATALOGO FOTOGRAFICO\CD enviar\P20\P20 - M53\E53-1\1.2.JPG"/>
            <p:cNvPicPr>
              <a:picLocks noChangeAspect="1"/>
            </p:cNvPicPr>
            <p:nvPr/>
          </p:nvPicPr>
          <p:blipFill rotWithShape="1">
            <a:blip r:embed="rId5" cstate="print">
              <a:extLst>
                <a:ext uri="{28A0092B-C50C-407E-A947-70E740481C1C}">
                  <a14:useLocalDpi xmlns:a14="http://schemas.microsoft.com/office/drawing/2010/main" xmlns="" val="0"/>
                </a:ext>
              </a:extLst>
            </a:blip>
            <a:srcRect/>
            <a:stretch/>
          </p:blipFill>
          <p:spPr bwMode="auto">
            <a:xfrm>
              <a:off x="2838450" y="0"/>
              <a:ext cx="1447800" cy="1085850"/>
            </a:xfrm>
            <a:prstGeom prst="rect">
              <a:avLst/>
            </a:prstGeom>
            <a:ln w="38100" cap="sq">
              <a:solidFill>
                <a:srgbClr val="92D050"/>
              </a:solidFill>
              <a:prstDash val="solid"/>
              <a:miter lim="800000"/>
            </a:ln>
            <a:effectLst/>
            <a:extLst>
              <a:ext uri="{53640926-AAD7-44D8-BBD7-CCE9431645EC}">
                <a14:shadowObscured xmlns:a14="http://schemas.microsoft.com/office/drawing/2010/main" xmlns=""/>
              </a:ext>
            </a:extLst>
          </p:spPr>
        </p:pic>
        <p:pic>
          <p:nvPicPr>
            <p:cNvPr id="8" name="7 Imagen" descr="D:\Borisins\tesis\TESIS MICORRIZAS\Fotos\CATALOGO FOTOGRAFICO\CD enviar\P20\P20 - M55\E55-1\1.2.JP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229100" y="0"/>
              <a:ext cx="1447800" cy="1085850"/>
            </a:xfrm>
            <a:prstGeom prst="rect">
              <a:avLst/>
            </a:prstGeom>
            <a:ln w="38100" cap="sq">
              <a:solidFill>
                <a:srgbClr val="92D050"/>
              </a:solidFill>
              <a:prstDash val="solid"/>
              <a:miter lim="800000"/>
            </a:ln>
            <a:effectLst/>
          </p:spPr>
        </p:pic>
        <p:pic>
          <p:nvPicPr>
            <p:cNvPr id="9" name="8 Imagen" descr="D:\Borisins\tesis\TESIS MICORRIZAS\Fotos\CATALOGO FOTOGRAFICO\CD enviar\P20\P20 - M56\E56-1\2.2.JPG"/>
            <p:cNvPicPr>
              <a:picLocks noChangeAspect="1"/>
            </p:cNvPicPr>
            <p:nvPr/>
          </p:nvPicPr>
          <p:blipFill rotWithShape="1">
            <a:blip r:embed="rId7" cstate="print">
              <a:extLst>
                <a:ext uri="{28A0092B-C50C-407E-A947-70E740481C1C}">
                  <a14:useLocalDpi xmlns:a14="http://schemas.microsoft.com/office/drawing/2010/main" xmlns="" val="0"/>
                </a:ext>
              </a:extLst>
            </a:blip>
            <a:srcRect/>
            <a:stretch/>
          </p:blipFill>
          <p:spPr bwMode="auto">
            <a:xfrm>
              <a:off x="0" y="1143000"/>
              <a:ext cx="1390650" cy="1085850"/>
            </a:xfrm>
            <a:prstGeom prst="rect">
              <a:avLst/>
            </a:prstGeom>
            <a:ln w="38100" cap="sq">
              <a:solidFill>
                <a:srgbClr val="92D050"/>
              </a:solidFill>
              <a:prstDash val="solid"/>
              <a:miter lim="800000"/>
            </a:ln>
            <a:effectLst/>
            <a:extLst>
              <a:ext uri="{53640926-AAD7-44D8-BBD7-CCE9431645EC}">
                <a14:shadowObscured xmlns:a14="http://schemas.microsoft.com/office/drawing/2010/main" xmlns=""/>
              </a:ext>
            </a:extLst>
          </p:spPr>
        </p:pic>
        <p:pic>
          <p:nvPicPr>
            <p:cNvPr id="10" name="9 Imagen" descr="D:\Borisins\tesis\TESIS MICORRIZAS\Fotos\CATALOGO FOTOGRAFICO\CD enviar\P38\P38 - M71\E71-2\1.2.JPG"/>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371600" y="1143000"/>
              <a:ext cx="1447800" cy="1085850"/>
            </a:xfrm>
            <a:prstGeom prst="rect">
              <a:avLst/>
            </a:prstGeom>
            <a:ln w="38100" cap="sq">
              <a:solidFill>
                <a:srgbClr val="92D050"/>
              </a:solidFill>
              <a:prstDash val="solid"/>
              <a:miter lim="800000"/>
            </a:ln>
            <a:effectLst/>
          </p:spPr>
        </p:pic>
        <p:pic>
          <p:nvPicPr>
            <p:cNvPr id="11" name="10 Imagen" descr="D:\Borisins\tesis\TESIS MICORRIZAS\Fotos\CATALOGO FOTOGRAFICO\CD enviar\P38\P38 - M77\E77-1\1.3.JPG"/>
            <p:cNvPicPr>
              <a:picLocks noChangeAspect="1"/>
            </p:cNvPicPr>
            <p:nvPr/>
          </p:nvPicPr>
          <p:blipFill rotWithShape="1">
            <a:blip r:embed="rId9" cstate="print">
              <a:extLst>
                <a:ext uri="{28A0092B-C50C-407E-A947-70E740481C1C}">
                  <a14:useLocalDpi xmlns:a14="http://schemas.microsoft.com/office/drawing/2010/main" xmlns="" val="0"/>
                </a:ext>
              </a:extLst>
            </a:blip>
            <a:srcRect l="10718" r="4083" b="13681"/>
            <a:stretch/>
          </p:blipFill>
          <p:spPr bwMode="auto">
            <a:xfrm>
              <a:off x="2838450" y="1143000"/>
              <a:ext cx="1428750" cy="1085850"/>
            </a:xfrm>
            <a:prstGeom prst="rect">
              <a:avLst/>
            </a:prstGeom>
            <a:ln w="38100" cap="sq">
              <a:solidFill>
                <a:srgbClr val="92D050"/>
              </a:solidFill>
              <a:prstDash val="solid"/>
              <a:miter lim="800000"/>
            </a:ln>
            <a:effectLst/>
            <a:extLst>
              <a:ext uri="{53640926-AAD7-44D8-BBD7-CCE9431645EC}">
                <a14:shadowObscured xmlns:a14="http://schemas.microsoft.com/office/drawing/2010/main" xmlns=""/>
              </a:ext>
            </a:extLst>
          </p:spPr>
        </p:pic>
        <p:pic>
          <p:nvPicPr>
            <p:cNvPr id="12" name="11 Imagen" descr="D:\Borisins\tesis\TESIS MICORRIZAS\Fotos\CATALOGO FOTOGRAFICO\CD enviar\P42\P42 - M44\E44-2\1.1.JPG"/>
            <p:cNvPicPr>
              <a:picLocks noChangeAspect="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229100" y="1143000"/>
              <a:ext cx="1447800" cy="1085850"/>
            </a:xfrm>
            <a:prstGeom prst="rect">
              <a:avLst/>
            </a:prstGeom>
            <a:ln w="38100" cap="sq">
              <a:solidFill>
                <a:srgbClr val="92D050"/>
              </a:solidFill>
              <a:prstDash val="solid"/>
              <a:miter lim="800000"/>
            </a:ln>
            <a:effectLst/>
          </p:spPr>
        </p:pic>
        <p:pic>
          <p:nvPicPr>
            <p:cNvPr id="13" name="12 Imagen" descr="D:\Borisins\tesis\TESIS MICORRIZAS\Fotos\CATALOGO FOTOGRAFICO\CD enviar\P42\P42 - M45\E45-1\1.5 (2).JPG"/>
            <p:cNvPicPr>
              <a:picLocks noChangeAspect="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0" y="2286000"/>
              <a:ext cx="1447800" cy="1085850"/>
            </a:xfrm>
            <a:prstGeom prst="rect">
              <a:avLst/>
            </a:prstGeom>
            <a:ln w="38100" cap="sq">
              <a:solidFill>
                <a:srgbClr val="92D050"/>
              </a:solidFill>
              <a:prstDash val="solid"/>
              <a:miter lim="800000"/>
            </a:ln>
            <a:effectLst/>
          </p:spPr>
        </p:pic>
        <p:pic>
          <p:nvPicPr>
            <p:cNvPr id="14" name="13 Imagen" descr="D:\Borisins\tesis\TESIS MICORRIZAS\Fotos\CATALOGO FOTOGRAFICO\CD enviar\P42\P42 - M47\E47-2\1.2.JPG"/>
            <p:cNvPicPr>
              <a:picLocks noChangeAspect="1"/>
            </p:cNvPicPr>
            <p:nvPr/>
          </p:nvPicPr>
          <p:blipFill rotWithShape="1">
            <a:blip r:embed="rId12" cstate="print">
              <a:extLst>
                <a:ext uri="{28A0092B-C50C-407E-A947-70E740481C1C}">
                  <a14:useLocalDpi xmlns:a14="http://schemas.microsoft.com/office/drawing/2010/main" xmlns="" val="0"/>
                </a:ext>
              </a:extLst>
            </a:blip>
            <a:srcRect l="11879" b="11881"/>
            <a:stretch/>
          </p:blipFill>
          <p:spPr bwMode="auto">
            <a:xfrm>
              <a:off x="1371600" y="2286000"/>
              <a:ext cx="1428750" cy="1066800"/>
            </a:xfrm>
            <a:prstGeom prst="rect">
              <a:avLst/>
            </a:prstGeom>
            <a:ln w="38100" cap="sq">
              <a:solidFill>
                <a:srgbClr val="92D050"/>
              </a:solidFill>
              <a:prstDash val="solid"/>
              <a:miter lim="800000"/>
            </a:ln>
            <a:effectLst/>
            <a:extLst>
              <a:ext uri="{53640926-AAD7-44D8-BBD7-CCE9431645EC}">
                <a14:shadowObscured xmlns:a14="http://schemas.microsoft.com/office/drawing/2010/main" xmlns=""/>
              </a:ext>
            </a:extLst>
          </p:spPr>
        </p:pic>
        <p:pic>
          <p:nvPicPr>
            <p:cNvPr id="15" name="14 Imagen" descr="D:\Borisins\tesis\TESIS MICORRIZAS\Fotos\CATALOGO FOTOGRAFICO\CD enviar\P45\P45 - M91\E91-1\6.1.JPG"/>
            <p:cNvPicPr>
              <a:picLocks noChangeAspect="1"/>
            </p:cNvPicPr>
            <p:nvPr/>
          </p:nvPicPr>
          <p:blipFill rotWithShape="1">
            <a:blip r:embed="rId13" cstate="print">
              <a:extLst>
                <a:ext uri="{28A0092B-C50C-407E-A947-70E740481C1C}">
                  <a14:useLocalDpi xmlns:a14="http://schemas.microsoft.com/office/drawing/2010/main" xmlns="" val="0"/>
                </a:ext>
              </a:extLst>
            </a:blip>
            <a:srcRect l="6617"/>
            <a:stretch/>
          </p:blipFill>
          <p:spPr bwMode="auto">
            <a:xfrm>
              <a:off x="2838450" y="2286000"/>
              <a:ext cx="1352550" cy="1085850"/>
            </a:xfrm>
            <a:prstGeom prst="rect">
              <a:avLst/>
            </a:prstGeom>
            <a:ln w="38100" cap="sq">
              <a:solidFill>
                <a:srgbClr val="92D050"/>
              </a:solidFill>
              <a:prstDash val="solid"/>
              <a:miter lim="800000"/>
            </a:ln>
            <a:effectLst/>
            <a:extLst>
              <a:ext uri="{53640926-AAD7-44D8-BBD7-CCE9431645EC}">
                <a14:shadowObscured xmlns:a14="http://schemas.microsoft.com/office/drawing/2010/main" xmlns=""/>
              </a:ext>
            </a:extLst>
          </p:spPr>
        </p:pic>
        <p:pic>
          <p:nvPicPr>
            <p:cNvPr id="16" name="15 Imagen" descr="D:\Borisins\tesis\TESIS MICORRIZAS\Fotos\CATALOGO FOTOGRAFICO\CD enviar\P45\P45 - M93\E93-3\1.3.JPG"/>
            <p:cNvPicPr>
              <a:picLocks noChangeAspect="1"/>
            </p:cNvPicPr>
            <p:nvPr/>
          </p:nvPicPr>
          <p:blipFill rotWithShape="1">
            <a:blip r:embed="rId14" cstate="print">
              <a:extLst>
                <a:ext uri="{28A0092B-C50C-407E-A947-70E740481C1C}">
                  <a14:useLocalDpi xmlns:a14="http://schemas.microsoft.com/office/drawing/2010/main" xmlns="" val="0"/>
                </a:ext>
              </a:extLst>
            </a:blip>
            <a:srcRect l="8169" t="4950" r="4205"/>
            <a:stretch/>
          </p:blipFill>
          <p:spPr bwMode="auto">
            <a:xfrm>
              <a:off x="4229100" y="2286000"/>
              <a:ext cx="1447800" cy="1066800"/>
            </a:xfrm>
            <a:prstGeom prst="rect">
              <a:avLst/>
            </a:prstGeom>
            <a:ln w="38100" cap="sq">
              <a:solidFill>
                <a:srgbClr val="92D050"/>
              </a:solidFill>
              <a:prstDash val="solid"/>
              <a:miter lim="800000"/>
            </a:ln>
            <a:effectLst/>
            <a:extLst>
              <a:ext uri="{53640926-AAD7-44D8-BBD7-CCE9431645EC}">
                <a14:shadowObscured xmlns:a14="http://schemas.microsoft.com/office/drawing/2010/main" xmlns=""/>
              </a:ext>
            </a:extLst>
          </p:spPr>
        </p:pic>
        <p:pic>
          <p:nvPicPr>
            <p:cNvPr id="17" name="16 Imagen" descr="D:\Borisins\tesis\TESIS MICORRIZAS\Fotos\CATALOGO FOTOGRAFICO\CD enviar\P45\P45 - M94\E94-2\1.1.JPG"/>
            <p:cNvPicPr>
              <a:picLocks noChangeAspect="1"/>
            </p:cNvPicPr>
            <p:nvPr/>
          </p:nvPicPr>
          <p:blipFill rotWithShape="1">
            <a:blip r:embed="rId15" cstate="print">
              <a:extLst>
                <a:ext uri="{28A0092B-C50C-407E-A947-70E740481C1C}">
                  <a14:useLocalDpi xmlns:a14="http://schemas.microsoft.com/office/drawing/2010/main" xmlns="" val="0"/>
                </a:ext>
              </a:extLst>
            </a:blip>
            <a:srcRect l="1894"/>
            <a:stretch/>
          </p:blipFill>
          <p:spPr bwMode="auto">
            <a:xfrm>
              <a:off x="0" y="3409950"/>
              <a:ext cx="1409700" cy="1085850"/>
            </a:xfrm>
            <a:prstGeom prst="rect">
              <a:avLst/>
            </a:prstGeom>
            <a:ln w="38100" cap="sq">
              <a:solidFill>
                <a:srgbClr val="92D050"/>
              </a:solidFill>
              <a:prstDash val="solid"/>
              <a:miter lim="800000"/>
            </a:ln>
            <a:effectLst/>
            <a:extLst>
              <a:ext uri="{53640926-AAD7-44D8-BBD7-CCE9431645EC}">
                <a14:shadowObscured xmlns:a14="http://schemas.microsoft.com/office/drawing/2010/main" xmlns=""/>
              </a:ext>
            </a:extLst>
          </p:spPr>
        </p:pic>
        <p:pic>
          <p:nvPicPr>
            <p:cNvPr id="18" name="17 Imagen" descr="D:\Borisins\tesis\TESIS MICORRIZAS\Fotos\CATALOGO FOTOGRAFICO\CD enviar\P45\P45 - M98\E98-3\1.1.JPG"/>
            <p:cNvPicPr>
              <a:picLocks noChangeAspect="1"/>
            </p:cNvPicPr>
            <p:nvPr/>
          </p:nvPicPr>
          <p:blipFill rotWithShape="1">
            <a:blip r:embed="rId16" cstate="print">
              <a:extLst>
                <a:ext uri="{28A0092B-C50C-407E-A947-70E740481C1C}">
                  <a14:useLocalDpi xmlns:a14="http://schemas.microsoft.com/office/drawing/2010/main" xmlns="" val="0"/>
                </a:ext>
              </a:extLst>
            </a:blip>
            <a:srcRect l="13258" b="9343"/>
            <a:stretch/>
          </p:blipFill>
          <p:spPr bwMode="auto">
            <a:xfrm>
              <a:off x="1371600" y="3429000"/>
              <a:ext cx="1428750" cy="1066800"/>
            </a:xfrm>
            <a:prstGeom prst="rect">
              <a:avLst/>
            </a:prstGeom>
            <a:ln w="38100" cap="sq">
              <a:solidFill>
                <a:srgbClr val="92D050"/>
              </a:solidFill>
              <a:prstDash val="solid"/>
              <a:miter lim="800000"/>
            </a:ln>
            <a:effectLst/>
            <a:extLst>
              <a:ext uri="{53640926-AAD7-44D8-BBD7-CCE9431645EC}">
                <a14:shadowObscured xmlns:a14="http://schemas.microsoft.com/office/drawing/2010/main" xmlns=""/>
              </a:ext>
            </a:extLst>
          </p:spPr>
        </p:pic>
        <p:pic>
          <p:nvPicPr>
            <p:cNvPr id="19" name="18 Imagen" descr="D:\Borisins\tesis\TESIS MICORRIZAS\Fotos\CATALOGO FOTOGRAFICO\CD enviar\P65\P65 - M61\E61-1\1.2.JPG"/>
            <p:cNvPicPr>
              <a:picLocks noChangeAspect="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2819400" y="3429000"/>
              <a:ext cx="1409700" cy="1085850"/>
            </a:xfrm>
            <a:prstGeom prst="rect">
              <a:avLst/>
            </a:prstGeom>
            <a:ln w="38100" cap="sq">
              <a:solidFill>
                <a:srgbClr val="92D050"/>
              </a:solidFill>
              <a:prstDash val="solid"/>
              <a:miter lim="800000"/>
            </a:ln>
            <a:effectLst/>
          </p:spPr>
        </p:pic>
        <p:pic>
          <p:nvPicPr>
            <p:cNvPr id="20" name="19 Imagen" descr="D:\Borisins\tesis\TESIS MICORRIZAS\Fotos\CATALOGO FOTOGRAFICO\CD enviar\P65\P65 - M62\E62-2\1.3.JPG"/>
            <p:cNvPicPr>
              <a:picLocks noChangeAspect="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4210050" y="3429000"/>
              <a:ext cx="1447800" cy="1085850"/>
            </a:xfrm>
            <a:prstGeom prst="rect">
              <a:avLst/>
            </a:prstGeom>
            <a:ln w="38100" cap="sq">
              <a:solidFill>
                <a:srgbClr val="92D050"/>
              </a:solidFill>
              <a:prstDash val="solid"/>
              <a:miter lim="800000"/>
            </a:ln>
            <a:effectLst/>
          </p:spPr>
        </p:pic>
        <p:pic>
          <p:nvPicPr>
            <p:cNvPr id="21" name="20 Imagen" descr="D:\Borisins\tesis\TESIS MICORRIZAS\Fotos\CATALOGO FOTOGRAFICO\CD enviar\P65\P65 - M63\E63-2\1.3.JPG"/>
            <p:cNvPicPr>
              <a:picLocks noChangeAspect="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0" y="4552950"/>
              <a:ext cx="1447800" cy="1085850"/>
            </a:xfrm>
            <a:prstGeom prst="rect">
              <a:avLst/>
            </a:prstGeom>
            <a:ln w="38100" cap="sq">
              <a:solidFill>
                <a:srgbClr val="92D050"/>
              </a:solidFill>
              <a:prstDash val="solid"/>
              <a:miter lim="800000"/>
            </a:ln>
            <a:effectLst/>
          </p:spPr>
        </p:pic>
        <p:pic>
          <p:nvPicPr>
            <p:cNvPr id="22" name="21 Imagen" descr="D:\Borisins\tesis\TESIS MICORRIZAS\Fotos\CATALOGO FOTOGRAFICO\CD enviar\P65\P65 - M65\E65-1\1.3.JPG"/>
            <p:cNvPicPr>
              <a:picLocks noChangeAspect="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1371600" y="4552950"/>
              <a:ext cx="1447800" cy="1085850"/>
            </a:xfrm>
            <a:prstGeom prst="rect">
              <a:avLst/>
            </a:prstGeom>
            <a:ln w="38100" cap="sq">
              <a:solidFill>
                <a:srgbClr val="92D050"/>
              </a:solidFill>
              <a:prstDash val="solid"/>
              <a:miter lim="800000"/>
            </a:ln>
            <a:effectLst/>
          </p:spPr>
        </p:pic>
        <p:pic>
          <p:nvPicPr>
            <p:cNvPr id="23" name="22 Imagen" descr="D:\Borisins\tesis\TESIS MICORRIZAS\Fotos\CATALOGO FOTOGRAFICO\CD enviar\P65\P65 - M66\E66-2\1.2.JPG"/>
            <p:cNvPicPr>
              <a:picLocks noChangeAspect="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2819400" y="4552950"/>
              <a:ext cx="1447800" cy="1085850"/>
            </a:xfrm>
            <a:prstGeom prst="rect">
              <a:avLst/>
            </a:prstGeom>
            <a:ln w="38100" cap="sq">
              <a:solidFill>
                <a:srgbClr val="92D050"/>
              </a:solidFill>
              <a:prstDash val="solid"/>
              <a:miter lim="800000"/>
            </a:ln>
            <a:effectLst/>
          </p:spPr>
        </p:pic>
        <p:pic>
          <p:nvPicPr>
            <p:cNvPr id="24" name="23 Imagen" descr="D:\Borisins\tesis\TESIS MICORRIZAS\Fotos\CATALOGO FOTOGRAFICO\CD enviar\P67\P67 - M110\E110-2\1.1.JPG"/>
            <p:cNvPicPr>
              <a:picLocks noChangeAspect="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4210050" y="4552950"/>
              <a:ext cx="1447800" cy="1085850"/>
            </a:xfrm>
            <a:prstGeom prst="rect">
              <a:avLst/>
            </a:prstGeom>
            <a:ln w="38100" cap="sq">
              <a:solidFill>
                <a:srgbClr val="92D050"/>
              </a:solidFill>
              <a:prstDash val="solid"/>
              <a:miter lim="800000"/>
            </a:ln>
            <a:effectLst/>
          </p:spPr>
        </p:pic>
      </p:grpSp>
      <p:sp>
        <p:nvSpPr>
          <p:cNvPr id="2" name="1 Rectángulo"/>
          <p:cNvSpPr/>
          <p:nvPr/>
        </p:nvSpPr>
        <p:spPr>
          <a:xfrm>
            <a:off x="86587" y="1161622"/>
            <a:ext cx="2935698" cy="5016758"/>
          </a:xfrm>
          <a:prstGeom prst="rect">
            <a:avLst/>
          </a:prstGeom>
        </p:spPr>
        <p:txBody>
          <a:bodyPr wrap="square">
            <a:spAutoFit/>
          </a:bodyPr>
          <a:lstStyle/>
          <a:p>
            <a:r>
              <a:rPr lang="es-EC" sz="1600" dirty="0" smtClean="0"/>
              <a:t>a</a:t>
            </a:r>
            <a:r>
              <a:rPr lang="es-EC" sz="1600" dirty="0"/>
              <a:t>) P12-M21 </a:t>
            </a:r>
            <a:r>
              <a:rPr lang="es-EC" sz="1600" i="1" dirty="0" smtClean="0"/>
              <a:t>Glomus</a:t>
            </a:r>
            <a:endParaRPr lang="es-EC" sz="1600" dirty="0" smtClean="0"/>
          </a:p>
          <a:p>
            <a:r>
              <a:rPr lang="es-EC" sz="1600" dirty="0" smtClean="0"/>
              <a:t>b</a:t>
            </a:r>
            <a:r>
              <a:rPr lang="es-EC" sz="1600" dirty="0"/>
              <a:t>) P112-M22 </a:t>
            </a:r>
            <a:r>
              <a:rPr lang="es-EC" sz="1600" i="1" dirty="0" smtClean="0"/>
              <a:t>Acaulospora</a:t>
            </a:r>
            <a:endParaRPr lang="es-EC" sz="1600" dirty="0" smtClean="0"/>
          </a:p>
          <a:p>
            <a:r>
              <a:rPr lang="es-EC" sz="1600" dirty="0" smtClean="0"/>
              <a:t>c</a:t>
            </a:r>
            <a:r>
              <a:rPr lang="es-EC" sz="1600" dirty="0"/>
              <a:t>) P20-M53 </a:t>
            </a:r>
            <a:r>
              <a:rPr lang="es-EC" sz="1600" i="1" dirty="0" smtClean="0"/>
              <a:t>Glomus</a:t>
            </a:r>
            <a:endParaRPr lang="es-EC" sz="1600" dirty="0" smtClean="0"/>
          </a:p>
          <a:p>
            <a:r>
              <a:rPr lang="es-EC" sz="1600" dirty="0" smtClean="0"/>
              <a:t>d</a:t>
            </a:r>
            <a:r>
              <a:rPr lang="es-EC" sz="1600" dirty="0"/>
              <a:t>) P20-M55 </a:t>
            </a:r>
            <a:r>
              <a:rPr lang="es-EC" sz="1600" i="1" dirty="0" smtClean="0"/>
              <a:t>Glomus</a:t>
            </a:r>
            <a:endParaRPr lang="es-EC" sz="1600" dirty="0" smtClean="0"/>
          </a:p>
          <a:p>
            <a:r>
              <a:rPr lang="es-EC" sz="1600" dirty="0" smtClean="0"/>
              <a:t>e</a:t>
            </a:r>
            <a:r>
              <a:rPr lang="es-EC" sz="1600" dirty="0"/>
              <a:t>) P20- M56 </a:t>
            </a:r>
            <a:r>
              <a:rPr lang="es-EC" sz="1600" i="1" dirty="0" smtClean="0"/>
              <a:t>Glomus</a:t>
            </a:r>
            <a:endParaRPr lang="es-EC" sz="1600" dirty="0" smtClean="0"/>
          </a:p>
          <a:p>
            <a:r>
              <a:rPr lang="es-EC" sz="1600" dirty="0" smtClean="0"/>
              <a:t>f</a:t>
            </a:r>
            <a:r>
              <a:rPr lang="es-EC" sz="1600" dirty="0"/>
              <a:t>) P38-M71 </a:t>
            </a:r>
            <a:r>
              <a:rPr lang="es-EC" sz="1600" i="1" dirty="0" smtClean="0"/>
              <a:t>Entrophospora</a:t>
            </a:r>
            <a:endParaRPr lang="es-EC" sz="1600" dirty="0" smtClean="0"/>
          </a:p>
          <a:p>
            <a:r>
              <a:rPr lang="es-EC" sz="1600" dirty="0" smtClean="0"/>
              <a:t>g</a:t>
            </a:r>
            <a:r>
              <a:rPr lang="es-EC" sz="1600" dirty="0"/>
              <a:t>) P38-M77 </a:t>
            </a:r>
            <a:r>
              <a:rPr lang="es-EC" sz="1600" i="1" dirty="0" smtClean="0"/>
              <a:t>Glomus</a:t>
            </a:r>
            <a:endParaRPr lang="es-EC" sz="1600" dirty="0" smtClean="0"/>
          </a:p>
          <a:p>
            <a:r>
              <a:rPr lang="es-EC" sz="1600" dirty="0" smtClean="0"/>
              <a:t>h)P42-M44 </a:t>
            </a:r>
            <a:r>
              <a:rPr lang="es-EC" sz="1600" i="1" dirty="0" smtClean="0"/>
              <a:t>Entrophospora</a:t>
            </a:r>
            <a:endParaRPr lang="es-EC" sz="1600" dirty="0" smtClean="0"/>
          </a:p>
          <a:p>
            <a:pPr>
              <a:buAutoNum type="romanLcParenR"/>
            </a:pPr>
            <a:r>
              <a:rPr lang="es-EC" sz="1600" dirty="0" smtClean="0"/>
              <a:t> P42-M45 </a:t>
            </a:r>
            <a:r>
              <a:rPr lang="es-EC" sz="1600" i="1" dirty="0" smtClean="0"/>
              <a:t>Entrophospora</a:t>
            </a:r>
            <a:endParaRPr lang="es-EC" sz="1600" dirty="0" smtClean="0"/>
          </a:p>
          <a:p>
            <a:r>
              <a:rPr lang="es-EC" sz="1600" dirty="0" smtClean="0"/>
              <a:t>j</a:t>
            </a:r>
            <a:r>
              <a:rPr lang="es-EC" sz="1600" dirty="0"/>
              <a:t>) P42-M47 </a:t>
            </a:r>
            <a:r>
              <a:rPr lang="es-EC" sz="1600" i="1" dirty="0" smtClean="0"/>
              <a:t>Glomus</a:t>
            </a:r>
            <a:endParaRPr lang="es-EC" sz="1600" dirty="0" smtClean="0"/>
          </a:p>
          <a:p>
            <a:r>
              <a:rPr lang="es-EC" sz="1600" dirty="0" smtClean="0"/>
              <a:t>k</a:t>
            </a:r>
            <a:r>
              <a:rPr lang="es-EC" sz="1600" dirty="0"/>
              <a:t>) P45-M91 </a:t>
            </a:r>
            <a:r>
              <a:rPr lang="es-EC" sz="1600" i="1" dirty="0" smtClean="0"/>
              <a:t>Glomus</a:t>
            </a:r>
            <a:endParaRPr lang="es-EC" sz="1600" dirty="0" smtClean="0"/>
          </a:p>
          <a:p>
            <a:r>
              <a:rPr lang="es-EC" sz="1600" dirty="0" smtClean="0"/>
              <a:t>l</a:t>
            </a:r>
            <a:r>
              <a:rPr lang="es-EC" sz="1600" dirty="0"/>
              <a:t>) P45-M93 </a:t>
            </a:r>
            <a:r>
              <a:rPr lang="es-EC" sz="1600" i="1" dirty="0" smtClean="0"/>
              <a:t>Entrophospora</a:t>
            </a:r>
            <a:endParaRPr lang="es-EC" sz="1600" dirty="0" smtClean="0"/>
          </a:p>
          <a:p>
            <a:r>
              <a:rPr lang="es-EC" sz="1600" dirty="0" smtClean="0"/>
              <a:t>m</a:t>
            </a:r>
            <a:r>
              <a:rPr lang="es-EC" sz="1600" dirty="0"/>
              <a:t>) P45-M94 </a:t>
            </a:r>
            <a:r>
              <a:rPr lang="es-EC" sz="1600" i="1" dirty="0" smtClean="0"/>
              <a:t>Glomus</a:t>
            </a:r>
          </a:p>
          <a:p>
            <a:r>
              <a:rPr lang="es-EC" sz="1600" dirty="0" smtClean="0"/>
              <a:t>n</a:t>
            </a:r>
            <a:r>
              <a:rPr lang="es-EC" sz="1600" dirty="0"/>
              <a:t>) P45-M98 </a:t>
            </a:r>
            <a:r>
              <a:rPr lang="es-EC" sz="1600" i="1" dirty="0" smtClean="0"/>
              <a:t>Glomus</a:t>
            </a:r>
          </a:p>
          <a:p>
            <a:r>
              <a:rPr lang="es-EC" sz="1600" dirty="0" smtClean="0"/>
              <a:t>o</a:t>
            </a:r>
            <a:r>
              <a:rPr lang="es-EC" sz="1600" dirty="0"/>
              <a:t>) P65-M61 </a:t>
            </a:r>
            <a:r>
              <a:rPr lang="es-EC" sz="1600" i="1" dirty="0" smtClean="0"/>
              <a:t>Acaulospora</a:t>
            </a:r>
            <a:endParaRPr lang="es-EC" sz="1600" dirty="0" smtClean="0"/>
          </a:p>
          <a:p>
            <a:r>
              <a:rPr lang="es-EC" sz="1600" dirty="0" smtClean="0"/>
              <a:t>p</a:t>
            </a:r>
            <a:r>
              <a:rPr lang="es-EC" sz="1600" dirty="0"/>
              <a:t>) P65-M62 </a:t>
            </a:r>
            <a:r>
              <a:rPr lang="es-EC" sz="1600" i="1" dirty="0" smtClean="0"/>
              <a:t>Acaulospora</a:t>
            </a:r>
            <a:endParaRPr lang="es-EC" sz="1600" dirty="0" smtClean="0"/>
          </a:p>
          <a:p>
            <a:r>
              <a:rPr lang="es-EC" sz="1600" dirty="0" smtClean="0"/>
              <a:t>q</a:t>
            </a:r>
            <a:r>
              <a:rPr lang="es-EC" sz="1600" dirty="0"/>
              <a:t>) P65-M63 </a:t>
            </a:r>
            <a:r>
              <a:rPr lang="es-EC" sz="1600" i="1" dirty="0" smtClean="0"/>
              <a:t>Acaulospora</a:t>
            </a:r>
            <a:r>
              <a:rPr lang="es-EC" sz="1600" dirty="0" smtClean="0"/>
              <a:t> </a:t>
            </a:r>
          </a:p>
          <a:p>
            <a:r>
              <a:rPr lang="es-EC" sz="1600" dirty="0" smtClean="0"/>
              <a:t>r</a:t>
            </a:r>
            <a:r>
              <a:rPr lang="es-EC" sz="1600" dirty="0"/>
              <a:t>) P65-M65 </a:t>
            </a:r>
            <a:r>
              <a:rPr lang="es-EC" sz="1600" i="1" dirty="0" smtClean="0"/>
              <a:t>Acaulospora</a:t>
            </a:r>
            <a:r>
              <a:rPr lang="es-EC" sz="1600" dirty="0" smtClean="0"/>
              <a:t> </a:t>
            </a:r>
          </a:p>
          <a:p>
            <a:r>
              <a:rPr lang="es-EC" sz="1600" dirty="0" smtClean="0"/>
              <a:t>s</a:t>
            </a:r>
            <a:r>
              <a:rPr lang="es-EC" sz="1600" dirty="0"/>
              <a:t>) P65-M66 </a:t>
            </a:r>
            <a:r>
              <a:rPr lang="es-EC" sz="1600" i="1" dirty="0" smtClean="0"/>
              <a:t>Acaulospora</a:t>
            </a:r>
            <a:r>
              <a:rPr lang="es-EC" sz="1600" dirty="0" smtClean="0"/>
              <a:t> </a:t>
            </a:r>
          </a:p>
          <a:p>
            <a:r>
              <a:rPr lang="es-EC" sz="1600" dirty="0" smtClean="0"/>
              <a:t>t</a:t>
            </a:r>
            <a:r>
              <a:rPr lang="es-EC" sz="1600" dirty="0"/>
              <a:t>) P67-M110 </a:t>
            </a:r>
            <a:r>
              <a:rPr lang="es-EC" sz="1600" dirty="0" smtClean="0"/>
              <a:t>Desconocido</a:t>
            </a:r>
            <a:endParaRPr lang="es-EC" sz="1600" dirty="0"/>
          </a:p>
        </p:txBody>
      </p:sp>
      <p:sp>
        <p:nvSpPr>
          <p:cNvPr id="25" name="219 Cuadro de texto"/>
          <p:cNvSpPr txBox="1"/>
          <p:nvPr/>
        </p:nvSpPr>
        <p:spPr>
          <a:xfrm>
            <a:off x="2988153" y="726058"/>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a</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26" name="220 Cuadro de texto"/>
          <p:cNvSpPr txBox="1"/>
          <p:nvPr/>
        </p:nvSpPr>
        <p:spPr>
          <a:xfrm>
            <a:off x="5754592" y="726058"/>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c</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27" name="221 Cuadro de texto"/>
          <p:cNvSpPr txBox="1"/>
          <p:nvPr/>
        </p:nvSpPr>
        <p:spPr>
          <a:xfrm>
            <a:off x="7074762" y="726058"/>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a:effectLst>
                  <a:outerShdw blurRad="38100" dist="38100" dir="2700000" algn="tl">
                    <a:srgbClr val="000000">
                      <a:alpha val="43137"/>
                    </a:srgbClr>
                  </a:outerShdw>
                </a:effectLst>
                <a:latin typeface="Times New Roman"/>
                <a:ea typeface="Times New Roman"/>
                <a:cs typeface="Times New Roman"/>
              </a:rPr>
              <a:t>d</a:t>
            </a:r>
          </a:p>
          <a:p>
            <a:pPr algn="ctr">
              <a:lnSpc>
                <a:spcPct val="115000"/>
              </a:lnSpc>
              <a:spcAft>
                <a:spcPts val="1000"/>
              </a:spcAft>
            </a:pPr>
            <a:r>
              <a:rPr lang="es-EC" sz="1050" b="1">
                <a:effectLst>
                  <a:outerShdw blurRad="38100" dist="38100" dir="2700000" algn="tl">
                    <a:srgbClr val="000000">
                      <a:alpha val="43137"/>
                    </a:srgbClr>
                  </a:outerShdw>
                </a:effectLst>
                <a:latin typeface="Times New Roman"/>
                <a:ea typeface="Times New Roman"/>
                <a:cs typeface="Times New Roman"/>
              </a:rPr>
              <a:t>a</a:t>
            </a:r>
          </a:p>
          <a:p>
            <a:pPr algn="ctr">
              <a:lnSpc>
                <a:spcPct val="115000"/>
              </a:lnSpc>
              <a:spcAft>
                <a:spcPts val="1000"/>
              </a:spcAft>
            </a:pPr>
            <a:r>
              <a:rPr lang="es-EC" sz="1050" b="1">
                <a:effectLst>
                  <a:outerShdw blurRad="38100" dist="38100" dir="2700000" algn="tl">
                    <a:srgbClr val="000000">
                      <a:alpha val="43137"/>
                    </a:srgbClr>
                  </a:outerShdw>
                </a:effectLst>
                <a:latin typeface="Times New Roman"/>
                <a:ea typeface="Times New Roman"/>
                <a:cs typeface="Times New Roman"/>
              </a:rPr>
              <a:t> </a:t>
            </a:r>
          </a:p>
        </p:txBody>
      </p:sp>
      <p:sp>
        <p:nvSpPr>
          <p:cNvPr id="28" name="222 Cuadro de texto"/>
          <p:cNvSpPr txBox="1"/>
          <p:nvPr/>
        </p:nvSpPr>
        <p:spPr>
          <a:xfrm>
            <a:off x="2988153" y="1844824"/>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e</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29" name="223 Cuadro de texto"/>
          <p:cNvSpPr txBox="1"/>
          <p:nvPr/>
        </p:nvSpPr>
        <p:spPr>
          <a:xfrm>
            <a:off x="4326887" y="1836721"/>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f</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0" name="224 Cuadro de texto"/>
          <p:cNvSpPr txBox="1"/>
          <p:nvPr/>
        </p:nvSpPr>
        <p:spPr>
          <a:xfrm>
            <a:off x="5764733" y="1844824"/>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g</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1" name="225 Cuadro de texto"/>
          <p:cNvSpPr txBox="1"/>
          <p:nvPr/>
        </p:nvSpPr>
        <p:spPr>
          <a:xfrm>
            <a:off x="7074761" y="1836721"/>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h</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2" name="226 Cuadro de texto"/>
          <p:cNvSpPr txBox="1"/>
          <p:nvPr/>
        </p:nvSpPr>
        <p:spPr>
          <a:xfrm>
            <a:off x="3009064" y="2881797"/>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i</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3" name="227 Cuadro de texto"/>
          <p:cNvSpPr txBox="1"/>
          <p:nvPr/>
        </p:nvSpPr>
        <p:spPr>
          <a:xfrm>
            <a:off x="4326887" y="2881797"/>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j</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4" name="228 Cuadro de texto"/>
          <p:cNvSpPr txBox="1"/>
          <p:nvPr/>
        </p:nvSpPr>
        <p:spPr>
          <a:xfrm>
            <a:off x="5762376" y="2881797"/>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k</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5" name="229 Cuadro de texto"/>
          <p:cNvSpPr txBox="1"/>
          <p:nvPr/>
        </p:nvSpPr>
        <p:spPr>
          <a:xfrm>
            <a:off x="7093390" y="2957277"/>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l</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6" name="230 Cuadro de texto"/>
          <p:cNvSpPr txBox="1"/>
          <p:nvPr/>
        </p:nvSpPr>
        <p:spPr>
          <a:xfrm>
            <a:off x="3009063" y="4077072"/>
            <a:ext cx="219075" cy="212090"/>
          </a:xfrm>
          <a:prstGeom prst="rect">
            <a:avLst/>
          </a:prstGeom>
          <a:solidFill>
            <a:schemeClr val="lt1"/>
          </a:solidFill>
          <a:ln w="9525">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m</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7" name="231 Cuadro de texto"/>
          <p:cNvSpPr txBox="1"/>
          <p:nvPr/>
        </p:nvSpPr>
        <p:spPr>
          <a:xfrm>
            <a:off x="4329752" y="4032323"/>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n</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8" name="232 Cuadro de texto"/>
          <p:cNvSpPr txBox="1"/>
          <p:nvPr/>
        </p:nvSpPr>
        <p:spPr>
          <a:xfrm>
            <a:off x="5756910" y="4039580"/>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o</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9" name="233 Cuadro de texto"/>
          <p:cNvSpPr txBox="1"/>
          <p:nvPr/>
        </p:nvSpPr>
        <p:spPr>
          <a:xfrm>
            <a:off x="7074762" y="4039580"/>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p</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40" name="234 Cuadro de texto"/>
          <p:cNvSpPr txBox="1"/>
          <p:nvPr/>
        </p:nvSpPr>
        <p:spPr>
          <a:xfrm>
            <a:off x="3043202" y="5157192"/>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q</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41" name="235 Cuadro de texto"/>
          <p:cNvSpPr txBox="1"/>
          <p:nvPr/>
        </p:nvSpPr>
        <p:spPr>
          <a:xfrm>
            <a:off x="5756909" y="5157192"/>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s</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42" name="236 Cuadro de texto"/>
          <p:cNvSpPr txBox="1"/>
          <p:nvPr/>
        </p:nvSpPr>
        <p:spPr>
          <a:xfrm>
            <a:off x="7093390" y="5167418"/>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t</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43" name="237 Cuadro de texto"/>
          <p:cNvSpPr txBox="1"/>
          <p:nvPr/>
        </p:nvSpPr>
        <p:spPr>
          <a:xfrm>
            <a:off x="4329752" y="726058"/>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a:effectLst>
                  <a:outerShdw blurRad="38100" dist="38100" dir="2700000" algn="tl">
                    <a:srgbClr val="000000">
                      <a:alpha val="43137"/>
                    </a:srgbClr>
                  </a:outerShdw>
                </a:effectLst>
                <a:latin typeface="Times New Roman"/>
                <a:ea typeface="Times New Roman"/>
                <a:cs typeface="Times New Roman"/>
              </a:rPr>
              <a:t>b</a:t>
            </a:r>
          </a:p>
          <a:p>
            <a:pPr algn="ctr">
              <a:lnSpc>
                <a:spcPct val="115000"/>
              </a:lnSpc>
              <a:spcAft>
                <a:spcPts val="1000"/>
              </a:spcAft>
            </a:pPr>
            <a:r>
              <a:rPr lang="es-EC" sz="1050" b="1">
                <a:effectLst>
                  <a:outerShdw blurRad="38100" dist="38100" dir="2700000" algn="tl">
                    <a:srgbClr val="000000">
                      <a:alpha val="43137"/>
                    </a:srgbClr>
                  </a:outerShdw>
                </a:effectLst>
                <a:latin typeface="Times New Roman"/>
                <a:ea typeface="Times New Roman"/>
                <a:cs typeface="Times New Roman"/>
              </a:rPr>
              <a:t> </a:t>
            </a:r>
          </a:p>
        </p:txBody>
      </p:sp>
      <p:sp>
        <p:nvSpPr>
          <p:cNvPr id="44" name="238 Cuadro de texto"/>
          <p:cNvSpPr txBox="1"/>
          <p:nvPr/>
        </p:nvSpPr>
        <p:spPr>
          <a:xfrm>
            <a:off x="4345454" y="5157192"/>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r</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46" name="Rectangle 42"/>
          <p:cNvSpPr>
            <a:spLocks noChangeArrowheads="1"/>
          </p:cNvSpPr>
          <p:nvPr/>
        </p:nvSpPr>
        <p:spPr bwMode="auto">
          <a:xfrm>
            <a:off x="0" y="4762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539750" algn="l" defTabSz="914400" rtl="0" eaLnBrk="1" fontAlgn="base" latinLnBrk="0" hangingPunct="1">
              <a:lnSpc>
                <a:spcPct val="100000"/>
              </a:lnSpc>
              <a:spcBef>
                <a:spcPct val="0"/>
              </a:spcBef>
              <a:spcAft>
                <a:spcPct val="0"/>
              </a:spcAft>
              <a:buClrTx/>
              <a:buSzTx/>
              <a:buFontTx/>
              <a:buNone/>
              <a:tabLst>
                <a:tab pos="457200" algn="l"/>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46 Rectángulo"/>
          <p:cNvSpPr/>
          <p:nvPr/>
        </p:nvSpPr>
        <p:spPr>
          <a:xfrm>
            <a:off x="0" y="515291"/>
            <a:ext cx="2843808" cy="646331"/>
          </a:xfrm>
          <a:prstGeom prst="rect">
            <a:avLst/>
          </a:prstGeom>
        </p:spPr>
        <p:txBody>
          <a:bodyPr wrap="square">
            <a:spAutoFit/>
          </a:bodyPr>
          <a:lstStyle/>
          <a:p>
            <a:pPr algn="ctr"/>
            <a:r>
              <a:rPr lang="es-EC" b="1" dirty="0">
                <a:effectLst>
                  <a:outerShdw blurRad="38100" dist="38100" dir="2700000" algn="tl">
                    <a:srgbClr val="000000">
                      <a:alpha val="43137"/>
                    </a:srgbClr>
                  </a:outerShdw>
                </a:effectLst>
              </a:rPr>
              <a:t>Esporas de cultivos monospóricos</a:t>
            </a:r>
          </a:p>
        </p:txBody>
      </p:sp>
    </p:spTree>
    <p:extLst>
      <p:ext uri="{BB962C8B-B14F-4D97-AF65-F5344CB8AC3E}">
        <p14:creationId xmlns:p14="http://schemas.microsoft.com/office/powerpoint/2010/main" xmlns="" val="84139792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1000"/>
                                        <p:tgtEl>
                                          <p:spTgt spid="30"/>
                                        </p:tgtEl>
                                      </p:cBhvr>
                                    </p:animEffec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1000"/>
                                        <p:tgtEl>
                                          <p:spTgt spid="32"/>
                                        </p:tgtEl>
                                      </p:cBhvr>
                                    </p:animEffect>
                                    <p:anim calcmode="lin" valueType="num">
                                      <p:cBhvr>
                                        <p:cTn id="56" dur="1000" fill="hold"/>
                                        <p:tgtEl>
                                          <p:spTgt spid="32"/>
                                        </p:tgtEl>
                                        <p:attrNameLst>
                                          <p:attrName>ppt_x</p:attrName>
                                        </p:attrNameLst>
                                      </p:cBhvr>
                                      <p:tavLst>
                                        <p:tav tm="0">
                                          <p:val>
                                            <p:strVal val="#ppt_x"/>
                                          </p:val>
                                        </p:tav>
                                        <p:tav tm="100000">
                                          <p:val>
                                            <p:strVal val="#ppt_x"/>
                                          </p:val>
                                        </p:tav>
                                      </p:tavLst>
                                    </p:anim>
                                    <p:anim calcmode="lin" valueType="num">
                                      <p:cBhvr>
                                        <p:cTn id="57" dur="1000" fill="hold"/>
                                        <p:tgtEl>
                                          <p:spTgt spid="3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1000"/>
                                        <p:tgtEl>
                                          <p:spTgt spid="33"/>
                                        </p:tgtEl>
                                      </p:cBhvr>
                                    </p:animEffect>
                                    <p:anim calcmode="lin" valueType="num">
                                      <p:cBhvr>
                                        <p:cTn id="61" dur="1000" fill="hold"/>
                                        <p:tgtEl>
                                          <p:spTgt spid="33"/>
                                        </p:tgtEl>
                                        <p:attrNameLst>
                                          <p:attrName>ppt_x</p:attrName>
                                        </p:attrNameLst>
                                      </p:cBhvr>
                                      <p:tavLst>
                                        <p:tav tm="0">
                                          <p:val>
                                            <p:strVal val="#ppt_x"/>
                                          </p:val>
                                        </p:tav>
                                        <p:tav tm="100000">
                                          <p:val>
                                            <p:strVal val="#ppt_x"/>
                                          </p:val>
                                        </p:tav>
                                      </p:tavLst>
                                    </p:anim>
                                    <p:anim calcmode="lin" valueType="num">
                                      <p:cBhvr>
                                        <p:cTn id="62" dur="1000" fill="hold"/>
                                        <p:tgtEl>
                                          <p:spTgt spid="33"/>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1000"/>
                                        <p:tgtEl>
                                          <p:spTgt spid="34"/>
                                        </p:tgtEl>
                                      </p:cBhvr>
                                    </p:animEffect>
                                    <p:anim calcmode="lin" valueType="num">
                                      <p:cBhvr>
                                        <p:cTn id="66" dur="1000" fill="hold"/>
                                        <p:tgtEl>
                                          <p:spTgt spid="34"/>
                                        </p:tgtEl>
                                        <p:attrNameLst>
                                          <p:attrName>ppt_x</p:attrName>
                                        </p:attrNameLst>
                                      </p:cBhvr>
                                      <p:tavLst>
                                        <p:tav tm="0">
                                          <p:val>
                                            <p:strVal val="#ppt_x"/>
                                          </p:val>
                                        </p:tav>
                                        <p:tav tm="100000">
                                          <p:val>
                                            <p:strVal val="#ppt_x"/>
                                          </p:val>
                                        </p:tav>
                                      </p:tavLst>
                                    </p:anim>
                                    <p:anim calcmode="lin" valueType="num">
                                      <p:cBhvr>
                                        <p:cTn id="67" dur="1000" fill="hold"/>
                                        <p:tgtEl>
                                          <p:spTgt spid="34"/>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1000"/>
                                        <p:tgtEl>
                                          <p:spTgt spid="35"/>
                                        </p:tgtEl>
                                      </p:cBhvr>
                                    </p:animEffect>
                                    <p:anim calcmode="lin" valueType="num">
                                      <p:cBhvr>
                                        <p:cTn id="71" dur="1000" fill="hold"/>
                                        <p:tgtEl>
                                          <p:spTgt spid="35"/>
                                        </p:tgtEl>
                                        <p:attrNameLst>
                                          <p:attrName>ppt_x</p:attrName>
                                        </p:attrNameLst>
                                      </p:cBhvr>
                                      <p:tavLst>
                                        <p:tav tm="0">
                                          <p:val>
                                            <p:strVal val="#ppt_x"/>
                                          </p:val>
                                        </p:tav>
                                        <p:tav tm="100000">
                                          <p:val>
                                            <p:strVal val="#ppt_x"/>
                                          </p:val>
                                        </p:tav>
                                      </p:tavLst>
                                    </p:anim>
                                    <p:anim calcmode="lin" valueType="num">
                                      <p:cBhvr>
                                        <p:cTn id="72" dur="1000" fill="hold"/>
                                        <p:tgtEl>
                                          <p:spTgt spid="35"/>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1000"/>
                                        <p:tgtEl>
                                          <p:spTgt spid="36"/>
                                        </p:tgtEl>
                                      </p:cBhvr>
                                    </p:animEffect>
                                    <p:anim calcmode="lin" valueType="num">
                                      <p:cBhvr>
                                        <p:cTn id="76" dur="1000" fill="hold"/>
                                        <p:tgtEl>
                                          <p:spTgt spid="36"/>
                                        </p:tgtEl>
                                        <p:attrNameLst>
                                          <p:attrName>ppt_x</p:attrName>
                                        </p:attrNameLst>
                                      </p:cBhvr>
                                      <p:tavLst>
                                        <p:tav tm="0">
                                          <p:val>
                                            <p:strVal val="#ppt_x"/>
                                          </p:val>
                                        </p:tav>
                                        <p:tav tm="100000">
                                          <p:val>
                                            <p:strVal val="#ppt_x"/>
                                          </p:val>
                                        </p:tav>
                                      </p:tavLst>
                                    </p:anim>
                                    <p:anim calcmode="lin" valueType="num">
                                      <p:cBhvr>
                                        <p:cTn id="77" dur="1000" fill="hold"/>
                                        <p:tgtEl>
                                          <p:spTgt spid="36"/>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1000"/>
                                        <p:tgtEl>
                                          <p:spTgt spid="37"/>
                                        </p:tgtEl>
                                      </p:cBhvr>
                                    </p:animEffect>
                                    <p:anim calcmode="lin" valueType="num">
                                      <p:cBhvr>
                                        <p:cTn id="81" dur="1000" fill="hold"/>
                                        <p:tgtEl>
                                          <p:spTgt spid="37"/>
                                        </p:tgtEl>
                                        <p:attrNameLst>
                                          <p:attrName>ppt_x</p:attrName>
                                        </p:attrNameLst>
                                      </p:cBhvr>
                                      <p:tavLst>
                                        <p:tav tm="0">
                                          <p:val>
                                            <p:strVal val="#ppt_x"/>
                                          </p:val>
                                        </p:tav>
                                        <p:tav tm="100000">
                                          <p:val>
                                            <p:strVal val="#ppt_x"/>
                                          </p:val>
                                        </p:tav>
                                      </p:tavLst>
                                    </p:anim>
                                    <p:anim calcmode="lin" valueType="num">
                                      <p:cBhvr>
                                        <p:cTn id="82" dur="1000" fill="hold"/>
                                        <p:tgtEl>
                                          <p:spTgt spid="3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1000"/>
                                        <p:tgtEl>
                                          <p:spTgt spid="38"/>
                                        </p:tgtEl>
                                      </p:cBhvr>
                                    </p:animEffect>
                                    <p:anim calcmode="lin" valueType="num">
                                      <p:cBhvr>
                                        <p:cTn id="86" dur="1000" fill="hold"/>
                                        <p:tgtEl>
                                          <p:spTgt spid="38"/>
                                        </p:tgtEl>
                                        <p:attrNameLst>
                                          <p:attrName>ppt_x</p:attrName>
                                        </p:attrNameLst>
                                      </p:cBhvr>
                                      <p:tavLst>
                                        <p:tav tm="0">
                                          <p:val>
                                            <p:strVal val="#ppt_x"/>
                                          </p:val>
                                        </p:tav>
                                        <p:tav tm="100000">
                                          <p:val>
                                            <p:strVal val="#ppt_x"/>
                                          </p:val>
                                        </p:tav>
                                      </p:tavLst>
                                    </p:anim>
                                    <p:anim calcmode="lin" valueType="num">
                                      <p:cBhvr>
                                        <p:cTn id="87" dur="1000" fill="hold"/>
                                        <p:tgtEl>
                                          <p:spTgt spid="38"/>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1000"/>
                                        <p:tgtEl>
                                          <p:spTgt spid="39"/>
                                        </p:tgtEl>
                                      </p:cBhvr>
                                    </p:animEffect>
                                    <p:anim calcmode="lin" valueType="num">
                                      <p:cBhvr>
                                        <p:cTn id="91" dur="1000" fill="hold"/>
                                        <p:tgtEl>
                                          <p:spTgt spid="39"/>
                                        </p:tgtEl>
                                        <p:attrNameLst>
                                          <p:attrName>ppt_x</p:attrName>
                                        </p:attrNameLst>
                                      </p:cBhvr>
                                      <p:tavLst>
                                        <p:tav tm="0">
                                          <p:val>
                                            <p:strVal val="#ppt_x"/>
                                          </p:val>
                                        </p:tav>
                                        <p:tav tm="100000">
                                          <p:val>
                                            <p:strVal val="#ppt_x"/>
                                          </p:val>
                                        </p:tav>
                                      </p:tavLst>
                                    </p:anim>
                                    <p:anim calcmode="lin" valueType="num">
                                      <p:cBhvr>
                                        <p:cTn id="92" dur="1000" fill="hold"/>
                                        <p:tgtEl>
                                          <p:spTgt spid="39"/>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fade">
                                      <p:cBhvr>
                                        <p:cTn id="95" dur="1000"/>
                                        <p:tgtEl>
                                          <p:spTgt spid="40"/>
                                        </p:tgtEl>
                                      </p:cBhvr>
                                    </p:animEffect>
                                    <p:anim calcmode="lin" valueType="num">
                                      <p:cBhvr>
                                        <p:cTn id="96" dur="1000" fill="hold"/>
                                        <p:tgtEl>
                                          <p:spTgt spid="40"/>
                                        </p:tgtEl>
                                        <p:attrNameLst>
                                          <p:attrName>ppt_x</p:attrName>
                                        </p:attrNameLst>
                                      </p:cBhvr>
                                      <p:tavLst>
                                        <p:tav tm="0">
                                          <p:val>
                                            <p:strVal val="#ppt_x"/>
                                          </p:val>
                                        </p:tav>
                                        <p:tav tm="100000">
                                          <p:val>
                                            <p:strVal val="#ppt_x"/>
                                          </p:val>
                                        </p:tav>
                                      </p:tavLst>
                                    </p:anim>
                                    <p:anim calcmode="lin" valueType="num">
                                      <p:cBhvr>
                                        <p:cTn id="97" dur="1000" fill="hold"/>
                                        <p:tgtEl>
                                          <p:spTgt spid="40"/>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fade">
                                      <p:cBhvr>
                                        <p:cTn id="100" dur="1000"/>
                                        <p:tgtEl>
                                          <p:spTgt spid="41"/>
                                        </p:tgtEl>
                                      </p:cBhvr>
                                    </p:animEffect>
                                    <p:anim calcmode="lin" valueType="num">
                                      <p:cBhvr>
                                        <p:cTn id="101" dur="1000" fill="hold"/>
                                        <p:tgtEl>
                                          <p:spTgt spid="41"/>
                                        </p:tgtEl>
                                        <p:attrNameLst>
                                          <p:attrName>ppt_x</p:attrName>
                                        </p:attrNameLst>
                                      </p:cBhvr>
                                      <p:tavLst>
                                        <p:tav tm="0">
                                          <p:val>
                                            <p:strVal val="#ppt_x"/>
                                          </p:val>
                                        </p:tav>
                                        <p:tav tm="100000">
                                          <p:val>
                                            <p:strVal val="#ppt_x"/>
                                          </p:val>
                                        </p:tav>
                                      </p:tavLst>
                                    </p:anim>
                                    <p:anim calcmode="lin" valueType="num">
                                      <p:cBhvr>
                                        <p:cTn id="102" dur="1000" fill="hold"/>
                                        <p:tgtEl>
                                          <p:spTgt spid="41"/>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fade">
                                      <p:cBhvr>
                                        <p:cTn id="105" dur="1000"/>
                                        <p:tgtEl>
                                          <p:spTgt spid="42"/>
                                        </p:tgtEl>
                                      </p:cBhvr>
                                    </p:animEffect>
                                    <p:anim calcmode="lin" valueType="num">
                                      <p:cBhvr>
                                        <p:cTn id="106" dur="1000" fill="hold"/>
                                        <p:tgtEl>
                                          <p:spTgt spid="42"/>
                                        </p:tgtEl>
                                        <p:attrNameLst>
                                          <p:attrName>ppt_x</p:attrName>
                                        </p:attrNameLst>
                                      </p:cBhvr>
                                      <p:tavLst>
                                        <p:tav tm="0">
                                          <p:val>
                                            <p:strVal val="#ppt_x"/>
                                          </p:val>
                                        </p:tav>
                                        <p:tav tm="100000">
                                          <p:val>
                                            <p:strVal val="#ppt_x"/>
                                          </p:val>
                                        </p:tav>
                                      </p:tavLst>
                                    </p:anim>
                                    <p:anim calcmode="lin" valueType="num">
                                      <p:cBhvr>
                                        <p:cTn id="107" dur="1000" fill="hold"/>
                                        <p:tgtEl>
                                          <p:spTgt spid="42"/>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43"/>
                                        </p:tgtEl>
                                        <p:attrNameLst>
                                          <p:attrName>style.visibility</p:attrName>
                                        </p:attrNameLst>
                                      </p:cBhvr>
                                      <p:to>
                                        <p:strVal val="visible"/>
                                      </p:to>
                                    </p:set>
                                    <p:animEffect transition="in" filter="fade">
                                      <p:cBhvr>
                                        <p:cTn id="110" dur="1000"/>
                                        <p:tgtEl>
                                          <p:spTgt spid="43"/>
                                        </p:tgtEl>
                                      </p:cBhvr>
                                    </p:animEffect>
                                    <p:anim calcmode="lin" valueType="num">
                                      <p:cBhvr>
                                        <p:cTn id="111" dur="1000" fill="hold"/>
                                        <p:tgtEl>
                                          <p:spTgt spid="43"/>
                                        </p:tgtEl>
                                        <p:attrNameLst>
                                          <p:attrName>ppt_x</p:attrName>
                                        </p:attrNameLst>
                                      </p:cBhvr>
                                      <p:tavLst>
                                        <p:tav tm="0">
                                          <p:val>
                                            <p:strVal val="#ppt_x"/>
                                          </p:val>
                                        </p:tav>
                                        <p:tav tm="100000">
                                          <p:val>
                                            <p:strVal val="#ppt_x"/>
                                          </p:val>
                                        </p:tav>
                                      </p:tavLst>
                                    </p:anim>
                                    <p:anim calcmode="lin" valueType="num">
                                      <p:cBhvr>
                                        <p:cTn id="112" dur="1000" fill="hold"/>
                                        <p:tgtEl>
                                          <p:spTgt spid="43"/>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fade">
                                      <p:cBhvr>
                                        <p:cTn id="115" dur="1000"/>
                                        <p:tgtEl>
                                          <p:spTgt spid="44"/>
                                        </p:tgtEl>
                                      </p:cBhvr>
                                    </p:animEffect>
                                    <p:anim calcmode="lin" valueType="num">
                                      <p:cBhvr>
                                        <p:cTn id="116" dur="1000" fill="hold"/>
                                        <p:tgtEl>
                                          <p:spTgt spid="44"/>
                                        </p:tgtEl>
                                        <p:attrNameLst>
                                          <p:attrName>ppt_x</p:attrName>
                                        </p:attrNameLst>
                                      </p:cBhvr>
                                      <p:tavLst>
                                        <p:tav tm="0">
                                          <p:val>
                                            <p:strVal val="#ppt_x"/>
                                          </p:val>
                                        </p:tav>
                                        <p:tav tm="100000">
                                          <p:val>
                                            <p:strVal val="#ppt_x"/>
                                          </p:val>
                                        </p:tav>
                                      </p:tavLst>
                                    </p:anim>
                                    <p:anim calcmode="lin" valueType="num">
                                      <p:cBhvr>
                                        <p:cTn id="117" dur="1000" fill="hold"/>
                                        <p:tgtEl>
                                          <p:spTgt spid="44"/>
                                        </p:tgtEl>
                                        <p:attrNameLst>
                                          <p:attrName>ppt_y</p:attrName>
                                        </p:attrNameLst>
                                      </p:cBhvr>
                                      <p:tavLst>
                                        <p:tav tm="0">
                                          <p:val>
                                            <p:strVal val="#ppt_y+.1"/>
                                          </p:val>
                                        </p:tav>
                                        <p:tav tm="100000">
                                          <p:val>
                                            <p:strVal val="#ppt_y"/>
                                          </p:val>
                                        </p:tav>
                                      </p:tavLst>
                                    </p:anim>
                                  </p:childTnLst>
                                </p:cTn>
                              </p:par>
                            </p:childTnLst>
                          </p:cTn>
                        </p:par>
                        <p:par>
                          <p:cTn id="118" fill="hold">
                            <p:stCondLst>
                              <p:cond delay="2000"/>
                            </p:stCondLst>
                            <p:childTnLst>
                              <p:par>
                                <p:cTn id="119" presetID="10" presetClass="entr" presetSubtype="0" fill="hold" grpId="0" nodeType="afterEffect">
                                  <p:stCondLst>
                                    <p:cond delay="0"/>
                                  </p:stCondLst>
                                  <p:childTnLst>
                                    <p:set>
                                      <p:cBhvr>
                                        <p:cTn id="120" dur="1" fill="hold">
                                          <p:stCondLst>
                                            <p:cond delay="0"/>
                                          </p:stCondLst>
                                        </p:cTn>
                                        <p:tgtEl>
                                          <p:spTgt spid="2"/>
                                        </p:tgtEl>
                                        <p:attrNameLst>
                                          <p:attrName>style.visibility</p:attrName>
                                        </p:attrNameLst>
                                      </p:cBhvr>
                                      <p:to>
                                        <p:strVal val="visible"/>
                                      </p:to>
                                    </p:set>
                                    <p:animEffect transition="in" filter="fade">
                                      <p:cBhvr>
                                        <p:cTn id="1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81901" y="277359"/>
            <a:ext cx="861939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AR" b="1" dirty="0" smtClean="0"/>
              <a:t>IDENTIFICACIÓN DE LOS GÉNEROS DE HONGOS MICORRÍCICOS ARBUSCULARES</a:t>
            </a:r>
            <a:endParaRPr lang="es-EC" b="1" dirty="0">
              <a:latin typeface="Arial" pitchFamily="34" charset="0"/>
              <a:cs typeface="Arial" pitchFamily="34" charset="0"/>
            </a:endParaRPr>
          </a:p>
        </p:txBody>
      </p:sp>
      <p:grpSp>
        <p:nvGrpSpPr>
          <p:cNvPr id="4" name="215 Grupo"/>
          <p:cNvGrpSpPr/>
          <p:nvPr/>
        </p:nvGrpSpPr>
        <p:grpSpPr>
          <a:xfrm>
            <a:off x="2555776" y="731800"/>
            <a:ext cx="5364063" cy="5344700"/>
            <a:chOff x="0" y="0"/>
            <a:chExt cx="5543550" cy="5505481"/>
          </a:xfrm>
        </p:grpSpPr>
        <p:pic>
          <p:nvPicPr>
            <p:cNvPr id="6" name="5 Imagen" descr="D:\Borisins\tesis\TESIS MICORRIZAS\Fotos\CATALOGO FOTOGRAFICO\CD enviar\P67\P67 - M116\E116-1\1.1.JPG"/>
            <p:cNvPicPr>
              <a:picLocks noChangeAspect="1"/>
            </p:cNvPicPr>
            <p:nvPr/>
          </p:nvPicPr>
          <p:blipFill rotWithShape="1">
            <a:blip r:embed="rId3" cstate="print">
              <a:extLst>
                <a:ext uri="{28A0092B-C50C-407E-A947-70E740481C1C}">
                  <a14:useLocalDpi xmlns:a14="http://schemas.microsoft.com/office/drawing/2010/main" xmlns="" val="0"/>
                </a:ext>
              </a:extLst>
            </a:blip>
            <a:srcRect l="1515" b="7576"/>
            <a:stretch/>
          </p:blipFill>
          <p:spPr bwMode="auto">
            <a:xfrm>
              <a:off x="0" y="0"/>
              <a:ext cx="1409700" cy="1076325"/>
            </a:xfrm>
            <a:prstGeom prst="rect">
              <a:avLst/>
            </a:prstGeom>
            <a:ln w="38100" cap="sq">
              <a:solidFill>
                <a:srgbClr val="92D050"/>
              </a:solidFill>
              <a:prstDash val="solid"/>
              <a:miter lim="800000"/>
            </a:ln>
            <a:effectLst/>
            <a:extLst>
              <a:ext uri="{53640926-AAD7-44D8-BBD7-CCE9431645EC}">
                <a14:shadowObscured xmlns:a14="http://schemas.microsoft.com/office/drawing/2010/main" xmlns=""/>
              </a:ext>
            </a:extLst>
          </p:spPr>
        </p:pic>
        <p:pic>
          <p:nvPicPr>
            <p:cNvPr id="7" name="6 Imagen" descr="D:\Borisins\tesis\TESIS MICORRIZAS\Fotos\CATALOGO FOTOGRAFICO\CD enviar\P67\P67 - M117\E117-1\1.4.JPG"/>
            <p:cNvPicPr>
              <a:picLocks noChangeAspect="1"/>
            </p:cNvPicPr>
            <p:nvPr/>
          </p:nvPicPr>
          <p:blipFill rotWithShape="1">
            <a:blip r:embed="rId4" cstate="print">
              <a:extLst>
                <a:ext uri="{28A0092B-C50C-407E-A947-70E740481C1C}">
                  <a14:useLocalDpi xmlns:a14="http://schemas.microsoft.com/office/drawing/2010/main" xmlns="" val="0"/>
                </a:ext>
              </a:extLst>
            </a:blip>
            <a:srcRect t="13861" r="22784"/>
            <a:stretch/>
          </p:blipFill>
          <p:spPr bwMode="auto">
            <a:xfrm>
              <a:off x="1438275" y="0"/>
              <a:ext cx="1409700" cy="1066800"/>
            </a:xfrm>
            <a:prstGeom prst="rect">
              <a:avLst/>
            </a:prstGeom>
            <a:ln w="38100" cap="sq">
              <a:solidFill>
                <a:srgbClr val="92D050"/>
              </a:solidFill>
              <a:prstDash val="solid"/>
              <a:miter lim="800000"/>
            </a:ln>
            <a:effectLst/>
            <a:extLst>
              <a:ext uri="{53640926-AAD7-44D8-BBD7-CCE9431645EC}">
                <a14:shadowObscured xmlns:a14="http://schemas.microsoft.com/office/drawing/2010/main" xmlns=""/>
              </a:ext>
            </a:extLst>
          </p:spPr>
        </p:pic>
        <p:pic>
          <p:nvPicPr>
            <p:cNvPr id="8" name="7 Imagen" descr="D:\Borisins\tesis\TESIS MICORRIZAS\Fotos\CATALOGO FOTOGRAFICO\CD enviar parte 2\P80\P80 - M101\E101-2\1.3.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28925" y="0"/>
              <a:ext cx="1447800" cy="1085850"/>
            </a:xfrm>
            <a:prstGeom prst="rect">
              <a:avLst/>
            </a:prstGeom>
            <a:ln w="38100" cap="sq">
              <a:solidFill>
                <a:srgbClr val="92D050"/>
              </a:solidFill>
              <a:prstDash val="solid"/>
              <a:miter lim="800000"/>
            </a:ln>
            <a:effectLst/>
          </p:spPr>
        </p:pic>
        <p:pic>
          <p:nvPicPr>
            <p:cNvPr id="9" name="8 Imagen" descr="D:\Borisins\tesis\TESIS MICORRIZAS\Fotos\CATALOGO FOTOGRAFICO\CD enviar parte 2\P80\P80 - M104\E104-4\2.1.JP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248150" y="0"/>
              <a:ext cx="1285875" cy="1095375"/>
            </a:xfrm>
            <a:prstGeom prst="rect">
              <a:avLst/>
            </a:prstGeom>
            <a:ln w="38100" cap="sq">
              <a:solidFill>
                <a:srgbClr val="92D050"/>
              </a:solidFill>
              <a:prstDash val="solid"/>
              <a:miter lim="800000"/>
            </a:ln>
            <a:effectLst/>
          </p:spPr>
        </p:pic>
        <p:pic>
          <p:nvPicPr>
            <p:cNvPr id="10" name="9 Imagen" descr="D:\Borisins\tesis\TESIS MICORRIZAS\Fotos\CATALOGO FOTOGRAFICO\CD enviar parte 2\P80\P80 - M105\E105-1\1.11.JP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1123950"/>
              <a:ext cx="1438275" cy="1076325"/>
            </a:xfrm>
            <a:prstGeom prst="rect">
              <a:avLst/>
            </a:prstGeom>
            <a:ln w="38100" cap="sq">
              <a:solidFill>
                <a:srgbClr val="92D050"/>
              </a:solidFill>
              <a:prstDash val="solid"/>
              <a:miter lim="800000"/>
            </a:ln>
            <a:effectLst/>
          </p:spPr>
        </p:pic>
        <p:pic>
          <p:nvPicPr>
            <p:cNvPr id="11" name="10 Imagen" descr="D:\Borisins\tesis\TESIS MICORRIZAS\Fotos\CATALOGO FOTOGRAFICO\CD enviar parte 2\P80\P80 - M106\E106-2\2.1.JPG"/>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428750" y="1123950"/>
              <a:ext cx="1438275" cy="1076325"/>
            </a:xfrm>
            <a:prstGeom prst="rect">
              <a:avLst/>
            </a:prstGeom>
            <a:ln w="38100" cap="sq">
              <a:solidFill>
                <a:srgbClr val="92D050"/>
              </a:solidFill>
              <a:prstDash val="solid"/>
              <a:miter lim="800000"/>
            </a:ln>
            <a:effectLst/>
          </p:spPr>
        </p:pic>
        <p:pic>
          <p:nvPicPr>
            <p:cNvPr id="12" name="11 Imagen" descr="D:\Borisins\tesis\TESIS MICORRIZAS\Fotos\CATALOGO FOTOGRAFICO\CD enviar parte 2\P86\P86 - M30\E30-3\1.4.JPG"/>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838450" y="1123950"/>
              <a:ext cx="1438275" cy="1076325"/>
            </a:xfrm>
            <a:prstGeom prst="rect">
              <a:avLst/>
            </a:prstGeom>
            <a:ln w="38100" cap="sq">
              <a:solidFill>
                <a:srgbClr val="92D050"/>
              </a:solidFill>
              <a:prstDash val="solid"/>
              <a:miter lim="800000"/>
            </a:ln>
            <a:effectLst/>
          </p:spPr>
        </p:pic>
        <p:pic>
          <p:nvPicPr>
            <p:cNvPr id="13" name="12 Imagen" descr="D:\Borisins\tesis\TESIS MICORRIZAS\Fotos\CATALOGO FOTOGRAFICO\CD enviar parte 2\P86\P86 - M31\E31-2\1.2.JPG"/>
            <p:cNvPicPr>
              <a:picLocks noChangeAspect="1"/>
            </p:cNvPicPr>
            <p:nvPr/>
          </p:nvPicPr>
          <p:blipFill rotWithShape="1">
            <a:blip r:embed="rId10" cstate="print">
              <a:extLst>
                <a:ext uri="{28A0092B-C50C-407E-A947-70E740481C1C}">
                  <a14:useLocalDpi xmlns:a14="http://schemas.microsoft.com/office/drawing/2010/main" xmlns="" val="0"/>
                </a:ext>
              </a:extLst>
            </a:blip>
            <a:srcRect r="10162"/>
            <a:stretch/>
          </p:blipFill>
          <p:spPr bwMode="auto">
            <a:xfrm>
              <a:off x="4248150" y="1123950"/>
              <a:ext cx="1285875" cy="1076325"/>
            </a:xfrm>
            <a:prstGeom prst="rect">
              <a:avLst/>
            </a:prstGeom>
            <a:ln w="38100" cap="sq">
              <a:solidFill>
                <a:srgbClr val="92D050"/>
              </a:solidFill>
              <a:prstDash val="solid"/>
              <a:miter lim="800000"/>
            </a:ln>
            <a:effectLst/>
            <a:extLst>
              <a:ext uri="{53640926-AAD7-44D8-BBD7-CCE9431645EC}">
                <a14:shadowObscured xmlns:a14="http://schemas.microsoft.com/office/drawing/2010/main" xmlns=""/>
              </a:ext>
            </a:extLst>
          </p:spPr>
        </p:pic>
        <p:pic>
          <p:nvPicPr>
            <p:cNvPr id="14" name="13 Imagen" descr="D:\Borisins\tesis\TESIS MICORRIZAS\Fotos\CATALOGO FOTOGRAFICO\CD enviar parte 2\P86\P86 - M33\E33-1\1.9.JPG"/>
            <p:cNvPicPr>
              <a:picLocks noChangeAspect="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0" y="2228850"/>
              <a:ext cx="1438275" cy="1076325"/>
            </a:xfrm>
            <a:prstGeom prst="rect">
              <a:avLst/>
            </a:prstGeom>
            <a:ln w="38100" cap="sq">
              <a:solidFill>
                <a:srgbClr val="92D050"/>
              </a:solidFill>
              <a:prstDash val="solid"/>
              <a:miter lim="800000"/>
            </a:ln>
            <a:effectLst/>
          </p:spPr>
        </p:pic>
        <p:pic>
          <p:nvPicPr>
            <p:cNvPr id="15" name="14 Imagen" descr="D:\Borisins\tesis\TESIS MICORRIZAS\Fotos\CATALOGO FOTOGRAFICO\CD enviar parte 2\P86\P86 - M34\E34-2\1.3.JPG"/>
            <p:cNvPicPr>
              <a:picLocks noChangeAspect="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428750" y="2219325"/>
              <a:ext cx="1438275" cy="1076325"/>
            </a:xfrm>
            <a:prstGeom prst="rect">
              <a:avLst/>
            </a:prstGeom>
            <a:ln w="38100" cap="sq">
              <a:solidFill>
                <a:srgbClr val="92D050"/>
              </a:solidFill>
              <a:prstDash val="solid"/>
              <a:miter lim="800000"/>
            </a:ln>
            <a:effectLst/>
          </p:spPr>
        </p:pic>
        <p:pic>
          <p:nvPicPr>
            <p:cNvPr id="16" name="15 Imagen" descr="D:\Borisins\tesis\TESIS MICORRIZAS\Fotos\CATALOGO FOTOGRAFICO\CD enviar parte 2\P86\P86 - M36\E36-2\3.2.JPG"/>
            <p:cNvPicPr>
              <a:picLocks noChangeAspect="1"/>
            </p:cNvPicPr>
            <p:nvPr/>
          </p:nvPicPr>
          <p:blipFill rotWithShape="1">
            <a:blip r:embed="rId13" cstate="print">
              <a:extLst>
                <a:ext uri="{28A0092B-C50C-407E-A947-70E740481C1C}">
                  <a14:useLocalDpi xmlns:a14="http://schemas.microsoft.com/office/drawing/2010/main" xmlns="" val="0"/>
                </a:ext>
              </a:extLst>
            </a:blip>
            <a:srcRect r="5584"/>
            <a:stretch/>
          </p:blipFill>
          <p:spPr bwMode="auto">
            <a:xfrm>
              <a:off x="2838450" y="2209800"/>
              <a:ext cx="1362075" cy="1076325"/>
            </a:xfrm>
            <a:prstGeom prst="rect">
              <a:avLst/>
            </a:prstGeom>
            <a:ln w="38100" cap="sq" cmpd="sng" algn="ctr">
              <a:solidFill>
                <a:srgbClr val="92D050"/>
              </a:solidFill>
              <a:prstDash val="solid"/>
              <a:miter lim="800000"/>
              <a:headEnd type="none" w="med" len="med"/>
              <a:tailEnd type="none" w="med" len="med"/>
            </a:ln>
            <a:effectLst/>
            <a:extLst>
              <a:ext uri="{53640926-AAD7-44D8-BBD7-CCE9431645EC}">
                <a14:shadowObscured xmlns:a14="http://schemas.microsoft.com/office/drawing/2010/main" xmlns=""/>
              </a:ext>
            </a:extLst>
          </p:spPr>
        </p:pic>
        <p:pic>
          <p:nvPicPr>
            <p:cNvPr id="17" name="16 Imagen" descr="D:\Borisins\tesis\TESIS MICORRIZAS\Fotos\CATALOGO FOTOGRAFICO\CD enviar parte 2\P86\P86 - M37\E37-1\1.5.JPG"/>
            <p:cNvPicPr>
              <a:picLocks noChangeAspect="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248150" y="2209800"/>
              <a:ext cx="1285875" cy="1076325"/>
            </a:xfrm>
            <a:prstGeom prst="rect">
              <a:avLst/>
            </a:prstGeom>
            <a:ln w="38100" cap="sq">
              <a:solidFill>
                <a:srgbClr val="92D050"/>
              </a:solidFill>
              <a:prstDash val="solid"/>
              <a:miter lim="800000"/>
            </a:ln>
            <a:effectLst/>
          </p:spPr>
        </p:pic>
        <p:pic>
          <p:nvPicPr>
            <p:cNvPr id="18" name="17 Imagen" descr="D:\Borisins\tesis\TESIS MICORRIZAS\Fotos\CATALOGO FOTOGRAFICO\CD enviar parte 2\P97\P97 - M3\E3-1\1.1.JPG"/>
            <p:cNvPicPr>
              <a:picLocks noChangeAspect="1"/>
            </p:cNvPicPr>
            <p:nvPr/>
          </p:nvPicPr>
          <p:blipFill rotWithShape="1">
            <a:blip r:embed="rId15" cstate="print">
              <a:extLst>
                <a:ext uri="{28A0092B-C50C-407E-A947-70E740481C1C}">
                  <a14:useLocalDpi xmlns:a14="http://schemas.microsoft.com/office/drawing/2010/main" xmlns="" val="0"/>
                </a:ext>
              </a:extLst>
            </a:blip>
            <a:srcRect l="13367"/>
            <a:stretch/>
          </p:blipFill>
          <p:spPr bwMode="auto">
            <a:xfrm>
              <a:off x="4200525" y="3305175"/>
              <a:ext cx="1343025" cy="1066800"/>
            </a:xfrm>
            <a:prstGeom prst="rect">
              <a:avLst/>
            </a:prstGeom>
            <a:ln w="38100" cap="sq">
              <a:solidFill>
                <a:srgbClr val="92D050"/>
              </a:solidFill>
              <a:prstDash val="solid"/>
              <a:miter lim="800000"/>
            </a:ln>
            <a:effectLst/>
            <a:extLst>
              <a:ext uri="{53640926-AAD7-44D8-BBD7-CCE9431645EC}">
                <a14:shadowObscured xmlns:a14="http://schemas.microsoft.com/office/drawing/2010/main" xmlns=""/>
              </a:ext>
            </a:extLst>
          </p:spPr>
        </p:pic>
        <p:pic>
          <p:nvPicPr>
            <p:cNvPr id="19" name="18 Imagen" descr="D:\Borisins\tesis\TESIS MICORRIZAS\Fotos\CATALOGO FOTOGRAFICO\CD enviar parte 2\P97\P97 - M11\E11-1\1.1.JPG"/>
            <p:cNvPicPr>
              <a:picLocks noChangeAspect="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0" y="3286125"/>
              <a:ext cx="1438275" cy="1076325"/>
            </a:xfrm>
            <a:prstGeom prst="rect">
              <a:avLst/>
            </a:prstGeom>
            <a:ln w="38100" cap="sq">
              <a:solidFill>
                <a:srgbClr val="92D050"/>
              </a:solidFill>
              <a:prstDash val="solid"/>
              <a:miter lim="800000"/>
            </a:ln>
            <a:effectLst/>
          </p:spPr>
        </p:pic>
        <p:pic>
          <p:nvPicPr>
            <p:cNvPr id="20" name="19 Imagen" descr="D:\Borisins\tesis\TESIS MICORRIZAS\Fotos\CATALOGO FOTOGRAFICO\CD enviar parte 2\P97\P97 - M13\E13-1\2.9.JPG"/>
            <p:cNvPicPr>
              <a:picLocks noChangeAspect="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1428750" y="3286125"/>
              <a:ext cx="1438275" cy="1076325"/>
            </a:xfrm>
            <a:prstGeom prst="rect">
              <a:avLst/>
            </a:prstGeom>
            <a:ln w="38100" cap="sq">
              <a:solidFill>
                <a:srgbClr val="92D050"/>
              </a:solidFill>
              <a:prstDash val="solid"/>
              <a:miter lim="800000"/>
            </a:ln>
            <a:effectLst/>
          </p:spPr>
        </p:pic>
        <p:pic>
          <p:nvPicPr>
            <p:cNvPr id="21" name="20 Imagen" descr="D:\Borisins\tesis\TESIS MICORRIZAS\Fotos\CATALOGO FOTOGRAFICO\CD enviar parte 2\P97\P97 - M14\E14-1\1.1.JPG"/>
            <p:cNvPicPr>
              <a:picLocks noChangeAspect="1"/>
            </p:cNvPicPr>
            <p:nvPr/>
          </p:nvPicPr>
          <p:blipFill rotWithShape="1">
            <a:blip r:embed="rId18" cstate="print">
              <a:extLst>
                <a:ext uri="{28A0092B-C50C-407E-A947-70E740481C1C}">
                  <a14:useLocalDpi xmlns:a14="http://schemas.microsoft.com/office/drawing/2010/main" xmlns="" val="0"/>
                </a:ext>
              </a:extLst>
            </a:blip>
            <a:srcRect r="5102"/>
            <a:stretch/>
          </p:blipFill>
          <p:spPr bwMode="auto">
            <a:xfrm>
              <a:off x="2838450" y="3286125"/>
              <a:ext cx="1362075" cy="1076325"/>
            </a:xfrm>
            <a:prstGeom prst="rect">
              <a:avLst/>
            </a:prstGeom>
            <a:ln w="38100" cap="sq" cmpd="sng" algn="ctr">
              <a:solidFill>
                <a:srgbClr val="92D050"/>
              </a:solidFill>
              <a:prstDash val="solid"/>
              <a:miter lim="800000"/>
              <a:headEnd type="none" w="med" len="med"/>
              <a:tailEnd type="none" w="med" len="med"/>
            </a:ln>
            <a:effectLst/>
            <a:extLst>
              <a:ext uri="{53640926-AAD7-44D8-BBD7-CCE9431645EC}">
                <a14:shadowObscured xmlns:a14="http://schemas.microsoft.com/office/drawing/2010/main" xmlns=""/>
              </a:ext>
            </a:extLst>
          </p:spPr>
        </p:pic>
        <p:pic>
          <p:nvPicPr>
            <p:cNvPr id="22" name="21 Imagen" descr="D:\Borisins\tesis\TESIS MICORRIZAS\Fotos\CATALOGO FOTOGRAFICO\CD enviar parte 2\PSA-Sur\PSa-Sur - M82\E82-1\1.20.JPG"/>
            <p:cNvPicPr>
              <a:picLocks noChangeAspect="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rot="10800000">
              <a:off x="1428790" y="4400519"/>
              <a:ext cx="1438195" cy="1104962"/>
            </a:xfrm>
            <a:prstGeom prst="rect">
              <a:avLst/>
            </a:prstGeom>
            <a:ln w="38100" cap="sq">
              <a:solidFill>
                <a:srgbClr val="92D050"/>
              </a:solidFill>
              <a:prstDash val="solid"/>
              <a:miter lim="800000"/>
            </a:ln>
            <a:effectLst/>
          </p:spPr>
        </p:pic>
        <p:pic>
          <p:nvPicPr>
            <p:cNvPr id="23" name="22 Imagen" descr="D:\Borisins\tesis\TESIS MICORRIZAS\Fotos\CATALOGO FOTOGRAFICO\CD enviar parte 2\PSA-Sur\PSa-Sur - M85\E85-2\1.2.JPG"/>
            <p:cNvPicPr>
              <a:picLocks noChangeAspect="1"/>
            </p:cNvPicPr>
            <p:nvPr/>
          </p:nvPicPr>
          <p:blipFill rotWithShape="1">
            <a:blip r:embed="rId20" cstate="print">
              <a:extLst>
                <a:ext uri="{28A0092B-C50C-407E-A947-70E740481C1C}">
                  <a14:useLocalDpi xmlns:a14="http://schemas.microsoft.com/office/drawing/2010/main" xmlns="" val="0"/>
                </a:ext>
              </a:extLst>
            </a:blip>
            <a:srcRect r="5159"/>
            <a:stretch/>
          </p:blipFill>
          <p:spPr bwMode="auto">
            <a:xfrm>
              <a:off x="2838450" y="4400550"/>
              <a:ext cx="1362075" cy="1104900"/>
            </a:xfrm>
            <a:prstGeom prst="rect">
              <a:avLst/>
            </a:prstGeom>
            <a:ln w="38100" cap="sq" cmpd="sng" algn="ctr">
              <a:solidFill>
                <a:srgbClr val="92D050"/>
              </a:solidFill>
              <a:prstDash val="solid"/>
              <a:miter lim="800000"/>
              <a:headEnd type="none" w="med" len="med"/>
              <a:tailEnd type="none" w="med" len="med"/>
            </a:ln>
            <a:effectLst/>
            <a:extLst>
              <a:ext uri="{53640926-AAD7-44D8-BBD7-CCE9431645EC}">
                <a14:shadowObscured xmlns:a14="http://schemas.microsoft.com/office/drawing/2010/main" xmlns=""/>
              </a:ext>
            </a:extLst>
          </p:spPr>
        </p:pic>
      </p:grpSp>
      <p:sp>
        <p:nvSpPr>
          <p:cNvPr id="2" name="1 Rectángulo"/>
          <p:cNvSpPr/>
          <p:nvPr/>
        </p:nvSpPr>
        <p:spPr>
          <a:xfrm>
            <a:off x="185082" y="1488219"/>
            <a:ext cx="2642250" cy="4524315"/>
          </a:xfrm>
          <a:prstGeom prst="rect">
            <a:avLst/>
          </a:prstGeom>
        </p:spPr>
        <p:txBody>
          <a:bodyPr wrap="square">
            <a:spAutoFit/>
          </a:bodyPr>
          <a:lstStyle/>
          <a:p>
            <a:r>
              <a:rPr lang="es-EC" sz="1600" dirty="0" smtClean="0"/>
              <a:t>a) P67-116 </a:t>
            </a:r>
            <a:r>
              <a:rPr lang="es-EC" sz="1600" i="1" dirty="0" smtClean="0"/>
              <a:t>Glomus</a:t>
            </a:r>
          </a:p>
          <a:p>
            <a:r>
              <a:rPr lang="es-EC" sz="1600" dirty="0" smtClean="0"/>
              <a:t>b</a:t>
            </a:r>
            <a:r>
              <a:rPr lang="es-EC" sz="1600" dirty="0"/>
              <a:t>) P67-117 </a:t>
            </a:r>
            <a:r>
              <a:rPr lang="es-EC" sz="1600" i="1" dirty="0" smtClean="0"/>
              <a:t>Glomus</a:t>
            </a:r>
            <a:endParaRPr lang="es-EC" sz="1600" dirty="0"/>
          </a:p>
          <a:p>
            <a:r>
              <a:rPr lang="es-EC" sz="1600" dirty="0" smtClean="0"/>
              <a:t>c</a:t>
            </a:r>
            <a:r>
              <a:rPr lang="es-EC" sz="1600" dirty="0"/>
              <a:t>) P80-101 </a:t>
            </a:r>
            <a:r>
              <a:rPr lang="es-EC" sz="1600" i="1" dirty="0" smtClean="0"/>
              <a:t>Entrophospora</a:t>
            </a:r>
            <a:r>
              <a:rPr lang="es-EC" sz="1600" dirty="0" smtClean="0"/>
              <a:t> </a:t>
            </a:r>
          </a:p>
          <a:p>
            <a:r>
              <a:rPr lang="es-EC" sz="1600" dirty="0" smtClean="0"/>
              <a:t>d</a:t>
            </a:r>
            <a:r>
              <a:rPr lang="es-EC" sz="1600" dirty="0"/>
              <a:t>) P80-104 </a:t>
            </a:r>
            <a:r>
              <a:rPr lang="es-EC" sz="1600" i="1" dirty="0" smtClean="0"/>
              <a:t>Glomus</a:t>
            </a:r>
            <a:endParaRPr lang="es-EC" sz="1600" dirty="0"/>
          </a:p>
          <a:p>
            <a:r>
              <a:rPr lang="es-EC" sz="1600" dirty="0" smtClean="0"/>
              <a:t>e</a:t>
            </a:r>
            <a:r>
              <a:rPr lang="es-EC" sz="1600" dirty="0"/>
              <a:t>) P80-105 </a:t>
            </a:r>
            <a:r>
              <a:rPr lang="es-EC" sz="1600" i="1" dirty="0" smtClean="0"/>
              <a:t>Entrophospora</a:t>
            </a:r>
            <a:r>
              <a:rPr lang="es-EC" sz="1600" dirty="0" smtClean="0"/>
              <a:t> </a:t>
            </a:r>
          </a:p>
          <a:p>
            <a:r>
              <a:rPr lang="es-EC" sz="1600" dirty="0" smtClean="0"/>
              <a:t>f</a:t>
            </a:r>
            <a:r>
              <a:rPr lang="es-EC" sz="1600" dirty="0"/>
              <a:t>) P80-106 </a:t>
            </a:r>
            <a:r>
              <a:rPr lang="es-EC" sz="1600" i="1" dirty="0" smtClean="0"/>
              <a:t>Entrophospora</a:t>
            </a:r>
            <a:endParaRPr lang="es-EC" sz="1600" dirty="0"/>
          </a:p>
          <a:p>
            <a:r>
              <a:rPr lang="es-EC" sz="1600" dirty="0" smtClean="0"/>
              <a:t>g</a:t>
            </a:r>
            <a:r>
              <a:rPr lang="es-EC" sz="1600" dirty="0"/>
              <a:t>) P86-30 </a:t>
            </a:r>
            <a:r>
              <a:rPr lang="es-EC" sz="1600" i="1" dirty="0" smtClean="0"/>
              <a:t>Acaulospora</a:t>
            </a:r>
            <a:endParaRPr lang="es-EC" sz="1600" dirty="0" smtClean="0"/>
          </a:p>
          <a:p>
            <a:r>
              <a:rPr lang="es-EC" sz="1600" dirty="0" smtClean="0"/>
              <a:t>h</a:t>
            </a:r>
            <a:r>
              <a:rPr lang="es-EC" sz="1600" dirty="0"/>
              <a:t>) P86-31 </a:t>
            </a:r>
            <a:r>
              <a:rPr lang="es-EC" sz="1600" i="1" dirty="0" smtClean="0"/>
              <a:t>Glomus</a:t>
            </a:r>
            <a:endParaRPr lang="es-EC" sz="1600" dirty="0"/>
          </a:p>
          <a:p>
            <a:pPr>
              <a:buAutoNum type="romanLcParenR"/>
            </a:pPr>
            <a:r>
              <a:rPr lang="es-EC" sz="1600" dirty="0" smtClean="0"/>
              <a:t> P86-33 </a:t>
            </a:r>
            <a:r>
              <a:rPr lang="es-EC" sz="1600" i="1" dirty="0" smtClean="0"/>
              <a:t>Acaulospora</a:t>
            </a:r>
            <a:endParaRPr lang="es-EC" sz="1600" dirty="0"/>
          </a:p>
          <a:p>
            <a:r>
              <a:rPr lang="es-EC" sz="1600" dirty="0" smtClean="0"/>
              <a:t>j</a:t>
            </a:r>
            <a:r>
              <a:rPr lang="es-EC" sz="1600" dirty="0"/>
              <a:t>) P86-34 </a:t>
            </a:r>
            <a:r>
              <a:rPr lang="es-EC" sz="1600" i="1" dirty="0" smtClean="0"/>
              <a:t>Acaulospora</a:t>
            </a:r>
            <a:endParaRPr lang="es-EC" sz="1600" dirty="0"/>
          </a:p>
          <a:p>
            <a:r>
              <a:rPr lang="es-EC" sz="1600" dirty="0" smtClean="0"/>
              <a:t>k</a:t>
            </a:r>
            <a:r>
              <a:rPr lang="es-EC" sz="1600" dirty="0"/>
              <a:t>) P86-36 </a:t>
            </a:r>
            <a:r>
              <a:rPr lang="es-EC" sz="1600" i="1" dirty="0" smtClean="0"/>
              <a:t>Acaulospora</a:t>
            </a:r>
            <a:endParaRPr lang="es-EC" sz="1600" dirty="0"/>
          </a:p>
          <a:p>
            <a:r>
              <a:rPr lang="es-EC" sz="1600" dirty="0" smtClean="0"/>
              <a:t>l</a:t>
            </a:r>
            <a:r>
              <a:rPr lang="es-EC" sz="1600" dirty="0"/>
              <a:t>) P86-37 </a:t>
            </a:r>
            <a:r>
              <a:rPr lang="es-EC" sz="1600" i="1" dirty="0" smtClean="0"/>
              <a:t>Glomus</a:t>
            </a:r>
            <a:endParaRPr lang="es-EC" sz="1600" dirty="0"/>
          </a:p>
          <a:p>
            <a:r>
              <a:rPr lang="es-EC" sz="1600" dirty="0" smtClean="0"/>
              <a:t>m</a:t>
            </a:r>
            <a:r>
              <a:rPr lang="es-EC" sz="1600" dirty="0"/>
              <a:t>) </a:t>
            </a:r>
            <a:r>
              <a:rPr lang="es-EC" sz="1600" dirty="0" smtClean="0"/>
              <a:t>P97-11 </a:t>
            </a:r>
            <a:r>
              <a:rPr lang="es-EC" sz="1600" i="1" dirty="0" smtClean="0"/>
              <a:t>Acaulospora</a:t>
            </a:r>
            <a:r>
              <a:rPr lang="es-EC" sz="1600" dirty="0" smtClean="0"/>
              <a:t> </a:t>
            </a:r>
          </a:p>
          <a:p>
            <a:r>
              <a:rPr lang="es-EC" sz="1600" dirty="0" smtClean="0"/>
              <a:t>n)P97-13 </a:t>
            </a:r>
            <a:r>
              <a:rPr lang="es-EC" sz="1600" i="1" dirty="0" smtClean="0"/>
              <a:t>Acaulospora</a:t>
            </a:r>
            <a:endParaRPr lang="es-EC" sz="1600" dirty="0"/>
          </a:p>
          <a:p>
            <a:r>
              <a:rPr lang="es-EC" sz="1600" dirty="0" smtClean="0"/>
              <a:t>o</a:t>
            </a:r>
            <a:r>
              <a:rPr lang="es-EC" sz="1600" dirty="0"/>
              <a:t>) P97-14 </a:t>
            </a:r>
            <a:r>
              <a:rPr lang="es-EC" sz="1600" i="1" dirty="0" smtClean="0"/>
              <a:t>Acaulospora</a:t>
            </a:r>
            <a:endParaRPr lang="es-EC" sz="1600" dirty="0"/>
          </a:p>
          <a:p>
            <a:r>
              <a:rPr lang="es-EC" sz="1600" dirty="0" smtClean="0"/>
              <a:t>p</a:t>
            </a:r>
            <a:r>
              <a:rPr lang="es-EC" sz="1600" dirty="0"/>
              <a:t>) P97-3 </a:t>
            </a:r>
            <a:r>
              <a:rPr lang="es-EC" sz="1600" i="1" dirty="0" smtClean="0"/>
              <a:t>Acaulospora</a:t>
            </a:r>
            <a:endParaRPr lang="es-EC" sz="1600" dirty="0"/>
          </a:p>
          <a:p>
            <a:r>
              <a:rPr lang="es-EC" sz="1600" dirty="0" smtClean="0"/>
              <a:t>q</a:t>
            </a:r>
            <a:r>
              <a:rPr lang="es-EC" sz="1600" dirty="0"/>
              <a:t>) PSa-Sur-81 </a:t>
            </a:r>
            <a:r>
              <a:rPr lang="es-EC" sz="1600" i="1" dirty="0" smtClean="0"/>
              <a:t>Entrophospora</a:t>
            </a:r>
            <a:endParaRPr lang="es-EC" sz="1500" dirty="0"/>
          </a:p>
          <a:p>
            <a:r>
              <a:rPr lang="es-EC" sz="1600" dirty="0" smtClean="0"/>
              <a:t>r</a:t>
            </a:r>
            <a:r>
              <a:rPr lang="es-EC" sz="1600" dirty="0"/>
              <a:t>) PSa-Sur-85 </a:t>
            </a:r>
            <a:r>
              <a:rPr lang="es-EC" sz="1600" i="1" dirty="0" smtClean="0"/>
              <a:t>Glomus</a:t>
            </a:r>
            <a:r>
              <a:rPr lang="es-EC" sz="1600" dirty="0" smtClean="0"/>
              <a:t> </a:t>
            </a:r>
            <a:endParaRPr lang="es-EC" sz="1600" dirty="0"/>
          </a:p>
        </p:txBody>
      </p:sp>
      <p:sp>
        <p:nvSpPr>
          <p:cNvPr id="24" name="23 Rectángulo"/>
          <p:cNvSpPr/>
          <p:nvPr/>
        </p:nvSpPr>
        <p:spPr>
          <a:xfrm>
            <a:off x="168736" y="841888"/>
            <a:ext cx="2493902" cy="646331"/>
          </a:xfrm>
          <a:prstGeom prst="rect">
            <a:avLst/>
          </a:prstGeom>
        </p:spPr>
        <p:txBody>
          <a:bodyPr wrap="square">
            <a:spAutoFit/>
          </a:bodyPr>
          <a:lstStyle/>
          <a:p>
            <a:pPr algn="ctr"/>
            <a:r>
              <a:rPr lang="es-EC" b="1" dirty="0">
                <a:effectLst>
                  <a:outerShdw blurRad="38100" dist="38100" dir="2700000" algn="tl">
                    <a:srgbClr val="000000">
                      <a:alpha val="43137"/>
                    </a:srgbClr>
                  </a:outerShdw>
                </a:effectLst>
              </a:rPr>
              <a:t>Esporas de cultivos monospóricos</a:t>
            </a:r>
          </a:p>
        </p:txBody>
      </p:sp>
      <p:sp>
        <p:nvSpPr>
          <p:cNvPr id="25" name="1 Rectángulo"/>
          <p:cNvSpPr/>
          <p:nvPr/>
        </p:nvSpPr>
        <p:spPr>
          <a:xfrm>
            <a:off x="6666381" y="5003837"/>
            <a:ext cx="2234918" cy="1015663"/>
          </a:xfrm>
          <a:prstGeom prst="rect">
            <a:avLst/>
          </a:prstGeom>
          <a:solidFill>
            <a:schemeClr val="bg1"/>
          </a:solid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lvl="3" algn="ctr"/>
            <a:r>
              <a:rPr lang="es-EC" sz="1200" b="1" i="1" dirty="0" smtClean="0"/>
              <a:t>TOTAL GÉNEROS</a:t>
            </a:r>
          </a:p>
          <a:p>
            <a:pPr marL="285750" lvl="3" indent="-285750">
              <a:buFont typeface="Arial" pitchFamily="34" charset="0"/>
              <a:buChar char="•"/>
            </a:pPr>
            <a:r>
              <a:rPr lang="es-EC" sz="1200" i="1" dirty="0" smtClean="0"/>
              <a:t>Glomus		</a:t>
            </a:r>
            <a:r>
              <a:rPr lang="es-EC" sz="1200" dirty="0" smtClean="0"/>
              <a:t>15</a:t>
            </a:r>
          </a:p>
          <a:p>
            <a:pPr marL="285750" lvl="3" indent="-285750">
              <a:buFont typeface="Arial" pitchFamily="34" charset="0"/>
              <a:buChar char="•"/>
            </a:pPr>
            <a:r>
              <a:rPr lang="es-EC" sz="1200" i="1" dirty="0" smtClean="0"/>
              <a:t>Entrophospora	</a:t>
            </a:r>
            <a:r>
              <a:rPr lang="es-EC" sz="1200" dirty="0" smtClean="0"/>
              <a:t>8</a:t>
            </a:r>
          </a:p>
          <a:p>
            <a:pPr marL="285750" lvl="3" indent="-285750">
              <a:buFont typeface="Arial" pitchFamily="34" charset="0"/>
              <a:buChar char="•"/>
            </a:pPr>
            <a:r>
              <a:rPr lang="es-EC" sz="1200" i="1" dirty="0" smtClean="0"/>
              <a:t>Acaulospora	</a:t>
            </a:r>
            <a:r>
              <a:rPr lang="es-EC" sz="1200" dirty="0" smtClean="0"/>
              <a:t>14</a:t>
            </a:r>
          </a:p>
          <a:p>
            <a:pPr marL="285750" lvl="3" indent="-285750">
              <a:buFont typeface="Arial" pitchFamily="34" charset="0"/>
              <a:buChar char="•"/>
            </a:pPr>
            <a:r>
              <a:rPr lang="es-EC" sz="1200" i="1" dirty="0" smtClean="0"/>
              <a:t>Desconocida	1</a:t>
            </a:r>
            <a:endParaRPr lang="es-EC" sz="1200" i="1" dirty="0"/>
          </a:p>
        </p:txBody>
      </p:sp>
      <p:sp>
        <p:nvSpPr>
          <p:cNvPr id="27" name="219 Cuadro de texto"/>
          <p:cNvSpPr txBox="1"/>
          <p:nvPr/>
        </p:nvSpPr>
        <p:spPr>
          <a:xfrm>
            <a:off x="2562686" y="746224"/>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a</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28" name="220 Cuadro de texto"/>
          <p:cNvSpPr txBox="1"/>
          <p:nvPr/>
        </p:nvSpPr>
        <p:spPr>
          <a:xfrm>
            <a:off x="5329125" y="746224"/>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c</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29" name="221 Cuadro de texto"/>
          <p:cNvSpPr txBox="1"/>
          <p:nvPr/>
        </p:nvSpPr>
        <p:spPr>
          <a:xfrm>
            <a:off x="6694029" y="746224"/>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d</a:t>
            </a: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0" name="222 Cuadro de texto"/>
          <p:cNvSpPr txBox="1"/>
          <p:nvPr/>
        </p:nvSpPr>
        <p:spPr>
          <a:xfrm>
            <a:off x="2562686" y="1864990"/>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e</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1" name="223 Cuadro de texto"/>
          <p:cNvSpPr txBox="1"/>
          <p:nvPr/>
        </p:nvSpPr>
        <p:spPr>
          <a:xfrm>
            <a:off x="3971555" y="1856887"/>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f</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2" name="224 Cuadro de texto"/>
          <p:cNvSpPr txBox="1"/>
          <p:nvPr/>
        </p:nvSpPr>
        <p:spPr>
          <a:xfrm>
            <a:off x="5339266" y="1864990"/>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g</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3" name="225 Cuadro de texto"/>
          <p:cNvSpPr txBox="1"/>
          <p:nvPr/>
        </p:nvSpPr>
        <p:spPr>
          <a:xfrm>
            <a:off x="6694030" y="1856887"/>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h</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4" name="226 Cuadro de texto"/>
          <p:cNvSpPr txBox="1"/>
          <p:nvPr/>
        </p:nvSpPr>
        <p:spPr>
          <a:xfrm>
            <a:off x="2583597" y="2931490"/>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i</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5" name="227 Cuadro de texto"/>
          <p:cNvSpPr txBox="1"/>
          <p:nvPr/>
        </p:nvSpPr>
        <p:spPr>
          <a:xfrm>
            <a:off x="3971554" y="2931490"/>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j</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6" name="228 Cuadro de texto"/>
          <p:cNvSpPr txBox="1"/>
          <p:nvPr/>
        </p:nvSpPr>
        <p:spPr>
          <a:xfrm>
            <a:off x="5366570" y="2931490"/>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k</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7" name="229 Cuadro de texto"/>
          <p:cNvSpPr txBox="1"/>
          <p:nvPr/>
        </p:nvSpPr>
        <p:spPr>
          <a:xfrm>
            <a:off x="6694031" y="2914705"/>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l</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8" name="230 Cuadro de texto"/>
          <p:cNvSpPr txBox="1"/>
          <p:nvPr/>
        </p:nvSpPr>
        <p:spPr>
          <a:xfrm>
            <a:off x="2608257" y="3989759"/>
            <a:ext cx="219075" cy="212090"/>
          </a:xfrm>
          <a:prstGeom prst="rect">
            <a:avLst/>
          </a:prstGeom>
          <a:solidFill>
            <a:schemeClr val="lt1"/>
          </a:solidFill>
          <a:ln w="9525">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m</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39" name="231 Cuadro de texto"/>
          <p:cNvSpPr txBox="1"/>
          <p:nvPr/>
        </p:nvSpPr>
        <p:spPr>
          <a:xfrm>
            <a:off x="3971556" y="3983000"/>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n</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40" name="232 Cuadro de texto"/>
          <p:cNvSpPr txBox="1"/>
          <p:nvPr/>
        </p:nvSpPr>
        <p:spPr>
          <a:xfrm>
            <a:off x="5366570" y="3983000"/>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o</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41" name="233 Cuadro de texto"/>
          <p:cNvSpPr txBox="1"/>
          <p:nvPr/>
        </p:nvSpPr>
        <p:spPr>
          <a:xfrm>
            <a:off x="6667923" y="4007568"/>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p</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42" name="234 Cuadro de texto"/>
          <p:cNvSpPr txBox="1"/>
          <p:nvPr/>
        </p:nvSpPr>
        <p:spPr>
          <a:xfrm>
            <a:off x="4001834" y="5103465"/>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q</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
        <p:nvSpPr>
          <p:cNvPr id="45" name="237 Cuadro de texto"/>
          <p:cNvSpPr txBox="1"/>
          <p:nvPr/>
        </p:nvSpPr>
        <p:spPr>
          <a:xfrm>
            <a:off x="3971556" y="746224"/>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a:effectLst>
                  <a:outerShdw blurRad="38100" dist="38100" dir="2700000" algn="tl">
                    <a:srgbClr val="000000">
                      <a:alpha val="43137"/>
                    </a:srgbClr>
                  </a:outerShdw>
                </a:effectLst>
                <a:latin typeface="Times New Roman"/>
                <a:ea typeface="Times New Roman"/>
                <a:cs typeface="Times New Roman"/>
              </a:rPr>
              <a:t>b</a:t>
            </a:r>
          </a:p>
          <a:p>
            <a:pPr algn="ctr">
              <a:lnSpc>
                <a:spcPct val="115000"/>
              </a:lnSpc>
              <a:spcAft>
                <a:spcPts val="1000"/>
              </a:spcAft>
            </a:pPr>
            <a:r>
              <a:rPr lang="es-EC" sz="1050" b="1">
                <a:effectLst>
                  <a:outerShdw blurRad="38100" dist="38100" dir="2700000" algn="tl">
                    <a:srgbClr val="000000">
                      <a:alpha val="43137"/>
                    </a:srgbClr>
                  </a:outerShdw>
                </a:effectLst>
                <a:latin typeface="Times New Roman"/>
                <a:ea typeface="Times New Roman"/>
                <a:cs typeface="Times New Roman"/>
              </a:rPr>
              <a:t> </a:t>
            </a:r>
          </a:p>
        </p:txBody>
      </p:sp>
      <p:sp>
        <p:nvSpPr>
          <p:cNvPr id="46" name="238 Cuadro de texto"/>
          <p:cNvSpPr txBox="1"/>
          <p:nvPr/>
        </p:nvSpPr>
        <p:spPr>
          <a:xfrm>
            <a:off x="5339266" y="5103465"/>
            <a:ext cx="219075" cy="212090"/>
          </a:xfrm>
          <a:prstGeom prst="rect">
            <a:avLst/>
          </a:prstGeom>
          <a:solidFill>
            <a:schemeClr val="lt1"/>
          </a:solidFill>
          <a:ln w="12700">
            <a:solidFill>
              <a:schemeClr val="tx1"/>
            </a:solidFill>
          </a:ln>
          <a:effectLst>
            <a:glow>
              <a:schemeClr val="accent1"/>
            </a:glow>
            <a:softEdge rad="190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r</a:t>
            </a:r>
          </a:p>
          <a:p>
            <a:pPr algn="ctr">
              <a:lnSpc>
                <a:spcPct val="115000"/>
              </a:lnSpc>
              <a:spcAft>
                <a:spcPts val="1000"/>
              </a:spcAft>
            </a:pPr>
            <a:endParaRPr lang="es-EC" sz="1050" b="1" dirty="0">
              <a:effectLst>
                <a:outerShdw blurRad="38100" dist="38100" dir="2700000" algn="tl">
                  <a:srgbClr val="000000">
                    <a:alpha val="43137"/>
                  </a:srgbClr>
                </a:outerShdw>
              </a:effectLst>
              <a:latin typeface="Times New Roman"/>
              <a:ea typeface="Times New Roman"/>
              <a:cs typeface="Times New Roman"/>
            </a:endParaRPr>
          </a:p>
          <a:p>
            <a:pPr algn="ctr">
              <a:lnSpc>
                <a:spcPct val="115000"/>
              </a:lnSpc>
              <a:spcAft>
                <a:spcPts val="1000"/>
              </a:spcAft>
            </a:pPr>
            <a:r>
              <a:rPr lang="es-EC" sz="1050" b="1" dirty="0">
                <a:effectLst>
                  <a:outerShdw blurRad="38100" dist="38100" dir="2700000" algn="tl">
                    <a:srgbClr val="000000">
                      <a:alpha val="43137"/>
                    </a:srgbClr>
                  </a:outerShdw>
                </a:effectLst>
                <a:latin typeface="Times New Roman"/>
                <a:ea typeface="Times New Roman"/>
                <a:cs typeface="Times New Roman"/>
              </a:rPr>
              <a:t> </a:t>
            </a:r>
          </a:p>
        </p:txBody>
      </p:sp>
    </p:spTree>
    <p:extLst>
      <p:ext uri="{BB962C8B-B14F-4D97-AF65-F5344CB8AC3E}">
        <p14:creationId xmlns:p14="http://schemas.microsoft.com/office/powerpoint/2010/main" xmlns="" val="84139792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1000"/>
                                        <p:tgtEl>
                                          <p:spTgt spid="31"/>
                                        </p:tgtEl>
                                      </p:cBhvr>
                                    </p:animEffect>
                                    <p:anim calcmode="lin" valueType="num">
                                      <p:cBhvr>
                                        <p:cTn id="41" dur="1000" fill="hold"/>
                                        <p:tgtEl>
                                          <p:spTgt spid="31"/>
                                        </p:tgtEl>
                                        <p:attrNameLst>
                                          <p:attrName>ppt_x</p:attrName>
                                        </p:attrNameLst>
                                      </p:cBhvr>
                                      <p:tavLst>
                                        <p:tav tm="0">
                                          <p:val>
                                            <p:strVal val="#ppt_x"/>
                                          </p:val>
                                        </p:tav>
                                        <p:tav tm="100000">
                                          <p:val>
                                            <p:strVal val="#ppt_x"/>
                                          </p:val>
                                        </p:tav>
                                      </p:tavLst>
                                    </p:anim>
                                    <p:anim calcmode="lin" valueType="num">
                                      <p:cBhvr>
                                        <p:cTn id="42" dur="1000" fill="hold"/>
                                        <p:tgtEl>
                                          <p:spTgt spid="3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1000"/>
                                        <p:tgtEl>
                                          <p:spTgt spid="32"/>
                                        </p:tgtEl>
                                      </p:cBhvr>
                                    </p:animEffect>
                                    <p:anim calcmode="lin" valueType="num">
                                      <p:cBhvr>
                                        <p:cTn id="46" dur="1000" fill="hold"/>
                                        <p:tgtEl>
                                          <p:spTgt spid="32"/>
                                        </p:tgtEl>
                                        <p:attrNameLst>
                                          <p:attrName>ppt_x</p:attrName>
                                        </p:attrNameLst>
                                      </p:cBhvr>
                                      <p:tavLst>
                                        <p:tav tm="0">
                                          <p:val>
                                            <p:strVal val="#ppt_x"/>
                                          </p:val>
                                        </p:tav>
                                        <p:tav tm="100000">
                                          <p:val>
                                            <p:strVal val="#ppt_x"/>
                                          </p:val>
                                        </p:tav>
                                      </p:tavLst>
                                    </p:anim>
                                    <p:anim calcmode="lin" valueType="num">
                                      <p:cBhvr>
                                        <p:cTn id="47" dur="1000" fill="hold"/>
                                        <p:tgtEl>
                                          <p:spTgt spid="3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1000"/>
                                        <p:tgtEl>
                                          <p:spTgt spid="33"/>
                                        </p:tgtEl>
                                      </p:cBhvr>
                                    </p:animEffect>
                                    <p:anim calcmode="lin" valueType="num">
                                      <p:cBhvr>
                                        <p:cTn id="51" dur="1000" fill="hold"/>
                                        <p:tgtEl>
                                          <p:spTgt spid="33"/>
                                        </p:tgtEl>
                                        <p:attrNameLst>
                                          <p:attrName>ppt_x</p:attrName>
                                        </p:attrNameLst>
                                      </p:cBhvr>
                                      <p:tavLst>
                                        <p:tav tm="0">
                                          <p:val>
                                            <p:strVal val="#ppt_x"/>
                                          </p:val>
                                        </p:tav>
                                        <p:tav tm="100000">
                                          <p:val>
                                            <p:strVal val="#ppt_x"/>
                                          </p:val>
                                        </p:tav>
                                      </p:tavLst>
                                    </p:anim>
                                    <p:anim calcmode="lin" valueType="num">
                                      <p:cBhvr>
                                        <p:cTn id="52" dur="1000" fill="hold"/>
                                        <p:tgtEl>
                                          <p:spTgt spid="3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0"/>
                                        <p:tgtEl>
                                          <p:spTgt spid="34"/>
                                        </p:tgtEl>
                                      </p:cBhvr>
                                    </p:animEffect>
                                    <p:anim calcmode="lin" valueType="num">
                                      <p:cBhvr>
                                        <p:cTn id="56" dur="1000" fill="hold"/>
                                        <p:tgtEl>
                                          <p:spTgt spid="34"/>
                                        </p:tgtEl>
                                        <p:attrNameLst>
                                          <p:attrName>ppt_x</p:attrName>
                                        </p:attrNameLst>
                                      </p:cBhvr>
                                      <p:tavLst>
                                        <p:tav tm="0">
                                          <p:val>
                                            <p:strVal val="#ppt_x"/>
                                          </p:val>
                                        </p:tav>
                                        <p:tav tm="100000">
                                          <p:val>
                                            <p:strVal val="#ppt_x"/>
                                          </p:val>
                                        </p:tav>
                                      </p:tavLst>
                                    </p:anim>
                                    <p:anim calcmode="lin" valueType="num">
                                      <p:cBhvr>
                                        <p:cTn id="57" dur="1000" fill="hold"/>
                                        <p:tgtEl>
                                          <p:spTgt spid="3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000"/>
                                        <p:tgtEl>
                                          <p:spTgt spid="36"/>
                                        </p:tgtEl>
                                      </p:cBhvr>
                                    </p:animEffect>
                                    <p:anim calcmode="lin" valueType="num">
                                      <p:cBhvr>
                                        <p:cTn id="66" dur="1000" fill="hold"/>
                                        <p:tgtEl>
                                          <p:spTgt spid="36"/>
                                        </p:tgtEl>
                                        <p:attrNameLst>
                                          <p:attrName>ppt_x</p:attrName>
                                        </p:attrNameLst>
                                      </p:cBhvr>
                                      <p:tavLst>
                                        <p:tav tm="0">
                                          <p:val>
                                            <p:strVal val="#ppt_x"/>
                                          </p:val>
                                        </p:tav>
                                        <p:tav tm="100000">
                                          <p:val>
                                            <p:strVal val="#ppt_x"/>
                                          </p:val>
                                        </p:tav>
                                      </p:tavLst>
                                    </p:anim>
                                    <p:anim calcmode="lin" valueType="num">
                                      <p:cBhvr>
                                        <p:cTn id="67" dur="1000" fill="hold"/>
                                        <p:tgtEl>
                                          <p:spTgt spid="3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1000"/>
                                        <p:tgtEl>
                                          <p:spTgt spid="37"/>
                                        </p:tgtEl>
                                      </p:cBhvr>
                                    </p:animEffect>
                                    <p:anim calcmode="lin" valueType="num">
                                      <p:cBhvr>
                                        <p:cTn id="71" dur="1000" fill="hold"/>
                                        <p:tgtEl>
                                          <p:spTgt spid="37"/>
                                        </p:tgtEl>
                                        <p:attrNameLst>
                                          <p:attrName>ppt_x</p:attrName>
                                        </p:attrNameLst>
                                      </p:cBhvr>
                                      <p:tavLst>
                                        <p:tav tm="0">
                                          <p:val>
                                            <p:strVal val="#ppt_x"/>
                                          </p:val>
                                        </p:tav>
                                        <p:tav tm="100000">
                                          <p:val>
                                            <p:strVal val="#ppt_x"/>
                                          </p:val>
                                        </p:tav>
                                      </p:tavLst>
                                    </p:anim>
                                    <p:anim calcmode="lin" valueType="num">
                                      <p:cBhvr>
                                        <p:cTn id="72" dur="1000" fill="hold"/>
                                        <p:tgtEl>
                                          <p:spTgt spid="3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1000"/>
                                        <p:tgtEl>
                                          <p:spTgt spid="38"/>
                                        </p:tgtEl>
                                      </p:cBhvr>
                                    </p:animEffect>
                                    <p:anim calcmode="lin" valueType="num">
                                      <p:cBhvr>
                                        <p:cTn id="76" dur="1000" fill="hold"/>
                                        <p:tgtEl>
                                          <p:spTgt spid="38"/>
                                        </p:tgtEl>
                                        <p:attrNameLst>
                                          <p:attrName>ppt_x</p:attrName>
                                        </p:attrNameLst>
                                      </p:cBhvr>
                                      <p:tavLst>
                                        <p:tav tm="0">
                                          <p:val>
                                            <p:strVal val="#ppt_x"/>
                                          </p:val>
                                        </p:tav>
                                        <p:tav tm="100000">
                                          <p:val>
                                            <p:strVal val="#ppt_x"/>
                                          </p:val>
                                        </p:tav>
                                      </p:tavLst>
                                    </p:anim>
                                    <p:anim calcmode="lin" valueType="num">
                                      <p:cBhvr>
                                        <p:cTn id="77" dur="1000" fill="hold"/>
                                        <p:tgtEl>
                                          <p:spTgt spid="3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1000"/>
                                        <p:tgtEl>
                                          <p:spTgt spid="39"/>
                                        </p:tgtEl>
                                      </p:cBhvr>
                                    </p:animEffect>
                                    <p:anim calcmode="lin" valueType="num">
                                      <p:cBhvr>
                                        <p:cTn id="81" dur="1000" fill="hold"/>
                                        <p:tgtEl>
                                          <p:spTgt spid="39"/>
                                        </p:tgtEl>
                                        <p:attrNameLst>
                                          <p:attrName>ppt_x</p:attrName>
                                        </p:attrNameLst>
                                      </p:cBhvr>
                                      <p:tavLst>
                                        <p:tav tm="0">
                                          <p:val>
                                            <p:strVal val="#ppt_x"/>
                                          </p:val>
                                        </p:tav>
                                        <p:tav tm="100000">
                                          <p:val>
                                            <p:strVal val="#ppt_x"/>
                                          </p:val>
                                        </p:tav>
                                      </p:tavLst>
                                    </p:anim>
                                    <p:anim calcmode="lin" valueType="num">
                                      <p:cBhvr>
                                        <p:cTn id="82" dur="1000" fill="hold"/>
                                        <p:tgtEl>
                                          <p:spTgt spid="39"/>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1000"/>
                                        <p:tgtEl>
                                          <p:spTgt spid="40"/>
                                        </p:tgtEl>
                                      </p:cBhvr>
                                    </p:animEffect>
                                    <p:anim calcmode="lin" valueType="num">
                                      <p:cBhvr>
                                        <p:cTn id="86" dur="1000" fill="hold"/>
                                        <p:tgtEl>
                                          <p:spTgt spid="40"/>
                                        </p:tgtEl>
                                        <p:attrNameLst>
                                          <p:attrName>ppt_x</p:attrName>
                                        </p:attrNameLst>
                                      </p:cBhvr>
                                      <p:tavLst>
                                        <p:tav tm="0">
                                          <p:val>
                                            <p:strVal val="#ppt_x"/>
                                          </p:val>
                                        </p:tav>
                                        <p:tav tm="100000">
                                          <p:val>
                                            <p:strVal val="#ppt_x"/>
                                          </p:val>
                                        </p:tav>
                                      </p:tavLst>
                                    </p:anim>
                                    <p:anim calcmode="lin" valueType="num">
                                      <p:cBhvr>
                                        <p:cTn id="87" dur="1000" fill="hold"/>
                                        <p:tgtEl>
                                          <p:spTgt spid="4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fade">
                                      <p:cBhvr>
                                        <p:cTn id="90" dur="1000"/>
                                        <p:tgtEl>
                                          <p:spTgt spid="41"/>
                                        </p:tgtEl>
                                      </p:cBhvr>
                                    </p:animEffect>
                                    <p:anim calcmode="lin" valueType="num">
                                      <p:cBhvr>
                                        <p:cTn id="91" dur="1000" fill="hold"/>
                                        <p:tgtEl>
                                          <p:spTgt spid="41"/>
                                        </p:tgtEl>
                                        <p:attrNameLst>
                                          <p:attrName>ppt_x</p:attrName>
                                        </p:attrNameLst>
                                      </p:cBhvr>
                                      <p:tavLst>
                                        <p:tav tm="0">
                                          <p:val>
                                            <p:strVal val="#ppt_x"/>
                                          </p:val>
                                        </p:tav>
                                        <p:tav tm="100000">
                                          <p:val>
                                            <p:strVal val="#ppt_x"/>
                                          </p:val>
                                        </p:tav>
                                      </p:tavLst>
                                    </p:anim>
                                    <p:anim calcmode="lin" valueType="num">
                                      <p:cBhvr>
                                        <p:cTn id="92" dur="1000" fill="hold"/>
                                        <p:tgtEl>
                                          <p:spTgt spid="41"/>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1000"/>
                                        <p:tgtEl>
                                          <p:spTgt spid="42"/>
                                        </p:tgtEl>
                                      </p:cBhvr>
                                    </p:animEffect>
                                    <p:anim calcmode="lin" valueType="num">
                                      <p:cBhvr>
                                        <p:cTn id="96" dur="1000" fill="hold"/>
                                        <p:tgtEl>
                                          <p:spTgt spid="42"/>
                                        </p:tgtEl>
                                        <p:attrNameLst>
                                          <p:attrName>ppt_x</p:attrName>
                                        </p:attrNameLst>
                                      </p:cBhvr>
                                      <p:tavLst>
                                        <p:tav tm="0">
                                          <p:val>
                                            <p:strVal val="#ppt_x"/>
                                          </p:val>
                                        </p:tav>
                                        <p:tav tm="100000">
                                          <p:val>
                                            <p:strVal val="#ppt_x"/>
                                          </p:val>
                                        </p:tav>
                                      </p:tavLst>
                                    </p:anim>
                                    <p:anim calcmode="lin" valueType="num">
                                      <p:cBhvr>
                                        <p:cTn id="97" dur="1000" fill="hold"/>
                                        <p:tgtEl>
                                          <p:spTgt spid="4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1000"/>
                                        <p:tgtEl>
                                          <p:spTgt spid="45"/>
                                        </p:tgtEl>
                                      </p:cBhvr>
                                    </p:animEffect>
                                    <p:anim calcmode="lin" valueType="num">
                                      <p:cBhvr>
                                        <p:cTn id="101" dur="1000" fill="hold"/>
                                        <p:tgtEl>
                                          <p:spTgt spid="45"/>
                                        </p:tgtEl>
                                        <p:attrNameLst>
                                          <p:attrName>ppt_x</p:attrName>
                                        </p:attrNameLst>
                                      </p:cBhvr>
                                      <p:tavLst>
                                        <p:tav tm="0">
                                          <p:val>
                                            <p:strVal val="#ppt_x"/>
                                          </p:val>
                                        </p:tav>
                                        <p:tav tm="100000">
                                          <p:val>
                                            <p:strVal val="#ppt_x"/>
                                          </p:val>
                                        </p:tav>
                                      </p:tavLst>
                                    </p:anim>
                                    <p:anim calcmode="lin" valueType="num">
                                      <p:cBhvr>
                                        <p:cTn id="102" dur="1000" fill="hold"/>
                                        <p:tgtEl>
                                          <p:spTgt spid="45"/>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fade">
                                      <p:cBhvr>
                                        <p:cTn id="105" dur="1000"/>
                                        <p:tgtEl>
                                          <p:spTgt spid="46"/>
                                        </p:tgtEl>
                                      </p:cBhvr>
                                    </p:animEffect>
                                    <p:anim calcmode="lin" valueType="num">
                                      <p:cBhvr>
                                        <p:cTn id="106" dur="1000" fill="hold"/>
                                        <p:tgtEl>
                                          <p:spTgt spid="46"/>
                                        </p:tgtEl>
                                        <p:attrNameLst>
                                          <p:attrName>ppt_x</p:attrName>
                                        </p:attrNameLst>
                                      </p:cBhvr>
                                      <p:tavLst>
                                        <p:tav tm="0">
                                          <p:val>
                                            <p:strVal val="#ppt_x"/>
                                          </p:val>
                                        </p:tav>
                                        <p:tav tm="100000">
                                          <p:val>
                                            <p:strVal val="#ppt_x"/>
                                          </p:val>
                                        </p:tav>
                                      </p:tavLst>
                                    </p:anim>
                                    <p:anim calcmode="lin" valueType="num">
                                      <p:cBhvr>
                                        <p:cTn id="107" dur="1000" fill="hold"/>
                                        <p:tgtEl>
                                          <p:spTgt spid="46"/>
                                        </p:tgtEl>
                                        <p:attrNameLst>
                                          <p:attrName>ppt_y</p:attrName>
                                        </p:attrNameLst>
                                      </p:cBhvr>
                                      <p:tavLst>
                                        <p:tav tm="0">
                                          <p:val>
                                            <p:strVal val="#ppt_y+.1"/>
                                          </p:val>
                                        </p:tav>
                                        <p:tav tm="100000">
                                          <p:val>
                                            <p:strVal val="#ppt_y"/>
                                          </p:val>
                                        </p:tav>
                                      </p:tavLst>
                                    </p:anim>
                                  </p:childTnLst>
                                </p:cTn>
                              </p:par>
                            </p:childTnLst>
                          </p:cTn>
                        </p:par>
                        <p:par>
                          <p:cTn id="108" fill="hold">
                            <p:stCondLst>
                              <p:cond delay="2000"/>
                            </p:stCondLst>
                            <p:childTnLst>
                              <p:par>
                                <p:cTn id="109" presetID="10" presetClass="entr" presetSubtype="0" fill="hold" grpId="0" nodeType="after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fade">
                                      <p:cBhvr>
                                        <p:cTn id="111" dur="500"/>
                                        <p:tgtEl>
                                          <p:spTgt spid="2"/>
                                        </p:tgtEl>
                                      </p:cBhvr>
                                    </p:animEffect>
                                  </p:childTnLst>
                                </p:cTn>
                              </p:par>
                            </p:childTnLst>
                          </p:cTn>
                        </p:par>
                        <p:par>
                          <p:cTn id="112" fill="hold">
                            <p:stCondLst>
                              <p:cond delay="2500"/>
                            </p:stCondLst>
                            <p:childTnLst>
                              <p:par>
                                <p:cTn id="113" presetID="42" presetClass="entr" presetSubtype="0" fill="hold" grpId="0" nodeType="after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fade">
                                      <p:cBhvr>
                                        <p:cTn id="115" dur="1000"/>
                                        <p:tgtEl>
                                          <p:spTgt spid="25"/>
                                        </p:tgtEl>
                                      </p:cBhvr>
                                    </p:animEffect>
                                    <p:anim calcmode="lin" valueType="num">
                                      <p:cBhvr>
                                        <p:cTn id="116" dur="1000" fill="hold"/>
                                        <p:tgtEl>
                                          <p:spTgt spid="25"/>
                                        </p:tgtEl>
                                        <p:attrNameLst>
                                          <p:attrName>ppt_x</p:attrName>
                                        </p:attrNameLst>
                                      </p:cBhvr>
                                      <p:tavLst>
                                        <p:tav tm="0">
                                          <p:val>
                                            <p:strVal val="#ppt_x"/>
                                          </p:val>
                                        </p:tav>
                                        <p:tav tm="100000">
                                          <p:val>
                                            <p:strVal val="#ppt_x"/>
                                          </p:val>
                                        </p:tav>
                                      </p:tavLst>
                                    </p:anim>
                                    <p:anim calcmode="lin" valueType="num">
                                      <p:cBhvr>
                                        <p:cTn id="1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4" grpId="0"/>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5" grpId="0" animBg="1"/>
      <p:bldP spid="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691680" y="332655"/>
            <a:ext cx="5706958"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3" algn="ctr"/>
            <a:r>
              <a:rPr lang="es-EC" b="1" i="1" dirty="0" smtClean="0"/>
              <a:t>ANÁLISIS POBLACIONAL DE ESPORAS EN LOS </a:t>
            </a:r>
          </a:p>
          <a:p>
            <a:pPr marL="0" lvl="3" algn="ctr"/>
            <a:r>
              <a:rPr lang="es-EC" b="1" i="1" u="sng" dirty="0" smtClean="0"/>
              <a:t>CULTIVOS MIXTOS DE HMA</a:t>
            </a:r>
            <a:endParaRPr lang="es-EC" b="1" i="1" u="sng" dirty="0"/>
          </a:p>
        </p:txBody>
      </p:sp>
      <p:graphicFrame>
        <p:nvGraphicFramePr>
          <p:cNvPr id="3" name="2 Gráfico"/>
          <p:cNvGraphicFramePr/>
          <p:nvPr>
            <p:extLst>
              <p:ext uri="{D42A27DB-BD31-4B8C-83A1-F6EECF244321}">
                <p14:modId xmlns:p14="http://schemas.microsoft.com/office/powerpoint/2010/main" xmlns="" val="2054583031"/>
              </p:ext>
            </p:extLst>
          </p:nvPr>
        </p:nvGraphicFramePr>
        <p:xfrm>
          <a:off x="341854" y="908720"/>
          <a:ext cx="8694642" cy="4896544"/>
        </p:xfrm>
        <a:graphic>
          <a:graphicData uri="http://schemas.openxmlformats.org/drawingml/2006/chart">
            <c:chart xmlns:c="http://schemas.openxmlformats.org/drawingml/2006/chart" xmlns:r="http://schemas.openxmlformats.org/officeDocument/2006/relationships" r:id="rId3"/>
          </a:graphicData>
        </a:graphic>
      </p:graphicFrame>
      <p:sp>
        <p:nvSpPr>
          <p:cNvPr id="4" name="3 Elipse"/>
          <p:cNvSpPr/>
          <p:nvPr/>
        </p:nvSpPr>
        <p:spPr>
          <a:xfrm>
            <a:off x="1363726" y="1233463"/>
            <a:ext cx="544687" cy="39148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6" name="5 Elipse"/>
          <p:cNvSpPr/>
          <p:nvPr/>
        </p:nvSpPr>
        <p:spPr>
          <a:xfrm>
            <a:off x="1363726" y="5013176"/>
            <a:ext cx="544687" cy="28803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7" name="6 Elipse"/>
          <p:cNvSpPr/>
          <p:nvPr/>
        </p:nvSpPr>
        <p:spPr>
          <a:xfrm>
            <a:off x="8172400" y="3570319"/>
            <a:ext cx="473839" cy="2880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8" name="7 Elipse"/>
          <p:cNvSpPr/>
          <p:nvPr/>
        </p:nvSpPr>
        <p:spPr>
          <a:xfrm>
            <a:off x="8087880" y="5013176"/>
            <a:ext cx="732592" cy="2880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Tree>
    <p:extLst>
      <p:ext uri="{BB962C8B-B14F-4D97-AF65-F5344CB8AC3E}">
        <p14:creationId xmlns:p14="http://schemas.microsoft.com/office/powerpoint/2010/main" xmlns="" val="84139792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3" grpId="0">
        <p:bldAsOne/>
      </p:bldGraphic>
      <p:bldP spid="4"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951820" y="906008"/>
            <a:ext cx="324036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b="1" dirty="0" smtClean="0">
                <a:latin typeface="Arial" pitchFamily="34" charset="0"/>
                <a:cs typeface="Arial" pitchFamily="34" charset="0"/>
              </a:rPr>
              <a:t>Altura del Tallo de la Planta</a:t>
            </a:r>
            <a:endParaRPr lang="es-EC" b="1" dirty="0">
              <a:latin typeface="Arial" pitchFamily="34" charset="0"/>
              <a:cs typeface="Arial" pitchFamily="34" charset="0"/>
            </a:endParaRPr>
          </a:p>
        </p:txBody>
      </p:sp>
      <p:graphicFrame>
        <p:nvGraphicFramePr>
          <p:cNvPr id="6" name="5 Gráfico"/>
          <p:cNvGraphicFramePr/>
          <p:nvPr>
            <p:extLst>
              <p:ext uri="{D42A27DB-BD31-4B8C-83A1-F6EECF244321}">
                <p14:modId xmlns:p14="http://schemas.microsoft.com/office/powerpoint/2010/main" xmlns="" val="3321367779"/>
              </p:ext>
            </p:extLst>
          </p:nvPr>
        </p:nvGraphicFramePr>
        <p:xfrm>
          <a:off x="4616712" y="1412776"/>
          <a:ext cx="4482575" cy="3855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Gráfico"/>
          <p:cNvGraphicFramePr/>
          <p:nvPr>
            <p:extLst>
              <p:ext uri="{D42A27DB-BD31-4B8C-83A1-F6EECF244321}">
                <p14:modId xmlns:p14="http://schemas.microsoft.com/office/powerpoint/2010/main" xmlns="" val="3250606302"/>
              </p:ext>
            </p:extLst>
          </p:nvPr>
        </p:nvGraphicFramePr>
        <p:xfrm>
          <a:off x="104329" y="1452428"/>
          <a:ext cx="4467671" cy="3838140"/>
        </p:xfrm>
        <a:graphic>
          <a:graphicData uri="http://schemas.openxmlformats.org/drawingml/2006/chart">
            <c:chart xmlns:c="http://schemas.openxmlformats.org/drawingml/2006/chart" xmlns:r="http://schemas.openxmlformats.org/officeDocument/2006/relationships" r:id="rId4"/>
          </a:graphicData>
        </a:graphic>
      </p:graphicFrame>
      <p:sp>
        <p:nvSpPr>
          <p:cNvPr id="8" name="201 Cuadro de texto"/>
          <p:cNvSpPr txBox="1"/>
          <p:nvPr/>
        </p:nvSpPr>
        <p:spPr>
          <a:xfrm>
            <a:off x="1691680" y="4683490"/>
            <a:ext cx="295274" cy="336118"/>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50000"/>
              </a:lnSpc>
              <a:spcBef>
                <a:spcPts val="150"/>
              </a:spcBef>
              <a:spcAft>
                <a:spcPts val="1000"/>
              </a:spcAft>
              <a:tabLst>
                <a:tab pos="457200" algn="l"/>
              </a:tabLst>
            </a:pPr>
            <a:r>
              <a:rPr lang="es-EC" sz="1200" b="1" dirty="0">
                <a:ln>
                  <a:noFill/>
                </a:ln>
                <a:effectLst>
                  <a:outerShdw blurRad="69850" dist="43180" dir="5400000" sx="0" sy="0">
                    <a:srgbClr val="000000">
                      <a:alpha val="65000"/>
                    </a:srgbClr>
                  </a:outerShdw>
                </a:effectLst>
                <a:latin typeface="Times New Roman"/>
                <a:ea typeface="Times New Roman"/>
                <a:cs typeface="Times New Roman"/>
              </a:rPr>
              <a:t>A</a:t>
            </a:r>
            <a:endParaRPr lang="es-EC" dirty="0">
              <a:effectLst/>
              <a:latin typeface="Times New Roman"/>
              <a:ea typeface="Times New Roman"/>
              <a:cs typeface="Times New Roman"/>
            </a:endParaRPr>
          </a:p>
        </p:txBody>
      </p:sp>
      <p:sp>
        <p:nvSpPr>
          <p:cNvPr id="9" name="201 Cuadro de texto"/>
          <p:cNvSpPr txBox="1"/>
          <p:nvPr/>
        </p:nvSpPr>
        <p:spPr>
          <a:xfrm>
            <a:off x="2493296" y="4680102"/>
            <a:ext cx="295274" cy="336118"/>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50000"/>
              </a:lnSpc>
              <a:spcBef>
                <a:spcPts val="150"/>
              </a:spcBef>
              <a:spcAft>
                <a:spcPts val="1000"/>
              </a:spcAft>
              <a:tabLst>
                <a:tab pos="457200" algn="l"/>
              </a:tabLst>
            </a:pPr>
            <a:r>
              <a:rPr lang="es-EC" sz="1200" b="1" dirty="0">
                <a:ln>
                  <a:noFill/>
                </a:ln>
                <a:effectLst>
                  <a:outerShdw blurRad="69850" dist="43180" dir="5400000" sx="0" sy="0">
                    <a:srgbClr val="000000">
                      <a:alpha val="65000"/>
                    </a:srgbClr>
                  </a:outerShdw>
                </a:effectLst>
                <a:latin typeface="Times New Roman"/>
                <a:ea typeface="Times New Roman"/>
                <a:cs typeface="Times New Roman"/>
              </a:rPr>
              <a:t>A</a:t>
            </a:r>
            <a:endParaRPr lang="es-EC" dirty="0">
              <a:effectLst/>
              <a:latin typeface="Times New Roman"/>
              <a:ea typeface="Times New Roman"/>
              <a:cs typeface="Times New Roman"/>
            </a:endParaRPr>
          </a:p>
        </p:txBody>
      </p:sp>
      <p:sp>
        <p:nvSpPr>
          <p:cNvPr id="10" name="201 Cuadro de texto"/>
          <p:cNvSpPr txBox="1"/>
          <p:nvPr/>
        </p:nvSpPr>
        <p:spPr>
          <a:xfrm>
            <a:off x="4002485" y="4715368"/>
            <a:ext cx="397866" cy="336118"/>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50000"/>
              </a:lnSpc>
              <a:spcBef>
                <a:spcPts val="150"/>
              </a:spcBef>
              <a:spcAft>
                <a:spcPts val="1000"/>
              </a:spcAft>
              <a:tabLst>
                <a:tab pos="457200" algn="l"/>
              </a:tabLst>
            </a:pPr>
            <a:r>
              <a:rPr lang="es-EC" sz="1200" b="1" dirty="0" smtClean="0">
                <a:ln>
                  <a:noFill/>
                </a:ln>
                <a:effectLst>
                  <a:outerShdw blurRad="69850" dist="43180" dir="5400000" sx="0" sy="0">
                    <a:srgbClr val="000000">
                      <a:alpha val="65000"/>
                    </a:srgbClr>
                  </a:outerShdw>
                </a:effectLst>
                <a:latin typeface="Times New Roman"/>
                <a:ea typeface="Times New Roman"/>
                <a:cs typeface="Times New Roman"/>
              </a:rPr>
              <a:t>AB</a:t>
            </a:r>
            <a:endParaRPr lang="es-EC" sz="1200" dirty="0">
              <a:effectLst/>
              <a:latin typeface="Times New Roman"/>
              <a:ea typeface="Times New Roman"/>
              <a:cs typeface="Times New Roman"/>
            </a:endParaRPr>
          </a:p>
        </p:txBody>
      </p:sp>
      <p:sp>
        <p:nvSpPr>
          <p:cNvPr id="11" name="201 Cuadro de texto"/>
          <p:cNvSpPr txBox="1"/>
          <p:nvPr/>
        </p:nvSpPr>
        <p:spPr>
          <a:xfrm>
            <a:off x="3275856" y="4698761"/>
            <a:ext cx="287259" cy="36933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50000"/>
              </a:lnSpc>
              <a:spcBef>
                <a:spcPts val="150"/>
              </a:spcBef>
              <a:spcAft>
                <a:spcPts val="1000"/>
              </a:spcAft>
              <a:tabLst>
                <a:tab pos="457200" algn="l"/>
              </a:tabLst>
            </a:pPr>
            <a:r>
              <a:rPr lang="es-AR" sz="1200" b="1" dirty="0">
                <a:effectLst>
                  <a:outerShdw blurRad="69850" dist="43180" dir="5400000" sx="0" sy="0">
                    <a:srgbClr val="000000">
                      <a:alpha val="65000"/>
                    </a:srgbClr>
                  </a:outerShdw>
                </a:effectLst>
                <a:latin typeface="Times New Roman"/>
                <a:ea typeface="Times New Roman"/>
                <a:cs typeface="Times New Roman"/>
              </a:rPr>
              <a:t>B</a:t>
            </a:r>
            <a:endParaRPr lang="es-EC" dirty="0">
              <a:effectLst/>
              <a:latin typeface="Times New Roman"/>
              <a:ea typeface="Times New Roman"/>
              <a:cs typeface="Times New Roman"/>
            </a:endParaRPr>
          </a:p>
        </p:txBody>
      </p:sp>
      <p:sp>
        <p:nvSpPr>
          <p:cNvPr id="12" name="11 Rectángulo"/>
          <p:cNvSpPr/>
          <p:nvPr/>
        </p:nvSpPr>
        <p:spPr>
          <a:xfrm>
            <a:off x="4572000" y="5332955"/>
            <a:ext cx="4572000" cy="646331"/>
          </a:xfrm>
          <a:prstGeom prst="rect">
            <a:avLst/>
          </a:prstGeom>
        </p:spPr>
        <p:txBody>
          <a:bodyPr wrap="square">
            <a:spAutoFit/>
          </a:bodyPr>
          <a:lstStyle/>
          <a:p>
            <a:pPr algn="just"/>
            <a:r>
              <a:rPr lang="es-EC" sz="1200" b="1" dirty="0"/>
              <a:t>Crecimiento de la planta de maíz durante el ensayo,</a:t>
            </a:r>
            <a:r>
              <a:rPr lang="es-EC" sz="1200" dirty="0"/>
              <a:t> aplicando los tratamientos: sin cadmio y sin HMA (C0H0), sin cadmio y con HMA (C0H1), con cadmio y sin HMA (C1H0), con cadmio y con HMA (C1H1).</a:t>
            </a:r>
          </a:p>
        </p:txBody>
      </p:sp>
      <p:sp>
        <p:nvSpPr>
          <p:cNvPr id="13" name="12 Rectángulo"/>
          <p:cNvSpPr/>
          <p:nvPr/>
        </p:nvSpPr>
        <p:spPr>
          <a:xfrm>
            <a:off x="33426" y="5321400"/>
            <a:ext cx="4572000" cy="977191"/>
          </a:xfrm>
          <a:prstGeom prst="rect">
            <a:avLst/>
          </a:prstGeom>
        </p:spPr>
        <p:txBody>
          <a:bodyPr wrap="square">
            <a:spAutoFit/>
          </a:bodyPr>
          <a:lstStyle/>
          <a:p>
            <a:pPr algn="just"/>
            <a:r>
              <a:rPr lang="es-EC" sz="1150" b="1" dirty="0"/>
              <a:t>Altura de las plantas de maíz</a:t>
            </a:r>
            <a:r>
              <a:rPr lang="es-EC" sz="1150" dirty="0"/>
              <a:t> de acuerdo a los tratamientos aplicados: sin cadmio y sin HMA (C0H0), sin cadmio y con HMA (C0H1), con cadmio y sin HMA (C1H0), con cadmio y con HMA (C1H1), en las semanas 2, 5 y 11. Análisis según la </a:t>
            </a:r>
            <a:r>
              <a:rPr lang="es-EC" sz="1150" b="1" dirty="0" smtClean="0"/>
              <a:t>prueba de Duncan</a:t>
            </a:r>
            <a:r>
              <a:rPr lang="es-EC" sz="1150" dirty="0" smtClean="0"/>
              <a:t> </a:t>
            </a:r>
            <a:r>
              <a:rPr lang="es-EC" sz="1150" dirty="0"/>
              <a:t>(semana 11) las medias con una letra común no son significativamente diferentes (p&lt;= 0,05).</a:t>
            </a:r>
            <a:endParaRPr lang="es-EC" sz="1150" b="1" dirty="0"/>
          </a:p>
        </p:txBody>
      </p:sp>
      <p:sp>
        <p:nvSpPr>
          <p:cNvPr id="14" name="13 Elipse"/>
          <p:cNvSpPr/>
          <p:nvPr/>
        </p:nvSpPr>
        <p:spPr>
          <a:xfrm>
            <a:off x="2123728" y="4739411"/>
            <a:ext cx="639609" cy="28803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5" name="14 Elipse"/>
          <p:cNvSpPr/>
          <p:nvPr/>
        </p:nvSpPr>
        <p:spPr>
          <a:xfrm>
            <a:off x="1331641" y="4707533"/>
            <a:ext cx="614316" cy="36056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6" name="15 Elipse"/>
          <p:cNvSpPr/>
          <p:nvPr/>
        </p:nvSpPr>
        <p:spPr>
          <a:xfrm>
            <a:off x="2915737" y="4765893"/>
            <a:ext cx="639609" cy="2880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8" name="17 CuadroTexto"/>
          <p:cNvSpPr txBox="1"/>
          <p:nvPr/>
        </p:nvSpPr>
        <p:spPr>
          <a:xfrm>
            <a:off x="331899" y="188640"/>
            <a:ext cx="8136904" cy="584775"/>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1" algn="ctr"/>
            <a:r>
              <a:rPr lang="es-EC" sz="1600" b="1" dirty="0">
                <a:solidFill>
                  <a:schemeClr val="tx1"/>
                </a:solidFill>
                <a:effectLst>
                  <a:outerShdw blurRad="38100" dist="38100" dir="2700000" algn="tl">
                    <a:srgbClr val="000000">
                      <a:alpha val="43137"/>
                    </a:srgbClr>
                  </a:outerShdw>
                </a:effectLst>
              </a:rPr>
              <a:t>SEGUNDA ETAPA: EFECTO DE LOS HONGOS MICORRÍCICOS ARBUSCULARES EN EL DESARROLLO DE PLANTAS DE MAÍZ (</a:t>
            </a:r>
            <a:r>
              <a:rPr lang="es-EC" sz="1600" b="1" i="1" dirty="0">
                <a:solidFill>
                  <a:schemeClr val="tx1"/>
                </a:solidFill>
                <a:effectLst>
                  <a:outerShdw blurRad="38100" dist="38100" dir="2700000" algn="tl">
                    <a:srgbClr val="000000">
                      <a:alpha val="43137"/>
                    </a:srgbClr>
                  </a:outerShdw>
                </a:effectLst>
              </a:rPr>
              <a:t>Zea mays</a:t>
            </a:r>
            <a:r>
              <a:rPr lang="es-EC" sz="1600" b="1" dirty="0">
                <a:solidFill>
                  <a:schemeClr val="tx1"/>
                </a:solidFill>
                <a:effectLst>
                  <a:outerShdw blurRad="38100" dist="38100" dir="2700000" algn="tl">
                    <a:srgbClr val="000000">
                      <a:alpha val="43137"/>
                    </a:srgbClr>
                  </a:outerShdw>
                </a:effectLst>
              </a:rPr>
              <a:t>) EN CONDICIONES DE ESTRÉS POR CADMIO</a:t>
            </a:r>
          </a:p>
        </p:txBody>
      </p:sp>
    </p:spTree>
    <p:extLst>
      <p:ext uri="{BB962C8B-B14F-4D97-AF65-F5344CB8AC3E}">
        <p14:creationId xmlns:p14="http://schemas.microsoft.com/office/powerpoint/2010/main" xmlns="" val="84139792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anim calcmode="lin" valueType="num">
                                      <p:cBhvr>
                                        <p:cTn id="70" dur="1000" fill="hold"/>
                                        <p:tgtEl>
                                          <p:spTgt spid="6"/>
                                        </p:tgtEl>
                                        <p:attrNameLst>
                                          <p:attrName>ppt_x</p:attrName>
                                        </p:attrNameLst>
                                      </p:cBhvr>
                                      <p:tavLst>
                                        <p:tav tm="0">
                                          <p:val>
                                            <p:strVal val="#ppt_x"/>
                                          </p:val>
                                        </p:tav>
                                        <p:tav tm="100000">
                                          <p:val>
                                            <p:strVal val="#ppt_x"/>
                                          </p:val>
                                        </p:tav>
                                      </p:tavLst>
                                    </p:anim>
                                    <p:anim calcmode="lin" valueType="num">
                                      <p:cBhvr>
                                        <p:cTn id="71" dur="1000" fill="hold"/>
                                        <p:tgtEl>
                                          <p:spTgt spid="6"/>
                                        </p:tgtEl>
                                        <p:attrNameLst>
                                          <p:attrName>ppt_y</p:attrName>
                                        </p:attrNameLst>
                                      </p:cBhvr>
                                      <p:tavLst>
                                        <p:tav tm="0">
                                          <p:val>
                                            <p:strVal val="#ppt_y+.1"/>
                                          </p:val>
                                        </p:tav>
                                        <p:tav tm="100000">
                                          <p:val>
                                            <p:strVal val="#ppt_y"/>
                                          </p:val>
                                        </p:tav>
                                      </p:tavLst>
                                    </p:anim>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AsOne/>
      </p:bldGraphic>
      <p:bldGraphic spid="7" grpId="0">
        <p:bldAsOne/>
      </p:bldGraphic>
      <p:bldP spid="8" grpId="0"/>
      <p:bldP spid="9" grpId="0"/>
      <p:bldP spid="10" grpId="0"/>
      <p:bldP spid="11" grpId="0"/>
      <p:bldP spid="12" grpId="0"/>
      <p:bldP spid="13" grpId="0"/>
      <p:bldP spid="14" grpId="0" animBg="1"/>
      <p:bldP spid="15" grpId="0" animBg="1"/>
      <p:bldP spid="16"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843808" y="1057128"/>
            <a:ext cx="324036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b="1" dirty="0" smtClean="0">
                <a:latin typeface="Arial" pitchFamily="34" charset="0"/>
                <a:cs typeface="Arial" pitchFamily="34" charset="0"/>
              </a:rPr>
              <a:t>Número de Hojas Vivas</a:t>
            </a:r>
            <a:endParaRPr lang="es-EC" b="1" dirty="0">
              <a:latin typeface="Arial" pitchFamily="34" charset="0"/>
              <a:cs typeface="Arial" pitchFamily="34" charset="0"/>
            </a:endParaRPr>
          </a:p>
        </p:txBody>
      </p:sp>
      <p:graphicFrame>
        <p:nvGraphicFramePr>
          <p:cNvPr id="5" name="4 Gráfico"/>
          <p:cNvGraphicFramePr/>
          <p:nvPr>
            <p:extLst>
              <p:ext uri="{D42A27DB-BD31-4B8C-83A1-F6EECF244321}">
                <p14:modId xmlns:p14="http://schemas.microsoft.com/office/powerpoint/2010/main" xmlns="" val="2615481205"/>
              </p:ext>
            </p:extLst>
          </p:nvPr>
        </p:nvGraphicFramePr>
        <p:xfrm>
          <a:off x="179512" y="1426460"/>
          <a:ext cx="8784975" cy="3880625"/>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411980" y="5277895"/>
            <a:ext cx="8070506" cy="646331"/>
          </a:xfrm>
          <a:prstGeom prst="rect">
            <a:avLst/>
          </a:prstGeom>
        </p:spPr>
        <p:txBody>
          <a:bodyPr wrap="square">
            <a:spAutoFit/>
          </a:bodyPr>
          <a:lstStyle/>
          <a:p>
            <a:pPr algn="just"/>
            <a:r>
              <a:rPr lang="es-EC" sz="1200" b="1" dirty="0"/>
              <a:t>Número de hojas vivas en las plantas de maíz </a:t>
            </a:r>
            <a:r>
              <a:rPr lang="es-EC" sz="1200" dirty="0"/>
              <a:t>de acuerdo a los tratamientos aplicados: sin cadmio y sin HMA (C0H0), sin cadmio y con HMA (C0H1), con cadmio y sin HMA (C1H0), con cadmio y con HMA (C1H1), en las semanas 2, 5 y 11. Análisis según la </a:t>
            </a:r>
            <a:r>
              <a:rPr lang="es-EC" sz="1200" b="1" dirty="0"/>
              <a:t>prueba de Kruskal Wallis </a:t>
            </a:r>
            <a:r>
              <a:rPr lang="es-EC" sz="1200" dirty="0"/>
              <a:t>(semana 11) las medias con una letra común no son significativamente </a:t>
            </a:r>
            <a:r>
              <a:rPr lang="es-EC" sz="1200" dirty="0" smtClean="0"/>
              <a:t>diferentes (</a:t>
            </a:r>
            <a:r>
              <a:rPr lang="es-EC" sz="1200" dirty="0"/>
              <a:t>p&lt;= 0,05).</a:t>
            </a:r>
          </a:p>
        </p:txBody>
      </p:sp>
      <p:sp>
        <p:nvSpPr>
          <p:cNvPr id="6" name="Cuadro de texto 204"/>
          <p:cNvSpPr txBox="1"/>
          <p:nvPr/>
        </p:nvSpPr>
        <p:spPr>
          <a:xfrm>
            <a:off x="2677737" y="4787217"/>
            <a:ext cx="332142"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EC" sz="1600" b="1" dirty="0">
                <a:ln>
                  <a:noFill/>
                </a:ln>
                <a:effectLst>
                  <a:outerShdw blurRad="69850" dist="43180" dir="5400000" sx="0" sy="0">
                    <a:srgbClr val="000000">
                      <a:alpha val="65000"/>
                    </a:srgbClr>
                  </a:outerShdw>
                </a:effectLst>
                <a:latin typeface="Times New Roman"/>
                <a:ea typeface="Times New Roman"/>
                <a:cs typeface="Times New Roman"/>
              </a:rPr>
              <a:t>A</a:t>
            </a:r>
            <a:endParaRPr lang="es-EC" sz="2400" dirty="0">
              <a:effectLst/>
              <a:latin typeface="Times New Roman"/>
              <a:ea typeface="Times New Roman"/>
              <a:cs typeface="Times New Roman"/>
            </a:endParaRPr>
          </a:p>
        </p:txBody>
      </p:sp>
      <p:sp>
        <p:nvSpPr>
          <p:cNvPr id="7" name="Cuadro de texto 204"/>
          <p:cNvSpPr txBox="1"/>
          <p:nvPr/>
        </p:nvSpPr>
        <p:spPr>
          <a:xfrm>
            <a:off x="8322026" y="4787217"/>
            <a:ext cx="320921"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EC" sz="1600" b="1" dirty="0" smtClean="0">
                <a:ln>
                  <a:noFill/>
                </a:ln>
                <a:effectLst>
                  <a:outerShdw blurRad="69850" dist="43180" dir="5400000" sx="0" sy="0">
                    <a:srgbClr val="000000">
                      <a:alpha val="65000"/>
                    </a:srgbClr>
                  </a:outerShdw>
                </a:effectLst>
                <a:latin typeface="Times New Roman"/>
                <a:ea typeface="Times New Roman"/>
                <a:cs typeface="Times New Roman"/>
              </a:rPr>
              <a:t>B</a:t>
            </a:r>
            <a:endParaRPr lang="es-EC" sz="2400" dirty="0">
              <a:effectLst/>
              <a:latin typeface="Times New Roman"/>
              <a:ea typeface="Times New Roman"/>
              <a:cs typeface="Times New Roman"/>
            </a:endParaRPr>
          </a:p>
        </p:txBody>
      </p:sp>
      <p:sp>
        <p:nvSpPr>
          <p:cNvPr id="8" name="Cuadro de texto 204"/>
          <p:cNvSpPr txBox="1"/>
          <p:nvPr/>
        </p:nvSpPr>
        <p:spPr>
          <a:xfrm>
            <a:off x="6444208" y="4787217"/>
            <a:ext cx="332142"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EC" sz="1600" b="1" dirty="0">
                <a:ln>
                  <a:noFill/>
                </a:ln>
                <a:effectLst>
                  <a:outerShdw blurRad="69850" dist="43180" dir="5400000" sx="0" sy="0">
                    <a:srgbClr val="000000">
                      <a:alpha val="65000"/>
                    </a:srgbClr>
                  </a:outerShdw>
                </a:effectLst>
                <a:latin typeface="Times New Roman"/>
                <a:ea typeface="Times New Roman"/>
                <a:cs typeface="Times New Roman"/>
              </a:rPr>
              <a:t>A</a:t>
            </a:r>
            <a:endParaRPr lang="es-EC" sz="2400" dirty="0">
              <a:effectLst/>
              <a:latin typeface="Times New Roman"/>
              <a:ea typeface="Times New Roman"/>
              <a:cs typeface="Times New Roman"/>
            </a:endParaRPr>
          </a:p>
        </p:txBody>
      </p:sp>
      <p:sp>
        <p:nvSpPr>
          <p:cNvPr id="9" name="Cuadro de texto 204"/>
          <p:cNvSpPr txBox="1"/>
          <p:nvPr/>
        </p:nvSpPr>
        <p:spPr>
          <a:xfrm>
            <a:off x="4495143" y="4787217"/>
            <a:ext cx="320921"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EC" sz="1600" b="1" dirty="0" smtClean="0">
                <a:ln>
                  <a:noFill/>
                </a:ln>
                <a:effectLst>
                  <a:outerShdw blurRad="69850" dist="43180" dir="5400000" sx="0" sy="0">
                    <a:srgbClr val="000000">
                      <a:alpha val="65000"/>
                    </a:srgbClr>
                  </a:outerShdw>
                </a:effectLst>
                <a:latin typeface="Times New Roman"/>
                <a:ea typeface="Times New Roman"/>
                <a:cs typeface="Times New Roman"/>
              </a:rPr>
              <a:t>B</a:t>
            </a:r>
            <a:endParaRPr lang="es-EC" sz="2400" dirty="0">
              <a:effectLst/>
              <a:latin typeface="Times New Roman"/>
              <a:ea typeface="Times New Roman"/>
              <a:cs typeface="Times New Roman"/>
            </a:endParaRPr>
          </a:p>
        </p:txBody>
      </p:sp>
      <p:sp>
        <p:nvSpPr>
          <p:cNvPr id="10" name="9 Elipse"/>
          <p:cNvSpPr/>
          <p:nvPr/>
        </p:nvSpPr>
        <p:spPr>
          <a:xfrm>
            <a:off x="7533141" y="4886063"/>
            <a:ext cx="1109806" cy="31857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1" name="10 Elipse"/>
          <p:cNvSpPr/>
          <p:nvPr/>
        </p:nvSpPr>
        <p:spPr>
          <a:xfrm>
            <a:off x="3831239" y="4872672"/>
            <a:ext cx="1109806" cy="31857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3" name="12 Elipse"/>
          <p:cNvSpPr/>
          <p:nvPr/>
        </p:nvSpPr>
        <p:spPr>
          <a:xfrm>
            <a:off x="1921853" y="4879175"/>
            <a:ext cx="1109806" cy="31857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4" name="13 Elipse"/>
          <p:cNvSpPr/>
          <p:nvPr/>
        </p:nvSpPr>
        <p:spPr>
          <a:xfrm>
            <a:off x="5712506" y="4872672"/>
            <a:ext cx="1109806" cy="31857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5" name="14 CuadroTexto"/>
          <p:cNvSpPr txBox="1"/>
          <p:nvPr/>
        </p:nvSpPr>
        <p:spPr>
          <a:xfrm>
            <a:off x="539552" y="460025"/>
            <a:ext cx="5976664"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AR" sz="1600" b="1" dirty="0" smtClean="0">
                <a:effectLst>
                  <a:outerShdw blurRad="38100" dist="38100" dir="2700000" algn="tl">
                    <a:srgbClr val="000000">
                      <a:alpha val="43137"/>
                    </a:srgbClr>
                  </a:outerShdw>
                </a:effectLst>
                <a:cs typeface="Arial" pitchFamily="34" charset="0"/>
              </a:rPr>
              <a:t>ANÁLISIS DEL CRECIMIENTO DE LAS PLANTAS DE MAÍZ (</a:t>
            </a:r>
            <a:r>
              <a:rPr lang="es-AR" sz="1600" b="1" i="1" dirty="0" smtClean="0">
                <a:effectLst>
                  <a:outerShdw blurRad="38100" dist="38100" dir="2700000" algn="tl">
                    <a:srgbClr val="000000">
                      <a:alpha val="43137"/>
                    </a:srgbClr>
                  </a:outerShdw>
                </a:effectLst>
                <a:cs typeface="Arial" pitchFamily="34" charset="0"/>
              </a:rPr>
              <a:t>Zea mays</a:t>
            </a:r>
            <a:r>
              <a:rPr lang="es-AR" sz="1600" b="1" dirty="0" smtClean="0">
                <a:effectLst>
                  <a:outerShdw blurRad="38100" dist="38100" dir="2700000" algn="tl">
                    <a:srgbClr val="000000">
                      <a:alpha val="43137"/>
                    </a:srgbClr>
                  </a:outerShdw>
                </a:effectLst>
                <a:cs typeface="Arial" pitchFamily="34" charset="0"/>
              </a:rPr>
              <a:t>)</a:t>
            </a:r>
            <a:endParaRPr lang="es-EC" sz="1600" b="1" dirty="0">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xmlns="" val="368203694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P spid="2" grpId="0"/>
      <p:bldP spid="6" grpId="0"/>
      <p:bldP spid="7" grpId="0"/>
      <p:bldP spid="8" grpId="0"/>
      <p:bldP spid="9" grpId="0"/>
      <p:bldP spid="10" grpId="0" animBg="1"/>
      <p:bldP spid="11" grpId="0" animBg="1"/>
      <p:bldP spid="13"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843808" y="1048397"/>
            <a:ext cx="324036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b="1" dirty="0"/>
              <a:t>Número de Hojas con Clorosis</a:t>
            </a:r>
            <a:endParaRPr lang="es-EC" b="1" dirty="0">
              <a:latin typeface="Arial" pitchFamily="34" charset="0"/>
              <a:cs typeface="Arial" pitchFamily="34" charset="0"/>
            </a:endParaRPr>
          </a:p>
        </p:txBody>
      </p:sp>
      <p:graphicFrame>
        <p:nvGraphicFramePr>
          <p:cNvPr id="5" name="4 Gráfico"/>
          <p:cNvGraphicFramePr/>
          <p:nvPr>
            <p:extLst>
              <p:ext uri="{D42A27DB-BD31-4B8C-83A1-F6EECF244321}">
                <p14:modId xmlns:p14="http://schemas.microsoft.com/office/powerpoint/2010/main" xmlns="" val="2515985532"/>
              </p:ext>
            </p:extLst>
          </p:nvPr>
        </p:nvGraphicFramePr>
        <p:xfrm>
          <a:off x="179512" y="1152217"/>
          <a:ext cx="8640960" cy="4347446"/>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395536" y="5445224"/>
            <a:ext cx="8136904" cy="830997"/>
          </a:xfrm>
          <a:prstGeom prst="rect">
            <a:avLst/>
          </a:prstGeom>
        </p:spPr>
        <p:txBody>
          <a:bodyPr wrap="square">
            <a:spAutoFit/>
          </a:bodyPr>
          <a:lstStyle/>
          <a:p>
            <a:pPr algn="just"/>
            <a:r>
              <a:rPr lang="es-EC" sz="1200" b="1" dirty="0"/>
              <a:t>Número de hojas con clorosis en las plantas de maíz</a:t>
            </a:r>
            <a:r>
              <a:rPr lang="es-EC" sz="1200" dirty="0"/>
              <a:t> de acuerdo a los tratamientos aplicados: sin cadmio y sin HMA (C0H0), sin cadmio y con HMA (C0H1), con cadmio y sin HMA (C1H0), con cadmio y con HMA (C1H1), en las semanas 2, 5 y 11. Análisis según las </a:t>
            </a:r>
            <a:r>
              <a:rPr lang="es-EC" sz="1200" b="1" dirty="0"/>
              <a:t>pruebas de Kruskal Wallis </a:t>
            </a:r>
            <a:r>
              <a:rPr lang="es-EC" sz="1200" dirty="0"/>
              <a:t>(semana 2) y </a:t>
            </a:r>
            <a:r>
              <a:rPr lang="es-EC" sz="1200" b="1" dirty="0"/>
              <a:t>Duncan</a:t>
            </a:r>
            <a:r>
              <a:rPr lang="es-EC" sz="1200" dirty="0"/>
              <a:t> (semanas 5 y 11) las medias con una letra común no son significativamente diferentes (p&lt;= 0,05).</a:t>
            </a:r>
          </a:p>
        </p:txBody>
      </p:sp>
      <p:sp>
        <p:nvSpPr>
          <p:cNvPr id="6" name="Cuadro de texto 217"/>
          <p:cNvSpPr txBox="1"/>
          <p:nvPr/>
        </p:nvSpPr>
        <p:spPr>
          <a:xfrm>
            <a:off x="2743944" y="4365104"/>
            <a:ext cx="287259"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50000"/>
              </a:lnSpc>
              <a:spcBef>
                <a:spcPts val="150"/>
              </a:spcBef>
              <a:spcAft>
                <a:spcPts val="1000"/>
              </a:spcAft>
              <a:tabLst>
                <a:tab pos="457200" algn="l"/>
              </a:tabLst>
            </a:pPr>
            <a:r>
              <a:rPr lang="es-EC" sz="1600" b="1" dirty="0">
                <a:ln>
                  <a:noFill/>
                </a:ln>
                <a:solidFill>
                  <a:srgbClr val="4F6228"/>
                </a:solidFill>
                <a:effectLst>
                  <a:outerShdw blurRad="69850" dist="43180" dir="5400000" sx="0" sy="0">
                    <a:srgbClr val="000000">
                      <a:alpha val="65000"/>
                    </a:srgbClr>
                  </a:outerShdw>
                </a:effectLst>
                <a:latin typeface="Times New Roman"/>
                <a:ea typeface="Times New Roman"/>
                <a:cs typeface="Times New Roman"/>
              </a:rPr>
              <a:t>a</a:t>
            </a:r>
            <a:endParaRPr lang="es-EC" sz="2400" dirty="0">
              <a:effectLst/>
              <a:latin typeface="Times New Roman"/>
              <a:ea typeface="Times New Roman"/>
              <a:cs typeface="Times New Roman"/>
            </a:endParaRPr>
          </a:p>
        </p:txBody>
      </p:sp>
      <p:sp>
        <p:nvSpPr>
          <p:cNvPr id="7" name="Cuadro de texto 217"/>
          <p:cNvSpPr txBox="1"/>
          <p:nvPr/>
        </p:nvSpPr>
        <p:spPr>
          <a:xfrm>
            <a:off x="6366589" y="4365199"/>
            <a:ext cx="298480"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50000"/>
              </a:lnSpc>
              <a:spcBef>
                <a:spcPts val="150"/>
              </a:spcBef>
              <a:spcAft>
                <a:spcPts val="1000"/>
              </a:spcAft>
              <a:tabLst>
                <a:tab pos="457200" algn="l"/>
              </a:tabLst>
            </a:pPr>
            <a:r>
              <a:rPr lang="es-AR" sz="1600" b="1" dirty="0">
                <a:solidFill>
                  <a:srgbClr val="4F6228"/>
                </a:solidFill>
                <a:effectLst>
                  <a:outerShdw blurRad="69850" dist="43180" dir="5400000" sx="0" sy="0">
                    <a:srgbClr val="000000">
                      <a:alpha val="65000"/>
                    </a:srgbClr>
                  </a:outerShdw>
                </a:effectLst>
                <a:latin typeface="Times New Roman"/>
                <a:ea typeface="Times New Roman"/>
                <a:cs typeface="Times New Roman"/>
              </a:rPr>
              <a:t>b</a:t>
            </a:r>
            <a:endParaRPr lang="es-EC" sz="2400" dirty="0">
              <a:effectLst/>
              <a:latin typeface="Times New Roman"/>
              <a:ea typeface="Times New Roman"/>
              <a:cs typeface="Times New Roman"/>
            </a:endParaRPr>
          </a:p>
        </p:txBody>
      </p:sp>
      <p:sp>
        <p:nvSpPr>
          <p:cNvPr id="8" name="Cuadro de texto 217"/>
          <p:cNvSpPr txBox="1"/>
          <p:nvPr/>
        </p:nvSpPr>
        <p:spPr>
          <a:xfrm>
            <a:off x="8115494" y="4365199"/>
            <a:ext cx="401072"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50000"/>
              </a:lnSpc>
              <a:spcBef>
                <a:spcPts val="150"/>
              </a:spcBef>
              <a:spcAft>
                <a:spcPts val="1000"/>
              </a:spcAft>
              <a:tabLst>
                <a:tab pos="457200" algn="l"/>
              </a:tabLst>
            </a:pPr>
            <a:r>
              <a:rPr lang="es-EC" sz="1600" b="1" dirty="0" smtClean="0">
                <a:ln>
                  <a:noFill/>
                </a:ln>
                <a:solidFill>
                  <a:srgbClr val="4F6228"/>
                </a:solidFill>
                <a:effectLst>
                  <a:outerShdw blurRad="69850" dist="43180" dir="5400000" sx="0" sy="0">
                    <a:srgbClr val="000000">
                      <a:alpha val="65000"/>
                    </a:srgbClr>
                  </a:outerShdw>
                </a:effectLst>
                <a:latin typeface="Times New Roman"/>
                <a:ea typeface="Times New Roman"/>
                <a:cs typeface="Times New Roman"/>
              </a:rPr>
              <a:t>ab</a:t>
            </a:r>
            <a:endParaRPr lang="es-EC" sz="2400" dirty="0">
              <a:effectLst/>
              <a:latin typeface="Times New Roman"/>
              <a:ea typeface="Times New Roman"/>
              <a:cs typeface="Times New Roman"/>
            </a:endParaRPr>
          </a:p>
        </p:txBody>
      </p:sp>
      <p:sp>
        <p:nvSpPr>
          <p:cNvPr id="9" name="Cuadro de texto 217"/>
          <p:cNvSpPr txBox="1"/>
          <p:nvPr/>
        </p:nvSpPr>
        <p:spPr>
          <a:xfrm>
            <a:off x="4515094" y="4365104"/>
            <a:ext cx="401072"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50000"/>
              </a:lnSpc>
              <a:spcBef>
                <a:spcPts val="150"/>
              </a:spcBef>
              <a:spcAft>
                <a:spcPts val="1000"/>
              </a:spcAft>
              <a:tabLst>
                <a:tab pos="457200" algn="l"/>
              </a:tabLst>
            </a:pPr>
            <a:r>
              <a:rPr lang="es-EC" sz="1600" b="1" dirty="0" smtClean="0">
                <a:ln>
                  <a:noFill/>
                </a:ln>
                <a:solidFill>
                  <a:srgbClr val="4F6228"/>
                </a:solidFill>
                <a:effectLst>
                  <a:outerShdw blurRad="69850" dist="43180" dir="5400000" sx="0" sy="0">
                    <a:srgbClr val="000000">
                      <a:alpha val="65000"/>
                    </a:srgbClr>
                  </a:outerShdw>
                </a:effectLst>
                <a:latin typeface="Times New Roman"/>
                <a:ea typeface="Times New Roman"/>
                <a:cs typeface="Times New Roman"/>
              </a:rPr>
              <a:t>ab</a:t>
            </a:r>
            <a:endParaRPr lang="es-EC" sz="2400" dirty="0">
              <a:effectLst/>
              <a:latin typeface="Times New Roman"/>
              <a:ea typeface="Times New Roman"/>
              <a:cs typeface="Times New Roman"/>
            </a:endParaRPr>
          </a:p>
        </p:txBody>
      </p:sp>
      <p:sp>
        <p:nvSpPr>
          <p:cNvPr id="10" name="9 Elipse"/>
          <p:cNvSpPr/>
          <p:nvPr/>
        </p:nvSpPr>
        <p:spPr>
          <a:xfrm>
            <a:off x="5565971" y="4463950"/>
            <a:ext cx="1109806" cy="31857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1" name="10 Rectángulo"/>
          <p:cNvSpPr/>
          <p:nvPr/>
        </p:nvSpPr>
        <p:spPr>
          <a:xfrm>
            <a:off x="7406760" y="4803709"/>
            <a:ext cx="1109806" cy="2525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2" name="11 Elipse"/>
          <p:cNvSpPr/>
          <p:nvPr/>
        </p:nvSpPr>
        <p:spPr>
          <a:xfrm>
            <a:off x="2051720" y="4462703"/>
            <a:ext cx="1109806" cy="31857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3" name="12 Rectángulo"/>
          <p:cNvSpPr/>
          <p:nvPr/>
        </p:nvSpPr>
        <p:spPr>
          <a:xfrm>
            <a:off x="5639403" y="4803709"/>
            <a:ext cx="1109806" cy="2525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4" name="13 Rectángulo"/>
          <p:cNvSpPr/>
          <p:nvPr/>
        </p:nvSpPr>
        <p:spPr>
          <a:xfrm>
            <a:off x="2051720" y="4782621"/>
            <a:ext cx="1109806" cy="27358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5" name="14 Rectángulo"/>
          <p:cNvSpPr/>
          <p:nvPr/>
        </p:nvSpPr>
        <p:spPr>
          <a:xfrm>
            <a:off x="3830548" y="4783616"/>
            <a:ext cx="1109806" cy="27259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6" name="15 Recortar rectángulo de esquina del mismo lado"/>
          <p:cNvSpPr/>
          <p:nvPr/>
        </p:nvSpPr>
        <p:spPr>
          <a:xfrm>
            <a:off x="5678861" y="5089621"/>
            <a:ext cx="1109806" cy="252500"/>
          </a:xfrm>
          <a:prstGeom prst="snip2Same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7" name="16 Recortar rectángulo de esquina del mismo lado"/>
          <p:cNvSpPr/>
          <p:nvPr/>
        </p:nvSpPr>
        <p:spPr>
          <a:xfrm>
            <a:off x="2051720" y="5086980"/>
            <a:ext cx="1109806" cy="252500"/>
          </a:xfrm>
          <a:prstGeom prst="snip2Same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8" name="17 Recortar rectángulo de esquina del mismo lado"/>
          <p:cNvSpPr/>
          <p:nvPr/>
        </p:nvSpPr>
        <p:spPr>
          <a:xfrm>
            <a:off x="7446714" y="5090201"/>
            <a:ext cx="1109806" cy="252500"/>
          </a:xfrm>
          <a:prstGeom prst="snip2Same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9" name="18 Recortar rectángulo de esquina del mismo lado"/>
          <p:cNvSpPr/>
          <p:nvPr/>
        </p:nvSpPr>
        <p:spPr>
          <a:xfrm>
            <a:off x="3854742" y="5086980"/>
            <a:ext cx="1109806" cy="252500"/>
          </a:xfrm>
          <a:prstGeom prst="snip2Same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0" name="19 CuadroTexto"/>
          <p:cNvSpPr txBox="1"/>
          <p:nvPr/>
        </p:nvSpPr>
        <p:spPr>
          <a:xfrm>
            <a:off x="539552" y="460025"/>
            <a:ext cx="5976664"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AR" sz="1600" b="1" dirty="0" smtClean="0">
                <a:effectLst>
                  <a:outerShdw blurRad="38100" dist="38100" dir="2700000" algn="tl">
                    <a:srgbClr val="000000">
                      <a:alpha val="43137"/>
                    </a:srgbClr>
                  </a:outerShdw>
                </a:effectLst>
                <a:cs typeface="Arial" pitchFamily="34" charset="0"/>
              </a:rPr>
              <a:t>ANÁLISIS DEL CRECIMIENTO DE LAS PLANTAS DE MAÍZ (</a:t>
            </a:r>
            <a:r>
              <a:rPr lang="es-AR" sz="1600" b="1" i="1" dirty="0" smtClean="0">
                <a:effectLst>
                  <a:outerShdw blurRad="38100" dist="38100" dir="2700000" algn="tl">
                    <a:srgbClr val="000000">
                      <a:alpha val="43137"/>
                    </a:srgbClr>
                  </a:outerShdw>
                </a:effectLst>
                <a:cs typeface="Arial" pitchFamily="34" charset="0"/>
              </a:rPr>
              <a:t>Zea mays</a:t>
            </a:r>
            <a:r>
              <a:rPr lang="es-AR" sz="1600" b="1" dirty="0" smtClean="0">
                <a:effectLst>
                  <a:outerShdw blurRad="38100" dist="38100" dir="2700000" algn="tl">
                    <a:srgbClr val="000000">
                      <a:alpha val="43137"/>
                    </a:srgbClr>
                  </a:outerShdw>
                </a:effectLst>
                <a:cs typeface="Arial" pitchFamily="34" charset="0"/>
              </a:rPr>
              <a:t>)</a:t>
            </a:r>
            <a:endParaRPr lang="es-EC" sz="1600" b="1" dirty="0">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xmlns="" val="368203694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1000"/>
                                        <p:tgtEl>
                                          <p:spTgt spid="13"/>
                                        </p:tgtEl>
                                      </p:cBhvr>
                                    </p:animEffect>
                                    <p:anim calcmode="lin" valueType="num">
                                      <p:cBhvr>
                                        <p:cTn id="67" dur="1000" fill="hold"/>
                                        <p:tgtEl>
                                          <p:spTgt spid="13"/>
                                        </p:tgtEl>
                                        <p:attrNameLst>
                                          <p:attrName>ppt_x</p:attrName>
                                        </p:attrNameLst>
                                      </p:cBhvr>
                                      <p:tavLst>
                                        <p:tav tm="0">
                                          <p:val>
                                            <p:strVal val="#ppt_x"/>
                                          </p:val>
                                        </p:tav>
                                        <p:tav tm="100000">
                                          <p:val>
                                            <p:strVal val="#ppt_x"/>
                                          </p:val>
                                        </p:tav>
                                      </p:tavLst>
                                    </p:anim>
                                    <p:anim calcmode="lin" valueType="num">
                                      <p:cBhvr>
                                        <p:cTn id="6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1000"/>
                                        <p:tgtEl>
                                          <p:spTgt spid="16"/>
                                        </p:tgtEl>
                                      </p:cBhvr>
                                    </p:animEffect>
                                    <p:anim calcmode="lin" valueType="num">
                                      <p:cBhvr>
                                        <p:cTn id="86" dur="1000" fill="hold"/>
                                        <p:tgtEl>
                                          <p:spTgt spid="16"/>
                                        </p:tgtEl>
                                        <p:attrNameLst>
                                          <p:attrName>ppt_x</p:attrName>
                                        </p:attrNameLst>
                                      </p:cBhvr>
                                      <p:tavLst>
                                        <p:tav tm="0">
                                          <p:val>
                                            <p:strVal val="#ppt_x"/>
                                          </p:val>
                                        </p:tav>
                                        <p:tav tm="100000">
                                          <p:val>
                                            <p:strVal val="#ppt_x"/>
                                          </p:val>
                                        </p:tav>
                                      </p:tavLst>
                                    </p:anim>
                                    <p:anim calcmode="lin" valueType="num">
                                      <p:cBhvr>
                                        <p:cTn id="8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1000"/>
                                        <p:tgtEl>
                                          <p:spTgt spid="17"/>
                                        </p:tgtEl>
                                      </p:cBhvr>
                                    </p:animEffect>
                                    <p:anim calcmode="lin" valueType="num">
                                      <p:cBhvr>
                                        <p:cTn id="93" dur="1000" fill="hold"/>
                                        <p:tgtEl>
                                          <p:spTgt spid="17"/>
                                        </p:tgtEl>
                                        <p:attrNameLst>
                                          <p:attrName>ppt_x</p:attrName>
                                        </p:attrNameLst>
                                      </p:cBhvr>
                                      <p:tavLst>
                                        <p:tav tm="0">
                                          <p:val>
                                            <p:strVal val="#ppt_x"/>
                                          </p:val>
                                        </p:tav>
                                        <p:tav tm="100000">
                                          <p:val>
                                            <p:strVal val="#ppt_x"/>
                                          </p:val>
                                        </p:tav>
                                      </p:tavLst>
                                    </p:anim>
                                    <p:anim calcmode="lin" valueType="num">
                                      <p:cBhvr>
                                        <p:cTn id="9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1000"/>
                                        <p:tgtEl>
                                          <p:spTgt spid="18"/>
                                        </p:tgtEl>
                                      </p:cBhvr>
                                    </p:animEffect>
                                    <p:anim calcmode="lin" valueType="num">
                                      <p:cBhvr>
                                        <p:cTn id="100" dur="1000" fill="hold"/>
                                        <p:tgtEl>
                                          <p:spTgt spid="18"/>
                                        </p:tgtEl>
                                        <p:attrNameLst>
                                          <p:attrName>ppt_x</p:attrName>
                                        </p:attrNameLst>
                                      </p:cBhvr>
                                      <p:tavLst>
                                        <p:tav tm="0">
                                          <p:val>
                                            <p:strVal val="#ppt_x"/>
                                          </p:val>
                                        </p:tav>
                                        <p:tav tm="100000">
                                          <p:val>
                                            <p:strVal val="#ppt_x"/>
                                          </p:val>
                                        </p:tav>
                                      </p:tavLst>
                                    </p:anim>
                                    <p:anim calcmode="lin" valueType="num">
                                      <p:cBhvr>
                                        <p:cTn id="101" dur="1000" fill="hold"/>
                                        <p:tgtEl>
                                          <p:spTgt spid="18"/>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fade">
                                      <p:cBhvr>
                                        <p:cTn id="104" dur="1000"/>
                                        <p:tgtEl>
                                          <p:spTgt spid="19"/>
                                        </p:tgtEl>
                                      </p:cBhvr>
                                    </p:animEffect>
                                    <p:anim calcmode="lin" valueType="num">
                                      <p:cBhvr>
                                        <p:cTn id="105" dur="1000" fill="hold"/>
                                        <p:tgtEl>
                                          <p:spTgt spid="19"/>
                                        </p:tgtEl>
                                        <p:attrNameLst>
                                          <p:attrName>ppt_x</p:attrName>
                                        </p:attrNameLst>
                                      </p:cBhvr>
                                      <p:tavLst>
                                        <p:tav tm="0">
                                          <p:val>
                                            <p:strVal val="#ppt_x"/>
                                          </p:val>
                                        </p:tav>
                                        <p:tav tm="100000">
                                          <p:val>
                                            <p:strVal val="#ppt_x"/>
                                          </p:val>
                                        </p:tav>
                                      </p:tavLst>
                                    </p:anim>
                                    <p:anim calcmode="lin" valueType="num">
                                      <p:cBhvr>
                                        <p:cTn id="10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P spid="2" grpId="0"/>
      <p:bldP spid="6" grpId="0"/>
      <p:bldP spid="7" grpId="0"/>
      <p:bldP spid="8" grpId="0"/>
      <p:bldP spid="9" grpId="0"/>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02520" y="980076"/>
            <a:ext cx="324036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b="1" dirty="0"/>
              <a:t>Número de Hojas Muertas</a:t>
            </a:r>
            <a:endParaRPr lang="es-EC" b="1" dirty="0">
              <a:latin typeface="Arial" pitchFamily="34" charset="0"/>
              <a:cs typeface="Arial" pitchFamily="34" charset="0"/>
            </a:endParaRPr>
          </a:p>
        </p:txBody>
      </p:sp>
      <p:sp>
        <p:nvSpPr>
          <p:cNvPr id="5" name="4 CuadroTexto"/>
          <p:cNvSpPr txBox="1"/>
          <p:nvPr/>
        </p:nvSpPr>
        <p:spPr>
          <a:xfrm>
            <a:off x="5292080" y="980076"/>
            <a:ext cx="324036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3" algn="ctr"/>
            <a:r>
              <a:rPr lang="es-EC" b="1" dirty="0"/>
              <a:t>Área Foliar de </a:t>
            </a:r>
            <a:r>
              <a:rPr lang="es-EC" b="1" dirty="0" smtClean="0"/>
              <a:t>la Tercera </a:t>
            </a:r>
            <a:r>
              <a:rPr lang="es-EC" b="1" dirty="0"/>
              <a:t>Hoja</a:t>
            </a:r>
          </a:p>
        </p:txBody>
      </p:sp>
      <p:graphicFrame>
        <p:nvGraphicFramePr>
          <p:cNvPr id="7" name="6 Gráfico"/>
          <p:cNvGraphicFramePr/>
          <p:nvPr>
            <p:extLst>
              <p:ext uri="{D42A27DB-BD31-4B8C-83A1-F6EECF244321}">
                <p14:modId xmlns:p14="http://schemas.microsoft.com/office/powerpoint/2010/main" xmlns="" val="2480528240"/>
              </p:ext>
            </p:extLst>
          </p:nvPr>
        </p:nvGraphicFramePr>
        <p:xfrm>
          <a:off x="17417" y="1554533"/>
          <a:ext cx="4552950" cy="3725055"/>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17417" y="5334379"/>
            <a:ext cx="4410567" cy="830997"/>
          </a:xfrm>
          <a:prstGeom prst="rect">
            <a:avLst/>
          </a:prstGeom>
        </p:spPr>
        <p:txBody>
          <a:bodyPr wrap="square">
            <a:spAutoFit/>
          </a:bodyPr>
          <a:lstStyle/>
          <a:p>
            <a:pPr algn="just"/>
            <a:r>
              <a:rPr lang="es-EC" sz="1200" b="1" dirty="0"/>
              <a:t>Número de hojas muertas en las plantas de maíz</a:t>
            </a:r>
            <a:r>
              <a:rPr lang="es-EC" sz="1200" dirty="0"/>
              <a:t> de acuerdo a los tratamientos aplicados: sin cadmio y sin HMA (C0H0), sin cadmio y con HMA (C0H1), con cadmio y sin HMA (C1H0), con cadmio y con HMA (C1H1), en las semanas 5 y 11.</a:t>
            </a:r>
          </a:p>
        </p:txBody>
      </p:sp>
      <p:sp>
        <p:nvSpPr>
          <p:cNvPr id="9" name="8 Rectángulo"/>
          <p:cNvSpPr/>
          <p:nvPr/>
        </p:nvSpPr>
        <p:spPr>
          <a:xfrm>
            <a:off x="4459567" y="5334379"/>
            <a:ext cx="4410236" cy="830997"/>
          </a:xfrm>
          <a:prstGeom prst="rect">
            <a:avLst/>
          </a:prstGeom>
        </p:spPr>
        <p:txBody>
          <a:bodyPr wrap="square">
            <a:spAutoFit/>
          </a:bodyPr>
          <a:lstStyle/>
          <a:p>
            <a:pPr algn="just"/>
            <a:r>
              <a:rPr lang="es-EC" sz="1200" b="1" dirty="0"/>
              <a:t>Área foliar en la tercera hoja</a:t>
            </a:r>
            <a:r>
              <a:rPr lang="es-EC" sz="1200" dirty="0"/>
              <a:t> de acuerdo a los tratamientos aplicados: sin cadmio y sin HMA (C0H0), sin cadmio y con HMA (C0H1), con cadmio y sin HMA (C1H0), con cadmio y con HMA (C1H1), en las semanas 5 y 11.</a:t>
            </a:r>
          </a:p>
        </p:txBody>
      </p:sp>
      <p:graphicFrame>
        <p:nvGraphicFramePr>
          <p:cNvPr id="10" name="9 Gráfico"/>
          <p:cNvGraphicFramePr/>
          <p:nvPr>
            <p:extLst>
              <p:ext uri="{D42A27DB-BD31-4B8C-83A1-F6EECF244321}">
                <p14:modId xmlns:p14="http://schemas.microsoft.com/office/powerpoint/2010/main" xmlns="" val="672956425"/>
              </p:ext>
            </p:extLst>
          </p:nvPr>
        </p:nvGraphicFramePr>
        <p:xfrm>
          <a:off x="4427984" y="1484069"/>
          <a:ext cx="4716016" cy="3816423"/>
        </p:xfrm>
        <a:graphic>
          <a:graphicData uri="http://schemas.openxmlformats.org/drawingml/2006/chart">
            <c:chart xmlns:c="http://schemas.openxmlformats.org/drawingml/2006/chart" xmlns:r="http://schemas.openxmlformats.org/officeDocument/2006/relationships" r:id="rId4"/>
          </a:graphicData>
        </a:graphic>
      </p:graphicFrame>
      <p:sp>
        <p:nvSpPr>
          <p:cNvPr id="12" name="11 CuadroTexto"/>
          <p:cNvSpPr txBox="1"/>
          <p:nvPr/>
        </p:nvSpPr>
        <p:spPr>
          <a:xfrm>
            <a:off x="539552" y="460025"/>
            <a:ext cx="5976664"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AR" sz="1600" b="1" dirty="0" smtClean="0">
                <a:effectLst>
                  <a:outerShdw blurRad="38100" dist="38100" dir="2700000" algn="tl">
                    <a:srgbClr val="000000">
                      <a:alpha val="43137"/>
                    </a:srgbClr>
                  </a:outerShdw>
                </a:effectLst>
                <a:cs typeface="Arial" pitchFamily="34" charset="0"/>
              </a:rPr>
              <a:t>ANÁLISIS DEL CRECIMIENTO DE LAS PLANTAS DE MAÍZ (</a:t>
            </a:r>
            <a:r>
              <a:rPr lang="es-AR" sz="1600" b="1" i="1" dirty="0" smtClean="0">
                <a:effectLst>
                  <a:outerShdw blurRad="38100" dist="38100" dir="2700000" algn="tl">
                    <a:srgbClr val="000000">
                      <a:alpha val="43137"/>
                    </a:srgbClr>
                  </a:outerShdw>
                </a:effectLst>
                <a:cs typeface="Arial" pitchFamily="34" charset="0"/>
              </a:rPr>
              <a:t>Zea mays</a:t>
            </a:r>
            <a:r>
              <a:rPr lang="es-AR" sz="1600" b="1" dirty="0" smtClean="0">
                <a:effectLst>
                  <a:outerShdw blurRad="38100" dist="38100" dir="2700000" algn="tl">
                    <a:srgbClr val="000000">
                      <a:alpha val="43137"/>
                    </a:srgbClr>
                  </a:outerShdw>
                </a:effectLst>
                <a:cs typeface="Arial" pitchFamily="34" charset="0"/>
              </a:rPr>
              <a:t>)</a:t>
            </a:r>
            <a:endParaRPr lang="es-EC" sz="1600" b="1" dirty="0">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xmlns="" val="368203694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Graphic spid="7" grpId="0">
        <p:bldAsOne/>
      </p:bldGraphic>
      <p:bldP spid="2" grpId="0"/>
      <p:bldP spid="9" grpId="0"/>
      <p:bldGraphic spid="10" grpId="0">
        <p:bldAsOne/>
      </p:bldGraphic>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49778" y="260648"/>
            <a:ext cx="3905556" cy="707886"/>
          </a:xfrm>
          <a:prstGeom prst="rect">
            <a:avLst/>
          </a:prstGeom>
          <a:noFill/>
        </p:spPr>
        <p:txBody>
          <a:bodyPr wrap="none" rtlCol="0">
            <a:spAutoFit/>
          </a:bodyPr>
          <a:lstStyle/>
          <a:p>
            <a:r>
              <a:rPr lang="es-EC" sz="4000" b="1" dirty="0" smtClean="0">
                <a:effectLst>
                  <a:outerShdw blurRad="38100" dist="38100" dir="2700000" algn="tl">
                    <a:srgbClr val="000000">
                      <a:alpha val="43137"/>
                    </a:srgbClr>
                  </a:outerShdw>
                </a:effectLst>
                <a:latin typeface="Arial" pitchFamily="34" charset="0"/>
                <a:cs typeface="Arial" pitchFamily="34" charset="0"/>
              </a:rPr>
              <a:t>EL PROBLEMA</a:t>
            </a:r>
            <a:endParaRPr lang="es-EC" sz="4000" b="1" dirty="0">
              <a:effectLst>
                <a:outerShdw blurRad="38100" dist="38100" dir="2700000" algn="tl">
                  <a:srgbClr val="000000">
                    <a:alpha val="43137"/>
                  </a:srgbClr>
                </a:outerShdw>
              </a:effectLst>
              <a:latin typeface="Arial" pitchFamily="34" charset="0"/>
              <a:cs typeface="Arial" pitchFamily="34" charset="0"/>
            </a:endParaRPr>
          </a:p>
        </p:txBody>
      </p:sp>
      <p:sp>
        <p:nvSpPr>
          <p:cNvPr id="5" name="4 Rectángulo redondeado"/>
          <p:cNvSpPr/>
          <p:nvPr/>
        </p:nvSpPr>
        <p:spPr>
          <a:xfrm>
            <a:off x="148850" y="2616200"/>
            <a:ext cx="2898786" cy="1634490"/>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s-AR" b="1" dirty="0">
                <a:effectLst>
                  <a:outerShdw blurRad="38100" dist="38100" dir="2700000" algn="tl">
                    <a:srgbClr val="000000">
                      <a:alpha val="43137"/>
                    </a:srgbClr>
                  </a:outerShdw>
                </a:effectLst>
                <a:latin typeface="Arial" pitchFamily="34" charset="0"/>
                <a:cs typeface="Arial" pitchFamily="34" charset="0"/>
              </a:rPr>
              <a:t>Desconocimiento de la </a:t>
            </a:r>
            <a:r>
              <a:rPr lang="es-AR" b="1" dirty="0" smtClean="0">
                <a:effectLst>
                  <a:outerShdw blurRad="38100" dist="38100" dir="2700000" algn="tl">
                    <a:srgbClr val="000000">
                      <a:alpha val="43137"/>
                    </a:srgbClr>
                  </a:outerShdw>
                </a:effectLst>
                <a:latin typeface="Arial" pitchFamily="34" charset="0"/>
                <a:cs typeface="Arial" pitchFamily="34" charset="0"/>
              </a:rPr>
              <a:t>biodiversidad </a:t>
            </a:r>
            <a:r>
              <a:rPr lang="es-AR" b="1" dirty="0">
                <a:effectLst>
                  <a:outerShdw blurRad="38100" dist="38100" dir="2700000" algn="tl">
                    <a:srgbClr val="000000">
                      <a:alpha val="43137"/>
                    </a:srgbClr>
                  </a:outerShdw>
                </a:effectLst>
                <a:latin typeface="Arial" pitchFamily="34" charset="0"/>
                <a:cs typeface="Arial" pitchFamily="34" charset="0"/>
              </a:rPr>
              <a:t>de los hongos micorrícicos arbusculares (HMA) en el país</a:t>
            </a:r>
            <a:endParaRPr lang="es-EC" b="1" dirty="0">
              <a:effectLst>
                <a:outerShdw blurRad="38100" dist="38100" dir="2700000" algn="tl">
                  <a:srgbClr val="000000">
                    <a:alpha val="43137"/>
                  </a:srgbClr>
                </a:outerShdw>
              </a:effectLst>
              <a:latin typeface="Arial" pitchFamily="34" charset="0"/>
              <a:cs typeface="Arial" pitchFamily="34" charset="0"/>
            </a:endParaRPr>
          </a:p>
        </p:txBody>
      </p:sp>
      <p:sp>
        <p:nvSpPr>
          <p:cNvPr id="10" name="9 Flecha derecha"/>
          <p:cNvSpPr/>
          <p:nvPr/>
        </p:nvSpPr>
        <p:spPr>
          <a:xfrm>
            <a:off x="3094113" y="3208382"/>
            <a:ext cx="1145402" cy="450128"/>
          </a:xfrm>
          <a:prstGeom prst="rightArrow">
            <a:avLst>
              <a:gd name="adj1" fmla="val 63543"/>
              <a:gd name="adj2"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AR" sz="1400" dirty="0" smtClean="0"/>
              <a:t>Debido a</a:t>
            </a:r>
            <a:endParaRPr lang="es-EC" sz="1400" dirty="0"/>
          </a:p>
        </p:txBody>
      </p:sp>
      <p:sp>
        <p:nvSpPr>
          <p:cNvPr id="13" name="12 Rectángulo redondeado"/>
          <p:cNvSpPr/>
          <p:nvPr/>
        </p:nvSpPr>
        <p:spPr>
          <a:xfrm>
            <a:off x="4239515" y="2837538"/>
            <a:ext cx="1556621" cy="1191816"/>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lvl="0" algn="ctr"/>
            <a:r>
              <a:rPr lang="es-EC" sz="1600" dirty="0" smtClean="0">
                <a:effectLst>
                  <a:outerShdw blurRad="38100" dist="38100" dir="2700000" algn="tl">
                    <a:srgbClr val="000000">
                      <a:alpha val="43137"/>
                    </a:srgbClr>
                  </a:outerShdw>
                </a:effectLst>
                <a:latin typeface="Arial" pitchFamily="34" charset="0"/>
                <a:cs typeface="Arial" pitchFamily="34" charset="0"/>
              </a:rPr>
              <a:t>Falta de investigación y de estudios </a:t>
            </a:r>
            <a:r>
              <a:rPr lang="es-EC" sz="1600" dirty="0">
                <a:effectLst>
                  <a:outerShdw blurRad="38100" dist="38100" dir="2700000" algn="tl">
                    <a:srgbClr val="000000">
                      <a:alpha val="43137"/>
                    </a:srgbClr>
                  </a:outerShdw>
                </a:effectLst>
                <a:latin typeface="Arial" pitchFamily="34" charset="0"/>
                <a:cs typeface="Arial" pitchFamily="34" charset="0"/>
              </a:rPr>
              <a:t>con </a:t>
            </a:r>
            <a:r>
              <a:rPr lang="es-EC" sz="1600" dirty="0" smtClean="0">
                <a:effectLst>
                  <a:outerShdw blurRad="38100" dist="38100" dir="2700000" algn="tl">
                    <a:srgbClr val="000000">
                      <a:alpha val="43137"/>
                    </a:srgbClr>
                  </a:outerShdw>
                </a:effectLst>
                <a:latin typeface="Arial" pitchFamily="34" charset="0"/>
                <a:cs typeface="Arial" pitchFamily="34" charset="0"/>
              </a:rPr>
              <a:t>HMA</a:t>
            </a:r>
            <a:endParaRPr lang="es-EC" sz="1600" dirty="0">
              <a:effectLst>
                <a:outerShdw blurRad="38100" dist="38100" dir="2700000" algn="tl">
                  <a:srgbClr val="000000">
                    <a:alpha val="43137"/>
                  </a:srgbClr>
                </a:outerShdw>
              </a:effectLst>
            </a:endParaRPr>
          </a:p>
        </p:txBody>
      </p:sp>
      <p:sp>
        <p:nvSpPr>
          <p:cNvPr id="14" name="13 Rectángulo redondeado"/>
          <p:cNvSpPr/>
          <p:nvPr/>
        </p:nvSpPr>
        <p:spPr>
          <a:xfrm>
            <a:off x="6619234" y="1482596"/>
            <a:ext cx="2410936"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lvl="0" algn="ctr"/>
            <a:r>
              <a:rPr lang="es-EC" sz="1600" dirty="0" smtClean="0">
                <a:effectLst>
                  <a:outerShdw blurRad="38100" dist="38100" dir="2700000" algn="tl">
                    <a:srgbClr val="000000">
                      <a:alpha val="43137"/>
                    </a:srgbClr>
                  </a:outerShdw>
                </a:effectLst>
                <a:latin typeface="Arial" pitchFamily="34" charset="0"/>
                <a:cs typeface="Arial" pitchFamily="34" charset="0"/>
              </a:rPr>
              <a:t>Se desaprovechan los beneficios que los HMA pueden brindar</a:t>
            </a:r>
            <a:endParaRPr lang="es-EC" sz="1600" dirty="0">
              <a:effectLst>
                <a:outerShdw blurRad="38100" dist="38100" dir="2700000" algn="tl">
                  <a:srgbClr val="000000">
                    <a:alpha val="43137"/>
                  </a:srgbClr>
                </a:outerShdw>
              </a:effectLst>
            </a:endParaRPr>
          </a:p>
        </p:txBody>
      </p:sp>
      <p:sp>
        <p:nvSpPr>
          <p:cNvPr id="15" name="14 Rectángulo redondeado"/>
          <p:cNvSpPr/>
          <p:nvPr/>
        </p:nvSpPr>
        <p:spPr>
          <a:xfrm>
            <a:off x="6641863" y="4455000"/>
            <a:ext cx="2388307"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s-AR" sz="1600" dirty="0" smtClean="0">
                <a:effectLst>
                  <a:outerShdw blurRad="38100" dist="38100" dir="2700000" algn="tl">
                    <a:srgbClr val="000000">
                      <a:alpha val="43137"/>
                    </a:srgbClr>
                  </a:outerShdw>
                </a:effectLst>
                <a:latin typeface="Arial" pitchFamily="34" charset="0"/>
                <a:cs typeface="Arial" pitchFamily="34" charset="0"/>
              </a:rPr>
              <a:t>No se emplean nuevas técnicas aplicando HMA</a:t>
            </a:r>
            <a:endParaRPr lang="es-EC" sz="1600" dirty="0">
              <a:effectLst>
                <a:outerShdw blurRad="38100" dist="38100" dir="2700000" algn="tl">
                  <a:srgbClr val="000000">
                    <a:alpha val="43137"/>
                  </a:srgbClr>
                </a:outerShdw>
              </a:effectLst>
              <a:latin typeface="Arial" pitchFamily="34" charset="0"/>
              <a:cs typeface="Arial" pitchFamily="34" charset="0"/>
            </a:endParaRPr>
          </a:p>
        </p:txBody>
      </p:sp>
      <p:sp>
        <p:nvSpPr>
          <p:cNvPr id="17" name="16 CuadroTexto"/>
          <p:cNvSpPr txBox="1"/>
          <p:nvPr/>
        </p:nvSpPr>
        <p:spPr>
          <a:xfrm rot="16200000">
            <a:off x="5215639" y="3248779"/>
            <a:ext cx="1838965"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s-EC" b="1" i="1" dirty="0" smtClean="0">
                <a:latin typeface="Arial" pitchFamily="34" charset="0"/>
                <a:cs typeface="Arial" pitchFamily="34" charset="0"/>
              </a:rPr>
              <a:t>consecuencias</a:t>
            </a:r>
            <a:endParaRPr lang="es-EC" b="1" i="1" dirty="0">
              <a:latin typeface="Arial" pitchFamily="34" charset="0"/>
              <a:cs typeface="Arial" pitchFamily="34" charset="0"/>
            </a:endParaRPr>
          </a:p>
        </p:txBody>
      </p:sp>
      <p:cxnSp>
        <p:nvCxnSpPr>
          <p:cNvPr id="19" name="18 Conector curvado"/>
          <p:cNvCxnSpPr>
            <a:stCxn id="17" idx="2"/>
            <a:endCxn id="14" idx="1"/>
          </p:cNvCxnSpPr>
          <p:nvPr/>
        </p:nvCxnSpPr>
        <p:spPr>
          <a:xfrm flipV="1">
            <a:off x="6319788" y="1942297"/>
            <a:ext cx="299446" cy="1491148"/>
          </a:xfrm>
          <a:prstGeom prst="curvedConnector5">
            <a:avLst>
              <a:gd name="adj1" fmla="val 76341"/>
              <a:gd name="adj2" fmla="val 40778"/>
              <a:gd name="adj3" fmla="val 23659"/>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6" name="35 Conector recto de flecha"/>
          <p:cNvCxnSpPr>
            <a:stCxn id="13" idx="3"/>
            <a:endCxn id="17" idx="0"/>
          </p:cNvCxnSpPr>
          <p:nvPr/>
        </p:nvCxnSpPr>
        <p:spPr>
          <a:xfrm flipV="1">
            <a:off x="5796136" y="3433445"/>
            <a:ext cx="154320"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6" name="45 Conector curvado"/>
          <p:cNvCxnSpPr>
            <a:stCxn id="17" idx="2"/>
            <a:endCxn id="15" idx="1"/>
          </p:cNvCxnSpPr>
          <p:nvPr/>
        </p:nvCxnSpPr>
        <p:spPr>
          <a:xfrm>
            <a:off x="6319788" y="3433445"/>
            <a:ext cx="322075" cy="1481256"/>
          </a:xfrm>
          <a:prstGeom prst="curvedConnector5">
            <a:avLst>
              <a:gd name="adj1" fmla="val 70977"/>
              <a:gd name="adj2" fmla="val 40716"/>
              <a:gd name="adj3" fmla="val 29023"/>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 name="1 Nube">
            <a:hlinkClick r:id="rId3" action="ppaction://hlinksldjump"/>
          </p:cNvPr>
          <p:cNvSpPr/>
          <p:nvPr/>
        </p:nvSpPr>
        <p:spPr>
          <a:xfrm>
            <a:off x="343916" y="6291413"/>
            <a:ext cx="966766" cy="566587"/>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AR" sz="1200" b="1" dirty="0" smtClean="0">
                <a:effectLst>
                  <a:outerShdw blurRad="38100" dist="38100" dir="2700000" algn="tl">
                    <a:srgbClr val="000000">
                      <a:alpha val="43137"/>
                    </a:srgbClr>
                  </a:outerShdw>
                </a:effectLst>
              </a:rPr>
              <a:t>ÍNDICE</a:t>
            </a:r>
            <a:endParaRPr lang="es-EC"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42125945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par>
                          <p:cTn id="30" fill="hold">
                            <p:stCondLst>
                              <p:cond delay="1500"/>
                            </p:stCondLst>
                            <p:childTnLst>
                              <p:par>
                                <p:cTn id="31" presetID="22" presetClass="entr" presetSubtype="4"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500"/>
                                        <p:tgtEl>
                                          <p:spTgt spid="46"/>
                                        </p:tgtEl>
                                      </p:cBhvr>
                                    </p:animEffec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P spid="14" grpId="0" animBg="1"/>
      <p:bldP spid="15"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619672" y="1011348"/>
            <a:ext cx="2069976"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b="1" dirty="0" smtClean="0"/>
              <a:t>Biomasa Aérea</a:t>
            </a:r>
            <a:endParaRPr lang="es-EC" b="1" dirty="0">
              <a:latin typeface="Arial" pitchFamily="34" charset="0"/>
              <a:cs typeface="Arial" pitchFamily="34" charset="0"/>
            </a:endParaRPr>
          </a:p>
        </p:txBody>
      </p:sp>
      <p:sp>
        <p:nvSpPr>
          <p:cNvPr id="7" name="6 CuadroTexto"/>
          <p:cNvSpPr txBox="1"/>
          <p:nvPr/>
        </p:nvSpPr>
        <p:spPr>
          <a:xfrm>
            <a:off x="6178946" y="1011348"/>
            <a:ext cx="185446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b="1" dirty="0" smtClean="0"/>
              <a:t>Biomasa Total</a:t>
            </a:r>
            <a:endParaRPr lang="es-EC" b="1" dirty="0">
              <a:latin typeface="Arial" pitchFamily="34" charset="0"/>
              <a:cs typeface="Arial" pitchFamily="34" charset="0"/>
            </a:endParaRPr>
          </a:p>
        </p:txBody>
      </p:sp>
      <p:graphicFrame>
        <p:nvGraphicFramePr>
          <p:cNvPr id="8" name="7 Gráfico"/>
          <p:cNvGraphicFramePr/>
          <p:nvPr>
            <p:extLst>
              <p:ext uri="{D42A27DB-BD31-4B8C-83A1-F6EECF244321}">
                <p14:modId xmlns:p14="http://schemas.microsoft.com/office/powerpoint/2010/main" xmlns="" val="464863684"/>
              </p:ext>
            </p:extLst>
          </p:nvPr>
        </p:nvGraphicFramePr>
        <p:xfrm>
          <a:off x="17416" y="1196014"/>
          <a:ext cx="4842615" cy="4177202"/>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359532" y="5373216"/>
            <a:ext cx="4104456" cy="830997"/>
          </a:xfrm>
          <a:prstGeom prst="rect">
            <a:avLst/>
          </a:prstGeom>
        </p:spPr>
        <p:txBody>
          <a:bodyPr wrap="square">
            <a:spAutoFit/>
          </a:bodyPr>
          <a:lstStyle/>
          <a:p>
            <a:pPr algn="just"/>
            <a:r>
              <a:rPr lang="es-EC" sz="1200" b="1" dirty="0" smtClean="0"/>
              <a:t>Biomasa </a:t>
            </a:r>
            <a:r>
              <a:rPr lang="es-EC" sz="1200" b="1" dirty="0"/>
              <a:t>aérea de las plantas de maíz </a:t>
            </a:r>
            <a:r>
              <a:rPr lang="es-EC" sz="1200" dirty="0"/>
              <a:t>de acuerdo a los tratamientos aplicados: sin cadmio y sin HMA (C0H0), sin cadmio y con HMA (C0H1), con cadmio y sin HMA (C1H0), con cadmio y con HMA (C1H1), en la semana 11.</a:t>
            </a:r>
          </a:p>
        </p:txBody>
      </p:sp>
      <p:graphicFrame>
        <p:nvGraphicFramePr>
          <p:cNvPr id="9" name="8 Gráfico"/>
          <p:cNvGraphicFramePr/>
          <p:nvPr>
            <p:extLst>
              <p:ext uri="{D42A27DB-BD31-4B8C-83A1-F6EECF244321}">
                <p14:modId xmlns:p14="http://schemas.microsoft.com/office/powerpoint/2010/main" xmlns="" val="3034188159"/>
              </p:ext>
            </p:extLst>
          </p:nvPr>
        </p:nvGraphicFramePr>
        <p:xfrm>
          <a:off x="4463988" y="1380680"/>
          <a:ext cx="4670133" cy="4136552"/>
        </p:xfrm>
        <a:graphic>
          <a:graphicData uri="http://schemas.openxmlformats.org/drawingml/2006/chart">
            <c:chart xmlns:c="http://schemas.openxmlformats.org/drawingml/2006/chart" xmlns:r="http://schemas.openxmlformats.org/officeDocument/2006/relationships" r:id="rId4"/>
          </a:graphicData>
        </a:graphic>
      </p:graphicFrame>
      <p:sp>
        <p:nvSpPr>
          <p:cNvPr id="10" name="9 Rectángulo"/>
          <p:cNvSpPr/>
          <p:nvPr/>
        </p:nvSpPr>
        <p:spPr>
          <a:xfrm>
            <a:off x="4644008" y="5373214"/>
            <a:ext cx="4248472" cy="830997"/>
          </a:xfrm>
          <a:prstGeom prst="rect">
            <a:avLst/>
          </a:prstGeom>
        </p:spPr>
        <p:txBody>
          <a:bodyPr wrap="square">
            <a:spAutoFit/>
          </a:bodyPr>
          <a:lstStyle/>
          <a:p>
            <a:pPr algn="just"/>
            <a:r>
              <a:rPr lang="es-EC" sz="1200" b="1" dirty="0" smtClean="0"/>
              <a:t>Biomasa </a:t>
            </a:r>
            <a:r>
              <a:rPr lang="es-EC" sz="1200" b="1" dirty="0"/>
              <a:t>total de las plantas de maíz</a:t>
            </a:r>
            <a:r>
              <a:rPr lang="es-EC" sz="1200" dirty="0"/>
              <a:t> de acuerdo a los tratamientos aplicados: sin cadmio y sin HMA (C0H0), sin cadmio y con HMA (C0H1), con cadmio y sin HMA (C1H0), con cadmio y con HMA (C1H1), en la semana 11.</a:t>
            </a:r>
          </a:p>
        </p:txBody>
      </p:sp>
      <p:sp>
        <p:nvSpPr>
          <p:cNvPr id="11" name="10 CuadroTexto"/>
          <p:cNvSpPr txBox="1"/>
          <p:nvPr/>
        </p:nvSpPr>
        <p:spPr>
          <a:xfrm>
            <a:off x="539552" y="460025"/>
            <a:ext cx="5976664"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AR" sz="1600" b="1" dirty="0" smtClean="0">
                <a:effectLst>
                  <a:outerShdw blurRad="38100" dist="38100" dir="2700000" algn="tl">
                    <a:srgbClr val="000000">
                      <a:alpha val="43137"/>
                    </a:srgbClr>
                  </a:outerShdw>
                </a:effectLst>
                <a:cs typeface="Arial" pitchFamily="34" charset="0"/>
              </a:rPr>
              <a:t>ANÁLISIS DEL CRECIMIENTO DE LAS PLANTAS DE MAÍZ (</a:t>
            </a:r>
            <a:r>
              <a:rPr lang="es-AR" sz="1600" b="1" i="1" dirty="0" smtClean="0">
                <a:effectLst>
                  <a:outerShdw blurRad="38100" dist="38100" dir="2700000" algn="tl">
                    <a:srgbClr val="000000">
                      <a:alpha val="43137"/>
                    </a:srgbClr>
                  </a:outerShdw>
                </a:effectLst>
                <a:cs typeface="Arial" pitchFamily="34" charset="0"/>
              </a:rPr>
              <a:t>Zea mays</a:t>
            </a:r>
            <a:r>
              <a:rPr lang="es-AR" sz="1600" b="1" dirty="0" smtClean="0">
                <a:effectLst>
                  <a:outerShdw blurRad="38100" dist="38100" dir="2700000" algn="tl">
                    <a:srgbClr val="000000">
                      <a:alpha val="43137"/>
                    </a:srgbClr>
                  </a:outerShdw>
                </a:effectLst>
                <a:cs typeface="Arial" pitchFamily="34" charset="0"/>
              </a:rPr>
              <a:t>)</a:t>
            </a:r>
            <a:endParaRPr lang="es-EC" sz="1600" b="1" dirty="0">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xmlns="" val="368203694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Graphic spid="8" grpId="0">
        <p:bldAsOne/>
      </p:bldGraphic>
      <p:bldP spid="2" grpId="0"/>
      <p:bldGraphic spid="9" grpId="0">
        <p:bldAsOne/>
      </p:bldGraphic>
      <p:bldP spid="10"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98027" y="476672"/>
            <a:ext cx="4968552"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sz="1600" b="1" dirty="0" smtClean="0">
                <a:effectLst>
                  <a:outerShdw blurRad="38100" dist="38100" dir="2700000" algn="tl">
                    <a:srgbClr val="000000">
                      <a:alpha val="43137"/>
                    </a:srgbClr>
                  </a:outerShdw>
                </a:effectLst>
              </a:rPr>
              <a:t>ANÁLISIS DE HMA EN LAS PLANTAS DE MAÍZ (</a:t>
            </a:r>
            <a:r>
              <a:rPr lang="es-EC" sz="1600" b="1" i="1" dirty="0" smtClean="0">
                <a:effectLst>
                  <a:outerShdw blurRad="38100" dist="38100" dir="2700000" algn="tl">
                    <a:srgbClr val="000000">
                      <a:alpha val="43137"/>
                    </a:srgbClr>
                  </a:outerShdw>
                </a:effectLst>
              </a:rPr>
              <a:t>Zea mays</a:t>
            </a:r>
            <a:r>
              <a:rPr lang="es-EC" sz="1600" b="1" dirty="0" smtClean="0">
                <a:effectLst>
                  <a:outerShdw blurRad="38100" dist="38100" dir="2700000" algn="tl">
                    <a:srgbClr val="000000">
                      <a:alpha val="43137"/>
                    </a:srgbClr>
                  </a:outerShdw>
                </a:effectLst>
              </a:rPr>
              <a:t>)</a:t>
            </a:r>
            <a:endParaRPr lang="es-EC"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2 CuadroTexto"/>
          <p:cNvSpPr txBox="1"/>
          <p:nvPr/>
        </p:nvSpPr>
        <p:spPr>
          <a:xfrm>
            <a:off x="602520" y="939752"/>
            <a:ext cx="778590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2" algn="ctr"/>
            <a:r>
              <a:rPr lang="es-EC" b="1" dirty="0"/>
              <a:t>Porcentaje de Colonización Radical de Hongos Micorrícicos Arbusculares (HMA)</a:t>
            </a:r>
          </a:p>
        </p:txBody>
      </p:sp>
      <p:sp>
        <p:nvSpPr>
          <p:cNvPr id="2" name="1 Rectángulo"/>
          <p:cNvSpPr/>
          <p:nvPr/>
        </p:nvSpPr>
        <p:spPr>
          <a:xfrm>
            <a:off x="742594" y="5445224"/>
            <a:ext cx="7645830" cy="830997"/>
          </a:xfrm>
          <a:prstGeom prst="rect">
            <a:avLst/>
          </a:prstGeom>
        </p:spPr>
        <p:txBody>
          <a:bodyPr wrap="square">
            <a:spAutoFit/>
          </a:bodyPr>
          <a:lstStyle/>
          <a:p>
            <a:pPr algn="just"/>
            <a:r>
              <a:rPr lang="es-EC" sz="1200" b="1" dirty="0"/>
              <a:t>Porcentaje de colonización radical de HMA en las plantas de maíz </a:t>
            </a:r>
            <a:r>
              <a:rPr lang="es-EC" sz="1200" dirty="0"/>
              <a:t>de acuerdo a los tratamientos aplicados: con cadmio y sin HMA (C1H0), sin cadmio y sin HMA (C0H0), con cadmio y con HMA (C1H1), sin cadmio y con HMA (C0H1), en la semana 11. Análisis según </a:t>
            </a:r>
            <a:r>
              <a:rPr lang="es-EC" sz="1200" b="1" dirty="0"/>
              <a:t>la prueba de Duncan</a:t>
            </a:r>
            <a:r>
              <a:rPr lang="es-EC" sz="1200" dirty="0"/>
              <a:t>, las medias con una letra común no son significativamente diferentes (p&lt;= 0,05).</a:t>
            </a:r>
          </a:p>
        </p:txBody>
      </p:sp>
      <p:sp>
        <p:nvSpPr>
          <p:cNvPr id="6" name="Cuadro de texto 204"/>
          <p:cNvSpPr txBox="1"/>
          <p:nvPr/>
        </p:nvSpPr>
        <p:spPr>
          <a:xfrm>
            <a:off x="2501983" y="3559982"/>
            <a:ext cx="332143" cy="461665"/>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AR" sz="1600" b="1" dirty="0">
                <a:effectLst>
                  <a:outerShdw blurRad="69850" dist="43180" dir="5400000" sx="0" sy="0">
                    <a:srgbClr val="000000">
                      <a:alpha val="65000"/>
                    </a:srgbClr>
                  </a:outerShdw>
                </a:effectLst>
                <a:latin typeface="Times New Roman"/>
                <a:ea typeface="Times New Roman"/>
                <a:cs typeface="Times New Roman"/>
              </a:rPr>
              <a:t>C</a:t>
            </a:r>
            <a:endParaRPr lang="es-EC" sz="2400" dirty="0">
              <a:effectLst/>
              <a:latin typeface="Times New Roman"/>
              <a:ea typeface="Times New Roman"/>
              <a:cs typeface="Times New Roman"/>
            </a:endParaRPr>
          </a:p>
        </p:txBody>
      </p:sp>
      <p:sp>
        <p:nvSpPr>
          <p:cNvPr id="7" name="Cuadro de texto 204"/>
          <p:cNvSpPr txBox="1"/>
          <p:nvPr/>
        </p:nvSpPr>
        <p:spPr>
          <a:xfrm>
            <a:off x="7019347" y="1818573"/>
            <a:ext cx="320921"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EC" sz="1600" b="1" dirty="0" smtClean="0">
                <a:ln>
                  <a:noFill/>
                </a:ln>
                <a:effectLst>
                  <a:outerShdw blurRad="69850" dist="43180" dir="5400000" sx="0" sy="0">
                    <a:srgbClr val="000000">
                      <a:alpha val="65000"/>
                    </a:srgbClr>
                  </a:outerShdw>
                </a:effectLst>
                <a:latin typeface="Times New Roman"/>
                <a:ea typeface="Times New Roman"/>
                <a:cs typeface="Times New Roman"/>
              </a:rPr>
              <a:t>B</a:t>
            </a:r>
            <a:endParaRPr lang="es-EC" sz="2400" dirty="0">
              <a:effectLst/>
              <a:latin typeface="Times New Roman"/>
              <a:ea typeface="Times New Roman"/>
              <a:cs typeface="Times New Roman"/>
            </a:endParaRPr>
          </a:p>
        </p:txBody>
      </p:sp>
      <p:graphicFrame>
        <p:nvGraphicFramePr>
          <p:cNvPr id="10" name="9 Gráfico"/>
          <p:cNvGraphicFramePr/>
          <p:nvPr>
            <p:extLst>
              <p:ext uri="{D42A27DB-BD31-4B8C-83A1-F6EECF244321}">
                <p14:modId xmlns:p14="http://schemas.microsoft.com/office/powerpoint/2010/main" xmlns="" val="4057784637"/>
              </p:ext>
            </p:extLst>
          </p:nvPr>
        </p:nvGraphicFramePr>
        <p:xfrm>
          <a:off x="-396552" y="1377828"/>
          <a:ext cx="9331894" cy="4085354"/>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 de texto 204"/>
          <p:cNvSpPr txBox="1"/>
          <p:nvPr/>
        </p:nvSpPr>
        <p:spPr>
          <a:xfrm>
            <a:off x="3990887" y="1328253"/>
            <a:ext cx="332142"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AR" sz="1600" b="1" dirty="0" smtClean="0">
                <a:effectLst>
                  <a:outerShdw blurRad="69850" dist="43180" dir="5400000" sx="0" sy="0">
                    <a:srgbClr val="000000">
                      <a:alpha val="65000"/>
                    </a:srgbClr>
                  </a:outerShdw>
                </a:effectLst>
                <a:latin typeface="Times New Roman"/>
                <a:ea typeface="Times New Roman"/>
                <a:cs typeface="Times New Roman"/>
              </a:rPr>
              <a:t>A</a:t>
            </a:r>
            <a:endParaRPr lang="es-EC" sz="2400" dirty="0">
              <a:effectLst/>
              <a:latin typeface="Times New Roman"/>
              <a:ea typeface="Times New Roman"/>
              <a:cs typeface="Times New Roman"/>
            </a:endParaRPr>
          </a:p>
        </p:txBody>
      </p:sp>
      <p:sp>
        <p:nvSpPr>
          <p:cNvPr id="9" name="Cuadro de texto 204"/>
          <p:cNvSpPr txBox="1"/>
          <p:nvPr/>
        </p:nvSpPr>
        <p:spPr>
          <a:xfrm>
            <a:off x="5491659" y="3559661"/>
            <a:ext cx="332142"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AR" sz="1600" b="1" dirty="0" smtClean="0">
                <a:effectLst>
                  <a:outerShdw blurRad="69850" dist="43180" dir="5400000" sx="0" sy="0">
                    <a:srgbClr val="000000">
                      <a:alpha val="65000"/>
                    </a:srgbClr>
                  </a:outerShdw>
                </a:effectLst>
                <a:latin typeface="Times New Roman"/>
                <a:ea typeface="Times New Roman"/>
                <a:cs typeface="Times New Roman"/>
              </a:rPr>
              <a:t>C</a:t>
            </a:r>
            <a:endParaRPr lang="es-EC" sz="2400" dirty="0">
              <a:effectLst/>
              <a:latin typeface="Times New Roman"/>
              <a:ea typeface="Times New Roman"/>
              <a:cs typeface="Times New Roman"/>
            </a:endParaRPr>
          </a:p>
        </p:txBody>
      </p:sp>
      <p:sp>
        <p:nvSpPr>
          <p:cNvPr id="11" name="10 Rectángulo"/>
          <p:cNvSpPr/>
          <p:nvPr/>
        </p:nvSpPr>
        <p:spPr>
          <a:xfrm>
            <a:off x="3893906" y="1446743"/>
            <a:ext cx="498446" cy="58721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2" name="11 Rectángulo"/>
          <p:cNvSpPr/>
          <p:nvPr/>
        </p:nvSpPr>
        <p:spPr>
          <a:xfrm>
            <a:off x="6930584" y="1898074"/>
            <a:ext cx="498446" cy="50862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Tree>
    <p:extLst>
      <p:ext uri="{BB962C8B-B14F-4D97-AF65-F5344CB8AC3E}">
        <p14:creationId xmlns:p14="http://schemas.microsoft.com/office/powerpoint/2010/main" xmlns="" val="84139792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2" grpId="0"/>
      <p:bldP spid="6" grpId="0"/>
      <p:bldP spid="7" grpId="0"/>
      <p:bldGraphic spid="10" grpId="0">
        <p:bldAsOne/>
      </p:bldGraphic>
      <p:bldP spid="8" grpId="0"/>
      <p:bldP spid="9" grpId="0"/>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839671" y="980076"/>
            <a:ext cx="324036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b="1" dirty="0"/>
              <a:t>Población de Esporas de HMA </a:t>
            </a:r>
            <a:endParaRPr lang="es-EC" b="1" dirty="0">
              <a:latin typeface="Arial" pitchFamily="34" charset="0"/>
              <a:cs typeface="Arial" pitchFamily="34" charset="0"/>
            </a:endParaRPr>
          </a:p>
        </p:txBody>
      </p:sp>
      <p:sp>
        <p:nvSpPr>
          <p:cNvPr id="2" name="1 Rectángulo"/>
          <p:cNvSpPr/>
          <p:nvPr/>
        </p:nvSpPr>
        <p:spPr>
          <a:xfrm>
            <a:off x="566899" y="5472287"/>
            <a:ext cx="7785904" cy="646331"/>
          </a:xfrm>
          <a:prstGeom prst="rect">
            <a:avLst/>
          </a:prstGeom>
        </p:spPr>
        <p:txBody>
          <a:bodyPr wrap="square">
            <a:spAutoFit/>
          </a:bodyPr>
          <a:lstStyle/>
          <a:p>
            <a:pPr algn="just"/>
            <a:r>
              <a:rPr lang="es-EC" sz="1200" b="1" dirty="0"/>
              <a:t>Población de esporas de HMA en el sustrato </a:t>
            </a:r>
            <a:r>
              <a:rPr lang="es-EC" sz="1200" dirty="0"/>
              <a:t>de acuerdo a los tratamientos aplicados: sin cadmio y sin HMA (C0H0), con cadmio y sin HMA (C1H0), con cadmio y con HMA (C1H1), sin cadmio y con HMA (C0H1), en la semana11. Análisis según la </a:t>
            </a:r>
            <a:r>
              <a:rPr lang="es-EC" sz="1200" b="1" dirty="0"/>
              <a:t>prueba de Duncan</a:t>
            </a:r>
            <a:r>
              <a:rPr lang="es-EC" sz="1200" dirty="0"/>
              <a:t>, las medias con una letra común no son significativamente diferentes (p&lt;= 0,05).</a:t>
            </a:r>
          </a:p>
        </p:txBody>
      </p:sp>
      <p:sp>
        <p:nvSpPr>
          <p:cNvPr id="6" name="Cuadro de texto 204"/>
          <p:cNvSpPr txBox="1"/>
          <p:nvPr/>
        </p:nvSpPr>
        <p:spPr>
          <a:xfrm>
            <a:off x="2513139" y="3665024"/>
            <a:ext cx="320922"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AR" sz="1600" b="1" dirty="0">
                <a:effectLst>
                  <a:outerShdw blurRad="69850" dist="43180" dir="5400000" sx="0" sy="0">
                    <a:srgbClr val="000000">
                      <a:alpha val="65000"/>
                    </a:srgbClr>
                  </a:outerShdw>
                </a:effectLst>
                <a:latin typeface="Times New Roman"/>
                <a:ea typeface="Times New Roman"/>
                <a:cs typeface="Times New Roman"/>
              </a:rPr>
              <a:t>B</a:t>
            </a:r>
            <a:endParaRPr lang="es-EC" sz="2400" dirty="0">
              <a:effectLst/>
              <a:latin typeface="Times New Roman"/>
              <a:ea typeface="Times New Roman"/>
              <a:cs typeface="Times New Roman"/>
            </a:endParaRPr>
          </a:p>
        </p:txBody>
      </p:sp>
      <p:sp>
        <p:nvSpPr>
          <p:cNvPr id="7" name="Cuadro de texto 204"/>
          <p:cNvSpPr txBox="1"/>
          <p:nvPr/>
        </p:nvSpPr>
        <p:spPr>
          <a:xfrm>
            <a:off x="7236296" y="1484784"/>
            <a:ext cx="332142"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EC" sz="1600" b="1" dirty="0">
                <a:ln>
                  <a:noFill/>
                </a:ln>
                <a:effectLst>
                  <a:outerShdw blurRad="69850" dist="43180" dir="5400000" sx="0" sy="0">
                    <a:srgbClr val="000000">
                      <a:alpha val="65000"/>
                    </a:srgbClr>
                  </a:outerShdw>
                </a:effectLst>
                <a:latin typeface="Times New Roman"/>
                <a:ea typeface="Times New Roman"/>
                <a:cs typeface="Times New Roman"/>
              </a:rPr>
              <a:t>A</a:t>
            </a:r>
            <a:endParaRPr lang="es-EC" sz="2400" dirty="0">
              <a:effectLst/>
              <a:latin typeface="Times New Roman"/>
              <a:ea typeface="Times New Roman"/>
              <a:cs typeface="Times New Roman"/>
            </a:endParaRPr>
          </a:p>
        </p:txBody>
      </p:sp>
      <p:sp>
        <p:nvSpPr>
          <p:cNvPr id="8" name="Cuadro de texto 204"/>
          <p:cNvSpPr txBox="1"/>
          <p:nvPr/>
        </p:nvSpPr>
        <p:spPr>
          <a:xfrm>
            <a:off x="5679483" y="3665024"/>
            <a:ext cx="320921"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EC" sz="1600" b="1" dirty="0" smtClean="0">
                <a:ln>
                  <a:noFill/>
                </a:ln>
                <a:effectLst>
                  <a:outerShdw blurRad="69850" dist="43180" dir="5400000" sx="0" sy="0">
                    <a:srgbClr val="000000">
                      <a:alpha val="65000"/>
                    </a:srgbClr>
                  </a:outerShdw>
                </a:effectLst>
                <a:latin typeface="Times New Roman"/>
                <a:ea typeface="Times New Roman"/>
                <a:cs typeface="Times New Roman"/>
              </a:rPr>
              <a:t>B</a:t>
            </a:r>
            <a:endParaRPr lang="es-EC" sz="2400" dirty="0">
              <a:effectLst/>
              <a:latin typeface="Times New Roman"/>
              <a:ea typeface="Times New Roman"/>
              <a:cs typeface="Times New Roman"/>
            </a:endParaRPr>
          </a:p>
        </p:txBody>
      </p:sp>
      <p:graphicFrame>
        <p:nvGraphicFramePr>
          <p:cNvPr id="10" name="9 Gráfico"/>
          <p:cNvGraphicFramePr/>
          <p:nvPr>
            <p:extLst>
              <p:ext uri="{D42A27DB-BD31-4B8C-83A1-F6EECF244321}">
                <p14:modId xmlns:p14="http://schemas.microsoft.com/office/powerpoint/2010/main" xmlns="" val="1195641988"/>
              </p:ext>
            </p:extLst>
          </p:nvPr>
        </p:nvGraphicFramePr>
        <p:xfrm>
          <a:off x="115706" y="1349408"/>
          <a:ext cx="8784976" cy="4196214"/>
        </p:xfrm>
        <a:graphic>
          <a:graphicData uri="http://schemas.openxmlformats.org/drawingml/2006/chart">
            <c:chart xmlns:c="http://schemas.openxmlformats.org/drawingml/2006/chart" xmlns:r="http://schemas.openxmlformats.org/officeDocument/2006/relationships" r:id="rId3"/>
          </a:graphicData>
        </a:graphic>
      </p:graphicFrame>
      <p:sp>
        <p:nvSpPr>
          <p:cNvPr id="9" name="Cuadro de texto 204"/>
          <p:cNvSpPr txBox="1"/>
          <p:nvPr/>
        </p:nvSpPr>
        <p:spPr>
          <a:xfrm>
            <a:off x="4133319" y="1319180"/>
            <a:ext cx="332143" cy="461665"/>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AR" sz="1600" b="1" dirty="0">
                <a:effectLst>
                  <a:outerShdw blurRad="69850" dist="43180" dir="5400000" sx="0" sy="0">
                    <a:srgbClr val="000000">
                      <a:alpha val="65000"/>
                    </a:srgbClr>
                  </a:outerShdw>
                </a:effectLst>
                <a:latin typeface="Times New Roman"/>
                <a:ea typeface="Times New Roman"/>
                <a:cs typeface="Times New Roman"/>
              </a:rPr>
              <a:t>A</a:t>
            </a:r>
            <a:endParaRPr lang="es-EC" sz="2400" dirty="0">
              <a:effectLst/>
              <a:latin typeface="Times New Roman"/>
              <a:ea typeface="Times New Roman"/>
              <a:cs typeface="Times New Roman"/>
            </a:endParaRPr>
          </a:p>
        </p:txBody>
      </p:sp>
      <p:sp>
        <p:nvSpPr>
          <p:cNvPr id="11" name="10 CuadroTexto"/>
          <p:cNvSpPr txBox="1"/>
          <p:nvPr/>
        </p:nvSpPr>
        <p:spPr>
          <a:xfrm>
            <a:off x="349850" y="476672"/>
            <a:ext cx="4968552"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sz="1600" b="1" dirty="0" smtClean="0">
                <a:effectLst>
                  <a:outerShdw blurRad="38100" dist="38100" dir="2700000" algn="tl">
                    <a:srgbClr val="000000">
                      <a:alpha val="43137"/>
                    </a:srgbClr>
                  </a:outerShdw>
                </a:effectLst>
              </a:rPr>
              <a:t>ANÁLISIS DE HMA EN LAS PLANTAS DE MAÍZ (</a:t>
            </a:r>
            <a:r>
              <a:rPr lang="es-EC" sz="1600" b="1" i="1" dirty="0" smtClean="0">
                <a:effectLst>
                  <a:outerShdw blurRad="38100" dist="38100" dir="2700000" algn="tl">
                    <a:srgbClr val="000000">
                      <a:alpha val="43137"/>
                    </a:srgbClr>
                  </a:outerShdw>
                </a:effectLst>
              </a:rPr>
              <a:t>Zea mays</a:t>
            </a:r>
            <a:r>
              <a:rPr lang="es-EC" sz="1600" b="1" dirty="0" smtClean="0">
                <a:effectLst>
                  <a:outerShdw blurRad="38100" dist="38100" dir="2700000" algn="tl">
                    <a:srgbClr val="000000">
                      <a:alpha val="43137"/>
                    </a:srgbClr>
                  </a:outerShdw>
                </a:effectLst>
              </a:rPr>
              <a:t>)</a:t>
            </a:r>
            <a:endParaRPr lang="es-EC"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2" name="11 Rectángulo"/>
          <p:cNvSpPr/>
          <p:nvPr/>
        </p:nvSpPr>
        <p:spPr>
          <a:xfrm>
            <a:off x="4050167" y="1438727"/>
            <a:ext cx="498446" cy="46302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3" name="12 Rectángulo"/>
          <p:cNvSpPr/>
          <p:nvPr/>
        </p:nvSpPr>
        <p:spPr>
          <a:xfrm>
            <a:off x="7153144" y="1628800"/>
            <a:ext cx="498446" cy="49962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Tree>
    <p:extLst>
      <p:ext uri="{BB962C8B-B14F-4D97-AF65-F5344CB8AC3E}">
        <p14:creationId xmlns:p14="http://schemas.microsoft.com/office/powerpoint/2010/main" xmlns="" val="261997130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6" grpId="0"/>
      <p:bldP spid="7" grpId="0"/>
      <p:bldP spid="8" grpId="0"/>
      <p:bldGraphic spid="10" grpId="0">
        <p:bldAsOne/>
      </p:bldGraphic>
      <p:bldP spid="9" grpId="0"/>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33682" y="448377"/>
            <a:ext cx="7128792"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sz="1600" b="1" dirty="0" smtClean="0">
                <a:effectLst>
                  <a:outerShdw blurRad="38100" dist="38100" dir="2700000" algn="tl">
                    <a:srgbClr val="000000">
                      <a:alpha val="43137"/>
                    </a:srgbClr>
                  </a:outerShdw>
                </a:effectLst>
              </a:rPr>
              <a:t>ANÁLISIS QUÍMICOS DE CADMIO (Cd) EN LAS PLANTAS DE MAÍZ Y EN EL SUSTRATO </a:t>
            </a:r>
            <a:endParaRPr lang="es-EC"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2 CuadroTexto"/>
          <p:cNvSpPr txBox="1"/>
          <p:nvPr/>
        </p:nvSpPr>
        <p:spPr>
          <a:xfrm>
            <a:off x="1636649" y="980076"/>
            <a:ext cx="5841688"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3" algn="ctr"/>
            <a:r>
              <a:rPr lang="es-EC" b="1" i="1" dirty="0"/>
              <a:t>Concentración de Cadmio (Cd) en la Biomasa de las Plantas</a:t>
            </a:r>
          </a:p>
        </p:txBody>
      </p:sp>
      <p:graphicFrame>
        <p:nvGraphicFramePr>
          <p:cNvPr id="4" name="3 Gráfico"/>
          <p:cNvGraphicFramePr/>
          <p:nvPr>
            <p:extLst>
              <p:ext uri="{D42A27DB-BD31-4B8C-83A1-F6EECF244321}">
                <p14:modId xmlns:p14="http://schemas.microsoft.com/office/powerpoint/2010/main" xmlns="" val="3040530762"/>
              </p:ext>
            </p:extLst>
          </p:nvPr>
        </p:nvGraphicFramePr>
        <p:xfrm>
          <a:off x="179512" y="1194802"/>
          <a:ext cx="8568952" cy="4198016"/>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597053" y="5231307"/>
            <a:ext cx="7920880" cy="646331"/>
          </a:xfrm>
          <a:prstGeom prst="rect">
            <a:avLst/>
          </a:prstGeom>
        </p:spPr>
        <p:txBody>
          <a:bodyPr wrap="square">
            <a:spAutoFit/>
          </a:bodyPr>
          <a:lstStyle/>
          <a:p>
            <a:pPr algn="just"/>
            <a:r>
              <a:rPr lang="es-EC" sz="1200" b="1" dirty="0"/>
              <a:t>Concentración de cadmio en la biomasa de las plantas de maíz </a:t>
            </a:r>
            <a:r>
              <a:rPr lang="es-EC" sz="1200" dirty="0"/>
              <a:t>de acuerdo a los tratamientos aplicados: sin cadmio y sin HMA (C0H0), sin cadmio y con HMA (C0H1), con cadmio y sin HMA (C1H0), con cadmio y con HMA (C1H1), en la semana11. Análisis según la </a:t>
            </a:r>
            <a:r>
              <a:rPr lang="es-EC" sz="1200" b="1" dirty="0"/>
              <a:t>prueba de Duncan</a:t>
            </a:r>
            <a:r>
              <a:rPr lang="es-EC" sz="1200" dirty="0"/>
              <a:t>, las medias con una letra común no son significativamente diferentes (p&lt;= 0,05).</a:t>
            </a:r>
          </a:p>
        </p:txBody>
      </p:sp>
      <p:sp>
        <p:nvSpPr>
          <p:cNvPr id="6" name="Cuadro de texto 204"/>
          <p:cNvSpPr txBox="1"/>
          <p:nvPr/>
        </p:nvSpPr>
        <p:spPr>
          <a:xfrm>
            <a:off x="2427525" y="3501008"/>
            <a:ext cx="320922"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AR" sz="1600" b="1" dirty="0">
                <a:effectLst>
                  <a:outerShdw blurRad="69850" dist="43180" dir="5400000" sx="0" sy="0">
                    <a:srgbClr val="000000">
                      <a:alpha val="65000"/>
                    </a:srgbClr>
                  </a:outerShdw>
                </a:effectLst>
                <a:latin typeface="Times New Roman"/>
                <a:ea typeface="Times New Roman"/>
                <a:cs typeface="Times New Roman"/>
              </a:rPr>
              <a:t>B</a:t>
            </a:r>
            <a:endParaRPr lang="es-EC" sz="2400" dirty="0">
              <a:effectLst/>
              <a:latin typeface="Times New Roman"/>
              <a:ea typeface="Times New Roman"/>
              <a:cs typeface="Times New Roman"/>
            </a:endParaRPr>
          </a:p>
        </p:txBody>
      </p:sp>
      <p:sp>
        <p:nvSpPr>
          <p:cNvPr id="7" name="Cuadro de texto 204"/>
          <p:cNvSpPr txBox="1"/>
          <p:nvPr/>
        </p:nvSpPr>
        <p:spPr>
          <a:xfrm>
            <a:off x="6048898" y="1772816"/>
            <a:ext cx="332142"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EC" sz="1600" b="1" dirty="0">
                <a:ln>
                  <a:noFill/>
                </a:ln>
                <a:effectLst>
                  <a:outerShdw blurRad="69850" dist="43180" dir="5400000" sx="0" sy="0">
                    <a:srgbClr val="000000">
                      <a:alpha val="65000"/>
                    </a:srgbClr>
                  </a:outerShdw>
                </a:effectLst>
                <a:latin typeface="Times New Roman"/>
                <a:ea typeface="Times New Roman"/>
                <a:cs typeface="Times New Roman"/>
              </a:rPr>
              <a:t>A</a:t>
            </a:r>
            <a:endParaRPr lang="es-EC" sz="2400" dirty="0">
              <a:effectLst/>
              <a:latin typeface="Times New Roman"/>
              <a:ea typeface="Times New Roman"/>
              <a:cs typeface="Times New Roman"/>
            </a:endParaRPr>
          </a:p>
        </p:txBody>
      </p:sp>
      <p:sp>
        <p:nvSpPr>
          <p:cNvPr id="8" name="Cuadro de texto 204"/>
          <p:cNvSpPr txBox="1"/>
          <p:nvPr/>
        </p:nvSpPr>
        <p:spPr>
          <a:xfrm>
            <a:off x="4828839" y="1239751"/>
            <a:ext cx="332142"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EC" sz="1600" b="1" dirty="0">
                <a:ln>
                  <a:noFill/>
                </a:ln>
                <a:effectLst>
                  <a:outerShdw blurRad="69850" dist="43180" dir="5400000" sx="0" sy="0">
                    <a:srgbClr val="000000">
                      <a:alpha val="65000"/>
                    </a:srgbClr>
                  </a:outerShdw>
                </a:effectLst>
                <a:latin typeface="Times New Roman"/>
                <a:ea typeface="Times New Roman"/>
                <a:cs typeface="Times New Roman"/>
              </a:rPr>
              <a:t>A</a:t>
            </a:r>
            <a:endParaRPr lang="es-EC" sz="2400" dirty="0">
              <a:effectLst/>
              <a:latin typeface="Times New Roman"/>
              <a:ea typeface="Times New Roman"/>
              <a:cs typeface="Times New Roman"/>
            </a:endParaRPr>
          </a:p>
        </p:txBody>
      </p:sp>
      <p:sp>
        <p:nvSpPr>
          <p:cNvPr id="9" name="Cuadro de texto 204"/>
          <p:cNvSpPr txBox="1"/>
          <p:nvPr/>
        </p:nvSpPr>
        <p:spPr>
          <a:xfrm>
            <a:off x="3628209" y="3542309"/>
            <a:ext cx="320922"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AR" sz="1600" b="1" dirty="0">
                <a:effectLst>
                  <a:outerShdw blurRad="69850" dist="43180" dir="5400000" sx="0" sy="0">
                    <a:srgbClr val="000000">
                      <a:alpha val="65000"/>
                    </a:srgbClr>
                  </a:outerShdw>
                </a:effectLst>
                <a:latin typeface="Times New Roman"/>
                <a:ea typeface="Times New Roman"/>
                <a:cs typeface="Times New Roman"/>
              </a:rPr>
              <a:t>B</a:t>
            </a:r>
            <a:endParaRPr lang="es-EC" sz="2400" dirty="0">
              <a:effectLst/>
              <a:latin typeface="Times New Roman"/>
              <a:ea typeface="Times New Roman"/>
              <a:cs typeface="Times New Roman"/>
            </a:endParaRPr>
          </a:p>
        </p:txBody>
      </p:sp>
      <p:sp>
        <p:nvSpPr>
          <p:cNvPr id="10" name="9 Rectángulo"/>
          <p:cNvSpPr/>
          <p:nvPr/>
        </p:nvSpPr>
        <p:spPr>
          <a:xfrm>
            <a:off x="5939734" y="1909330"/>
            <a:ext cx="550470" cy="50405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11" name="10 Rectángulo"/>
          <p:cNvSpPr/>
          <p:nvPr/>
        </p:nvSpPr>
        <p:spPr>
          <a:xfrm>
            <a:off x="4745687" y="1387939"/>
            <a:ext cx="498446" cy="45688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Tree>
    <p:extLst>
      <p:ext uri="{BB962C8B-B14F-4D97-AF65-F5344CB8AC3E}">
        <p14:creationId xmlns:p14="http://schemas.microsoft.com/office/powerpoint/2010/main" xmlns="" val="261997130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P spid="2" grpId="0"/>
      <p:bldP spid="6" grpId="0"/>
      <p:bldP spid="7" grpId="0"/>
      <p:bldP spid="8" grpId="0"/>
      <p:bldP spid="9" grpId="0"/>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835696" y="1004809"/>
            <a:ext cx="5553656"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b="1" dirty="0"/>
              <a:t>Concentración de Cadmio (Cd) en el Sustrato </a:t>
            </a:r>
            <a:endParaRPr lang="es-EC" b="1" dirty="0">
              <a:latin typeface="Arial" pitchFamily="34" charset="0"/>
              <a:cs typeface="Arial" pitchFamily="34" charset="0"/>
            </a:endParaRPr>
          </a:p>
        </p:txBody>
      </p:sp>
      <p:graphicFrame>
        <p:nvGraphicFramePr>
          <p:cNvPr id="4" name="3 Gráfico"/>
          <p:cNvGraphicFramePr/>
          <p:nvPr>
            <p:extLst>
              <p:ext uri="{D42A27DB-BD31-4B8C-83A1-F6EECF244321}">
                <p14:modId xmlns:p14="http://schemas.microsoft.com/office/powerpoint/2010/main" xmlns="" val="1817941757"/>
              </p:ext>
            </p:extLst>
          </p:nvPr>
        </p:nvGraphicFramePr>
        <p:xfrm>
          <a:off x="-16436" y="1440223"/>
          <a:ext cx="4600575" cy="3999075"/>
        </p:xfrm>
        <a:graphic>
          <a:graphicData uri="http://schemas.openxmlformats.org/drawingml/2006/chart">
            <c:chart xmlns:c="http://schemas.openxmlformats.org/drawingml/2006/chart" xmlns:r="http://schemas.openxmlformats.org/officeDocument/2006/relationships" r:id="rId3"/>
          </a:graphicData>
        </a:graphic>
      </p:graphicFrame>
      <p:sp>
        <p:nvSpPr>
          <p:cNvPr id="8" name="7 Rectángulo"/>
          <p:cNvSpPr/>
          <p:nvPr/>
        </p:nvSpPr>
        <p:spPr>
          <a:xfrm>
            <a:off x="53132" y="5034224"/>
            <a:ext cx="4559392" cy="1107996"/>
          </a:xfrm>
          <a:prstGeom prst="rect">
            <a:avLst/>
          </a:prstGeom>
        </p:spPr>
        <p:txBody>
          <a:bodyPr wrap="square">
            <a:spAutoFit/>
          </a:bodyPr>
          <a:lstStyle/>
          <a:p>
            <a:pPr algn="just"/>
            <a:r>
              <a:rPr lang="es-EC" sz="1100" b="1" dirty="0"/>
              <a:t>Concentración de cadmio en el sustrato durante las semanas 0 y 11 del ensayo</a:t>
            </a:r>
            <a:r>
              <a:rPr lang="es-EC" sz="1100" dirty="0"/>
              <a:t>, de acuerdo a los tratamientos aplicados: sin cadmio-sin HMA (C0H0), sin cadmio-con HMA (C0H1), con cadmio y sin HMA (C1H0), con cadmio y con HMA (C1H1), control sólo con cadmio (C1). Análisis según las </a:t>
            </a:r>
            <a:r>
              <a:rPr lang="es-EC" sz="1100" b="1" dirty="0"/>
              <a:t>pruebas de Kruskal Wallis </a:t>
            </a:r>
            <a:r>
              <a:rPr lang="es-EC" sz="1100" dirty="0"/>
              <a:t>(semana 0) y </a:t>
            </a:r>
            <a:r>
              <a:rPr lang="es-EC" sz="1100" b="1" dirty="0"/>
              <a:t>Duncan</a:t>
            </a:r>
            <a:r>
              <a:rPr lang="es-EC" sz="1100" dirty="0"/>
              <a:t> (semana 11) las medias con una letra común no son significativamente diferentes   (p&lt;= 0,05).</a:t>
            </a:r>
          </a:p>
        </p:txBody>
      </p:sp>
      <p:sp>
        <p:nvSpPr>
          <p:cNvPr id="9" name="Cuadro de texto 204"/>
          <p:cNvSpPr txBox="1"/>
          <p:nvPr/>
        </p:nvSpPr>
        <p:spPr>
          <a:xfrm>
            <a:off x="1423724" y="4573113"/>
            <a:ext cx="287259" cy="346249"/>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AR" b="1" dirty="0">
                <a:effectLst>
                  <a:outerShdw blurRad="69850" dist="43180" dir="5400000" sx="0" sy="0">
                    <a:srgbClr val="000000">
                      <a:alpha val="65000"/>
                    </a:srgbClr>
                  </a:outerShdw>
                </a:effectLst>
                <a:latin typeface="Times New Roman"/>
                <a:ea typeface="Times New Roman"/>
                <a:cs typeface="Times New Roman"/>
              </a:rPr>
              <a:t>D</a:t>
            </a:r>
            <a:endParaRPr lang="es-EC" sz="1600" dirty="0">
              <a:effectLst/>
              <a:latin typeface="Times New Roman"/>
              <a:ea typeface="Times New Roman"/>
              <a:cs typeface="Times New Roman"/>
            </a:endParaRPr>
          </a:p>
        </p:txBody>
      </p:sp>
      <p:sp>
        <p:nvSpPr>
          <p:cNvPr id="10" name="Cuadro de texto 204"/>
          <p:cNvSpPr txBox="1"/>
          <p:nvPr/>
        </p:nvSpPr>
        <p:spPr>
          <a:xfrm>
            <a:off x="2097142" y="4573113"/>
            <a:ext cx="287259" cy="315856"/>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AR" b="1" dirty="0">
                <a:effectLst>
                  <a:outerShdw blurRad="69850" dist="43180" dir="5400000" sx="0" sy="0">
                    <a:srgbClr val="000000">
                      <a:alpha val="65000"/>
                    </a:srgbClr>
                  </a:outerShdw>
                </a:effectLst>
                <a:latin typeface="Times New Roman"/>
                <a:ea typeface="Times New Roman"/>
                <a:cs typeface="Times New Roman"/>
              </a:rPr>
              <a:t>D</a:t>
            </a:r>
            <a:endParaRPr lang="es-EC" sz="1600" dirty="0">
              <a:effectLst/>
              <a:latin typeface="Times New Roman"/>
              <a:ea typeface="Times New Roman"/>
              <a:cs typeface="Times New Roman"/>
            </a:endParaRPr>
          </a:p>
        </p:txBody>
      </p:sp>
      <p:sp>
        <p:nvSpPr>
          <p:cNvPr id="11" name="Cuadro de texto 204"/>
          <p:cNvSpPr txBox="1"/>
          <p:nvPr/>
        </p:nvSpPr>
        <p:spPr>
          <a:xfrm>
            <a:off x="2762419" y="4573113"/>
            <a:ext cx="279244" cy="346249"/>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AR" b="1" dirty="0">
                <a:effectLst>
                  <a:outerShdw blurRad="69850" dist="43180" dir="5400000" sx="0" sy="0">
                    <a:srgbClr val="000000">
                      <a:alpha val="65000"/>
                    </a:srgbClr>
                  </a:outerShdw>
                </a:effectLst>
                <a:latin typeface="Times New Roman"/>
                <a:ea typeface="Times New Roman"/>
                <a:cs typeface="Times New Roman"/>
              </a:rPr>
              <a:t>B</a:t>
            </a:r>
            <a:endParaRPr lang="es-EC" sz="1600" dirty="0">
              <a:effectLst/>
              <a:latin typeface="Times New Roman"/>
              <a:ea typeface="Times New Roman"/>
              <a:cs typeface="Times New Roman"/>
            </a:endParaRPr>
          </a:p>
        </p:txBody>
      </p:sp>
      <p:sp>
        <p:nvSpPr>
          <p:cNvPr id="12" name="Cuadro de texto 204"/>
          <p:cNvSpPr txBox="1"/>
          <p:nvPr/>
        </p:nvSpPr>
        <p:spPr>
          <a:xfrm>
            <a:off x="3439948" y="4573113"/>
            <a:ext cx="287259" cy="346249"/>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AR" b="1" dirty="0">
                <a:effectLst>
                  <a:outerShdw blurRad="69850" dist="43180" dir="5400000" sx="0" sy="0">
                    <a:srgbClr val="000000">
                      <a:alpha val="65000"/>
                    </a:srgbClr>
                  </a:outerShdw>
                </a:effectLst>
                <a:latin typeface="Times New Roman"/>
                <a:ea typeface="Times New Roman"/>
                <a:cs typeface="Times New Roman"/>
              </a:rPr>
              <a:t>C</a:t>
            </a:r>
            <a:endParaRPr lang="es-EC" sz="1600" dirty="0">
              <a:effectLst/>
              <a:latin typeface="Times New Roman"/>
              <a:ea typeface="Times New Roman"/>
              <a:cs typeface="Times New Roman"/>
            </a:endParaRPr>
          </a:p>
        </p:txBody>
      </p:sp>
      <p:sp>
        <p:nvSpPr>
          <p:cNvPr id="13" name="Cuadro de texto 204"/>
          <p:cNvSpPr txBox="1"/>
          <p:nvPr/>
        </p:nvSpPr>
        <p:spPr>
          <a:xfrm>
            <a:off x="4088020" y="4573113"/>
            <a:ext cx="287258" cy="315856"/>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EC" b="1" dirty="0">
                <a:ln>
                  <a:noFill/>
                </a:ln>
                <a:effectLst>
                  <a:outerShdw blurRad="69850" dist="43180" dir="5400000" sx="0" sy="0">
                    <a:srgbClr val="000000">
                      <a:alpha val="65000"/>
                    </a:srgbClr>
                  </a:outerShdw>
                </a:effectLst>
                <a:latin typeface="Times New Roman"/>
                <a:ea typeface="Times New Roman"/>
                <a:cs typeface="Times New Roman"/>
              </a:rPr>
              <a:t>A</a:t>
            </a:r>
            <a:endParaRPr lang="es-EC" sz="1600" dirty="0">
              <a:effectLst/>
              <a:latin typeface="Times New Roman"/>
              <a:ea typeface="Times New Roman"/>
              <a:cs typeface="Times New Roman"/>
            </a:endParaRPr>
          </a:p>
        </p:txBody>
      </p:sp>
      <p:sp>
        <p:nvSpPr>
          <p:cNvPr id="14" name="Cuadro de texto 204"/>
          <p:cNvSpPr txBox="1"/>
          <p:nvPr/>
        </p:nvSpPr>
        <p:spPr>
          <a:xfrm>
            <a:off x="1434143" y="4359178"/>
            <a:ext cx="274435" cy="334707"/>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50000"/>
              </a:lnSpc>
              <a:spcBef>
                <a:spcPts val="150"/>
              </a:spcBef>
              <a:spcAft>
                <a:spcPts val="1000"/>
              </a:spcAft>
              <a:tabLst>
                <a:tab pos="457200" algn="l"/>
              </a:tabLst>
            </a:pPr>
            <a:r>
              <a:rPr lang="es-AR" sz="1050" b="1" i="1" dirty="0">
                <a:solidFill>
                  <a:srgbClr val="632423"/>
                </a:solidFill>
                <a:effectLst>
                  <a:outerShdw blurRad="69850" dist="43180" dir="5400000" sx="0" sy="0">
                    <a:srgbClr val="000000">
                      <a:alpha val="65000"/>
                    </a:srgbClr>
                  </a:outerShdw>
                </a:effectLst>
                <a:latin typeface="Times New Roman"/>
                <a:ea typeface="Times New Roman"/>
                <a:cs typeface="Times New Roman"/>
              </a:rPr>
              <a:t>A</a:t>
            </a:r>
            <a:endParaRPr lang="es-EC" sz="1400" dirty="0">
              <a:effectLst/>
              <a:latin typeface="Times New Roman"/>
              <a:ea typeface="Times New Roman"/>
              <a:cs typeface="Times New Roman"/>
            </a:endParaRPr>
          </a:p>
        </p:txBody>
      </p:sp>
      <p:sp>
        <p:nvSpPr>
          <p:cNvPr id="15" name="Cuadro de texto 204"/>
          <p:cNvSpPr txBox="1"/>
          <p:nvPr/>
        </p:nvSpPr>
        <p:spPr>
          <a:xfrm>
            <a:off x="4083654" y="4364640"/>
            <a:ext cx="279243" cy="315856"/>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50000"/>
              </a:lnSpc>
              <a:spcBef>
                <a:spcPts val="150"/>
              </a:spcBef>
              <a:spcAft>
                <a:spcPts val="1000"/>
              </a:spcAft>
              <a:tabLst>
                <a:tab pos="457200" algn="l"/>
              </a:tabLst>
            </a:pPr>
            <a:r>
              <a:rPr lang="es-EC" sz="1050" b="1" i="1" dirty="0">
                <a:ln>
                  <a:noFill/>
                </a:ln>
                <a:solidFill>
                  <a:srgbClr val="632423"/>
                </a:solidFill>
                <a:effectLst>
                  <a:outerShdw blurRad="69850" dist="43180" dir="5400000" sx="0" sy="0">
                    <a:srgbClr val="000000">
                      <a:alpha val="65000"/>
                    </a:srgbClr>
                  </a:outerShdw>
                </a:effectLst>
                <a:latin typeface="Times New Roman"/>
                <a:ea typeface="Times New Roman"/>
                <a:cs typeface="Times New Roman"/>
              </a:rPr>
              <a:t>B</a:t>
            </a:r>
            <a:endParaRPr lang="es-EC" sz="1400" dirty="0">
              <a:effectLst/>
              <a:latin typeface="Times New Roman"/>
              <a:ea typeface="Times New Roman"/>
              <a:cs typeface="Times New Roman"/>
            </a:endParaRPr>
          </a:p>
        </p:txBody>
      </p:sp>
      <p:sp>
        <p:nvSpPr>
          <p:cNvPr id="16" name="Cuadro de texto 204"/>
          <p:cNvSpPr txBox="1"/>
          <p:nvPr/>
        </p:nvSpPr>
        <p:spPr>
          <a:xfrm>
            <a:off x="2766427" y="4364640"/>
            <a:ext cx="279243" cy="315856"/>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50000"/>
              </a:lnSpc>
              <a:spcBef>
                <a:spcPts val="150"/>
              </a:spcBef>
              <a:spcAft>
                <a:spcPts val="1000"/>
              </a:spcAft>
              <a:tabLst>
                <a:tab pos="457200" algn="l"/>
              </a:tabLst>
            </a:pPr>
            <a:r>
              <a:rPr lang="es-EC" sz="1050" b="1" i="1" dirty="0">
                <a:ln>
                  <a:noFill/>
                </a:ln>
                <a:solidFill>
                  <a:srgbClr val="632423"/>
                </a:solidFill>
                <a:effectLst>
                  <a:outerShdw blurRad="69850" dist="43180" dir="5400000" sx="0" sy="0">
                    <a:srgbClr val="000000">
                      <a:alpha val="65000"/>
                    </a:srgbClr>
                  </a:outerShdw>
                </a:effectLst>
                <a:latin typeface="Times New Roman"/>
                <a:ea typeface="Times New Roman"/>
                <a:cs typeface="Times New Roman"/>
              </a:rPr>
              <a:t>B</a:t>
            </a:r>
            <a:endParaRPr lang="es-EC" sz="1400" dirty="0">
              <a:effectLst/>
              <a:latin typeface="Times New Roman"/>
              <a:ea typeface="Times New Roman"/>
              <a:cs typeface="Times New Roman"/>
            </a:endParaRPr>
          </a:p>
        </p:txBody>
      </p:sp>
      <p:sp>
        <p:nvSpPr>
          <p:cNvPr id="17" name="Cuadro de texto 204"/>
          <p:cNvSpPr txBox="1"/>
          <p:nvPr/>
        </p:nvSpPr>
        <p:spPr>
          <a:xfrm>
            <a:off x="3439948" y="4364640"/>
            <a:ext cx="279243" cy="315856"/>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50000"/>
              </a:lnSpc>
              <a:spcBef>
                <a:spcPts val="150"/>
              </a:spcBef>
              <a:spcAft>
                <a:spcPts val="1000"/>
              </a:spcAft>
              <a:tabLst>
                <a:tab pos="457200" algn="l"/>
              </a:tabLst>
            </a:pPr>
            <a:r>
              <a:rPr lang="es-EC" sz="1050" b="1" i="1" dirty="0">
                <a:ln>
                  <a:noFill/>
                </a:ln>
                <a:solidFill>
                  <a:srgbClr val="632423"/>
                </a:solidFill>
                <a:effectLst>
                  <a:outerShdw blurRad="69850" dist="43180" dir="5400000" sx="0" sy="0">
                    <a:srgbClr val="000000">
                      <a:alpha val="65000"/>
                    </a:srgbClr>
                  </a:outerShdw>
                </a:effectLst>
                <a:latin typeface="Times New Roman"/>
                <a:ea typeface="Times New Roman"/>
                <a:cs typeface="Times New Roman"/>
              </a:rPr>
              <a:t>B</a:t>
            </a:r>
            <a:endParaRPr lang="es-EC" sz="1400" dirty="0">
              <a:effectLst/>
              <a:latin typeface="Times New Roman"/>
              <a:ea typeface="Times New Roman"/>
              <a:cs typeface="Times New Roman"/>
            </a:endParaRPr>
          </a:p>
        </p:txBody>
      </p:sp>
      <p:sp>
        <p:nvSpPr>
          <p:cNvPr id="18" name="Cuadro de texto 204"/>
          <p:cNvSpPr txBox="1"/>
          <p:nvPr/>
        </p:nvSpPr>
        <p:spPr>
          <a:xfrm>
            <a:off x="2099546" y="4360690"/>
            <a:ext cx="274435" cy="305661"/>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gn="ctr">
              <a:lnSpc>
                <a:spcPct val="150000"/>
              </a:lnSpc>
              <a:spcBef>
                <a:spcPts val="150"/>
              </a:spcBef>
              <a:spcAft>
                <a:spcPts val="1000"/>
              </a:spcAft>
              <a:tabLst>
                <a:tab pos="457200" algn="l"/>
              </a:tabLst>
            </a:pPr>
            <a:r>
              <a:rPr lang="es-AR" sz="1050" b="1" i="1" dirty="0">
                <a:solidFill>
                  <a:srgbClr val="632423"/>
                </a:solidFill>
                <a:effectLst>
                  <a:outerShdw blurRad="69850" dist="43180" dir="5400000" sx="0" sy="0">
                    <a:srgbClr val="000000">
                      <a:alpha val="65000"/>
                    </a:srgbClr>
                  </a:outerShdw>
                </a:effectLst>
                <a:latin typeface="Times New Roman"/>
                <a:ea typeface="Times New Roman"/>
                <a:cs typeface="Times New Roman"/>
              </a:rPr>
              <a:t>A</a:t>
            </a:r>
            <a:endParaRPr lang="es-EC" sz="1400" dirty="0">
              <a:effectLst/>
              <a:latin typeface="Times New Roman"/>
              <a:ea typeface="Times New Roman"/>
              <a:cs typeface="Times New Roman"/>
            </a:endParaRPr>
          </a:p>
        </p:txBody>
      </p:sp>
      <p:sp>
        <p:nvSpPr>
          <p:cNvPr id="19" name="18 CuadroTexto"/>
          <p:cNvSpPr txBox="1"/>
          <p:nvPr/>
        </p:nvSpPr>
        <p:spPr>
          <a:xfrm>
            <a:off x="333682" y="448377"/>
            <a:ext cx="7128792"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sz="1600" b="1" dirty="0" smtClean="0">
                <a:effectLst>
                  <a:outerShdw blurRad="38100" dist="38100" dir="2700000" algn="tl">
                    <a:srgbClr val="000000">
                      <a:alpha val="43137"/>
                    </a:srgbClr>
                  </a:outerShdw>
                </a:effectLst>
              </a:rPr>
              <a:t>ANÁLISIS QUÍMICOS DE CADMIO (Cd) EN LAS PLANTAS DE MAÍZ Y EN EL SUSTRATO </a:t>
            </a:r>
            <a:endParaRPr lang="es-EC"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20" name="19 Elipse"/>
          <p:cNvSpPr/>
          <p:nvPr/>
        </p:nvSpPr>
        <p:spPr>
          <a:xfrm>
            <a:off x="2374583" y="4399373"/>
            <a:ext cx="633653" cy="25431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1" name="20 Elipse"/>
          <p:cNvSpPr/>
          <p:nvPr/>
        </p:nvSpPr>
        <p:spPr>
          <a:xfrm>
            <a:off x="3018054" y="4408920"/>
            <a:ext cx="633653" cy="25431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2" name="21 Elipse"/>
          <p:cNvSpPr/>
          <p:nvPr/>
        </p:nvSpPr>
        <p:spPr>
          <a:xfrm>
            <a:off x="3697036" y="4408920"/>
            <a:ext cx="633653" cy="25431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5" name="24 Rectángulo"/>
          <p:cNvSpPr/>
          <p:nvPr/>
        </p:nvSpPr>
        <p:spPr>
          <a:xfrm>
            <a:off x="3008236" y="4653382"/>
            <a:ext cx="633653" cy="21414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6" name="25 Rectángulo"/>
          <p:cNvSpPr/>
          <p:nvPr/>
        </p:nvSpPr>
        <p:spPr>
          <a:xfrm>
            <a:off x="2346577" y="4663235"/>
            <a:ext cx="633653" cy="21414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sp>
        <p:nvSpPr>
          <p:cNvPr id="27" name="26 Rectángulo"/>
          <p:cNvSpPr/>
          <p:nvPr/>
        </p:nvSpPr>
        <p:spPr>
          <a:xfrm>
            <a:off x="3651707" y="4663235"/>
            <a:ext cx="633653" cy="21414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Arial" pitchFamily="34" charset="0"/>
              <a:cs typeface="Arial" pitchFamily="34" charset="0"/>
            </a:endParaRPr>
          </a:p>
        </p:txBody>
      </p:sp>
      <p:graphicFrame>
        <p:nvGraphicFramePr>
          <p:cNvPr id="30" name="29 Gráfico"/>
          <p:cNvGraphicFramePr/>
          <p:nvPr>
            <p:extLst>
              <p:ext uri="{D42A27DB-BD31-4B8C-83A1-F6EECF244321}">
                <p14:modId xmlns:p14="http://schemas.microsoft.com/office/powerpoint/2010/main" xmlns="" val="3638278131"/>
              </p:ext>
            </p:extLst>
          </p:nvPr>
        </p:nvGraphicFramePr>
        <p:xfrm>
          <a:off x="4615302" y="1628800"/>
          <a:ext cx="4617390" cy="3554620"/>
        </p:xfrm>
        <a:graphic>
          <a:graphicData uri="http://schemas.openxmlformats.org/drawingml/2006/chart">
            <c:chart xmlns:c="http://schemas.openxmlformats.org/drawingml/2006/chart" xmlns:r="http://schemas.openxmlformats.org/officeDocument/2006/relationships" r:id="rId4"/>
          </a:graphicData>
        </a:graphic>
      </p:graphicFrame>
      <p:sp>
        <p:nvSpPr>
          <p:cNvPr id="31" name="30 Rectángulo"/>
          <p:cNvSpPr/>
          <p:nvPr/>
        </p:nvSpPr>
        <p:spPr>
          <a:xfrm>
            <a:off x="4736881" y="5034224"/>
            <a:ext cx="4374232" cy="1015663"/>
          </a:xfrm>
          <a:prstGeom prst="rect">
            <a:avLst/>
          </a:prstGeom>
        </p:spPr>
        <p:txBody>
          <a:bodyPr wrap="square">
            <a:spAutoFit/>
          </a:bodyPr>
          <a:lstStyle/>
          <a:p>
            <a:pPr algn="just"/>
            <a:r>
              <a:rPr lang="es-EC" sz="1200" b="1" dirty="0"/>
              <a:t>Concentración de cadmio en el sustrato durante las 11 semanas del ensayo</a:t>
            </a:r>
            <a:r>
              <a:rPr lang="es-EC" sz="1200" dirty="0"/>
              <a:t>, de acuerdo a los tratamientos aplicados: Control con cadmio (C1) aplicado sin plantas de maíz; y los tratamientos con plantas de maíz, con cadmio-sin HMA (C1H0), con cadmio-con HMA (C1H1).</a:t>
            </a:r>
          </a:p>
        </p:txBody>
      </p:sp>
      <p:sp>
        <p:nvSpPr>
          <p:cNvPr id="2" name="1 Rectángulo"/>
          <p:cNvSpPr/>
          <p:nvPr/>
        </p:nvSpPr>
        <p:spPr>
          <a:xfrm rot="354154">
            <a:off x="6498540" y="2589115"/>
            <a:ext cx="1771639" cy="261610"/>
          </a:xfrm>
          <a:prstGeom prst="rect">
            <a:avLst/>
          </a:prstGeom>
        </p:spPr>
        <p:txBody>
          <a:bodyPr wrap="none">
            <a:spAutoFit/>
          </a:bodyPr>
          <a:lstStyle/>
          <a:p>
            <a:r>
              <a:rPr lang="es-EC" sz="1100" dirty="0" smtClean="0"/>
              <a:t>Reducción entre </a:t>
            </a:r>
            <a:r>
              <a:rPr lang="es-EC" sz="1100" dirty="0"/>
              <a:t>27% y 11%</a:t>
            </a:r>
          </a:p>
        </p:txBody>
      </p:sp>
      <p:sp>
        <p:nvSpPr>
          <p:cNvPr id="5" name="4 Rectángulo"/>
          <p:cNvSpPr/>
          <p:nvPr/>
        </p:nvSpPr>
        <p:spPr>
          <a:xfrm rot="943142">
            <a:off x="6498540" y="2933711"/>
            <a:ext cx="1771639" cy="261610"/>
          </a:xfrm>
          <a:prstGeom prst="rect">
            <a:avLst/>
          </a:prstGeom>
        </p:spPr>
        <p:txBody>
          <a:bodyPr wrap="none">
            <a:spAutoFit/>
          </a:bodyPr>
          <a:lstStyle/>
          <a:p>
            <a:r>
              <a:rPr lang="es-EC" sz="1100" dirty="0" smtClean="0"/>
              <a:t>Reducción entre </a:t>
            </a:r>
            <a:r>
              <a:rPr lang="es-EC" sz="1100" dirty="0"/>
              <a:t>55% y 36%</a:t>
            </a:r>
          </a:p>
        </p:txBody>
      </p:sp>
    </p:spTree>
    <p:extLst>
      <p:ext uri="{BB962C8B-B14F-4D97-AF65-F5344CB8AC3E}">
        <p14:creationId xmlns:p14="http://schemas.microsoft.com/office/powerpoint/2010/main" xmlns="" val="184056823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000"/>
                                        <p:tgtEl>
                                          <p:spTgt spid="20"/>
                                        </p:tgtEl>
                                      </p:cBhvr>
                                    </p:animEffect>
                                    <p:anim calcmode="lin" valueType="num">
                                      <p:cBhvr>
                                        <p:cTn id="77" dur="1000" fill="hold"/>
                                        <p:tgtEl>
                                          <p:spTgt spid="20"/>
                                        </p:tgtEl>
                                        <p:attrNameLst>
                                          <p:attrName>ppt_x</p:attrName>
                                        </p:attrNameLst>
                                      </p:cBhvr>
                                      <p:tavLst>
                                        <p:tav tm="0">
                                          <p:val>
                                            <p:strVal val="#ppt_x"/>
                                          </p:val>
                                        </p:tav>
                                        <p:tav tm="100000">
                                          <p:val>
                                            <p:strVal val="#ppt_x"/>
                                          </p:val>
                                        </p:tav>
                                      </p:tavLst>
                                    </p:anim>
                                    <p:anim calcmode="lin" valueType="num">
                                      <p:cBhvr>
                                        <p:cTn id="78" dur="1000" fill="hold"/>
                                        <p:tgtEl>
                                          <p:spTgt spid="20"/>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1000"/>
                                        <p:tgtEl>
                                          <p:spTgt spid="21"/>
                                        </p:tgtEl>
                                      </p:cBhvr>
                                    </p:animEffect>
                                    <p:anim calcmode="lin" valueType="num">
                                      <p:cBhvr>
                                        <p:cTn id="82" dur="1000" fill="hold"/>
                                        <p:tgtEl>
                                          <p:spTgt spid="21"/>
                                        </p:tgtEl>
                                        <p:attrNameLst>
                                          <p:attrName>ppt_x</p:attrName>
                                        </p:attrNameLst>
                                      </p:cBhvr>
                                      <p:tavLst>
                                        <p:tav tm="0">
                                          <p:val>
                                            <p:strVal val="#ppt_x"/>
                                          </p:val>
                                        </p:tav>
                                        <p:tav tm="100000">
                                          <p:val>
                                            <p:strVal val="#ppt_x"/>
                                          </p:val>
                                        </p:tav>
                                      </p:tavLst>
                                    </p:anim>
                                    <p:anim calcmode="lin" valueType="num">
                                      <p:cBhvr>
                                        <p:cTn id="83" dur="1000" fill="hold"/>
                                        <p:tgtEl>
                                          <p:spTgt spid="21"/>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1000"/>
                                        <p:tgtEl>
                                          <p:spTgt spid="22"/>
                                        </p:tgtEl>
                                      </p:cBhvr>
                                    </p:animEffect>
                                    <p:anim calcmode="lin" valueType="num">
                                      <p:cBhvr>
                                        <p:cTn id="87" dur="1000" fill="hold"/>
                                        <p:tgtEl>
                                          <p:spTgt spid="22"/>
                                        </p:tgtEl>
                                        <p:attrNameLst>
                                          <p:attrName>ppt_x</p:attrName>
                                        </p:attrNameLst>
                                      </p:cBhvr>
                                      <p:tavLst>
                                        <p:tav tm="0">
                                          <p:val>
                                            <p:strVal val="#ppt_x"/>
                                          </p:val>
                                        </p:tav>
                                        <p:tav tm="100000">
                                          <p:val>
                                            <p:strVal val="#ppt_x"/>
                                          </p:val>
                                        </p:tav>
                                      </p:tavLst>
                                    </p:anim>
                                    <p:anim calcmode="lin" valueType="num">
                                      <p:cBhvr>
                                        <p:cTn id="8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1000"/>
                                        <p:tgtEl>
                                          <p:spTgt spid="25"/>
                                        </p:tgtEl>
                                      </p:cBhvr>
                                    </p:animEffect>
                                    <p:anim calcmode="lin" valueType="num">
                                      <p:cBhvr>
                                        <p:cTn id="94" dur="1000" fill="hold"/>
                                        <p:tgtEl>
                                          <p:spTgt spid="25"/>
                                        </p:tgtEl>
                                        <p:attrNameLst>
                                          <p:attrName>ppt_x</p:attrName>
                                        </p:attrNameLst>
                                      </p:cBhvr>
                                      <p:tavLst>
                                        <p:tav tm="0">
                                          <p:val>
                                            <p:strVal val="#ppt_x"/>
                                          </p:val>
                                        </p:tav>
                                        <p:tav tm="100000">
                                          <p:val>
                                            <p:strVal val="#ppt_x"/>
                                          </p:val>
                                        </p:tav>
                                      </p:tavLst>
                                    </p:anim>
                                    <p:anim calcmode="lin" valueType="num">
                                      <p:cBhvr>
                                        <p:cTn id="9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fade">
                                      <p:cBhvr>
                                        <p:cTn id="100" dur="1000"/>
                                        <p:tgtEl>
                                          <p:spTgt spid="26"/>
                                        </p:tgtEl>
                                      </p:cBhvr>
                                    </p:animEffect>
                                    <p:anim calcmode="lin" valueType="num">
                                      <p:cBhvr>
                                        <p:cTn id="101" dur="1000" fill="hold"/>
                                        <p:tgtEl>
                                          <p:spTgt spid="26"/>
                                        </p:tgtEl>
                                        <p:attrNameLst>
                                          <p:attrName>ppt_x</p:attrName>
                                        </p:attrNameLst>
                                      </p:cBhvr>
                                      <p:tavLst>
                                        <p:tav tm="0">
                                          <p:val>
                                            <p:strVal val="#ppt_x"/>
                                          </p:val>
                                        </p:tav>
                                        <p:tav tm="100000">
                                          <p:val>
                                            <p:strVal val="#ppt_x"/>
                                          </p:val>
                                        </p:tav>
                                      </p:tavLst>
                                    </p:anim>
                                    <p:anim calcmode="lin" valueType="num">
                                      <p:cBhvr>
                                        <p:cTn id="10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000"/>
                                        <p:tgtEl>
                                          <p:spTgt spid="27"/>
                                        </p:tgtEl>
                                      </p:cBhvr>
                                    </p:animEffect>
                                    <p:anim calcmode="lin" valueType="num">
                                      <p:cBhvr>
                                        <p:cTn id="108" dur="1000" fill="hold"/>
                                        <p:tgtEl>
                                          <p:spTgt spid="27"/>
                                        </p:tgtEl>
                                        <p:attrNameLst>
                                          <p:attrName>ppt_x</p:attrName>
                                        </p:attrNameLst>
                                      </p:cBhvr>
                                      <p:tavLst>
                                        <p:tav tm="0">
                                          <p:val>
                                            <p:strVal val="#ppt_x"/>
                                          </p:val>
                                        </p:tav>
                                        <p:tav tm="100000">
                                          <p:val>
                                            <p:strVal val="#ppt_x"/>
                                          </p:val>
                                        </p:tav>
                                      </p:tavLst>
                                    </p:anim>
                                    <p:anim calcmode="lin" valueType="num">
                                      <p:cBhvr>
                                        <p:cTn id="10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fade">
                                      <p:cBhvr>
                                        <p:cTn id="114" dur="1000"/>
                                        <p:tgtEl>
                                          <p:spTgt spid="30"/>
                                        </p:tgtEl>
                                      </p:cBhvr>
                                    </p:animEffect>
                                    <p:anim calcmode="lin" valueType="num">
                                      <p:cBhvr>
                                        <p:cTn id="115" dur="1000" fill="hold"/>
                                        <p:tgtEl>
                                          <p:spTgt spid="30"/>
                                        </p:tgtEl>
                                        <p:attrNameLst>
                                          <p:attrName>ppt_x</p:attrName>
                                        </p:attrNameLst>
                                      </p:cBhvr>
                                      <p:tavLst>
                                        <p:tav tm="0">
                                          <p:val>
                                            <p:strVal val="#ppt_x"/>
                                          </p:val>
                                        </p:tav>
                                        <p:tav tm="100000">
                                          <p:val>
                                            <p:strVal val="#ppt_x"/>
                                          </p:val>
                                        </p:tav>
                                      </p:tavLst>
                                    </p:anim>
                                    <p:anim calcmode="lin" valueType="num">
                                      <p:cBhvr>
                                        <p:cTn id="116" dur="1000" fill="hold"/>
                                        <p:tgtEl>
                                          <p:spTgt spid="30"/>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2"/>
                                        </p:tgtEl>
                                        <p:attrNameLst>
                                          <p:attrName>style.visibility</p:attrName>
                                        </p:attrNameLst>
                                      </p:cBhvr>
                                      <p:to>
                                        <p:strVal val="visible"/>
                                      </p:to>
                                    </p:set>
                                    <p:animEffect transition="in" filter="fade">
                                      <p:cBhvr>
                                        <p:cTn id="119" dur="1000"/>
                                        <p:tgtEl>
                                          <p:spTgt spid="2"/>
                                        </p:tgtEl>
                                      </p:cBhvr>
                                    </p:animEffect>
                                    <p:anim calcmode="lin" valueType="num">
                                      <p:cBhvr>
                                        <p:cTn id="120" dur="1000" fill="hold"/>
                                        <p:tgtEl>
                                          <p:spTgt spid="2"/>
                                        </p:tgtEl>
                                        <p:attrNameLst>
                                          <p:attrName>ppt_x</p:attrName>
                                        </p:attrNameLst>
                                      </p:cBhvr>
                                      <p:tavLst>
                                        <p:tav tm="0">
                                          <p:val>
                                            <p:strVal val="#ppt_x"/>
                                          </p:val>
                                        </p:tav>
                                        <p:tav tm="100000">
                                          <p:val>
                                            <p:strVal val="#ppt_x"/>
                                          </p:val>
                                        </p:tav>
                                      </p:tavLst>
                                    </p:anim>
                                    <p:anim calcmode="lin" valueType="num">
                                      <p:cBhvr>
                                        <p:cTn id="121" dur="1000" fill="hold"/>
                                        <p:tgtEl>
                                          <p:spTgt spid="2"/>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5"/>
                                        </p:tgtEl>
                                        <p:attrNameLst>
                                          <p:attrName>style.visibility</p:attrName>
                                        </p:attrNameLst>
                                      </p:cBhvr>
                                      <p:to>
                                        <p:strVal val="visible"/>
                                      </p:to>
                                    </p:set>
                                    <p:animEffect transition="in" filter="fade">
                                      <p:cBhvr>
                                        <p:cTn id="124" dur="1000"/>
                                        <p:tgtEl>
                                          <p:spTgt spid="5"/>
                                        </p:tgtEl>
                                      </p:cBhvr>
                                    </p:animEffect>
                                    <p:anim calcmode="lin" valueType="num">
                                      <p:cBhvr>
                                        <p:cTn id="125" dur="1000" fill="hold"/>
                                        <p:tgtEl>
                                          <p:spTgt spid="5"/>
                                        </p:tgtEl>
                                        <p:attrNameLst>
                                          <p:attrName>ppt_x</p:attrName>
                                        </p:attrNameLst>
                                      </p:cBhvr>
                                      <p:tavLst>
                                        <p:tav tm="0">
                                          <p:val>
                                            <p:strVal val="#ppt_x"/>
                                          </p:val>
                                        </p:tav>
                                        <p:tav tm="100000">
                                          <p:val>
                                            <p:strVal val="#ppt_x"/>
                                          </p:val>
                                        </p:tav>
                                      </p:tavLst>
                                    </p:anim>
                                    <p:anim calcmode="lin" valueType="num">
                                      <p:cBhvr>
                                        <p:cTn id="126" dur="1000" fill="hold"/>
                                        <p:tgtEl>
                                          <p:spTgt spid="5"/>
                                        </p:tgtEl>
                                        <p:attrNameLst>
                                          <p:attrName>ppt_y</p:attrName>
                                        </p:attrNameLst>
                                      </p:cBhvr>
                                      <p:tavLst>
                                        <p:tav tm="0">
                                          <p:val>
                                            <p:strVal val="#ppt_y+.1"/>
                                          </p:val>
                                        </p:tav>
                                        <p:tav tm="100000">
                                          <p:val>
                                            <p:strVal val="#ppt_y"/>
                                          </p:val>
                                        </p:tav>
                                      </p:tavLst>
                                    </p:anim>
                                  </p:childTnLst>
                                </p:cTn>
                              </p:par>
                            </p:childTnLst>
                          </p:cTn>
                        </p:par>
                        <p:par>
                          <p:cTn id="127" fill="hold">
                            <p:stCondLst>
                              <p:cond delay="1000"/>
                            </p:stCondLst>
                            <p:childTnLst>
                              <p:par>
                                <p:cTn id="128" presetID="10" presetClass="entr" presetSubtype="0" fill="hold" grpId="0" nodeType="afterEffect">
                                  <p:stCondLst>
                                    <p:cond delay="0"/>
                                  </p:stCondLst>
                                  <p:childTnLst>
                                    <p:set>
                                      <p:cBhvr>
                                        <p:cTn id="129" dur="1" fill="hold">
                                          <p:stCondLst>
                                            <p:cond delay="0"/>
                                          </p:stCondLst>
                                        </p:cTn>
                                        <p:tgtEl>
                                          <p:spTgt spid="31"/>
                                        </p:tgtEl>
                                        <p:attrNameLst>
                                          <p:attrName>style.visibility</p:attrName>
                                        </p:attrNameLst>
                                      </p:cBhvr>
                                      <p:to>
                                        <p:strVal val="visible"/>
                                      </p:to>
                                    </p:set>
                                    <p:animEffect transition="in" filter="fade">
                                      <p:cBhvr>
                                        <p:cTn id="1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P spid="8" grpId="0"/>
      <p:bldP spid="9" grpId="0"/>
      <p:bldP spid="10" grpId="0"/>
      <p:bldP spid="11" grpId="0"/>
      <p:bldP spid="12" grpId="0"/>
      <p:bldP spid="13" grpId="0"/>
      <p:bldP spid="14" grpId="0"/>
      <p:bldP spid="15" grpId="0"/>
      <p:bldP spid="16" grpId="0"/>
      <p:bldP spid="17" grpId="0"/>
      <p:bldP spid="18" grpId="0"/>
      <p:bldP spid="19" grpId="0" animBg="1"/>
      <p:bldP spid="20" grpId="0" animBg="1"/>
      <p:bldP spid="21" grpId="0" animBg="1"/>
      <p:bldP spid="22" grpId="0" animBg="1"/>
      <p:bldP spid="25" grpId="0" animBg="1"/>
      <p:bldP spid="26" grpId="0" animBg="1"/>
      <p:bldP spid="27" grpId="0" animBg="1"/>
      <p:bldGraphic spid="30" grpId="0">
        <p:bldAsOne/>
      </p:bldGraphic>
      <p:bldP spid="31" grpId="0"/>
      <p:bldP spid="2"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223628" y="980076"/>
            <a:ext cx="684076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b="1" dirty="0"/>
              <a:t>Determinación de la Concentración de Cadmio en el Agua de Poro</a:t>
            </a:r>
            <a:endParaRPr lang="es-EC" b="1" dirty="0">
              <a:latin typeface="Arial" pitchFamily="34" charset="0"/>
              <a:cs typeface="Arial" pitchFamily="34" charset="0"/>
            </a:endParaRPr>
          </a:p>
        </p:txBody>
      </p:sp>
      <p:graphicFrame>
        <p:nvGraphicFramePr>
          <p:cNvPr id="4" name="3 Gráfico"/>
          <p:cNvGraphicFramePr/>
          <p:nvPr>
            <p:extLst>
              <p:ext uri="{D42A27DB-BD31-4B8C-83A1-F6EECF244321}">
                <p14:modId xmlns:p14="http://schemas.microsoft.com/office/powerpoint/2010/main" xmlns="" val="3953141353"/>
              </p:ext>
            </p:extLst>
          </p:nvPr>
        </p:nvGraphicFramePr>
        <p:xfrm>
          <a:off x="-52097" y="1268760"/>
          <a:ext cx="9145016" cy="3960440"/>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683568" y="5229200"/>
            <a:ext cx="7920880" cy="646331"/>
          </a:xfrm>
          <a:prstGeom prst="rect">
            <a:avLst/>
          </a:prstGeom>
        </p:spPr>
        <p:txBody>
          <a:bodyPr wrap="square">
            <a:spAutoFit/>
          </a:bodyPr>
          <a:lstStyle/>
          <a:p>
            <a:pPr algn="just"/>
            <a:r>
              <a:rPr lang="es-EC" sz="1200" b="1" dirty="0"/>
              <a:t>Concentración de cadmio en el agua de poro al final del ensayo (semana 11)</a:t>
            </a:r>
            <a:r>
              <a:rPr lang="es-EC" sz="1200" dirty="0"/>
              <a:t> de acuerdo a los tratamientos aplicados: sin cadmio-sin HMA (C0H0), sin cadmio-con HMA (C0H1), con cadmio y sin HMA (C1H0), con cadmio y con HMA (C1H1). Análisis según la </a:t>
            </a:r>
            <a:r>
              <a:rPr lang="es-EC" sz="1200" b="1" dirty="0"/>
              <a:t>prueba de Duncan</a:t>
            </a:r>
            <a:r>
              <a:rPr lang="es-EC" sz="1200" dirty="0"/>
              <a:t>, las medias con una letra común no son significativamente diferentes (p&lt;= 0,05).</a:t>
            </a:r>
          </a:p>
        </p:txBody>
      </p:sp>
      <p:sp>
        <p:nvSpPr>
          <p:cNvPr id="6" name="Cuadro de texto 204"/>
          <p:cNvSpPr txBox="1"/>
          <p:nvPr/>
        </p:nvSpPr>
        <p:spPr>
          <a:xfrm>
            <a:off x="2771800" y="3429000"/>
            <a:ext cx="332143" cy="461665"/>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AR" sz="1600" b="1" dirty="0">
                <a:effectLst>
                  <a:outerShdw blurRad="69850" dist="43180" dir="5400000" sx="0" sy="0">
                    <a:srgbClr val="000000">
                      <a:alpha val="65000"/>
                    </a:srgbClr>
                  </a:outerShdw>
                </a:effectLst>
                <a:latin typeface="Times New Roman"/>
                <a:ea typeface="Times New Roman"/>
                <a:cs typeface="Times New Roman"/>
              </a:rPr>
              <a:t>C</a:t>
            </a:r>
            <a:endParaRPr lang="es-EC" sz="2400" dirty="0">
              <a:effectLst/>
              <a:latin typeface="Times New Roman"/>
              <a:ea typeface="Times New Roman"/>
              <a:cs typeface="Times New Roman"/>
            </a:endParaRPr>
          </a:p>
        </p:txBody>
      </p:sp>
      <p:sp>
        <p:nvSpPr>
          <p:cNvPr id="7" name="Cuadro de texto 204"/>
          <p:cNvSpPr txBox="1"/>
          <p:nvPr/>
        </p:nvSpPr>
        <p:spPr>
          <a:xfrm>
            <a:off x="4311865" y="3501008"/>
            <a:ext cx="332143" cy="461665"/>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AR" sz="1600" b="1" dirty="0">
                <a:effectLst>
                  <a:outerShdw blurRad="69850" dist="43180" dir="5400000" sx="0" sy="0">
                    <a:srgbClr val="000000">
                      <a:alpha val="65000"/>
                    </a:srgbClr>
                  </a:outerShdw>
                </a:effectLst>
                <a:latin typeface="Times New Roman"/>
                <a:ea typeface="Times New Roman"/>
                <a:cs typeface="Times New Roman"/>
              </a:rPr>
              <a:t>C</a:t>
            </a:r>
            <a:endParaRPr lang="es-EC" sz="2400" dirty="0">
              <a:effectLst/>
              <a:latin typeface="Times New Roman"/>
              <a:ea typeface="Times New Roman"/>
              <a:cs typeface="Times New Roman"/>
            </a:endParaRPr>
          </a:p>
        </p:txBody>
      </p:sp>
      <p:sp>
        <p:nvSpPr>
          <p:cNvPr id="8" name="Cuadro de texto 204"/>
          <p:cNvSpPr txBox="1"/>
          <p:nvPr/>
        </p:nvSpPr>
        <p:spPr>
          <a:xfrm>
            <a:off x="7241906" y="2852936"/>
            <a:ext cx="320922" cy="461665"/>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AR" sz="1600" b="1" dirty="0">
                <a:effectLst>
                  <a:outerShdw blurRad="69850" dist="43180" dir="5400000" sx="0" sy="0">
                    <a:srgbClr val="000000">
                      <a:alpha val="65000"/>
                    </a:srgbClr>
                  </a:outerShdw>
                </a:effectLst>
                <a:latin typeface="Times New Roman"/>
                <a:ea typeface="Times New Roman"/>
                <a:cs typeface="Times New Roman"/>
              </a:rPr>
              <a:t>B</a:t>
            </a:r>
            <a:endParaRPr lang="es-EC" sz="2400" dirty="0">
              <a:effectLst/>
              <a:latin typeface="Times New Roman"/>
              <a:ea typeface="Times New Roman"/>
              <a:cs typeface="Times New Roman"/>
            </a:endParaRPr>
          </a:p>
        </p:txBody>
      </p:sp>
      <p:sp>
        <p:nvSpPr>
          <p:cNvPr id="9" name="Cuadro de texto 204"/>
          <p:cNvSpPr txBox="1"/>
          <p:nvPr/>
        </p:nvSpPr>
        <p:spPr>
          <a:xfrm>
            <a:off x="5724128" y="1268760"/>
            <a:ext cx="332143" cy="41742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spcBef>
                <a:spcPts val="150"/>
              </a:spcBef>
              <a:spcAft>
                <a:spcPts val="1000"/>
              </a:spcAft>
              <a:tabLst>
                <a:tab pos="457200" algn="l"/>
              </a:tabLst>
            </a:pPr>
            <a:r>
              <a:rPr lang="es-EC" sz="1600" b="1" dirty="0">
                <a:ln>
                  <a:noFill/>
                </a:ln>
                <a:effectLst>
                  <a:outerShdw blurRad="69850" dist="43180" dir="5400000" sx="0" sy="0">
                    <a:srgbClr val="000000">
                      <a:alpha val="65000"/>
                    </a:srgbClr>
                  </a:outerShdw>
                </a:effectLst>
                <a:latin typeface="Times New Roman"/>
                <a:ea typeface="Times New Roman"/>
                <a:cs typeface="Times New Roman"/>
              </a:rPr>
              <a:t>A</a:t>
            </a:r>
            <a:endParaRPr lang="es-EC" sz="2400" dirty="0">
              <a:effectLst/>
              <a:latin typeface="Times New Roman"/>
              <a:ea typeface="Times New Roman"/>
              <a:cs typeface="Times New Roman"/>
            </a:endParaRPr>
          </a:p>
        </p:txBody>
      </p:sp>
      <p:sp>
        <p:nvSpPr>
          <p:cNvPr id="10" name="9 Nube">
            <a:hlinkClick r:id="rId4" action="ppaction://hlinksldjump"/>
          </p:cNvPr>
          <p:cNvSpPr/>
          <p:nvPr/>
        </p:nvSpPr>
        <p:spPr>
          <a:xfrm>
            <a:off x="343916" y="6291413"/>
            <a:ext cx="966766" cy="566587"/>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AR" sz="1200" b="1" dirty="0" smtClean="0">
                <a:effectLst>
                  <a:outerShdw blurRad="38100" dist="38100" dir="2700000" algn="tl">
                    <a:srgbClr val="000000">
                      <a:alpha val="43137"/>
                    </a:srgbClr>
                  </a:outerShdw>
                </a:effectLst>
              </a:rPr>
              <a:t>ÍNDICE</a:t>
            </a:r>
            <a:endParaRPr lang="es-EC" sz="1200" b="1" dirty="0">
              <a:effectLst>
                <a:outerShdw blurRad="38100" dist="38100" dir="2700000" algn="tl">
                  <a:srgbClr val="000000">
                    <a:alpha val="43137"/>
                  </a:srgbClr>
                </a:outerShdw>
              </a:effectLst>
            </a:endParaRPr>
          </a:p>
        </p:txBody>
      </p:sp>
      <p:sp>
        <p:nvSpPr>
          <p:cNvPr id="11" name="10 CuadroTexto"/>
          <p:cNvSpPr txBox="1"/>
          <p:nvPr/>
        </p:nvSpPr>
        <p:spPr>
          <a:xfrm>
            <a:off x="333682" y="448377"/>
            <a:ext cx="7128792"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C" sz="1600" b="1" dirty="0" smtClean="0">
                <a:effectLst>
                  <a:outerShdw blurRad="38100" dist="38100" dir="2700000" algn="tl">
                    <a:srgbClr val="000000">
                      <a:alpha val="43137"/>
                    </a:srgbClr>
                  </a:outerShdw>
                </a:effectLst>
              </a:rPr>
              <a:t>ANÁLISIS QUÍMICOS DE CADMIO (Cd) EN LAS PLANTAS DE MAÍZ Y EN EL SUSTRATO </a:t>
            </a:r>
            <a:endParaRPr lang="es-EC"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2" name="24 Rectángulo"/>
          <p:cNvSpPr/>
          <p:nvPr/>
        </p:nvSpPr>
        <p:spPr>
          <a:xfrm>
            <a:off x="7085540" y="2946195"/>
            <a:ext cx="633653" cy="52431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s-EC">
              <a:latin typeface="Arial" pitchFamily="34" charset="0"/>
              <a:cs typeface="Arial" pitchFamily="34" charset="0"/>
            </a:endParaRPr>
          </a:p>
        </p:txBody>
      </p:sp>
      <p:sp>
        <p:nvSpPr>
          <p:cNvPr id="13" name="24 Rectángulo"/>
          <p:cNvSpPr/>
          <p:nvPr/>
        </p:nvSpPr>
        <p:spPr>
          <a:xfrm>
            <a:off x="5573371" y="1349408"/>
            <a:ext cx="633653" cy="5243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s-EC">
              <a:latin typeface="Arial" pitchFamily="34" charset="0"/>
              <a:cs typeface="Arial" pitchFamily="34" charset="0"/>
            </a:endParaRPr>
          </a:p>
        </p:txBody>
      </p:sp>
    </p:spTree>
    <p:extLst>
      <p:ext uri="{BB962C8B-B14F-4D97-AF65-F5344CB8AC3E}">
        <p14:creationId xmlns:p14="http://schemas.microsoft.com/office/powerpoint/2010/main" xmlns="" val="184056823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P spid="2" grpId="0"/>
      <p:bldP spid="6" grpId="0"/>
      <p:bldP spid="7" grpId="0"/>
      <p:bldP spid="8" grpId="0"/>
      <p:bldP spid="9" grpId="0"/>
      <p:bldP spid="11"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419872" y="332656"/>
            <a:ext cx="2088232" cy="893961"/>
          </a:xfrm>
          <a:noFill/>
          <a:ln>
            <a:noFill/>
          </a:ln>
        </p:spPr>
        <p:style>
          <a:lnRef idx="2">
            <a:schemeClr val="dk1"/>
          </a:lnRef>
          <a:fillRef idx="1">
            <a:schemeClr val="lt1"/>
          </a:fillRef>
          <a:effectRef idx="0">
            <a:schemeClr val="dk1"/>
          </a:effectRef>
          <a:fontRef idx="minor">
            <a:schemeClr val="dk1"/>
          </a:fontRef>
        </p:style>
        <p:txBody>
          <a:bodyPr>
            <a:normAutofit/>
          </a:bodyPr>
          <a:lstStyle/>
          <a:p>
            <a:r>
              <a:rPr lang="es-AR" b="1" u="sng" dirty="0" smtClean="0">
                <a:solidFill>
                  <a:srgbClr val="C00000"/>
                </a:solidFill>
                <a:effectLst>
                  <a:outerShdw blurRad="38100" dist="38100" dir="2700000" algn="tl">
                    <a:srgbClr val="000000">
                      <a:alpha val="43137"/>
                    </a:srgbClr>
                  </a:outerShdw>
                </a:effectLst>
              </a:rPr>
              <a:t>ÍNDICE</a:t>
            </a:r>
            <a:endParaRPr lang="es-EC" b="1" u="sng" dirty="0">
              <a:solidFill>
                <a:srgbClr val="C00000"/>
              </a:solidFill>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323528" y="1772816"/>
            <a:ext cx="6400800" cy="3888432"/>
          </a:xfrm>
        </p:spPr>
        <p:txBody>
          <a:bodyPr>
            <a:normAutofit fontScale="92500" lnSpcReduction="20000"/>
          </a:bodyPr>
          <a:lstStyle/>
          <a:p>
            <a:pPr marL="457200" indent="-457200" algn="l">
              <a:buClr>
                <a:srgbClr val="C00000"/>
              </a:buClr>
              <a:buFont typeface="Arial" pitchFamily="34" charset="0"/>
              <a:buChar char="•"/>
            </a:pPr>
            <a:r>
              <a:rPr lang="es-AR" dirty="0" smtClean="0">
                <a:solidFill>
                  <a:schemeClr val="tx2"/>
                </a:solidFill>
                <a:hlinkClick r:id="rId3" action="ppaction://hlinksldjump"/>
              </a:rPr>
              <a:t>Problema</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4" action="ppaction://hlinksldjump"/>
              </a:rPr>
              <a:t>Justificación</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5" action="ppaction://hlinksldjump"/>
              </a:rPr>
              <a:t>Objetivos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6" action="ppaction://hlinksldjump"/>
              </a:rPr>
              <a:t>Marco Teórico</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7" action="ppaction://hlinksldjump"/>
              </a:rPr>
              <a:t>Materiales y Métodos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8" action="ppaction://hlinksldjump"/>
              </a:rPr>
              <a:t>Resultados y Discusión</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9" action="ppaction://hlinksldjump"/>
              </a:rPr>
              <a:t>Conclusiones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10" action="ppaction://hlinksldjump"/>
              </a:rPr>
              <a:t>Recomendaciones</a:t>
            </a:r>
            <a:endParaRPr lang="es-AR" dirty="0" smtClean="0">
              <a:solidFill>
                <a:schemeClr val="tx2"/>
              </a:solidFill>
            </a:endParaRPr>
          </a:p>
          <a:p>
            <a:pPr marL="457200" indent="-457200" algn="l">
              <a:buClr>
                <a:srgbClr val="C00000"/>
              </a:buClr>
              <a:buFont typeface="Arial" pitchFamily="34" charset="0"/>
              <a:buChar char="•"/>
            </a:pPr>
            <a:endParaRPr lang="es-AR" dirty="0" smtClean="0"/>
          </a:p>
          <a:p>
            <a:pPr marL="457200" indent="-457200" algn="l">
              <a:buClr>
                <a:srgbClr val="C00000"/>
              </a:buClr>
              <a:buFont typeface="Arial" pitchFamily="34" charset="0"/>
              <a:buChar char="•"/>
            </a:pPr>
            <a:endParaRPr lang="es-AR" dirty="0" smtClean="0"/>
          </a:p>
          <a:p>
            <a:pPr marL="457200" indent="-457200">
              <a:buClr>
                <a:srgbClr val="C00000"/>
              </a:buClr>
              <a:buFont typeface="Arial" pitchFamily="34" charset="0"/>
              <a:buChar char="•"/>
            </a:pPr>
            <a:endParaRPr lang="es-AR" dirty="0" smtClean="0"/>
          </a:p>
          <a:p>
            <a:pPr marL="457200" indent="-457200">
              <a:buClr>
                <a:srgbClr val="C00000"/>
              </a:buClr>
              <a:buFont typeface="Arial" pitchFamily="34" charset="0"/>
              <a:buChar char="•"/>
            </a:pPr>
            <a:endParaRPr lang="es-EC" dirty="0"/>
          </a:p>
        </p:txBody>
      </p:sp>
      <p:grpSp>
        <p:nvGrpSpPr>
          <p:cNvPr id="6" name="5 Grupo"/>
          <p:cNvGrpSpPr/>
          <p:nvPr/>
        </p:nvGrpSpPr>
        <p:grpSpPr>
          <a:xfrm>
            <a:off x="5796500" y="1696003"/>
            <a:ext cx="2905900" cy="3744416"/>
            <a:chOff x="4860032" y="1772816"/>
            <a:chExt cx="2761884" cy="3239142"/>
          </a:xfrm>
        </p:grpSpPr>
        <p:pic>
          <p:nvPicPr>
            <p:cNvPr id="7171" name="Picture 3" descr="D:\Borisins\tesis\TESIS MICORRIZAS\Fotos\Fotos Monosporicos\Fotos esporas\P80\DSC00367.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860032" y="3458834"/>
              <a:ext cx="2761884" cy="1553124"/>
            </a:xfrm>
            <a:prstGeom prst="rect">
              <a:avLst/>
            </a:prstGeom>
            <a:ln w="88900" cap="sq" cmpd="thickThin">
              <a:solidFill>
                <a:schemeClr val="tx1">
                  <a:lumMod val="85000"/>
                  <a:lumOff val="15000"/>
                </a:schemeClr>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7172" name="Picture 4" descr="D:\Borisins\tesis\TESIS MICORRIZAS\Fotos\Fotos Monosporicos\Fotos esporas\P67\112,113,114,115,116,117.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860032" y="1772816"/>
              <a:ext cx="2761884" cy="1553123"/>
            </a:xfrm>
            <a:prstGeom prst="rect">
              <a:avLst/>
            </a:prstGeom>
            <a:ln w="88900" cap="sq" cmpd="thickThin">
              <a:solidFill>
                <a:schemeClr val="tx1">
                  <a:lumMod val="85000"/>
                  <a:lumOff val="15000"/>
                </a:schemeClr>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grpSp>
      <p:sp>
        <p:nvSpPr>
          <p:cNvPr id="7" name="6 Rectángulo"/>
          <p:cNvSpPr/>
          <p:nvPr/>
        </p:nvSpPr>
        <p:spPr>
          <a:xfrm>
            <a:off x="341311" y="4537505"/>
            <a:ext cx="3078561" cy="403663"/>
          </a:xfrm>
          <a:prstGeom prst="rect">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noFill/>
            </a:endParaRPr>
          </a:p>
        </p:txBody>
      </p:sp>
    </p:spTree>
    <p:extLst>
      <p:ext uri="{BB962C8B-B14F-4D97-AF65-F5344CB8AC3E}">
        <p14:creationId xmlns:p14="http://schemas.microsoft.com/office/powerpoint/2010/main" xmlns="" val="1403512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 calcmode="lin" valueType="num">
                                      <p:cBhvr additive="base">
                                        <p:cTn id="3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31"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agrama"/>
          <p:cNvGraphicFramePr/>
          <p:nvPr>
            <p:extLst>
              <p:ext uri="{D42A27DB-BD31-4B8C-83A1-F6EECF244321}">
                <p14:modId xmlns:p14="http://schemas.microsoft.com/office/powerpoint/2010/main" xmlns="" val="821100356"/>
              </p:ext>
            </p:extLst>
          </p:nvPr>
        </p:nvGraphicFramePr>
        <p:xfrm>
          <a:off x="107504" y="836712"/>
          <a:ext cx="9036496" cy="5184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755576" y="323337"/>
            <a:ext cx="7992888" cy="369332"/>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s-EC" b="1" dirty="0">
                <a:solidFill>
                  <a:schemeClr val="tx1"/>
                </a:solidFill>
              </a:rPr>
              <a:t>PRIMERA ETAPA: MONTAJE Y ESTABLECIMIENTO DEL BANCO DE MICORRIZAS</a:t>
            </a:r>
          </a:p>
        </p:txBody>
      </p:sp>
    </p:spTree>
    <p:extLst>
      <p:ext uri="{BB962C8B-B14F-4D97-AF65-F5344CB8AC3E}">
        <p14:creationId xmlns:p14="http://schemas.microsoft.com/office/powerpoint/2010/main" xmlns="" val="79191255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graphicEl>
                                              <a:dgm id="{BB843CB5-CA59-461C-AD4A-D719A7BACBB1}"/>
                                            </p:graphicEl>
                                          </p:spTgt>
                                        </p:tgtEl>
                                        <p:attrNameLst>
                                          <p:attrName>style.visibility</p:attrName>
                                        </p:attrNameLst>
                                      </p:cBhvr>
                                      <p:to>
                                        <p:strVal val="visible"/>
                                      </p:to>
                                    </p:set>
                                    <p:animEffect transition="in" filter="fade">
                                      <p:cBhvr>
                                        <p:cTn id="15" dur="1000"/>
                                        <p:tgtEl>
                                          <p:spTgt spid="7">
                                            <p:graphicEl>
                                              <a:dgm id="{BB843CB5-CA59-461C-AD4A-D719A7BACBB1}"/>
                                            </p:graphicEl>
                                          </p:spTgt>
                                        </p:tgtEl>
                                      </p:cBhvr>
                                    </p:animEffect>
                                    <p:anim calcmode="lin" valueType="num">
                                      <p:cBhvr>
                                        <p:cTn id="16" dur="1000" fill="hold"/>
                                        <p:tgtEl>
                                          <p:spTgt spid="7">
                                            <p:graphicEl>
                                              <a:dgm id="{BB843CB5-CA59-461C-AD4A-D719A7BACBB1}"/>
                                            </p:graphicEl>
                                          </p:spTgt>
                                        </p:tgtEl>
                                        <p:attrNameLst>
                                          <p:attrName>ppt_x</p:attrName>
                                        </p:attrNameLst>
                                      </p:cBhvr>
                                      <p:tavLst>
                                        <p:tav tm="0">
                                          <p:val>
                                            <p:strVal val="#ppt_x"/>
                                          </p:val>
                                        </p:tav>
                                        <p:tav tm="100000">
                                          <p:val>
                                            <p:strVal val="#ppt_x"/>
                                          </p:val>
                                        </p:tav>
                                      </p:tavLst>
                                    </p:anim>
                                    <p:anim calcmode="lin" valueType="num">
                                      <p:cBhvr>
                                        <p:cTn id="17" dur="1000" fill="hold"/>
                                        <p:tgtEl>
                                          <p:spTgt spid="7">
                                            <p:graphicEl>
                                              <a:dgm id="{BB843CB5-CA59-461C-AD4A-D719A7BACBB1}"/>
                                            </p:graphic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graphicEl>
                                              <a:dgm id="{8E7B2FC0-6C47-40A5-B41B-E983661404F9}"/>
                                            </p:graphicEl>
                                          </p:spTgt>
                                        </p:tgtEl>
                                        <p:attrNameLst>
                                          <p:attrName>style.visibility</p:attrName>
                                        </p:attrNameLst>
                                      </p:cBhvr>
                                      <p:to>
                                        <p:strVal val="visible"/>
                                      </p:to>
                                    </p:set>
                                    <p:animEffect transition="in" filter="fade">
                                      <p:cBhvr>
                                        <p:cTn id="20" dur="1000"/>
                                        <p:tgtEl>
                                          <p:spTgt spid="7">
                                            <p:graphicEl>
                                              <a:dgm id="{8E7B2FC0-6C47-40A5-B41B-E983661404F9}"/>
                                            </p:graphicEl>
                                          </p:spTgt>
                                        </p:tgtEl>
                                      </p:cBhvr>
                                    </p:animEffect>
                                    <p:anim calcmode="lin" valueType="num">
                                      <p:cBhvr>
                                        <p:cTn id="21" dur="1000" fill="hold"/>
                                        <p:tgtEl>
                                          <p:spTgt spid="7">
                                            <p:graphicEl>
                                              <a:dgm id="{8E7B2FC0-6C47-40A5-B41B-E983661404F9}"/>
                                            </p:graphicEl>
                                          </p:spTgt>
                                        </p:tgtEl>
                                        <p:attrNameLst>
                                          <p:attrName>ppt_x</p:attrName>
                                        </p:attrNameLst>
                                      </p:cBhvr>
                                      <p:tavLst>
                                        <p:tav tm="0">
                                          <p:val>
                                            <p:strVal val="#ppt_x"/>
                                          </p:val>
                                        </p:tav>
                                        <p:tav tm="100000">
                                          <p:val>
                                            <p:strVal val="#ppt_x"/>
                                          </p:val>
                                        </p:tav>
                                      </p:tavLst>
                                    </p:anim>
                                    <p:anim calcmode="lin" valueType="num">
                                      <p:cBhvr>
                                        <p:cTn id="22" dur="1000" fill="hold"/>
                                        <p:tgtEl>
                                          <p:spTgt spid="7">
                                            <p:graphicEl>
                                              <a:dgm id="{8E7B2FC0-6C47-40A5-B41B-E983661404F9}"/>
                                            </p:graphic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graphicEl>
                                              <a:dgm id="{C8264EEA-82AB-4A10-AC28-66C4C6C2E2DE}"/>
                                            </p:graphicEl>
                                          </p:spTgt>
                                        </p:tgtEl>
                                        <p:attrNameLst>
                                          <p:attrName>style.visibility</p:attrName>
                                        </p:attrNameLst>
                                      </p:cBhvr>
                                      <p:to>
                                        <p:strVal val="visible"/>
                                      </p:to>
                                    </p:set>
                                    <p:animEffect transition="in" filter="fade">
                                      <p:cBhvr>
                                        <p:cTn id="27" dur="1000"/>
                                        <p:tgtEl>
                                          <p:spTgt spid="7">
                                            <p:graphicEl>
                                              <a:dgm id="{C8264EEA-82AB-4A10-AC28-66C4C6C2E2DE}"/>
                                            </p:graphicEl>
                                          </p:spTgt>
                                        </p:tgtEl>
                                      </p:cBhvr>
                                    </p:animEffect>
                                    <p:anim calcmode="lin" valueType="num">
                                      <p:cBhvr>
                                        <p:cTn id="28" dur="1000" fill="hold"/>
                                        <p:tgtEl>
                                          <p:spTgt spid="7">
                                            <p:graphicEl>
                                              <a:dgm id="{C8264EEA-82AB-4A10-AC28-66C4C6C2E2DE}"/>
                                            </p:graphicEl>
                                          </p:spTgt>
                                        </p:tgtEl>
                                        <p:attrNameLst>
                                          <p:attrName>ppt_x</p:attrName>
                                        </p:attrNameLst>
                                      </p:cBhvr>
                                      <p:tavLst>
                                        <p:tav tm="0">
                                          <p:val>
                                            <p:strVal val="#ppt_x"/>
                                          </p:val>
                                        </p:tav>
                                        <p:tav tm="100000">
                                          <p:val>
                                            <p:strVal val="#ppt_x"/>
                                          </p:val>
                                        </p:tav>
                                      </p:tavLst>
                                    </p:anim>
                                    <p:anim calcmode="lin" valueType="num">
                                      <p:cBhvr>
                                        <p:cTn id="29" dur="1000" fill="hold"/>
                                        <p:tgtEl>
                                          <p:spTgt spid="7">
                                            <p:graphicEl>
                                              <a:dgm id="{C8264EEA-82AB-4A10-AC28-66C4C6C2E2DE}"/>
                                            </p:graphic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graphicEl>
                                              <a:dgm id="{AE2EE639-9BD1-4D3D-B87C-91DE80105FEC}"/>
                                            </p:graphicEl>
                                          </p:spTgt>
                                        </p:tgtEl>
                                        <p:attrNameLst>
                                          <p:attrName>style.visibility</p:attrName>
                                        </p:attrNameLst>
                                      </p:cBhvr>
                                      <p:to>
                                        <p:strVal val="visible"/>
                                      </p:to>
                                    </p:set>
                                    <p:animEffect transition="in" filter="fade">
                                      <p:cBhvr>
                                        <p:cTn id="32" dur="1000"/>
                                        <p:tgtEl>
                                          <p:spTgt spid="7">
                                            <p:graphicEl>
                                              <a:dgm id="{AE2EE639-9BD1-4D3D-B87C-91DE80105FEC}"/>
                                            </p:graphicEl>
                                          </p:spTgt>
                                        </p:tgtEl>
                                      </p:cBhvr>
                                    </p:animEffect>
                                    <p:anim calcmode="lin" valueType="num">
                                      <p:cBhvr>
                                        <p:cTn id="33" dur="1000" fill="hold"/>
                                        <p:tgtEl>
                                          <p:spTgt spid="7">
                                            <p:graphicEl>
                                              <a:dgm id="{AE2EE639-9BD1-4D3D-B87C-91DE80105FEC}"/>
                                            </p:graphicEl>
                                          </p:spTgt>
                                        </p:tgtEl>
                                        <p:attrNameLst>
                                          <p:attrName>ppt_x</p:attrName>
                                        </p:attrNameLst>
                                      </p:cBhvr>
                                      <p:tavLst>
                                        <p:tav tm="0">
                                          <p:val>
                                            <p:strVal val="#ppt_x"/>
                                          </p:val>
                                        </p:tav>
                                        <p:tav tm="100000">
                                          <p:val>
                                            <p:strVal val="#ppt_x"/>
                                          </p:val>
                                        </p:tav>
                                      </p:tavLst>
                                    </p:anim>
                                    <p:anim calcmode="lin" valueType="num">
                                      <p:cBhvr>
                                        <p:cTn id="34" dur="1000" fill="hold"/>
                                        <p:tgtEl>
                                          <p:spTgt spid="7">
                                            <p:graphicEl>
                                              <a:dgm id="{AE2EE639-9BD1-4D3D-B87C-91DE80105FEC}"/>
                                            </p:graphic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graphicEl>
                                              <a:dgm id="{05CF0532-0FDD-478D-B852-0C232F095D81}"/>
                                            </p:graphicEl>
                                          </p:spTgt>
                                        </p:tgtEl>
                                        <p:attrNameLst>
                                          <p:attrName>style.visibility</p:attrName>
                                        </p:attrNameLst>
                                      </p:cBhvr>
                                      <p:to>
                                        <p:strVal val="visible"/>
                                      </p:to>
                                    </p:set>
                                    <p:animEffect transition="in" filter="fade">
                                      <p:cBhvr>
                                        <p:cTn id="39" dur="1000"/>
                                        <p:tgtEl>
                                          <p:spTgt spid="7">
                                            <p:graphicEl>
                                              <a:dgm id="{05CF0532-0FDD-478D-B852-0C232F095D81}"/>
                                            </p:graphicEl>
                                          </p:spTgt>
                                        </p:tgtEl>
                                      </p:cBhvr>
                                    </p:animEffect>
                                    <p:anim calcmode="lin" valueType="num">
                                      <p:cBhvr>
                                        <p:cTn id="40" dur="1000" fill="hold"/>
                                        <p:tgtEl>
                                          <p:spTgt spid="7">
                                            <p:graphicEl>
                                              <a:dgm id="{05CF0532-0FDD-478D-B852-0C232F095D81}"/>
                                            </p:graphicEl>
                                          </p:spTgt>
                                        </p:tgtEl>
                                        <p:attrNameLst>
                                          <p:attrName>ppt_x</p:attrName>
                                        </p:attrNameLst>
                                      </p:cBhvr>
                                      <p:tavLst>
                                        <p:tav tm="0">
                                          <p:val>
                                            <p:strVal val="#ppt_x"/>
                                          </p:val>
                                        </p:tav>
                                        <p:tav tm="100000">
                                          <p:val>
                                            <p:strVal val="#ppt_x"/>
                                          </p:val>
                                        </p:tav>
                                      </p:tavLst>
                                    </p:anim>
                                    <p:anim calcmode="lin" valueType="num">
                                      <p:cBhvr>
                                        <p:cTn id="41" dur="1000" fill="hold"/>
                                        <p:tgtEl>
                                          <p:spTgt spid="7">
                                            <p:graphicEl>
                                              <a:dgm id="{05CF0532-0FDD-478D-B852-0C232F095D81}"/>
                                            </p:graphic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graphicEl>
                                              <a:dgm id="{F4ABBCD6-DFAD-4AB5-A519-775B5BD9EEDF}"/>
                                            </p:graphicEl>
                                          </p:spTgt>
                                        </p:tgtEl>
                                        <p:attrNameLst>
                                          <p:attrName>style.visibility</p:attrName>
                                        </p:attrNameLst>
                                      </p:cBhvr>
                                      <p:to>
                                        <p:strVal val="visible"/>
                                      </p:to>
                                    </p:set>
                                    <p:animEffect transition="in" filter="fade">
                                      <p:cBhvr>
                                        <p:cTn id="44" dur="1000"/>
                                        <p:tgtEl>
                                          <p:spTgt spid="7">
                                            <p:graphicEl>
                                              <a:dgm id="{F4ABBCD6-DFAD-4AB5-A519-775B5BD9EEDF}"/>
                                            </p:graphicEl>
                                          </p:spTgt>
                                        </p:tgtEl>
                                      </p:cBhvr>
                                    </p:animEffect>
                                    <p:anim calcmode="lin" valueType="num">
                                      <p:cBhvr>
                                        <p:cTn id="45" dur="1000" fill="hold"/>
                                        <p:tgtEl>
                                          <p:spTgt spid="7">
                                            <p:graphicEl>
                                              <a:dgm id="{F4ABBCD6-DFAD-4AB5-A519-775B5BD9EEDF}"/>
                                            </p:graphicEl>
                                          </p:spTgt>
                                        </p:tgtEl>
                                        <p:attrNameLst>
                                          <p:attrName>ppt_x</p:attrName>
                                        </p:attrNameLst>
                                      </p:cBhvr>
                                      <p:tavLst>
                                        <p:tav tm="0">
                                          <p:val>
                                            <p:strVal val="#ppt_x"/>
                                          </p:val>
                                        </p:tav>
                                        <p:tav tm="100000">
                                          <p:val>
                                            <p:strVal val="#ppt_x"/>
                                          </p:val>
                                        </p:tav>
                                      </p:tavLst>
                                    </p:anim>
                                    <p:anim calcmode="lin" valueType="num">
                                      <p:cBhvr>
                                        <p:cTn id="46" dur="1000" fill="hold"/>
                                        <p:tgtEl>
                                          <p:spTgt spid="7">
                                            <p:graphicEl>
                                              <a:dgm id="{F4ABBCD6-DFAD-4AB5-A519-775B5BD9EED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xmlns="" val="903676526"/>
              </p:ext>
            </p:extLst>
          </p:nvPr>
        </p:nvGraphicFramePr>
        <p:xfrm>
          <a:off x="161764" y="908720"/>
          <a:ext cx="8892480" cy="5103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539552" y="188094"/>
            <a:ext cx="81369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s-EC" sz="1600" b="1" dirty="0">
                <a:solidFill>
                  <a:schemeClr val="tx1"/>
                </a:solidFill>
                <a:effectLst>
                  <a:outerShdw blurRad="38100" dist="38100" dir="2700000" algn="tl">
                    <a:srgbClr val="000000">
                      <a:alpha val="43137"/>
                    </a:srgbClr>
                  </a:outerShdw>
                </a:effectLst>
              </a:rPr>
              <a:t>SEGUNDA ETAPA: EFECTO DE LOS HONGOS MICORRÍCICOS ARBUSCULARES EN EL DESARROLLO DE PLANTAS DE MAÍZ (</a:t>
            </a:r>
            <a:r>
              <a:rPr lang="es-EC" sz="1600" b="1" i="1" dirty="0">
                <a:solidFill>
                  <a:schemeClr val="tx1"/>
                </a:solidFill>
                <a:effectLst>
                  <a:outerShdw blurRad="38100" dist="38100" dir="2700000" algn="tl">
                    <a:srgbClr val="000000">
                      <a:alpha val="43137"/>
                    </a:srgbClr>
                  </a:outerShdw>
                </a:effectLst>
              </a:rPr>
              <a:t>Zea mays</a:t>
            </a:r>
            <a:r>
              <a:rPr lang="es-EC" sz="1600" b="1" dirty="0">
                <a:solidFill>
                  <a:schemeClr val="tx1"/>
                </a:solidFill>
                <a:effectLst>
                  <a:outerShdw blurRad="38100" dist="38100" dir="2700000" algn="tl">
                    <a:srgbClr val="000000">
                      <a:alpha val="43137"/>
                    </a:srgbClr>
                  </a:outerShdw>
                </a:effectLst>
              </a:rPr>
              <a:t>) EN CONDICIONES DE ESTRÉS POR CADMIO</a:t>
            </a:r>
          </a:p>
        </p:txBody>
      </p:sp>
    </p:spTree>
    <p:extLst>
      <p:ext uri="{BB962C8B-B14F-4D97-AF65-F5344CB8AC3E}">
        <p14:creationId xmlns:p14="http://schemas.microsoft.com/office/powerpoint/2010/main" xmlns="" val="242028126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graphicEl>
                                              <a:dgm id="{BB843CB5-CA59-461C-AD4A-D719A7BACBB1}"/>
                                            </p:graphicEl>
                                          </p:spTgt>
                                        </p:tgtEl>
                                        <p:attrNameLst>
                                          <p:attrName>style.visibility</p:attrName>
                                        </p:attrNameLst>
                                      </p:cBhvr>
                                      <p:to>
                                        <p:strVal val="visible"/>
                                      </p:to>
                                    </p:set>
                                    <p:animEffect transition="in" filter="fade">
                                      <p:cBhvr>
                                        <p:cTn id="15" dur="1000"/>
                                        <p:tgtEl>
                                          <p:spTgt spid="4">
                                            <p:graphicEl>
                                              <a:dgm id="{BB843CB5-CA59-461C-AD4A-D719A7BACBB1}"/>
                                            </p:graphicEl>
                                          </p:spTgt>
                                        </p:tgtEl>
                                      </p:cBhvr>
                                    </p:animEffect>
                                    <p:anim calcmode="lin" valueType="num">
                                      <p:cBhvr>
                                        <p:cTn id="16" dur="1000" fill="hold"/>
                                        <p:tgtEl>
                                          <p:spTgt spid="4">
                                            <p:graphicEl>
                                              <a:dgm id="{BB843CB5-CA59-461C-AD4A-D719A7BACBB1}"/>
                                            </p:graphicEl>
                                          </p:spTgt>
                                        </p:tgtEl>
                                        <p:attrNameLst>
                                          <p:attrName>ppt_x</p:attrName>
                                        </p:attrNameLst>
                                      </p:cBhvr>
                                      <p:tavLst>
                                        <p:tav tm="0">
                                          <p:val>
                                            <p:strVal val="#ppt_x"/>
                                          </p:val>
                                        </p:tav>
                                        <p:tav tm="100000">
                                          <p:val>
                                            <p:strVal val="#ppt_x"/>
                                          </p:val>
                                        </p:tav>
                                      </p:tavLst>
                                    </p:anim>
                                    <p:anim calcmode="lin" valueType="num">
                                      <p:cBhvr>
                                        <p:cTn id="17" dur="1000" fill="hold"/>
                                        <p:tgtEl>
                                          <p:spTgt spid="4">
                                            <p:graphicEl>
                                              <a:dgm id="{BB843CB5-CA59-461C-AD4A-D719A7BACBB1}"/>
                                            </p:graphic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graphicEl>
                                              <a:dgm id="{8E7B2FC0-6C47-40A5-B41B-E983661404F9}"/>
                                            </p:graphicEl>
                                          </p:spTgt>
                                        </p:tgtEl>
                                        <p:attrNameLst>
                                          <p:attrName>style.visibility</p:attrName>
                                        </p:attrNameLst>
                                      </p:cBhvr>
                                      <p:to>
                                        <p:strVal val="visible"/>
                                      </p:to>
                                    </p:set>
                                    <p:animEffect transition="in" filter="fade">
                                      <p:cBhvr>
                                        <p:cTn id="20" dur="1000"/>
                                        <p:tgtEl>
                                          <p:spTgt spid="4">
                                            <p:graphicEl>
                                              <a:dgm id="{8E7B2FC0-6C47-40A5-B41B-E983661404F9}"/>
                                            </p:graphicEl>
                                          </p:spTgt>
                                        </p:tgtEl>
                                      </p:cBhvr>
                                    </p:animEffect>
                                    <p:anim calcmode="lin" valueType="num">
                                      <p:cBhvr>
                                        <p:cTn id="21" dur="1000" fill="hold"/>
                                        <p:tgtEl>
                                          <p:spTgt spid="4">
                                            <p:graphicEl>
                                              <a:dgm id="{8E7B2FC0-6C47-40A5-B41B-E983661404F9}"/>
                                            </p:graphicEl>
                                          </p:spTgt>
                                        </p:tgtEl>
                                        <p:attrNameLst>
                                          <p:attrName>ppt_x</p:attrName>
                                        </p:attrNameLst>
                                      </p:cBhvr>
                                      <p:tavLst>
                                        <p:tav tm="0">
                                          <p:val>
                                            <p:strVal val="#ppt_x"/>
                                          </p:val>
                                        </p:tav>
                                        <p:tav tm="100000">
                                          <p:val>
                                            <p:strVal val="#ppt_x"/>
                                          </p:val>
                                        </p:tav>
                                      </p:tavLst>
                                    </p:anim>
                                    <p:anim calcmode="lin" valueType="num">
                                      <p:cBhvr>
                                        <p:cTn id="22" dur="1000" fill="hold"/>
                                        <p:tgtEl>
                                          <p:spTgt spid="4">
                                            <p:graphicEl>
                                              <a:dgm id="{8E7B2FC0-6C47-40A5-B41B-E983661404F9}"/>
                                            </p:graphic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graphicEl>
                                              <a:dgm id="{C8264EEA-82AB-4A10-AC28-66C4C6C2E2DE}"/>
                                            </p:graphicEl>
                                          </p:spTgt>
                                        </p:tgtEl>
                                        <p:attrNameLst>
                                          <p:attrName>style.visibility</p:attrName>
                                        </p:attrNameLst>
                                      </p:cBhvr>
                                      <p:to>
                                        <p:strVal val="visible"/>
                                      </p:to>
                                    </p:set>
                                    <p:animEffect transition="in" filter="fade">
                                      <p:cBhvr>
                                        <p:cTn id="27" dur="1000"/>
                                        <p:tgtEl>
                                          <p:spTgt spid="4">
                                            <p:graphicEl>
                                              <a:dgm id="{C8264EEA-82AB-4A10-AC28-66C4C6C2E2DE}"/>
                                            </p:graphicEl>
                                          </p:spTgt>
                                        </p:tgtEl>
                                      </p:cBhvr>
                                    </p:animEffect>
                                    <p:anim calcmode="lin" valueType="num">
                                      <p:cBhvr>
                                        <p:cTn id="28" dur="1000" fill="hold"/>
                                        <p:tgtEl>
                                          <p:spTgt spid="4">
                                            <p:graphicEl>
                                              <a:dgm id="{C8264EEA-82AB-4A10-AC28-66C4C6C2E2DE}"/>
                                            </p:graphicEl>
                                          </p:spTgt>
                                        </p:tgtEl>
                                        <p:attrNameLst>
                                          <p:attrName>ppt_x</p:attrName>
                                        </p:attrNameLst>
                                      </p:cBhvr>
                                      <p:tavLst>
                                        <p:tav tm="0">
                                          <p:val>
                                            <p:strVal val="#ppt_x"/>
                                          </p:val>
                                        </p:tav>
                                        <p:tav tm="100000">
                                          <p:val>
                                            <p:strVal val="#ppt_x"/>
                                          </p:val>
                                        </p:tav>
                                      </p:tavLst>
                                    </p:anim>
                                    <p:anim calcmode="lin" valueType="num">
                                      <p:cBhvr>
                                        <p:cTn id="29" dur="1000" fill="hold"/>
                                        <p:tgtEl>
                                          <p:spTgt spid="4">
                                            <p:graphicEl>
                                              <a:dgm id="{C8264EEA-82AB-4A10-AC28-66C4C6C2E2DE}"/>
                                            </p:graphic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graphicEl>
                                              <a:dgm id="{AE2EE639-9BD1-4D3D-B87C-91DE80105FEC}"/>
                                            </p:graphicEl>
                                          </p:spTgt>
                                        </p:tgtEl>
                                        <p:attrNameLst>
                                          <p:attrName>style.visibility</p:attrName>
                                        </p:attrNameLst>
                                      </p:cBhvr>
                                      <p:to>
                                        <p:strVal val="visible"/>
                                      </p:to>
                                    </p:set>
                                    <p:animEffect transition="in" filter="fade">
                                      <p:cBhvr>
                                        <p:cTn id="32" dur="1000"/>
                                        <p:tgtEl>
                                          <p:spTgt spid="4">
                                            <p:graphicEl>
                                              <a:dgm id="{AE2EE639-9BD1-4D3D-B87C-91DE80105FEC}"/>
                                            </p:graphicEl>
                                          </p:spTgt>
                                        </p:tgtEl>
                                      </p:cBhvr>
                                    </p:animEffect>
                                    <p:anim calcmode="lin" valueType="num">
                                      <p:cBhvr>
                                        <p:cTn id="33" dur="1000" fill="hold"/>
                                        <p:tgtEl>
                                          <p:spTgt spid="4">
                                            <p:graphicEl>
                                              <a:dgm id="{AE2EE639-9BD1-4D3D-B87C-91DE80105FEC}"/>
                                            </p:graphicEl>
                                          </p:spTgt>
                                        </p:tgtEl>
                                        <p:attrNameLst>
                                          <p:attrName>ppt_x</p:attrName>
                                        </p:attrNameLst>
                                      </p:cBhvr>
                                      <p:tavLst>
                                        <p:tav tm="0">
                                          <p:val>
                                            <p:strVal val="#ppt_x"/>
                                          </p:val>
                                        </p:tav>
                                        <p:tav tm="100000">
                                          <p:val>
                                            <p:strVal val="#ppt_x"/>
                                          </p:val>
                                        </p:tav>
                                      </p:tavLst>
                                    </p:anim>
                                    <p:anim calcmode="lin" valueType="num">
                                      <p:cBhvr>
                                        <p:cTn id="34" dur="1000" fill="hold"/>
                                        <p:tgtEl>
                                          <p:spTgt spid="4">
                                            <p:graphicEl>
                                              <a:dgm id="{AE2EE639-9BD1-4D3D-B87C-91DE80105FE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xmlns="" val="1913454451"/>
              </p:ext>
            </p:extLst>
          </p:nvPr>
        </p:nvGraphicFramePr>
        <p:xfrm>
          <a:off x="-108520" y="908720"/>
          <a:ext cx="9144000" cy="5103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539552" y="188094"/>
            <a:ext cx="81369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s-EC" sz="1600" b="1" dirty="0">
                <a:solidFill>
                  <a:schemeClr val="tx1"/>
                </a:solidFill>
                <a:effectLst>
                  <a:outerShdw blurRad="38100" dist="38100" dir="2700000" algn="tl">
                    <a:srgbClr val="000000">
                      <a:alpha val="43137"/>
                    </a:srgbClr>
                  </a:outerShdw>
                </a:effectLst>
              </a:rPr>
              <a:t>SEGUNDA ETAPA: EFECTO DE LOS HONGOS MICORRÍCICOS ARBUSCULARES EN EL DESARROLLO DE PLANTAS DE MAÍZ (</a:t>
            </a:r>
            <a:r>
              <a:rPr lang="es-EC" sz="1600" b="1" i="1" dirty="0">
                <a:solidFill>
                  <a:schemeClr val="tx1"/>
                </a:solidFill>
                <a:effectLst>
                  <a:outerShdw blurRad="38100" dist="38100" dir="2700000" algn="tl">
                    <a:srgbClr val="000000">
                      <a:alpha val="43137"/>
                    </a:srgbClr>
                  </a:outerShdw>
                </a:effectLst>
              </a:rPr>
              <a:t>Zea mays</a:t>
            </a:r>
            <a:r>
              <a:rPr lang="es-EC" sz="1600" b="1" dirty="0">
                <a:solidFill>
                  <a:schemeClr val="tx1"/>
                </a:solidFill>
                <a:effectLst>
                  <a:outerShdw blurRad="38100" dist="38100" dir="2700000" algn="tl">
                    <a:srgbClr val="000000">
                      <a:alpha val="43137"/>
                    </a:srgbClr>
                  </a:outerShdw>
                </a:effectLst>
              </a:rPr>
              <a:t>) EN CONDICIONES DE ESTRÉS POR CADMIO</a:t>
            </a:r>
          </a:p>
        </p:txBody>
      </p:sp>
    </p:spTree>
    <p:extLst>
      <p:ext uri="{BB962C8B-B14F-4D97-AF65-F5344CB8AC3E}">
        <p14:creationId xmlns:p14="http://schemas.microsoft.com/office/powerpoint/2010/main" xmlns="" val="8772108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graphicEl>
                                              <a:dgm id="{BB843CB5-CA59-461C-AD4A-D719A7BACBB1}"/>
                                            </p:graphicEl>
                                          </p:spTgt>
                                        </p:tgtEl>
                                        <p:attrNameLst>
                                          <p:attrName>style.visibility</p:attrName>
                                        </p:attrNameLst>
                                      </p:cBhvr>
                                      <p:to>
                                        <p:strVal val="visible"/>
                                      </p:to>
                                    </p:set>
                                    <p:animEffect transition="in" filter="fade">
                                      <p:cBhvr>
                                        <p:cTn id="12" dur="1000"/>
                                        <p:tgtEl>
                                          <p:spTgt spid="4">
                                            <p:graphicEl>
                                              <a:dgm id="{BB843CB5-CA59-461C-AD4A-D719A7BACBB1}"/>
                                            </p:graphicEl>
                                          </p:spTgt>
                                        </p:tgtEl>
                                      </p:cBhvr>
                                    </p:animEffect>
                                    <p:anim calcmode="lin" valueType="num">
                                      <p:cBhvr>
                                        <p:cTn id="13" dur="1000" fill="hold"/>
                                        <p:tgtEl>
                                          <p:spTgt spid="4">
                                            <p:graphicEl>
                                              <a:dgm id="{BB843CB5-CA59-461C-AD4A-D719A7BACBB1}"/>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BB843CB5-CA59-461C-AD4A-D719A7BACBB1}"/>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graphicEl>
                                              <a:dgm id="{8E7B2FC0-6C47-40A5-B41B-E983661404F9}"/>
                                            </p:graphicEl>
                                          </p:spTgt>
                                        </p:tgtEl>
                                        <p:attrNameLst>
                                          <p:attrName>style.visibility</p:attrName>
                                        </p:attrNameLst>
                                      </p:cBhvr>
                                      <p:to>
                                        <p:strVal val="visible"/>
                                      </p:to>
                                    </p:set>
                                    <p:animEffect transition="in" filter="fade">
                                      <p:cBhvr>
                                        <p:cTn id="17" dur="1000"/>
                                        <p:tgtEl>
                                          <p:spTgt spid="4">
                                            <p:graphicEl>
                                              <a:dgm id="{8E7B2FC0-6C47-40A5-B41B-E983661404F9}"/>
                                            </p:graphicEl>
                                          </p:spTgt>
                                        </p:tgtEl>
                                      </p:cBhvr>
                                    </p:animEffect>
                                    <p:anim calcmode="lin" valueType="num">
                                      <p:cBhvr>
                                        <p:cTn id="18" dur="1000" fill="hold"/>
                                        <p:tgtEl>
                                          <p:spTgt spid="4">
                                            <p:graphicEl>
                                              <a:dgm id="{8E7B2FC0-6C47-40A5-B41B-E983661404F9}"/>
                                            </p:graphicEl>
                                          </p:spTgt>
                                        </p:tgtEl>
                                        <p:attrNameLst>
                                          <p:attrName>ppt_x</p:attrName>
                                        </p:attrNameLst>
                                      </p:cBhvr>
                                      <p:tavLst>
                                        <p:tav tm="0">
                                          <p:val>
                                            <p:strVal val="#ppt_x"/>
                                          </p:val>
                                        </p:tav>
                                        <p:tav tm="100000">
                                          <p:val>
                                            <p:strVal val="#ppt_x"/>
                                          </p:val>
                                        </p:tav>
                                      </p:tavLst>
                                    </p:anim>
                                    <p:anim calcmode="lin" valueType="num">
                                      <p:cBhvr>
                                        <p:cTn id="19" dur="1000" fill="hold"/>
                                        <p:tgtEl>
                                          <p:spTgt spid="4">
                                            <p:graphicEl>
                                              <a:dgm id="{8E7B2FC0-6C47-40A5-B41B-E983661404F9}"/>
                                            </p:graphic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graphicEl>
                                              <a:dgm id="{05CF0532-0FDD-478D-B852-0C232F095D81}"/>
                                            </p:graphicEl>
                                          </p:spTgt>
                                        </p:tgtEl>
                                        <p:attrNameLst>
                                          <p:attrName>style.visibility</p:attrName>
                                        </p:attrNameLst>
                                      </p:cBhvr>
                                      <p:to>
                                        <p:strVal val="visible"/>
                                      </p:to>
                                    </p:set>
                                    <p:animEffect transition="in" filter="fade">
                                      <p:cBhvr>
                                        <p:cTn id="24" dur="1000"/>
                                        <p:tgtEl>
                                          <p:spTgt spid="4">
                                            <p:graphicEl>
                                              <a:dgm id="{05CF0532-0FDD-478D-B852-0C232F095D81}"/>
                                            </p:graphicEl>
                                          </p:spTgt>
                                        </p:tgtEl>
                                      </p:cBhvr>
                                    </p:animEffect>
                                    <p:anim calcmode="lin" valueType="num">
                                      <p:cBhvr>
                                        <p:cTn id="25" dur="1000" fill="hold"/>
                                        <p:tgtEl>
                                          <p:spTgt spid="4">
                                            <p:graphicEl>
                                              <a:dgm id="{05CF0532-0FDD-478D-B852-0C232F095D81}"/>
                                            </p:graphicEl>
                                          </p:spTgt>
                                        </p:tgtEl>
                                        <p:attrNameLst>
                                          <p:attrName>ppt_x</p:attrName>
                                        </p:attrNameLst>
                                      </p:cBhvr>
                                      <p:tavLst>
                                        <p:tav tm="0">
                                          <p:val>
                                            <p:strVal val="#ppt_x"/>
                                          </p:val>
                                        </p:tav>
                                        <p:tav tm="100000">
                                          <p:val>
                                            <p:strVal val="#ppt_x"/>
                                          </p:val>
                                        </p:tav>
                                      </p:tavLst>
                                    </p:anim>
                                    <p:anim calcmode="lin" valueType="num">
                                      <p:cBhvr>
                                        <p:cTn id="26" dur="1000" fill="hold"/>
                                        <p:tgtEl>
                                          <p:spTgt spid="4">
                                            <p:graphicEl>
                                              <a:dgm id="{05CF0532-0FDD-478D-B852-0C232F095D81}"/>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graphicEl>
                                              <a:dgm id="{F4ABBCD6-DFAD-4AB5-A519-775B5BD9EEDF}"/>
                                            </p:graphicEl>
                                          </p:spTgt>
                                        </p:tgtEl>
                                        <p:attrNameLst>
                                          <p:attrName>style.visibility</p:attrName>
                                        </p:attrNameLst>
                                      </p:cBhvr>
                                      <p:to>
                                        <p:strVal val="visible"/>
                                      </p:to>
                                    </p:set>
                                    <p:animEffect transition="in" filter="fade">
                                      <p:cBhvr>
                                        <p:cTn id="29" dur="1000"/>
                                        <p:tgtEl>
                                          <p:spTgt spid="4">
                                            <p:graphicEl>
                                              <a:dgm id="{F4ABBCD6-DFAD-4AB5-A519-775B5BD9EEDF}"/>
                                            </p:graphicEl>
                                          </p:spTgt>
                                        </p:tgtEl>
                                      </p:cBhvr>
                                    </p:animEffect>
                                    <p:anim calcmode="lin" valueType="num">
                                      <p:cBhvr>
                                        <p:cTn id="30" dur="1000" fill="hold"/>
                                        <p:tgtEl>
                                          <p:spTgt spid="4">
                                            <p:graphicEl>
                                              <a:dgm id="{F4ABBCD6-DFAD-4AB5-A519-775B5BD9EEDF}"/>
                                            </p:graphicEl>
                                          </p:spTgt>
                                        </p:tgtEl>
                                        <p:attrNameLst>
                                          <p:attrName>ppt_x</p:attrName>
                                        </p:attrNameLst>
                                      </p:cBhvr>
                                      <p:tavLst>
                                        <p:tav tm="0">
                                          <p:val>
                                            <p:strVal val="#ppt_x"/>
                                          </p:val>
                                        </p:tav>
                                        <p:tav tm="100000">
                                          <p:val>
                                            <p:strVal val="#ppt_x"/>
                                          </p:val>
                                        </p:tav>
                                      </p:tavLst>
                                    </p:anim>
                                    <p:anim calcmode="lin" valueType="num">
                                      <p:cBhvr>
                                        <p:cTn id="31" dur="1000" fill="hold"/>
                                        <p:tgtEl>
                                          <p:spTgt spid="4">
                                            <p:graphicEl>
                                              <a:dgm id="{F4ABBCD6-DFAD-4AB5-A519-775B5BD9EED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419872" y="332656"/>
            <a:ext cx="2088232" cy="893961"/>
          </a:xfrm>
          <a:noFill/>
          <a:ln>
            <a:noFill/>
          </a:ln>
        </p:spPr>
        <p:style>
          <a:lnRef idx="2">
            <a:schemeClr val="dk1"/>
          </a:lnRef>
          <a:fillRef idx="1">
            <a:schemeClr val="lt1"/>
          </a:fillRef>
          <a:effectRef idx="0">
            <a:schemeClr val="dk1"/>
          </a:effectRef>
          <a:fontRef idx="minor">
            <a:schemeClr val="dk1"/>
          </a:fontRef>
        </p:style>
        <p:txBody>
          <a:bodyPr>
            <a:normAutofit/>
          </a:bodyPr>
          <a:lstStyle/>
          <a:p>
            <a:r>
              <a:rPr lang="es-AR" b="1" u="sng" dirty="0" smtClean="0">
                <a:solidFill>
                  <a:srgbClr val="C00000"/>
                </a:solidFill>
                <a:effectLst>
                  <a:outerShdw blurRad="38100" dist="38100" dir="2700000" algn="tl">
                    <a:srgbClr val="000000">
                      <a:alpha val="43137"/>
                    </a:srgbClr>
                  </a:outerShdw>
                </a:effectLst>
              </a:rPr>
              <a:t>ÍNDICE</a:t>
            </a:r>
            <a:endParaRPr lang="es-EC" b="1" u="sng" dirty="0">
              <a:solidFill>
                <a:srgbClr val="C00000"/>
              </a:solidFill>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323528" y="1772816"/>
            <a:ext cx="6400800" cy="3888432"/>
          </a:xfrm>
        </p:spPr>
        <p:txBody>
          <a:bodyPr>
            <a:normAutofit fontScale="92500" lnSpcReduction="20000"/>
          </a:bodyPr>
          <a:lstStyle/>
          <a:p>
            <a:pPr marL="457200" indent="-457200" algn="l">
              <a:buClr>
                <a:srgbClr val="C00000"/>
              </a:buClr>
              <a:buFont typeface="Arial" pitchFamily="34" charset="0"/>
              <a:buChar char="•"/>
            </a:pPr>
            <a:r>
              <a:rPr lang="es-AR" dirty="0" smtClean="0">
                <a:solidFill>
                  <a:schemeClr val="tx2"/>
                </a:solidFill>
                <a:hlinkClick r:id="rId3" action="ppaction://hlinksldjump"/>
              </a:rPr>
              <a:t>Problema</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rgbClr val="0070C0"/>
                </a:solidFill>
                <a:hlinkClick r:id="rId4" action="ppaction://hlinksldjump"/>
              </a:rPr>
              <a:t>Justificación</a:t>
            </a:r>
            <a:endParaRPr lang="es-AR" dirty="0" smtClean="0">
              <a:solidFill>
                <a:srgbClr val="0070C0"/>
              </a:solidFill>
            </a:endParaRPr>
          </a:p>
          <a:p>
            <a:pPr marL="457200" indent="-457200" algn="l">
              <a:buClr>
                <a:srgbClr val="C00000"/>
              </a:buClr>
              <a:buFont typeface="Arial" pitchFamily="34" charset="0"/>
              <a:buChar char="•"/>
            </a:pPr>
            <a:r>
              <a:rPr lang="es-AR" dirty="0" smtClean="0">
                <a:solidFill>
                  <a:schemeClr val="tx2"/>
                </a:solidFill>
                <a:hlinkClick r:id="rId5" action="ppaction://hlinksldjump"/>
              </a:rPr>
              <a:t>Objetivos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6" action="ppaction://hlinksldjump"/>
              </a:rPr>
              <a:t>Marco Teórico</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7" action="ppaction://hlinksldjump"/>
              </a:rPr>
              <a:t>Materiales y Métodos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8" action="ppaction://hlinksldjump"/>
              </a:rPr>
              <a:t>Resultados y Discusión</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9" action="ppaction://hlinksldjump"/>
              </a:rPr>
              <a:t>Conclusiones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10" action="ppaction://hlinksldjump"/>
              </a:rPr>
              <a:t>Recomendaciones</a:t>
            </a:r>
            <a:endParaRPr lang="es-AR" dirty="0" smtClean="0">
              <a:solidFill>
                <a:schemeClr val="tx2"/>
              </a:solidFill>
            </a:endParaRPr>
          </a:p>
          <a:p>
            <a:pPr marL="457200" indent="-457200" algn="l">
              <a:buClr>
                <a:srgbClr val="C00000"/>
              </a:buClr>
              <a:buFont typeface="Arial" pitchFamily="34" charset="0"/>
              <a:buChar char="•"/>
            </a:pPr>
            <a:endParaRPr lang="es-AR" dirty="0" smtClean="0"/>
          </a:p>
          <a:p>
            <a:pPr marL="457200" indent="-457200" algn="l">
              <a:buClr>
                <a:srgbClr val="C00000"/>
              </a:buClr>
              <a:buFont typeface="Arial" pitchFamily="34" charset="0"/>
              <a:buChar char="•"/>
            </a:pPr>
            <a:endParaRPr lang="es-AR" dirty="0" smtClean="0"/>
          </a:p>
          <a:p>
            <a:pPr marL="457200" indent="-457200">
              <a:buClr>
                <a:srgbClr val="C00000"/>
              </a:buClr>
              <a:buFont typeface="Arial" pitchFamily="34" charset="0"/>
              <a:buChar char="•"/>
            </a:pPr>
            <a:endParaRPr lang="es-AR" dirty="0" smtClean="0"/>
          </a:p>
          <a:p>
            <a:pPr marL="457200" indent="-457200">
              <a:buClr>
                <a:srgbClr val="C00000"/>
              </a:buClr>
              <a:buFont typeface="Arial" pitchFamily="34" charset="0"/>
              <a:buChar char="•"/>
            </a:pPr>
            <a:endParaRPr lang="es-EC" dirty="0"/>
          </a:p>
        </p:txBody>
      </p:sp>
      <p:grpSp>
        <p:nvGrpSpPr>
          <p:cNvPr id="6" name="5 Grupo"/>
          <p:cNvGrpSpPr/>
          <p:nvPr/>
        </p:nvGrpSpPr>
        <p:grpSpPr>
          <a:xfrm>
            <a:off x="5436096" y="1772815"/>
            <a:ext cx="2905900" cy="3744416"/>
            <a:chOff x="4860032" y="1772816"/>
            <a:chExt cx="2761884" cy="3239142"/>
          </a:xfrm>
        </p:grpSpPr>
        <p:pic>
          <p:nvPicPr>
            <p:cNvPr id="7171" name="Picture 3" descr="D:\Borisins\tesis\TESIS MICORRIZAS\Fotos\Fotos Monosporicos\Fotos esporas\P80\DSC00367.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860032" y="3458834"/>
              <a:ext cx="2761884" cy="1553124"/>
            </a:xfrm>
            <a:prstGeom prst="rect">
              <a:avLst/>
            </a:prstGeom>
            <a:ln w="88900" cap="sq" cmpd="thickThin">
              <a:solidFill>
                <a:schemeClr val="tx1">
                  <a:lumMod val="85000"/>
                  <a:lumOff val="15000"/>
                </a:schemeClr>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7172" name="Picture 4" descr="D:\Borisins\tesis\TESIS MICORRIZAS\Fotos\Fotos Monosporicos\Fotos esporas\P67\112,113,114,115,116,117.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860032" y="1772816"/>
              <a:ext cx="2761884" cy="1553123"/>
            </a:xfrm>
            <a:prstGeom prst="rect">
              <a:avLst/>
            </a:prstGeom>
            <a:ln w="88900" cap="sq" cmpd="thickThin">
              <a:solidFill>
                <a:schemeClr val="tx1">
                  <a:lumMod val="85000"/>
                  <a:lumOff val="15000"/>
                </a:schemeClr>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grpSp>
      <p:sp>
        <p:nvSpPr>
          <p:cNvPr id="7" name="6 Rectángulo"/>
          <p:cNvSpPr/>
          <p:nvPr/>
        </p:nvSpPr>
        <p:spPr>
          <a:xfrm>
            <a:off x="321994" y="2204865"/>
            <a:ext cx="2809846" cy="465648"/>
          </a:xfrm>
          <a:prstGeom prst="rect">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noFill/>
            </a:endParaRPr>
          </a:p>
        </p:txBody>
      </p:sp>
    </p:spTree>
    <p:extLst>
      <p:ext uri="{BB962C8B-B14F-4D97-AF65-F5344CB8AC3E}">
        <p14:creationId xmlns:p14="http://schemas.microsoft.com/office/powerpoint/2010/main" xmlns="" val="3572861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additive="base">
                                        <p:cTn id="4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31"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 calcmode="lin" valueType="num">
                                      <p:cBhvr>
                                        <p:cTn id="47" dur="500" fill="hold"/>
                                        <p:tgtEl>
                                          <p:spTgt spid="7"/>
                                        </p:tgtEl>
                                        <p:attrNameLst>
                                          <p:attrName>style.rotation</p:attrName>
                                        </p:attrNameLst>
                                      </p:cBhvr>
                                      <p:tavLst>
                                        <p:tav tm="0">
                                          <p:val>
                                            <p:fltVal val="90"/>
                                          </p:val>
                                        </p:tav>
                                        <p:tav tm="100000">
                                          <p:val>
                                            <p:fltVal val="0"/>
                                          </p:val>
                                        </p:tav>
                                      </p:tavLst>
                                    </p:anim>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xmlns="" val="2118906344"/>
              </p:ext>
            </p:extLst>
          </p:nvPr>
        </p:nvGraphicFramePr>
        <p:xfrm>
          <a:off x="-180528" y="772869"/>
          <a:ext cx="914400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503807" y="188094"/>
            <a:ext cx="81369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s-EC" sz="1600" b="1" dirty="0">
                <a:solidFill>
                  <a:schemeClr val="tx1"/>
                </a:solidFill>
                <a:effectLst>
                  <a:outerShdw blurRad="38100" dist="38100" dir="2700000" algn="tl">
                    <a:srgbClr val="000000">
                      <a:alpha val="43137"/>
                    </a:srgbClr>
                  </a:outerShdw>
                </a:effectLst>
              </a:rPr>
              <a:t>SEGUNDA ETAPA: EFECTO DE LOS HONGOS MICORRÍCICOS ARBUSCULARES EN EL DESARROLLO DE PLANTAS DE MAÍZ (</a:t>
            </a:r>
            <a:r>
              <a:rPr lang="es-EC" sz="1600" b="1" i="1" dirty="0">
                <a:solidFill>
                  <a:schemeClr val="tx1"/>
                </a:solidFill>
                <a:effectLst>
                  <a:outerShdw blurRad="38100" dist="38100" dir="2700000" algn="tl">
                    <a:srgbClr val="000000">
                      <a:alpha val="43137"/>
                    </a:srgbClr>
                  </a:outerShdw>
                </a:effectLst>
              </a:rPr>
              <a:t>Zea mays</a:t>
            </a:r>
            <a:r>
              <a:rPr lang="es-EC" sz="1600" b="1" dirty="0">
                <a:solidFill>
                  <a:schemeClr val="tx1"/>
                </a:solidFill>
                <a:effectLst>
                  <a:outerShdw blurRad="38100" dist="38100" dir="2700000" algn="tl">
                    <a:srgbClr val="000000">
                      <a:alpha val="43137"/>
                    </a:srgbClr>
                  </a:outerShdw>
                </a:effectLst>
              </a:rPr>
              <a:t>) EN CONDICIONES DE ESTRÉS POR CADMIO</a:t>
            </a:r>
          </a:p>
        </p:txBody>
      </p:sp>
      <p:sp>
        <p:nvSpPr>
          <p:cNvPr id="6" name="5 Nube">
            <a:hlinkClick r:id="rId6" action="ppaction://hlinksldjump"/>
          </p:cNvPr>
          <p:cNvSpPr/>
          <p:nvPr/>
        </p:nvSpPr>
        <p:spPr>
          <a:xfrm>
            <a:off x="268613" y="6291412"/>
            <a:ext cx="966766" cy="566587"/>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AR" sz="1200" b="1" dirty="0" smtClean="0">
                <a:effectLst>
                  <a:outerShdw blurRad="38100" dist="38100" dir="2700000" algn="tl">
                    <a:srgbClr val="000000">
                      <a:alpha val="43137"/>
                    </a:srgbClr>
                  </a:outerShdw>
                </a:effectLst>
              </a:rPr>
              <a:t>ÍNDICE</a:t>
            </a:r>
            <a:endParaRPr lang="es-EC"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8772108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graphicEl>
                                              <a:dgm id="{BB843CB5-CA59-461C-AD4A-D719A7BACBB1}"/>
                                            </p:graphicEl>
                                          </p:spTgt>
                                        </p:tgtEl>
                                        <p:attrNameLst>
                                          <p:attrName>style.visibility</p:attrName>
                                        </p:attrNameLst>
                                      </p:cBhvr>
                                      <p:to>
                                        <p:strVal val="visible"/>
                                      </p:to>
                                    </p:set>
                                    <p:animEffect transition="in" filter="fade">
                                      <p:cBhvr>
                                        <p:cTn id="12" dur="1000"/>
                                        <p:tgtEl>
                                          <p:spTgt spid="4">
                                            <p:graphicEl>
                                              <a:dgm id="{BB843CB5-CA59-461C-AD4A-D719A7BACBB1}"/>
                                            </p:graphicEl>
                                          </p:spTgt>
                                        </p:tgtEl>
                                      </p:cBhvr>
                                    </p:animEffect>
                                    <p:anim calcmode="lin" valueType="num">
                                      <p:cBhvr>
                                        <p:cTn id="13" dur="1000" fill="hold"/>
                                        <p:tgtEl>
                                          <p:spTgt spid="4">
                                            <p:graphicEl>
                                              <a:dgm id="{BB843CB5-CA59-461C-AD4A-D719A7BACBB1}"/>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BB843CB5-CA59-461C-AD4A-D719A7BACBB1}"/>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graphicEl>
                                              <a:dgm id="{8E7B2FC0-6C47-40A5-B41B-E983661404F9}"/>
                                            </p:graphicEl>
                                          </p:spTgt>
                                        </p:tgtEl>
                                        <p:attrNameLst>
                                          <p:attrName>style.visibility</p:attrName>
                                        </p:attrNameLst>
                                      </p:cBhvr>
                                      <p:to>
                                        <p:strVal val="visible"/>
                                      </p:to>
                                    </p:set>
                                    <p:animEffect transition="in" filter="fade">
                                      <p:cBhvr>
                                        <p:cTn id="17" dur="1000"/>
                                        <p:tgtEl>
                                          <p:spTgt spid="4">
                                            <p:graphicEl>
                                              <a:dgm id="{8E7B2FC0-6C47-40A5-B41B-E983661404F9}"/>
                                            </p:graphicEl>
                                          </p:spTgt>
                                        </p:tgtEl>
                                      </p:cBhvr>
                                    </p:animEffect>
                                    <p:anim calcmode="lin" valueType="num">
                                      <p:cBhvr>
                                        <p:cTn id="18" dur="1000" fill="hold"/>
                                        <p:tgtEl>
                                          <p:spTgt spid="4">
                                            <p:graphicEl>
                                              <a:dgm id="{8E7B2FC0-6C47-40A5-B41B-E983661404F9}"/>
                                            </p:graphicEl>
                                          </p:spTgt>
                                        </p:tgtEl>
                                        <p:attrNameLst>
                                          <p:attrName>ppt_x</p:attrName>
                                        </p:attrNameLst>
                                      </p:cBhvr>
                                      <p:tavLst>
                                        <p:tav tm="0">
                                          <p:val>
                                            <p:strVal val="#ppt_x"/>
                                          </p:val>
                                        </p:tav>
                                        <p:tav tm="100000">
                                          <p:val>
                                            <p:strVal val="#ppt_x"/>
                                          </p:val>
                                        </p:tav>
                                      </p:tavLst>
                                    </p:anim>
                                    <p:anim calcmode="lin" valueType="num">
                                      <p:cBhvr>
                                        <p:cTn id="19" dur="1000" fill="hold"/>
                                        <p:tgtEl>
                                          <p:spTgt spid="4">
                                            <p:graphicEl>
                                              <a:dgm id="{8E7B2FC0-6C47-40A5-B41B-E983661404F9}"/>
                                            </p:graphic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graphicEl>
                                              <a:dgm id="{C8264EEA-82AB-4A10-AC28-66C4C6C2E2DE}"/>
                                            </p:graphicEl>
                                          </p:spTgt>
                                        </p:tgtEl>
                                        <p:attrNameLst>
                                          <p:attrName>style.visibility</p:attrName>
                                        </p:attrNameLst>
                                      </p:cBhvr>
                                      <p:to>
                                        <p:strVal val="visible"/>
                                      </p:to>
                                    </p:set>
                                    <p:animEffect transition="in" filter="fade">
                                      <p:cBhvr>
                                        <p:cTn id="24" dur="1000"/>
                                        <p:tgtEl>
                                          <p:spTgt spid="4">
                                            <p:graphicEl>
                                              <a:dgm id="{C8264EEA-82AB-4A10-AC28-66C4C6C2E2DE}"/>
                                            </p:graphicEl>
                                          </p:spTgt>
                                        </p:tgtEl>
                                      </p:cBhvr>
                                    </p:animEffect>
                                    <p:anim calcmode="lin" valueType="num">
                                      <p:cBhvr>
                                        <p:cTn id="25" dur="1000" fill="hold"/>
                                        <p:tgtEl>
                                          <p:spTgt spid="4">
                                            <p:graphicEl>
                                              <a:dgm id="{C8264EEA-82AB-4A10-AC28-66C4C6C2E2DE}"/>
                                            </p:graphicEl>
                                          </p:spTgt>
                                        </p:tgtEl>
                                        <p:attrNameLst>
                                          <p:attrName>ppt_x</p:attrName>
                                        </p:attrNameLst>
                                      </p:cBhvr>
                                      <p:tavLst>
                                        <p:tav tm="0">
                                          <p:val>
                                            <p:strVal val="#ppt_x"/>
                                          </p:val>
                                        </p:tav>
                                        <p:tav tm="100000">
                                          <p:val>
                                            <p:strVal val="#ppt_x"/>
                                          </p:val>
                                        </p:tav>
                                      </p:tavLst>
                                    </p:anim>
                                    <p:anim calcmode="lin" valueType="num">
                                      <p:cBhvr>
                                        <p:cTn id="26" dur="1000" fill="hold"/>
                                        <p:tgtEl>
                                          <p:spTgt spid="4">
                                            <p:graphicEl>
                                              <a:dgm id="{C8264EEA-82AB-4A10-AC28-66C4C6C2E2DE}"/>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graphicEl>
                                              <a:dgm id="{AE2EE639-9BD1-4D3D-B87C-91DE80105FEC}"/>
                                            </p:graphicEl>
                                          </p:spTgt>
                                        </p:tgtEl>
                                        <p:attrNameLst>
                                          <p:attrName>style.visibility</p:attrName>
                                        </p:attrNameLst>
                                      </p:cBhvr>
                                      <p:to>
                                        <p:strVal val="visible"/>
                                      </p:to>
                                    </p:set>
                                    <p:animEffect transition="in" filter="fade">
                                      <p:cBhvr>
                                        <p:cTn id="29" dur="1000"/>
                                        <p:tgtEl>
                                          <p:spTgt spid="4">
                                            <p:graphicEl>
                                              <a:dgm id="{AE2EE639-9BD1-4D3D-B87C-91DE80105FEC}"/>
                                            </p:graphicEl>
                                          </p:spTgt>
                                        </p:tgtEl>
                                      </p:cBhvr>
                                    </p:animEffect>
                                    <p:anim calcmode="lin" valueType="num">
                                      <p:cBhvr>
                                        <p:cTn id="30" dur="1000" fill="hold"/>
                                        <p:tgtEl>
                                          <p:spTgt spid="4">
                                            <p:graphicEl>
                                              <a:dgm id="{AE2EE639-9BD1-4D3D-B87C-91DE80105FEC}"/>
                                            </p:graphicEl>
                                          </p:spTgt>
                                        </p:tgtEl>
                                        <p:attrNameLst>
                                          <p:attrName>ppt_x</p:attrName>
                                        </p:attrNameLst>
                                      </p:cBhvr>
                                      <p:tavLst>
                                        <p:tav tm="0">
                                          <p:val>
                                            <p:strVal val="#ppt_x"/>
                                          </p:val>
                                        </p:tav>
                                        <p:tav tm="100000">
                                          <p:val>
                                            <p:strVal val="#ppt_x"/>
                                          </p:val>
                                        </p:tav>
                                      </p:tavLst>
                                    </p:anim>
                                    <p:anim calcmode="lin" valueType="num">
                                      <p:cBhvr>
                                        <p:cTn id="31" dur="1000" fill="hold"/>
                                        <p:tgtEl>
                                          <p:spTgt spid="4">
                                            <p:graphicEl>
                                              <a:dgm id="{AE2EE639-9BD1-4D3D-B87C-91DE80105FEC}"/>
                                            </p:graphic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graphicEl>
                                              <a:dgm id="{05CF0532-0FDD-478D-B852-0C232F095D81}"/>
                                            </p:graphicEl>
                                          </p:spTgt>
                                        </p:tgtEl>
                                        <p:attrNameLst>
                                          <p:attrName>style.visibility</p:attrName>
                                        </p:attrNameLst>
                                      </p:cBhvr>
                                      <p:to>
                                        <p:strVal val="visible"/>
                                      </p:to>
                                    </p:set>
                                    <p:animEffect transition="in" filter="fade">
                                      <p:cBhvr>
                                        <p:cTn id="36" dur="1000"/>
                                        <p:tgtEl>
                                          <p:spTgt spid="4">
                                            <p:graphicEl>
                                              <a:dgm id="{05CF0532-0FDD-478D-B852-0C232F095D81}"/>
                                            </p:graphicEl>
                                          </p:spTgt>
                                        </p:tgtEl>
                                      </p:cBhvr>
                                    </p:animEffect>
                                    <p:anim calcmode="lin" valueType="num">
                                      <p:cBhvr>
                                        <p:cTn id="37" dur="1000" fill="hold"/>
                                        <p:tgtEl>
                                          <p:spTgt spid="4">
                                            <p:graphicEl>
                                              <a:dgm id="{05CF0532-0FDD-478D-B852-0C232F095D81}"/>
                                            </p:graphicEl>
                                          </p:spTgt>
                                        </p:tgtEl>
                                        <p:attrNameLst>
                                          <p:attrName>ppt_x</p:attrName>
                                        </p:attrNameLst>
                                      </p:cBhvr>
                                      <p:tavLst>
                                        <p:tav tm="0">
                                          <p:val>
                                            <p:strVal val="#ppt_x"/>
                                          </p:val>
                                        </p:tav>
                                        <p:tav tm="100000">
                                          <p:val>
                                            <p:strVal val="#ppt_x"/>
                                          </p:val>
                                        </p:tav>
                                      </p:tavLst>
                                    </p:anim>
                                    <p:anim calcmode="lin" valueType="num">
                                      <p:cBhvr>
                                        <p:cTn id="38" dur="1000" fill="hold"/>
                                        <p:tgtEl>
                                          <p:spTgt spid="4">
                                            <p:graphicEl>
                                              <a:dgm id="{05CF0532-0FDD-478D-B852-0C232F095D81}"/>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
                                            <p:graphicEl>
                                              <a:dgm id="{F4ABBCD6-DFAD-4AB5-A519-775B5BD9EEDF}"/>
                                            </p:graphicEl>
                                          </p:spTgt>
                                        </p:tgtEl>
                                        <p:attrNameLst>
                                          <p:attrName>style.visibility</p:attrName>
                                        </p:attrNameLst>
                                      </p:cBhvr>
                                      <p:to>
                                        <p:strVal val="visible"/>
                                      </p:to>
                                    </p:set>
                                    <p:animEffect transition="in" filter="fade">
                                      <p:cBhvr>
                                        <p:cTn id="41" dur="1000"/>
                                        <p:tgtEl>
                                          <p:spTgt spid="4">
                                            <p:graphicEl>
                                              <a:dgm id="{F4ABBCD6-DFAD-4AB5-A519-775B5BD9EEDF}"/>
                                            </p:graphicEl>
                                          </p:spTgt>
                                        </p:tgtEl>
                                      </p:cBhvr>
                                    </p:animEffect>
                                    <p:anim calcmode="lin" valueType="num">
                                      <p:cBhvr>
                                        <p:cTn id="42" dur="1000" fill="hold"/>
                                        <p:tgtEl>
                                          <p:spTgt spid="4">
                                            <p:graphicEl>
                                              <a:dgm id="{F4ABBCD6-DFAD-4AB5-A519-775B5BD9EEDF}"/>
                                            </p:graphicEl>
                                          </p:spTgt>
                                        </p:tgtEl>
                                        <p:attrNameLst>
                                          <p:attrName>ppt_x</p:attrName>
                                        </p:attrNameLst>
                                      </p:cBhvr>
                                      <p:tavLst>
                                        <p:tav tm="0">
                                          <p:val>
                                            <p:strVal val="#ppt_x"/>
                                          </p:val>
                                        </p:tav>
                                        <p:tav tm="100000">
                                          <p:val>
                                            <p:strVal val="#ppt_x"/>
                                          </p:val>
                                        </p:tav>
                                      </p:tavLst>
                                    </p:anim>
                                    <p:anim calcmode="lin" valueType="num">
                                      <p:cBhvr>
                                        <p:cTn id="43" dur="1000" fill="hold"/>
                                        <p:tgtEl>
                                          <p:spTgt spid="4">
                                            <p:graphicEl>
                                              <a:dgm id="{F4ABBCD6-DFAD-4AB5-A519-775B5BD9EED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419872" y="332656"/>
            <a:ext cx="2088232" cy="893961"/>
          </a:xfrm>
          <a:noFill/>
          <a:ln>
            <a:noFill/>
          </a:ln>
        </p:spPr>
        <p:style>
          <a:lnRef idx="2">
            <a:schemeClr val="dk1"/>
          </a:lnRef>
          <a:fillRef idx="1">
            <a:schemeClr val="lt1"/>
          </a:fillRef>
          <a:effectRef idx="0">
            <a:schemeClr val="dk1"/>
          </a:effectRef>
          <a:fontRef idx="minor">
            <a:schemeClr val="dk1"/>
          </a:fontRef>
        </p:style>
        <p:txBody>
          <a:bodyPr>
            <a:normAutofit/>
          </a:bodyPr>
          <a:lstStyle/>
          <a:p>
            <a:r>
              <a:rPr lang="es-AR" b="1" u="sng" dirty="0" smtClean="0">
                <a:solidFill>
                  <a:srgbClr val="C00000"/>
                </a:solidFill>
                <a:effectLst>
                  <a:outerShdw blurRad="38100" dist="38100" dir="2700000" algn="tl">
                    <a:srgbClr val="000000">
                      <a:alpha val="43137"/>
                    </a:srgbClr>
                  </a:outerShdw>
                </a:effectLst>
              </a:rPr>
              <a:t>ÍNDICE</a:t>
            </a:r>
            <a:endParaRPr lang="es-EC" b="1" u="sng" dirty="0">
              <a:solidFill>
                <a:srgbClr val="C00000"/>
              </a:solidFill>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323528" y="1772816"/>
            <a:ext cx="6400800" cy="3888432"/>
          </a:xfrm>
        </p:spPr>
        <p:txBody>
          <a:bodyPr>
            <a:normAutofit fontScale="92500" lnSpcReduction="20000"/>
          </a:bodyPr>
          <a:lstStyle/>
          <a:p>
            <a:pPr marL="457200" indent="-457200" algn="l">
              <a:buClr>
                <a:srgbClr val="C00000"/>
              </a:buClr>
              <a:buFont typeface="Arial" pitchFamily="34" charset="0"/>
              <a:buChar char="•"/>
            </a:pPr>
            <a:r>
              <a:rPr lang="es-AR" dirty="0" smtClean="0">
                <a:solidFill>
                  <a:schemeClr val="tx2"/>
                </a:solidFill>
                <a:hlinkClick r:id="rId3" action="ppaction://hlinksldjump"/>
              </a:rPr>
              <a:t>Problema</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4" action="ppaction://hlinksldjump"/>
              </a:rPr>
              <a:t>Justificación</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5" action="ppaction://hlinksldjump"/>
              </a:rPr>
              <a:t>Objetivos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6" action="ppaction://hlinksldjump"/>
              </a:rPr>
              <a:t>Marco Teórico</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7" action="ppaction://hlinksldjump"/>
              </a:rPr>
              <a:t>Materiales y Métodos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8" action="ppaction://hlinksldjump"/>
              </a:rPr>
              <a:t>Resultados y Discusión</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9" action="ppaction://hlinksldjump"/>
              </a:rPr>
              <a:t>Conclusiones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10" action="ppaction://hlinksldjump"/>
              </a:rPr>
              <a:t>Recomendaciones</a:t>
            </a:r>
            <a:endParaRPr lang="es-AR" dirty="0" smtClean="0">
              <a:solidFill>
                <a:schemeClr val="tx2"/>
              </a:solidFill>
            </a:endParaRPr>
          </a:p>
          <a:p>
            <a:pPr marL="457200" indent="-457200" algn="l">
              <a:buClr>
                <a:srgbClr val="C00000"/>
              </a:buClr>
              <a:buFont typeface="Arial" pitchFamily="34" charset="0"/>
              <a:buChar char="•"/>
            </a:pPr>
            <a:endParaRPr lang="es-AR" dirty="0" smtClean="0"/>
          </a:p>
          <a:p>
            <a:pPr marL="457200" indent="-457200" algn="l">
              <a:buClr>
                <a:srgbClr val="C00000"/>
              </a:buClr>
              <a:buFont typeface="Arial" pitchFamily="34" charset="0"/>
              <a:buChar char="•"/>
            </a:pPr>
            <a:endParaRPr lang="es-AR" dirty="0" smtClean="0"/>
          </a:p>
          <a:p>
            <a:pPr marL="457200" indent="-457200">
              <a:buClr>
                <a:srgbClr val="C00000"/>
              </a:buClr>
              <a:buFont typeface="Arial" pitchFamily="34" charset="0"/>
              <a:buChar char="•"/>
            </a:pPr>
            <a:endParaRPr lang="es-AR" dirty="0" smtClean="0"/>
          </a:p>
          <a:p>
            <a:pPr marL="457200" indent="-457200">
              <a:buClr>
                <a:srgbClr val="C00000"/>
              </a:buClr>
              <a:buFont typeface="Arial" pitchFamily="34" charset="0"/>
              <a:buChar char="•"/>
            </a:pPr>
            <a:endParaRPr lang="es-EC" dirty="0"/>
          </a:p>
        </p:txBody>
      </p:sp>
      <p:grpSp>
        <p:nvGrpSpPr>
          <p:cNvPr id="6" name="5 Grupo"/>
          <p:cNvGrpSpPr/>
          <p:nvPr/>
        </p:nvGrpSpPr>
        <p:grpSpPr>
          <a:xfrm>
            <a:off x="5796500" y="1696003"/>
            <a:ext cx="2905900" cy="3744416"/>
            <a:chOff x="4860032" y="1772816"/>
            <a:chExt cx="2761884" cy="3239142"/>
          </a:xfrm>
        </p:grpSpPr>
        <p:pic>
          <p:nvPicPr>
            <p:cNvPr id="7171" name="Picture 3" descr="D:\Borisins\tesis\TESIS MICORRIZAS\Fotos\Fotos Monosporicos\Fotos esporas\P80\DSC00367.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860032" y="3458834"/>
              <a:ext cx="2761884" cy="1553124"/>
            </a:xfrm>
            <a:prstGeom prst="rect">
              <a:avLst/>
            </a:prstGeom>
            <a:ln w="88900" cap="sq" cmpd="thickThin">
              <a:solidFill>
                <a:schemeClr val="tx1">
                  <a:lumMod val="85000"/>
                  <a:lumOff val="15000"/>
                </a:schemeClr>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7172" name="Picture 4" descr="D:\Borisins\tesis\TESIS MICORRIZAS\Fotos\Fotos Monosporicos\Fotos esporas\P67\112,113,114,115,116,117.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860032" y="1772816"/>
              <a:ext cx="2761884" cy="1553123"/>
            </a:xfrm>
            <a:prstGeom prst="rect">
              <a:avLst/>
            </a:prstGeom>
            <a:ln w="88900" cap="sq" cmpd="thickThin">
              <a:solidFill>
                <a:schemeClr val="tx1">
                  <a:lumMod val="85000"/>
                  <a:lumOff val="15000"/>
                </a:schemeClr>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grpSp>
      <p:sp>
        <p:nvSpPr>
          <p:cNvPr id="7" name="6 Rectángulo"/>
          <p:cNvSpPr/>
          <p:nvPr/>
        </p:nvSpPr>
        <p:spPr>
          <a:xfrm>
            <a:off x="355212" y="4941168"/>
            <a:ext cx="3928756" cy="499251"/>
          </a:xfrm>
          <a:prstGeom prst="rect">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noFill/>
            </a:endParaRPr>
          </a:p>
        </p:txBody>
      </p:sp>
    </p:spTree>
    <p:extLst>
      <p:ext uri="{BB962C8B-B14F-4D97-AF65-F5344CB8AC3E}">
        <p14:creationId xmlns:p14="http://schemas.microsoft.com/office/powerpoint/2010/main" xmlns="" val="1403512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 calcmode="lin" valueType="num">
                                      <p:cBhvr additive="base">
                                        <p:cTn id="3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31"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499992" y="188640"/>
            <a:ext cx="4450257" cy="584775"/>
          </a:xfrm>
          <a:prstGeom prst="rect">
            <a:avLst/>
          </a:prstGeom>
          <a:noFill/>
        </p:spPr>
        <p:txBody>
          <a:bodyPr wrap="none" rtlCol="0">
            <a:spAutoFit/>
          </a:bodyPr>
          <a:lstStyle/>
          <a:p>
            <a:r>
              <a:rPr lang="es-EC" sz="3200" b="1" dirty="0" smtClean="0">
                <a:effectLst>
                  <a:outerShdw blurRad="38100" dist="38100" dir="2700000" algn="tl">
                    <a:srgbClr val="000000">
                      <a:alpha val="43137"/>
                    </a:srgbClr>
                  </a:outerShdw>
                </a:effectLst>
                <a:latin typeface="Arial" pitchFamily="34" charset="0"/>
                <a:cs typeface="Arial" pitchFamily="34" charset="0"/>
              </a:rPr>
              <a:t>RECOMENDACIONES</a:t>
            </a:r>
            <a:endParaRPr lang="es-EC" sz="3200" b="1" dirty="0">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7" name="6 Diagrama"/>
          <p:cNvGraphicFramePr/>
          <p:nvPr>
            <p:extLst>
              <p:ext uri="{D42A27DB-BD31-4B8C-83A1-F6EECF244321}">
                <p14:modId xmlns:p14="http://schemas.microsoft.com/office/powerpoint/2010/main" xmlns="" val="3012673202"/>
              </p:ext>
            </p:extLst>
          </p:nvPr>
        </p:nvGraphicFramePr>
        <p:xfrm>
          <a:off x="-540568" y="773415"/>
          <a:ext cx="9649072" cy="5175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Nube">
            <a:hlinkClick r:id="rId6" action="ppaction://hlinksldjump"/>
          </p:cNvPr>
          <p:cNvSpPr/>
          <p:nvPr/>
        </p:nvSpPr>
        <p:spPr>
          <a:xfrm>
            <a:off x="343916" y="6291413"/>
            <a:ext cx="966766" cy="566587"/>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AR" sz="1200" b="1" dirty="0" smtClean="0">
                <a:effectLst>
                  <a:outerShdw blurRad="38100" dist="38100" dir="2700000" algn="tl">
                    <a:srgbClr val="000000">
                      <a:alpha val="43137"/>
                    </a:srgbClr>
                  </a:outerShdw>
                </a:effectLst>
              </a:rPr>
              <a:t>ÍNDICE</a:t>
            </a:r>
            <a:endParaRPr lang="es-EC"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29627187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graphicEl>
                                              <a:dgm id="{C8264EEA-82AB-4A10-AC28-66C4C6C2E2DE}"/>
                                            </p:graphicEl>
                                          </p:spTgt>
                                        </p:tgtEl>
                                        <p:attrNameLst>
                                          <p:attrName>style.visibility</p:attrName>
                                        </p:attrNameLst>
                                      </p:cBhvr>
                                      <p:to>
                                        <p:strVal val="visible"/>
                                      </p:to>
                                    </p:set>
                                    <p:animEffect transition="in" filter="fade">
                                      <p:cBhvr>
                                        <p:cTn id="11" dur="1000"/>
                                        <p:tgtEl>
                                          <p:spTgt spid="7">
                                            <p:graphicEl>
                                              <a:dgm id="{C8264EEA-82AB-4A10-AC28-66C4C6C2E2DE}"/>
                                            </p:graphicEl>
                                          </p:spTgt>
                                        </p:tgtEl>
                                      </p:cBhvr>
                                    </p:animEffect>
                                    <p:anim calcmode="lin" valueType="num">
                                      <p:cBhvr>
                                        <p:cTn id="12" dur="1000" fill="hold"/>
                                        <p:tgtEl>
                                          <p:spTgt spid="7">
                                            <p:graphicEl>
                                              <a:dgm id="{C8264EEA-82AB-4A10-AC28-66C4C6C2E2DE}"/>
                                            </p:graphicEl>
                                          </p:spTgt>
                                        </p:tgtEl>
                                        <p:attrNameLst>
                                          <p:attrName>ppt_x</p:attrName>
                                        </p:attrNameLst>
                                      </p:cBhvr>
                                      <p:tavLst>
                                        <p:tav tm="0">
                                          <p:val>
                                            <p:strVal val="#ppt_x"/>
                                          </p:val>
                                        </p:tav>
                                        <p:tav tm="100000">
                                          <p:val>
                                            <p:strVal val="#ppt_x"/>
                                          </p:val>
                                        </p:tav>
                                      </p:tavLst>
                                    </p:anim>
                                    <p:anim calcmode="lin" valueType="num">
                                      <p:cBhvr>
                                        <p:cTn id="13" dur="1000" fill="hold"/>
                                        <p:tgtEl>
                                          <p:spTgt spid="7">
                                            <p:graphicEl>
                                              <a:dgm id="{C8264EEA-82AB-4A10-AC28-66C4C6C2E2DE}"/>
                                            </p:graphic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graphicEl>
                                              <a:dgm id="{AE2EE639-9BD1-4D3D-B87C-91DE80105FEC}"/>
                                            </p:graphicEl>
                                          </p:spTgt>
                                        </p:tgtEl>
                                        <p:attrNameLst>
                                          <p:attrName>style.visibility</p:attrName>
                                        </p:attrNameLst>
                                      </p:cBhvr>
                                      <p:to>
                                        <p:strVal val="visible"/>
                                      </p:to>
                                    </p:set>
                                    <p:animEffect transition="in" filter="fade">
                                      <p:cBhvr>
                                        <p:cTn id="16" dur="1000"/>
                                        <p:tgtEl>
                                          <p:spTgt spid="7">
                                            <p:graphicEl>
                                              <a:dgm id="{AE2EE639-9BD1-4D3D-B87C-91DE80105FEC}"/>
                                            </p:graphicEl>
                                          </p:spTgt>
                                        </p:tgtEl>
                                      </p:cBhvr>
                                    </p:animEffect>
                                    <p:anim calcmode="lin" valueType="num">
                                      <p:cBhvr>
                                        <p:cTn id="17" dur="1000" fill="hold"/>
                                        <p:tgtEl>
                                          <p:spTgt spid="7">
                                            <p:graphicEl>
                                              <a:dgm id="{AE2EE639-9BD1-4D3D-B87C-91DE80105FEC}"/>
                                            </p:graphicEl>
                                          </p:spTgt>
                                        </p:tgtEl>
                                        <p:attrNameLst>
                                          <p:attrName>ppt_x</p:attrName>
                                        </p:attrNameLst>
                                      </p:cBhvr>
                                      <p:tavLst>
                                        <p:tav tm="0">
                                          <p:val>
                                            <p:strVal val="#ppt_x"/>
                                          </p:val>
                                        </p:tav>
                                        <p:tav tm="100000">
                                          <p:val>
                                            <p:strVal val="#ppt_x"/>
                                          </p:val>
                                        </p:tav>
                                      </p:tavLst>
                                    </p:anim>
                                    <p:anim calcmode="lin" valueType="num">
                                      <p:cBhvr>
                                        <p:cTn id="18" dur="1000" fill="hold"/>
                                        <p:tgtEl>
                                          <p:spTgt spid="7">
                                            <p:graphicEl>
                                              <a:dgm id="{AE2EE639-9BD1-4D3D-B87C-91DE80105FEC}"/>
                                            </p:graphic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graphicEl>
                                              <a:dgm id="{05CF0532-0FDD-478D-B852-0C232F095D81}"/>
                                            </p:graphicEl>
                                          </p:spTgt>
                                        </p:tgtEl>
                                        <p:attrNameLst>
                                          <p:attrName>style.visibility</p:attrName>
                                        </p:attrNameLst>
                                      </p:cBhvr>
                                      <p:to>
                                        <p:strVal val="visible"/>
                                      </p:to>
                                    </p:set>
                                    <p:animEffect transition="in" filter="fade">
                                      <p:cBhvr>
                                        <p:cTn id="23" dur="1000"/>
                                        <p:tgtEl>
                                          <p:spTgt spid="7">
                                            <p:graphicEl>
                                              <a:dgm id="{05CF0532-0FDD-478D-B852-0C232F095D81}"/>
                                            </p:graphicEl>
                                          </p:spTgt>
                                        </p:tgtEl>
                                      </p:cBhvr>
                                    </p:animEffect>
                                    <p:anim calcmode="lin" valueType="num">
                                      <p:cBhvr>
                                        <p:cTn id="24" dur="1000" fill="hold"/>
                                        <p:tgtEl>
                                          <p:spTgt spid="7">
                                            <p:graphicEl>
                                              <a:dgm id="{05CF0532-0FDD-478D-B852-0C232F095D81}"/>
                                            </p:graphicEl>
                                          </p:spTgt>
                                        </p:tgtEl>
                                        <p:attrNameLst>
                                          <p:attrName>ppt_x</p:attrName>
                                        </p:attrNameLst>
                                      </p:cBhvr>
                                      <p:tavLst>
                                        <p:tav tm="0">
                                          <p:val>
                                            <p:strVal val="#ppt_x"/>
                                          </p:val>
                                        </p:tav>
                                        <p:tav tm="100000">
                                          <p:val>
                                            <p:strVal val="#ppt_x"/>
                                          </p:val>
                                        </p:tav>
                                      </p:tavLst>
                                    </p:anim>
                                    <p:anim calcmode="lin" valueType="num">
                                      <p:cBhvr>
                                        <p:cTn id="25" dur="1000" fill="hold"/>
                                        <p:tgtEl>
                                          <p:spTgt spid="7">
                                            <p:graphicEl>
                                              <a:dgm id="{05CF0532-0FDD-478D-B852-0C232F095D81}"/>
                                            </p:graphic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graphicEl>
                                              <a:dgm id="{F4ABBCD6-DFAD-4AB5-A519-775B5BD9EEDF}"/>
                                            </p:graphicEl>
                                          </p:spTgt>
                                        </p:tgtEl>
                                        <p:attrNameLst>
                                          <p:attrName>style.visibility</p:attrName>
                                        </p:attrNameLst>
                                      </p:cBhvr>
                                      <p:to>
                                        <p:strVal val="visible"/>
                                      </p:to>
                                    </p:set>
                                    <p:animEffect transition="in" filter="fade">
                                      <p:cBhvr>
                                        <p:cTn id="28" dur="1000"/>
                                        <p:tgtEl>
                                          <p:spTgt spid="7">
                                            <p:graphicEl>
                                              <a:dgm id="{F4ABBCD6-DFAD-4AB5-A519-775B5BD9EEDF}"/>
                                            </p:graphicEl>
                                          </p:spTgt>
                                        </p:tgtEl>
                                      </p:cBhvr>
                                    </p:animEffect>
                                    <p:anim calcmode="lin" valueType="num">
                                      <p:cBhvr>
                                        <p:cTn id="29" dur="1000" fill="hold"/>
                                        <p:tgtEl>
                                          <p:spTgt spid="7">
                                            <p:graphicEl>
                                              <a:dgm id="{F4ABBCD6-DFAD-4AB5-A519-775B5BD9EEDF}"/>
                                            </p:graphicEl>
                                          </p:spTgt>
                                        </p:tgtEl>
                                        <p:attrNameLst>
                                          <p:attrName>ppt_x</p:attrName>
                                        </p:attrNameLst>
                                      </p:cBhvr>
                                      <p:tavLst>
                                        <p:tav tm="0">
                                          <p:val>
                                            <p:strVal val="#ppt_x"/>
                                          </p:val>
                                        </p:tav>
                                        <p:tav tm="100000">
                                          <p:val>
                                            <p:strVal val="#ppt_x"/>
                                          </p:val>
                                        </p:tav>
                                      </p:tavLst>
                                    </p:anim>
                                    <p:anim calcmode="lin" valueType="num">
                                      <p:cBhvr>
                                        <p:cTn id="30" dur="1000" fill="hold"/>
                                        <p:tgtEl>
                                          <p:spTgt spid="7">
                                            <p:graphicEl>
                                              <a:dgm id="{F4ABBCD6-DFAD-4AB5-A519-775B5BD9EEDF}"/>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graphicEl>
                                              <a:dgm id="{29740254-DD28-49F2-817A-2E221393FEC8}"/>
                                            </p:graphicEl>
                                          </p:spTgt>
                                        </p:tgtEl>
                                        <p:attrNameLst>
                                          <p:attrName>style.visibility</p:attrName>
                                        </p:attrNameLst>
                                      </p:cBhvr>
                                      <p:to>
                                        <p:strVal val="visible"/>
                                      </p:to>
                                    </p:set>
                                    <p:animEffect transition="in" filter="fade">
                                      <p:cBhvr>
                                        <p:cTn id="35" dur="1000"/>
                                        <p:tgtEl>
                                          <p:spTgt spid="7">
                                            <p:graphicEl>
                                              <a:dgm id="{29740254-DD28-49F2-817A-2E221393FEC8}"/>
                                            </p:graphicEl>
                                          </p:spTgt>
                                        </p:tgtEl>
                                      </p:cBhvr>
                                    </p:animEffect>
                                    <p:anim calcmode="lin" valueType="num">
                                      <p:cBhvr>
                                        <p:cTn id="36" dur="1000" fill="hold"/>
                                        <p:tgtEl>
                                          <p:spTgt spid="7">
                                            <p:graphicEl>
                                              <a:dgm id="{29740254-DD28-49F2-817A-2E221393FEC8}"/>
                                            </p:graphicEl>
                                          </p:spTgt>
                                        </p:tgtEl>
                                        <p:attrNameLst>
                                          <p:attrName>ppt_x</p:attrName>
                                        </p:attrNameLst>
                                      </p:cBhvr>
                                      <p:tavLst>
                                        <p:tav tm="0">
                                          <p:val>
                                            <p:strVal val="#ppt_x"/>
                                          </p:val>
                                        </p:tav>
                                        <p:tav tm="100000">
                                          <p:val>
                                            <p:strVal val="#ppt_x"/>
                                          </p:val>
                                        </p:tav>
                                      </p:tavLst>
                                    </p:anim>
                                    <p:anim calcmode="lin" valueType="num">
                                      <p:cBhvr>
                                        <p:cTn id="37" dur="1000" fill="hold"/>
                                        <p:tgtEl>
                                          <p:spTgt spid="7">
                                            <p:graphicEl>
                                              <a:dgm id="{29740254-DD28-49F2-817A-2E221393FEC8}"/>
                                            </p:graphic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7">
                                            <p:graphicEl>
                                              <a:dgm id="{0DFA77CF-E7A3-49B9-9751-97283715A72E}"/>
                                            </p:graphicEl>
                                          </p:spTgt>
                                        </p:tgtEl>
                                        <p:attrNameLst>
                                          <p:attrName>style.visibility</p:attrName>
                                        </p:attrNameLst>
                                      </p:cBhvr>
                                      <p:to>
                                        <p:strVal val="visible"/>
                                      </p:to>
                                    </p:set>
                                    <p:animEffect transition="in" filter="fade">
                                      <p:cBhvr>
                                        <p:cTn id="40" dur="1000"/>
                                        <p:tgtEl>
                                          <p:spTgt spid="7">
                                            <p:graphicEl>
                                              <a:dgm id="{0DFA77CF-E7A3-49B9-9751-97283715A72E}"/>
                                            </p:graphicEl>
                                          </p:spTgt>
                                        </p:tgtEl>
                                      </p:cBhvr>
                                    </p:animEffect>
                                    <p:anim calcmode="lin" valueType="num">
                                      <p:cBhvr>
                                        <p:cTn id="41" dur="1000" fill="hold"/>
                                        <p:tgtEl>
                                          <p:spTgt spid="7">
                                            <p:graphicEl>
                                              <a:dgm id="{0DFA77CF-E7A3-49B9-9751-97283715A72E}"/>
                                            </p:graphicEl>
                                          </p:spTgt>
                                        </p:tgtEl>
                                        <p:attrNameLst>
                                          <p:attrName>ppt_x</p:attrName>
                                        </p:attrNameLst>
                                      </p:cBhvr>
                                      <p:tavLst>
                                        <p:tav tm="0">
                                          <p:val>
                                            <p:strVal val="#ppt_x"/>
                                          </p:val>
                                        </p:tav>
                                        <p:tav tm="100000">
                                          <p:val>
                                            <p:strVal val="#ppt_x"/>
                                          </p:val>
                                        </p:tav>
                                      </p:tavLst>
                                    </p:anim>
                                    <p:anim calcmode="lin" valueType="num">
                                      <p:cBhvr>
                                        <p:cTn id="42" dur="1000" fill="hold"/>
                                        <p:tgtEl>
                                          <p:spTgt spid="7">
                                            <p:graphicEl>
                                              <a:dgm id="{0DFA77CF-E7A3-49B9-9751-97283715A72E}"/>
                                            </p:graphic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7">
                                            <p:graphicEl>
                                              <a:dgm id="{4F3617BB-0CE5-426A-9530-876D3355B0C8}"/>
                                            </p:graphicEl>
                                          </p:spTgt>
                                        </p:tgtEl>
                                        <p:attrNameLst>
                                          <p:attrName>style.visibility</p:attrName>
                                        </p:attrNameLst>
                                      </p:cBhvr>
                                      <p:to>
                                        <p:strVal val="visible"/>
                                      </p:to>
                                    </p:set>
                                    <p:animEffect transition="in" filter="fade">
                                      <p:cBhvr>
                                        <p:cTn id="47" dur="1000"/>
                                        <p:tgtEl>
                                          <p:spTgt spid="7">
                                            <p:graphicEl>
                                              <a:dgm id="{4F3617BB-0CE5-426A-9530-876D3355B0C8}"/>
                                            </p:graphicEl>
                                          </p:spTgt>
                                        </p:tgtEl>
                                      </p:cBhvr>
                                    </p:animEffect>
                                    <p:anim calcmode="lin" valueType="num">
                                      <p:cBhvr>
                                        <p:cTn id="48" dur="1000" fill="hold"/>
                                        <p:tgtEl>
                                          <p:spTgt spid="7">
                                            <p:graphicEl>
                                              <a:dgm id="{4F3617BB-0CE5-426A-9530-876D3355B0C8}"/>
                                            </p:graphicEl>
                                          </p:spTgt>
                                        </p:tgtEl>
                                        <p:attrNameLst>
                                          <p:attrName>ppt_x</p:attrName>
                                        </p:attrNameLst>
                                      </p:cBhvr>
                                      <p:tavLst>
                                        <p:tav tm="0">
                                          <p:val>
                                            <p:strVal val="#ppt_x"/>
                                          </p:val>
                                        </p:tav>
                                        <p:tav tm="100000">
                                          <p:val>
                                            <p:strVal val="#ppt_x"/>
                                          </p:val>
                                        </p:tav>
                                      </p:tavLst>
                                    </p:anim>
                                    <p:anim calcmode="lin" valueType="num">
                                      <p:cBhvr>
                                        <p:cTn id="49" dur="1000" fill="hold"/>
                                        <p:tgtEl>
                                          <p:spTgt spid="7">
                                            <p:graphicEl>
                                              <a:dgm id="{4F3617BB-0CE5-426A-9530-876D3355B0C8}"/>
                                            </p:graphic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7">
                                            <p:graphicEl>
                                              <a:dgm id="{C1D61FDD-B785-4CD9-ADFC-6B31B4F41D2C}"/>
                                            </p:graphicEl>
                                          </p:spTgt>
                                        </p:tgtEl>
                                        <p:attrNameLst>
                                          <p:attrName>style.visibility</p:attrName>
                                        </p:attrNameLst>
                                      </p:cBhvr>
                                      <p:to>
                                        <p:strVal val="visible"/>
                                      </p:to>
                                    </p:set>
                                    <p:animEffect transition="in" filter="fade">
                                      <p:cBhvr>
                                        <p:cTn id="52" dur="1000"/>
                                        <p:tgtEl>
                                          <p:spTgt spid="7">
                                            <p:graphicEl>
                                              <a:dgm id="{C1D61FDD-B785-4CD9-ADFC-6B31B4F41D2C}"/>
                                            </p:graphicEl>
                                          </p:spTgt>
                                        </p:tgtEl>
                                      </p:cBhvr>
                                    </p:animEffect>
                                    <p:anim calcmode="lin" valueType="num">
                                      <p:cBhvr>
                                        <p:cTn id="53" dur="1000" fill="hold"/>
                                        <p:tgtEl>
                                          <p:spTgt spid="7">
                                            <p:graphicEl>
                                              <a:dgm id="{C1D61FDD-B785-4CD9-ADFC-6B31B4F41D2C}"/>
                                            </p:graphicEl>
                                          </p:spTgt>
                                        </p:tgtEl>
                                        <p:attrNameLst>
                                          <p:attrName>ppt_x</p:attrName>
                                        </p:attrNameLst>
                                      </p:cBhvr>
                                      <p:tavLst>
                                        <p:tav tm="0">
                                          <p:val>
                                            <p:strVal val="#ppt_x"/>
                                          </p:val>
                                        </p:tav>
                                        <p:tav tm="100000">
                                          <p:val>
                                            <p:strVal val="#ppt_x"/>
                                          </p:val>
                                        </p:tav>
                                      </p:tavLst>
                                    </p:anim>
                                    <p:anim calcmode="lin" valueType="num">
                                      <p:cBhvr>
                                        <p:cTn id="54" dur="1000" fill="hold"/>
                                        <p:tgtEl>
                                          <p:spTgt spid="7">
                                            <p:graphicEl>
                                              <a:dgm id="{C1D61FDD-B785-4CD9-ADFC-6B31B4F41D2C}"/>
                                            </p:graphic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
                                            <p:graphicEl>
                                              <a:dgm id="{931E9587-E795-4E2E-9D0C-CEFAEE224D2C}"/>
                                            </p:graphicEl>
                                          </p:spTgt>
                                        </p:tgtEl>
                                        <p:attrNameLst>
                                          <p:attrName>style.visibility</p:attrName>
                                        </p:attrNameLst>
                                      </p:cBhvr>
                                      <p:to>
                                        <p:strVal val="visible"/>
                                      </p:to>
                                    </p:set>
                                    <p:animEffect transition="in" filter="fade">
                                      <p:cBhvr>
                                        <p:cTn id="59" dur="1000"/>
                                        <p:tgtEl>
                                          <p:spTgt spid="7">
                                            <p:graphicEl>
                                              <a:dgm id="{931E9587-E795-4E2E-9D0C-CEFAEE224D2C}"/>
                                            </p:graphicEl>
                                          </p:spTgt>
                                        </p:tgtEl>
                                      </p:cBhvr>
                                    </p:animEffect>
                                    <p:anim calcmode="lin" valueType="num">
                                      <p:cBhvr>
                                        <p:cTn id="60" dur="1000" fill="hold"/>
                                        <p:tgtEl>
                                          <p:spTgt spid="7">
                                            <p:graphicEl>
                                              <a:dgm id="{931E9587-E795-4E2E-9D0C-CEFAEE224D2C}"/>
                                            </p:graphicEl>
                                          </p:spTgt>
                                        </p:tgtEl>
                                        <p:attrNameLst>
                                          <p:attrName>ppt_x</p:attrName>
                                        </p:attrNameLst>
                                      </p:cBhvr>
                                      <p:tavLst>
                                        <p:tav tm="0">
                                          <p:val>
                                            <p:strVal val="#ppt_x"/>
                                          </p:val>
                                        </p:tav>
                                        <p:tav tm="100000">
                                          <p:val>
                                            <p:strVal val="#ppt_x"/>
                                          </p:val>
                                        </p:tav>
                                      </p:tavLst>
                                    </p:anim>
                                    <p:anim calcmode="lin" valueType="num">
                                      <p:cBhvr>
                                        <p:cTn id="61" dur="1000" fill="hold"/>
                                        <p:tgtEl>
                                          <p:spTgt spid="7">
                                            <p:graphicEl>
                                              <a:dgm id="{931E9587-E795-4E2E-9D0C-CEFAEE224D2C}"/>
                                            </p:graphic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7">
                                            <p:graphicEl>
                                              <a:dgm id="{64507A4B-07C2-4FB7-A462-F9BC8882F099}"/>
                                            </p:graphicEl>
                                          </p:spTgt>
                                        </p:tgtEl>
                                        <p:attrNameLst>
                                          <p:attrName>style.visibility</p:attrName>
                                        </p:attrNameLst>
                                      </p:cBhvr>
                                      <p:to>
                                        <p:strVal val="visible"/>
                                      </p:to>
                                    </p:set>
                                    <p:animEffect transition="in" filter="fade">
                                      <p:cBhvr>
                                        <p:cTn id="64" dur="1000"/>
                                        <p:tgtEl>
                                          <p:spTgt spid="7">
                                            <p:graphicEl>
                                              <a:dgm id="{64507A4B-07C2-4FB7-A462-F9BC8882F099}"/>
                                            </p:graphicEl>
                                          </p:spTgt>
                                        </p:tgtEl>
                                      </p:cBhvr>
                                    </p:animEffect>
                                    <p:anim calcmode="lin" valueType="num">
                                      <p:cBhvr>
                                        <p:cTn id="65" dur="1000" fill="hold"/>
                                        <p:tgtEl>
                                          <p:spTgt spid="7">
                                            <p:graphicEl>
                                              <a:dgm id="{64507A4B-07C2-4FB7-A462-F9BC8882F099}"/>
                                            </p:graphicEl>
                                          </p:spTgt>
                                        </p:tgtEl>
                                        <p:attrNameLst>
                                          <p:attrName>ppt_x</p:attrName>
                                        </p:attrNameLst>
                                      </p:cBhvr>
                                      <p:tavLst>
                                        <p:tav tm="0">
                                          <p:val>
                                            <p:strVal val="#ppt_x"/>
                                          </p:val>
                                        </p:tav>
                                        <p:tav tm="100000">
                                          <p:val>
                                            <p:strVal val="#ppt_x"/>
                                          </p:val>
                                        </p:tav>
                                      </p:tavLst>
                                    </p:anim>
                                    <p:anim calcmode="lin" valueType="num">
                                      <p:cBhvr>
                                        <p:cTn id="66" dur="1000" fill="hold"/>
                                        <p:tgtEl>
                                          <p:spTgt spid="7">
                                            <p:graphicEl>
                                              <a:dgm id="{64507A4B-07C2-4FB7-A462-F9BC8882F09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7" grpId="0" uiExpand="1">
        <p:bldSub>
          <a:bldDgm bld="one"/>
        </p:bldSub>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D:\RESPALDO 17-06-2012\Users\HP\Pictures\Imagenes\Nokia C6\201203\201203A0\280320122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88024" y="3179214"/>
            <a:ext cx="4104456" cy="279406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5437317" y="1772816"/>
            <a:ext cx="3223961" cy="923330"/>
          </a:xfrm>
          <a:prstGeom prst="rect">
            <a:avLst/>
          </a:prstGeom>
          <a:noFill/>
        </p:spPr>
        <p:txBody>
          <a:bodyPr wrap="non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0000" endA="300" endPos="50000" dist="29997" dir="5400000" sy="-100000" algn="bl" rotWithShape="0"/>
                </a:effectLst>
                <a:latin typeface="Arial" pitchFamily="34" charset="0"/>
                <a:cs typeface="Arial" pitchFamily="34" charset="0"/>
              </a:rPr>
              <a:t>MUCHAS</a:t>
            </a:r>
            <a:endPar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0000" endA="300" endPos="50000" dist="29997" dir="5400000" sy="-100000" algn="bl" rotWithShape="0"/>
              </a:effectLst>
              <a:latin typeface="Arial" pitchFamily="34" charset="0"/>
              <a:cs typeface="Arial" pitchFamily="34" charset="0"/>
            </a:endParaRPr>
          </a:p>
        </p:txBody>
      </p:sp>
      <p:sp>
        <p:nvSpPr>
          <p:cNvPr id="8" name="7 Rectángulo"/>
          <p:cNvSpPr/>
          <p:nvPr/>
        </p:nvSpPr>
        <p:spPr>
          <a:xfrm>
            <a:off x="967887" y="4148344"/>
            <a:ext cx="3377849" cy="923330"/>
          </a:xfrm>
          <a:prstGeom prst="rect">
            <a:avLst/>
          </a:prstGeom>
          <a:noFill/>
        </p:spPr>
        <p:txBody>
          <a:bodyPr wrap="non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5000" endA="300" endPos="45500" dir="5400000" sy="-100000" algn="bl" rotWithShape="0"/>
                </a:effectLst>
                <a:latin typeface="Arial" pitchFamily="34" charset="0"/>
                <a:cs typeface="Arial" pitchFamily="34" charset="0"/>
              </a:rPr>
              <a:t>GRACIAS</a:t>
            </a:r>
            <a:endParaRPr lang="es-E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algn="tl" rotWithShape="0">
                  <a:srgbClr val="000000"/>
                </a:outerShdw>
                <a:reflection blurRad="6350" stA="55000" endA="300" endPos="45500" dir="5400000" sy="-100000" algn="bl" rotWithShape="0"/>
              </a:effectLst>
              <a:latin typeface="Arial" pitchFamily="34" charset="0"/>
              <a:cs typeface="Arial" pitchFamily="34" charset="0"/>
            </a:endParaRPr>
          </a:p>
        </p:txBody>
      </p:sp>
      <p:pic>
        <p:nvPicPr>
          <p:cNvPr id="16386" name="Picture 2" descr="D:\Borisins\tesis\TESIS MICORRIZAS\Fotos\FOTOS ANALIS\Ensayo fitorremediacion\DSC0217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7573" y="1177587"/>
            <a:ext cx="3708163" cy="278149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6" name="5 Nube">
            <a:hlinkClick r:id="rId4" action="ppaction://hlinksldjump"/>
          </p:cNvPr>
          <p:cNvSpPr/>
          <p:nvPr/>
        </p:nvSpPr>
        <p:spPr>
          <a:xfrm>
            <a:off x="343916" y="6291413"/>
            <a:ext cx="966766" cy="566587"/>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AR" sz="1200" b="1" dirty="0" smtClean="0">
                <a:effectLst>
                  <a:outerShdw blurRad="38100" dist="38100" dir="2700000" algn="tl">
                    <a:srgbClr val="000000">
                      <a:alpha val="43137"/>
                    </a:srgbClr>
                  </a:outerShdw>
                </a:effectLst>
              </a:rPr>
              <a:t>ÍNDICE</a:t>
            </a:r>
            <a:endParaRPr lang="es-EC"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035538678"/>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42" presetClass="entr" presetSubtype="0" fill="hold" nodeType="withEffect">
                                  <p:stCondLst>
                                    <p:cond delay="0"/>
                                  </p:stCondLst>
                                  <p:childTnLst>
                                    <p:set>
                                      <p:cBhvr>
                                        <p:cTn id="38" dur="1" fill="hold">
                                          <p:stCondLst>
                                            <p:cond delay="0"/>
                                          </p:stCondLst>
                                        </p:cTn>
                                        <p:tgtEl>
                                          <p:spTgt spid="6148"/>
                                        </p:tgtEl>
                                        <p:attrNameLst>
                                          <p:attrName>style.visibility</p:attrName>
                                        </p:attrNameLst>
                                      </p:cBhvr>
                                      <p:to>
                                        <p:strVal val="visible"/>
                                      </p:to>
                                    </p:set>
                                    <p:animEffect transition="in" filter="fade">
                                      <p:cBhvr>
                                        <p:cTn id="39" dur="1000"/>
                                        <p:tgtEl>
                                          <p:spTgt spid="6148"/>
                                        </p:tgtEl>
                                      </p:cBhvr>
                                    </p:animEffect>
                                    <p:anim calcmode="lin" valueType="num">
                                      <p:cBhvr>
                                        <p:cTn id="40" dur="1000" fill="hold"/>
                                        <p:tgtEl>
                                          <p:spTgt spid="6148"/>
                                        </p:tgtEl>
                                        <p:attrNameLst>
                                          <p:attrName>ppt_x</p:attrName>
                                        </p:attrNameLst>
                                      </p:cBhvr>
                                      <p:tavLst>
                                        <p:tav tm="0">
                                          <p:val>
                                            <p:strVal val="#ppt_x"/>
                                          </p:val>
                                        </p:tav>
                                        <p:tav tm="100000">
                                          <p:val>
                                            <p:strVal val="#ppt_x"/>
                                          </p:val>
                                        </p:tav>
                                      </p:tavLst>
                                    </p:anim>
                                    <p:anim calcmode="lin" valueType="num">
                                      <p:cBhvr>
                                        <p:cTn id="41" dur="1000" fill="hold"/>
                                        <p:tgtEl>
                                          <p:spTgt spid="6148"/>
                                        </p:tgtEl>
                                        <p:attrNameLst>
                                          <p:attrName>ppt_y</p:attrName>
                                        </p:attrNameLst>
                                      </p:cBhvr>
                                      <p:tavLst>
                                        <p:tav tm="0">
                                          <p:val>
                                            <p:strVal val="#ppt_y+.1"/>
                                          </p:val>
                                        </p:tav>
                                        <p:tav tm="100000">
                                          <p:val>
                                            <p:strVal val="#ppt_y"/>
                                          </p:val>
                                        </p:tav>
                                      </p:tavLst>
                                    </p:anim>
                                  </p:childTnLst>
                                </p:cTn>
                              </p:par>
                              <p:par>
                                <p:cTn id="42" presetID="45" presetClass="entr" presetSubtype="0" fill="hold" nodeType="withEffect">
                                  <p:stCondLst>
                                    <p:cond delay="0"/>
                                  </p:stCondLst>
                                  <p:childTnLst>
                                    <p:set>
                                      <p:cBhvr>
                                        <p:cTn id="43" dur="1" fill="hold">
                                          <p:stCondLst>
                                            <p:cond delay="0"/>
                                          </p:stCondLst>
                                        </p:cTn>
                                        <p:tgtEl>
                                          <p:spTgt spid="16386"/>
                                        </p:tgtEl>
                                        <p:attrNameLst>
                                          <p:attrName>style.visibility</p:attrName>
                                        </p:attrNameLst>
                                      </p:cBhvr>
                                      <p:to>
                                        <p:strVal val="visible"/>
                                      </p:to>
                                    </p:set>
                                    <p:animEffect transition="in" filter="fade">
                                      <p:cBhvr>
                                        <p:cTn id="44" dur="2000"/>
                                        <p:tgtEl>
                                          <p:spTgt spid="16386"/>
                                        </p:tgtEl>
                                      </p:cBhvr>
                                    </p:animEffect>
                                    <p:anim calcmode="lin" valueType="num">
                                      <p:cBhvr>
                                        <p:cTn id="45" dur="2000" fill="hold"/>
                                        <p:tgtEl>
                                          <p:spTgt spid="16386"/>
                                        </p:tgtEl>
                                        <p:attrNameLst>
                                          <p:attrName>ppt_w</p:attrName>
                                        </p:attrNameLst>
                                      </p:cBhvr>
                                      <p:tavLst>
                                        <p:tav tm="0" fmla="#ppt_w*sin(2.5*pi*$)">
                                          <p:val>
                                            <p:fltVal val="0"/>
                                          </p:val>
                                        </p:tav>
                                        <p:tav tm="100000">
                                          <p:val>
                                            <p:fltVal val="1"/>
                                          </p:val>
                                        </p:tav>
                                      </p:tavLst>
                                    </p:anim>
                                    <p:anim calcmode="lin" valueType="num">
                                      <p:cBhvr>
                                        <p:cTn id="46" dur="2000" fill="hold"/>
                                        <p:tgtEl>
                                          <p:spTgt spid="1638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495792" y="332656"/>
            <a:ext cx="6260175" cy="830997"/>
          </a:xfrm>
          <a:prstGeom prst="rect">
            <a:avLst/>
          </a:prstGeom>
          <a:noFill/>
        </p:spPr>
        <p:txBody>
          <a:bodyPr wrap="none" rtlCol="0">
            <a:spAutoFit/>
          </a:bodyPr>
          <a:lstStyle/>
          <a:p>
            <a:r>
              <a:rPr lang="es-EC" sz="4800" b="1" dirty="0" smtClean="0">
                <a:effectLst>
                  <a:outerShdw blurRad="38100" dist="38100" dir="2700000" algn="tl">
                    <a:srgbClr val="000000">
                      <a:alpha val="43137"/>
                    </a:srgbClr>
                  </a:outerShdw>
                </a:effectLst>
                <a:latin typeface="Arial" pitchFamily="34" charset="0"/>
                <a:cs typeface="Arial" pitchFamily="34" charset="0"/>
              </a:rPr>
              <a:t>AGRADECIMIENTOS</a:t>
            </a:r>
            <a:endParaRPr lang="es-EC" sz="48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2 Marcador de contenido"/>
          <p:cNvSpPr>
            <a:spLocks noGrp="1"/>
          </p:cNvSpPr>
          <p:nvPr>
            <p:ph idx="1"/>
          </p:nvPr>
        </p:nvSpPr>
        <p:spPr>
          <a:xfrm>
            <a:off x="457200" y="1163653"/>
            <a:ext cx="5626968" cy="4896544"/>
          </a:xfrm>
        </p:spPr>
        <p:txBody>
          <a:bodyPr>
            <a:noAutofit/>
          </a:bodyPr>
          <a:lstStyle/>
          <a:p>
            <a:endParaRPr lang="es-EC" sz="2000" dirty="0" smtClean="0">
              <a:latin typeface="Arial" pitchFamily="34" charset="0"/>
              <a:cs typeface="Arial" pitchFamily="34" charset="0"/>
            </a:endParaRPr>
          </a:p>
          <a:p>
            <a:pPr algn="just"/>
            <a:r>
              <a:rPr lang="es-EC" sz="2000" dirty="0" smtClean="0">
                <a:latin typeface="Arial" pitchFamily="34" charset="0"/>
                <a:cs typeface="Arial" pitchFamily="34" charset="0"/>
              </a:rPr>
              <a:t>EMPRESA PÚBLICA PETROECUADOR. CENTRO DE INVESTIGACIÓN DE TECNOLOGÍAS AMBIENTALES (CITVAS).</a:t>
            </a:r>
          </a:p>
          <a:p>
            <a:pPr algn="ctr"/>
            <a:endParaRPr lang="es-EC" sz="2400" dirty="0" smtClean="0">
              <a:latin typeface="Arial" pitchFamily="34" charset="0"/>
              <a:cs typeface="Arial" pitchFamily="34" charset="0"/>
            </a:endParaRPr>
          </a:p>
          <a:p>
            <a:pPr algn="ctr"/>
            <a:endParaRPr lang="es-EC" sz="2000" dirty="0" smtClean="0">
              <a:latin typeface="Arial" pitchFamily="34" charset="0"/>
              <a:cs typeface="Arial" pitchFamily="34" charset="0"/>
            </a:endParaRPr>
          </a:p>
          <a:p>
            <a:pPr algn="ctr"/>
            <a:r>
              <a:rPr lang="es-EC" sz="2000" dirty="0" smtClean="0">
                <a:latin typeface="Arial" pitchFamily="34" charset="0"/>
                <a:cs typeface="Arial" pitchFamily="34" charset="0"/>
              </a:rPr>
              <a:t>ESCUELA POLITÉCNICA DEL EJÉRCITO. </a:t>
            </a:r>
          </a:p>
          <a:p>
            <a:pPr algn="ctr"/>
            <a:endParaRPr lang="es-EC" sz="2400" dirty="0" smtClean="0">
              <a:latin typeface="Arial" pitchFamily="34" charset="0"/>
              <a:cs typeface="Arial" pitchFamily="34" charset="0"/>
            </a:endParaRPr>
          </a:p>
          <a:p>
            <a:endParaRPr lang="es-EC" sz="2000" dirty="0" smtClean="0">
              <a:latin typeface="Arial" pitchFamily="34" charset="0"/>
              <a:cs typeface="Arial" pitchFamily="34" charset="0"/>
            </a:endParaRPr>
          </a:p>
          <a:p>
            <a:pPr algn="just"/>
            <a:r>
              <a:rPr lang="es-EC" sz="2000" dirty="0" smtClean="0">
                <a:latin typeface="Arial" pitchFamily="34" charset="0"/>
                <a:cs typeface="Arial" pitchFamily="34" charset="0"/>
              </a:rPr>
              <a:t>DEPARTAMENTO DE CIENCIAS DE LA VIDA – CARRERA DE INGENIERÍA EN BIOTECNOLOGÍA</a:t>
            </a:r>
            <a:r>
              <a:rPr lang="es-EC" sz="2400" dirty="0" smtClean="0">
                <a:latin typeface="Arial" pitchFamily="34" charset="0"/>
                <a:cs typeface="Arial" pitchFamily="34" charset="0"/>
              </a:rPr>
              <a:t>.</a:t>
            </a:r>
          </a:p>
        </p:txBody>
      </p:sp>
      <p:pic>
        <p:nvPicPr>
          <p:cNvPr id="6146" name="Picture 2" descr="http://www.ecuavisa.com/images/galerias/20120720_petroecuador_actual20071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9577" b="16354"/>
          <a:stretch/>
        </p:blipFill>
        <p:spPr bwMode="auto">
          <a:xfrm>
            <a:off x="6401490" y="1166038"/>
            <a:ext cx="2665002" cy="138778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6148" name="Picture 4" descr="http://t0.gstatic.com/images?q=tbn:ANd9GcRM09iCe9_D4b4CxAFlsN7u3U6TZpYPmUx9rzyRAHzNoCUYc5WFt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25674" y="2823051"/>
            <a:ext cx="1616635" cy="1581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150" name="Picture 6" descr="http://profile.ak.fbcdn.net/hprofile-ak-prn1/58469_101531983244347_5740733_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48264" y="4437112"/>
            <a:ext cx="1571457" cy="1571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6 Nube">
            <a:hlinkClick r:id="rId5" action="ppaction://hlinksldjump"/>
          </p:cNvPr>
          <p:cNvSpPr/>
          <p:nvPr/>
        </p:nvSpPr>
        <p:spPr>
          <a:xfrm>
            <a:off x="343916" y="6291413"/>
            <a:ext cx="966766" cy="566587"/>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AR" sz="1200" b="1" dirty="0" smtClean="0">
                <a:effectLst>
                  <a:outerShdw blurRad="38100" dist="38100" dir="2700000" algn="tl">
                    <a:srgbClr val="000000">
                      <a:alpha val="43137"/>
                    </a:srgbClr>
                  </a:outerShdw>
                </a:effectLst>
              </a:rPr>
              <a:t>ÍNDICE</a:t>
            </a:r>
            <a:endParaRPr lang="es-EC"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667725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par>
                          <p:cTn id="26" fill="hold">
                            <p:stCondLst>
                              <p:cond delay="500"/>
                            </p:stCondLst>
                            <p:childTnLst>
                              <p:par>
                                <p:cTn id="27" presetID="26" presetClass="entr" presetSubtype="0" fill="hold" nodeType="afterEffect">
                                  <p:stCondLst>
                                    <p:cond delay="0"/>
                                  </p:stCondLst>
                                  <p:childTnLst>
                                    <p:set>
                                      <p:cBhvr>
                                        <p:cTn id="28" dur="1" fill="hold">
                                          <p:stCondLst>
                                            <p:cond delay="0"/>
                                          </p:stCondLst>
                                        </p:cTn>
                                        <p:tgtEl>
                                          <p:spTgt spid="6146"/>
                                        </p:tgtEl>
                                        <p:attrNameLst>
                                          <p:attrName>style.visibility</p:attrName>
                                        </p:attrNameLst>
                                      </p:cBhvr>
                                      <p:to>
                                        <p:strVal val="visible"/>
                                      </p:to>
                                    </p:set>
                                    <p:animEffect transition="in" filter="wipe(down)">
                                      <p:cBhvr>
                                        <p:cTn id="29" dur="580">
                                          <p:stCondLst>
                                            <p:cond delay="0"/>
                                          </p:stCondLst>
                                        </p:cTn>
                                        <p:tgtEl>
                                          <p:spTgt spid="6146"/>
                                        </p:tgtEl>
                                      </p:cBhvr>
                                    </p:animEffect>
                                    <p:anim calcmode="lin" valueType="num">
                                      <p:cBhvr>
                                        <p:cTn id="30"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35" dur="26">
                                          <p:stCondLst>
                                            <p:cond delay="650"/>
                                          </p:stCondLst>
                                        </p:cTn>
                                        <p:tgtEl>
                                          <p:spTgt spid="6146"/>
                                        </p:tgtEl>
                                      </p:cBhvr>
                                      <p:to x="100000" y="60000"/>
                                    </p:animScale>
                                    <p:animScale>
                                      <p:cBhvr>
                                        <p:cTn id="36" dur="166" decel="50000">
                                          <p:stCondLst>
                                            <p:cond delay="676"/>
                                          </p:stCondLst>
                                        </p:cTn>
                                        <p:tgtEl>
                                          <p:spTgt spid="6146"/>
                                        </p:tgtEl>
                                      </p:cBhvr>
                                      <p:to x="100000" y="100000"/>
                                    </p:animScale>
                                    <p:animScale>
                                      <p:cBhvr>
                                        <p:cTn id="37" dur="26">
                                          <p:stCondLst>
                                            <p:cond delay="1312"/>
                                          </p:stCondLst>
                                        </p:cTn>
                                        <p:tgtEl>
                                          <p:spTgt spid="6146"/>
                                        </p:tgtEl>
                                      </p:cBhvr>
                                      <p:to x="100000" y="80000"/>
                                    </p:animScale>
                                    <p:animScale>
                                      <p:cBhvr>
                                        <p:cTn id="38" dur="166" decel="50000">
                                          <p:stCondLst>
                                            <p:cond delay="1338"/>
                                          </p:stCondLst>
                                        </p:cTn>
                                        <p:tgtEl>
                                          <p:spTgt spid="6146"/>
                                        </p:tgtEl>
                                      </p:cBhvr>
                                      <p:to x="100000" y="100000"/>
                                    </p:animScale>
                                    <p:animScale>
                                      <p:cBhvr>
                                        <p:cTn id="39" dur="26">
                                          <p:stCondLst>
                                            <p:cond delay="1642"/>
                                          </p:stCondLst>
                                        </p:cTn>
                                        <p:tgtEl>
                                          <p:spTgt spid="6146"/>
                                        </p:tgtEl>
                                      </p:cBhvr>
                                      <p:to x="100000" y="90000"/>
                                    </p:animScale>
                                    <p:animScale>
                                      <p:cBhvr>
                                        <p:cTn id="40" dur="166" decel="50000">
                                          <p:stCondLst>
                                            <p:cond delay="1668"/>
                                          </p:stCondLst>
                                        </p:cTn>
                                        <p:tgtEl>
                                          <p:spTgt spid="6146"/>
                                        </p:tgtEl>
                                      </p:cBhvr>
                                      <p:to x="100000" y="100000"/>
                                    </p:animScale>
                                    <p:animScale>
                                      <p:cBhvr>
                                        <p:cTn id="41" dur="26">
                                          <p:stCondLst>
                                            <p:cond delay="1808"/>
                                          </p:stCondLst>
                                        </p:cTn>
                                        <p:tgtEl>
                                          <p:spTgt spid="6146"/>
                                        </p:tgtEl>
                                      </p:cBhvr>
                                      <p:to x="100000" y="95000"/>
                                    </p:animScale>
                                    <p:animScale>
                                      <p:cBhvr>
                                        <p:cTn id="42" dur="166" decel="50000">
                                          <p:stCondLst>
                                            <p:cond delay="1834"/>
                                          </p:stCondLst>
                                        </p:cTn>
                                        <p:tgtEl>
                                          <p:spTgt spid="6146"/>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500"/>
                                        <p:tgtEl>
                                          <p:spTgt spid="3">
                                            <p:txEl>
                                              <p:pRg st="4" end="4"/>
                                            </p:txEl>
                                          </p:spTgt>
                                        </p:tgtEl>
                                      </p:cBhvr>
                                    </p:animEffect>
                                  </p:childTnLst>
                                </p:cTn>
                              </p:par>
                            </p:childTnLst>
                          </p:cTn>
                        </p:par>
                        <p:par>
                          <p:cTn id="48" fill="hold">
                            <p:stCondLst>
                              <p:cond delay="500"/>
                            </p:stCondLst>
                            <p:childTnLst>
                              <p:par>
                                <p:cTn id="49" presetID="45" presetClass="entr" presetSubtype="0" fill="hold" nodeType="afterEffect">
                                  <p:stCondLst>
                                    <p:cond delay="0"/>
                                  </p:stCondLst>
                                  <p:childTnLst>
                                    <p:set>
                                      <p:cBhvr>
                                        <p:cTn id="50" dur="1" fill="hold">
                                          <p:stCondLst>
                                            <p:cond delay="0"/>
                                          </p:stCondLst>
                                        </p:cTn>
                                        <p:tgtEl>
                                          <p:spTgt spid="6148"/>
                                        </p:tgtEl>
                                        <p:attrNameLst>
                                          <p:attrName>style.visibility</p:attrName>
                                        </p:attrNameLst>
                                      </p:cBhvr>
                                      <p:to>
                                        <p:strVal val="visible"/>
                                      </p:to>
                                    </p:set>
                                    <p:animEffect transition="in" filter="fade">
                                      <p:cBhvr>
                                        <p:cTn id="51" dur="2000"/>
                                        <p:tgtEl>
                                          <p:spTgt spid="6148"/>
                                        </p:tgtEl>
                                      </p:cBhvr>
                                    </p:animEffect>
                                    <p:anim calcmode="lin" valueType="num">
                                      <p:cBhvr>
                                        <p:cTn id="52" dur="2000" fill="hold"/>
                                        <p:tgtEl>
                                          <p:spTgt spid="6148"/>
                                        </p:tgtEl>
                                        <p:attrNameLst>
                                          <p:attrName>ppt_w</p:attrName>
                                        </p:attrNameLst>
                                      </p:cBhvr>
                                      <p:tavLst>
                                        <p:tav tm="0" fmla="#ppt_w*sin(2.5*pi*$)">
                                          <p:val>
                                            <p:fltVal val="0"/>
                                          </p:val>
                                        </p:tav>
                                        <p:tav tm="100000">
                                          <p:val>
                                            <p:fltVal val="1"/>
                                          </p:val>
                                        </p:tav>
                                      </p:tavLst>
                                    </p:anim>
                                    <p:anim calcmode="lin" valueType="num">
                                      <p:cBhvr>
                                        <p:cTn id="53" dur="2000" fill="hold"/>
                                        <p:tgtEl>
                                          <p:spTgt spid="6148"/>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fade">
                                      <p:cBhvr>
                                        <p:cTn id="58" dur="500"/>
                                        <p:tgtEl>
                                          <p:spTgt spid="3">
                                            <p:txEl>
                                              <p:pRg st="7" end="7"/>
                                            </p:txEl>
                                          </p:spTgt>
                                        </p:tgtEl>
                                      </p:cBhvr>
                                    </p:animEffect>
                                  </p:childTnLst>
                                </p:cTn>
                              </p:par>
                            </p:childTnLst>
                          </p:cTn>
                        </p:par>
                        <p:par>
                          <p:cTn id="59" fill="hold">
                            <p:stCondLst>
                              <p:cond delay="500"/>
                            </p:stCondLst>
                            <p:childTnLst>
                              <p:par>
                                <p:cTn id="60" presetID="45" presetClass="entr" presetSubtype="0" fill="hold" nodeType="afterEffect">
                                  <p:stCondLst>
                                    <p:cond delay="0"/>
                                  </p:stCondLst>
                                  <p:childTnLst>
                                    <p:set>
                                      <p:cBhvr>
                                        <p:cTn id="61" dur="1" fill="hold">
                                          <p:stCondLst>
                                            <p:cond delay="0"/>
                                          </p:stCondLst>
                                        </p:cTn>
                                        <p:tgtEl>
                                          <p:spTgt spid="6150"/>
                                        </p:tgtEl>
                                        <p:attrNameLst>
                                          <p:attrName>style.visibility</p:attrName>
                                        </p:attrNameLst>
                                      </p:cBhvr>
                                      <p:to>
                                        <p:strVal val="visible"/>
                                      </p:to>
                                    </p:set>
                                    <p:animEffect transition="in" filter="fade">
                                      <p:cBhvr>
                                        <p:cTn id="62" dur="2000"/>
                                        <p:tgtEl>
                                          <p:spTgt spid="6150"/>
                                        </p:tgtEl>
                                      </p:cBhvr>
                                    </p:animEffect>
                                    <p:anim calcmode="lin" valueType="num">
                                      <p:cBhvr>
                                        <p:cTn id="63" dur="2000" fill="hold"/>
                                        <p:tgtEl>
                                          <p:spTgt spid="6150"/>
                                        </p:tgtEl>
                                        <p:attrNameLst>
                                          <p:attrName>ppt_w</p:attrName>
                                        </p:attrNameLst>
                                      </p:cBhvr>
                                      <p:tavLst>
                                        <p:tav tm="0" fmla="#ppt_w*sin(2.5*pi*$)">
                                          <p:val>
                                            <p:fltVal val="0"/>
                                          </p:val>
                                        </p:tav>
                                        <p:tav tm="100000">
                                          <p:val>
                                            <p:fltVal val="1"/>
                                          </p:val>
                                        </p:tav>
                                      </p:tavLst>
                                    </p:anim>
                                    <p:anim calcmode="lin" valueType="num">
                                      <p:cBhvr>
                                        <p:cTn id="64" dur="2000" fill="hold"/>
                                        <p:tgtEl>
                                          <p:spTgt spid="61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a:solidFill>
            <a:schemeClr val="bg1"/>
          </a:solidFill>
        </p:spPr>
        <p:txBody>
          <a:bodyPr/>
          <a:lstStyle/>
          <a:p>
            <a:endParaRPr lang="es-EC" dirty="0"/>
          </a:p>
        </p:txBody>
      </p:sp>
    </p:spTree>
    <p:extLst>
      <p:ext uri="{BB962C8B-B14F-4D97-AF65-F5344CB8AC3E}">
        <p14:creationId xmlns:p14="http://schemas.microsoft.com/office/powerpoint/2010/main" xmlns="" val="35831599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26 Grupo"/>
          <p:cNvGrpSpPr/>
          <p:nvPr/>
        </p:nvGrpSpPr>
        <p:grpSpPr>
          <a:xfrm>
            <a:off x="107504" y="1309240"/>
            <a:ext cx="4320211" cy="1512804"/>
            <a:chOff x="0" y="0"/>
            <a:chExt cx="4917057" cy="1578634"/>
          </a:xfrm>
        </p:grpSpPr>
        <p:pic>
          <p:nvPicPr>
            <p:cNvPr id="5" name="4 Imagen" descr="D:\Borisins\tesis\TESIS MICORRIZAS\Fotos\FOTOS ANALIS\Muestreo\P45\P45-5.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20838" y="0"/>
              <a:ext cx="2096219" cy="1570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descr="D:\Borisins\tesis\TESIS MICORRIZAS\Fotos\FOTOS ANALIS\Muestreo\P45\P45-4.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2820838" cy="1578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7" name="6 CuadroTexto"/>
          <p:cNvSpPr txBox="1"/>
          <p:nvPr/>
        </p:nvSpPr>
        <p:spPr>
          <a:xfrm>
            <a:off x="335731" y="260648"/>
            <a:ext cx="2148037" cy="646331"/>
          </a:xfrm>
          <a:prstGeom prst="rect">
            <a:avLst/>
          </a:prstGeom>
          <a:noFill/>
        </p:spPr>
        <p:txBody>
          <a:bodyPr wrap="square" rtlCol="0">
            <a:spAutoFit/>
          </a:bodyPr>
          <a:lstStyle/>
          <a:p>
            <a:r>
              <a:rPr lang="es-AR" sz="3600" b="1" dirty="0" smtClean="0">
                <a:effectLst>
                  <a:outerShdw blurRad="38100" dist="38100" dir="2700000" algn="tl">
                    <a:srgbClr val="000000">
                      <a:alpha val="43137"/>
                    </a:srgbClr>
                  </a:outerShdw>
                </a:effectLst>
                <a:latin typeface="Arial" pitchFamily="34" charset="0"/>
                <a:cs typeface="Arial" pitchFamily="34" charset="0"/>
              </a:rPr>
              <a:t>ANEXOS</a:t>
            </a:r>
            <a:endParaRPr lang="es-EC" sz="3600" b="1" dirty="0">
              <a:effectLst>
                <a:outerShdw blurRad="38100" dist="38100" dir="2700000" algn="tl">
                  <a:srgbClr val="000000">
                    <a:alpha val="43137"/>
                  </a:srgbClr>
                </a:outerShdw>
              </a:effectLst>
              <a:latin typeface="Arial" pitchFamily="34" charset="0"/>
              <a:cs typeface="Arial" pitchFamily="34" charset="0"/>
            </a:endParaRPr>
          </a:p>
        </p:txBody>
      </p:sp>
      <p:sp>
        <p:nvSpPr>
          <p:cNvPr id="8" name="7 CuadroTexto"/>
          <p:cNvSpPr txBox="1"/>
          <p:nvPr/>
        </p:nvSpPr>
        <p:spPr>
          <a:xfrm>
            <a:off x="1443547" y="2837233"/>
            <a:ext cx="1452642" cy="400110"/>
          </a:xfrm>
          <a:prstGeom prst="rect">
            <a:avLst/>
          </a:prstGeom>
          <a:noFill/>
        </p:spPr>
        <p:txBody>
          <a:bodyPr wrap="none" rtlCol="0">
            <a:spAutoFit/>
          </a:bodyPr>
          <a:lstStyle/>
          <a:p>
            <a:r>
              <a:rPr lang="es-EC" sz="20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Sacha - 45</a:t>
            </a:r>
            <a:endParaRPr lang="es-EC" sz="20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9" name="127 Grupo"/>
          <p:cNvGrpSpPr/>
          <p:nvPr/>
        </p:nvGrpSpPr>
        <p:grpSpPr>
          <a:xfrm>
            <a:off x="4724278" y="1300973"/>
            <a:ext cx="4230806" cy="1512804"/>
            <a:chOff x="0" y="0"/>
            <a:chExt cx="4416725" cy="1656272"/>
          </a:xfrm>
        </p:grpSpPr>
        <p:pic>
          <p:nvPicPr>
            <p:cNvPr id="10" name="9 Imagen" descr="D:\Borisins\tesis\TESIS MICORRIZAS\Fotos\FOTOS ANALIS\Muestreo\P65\P65-2.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2216989" cy="1656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10 Imagen" descr="D:\Borisins\tesis\TESIS MICORRIZAS\Fotos\FOTOS ANALIS\Muestreo\P65\P65-17.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16989" y="0"/>
              <a:ext cx="2199736" cy="1656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2" name="11 CuadroTexto"/>
          <p:cNvSpPr txBox="1"/>
          <p:nvPr/>
        </p:nvSpPr>
        <p:spPr>
          <a:xfrm>
            <a:off x="6113361" y="2839571"/>
            <a:ext cx="1452642" cy="400110"/>
          </a:xfrm>
          <a:prstGeom prst="rect">
            <a:avLst/>
          </a:prstGeom>
          <a:noFill/>
        </p:spPr>
        <p:txBody>
          <a:bodyPr wrap="none" rtlCol="0">
            <a:spAutoFit/>
          </a:bodyPr>
          <a:lstStyle/>
          <a:p>
            <a:r>
              <a:rPr lang="es-EC" sz="20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Sacha - 65</a:t>
            </a:r>
            <a:endParaRPr lang="es-EC" sz="20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13" name="12 Flecha curvada hacia arriba">
            <a:hlinkClick r:id="rId6" action="ppaction://hlinksldjump"/>
          </p:cNvPr>
          <p:cNvSpPr/>
          <p:nvPr/>
        </p:nvSpPr>
        <p:spPr>
          <a:xfrm>
            <a:off x="235334" y="5541333"/>
            <a:ext cx="668350" cy="438491"/>
          </a:xfrm>
          <a:prstGeom prst="curvedUp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5" name="14 CuadroTexto"/>
          <p:cNvSpPr txBox="1"/>
          <p:nvPr/>
        </p:nvSpPr>
        <p:spPr>
          <a:xfrm>
            <a:off x="107504" y="5933577"/>
            <a:ext cx="796180" cy="338554"/>
          </a:xfrm>
          <a:prstGeom prst="rect">
            <a:avLst/>
          </a:prstGeom>
          <a:noFill/>
        </p:spPr>
        <p:txBody>
          <a:bodyPr wrap="none" rtlCol="0">
            <a:spAutoFit/>
          </a:bodyPr>
          <a:lstStyle/>
          <a:p>
            <a:r>
              <a:rPr lang="es-EC" sz="1600" b="1" dirty="0" smtClean="0">
                <a:effectLst>
                  <a:outerShdw blurRad="38100" dist="38100" dir="2700000" algn="tl">
                    <a:srgbClr val="000000">
                      <a:alpha val="43137"/>
                    </a:srgbClr>
                  </a:outerShdw>
                </a:effectLst>
                <a:latin typeface="Arial" pitchFamily="34" charset="0"/>
                <a:cs typeface="Arial" pitchFamily="34" charset="0"/>
              </a:rPr>
              <a:t>Volver</a:t>
            </a:r>
            <a:endParaRPr lang="es-EC" sz="1600" b="1" dirty="0">
              <a:effectLst>
                <a:outerShdw blurRad="38100" dist="38100" dir="2700000" algn="tl">
                  <a:srgbClr val="000000">
                    <a:alpha val="43137"/>
                  </a:srgbClr>
                </a:outerShdw>
              </a:effectLst>
              <a:latin typeface="Arial" pitchFamily="34" charset="0"/>
              <a:cs typeface="Arial" pitchFamily="34" charset="0"/>
            </a:endParaRPr>
          </a:p>
        </p:txBody>
      </p:sp>
      <p:grpSp>
        <p:nvGrpSpPr>
          <p:cNvPr id="16" name="124 Grupo"/>
          <p:cNvGrpSpPr/>
          <p:nvPr/>
        </p:nvGrpSpPr>
        <p:grpSpPr>
          <a:xfrm>
            <a:off x="158654" y="3436813"/>
            <a:ext cx="4269062" cy="1504355"/>
            <a:chOff x="0" y="0"/>
            <a:chExt cx="4855687" cy="1821600"/>
          </a:xfrm>
        </p:grpSpPr>
        <p:pic>
          <p:nvPicPr>
            <p:cNvPr id="17" name="16 Imagen" descr="D:\Borisins\tesis\TESIS MICORRIZAS\Fotos\FOTOS ANALIS\Muestreo\P20\P20-5.JP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24023" y="0"/>
              <a:ext cx="2431664" cy="182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17 Imagen" descr="D:\Borisins\tesis\TESIS MICORRIZAS\Fotos\FOTOS ANALIS\Muestreo\P20\P20-1.JPG"/>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0" y="0"/>
              <a:ext cx="2424023" cy="1820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22" name="148 Grupo"/>
          <p:cNvGrpSpPr/>
          <p:nvPr/>
        </p:nvGrpSpPr>
        <p:grpSpPr>
          <a:xfrm>
            <a:off x="4724279" y="3436813"/>
            <a:ext cx="4230805" cy="1507767"/>
            <a:chOff x="0" y="0"/>
            <a:chExt cx="4641011" cy="1656272"/>
          </a:xfrm>
        </p:grpSpPr>
        <p:pic>
          <p:nvPicPr>
            <p:cNvPr id="23" name="22 Imagen" descr="D:\Borisins\tesis\TESIS MICORRIZAS\Fotos\FOTOS ANALIS\Muestreo\PSa-Sur\PSaSur-11.JPG"/>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0" y="0"/>
              <a:ext cx="2441275" cy="1656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23 Imagen" descr="D:\Borisins\tesis\TESIS MICORRIZAS\Fotos\FOTOS ANALIS\Muestreo\PSa-Sur\PSaSur-8.JPG"/>
            <p:cNvPicPr>
              <a:picLocks noChangeAspect="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441275" y="0"/>
              <a:ext cx="2199736" cy="1656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25" name="24 CuadroTexto"/>
          <p:cNvSpPr txBox="1"/>
          <p:nvPr/>
        </p:nvSpPr>
        <p:spPr>
          <a:xfrm>
            <a:off x="1563505" y="5141223"/>
            <a:ext cx="1452642" cy="400110"/>
          </a:xfrm>
          <a:prstGeom prst="rect">
            <a:avLst/>
          </a:prstGeom>
          <a:noFill/>
        </p:spPr>
        <p:txBody>
          <a:bodyPr wrap="none" rtlCol="0">
            <a:spAutoFit/>
          </a:bodyPr>
          <a:lstStyle/>
          <a:p>
            <a:r>
              <a:rPr lang="es-EC" sz="20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Sacha - 20</a:t>
            </a:r>
            <a:endParaRPr lang="es-EC" sz="20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26" name="25 CuadroTexto"/>
          <p:cNvSpPr txBox="1"/>
          <p:nvPr/>
        </p:nvSpPr>
        <p:spPr>
          <a:xfrm>
            <a:off x="6137012" y="5141223"/>
            <a:ext cx="1581138" cy="400110"/>
          </a:xfrm>
          <a:prstGeom prst="rect">
            <a:avLst/>
          </a:prstGeom>
          <a:noFill/>
        </p:spPr>
        <p:txBody>
          <a:bodyPr wrap="none" rtlCol="0">
            <a:spAutoFit/>
          </a:bodyPr>
          <a:lstStyle/>
          <a:p>
            <a:r>
              <a:rPr lang="es-EC" sz="20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Sacha - 112</a:t>
            </a:r>
            <a:endParaRPr lang="es-EC" sz="20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27" name="26 CuadroTexto"/>
          <p:cNvSpPr txBox="1"/>
          <p:nvPr/>
        </p:nvSpPr>
        <p:spPr>
          <a:xfrm>
            <a:off x="2483768" y="717812"/>
            <a:ext cx="4582408" cy="400110"/>
          </a:xfrm>
          <a:prstGeom prst="rect">
            <a:avLst/>
          </a:prstGeom>
          <a:noFill/>
        </p:spPr>
        <p:txBody>
          <a:bodyPr wrap="none" rtlCol="0">
            <a:spAutoFit/>
          </a:bodyPr>
          <a:lstStyle/>
          <a:p>
            <a:r>
              <a:rPr lang="es-EC" sz="2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FOTOS DE PASIVOS AMBIENTALES</a:t>
            </a:r>
            <a:endParaRPr lang="es-EC" sz="20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311336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42" presetClass="entr" presetSubtype="0" fill="hold" nodeType="with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1000"/>
                                        <p:tgtEl>
                                          <p:spTgt spid="26">
                                            <p:txEl>
                                              <p:pRg st="0" end="0"/>
                                            </p:txEl>
                                          </p:spTgt>
                                        </p:tgtEl>
                                      </p:cBhvr>
                                    </p:animEffect>
                                    <p:anim calcmode="lin" valueType="num">
                                      <p:cBhvr>
                                        <p:cTn id="5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5" grpId="0"/>
      <p:bldP spid="25" grpId="0"/>
      <p:bldP spid="26" grpId="0"/>
      <p:bldP spid="2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7" name="2 CuadroTexto"/>
              <p:cNvSpPr txBox="1"/>
              <p:nvPr/>
            </p:nvSpPr>
            <p:spPr>
              <a:xfrm>
                <a:off x="1223628" y="1304530"/>
                <a:ext cx="7056784" cy="429220"/>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s-AR" sz="2000" b="1" i="1">
                              <a:latin typeface="Cambria Math"/>
                            </a:rPr>
                          </m:ctrlPr>
                        </m:sSubPr>
                        <m:e>
                          <m:r>
                            <a:rPr lang="es-AR" sz="2000" b="1" i="1">
                              <a:latin typeface="Cambria Math"/>
                            </a:rPr>
                            <m:t>𝑴𝒔𝒖𝒔</m:t>
                          </m:r>
                        </m:e>
                        <m:sub>
                          <m:r>
                            <a:rPr lang="es-AR" sz="2000" b="1" i="1">
                              <a:latin typeface="Cambria Math"/>
                            </a:rPr>
                            <m:t>𝟎</m:t>
                          </m:r>
                        </m:sub>
                      </m:sSub>
                      <m:r>
                        <a:rPr lang="es-AR" sz="2000" b="1" i="1">
                          <a:latin typeface="Cambria Math"/>
                          <a:ea typeface="Cambria Math"/>
                        </a:rPr>
                        <m:t>×</m:t>
                      </m:r>
                      <m:r>
                        <a:rPr lang="es-AR" sz="2000" b="1" i="1">
                          <a:latin typeface="Cambria Math"/>
                          <a:ea typeface="Cambria Math"/>
                        </a:rPr>
                        <m:t>𝑪</m:t>
                      </m:r>
                      <m:r>
                        <a:rPr lang="es-AR" sz="2000" b="1" i="1">
                          <a:latin typeface="Cambria Math"/>
                          <a:ea typeface="Cambria Math"/>
                        </a:rPr>
                        <m:t>−</m:t>
                      </m:r>
                      <m:r>
                        <a:rPr lang="es-AR" sz="2000" b="1" i="1">
                          <a:latin typeface="Cambria Math"/>
                          <a:ea typeface="Cambria Math"/>
                        </a:rPr>
                        <m:t>𝑴𝒑𝒍𝒂𝒏𝒕𝒂</m:t>
                      </m:r>
                      <m:r>
                        <a:rPr lang="es-AR" sz="2000" b="1" i="1">
                          <a:latin typeface="Cambria Math"/>
                          <a:ea typeface="Cambria Math"/>
                        </a:rPr>
                        <m:t>×</m:t>
                      </m:r>
                      <m:r>
                        <a:rPr lang="es-AR" sz="2000" b="1" i="1">
                          <a:latin typeface="Cambria Math"/>
                          <a:ea typeface="Cambria Math"/>
                        </a:rPr>
                        <m:t>𝑪</m:t>
                      </m:r>
                      <m:r>
                        <a:rPr lang="es-AR" sz="2000" b="1" i="1">
                          <a:latin typeface="Cambria Math"/>
                          <a:ea typeface="Cambria Math"/>
                        </a:rPr>
                        <m:t> −</m:t>
                      </m:r>
                      <m:r>
                        <a:rPr lang="es-AR" sz="2000" b="1" i="1">
                          <a:latin typeface="Cambria Math"/>
                          <a:ea typeface="Cambria Math"/>
                        </a:rPr>
                        <m:t>𝑴𝒂𝒈𝒖𝒂</m:t>
                      </m:r>
                      <m:r>
                        <a:rPr lang="es-AR" sz="2000" b="1" i="1">
                          <a:latin typeface="Cambria Math"/>
                          <a:ea typeface="Cambria Math"/>
                        </a:rPr>
                        <m:t>×</m:t>
                      </m:r>
                      <m:r>
                        <a:rPr lang="es-AR" sz="2000" b="1" i="1">
                          <a:latin typeface="Cambria Math"/>
                          <a:ea typeface="Cambria Math"/>
                        </a:rPr>
                        <m:t>𝑪</m:t>
                      </m:r>
                      <m:r>
                        <a:rPr lang="es-AR" sz="2000" b="1" i="1">
                          <a:latin typeface="Cambria Math"/>
                          <a:ea typeface="Cambria Math"/>
                        </a:rPr>
                        <m:t> =</m:t>
                      </m:r>
                      <m:sSub>
                        <m:sSubPr>
                          <m:ctrlPr>
                            <a:rPr lang="es-AR" sz="2000" b="1" i="1">
                              <a:solidFill>
                                <a:schemeClr val="tx1"/>
                              </a:solidFill>
                              <a:effectLst/>
                              <a:latin typeface="Cambria Math"/>
                            </a:rPr>
                          </m:ctrlPr>
                        </m:sSubPr>
                        <m:e>
                          <m:r>
                            <a:rPr lang="es-AR" sz="2000" b="1" i="1">
                              <a:solidFill>
                                <a:schemeClr val="tx1"/>
                              </a:solidFill>
                              <a:effectLst/>
                              <a:latin typeface="Cambria Math"/>
                            </a:rPr>
                            <m:t>𝑴𝒔𝒖𝒔</m:t>
                          </m:r>
                        </m:e>
                        <m:sub>
                          <m:r>
                            <a:rPr lang="es-AR" sz="2000" b="1" i="1">
                              <a:solidFill>
                                <a:schemeClr val="tx1"/>
                              </a:solidFill>
                              <a:effectLst/>
                              <a:latin typeface="Cambria Math"/>
                            </a:rPr>
                            <m:t>𝒇</m:t>
                          </m:r>
                        </m:sub>
                      </m:sSub>
                      <m:r>
                        <a:rPr lang="es-AR" sz="2000" b="1" i="1">
                          <a:latin typeface="Cambria Math"/>
                          <a:ea typeface="Cambria Math"/>
                        </a:rPr>
                        <m:t>×</m:t>
                      </m:r>
                      <m:r>
                        <a:rPr lang="es-AR" sz="2000" b="1" i="1">
                          <a:latin typeface="Cambria Math"/>
                          <a:ea typeface="Cambria Math"/>
                        </a:rPr>
                        <m:t>𝑪</m:t>
                      </m:r>
                      <m:r>
                        <a:rPr lang="es-AR" sz="2000" b="1" i="1">
                          <a:latin typeface="Cambria Math"/>
                          <a:ea typeface="Cambria Math"/>
                        </a:rPr>
                        <m:t> </m:t>
                      </m:r>
                    </m:oMath>
                  </m:oMathPara>
                </a14:m>
                <a:endParaRPr lang="es-EC" sz="2000" b="1" dirty="0"/>
              </a:p>
            </p:txBody>
          </p:sp>
        </mc:Choice>
        <mc:Fallback>
          <p:sp>
            <p:nvSpPr>
              <p:cNvPr id="7" name="2 CuadroTexto"/>
              <p:cNvSpPr txBox="1">
                <a:spLocks noRot="1" noChangeAspect="1" noMove="1" noResize="1" noEditPoints="1" noAdjustHandles="1" noChangeArrowheads="1" noChangeShapeType="1" noTextEdit="1"/>
              </p:cNvSpPr>
              <p:nvPr/>
            </p:nvSpPr>
            <p:spPr>
              <a:xfrm>
                <a:off x="1223628" y="1304530"/>
                <a:ext cx="7056784" cy="429220"/>
              </a:xfrm>
              <a:prstGeom prst="rect">
                <a:avLst/>
              </a:prstGeom>
              <a:blipFill rotWithShape="1">
                <a:blip r:embed="rId2"/>
                <a:stretch>
                  <a:fillRect b="-8108"/>
                </a:stretch>
              </a:blipFill>
            </p:spPr>
            <p:txBody>
              <a:bodyPr/>
              <a:lstStyle/>
              <a:p>
                <a:r>
                  <a:rPr lang="es-EC">
                    <a:noFill/>
                  </a:rPr>
                  <a:t> </a:t>
                </a:r>
              </a:p>
            </p:txBody>
          </p:sp>
        </mc:Fallback>
      </mc:AlternateContent>
      <p:sp>
        <p:nvSpPr>
          <p:cNvPr id="8" name="7 CuadroTexto"/>
          <p:cNvSpPr txBox="1"/>
          <p:nvPr/>
        </p:nvSpPr>
        <p:spPr>
          <a:xfrm>
            <a:off x="1223628" y="209546"/>
            <a:ext cx="687676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s-AR" sz="2400" b="1" dirty="0" smtClean="0">
                <a:effectLst>
                  <a:outerShdw blurRad="38100" dist="38100" dir="2700000" algn="tl">
                    <a:srgbClr val="000000">
                      <a:alpha val="43137"/>
                    </a:srgbClr>
                  </a:outerShdw>
                </a:effectLst>
              </a:rPr>
              <a:t>Balance de Masas para la Concentración de Cadmio en la Segunda Etapa</a:t>
            </a:r>
            <a:endParaRPr lang="es-EC" sz="2400" b="1" dirty="0" smtClean="0">
              <a:effectLst>
                <a:outerShdw blurRad="38100" dist="38100" dir="2700000" algn="tl">
                  <a:srgbClr val="000000">
                    <a:alpha val="43137"/>
                  </a:srgbClr>
                </a:outerShdw>
              </a:effectLst>
            </a:endParaRPr>
          </a:p>
        </p:txBody>
      </p:sp>
      <p:graphicFrame>
        <p:nvGraphicFramePr>
          <p:cNvPr id="9" name="8 Tabla"/>
          <p:cNvGraphicFramePr>
            <a:graphicFrameLocks noGrp="1"/>
          </p:cNvGraphicFramePr>
          <p:nvPr>
            <p:extLst>
              <p:ext uri="{D42A27DB-BD31-4B8C-83A1-F6EECF244321}">
                <p14:modId xmlns:p14="http://schemas.microsoft.com/office/powerpoint/2010/main" xmlns="" val="3766697630"/>
              </p:ext>
            </p:extLst>
          </p:nvPr>
        </p:nvGraphicFramePr>
        <p:xfrm>
          <a:off x="1367643" y="2132856"/>
          <a:ext cx="6768753" cy="1224135"/>
        </p:xfrm>
        <a:graphic>
          <a:graphicData uri="http://schemas.openxmlformats.org/drawingml/2006/table">
            <a:tbl>
              <a:tblPr>
                <a:tableStyleId>{5940675A-B579-460E-94D1-54222C63F5DA}</a:tableStyleId>
              </a:tblPr>
              <a:tblGrid>
                <a:gridCol w="1029829"/>
                <a:gridCol w="607619"/>
                <a:gridCol w="1135168"/>
                <a:gridCol w="568920"/>
                <a:gridCol w="870933"/>
                <a:gridCol w="652275"/>
                <a:gridCol w="1363949"/>
                <a:gridCol w="540060"/>
              </a:tblGrid>
              <a:tr h="365007">
                <a:tc gridSpan="8">
                  <a:txBody>
                    <a:bodyPr/>
                    <a:lstStyle/>
                    <a:p>
                      <a:pPr algn="ctr" fontAlgn="b"/>
                      <a:r>
                        <a:rPr lang="es-EC" sz="1800" b="1" u="none" strike="noStrike" dirty="0">
                          <a:solidFill>
                            <a:schemeClr val="bg1"/>
                          </a:solidFill>
                          <a:effectLst>
                            <a:outerShdw blurRad="38100" dist="38100" dir="2700000" algn="tl">
                              <a:srgbClr val="000000">
                                <a:alpha val="43137"/>
                              </a:srgbClr>
                            </a:outerShdw>
                          </a:effectLst>
                        </a:rPr>
                        <a:t>Con Hongos Micorrícicos Arbusculares</a:t>
                      </a:r>
                      <a:endParaRPr lang="es-EC" sz="1800" b="1" i="0" u="none" strike="noStrike" dirty="0">
                        <a:solidFill>
                          <a:schemeClr val="bg1"/>
                        </a:solidFill>
                        <a:effectLst>
                          <a:outerShdw blurRad="38100" dist="38100" dir="2700000" algn="tl">
                            <a:srgbClr val="000000">
                              <a:alpha val="43137"/>
                            </a:srgbClr>
                          </a:outerShdw>
                        </a:effectLst>
                        <a:latin typeface="Calibri"/>
                      </a:endParaRPr>
                    </a:p>
                  </a:txBody>
                  <a:tcPr marL="8657" marR="8657" marT="8657" marB="0" anchor="b">
                    <a:solidFill>
                      <a:schemeClr val="tx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86376">
                <a:tc>
                  <a:txBody>
                    <a:bodyPr/>
                    <a:lstStyle/>
                    <a:p>
                      <a:pPr algn="ctr" fontAlgn="b"/>
                      <a:r>
                        <a:rPr lang="es-EC" sz="1400" b="1" u="none" strike="noStrike" dirty="0" err="1">
                          <a:effectLst/>
                        </a:rPr>
                        <a:t>M</a:t>
                      </a:r>
                      <a:r>
                        <a:rPr lang="es-EC" sz="1400" b="1" u="none" strike="noStrike" baseline="-25000" dirty="0" err="1">
                          <a:effectLst/>
                        </a:rPr>
                        <a:t>sustrato</a:t>
                      </a:r>
                      <a:r>
                        <a:rPr lang="es-EC" sz="1400" b="1" u="none" strike="noStrike" baseline="-25000" dirty="0">
                          <a:effectLst/>
                        </a:rPr>
                        <a:t> (0) </a:t>
                      </a:r>
                      <a:r>
                        <a:rPr lang="es-EC" sz="1400" b="1" u="none" strike="noStrike" dirty="0">
                          <a:effectLst/>
                        </a:rPr>
                        <a:t>(g)</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a:effectLst/>
                        </a:rPr>
                        <a:t>800</a:t>
                      </a:r>
                      <a:endParaRPr lang="es-EC" sz="1400" b="0" i="0" u="none" strike="noStrike">
                        <a:solidFill>
                          <a:srgbClr val="000000"/>
                        </a:solidFill>
                        <a:effectLst/>
                        <a:latin typeface="Calibri"/>
                      </a:endParaRPr>
                    </a:p>
                  </a:txBody>
                  <a:tcPr marL="8657" marR="8657" marT="8657" marB="0" anchor="b"/>
                </a:tc>
                <a:tc>
                  <a:txBody>
                    <a:bodyPr/>
                    <a:lstStyle/>
                    <a:p>
                      <a:pPr algn="ctr" fontAlgn="b"/>
                      <a:r>
                        <a:rPr lang="es-EC" sz="1400" b="1" u="none" strike="noStrike" dirty="0" err="1">
                          <a:effectLst/>
                        </a:rPr>
                        <a:t>M</a:t>
                      </a:r>
                      <a:r>
                        <a:rPr lang="es-EC" sz="1400" b="1" u="none" strike="noStrike" baseline="-25000" dirty="0" err="1">
                          <a:effectLst/>
                        </a:rPr>
                        <a:t>planta</a:t>
                      </a:r>
                      <a:r>
                        <a:rPr lang="es-EC" sz="1400" b="1" u="none" strike="noStrike" baseline="-25000" dirty="0">
                          <a:effectLst/>
                        </a:rPr>
                        <a:t> </a:t>
                      </a:r>
                      <a:r>
                        <a:rPr lang="es-EC" sz="1400" b="1" u="none" strike="noStrike" dirty="0">
                          <a:effectLst/>
                        </a:rPr>
                        <a:t>(g)</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dirty="0">
                          <a:effectLst/>
                        </a:rPr>
                        <a:t>15,04</a:t>
                      </a:r>
                      <a:endParaRPr lang="es-EC" sz="1400" b="0" i="0" u="none" strike="noStrike" dirty="0">
                        <a:solidFill>
                          <a:srgbClr val="000000"/>
                        </a:solidFill>
                        <a:effectLst/>
                        <a:latin typeface="Calibri"/>
                      </a:endParaRPr>
                    </a:p>
                  </a:txBody>
                  <a:tcPr marL="8657" marR="8657" marT="8657" marB="0" anchor="b"/>
                </a:tc>
                <a:tc>
                  <a:txBody>
                    <a:bodyPr/>
                    <a:lstStyle/>
                    <a:p>
                      <a:pPr algn="ctr" fontAlgn="b"/>
                      <a:r>
                        <a:rPr lang="es-EC" sz="1400" b="1" u="none" strike="noStrike" dirty="0">
                          <a:effectLst/>
                        </a:rPr>
                        <a:t>M</a:t>
                      </a:r>
                      <a:r>
                        <a:rPr lang="es-EC" sz="1400" b="1" u="none" strike="noStrike" baseline="-25000" dirty="0">
                          <a:effectLst/>
                        </a:rPr>
                        <a:t>H2O </a:t>
                      </a:r>
                      <a:r>
                        <a:rPr lang="es-EC" sz="1400" b="1" u="none" strike="noStrike" dirty="0">
                          <a:effectLst/>
                        </a:rPr>
                        <a:t>(g)</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dirty="0">
                          <a:effectLst/>
                        </a:rPr>
                        <a:t>194</a:t>
                      </a:r>
                      <a:endParaRPr lang="es-EC" sz="1400" b="0" i="0" u="none" strike="noStrike" dirty="0">
                        <a:solidFill>
                          <a:srgbClr val="000000"/>
                        </a:solidFill>
                        <a:effectLst/>
                        <a:latin typeface="Calibri"/>
                      </a:endParaRPr>
                    </a:p>
                  </a:txBody>
                  <a:tcPr marL="8657" marR="8657" marT="8657" marB="0" anchor="b"/>
                </a:tc>
                <a:tc>
                  <a:txBody>
                    <a:bodyPr/>
                    <a:lstStyle/>
                    <a:p>
                      <a:pPr algn="ctr" fontAlgn="b"/>
                      <a:r>
                        <a:rPr lang="es-EC" sz="1400" b="1" u="none" strike="noStrike" dirty="0" err="1">
                          <a:effectLst/>
                        </a:rPr>
                        <a:t>M</a:t>
                      </a:r>
                      <a:r>
                        <a:rPr lang="es-EC" sz="1400" b="1" u="none" strike="noStrike" baseline="-25000" dirty="0" err="1">
                          <a:effectLst/>
                        </a:rPr>
                        <a:t>sustrato</a:t>
                      </a:r>
                      <a:r>
                        <a:rPr lang="es-EC" sz="1400" b="1" u="none" strike="noStrike" baseline="-25000" dirty="0">
                          <a:effectLst/>
                        </a:rPr>
                        <a:t> (f) </a:t>
                      </a:r>
                      <a:r>
                        <a:rPr lang="es-EC" sz="1400" b="1" u="none" strike="noStrike" dirty="0">
                          <a:effectLst/>
                        </a:rPr>
                        <a:t>(g)</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a:effectLst/>
                        </a:rPr>
                        <a:t>800</a:t>
                      </a:r>
                      <a:endParaRPr lang="es-EC" sz="1400" b="0" i="0" u="none" strike="noStrike">
                        <a:solidFill>
                          <a:srgbClr val="000000"/>
                        </a:solidFill>
                        <a:effectLst/>
                        <a:latin typeface="Calibri"/>
                      </a:endParaRPr>
                    </a:p>
                  </a:txBody>
                  <a:tcPr marL="8657" marR="8657" marT="8657" marB="0" anchor="b"/>
                </a:tc>
              </a:tr>
              <a:tr h="286376">
                <a:tc>
                  <a:txBody>
                    <a:bodyPr/>
                    <a:lstStyle/>
                    <a:p>
                      <a:pPr algn="ctr" fontAlgn="b"/>
                      <a:r>
                        <a:rPr lang="es-EC" sz="1400" b="1" u="none" strike="noStrike" dirty="0">
                          <a:effectLst/>
                        </a:rPr>
                        <a:t>C</a:t>
                      </a:r>
                      <a:r>
                        <a:rPr lang="es-EC" sz="1400" b="1" u="none" strike="noStrike" baseline="-25000" dirty="0">
                          <a:effectLst/>
                        </a:rPr>
                        <a:t>0 </a:t>
                      </a:r>
                      <a:r>
                        <a:rPr lang="es-EC" sz="1400" b="1" u="none" strike="noStrike" dirty="0">
                          <a:effectLst/>
                        </a:rPr>
                        <a:t>(ppm)</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a:effectLst/>
                        </a:rPr>
                        <a:t>2,1</a:t>
                      </a:r>
                      <a:endParaRPr lang="es-EC" sz="1400" b="0" i="0" u="none" strike="noStrike">
                        <a:solidFill>
                          <a:srgbClr val="000000"/>
                        </a:solidFill>
                        <a:effectLst/>
                        <a:latin typeface="Calibri"/>
                      </a:endParaRPr>
                    </a:p>
                  </a:txBody>
                  <a:tcPr marL="8657" marR="8657" marT="8657" marB="0" anchor="b"/>
                </a:tc>
                <a:tc>
                  <a:txBody>
                    <a:bodyPr/>
                    <a:lstStyle/>
                    <a:p>
                      <a:pPr algn="ctr" fontAlgn="b"/>
                      <a:r>
                        <a:rPr lang="es-EC" sz="1400" b="1" u="none" strike="noStrike" dirty="0" err="1">
                          <a:effectLst/>
                        </a:rPr>
                        <a:t>Cplanta</a:t>
                      </a:r>
                      <a:r>
                        <a:rPr lang="es-EC" sz="1400" b="1" u="none" strike="noStrike" baseline="-25000" dirty="0">
                          <a:effectLst/>
                        </a:rPr>
                        <a:t> </a:t>
                      </a:r>
                      <a:r>
                        <a:rPr lang="es-EC" sz="1400" b="1" u="none" strike="noStrike" dirty="0">
                          <a:effectLst/>
                        </a:rPr>
                        <a:t>(ppm)</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a:effectLst/>
                        </a:rPr>
                        <a:t>7,27</a:t>
                      </a:r>
                      <a:endParaRPr lang="es-EC" sz="1400" b="0" i="0" u="none" strike="noStrike">
                        <a:solidFill>
                          <a:srgbClr val="000000"/>
                        </a:solidFill>
                        <a:effectLst/>
                        <a:latin typeface="Calibri"/>
                      </a:endParaRPr>
                    </a:p>
                  </a:txBody>
                  <a:tcPr marL="8657" marR="8657" marT="8657" marB="0" anchor="b"/>
                </a:tc>
                <a:tc>
                  <a:txBody>
                    <a:bodyPr/>
                    <a:lstStyle/>
                    <a:p>
                      <a:pPr algn="ctr" fontAlgn="b"/>
                      <a:r>
                        <a:rPr lang="es-EC" sz="1400" b="1" u="none" strike="noStrike" dirty="0">
                          <a:effectLst/>
                        </a:rPr>
                        <a:t>C</a:t>
                      </a:r>
                      <a:r>
                        <a:rPr lang="es-EC" sz="1400" b="1" u="none" strike="noStrike" baseline="-25000" dirty="0">
                          <a:effectLst/>
                        </a:rPr>
                        <a:t>H2O </a:t>
                      </a:r>
                      <a:r>
                        <a:rPr lang="es-EC" sz="1400" b="1" u="none" strike="noStrike" dirty="0">
                          <a:effectLst/>
                        </a:rPr>
                        <a:t>(ppm)</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a:effectLst/>
                        </a:rPr>
                        <a:t>0,17</a:t>
                      </a:r>
                      <a:endParaRPr lang="es-EC" sz="1400" b="0" i="0" u="none" strike="noStrike">
                        <a:solidFill>
                          <a:srgbClr val="000000"/>
                        </a:solidFill>
                        <a:effectLst/>
                        <a:latin typeface="Calibri"/>
                      </a:endParaRPr>
                    </a:p>
                  </a:txBody>
                  <a:tcPr marL="8657" marR="8657" marT="8657" marB="0" anchor="b"/>
                </a:tc>
                <a:tc>
                  <a:txBody>
                    <a:bodyPr/>
                    <a:lstStyle/>
                    <a:p>
                      <a:pPr algn="ctr" fontAlgn="b"/>
                      <a:r>
                        <a:rPr lang="es-EC" sz="1400" b="1" u="none" strike="noStrike" dirty="0">
                          <a:effectLst/>
                        </a:rPr>
                        <a:t>C</a:t>
                      </a:r>
                      <a:r>
                        <a:rPr lang="es-EC" sz="1400" b="1" u="none" strike="noStrike" baseline="-25000" dirty="0">
                          <a:effectLst/>
                        </a:rPr>
                        <a:t>f </a:t>
                      </a:r>
                      <a:r>
                        <a:rPr lang="es-EC" sz="1400" b="1" u="none" strike="noStrike" dirty="0">
                          <a:effectLst/>
                        </a:rPr>
                        <a:t>(ppm) Teórico</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a:effectLst/>
                        </a:rPr>
                        <a:t>1,92</a:t>
                      </a:r>
                      <a:endParaRPr lang="es-EC" sz="1400" b="0" i="0" u="none" strike="noStrike">
                        <a:solidFill>
                          <a:srgbClr val="000000"/>
                        </a:solidFill>
                        <a:effectLst/>
                        <a:latin typeface="Calibri"/>
                      </a:endParaRPr>
                    </a:p>
                  </a:txBody>
                  <a:tcPr marL="8657" marR="8657" marT="8657" marB="0" anchor="b"/>
                </a:tc>
              </a:tr>
              <a:tr h="286376">
                <a:tc>
                  <a:txBody>
                    <a:bodyPr/>
                    <a:lstStyle/>
                    <a:p>
                      <a:pPr algn="ctr" fontAlgn="b"/>
                      <a:endParaRPr lang="es-EC" sz="1400" b="0" i="0" u="none" strike="noStrike" dirty="0">
                        <a:solidFill>
                          <a:srgbClr val="000000"/>
                        </a:solidFill>
                        <a:effectLst/>
                        <a:latin typeface="Calibri"/>
                      </a:endParaRPr>
                    </a:p>
                  </a:txBody>
                  <a:tcPr marL="8657" marR="8657" marT="8657" marB="0" anchor="b"/>
                </a:tc>
                <a:tc>
                  <a:txBody>
                    <a:bodyPr/>
                    <a:lstStyle/>
                    <a:p>
                      <a:pPr algn="ctr" fontAlgn="b"/>
                      <a:endParaRPr lang="es-EC" sz="1400" b="0" i="0" u="none" strike="noStrike">
                        <a:solidFill>
                          <a:srgbClr val="000000"/>
                        </a:solidFill>
                        <a:effectLst/>
                        <a:latin typeface="Calibri"/>
                      </a:endParaRPr>
                    </a:p>
                  </a:txBody>
                  <a:tcPr marL="8657" marR="8657" marT="8657" marB="0" anchor="b"/>
                </a:tc>
                <a:tc>
                  <a:txBody>
                    <a:bodyPr/>
                    <a:lstStyle/>
                    <a:p>
                      <a:pPr algn="ctr" fontAlgn="b"/>
                      <a:endParaRPr lang="es-EC" sz="1400" b="0" i="0" u="none" strike="noStrike" dirty="0">
                        <a:solidFill>
                          <a:srgbClr val="000000"/>
                        </a:solidFill>
                        <a:effectLst/>
                        <a:latin typeface="Calibri"/>
                      </a:endParaRPr>
                    </a:p>
                  </a:txBody>
                  <a:tcPr marL="8657" marR="8657" marT="8657" marB="0" anchor="b"/>
                </a:tc>
                <a:tc>
                  <a:txBody>
                    <a:bodyPr/>
                    <a:lstStyle/>
                    <a:p>
                      <a:pPr algn="ctr" fontAlgn="b"/>
                      <a:endParaRPr lang="es-EC" sz="1400" b="0" i="0" u="none" strike="noStrike">
                        <a:solidFill>
                          <a:srgbClr val="000000"/>
                        </a:solidFill>
                        <a:effectLst/>
                        <a:latin typeface="Calibri"/>
                      </a:endParaRPr>
                    </a:p>
                  </a:txBody>
                  <a:tcPr marL="8657" marR="8657" marT="8657" marB="0" anchor="b"/>
                </a:tc>
                <a:tc>
                  <a:txBody>
                    <a:bodyPr/>
                    <a:lstStyle/>
                    <a:p>
                      <a:pPr algn="ctr" fontAlgn="b"/>
                      <a:endParaRPr lang="es-EC" sz="1400" b="0" i="0" u="none" strike="noStrike">
                        <a:solidFill>
                          <a:srgbClr val="000000"/>
                        </a:solidFill>
                        <a:effectLst/>
                        <a:latin typeface="Calibri"/>
                      </a:endParaRPr>
                    </a:p>
                  </a:txBody>
                  <a:tcPr marL="8657" marR="8657" marT="8657" marB="0" anchor="b"/>
                </a:tc>
                <a:tc>
                  <a:txBody>
                    <a:bodyPr/>
                    <a:lstStyle/>
                    <a:p>
                      <a:pPr algn="ctr" fontAlgn="b"/>
                      <a:endParaRPr lang="es-EC" sz="1400" b="0" i="0" u="none" strike="noStrike">
                        <a:solidFill>
                          <a:srgbClr val="000000"/>
                        </a:solidFill>
                        <a:effectLst/>
                        <a:latin typeface="Calibri"/>
                      </a:endParaRPr>
                    </a:p>
                  </a:txBody>
                  <a:tcPr marL="8657" marR="8657" marT="8657" marB="0" anchor="b"/>
                </a:tc>
                <a:tc>
                  <a:txBody>
                    <a:bodyPr/>
                    <a:lstStyle/>
                    <a:p>
                      <a:pPr algn="ctr" fontAlgn="b"/>
                      <a:r>
                        <a:rPr lang="es-EC" sz="1400" b="1" u="none" strike="noStrike" dirty="0">
                          <a:effectLst/>
                        </a:rPr>
                        <a:t>C</a:t>
                      </a:r>
                      <a:r>
                        <a:rPr lang="es-EC" sz="1400" b="1" u="none" strike="noStrike" baseline="-25000" dirty="0">
                          <a:effectLst/>
                        </a:rPr>
                        <a:t>f </a:t>
                      </a:r>
                      <a:r>
                        <a:rPr lang="es-EC" sz="1400" b="1" u="none" strike="noStrike" dirty="0">
                          <a:effectLst/>
                        </a:rPr>
                        <a:t>(ppm) Real</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dirty="0">
                          <a:effectLst/>
                        </a:rPr>
                        <a:t>1,22</a:t>
                      </a:r>
                      <a:endParaRPr lang="es-EC" sz="1400" b="0" i="0" u="none" strike="noStrike" dirty="0">
                        <a:solidFill>
                          <a:srgbClr val="000000"/>
                        </a:solidFill>
                        <a:effectLst/>
                        <a:latin typeface="Calibri"/>
                      </a:endParaRPr>
                    </a:p>
                  </a:txBody>
                  <a:tcPr marL="8657" marR="8657" marT="8657" marB="0" anchor="b"/>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xmlns="" val="2834488600"/>
              </p:ext>
            </p:extLst>
          </p:nvPr>
        </p:nvGraphicFramePr>
        <p:xfrm>
          <a:off x="1331640" y="3702127"/>
          <a:ext cx="6948769" cy="962612"/>
        </p:xfrm>
        <a:graphic>
          <a:graphicData uri="http://schemas.openxmlformats.org/drawingml/2006/table">
            <a:tbl>
              <a:tblPr>
                <a:tableStyleId>{5940675A-B579-460E-94D1-54222C63F5DA}</a:tableStyleId>
              </a:tblPr>
              <a:tblGrid>
                <a:gridCol w="899136"/>
                <a:gridCol w="781859"/>
                <a:gridCol w="1127317"/>
                <a:gridCol w="622092"/>
                <a:gridCol w="890076"/>
                <a:gridCol w="673642"/>
                <a:gridCol w="1414590"/>
                <a:gridCol w="540057"/>
              </a:tblGrid>
              <a:tr h="158921">
                <a:tc gridSpan="8">
                  <a:txBody>
                    <a:bodyPr/>
                    <a:lstStyle/>
                    <a:p>
                      <a:pPr algn="ctr" fontAlgn="b"/>
                      <a:r>
                        <a:rPr lang="es-EC" sz="1800" b="1" u="none" strike="noStrike" dirty="0">
                          <a:solidFill>
                            <a:schemeClr val="bg1"/>
                          </a:solidFill>
                          <a:effectLst>
                            <a:outerShdw blurRad="38100" dist="38100" dir="2700000" algn="tl">
                              <a:srgbClr val="000000">
                                <a:alpha val="43137"/>
                              </a:srgbClr>
                            </a:outerShdw>
                          </a:effectLst>
                        </a:rPr>
                        <a:t>Sin Hongos Micorrícicos Arbusculares</a:t>
                      </a:r>
                      <a:endParaRPr lang="es-EC" sz="1800" b="1" i="0" u="none" strike="noStrike" dirty="0">
                        <a:solidFill>
                          <a:schemeClr val="bg1"/>
                        </a:solidFill>
                        <a:effectLst>
                          <a:outerShdw blurRad="38100" dist="38100" dir="2700000" algn="tl">
                            <a:srgbClr val="000000">
                              <a:alpha val="43137"/>
                            </a:srgbClr>
                          </a:outerShdw>
                        </a:effectLst>
                        <a:latin typeface="Calibri"/>
                      </a:endParaRPr>
                    </a:p>
                  </a:txBody>
                  <a:tcPr marL="8657" marR="8657" marT="8657" marB="0" anchor="b">
                    <a:solidFill>
                      <a:schemeClr val="tx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26545">
                <a:tc>
                  <a:txBody>
                    <a:bodyPr/>
                    <a:lstStyle/>
                    <a:p>
                      <a:pPr algn="ctr" fontAlgn="b"/>
                      <a:r>
                        <a:rPr lang="es-EC" sz="1400" b="1" u="none" strike="noStrike" dirty="0" err="1">
                          <a:effectLst/>
                        </a:rPr>
                        <a:t>M</a:t>
                      </a:r>
                      <a:r>
                        <a:rPr lang="es-EC" sz="1400" b="1" u="none" strike="noStrike" baseline="-25000" dirty="0" err="1">
                          <a:effectLst/>
                        </a:rPr>
                        <a:t>sustrato</a:t>
                      </a:r>
                      <a:r>
                        <a:rPr lang="es-EC" sz="1400" b="1" u="none" strike="noStrike" baseline="-25000" dirty="0">
                          <a:effectLst/>
                        </a:rPr>
                        <a:t> </a:t>
                      </a:r>
                      <a:r>
                        <a:rPr lang="es-EC" sz="1400" b="1" u="none" strike="noStrike" dirty="0">
                          <a:effectLst/>
                        </a:rPr>
                        <a:t>(g)</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dirty="0">
                          <a:effectLst/>
                        </a:rPr>
                        <a:t>800</a:t>
                      </a:r>
                      <a:endParaRPr lang="es-EC" sz="1400" b="0" i="0" u="none" strike="noStrike" dirty="0">
                        <a:solidFill>
                          <a:srgbClr val="000000"/>
                        </a:solidFill>
                        <a:effectLst/>
                        <a:latin typeface="Calibri"/>
                      </a:endParaRPr>
                    </a:p>
                  </a:txBody>
                  <a:tcPr marL="8657" marR="8657" marT="8657" marB="0" anchor="b"/>
                </a:tc>
                <a:tc>
                  <a:txBody>
                    <a:bodyPr/>
                    <a:lstStyle/>
                    <a:p>
                      <a:pPr algn="ctr" fontAlgn="b"/>
                      <a:r>
                        <a:rPr lang="es-EC" sz="1400" b="1" u="none" strike="noStrike" dirty="0" err="1">
                          <a:effectLst/>
                        </a:rPr>
                        <a:t>M</a:t>
                      </a:r>
                      <a:r>
                        <a:rPr lang="es-EC" sz="1400" b="1" u="none" strike="noStrike" baseline="-25000" dirty="0" err="1">
                          <a:effectLst/>
                        </a:rPr>
                        <a:t>planta</a:t>
                      </a:r>
                      <a:r>
                        <a:rPr lang="es-EC" sz="1400" b="1" u="none" strike="noStrike" baseline="-25000" dirty="0">
                          <a:effectLst/>
                        </a:rPr>
                        <a:t> </a:t>
                      </a:r>
                      <a:r>
                        <a:rPr lang="es-EC" sz="1400" b="1" u="none" strike="noStrike" dirty="0">
                          <a:effectLst/>
                        </a:rPr>
                        <a:t>(g)</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dirty="0">
                          <a:effectLst/>
                        </a:rPr>
                        <a:t>11,61</a:t>
                      </a:r>
                      <a:endParaRPr lang="es-EC" sz="1400" b="0" i="0" u="none" strike="noStrike" dirty="0">
                        <a:solidFill>
                          <a:srgbClr val="000000"/>
                        </a:solidFill>
                        <a:effectLst/>
                        <a:latin typeface="Calibri"/>
                      </a:endParaRPr>
                    </a:p>
                  </a:txBody>
                  <a:tcPr marL="8657" marR="8657" marT="8657" marB="0" anchor="b"/>
                </a:tc>
                <a:tc>
                  <a:txBody>
                    <a:bodyPr/>
                    <a:lstStyle/>
                    <a:p>
                      <a:pPr algn="ctr" fontAlgn="b"/>
                      <a:r>
                        <a:rPr lang="es-EC" sz="1400" b="1" u="none" strike="noStrike" dirty="0">
                          <a:effectLst/>
                        </a:rPr>
                        <a:t>M</a:t>
                      </a:r>
                      <a:r>
                        <a:rPr lang="es-EC" sz="1400" b="1" u="none" strike="noStrike" baseline="-25000" dirty="0">
                          <a:effectLst/>
                        </a:rPr>
                        <a:t>H2O </a:t>
                      </a:r>
                      <a:r>
                        <a:rPr lang="es-EC" sz="1400" b="1" u="none" strike="noStrike" dirty="0">
                          <a:effectLst/>
                        </a:rPr>
                        <a:t>(g)</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a:effectLst/>
                        </a:rPr>
                        <a:t>194</a:t>
                      </a:r>
                      <a:endParaRPr lang="es-EC" sz="1400" b="0" i="0" u="none" strike="noStrike">
                        <a:solidFill>
                          <a:srgbClr val="000000"/>
                        </a:solidFill>
                        <a:effectLst/>
                        <a:latin typeface="Calibri"/>
                      </a:endParaRPr>
                    </a:p>
                  </a:txBody>
                  <a:tcPr marL="8657" marR="8657" marT="8657" marB="0" anchor="b"/>
                </a:tc>
                <a:tc>
                  <a:txBody>
                    <a:bodyPr/>
                    <a:lstStyle/>
                    <a:p>
                      <a:pPr algn="ctr" fontAlgn="b"/>
                      <a:r>
                        <a:rPr lang="es-EC" sz="1400" b="1" u="none" strike="noStrike" dirty="0" err="1">
                          <a:effectLst/>
                        </a:rPr>
                        <a:t>M</a:t>
                      </a:r>
                      <a:r>
                        <a:rPr lang="es-EC" sz="1400" b="1" u="none" strike="noStrike" baseline="-25000" dirty="0" err="1">
                          <a:effectLst/>
                        </a:rPr>
                        <a:t>sustrato</a:t>
                      </a:r>
                      <a:r>
                        <a:rPr lang="es-EC" sz="1400" b="1" u="none" strike="noStrike" baseline="-25000" dirty="0">
                          <a:effectLst/>
                        </a:rPr>
                        <a:t> </a:t>
                      </a:r>
                      <a:r>
                        <a:rPr lang="es-EC" sz="1400" b="1" u="none" strike="noStrike" dirty="0">
                          <a:effectLst/>
                        </a:rPr>
                        <a:t>(g)</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a:effectLst/>
                        </a:rPr>
                        <a:t>800</a:t>
                      </a:r>
                      <a:endParaRPr lang="es-EC" sz="1400" b="0" i="0" u="none" strike="noStrike">
                        <a:solidFill>
                          <a:srgbClr val="000000"/>
                        </a:solidFill>
                        <a:effectLst/>
                        <a:latin typeface="Calibri"/>
                      </a:endParaRPr>
                    </a:p>
                  </a:txBody>
                  <a:tcPr marL="8657" marR="8657" marT="8657" marB="0" anchor="b"/>
                </a:tc>
              </a:tr>
              <a:tr h="226545">
                <a:tc>
                  <a:txBody>
                    <a:bodyPr/>
                    <a:lstStyle/>
                    <a:p>
                      <a:pPr algn="ctr" fontAlgn="b"/>
                      <a:r>
                        <a:rPr lang="es-EC" sz="1400" b="1" u="none" strike="noStrike" dirty="0">
                          <a:effectLst/>
                        </a:rPr>
                        <a:t>C</a:t>
                      </a:r>
                      <a:r>
                        <a:rPr lang="es-EC" sz="1400" b="1" u="none" strike="noStrike" baseline="-25000" dirty="0">
                          <a:effectLst/>
                        </a:rPr>
                        <a:t>0 </a:t>
                      </a:r>
                      <a:r>
                        <a:rPr lang="es-EC" sz="1400" b="1" u="none" strike="noStrike" dirty="0">
                          <a:effectLst/>
                        </a:rPr>
                        <a:t>(ppm)</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dirty="0">
                          <a:effectLst/>
                        </a:rPr>
                        <a:t>2,1</a:t>
                      </a:r>
                      <a:endParaRPr lang="es-EC" sz="1400" b="0" i="0" u="none" strike="noStrike" dirty="0">
                        <a:solidFill>
                          <a:srgbClr val="000000"/>
                        </a:solidFill>
                        <a:effectLst/>
                        <a:latin typeface="Calibri"/>
                      </a:endParaRPr>
                    </a:p>
                  </a:txBody>
                  <a:tcPr marL="8657" marR="8657" marT="8657" marB="0" anchor="b"/>
                </a:tc>
                <a:tc>
                  <a:txBody>
                    <a:bodyPr/>
                    <a:lstStyle/>
                    <a:p>
                      <a:pPr algn="ctr" fontAlgn="b"/>
                      <a:r>
                        <a:rPr lang="es-EC" sz="1400" b="1" u="none" strike="noStrike" dirty="0" err="1">
                          <a:effectLst/>
                        </a:rPr>
                        <a:t>Cplanta</a:t>
                      </a:r>
                      <a:r>
                        <a:rPr lang="es-EC" sz="1400" b="1" u="none" strike="noStrike" baseline="-25000" dirty="0">
                          <a:effectLst/>
                        </a:rPr>
                        <a:t> </a:t>
                      </a:r>
                      <a:r>
                        <a:rPr lang="es-EC" sz="1400" b="1" u="none" strike="noStrike" dirty="0">
                          <a:effectLst/>
                        </a:rPr>
                        <a:t>(ppm)</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dirty="0">
                          <a:effectLst/>
                        </a:rPr>
                        <a:t>9,133</a:t>
                      </a:r>
                      <a:endParaRPr lang="es-EC" sz="1400" b="0" i="0" u="none" strike="noStrike" dirty="0">
                        <a:solidFill>
                          <a:srgbClr val="000000"/>
                        </a:solidFill>
                        <a:effectLst/>
                        <a:latin typeface="Calibri"/>
                      </a:endParaRPr>
                    </a:p>
                  </a:txBody>
                  <a:tcPr marL="8657" marR="8657" marT="8657" marB="0" anchor="b"/>
                </a:tc>
                <a:tc>
                  <a:txBody>
                    <a:bodyPr/>
                    <a:lstStyle/>
                    <a:p>
                      <a:pPr algn="ctr" fontAlgn="b"/>
                      <a:r>
                        <a:rPr lang="es-EC" sz="1400" b="1" u="none" strike="noStrike" dirty="0">
                          <a:effectLst/>
                        </a:rPr>
                        <a:t>C</a:t>
                      </a:r>
                      <a:r>
                        <a:rPr lang="es-EC" sz="1400" b="1" u="none" strike="noStrike" baseline="-25000" dirty="0">
                          <a:effectLst/>
                        </a:rPr>
                        <a:t>H2O </a:t>
                      </a:r>
                      <a:r>
                        <a:rPr lang="es-EC" sz="1400" b="1" u="none" strike="noStrike" dirty="0">
                          <a:effectLst/>
                        </a:rPr>
                        <a:t>(ppm)</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dirty="0">
                          <a:effectLst/>
                        </a:rPr>
                        <a:t>0,49</a:t>
                      </a:r>
                      <a:endParaRPr lang="es-EC" sz="1400" b="0" i="0" u="none" strike="noStrike" dirty="0">
                        <a:solidFill>
                          <a:srgbClr val="000000"/>
                        </a:solidFill>
                        <a:effectLst/>
                        <a:latin typeface="Calibri"/>
                      </a:endParaRPr>
                    </a:p>
                  </a:txBody>
                  <a:tcPr marL="8657" marR="8657" marT="8657" marB="0" anchor="b"/>
                </a:tc>
                <a:tc>
                  <a:txBody>
                    <a:bodyPr/>
                    <a:lstStyle/>
                    <a:p>
                      <a:pPr algn="ctr" fontAlgn="b"/>
                      <a:r>
                        <a:rPr lang="es-EC" sz="1400" b="1" u="none" strike="noStrike" dirty="0">
                          <a:effectLst/>
                        </a:rPr>
                        <a:t>C</a:t>
                      </a:r>
                      <a:r>
                        <a:rPr lang="es-EC" sz="1400" b="1" u="none" strike="noStrike" baseline="-25000" dirty="0">
                          <a:effectLst/>
                        </a:rPr>
                        <a:t>11 </a:t>
                      </a:r>
                      <a:r>
                        <a:rPr lang="es-EC" sz="1400" b="1" u="none" strike="noStrike" dirty="0">
                          <a:effectLst/>
                        </a:rPr>
                        <a:t>(ppm) Teórico</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dirty="0">
                          <a:effectLst/>
                        </a:rPr>
                        <a:t>1,85</a:t>
                      </a:r>
                      <a:endParaRPr lang="es-EC" sz="1400" b="0" i="0" u="none" strike="noStrike" dirty="0">
                        <a:solidFill>
                          <a:srgbClr val="000000"/>
                        </a:solidFill>
                        <a:effectLst/>
                        <a:latin typeface="Calibri"/>
                      </a:endParaRPr>
                    </a:p>
                  </a:txBody>
                  <a:tcPr marL="8657" marR="8657" marT="8657" marB="0" anchor="b"/>
                </a:tc>
              </a:tr>
              <a:tr h="226545">
                <a:tc>
                  <a:txBody>
                    <a:bodyPr/>
                    <a:lstStyle/>
                    <a:p>
                      <a:pPr algn="ctr" fontAlgn="b"/>
                      <a:endParaRPr lang="es-EC" sz="1400" b="0" i="0" u="none" strike="noStrike">
                        <a:solidFill>
                          <a:srgbClr val="000000"/>
                        </a:solidFill>
                        <a:effectLst/>
                        <a:latin typeface="Calibri"/>
                      </a:endParaRPr>
                    </a:p>
                  </a:txBody>
                  <a:tcPr marL="8657" marR="8657" marT="8657" marB="0" anchor="b"/>
                </a:tc>
                <a:tc>
                  <a:txBody>
                    <a:bodyPr/>
                    <a:lstStyle/>
                    <a:p>
                      <a:pPr algn="ctr" fontAlgn="b"/>
                      <a:endParaRPr lang="es-EC" sz="1400" b="0" i="0" u="none" strike="noStrike">
                        <a:solidFill>
                          <a:srgbClr val="000000"/>
                        </a:solidFill>
                        <a:effectLst/>
                        <a:latin typeface="Calibri"/>
                      </a:endParaRPr>
                    </a:p>
                  </a:txBody>
                  <a:tcPr marL="8657" marR="8657" marT="8657" marB="0" anchor="b"/>
                </a:tc>
                <a:tc>
                  <a:txBody>
                    <a:bodyPr/>
                    <a:lstStyle/>
                    <a:p>
                      <a:pPr algn="ctr" fontAlgn="b"/>
                      <a:endParaRPr lang="es-EC" sz="1400" b="0" i="0" u="none" strike="noStrike">
                        <a:solidFill>
                          <a:srgbClr val="000000"/>
                        </a:solidFill>
                        <a:effectLst/>
                        <a:latin typeface="Calibri"/>
                      </a:endParaRPr>
                    </a:p>
                  </a:txBody>
                  <a:tcPr marL="8657" marR="8657" marT="8657" marB="0" anchor="b"/>
                </a:tc>
                <a:tc>
                  <a:txBody>
                    <a:bodyPr/>
                    <a:lstStyle/>
                    <a:p>
                      <a:pPr algn="ctr" fontAlgn="b"/>
                      <a:endParaRPr lang="es-EC" sz="1400" b="0" i="0" u="none" strike="noStrike">
                        <a:solidFill>
                          <a:srgbClr val="000000"/>
                        </a:solidFill>
                        <a:effectLst/>
                        <a:latin typeface="Calibri"/>
                      </a:endParaRPr>
                    </a:p>
                  </a:txBody>
                  <a:tcPr marL="8657" marR="8657" marT="8657" marB="0" anchor="b"/>
                </a:tc>
                <a:tc>
                  <a:txBody>
                    <a:bodyPr/>
                    <a:lstStyle/>
                    <a:p>
                      <a:pPr algn="ctr" fontAlgn="b"/>
                      <a:endParaRPr lang="es-EC" sz="1400" b="0" i="0" u="none" strike="noStrike">
                        <a:solidFill>
                          <a:srgbClr val="000000"/>
                        </a:solidFill>
                        <a:effectLst/>
                        <a:latin typeface="Calibri"/>
                      </a:endParaRPr>
                    </a:p>
                  </a:txBody>
                  <a:tcPr marL="8657" marR="8657" marT="8657" marB="0" anchor="b"/>
                </a:tc>
                <a:tc>
                  <a:txBody>
                    <a:bodyPr/>
                    <a:lstStyle/>
                    <a:p>
                      <a:pPr algn="ctr" fontAlgn="b"/>
                      <a:endParaRPr lang="es-EC" sz="1400" b="0" i="0" u="none" strike="noStrike">
                        <a:solidFill>
                          <a:srgbClr val="000000"/>
                        </a:solidFill>
                        <a:effectLst/>
                        <a:latin typeface="Calibri"/>
                      </a:endParaRPr>
                    </a:p>
                  </a:txBody>
                  <a:tcPr marL="8657" marR="8657" marT="8657" marB="0" anchor="b"/>
                </a:tc>
                <a:tc>
                  <a:txBody>
                    <a:bodyPr/>
                    <a:lstStyle/>
                    <a:p>
                      <a:pPr algn="ctr" fontAlgn="b"/>
                      <a:r>
                        <a:rPr lang="es-EC" sz="1400" b="1" u="none" strike="noStrike" dirty="0">
                          <a:effectLst/>
                        </a:rPr>
                        <a:t>C</a:t>
                      </a:r>
                      <a:r>
                        <a:rPr lang="es-EC" sz="1400" b="1" u="none" strike="noStrike" baseline="-25000" dirty="0">
                          <a:effectLst/>
                        </a:rPr>
                        <a:t>11 </a:t>
                      </a:r>
                      <a:r>
                        <a:rPr lang="es-EC" sz="1400" b="1" u="none" strike="noStrike" dirty="0">
                          <a:effectLst/>
                        </a:rPr>
                        <a:t>(ppm) Real</a:t>
                      </a:r>
                      <a:endParaRPr lang="es-EC" sz="1400" b="1" i="0" u="none" strike="noStrike" dirty="0">
                        <a:solidFill>
                          <a:srgbClr val="000000"/>
                        </a:solidFill>
                        <a:effectLst/>
                        <a:latin typeface="Calibri"/>
                      </a:endParaRPr>
                    </a:p>
                  </a:txBody>
                  <a:tcPr marL="8657" marR="8657" marT="8657" marB="0" anchor="b"/>
                </a:tc>
                <a:tc>
                  <a:txBody>
                    <a:bodyPr/>
                    <a:lstStyle/>
                    <a:p>
                      <a:pPr algn="ctr" fontAlgn="b"/>
                      <a:r>
                        <a:rPr lang="es-EC" sz="1400" u="none" strike="noStrike" dirty="0">
                          <a:effectLst/>
                        </a:rPr>
                        <a:t>1,79</a:t>
                      </a:r>
                      <a:endParaRPr lang="es-EC" sz="1400" b="0" i="0" u="none" strike="noStrike" dirty="0">
                        <a:solidFill>
                          <a:srgbClr val="000000"/>
                        </a:solidFill>
                        <a:effectLst/>
                        <a:latin typeface="Calibri"/>
                      </a:endParaRPr>
                    </a:p>
                  </a:txBody>
                  <a:tcPr marL="8657" marR="8657" marT="8657" marB="0" anchor="b"/>
                </a:tc>
              </a:tr>
            </a:tbl>
          </a:graphicData>
        </a:graphic>
      </p:graphicFrame>
    </p:spTree>
    <p:extLst>
      <p:ext uri="{BB962C8B-B14F-4D97-AF65-F5344CB8AC3E}">
        <p14:creationId xmlns:p14="http://schemas.microsoft.com/office/powerpoint/2010/main" xmlns="" val="3414351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xmlns="" val="1557225894"/>
              </p:ext>
            </p:extLst>
          </p:nvPr>
        </p:nvGraphicFramePr>
        <p:xfrm>
          <a:off x="2195736" y="1124744"/>
          <a:ext cx="4680520" cy="4516810"/>
        </p:xfrm>
        <a:graphic>
          <a:graphicData uri="http://schemas.openxmlformats.org/drawingml/2006/table">
            <a:tbl>
              <a:tblPr>
                <a:tableStyleId>{9D7B26C5-4107-4FEC-AEDC-1716B250A1EF}</a:tableStyleId>
              </a:tblPr>
              <a:tblGrid>
                <a:gridCol w="1852706"/>
                <a:gridCol w="1072619"/>
                <a:gridCol w="1755195"/>
              </a:tblGrid>
              <a:tr h="744910">
                <a:tc>
                  <a:txBody>
                    <a:bodyPr/>
                    <a:lstStyle/>
                    <a:p>
                      <a:pPr algn="ctr" fontAlgn="ctr"/>
                      <a:r>
                        <a:rPr lang="es-EC" sz="2000" b="1" u="none" strike="noStrike" dirty="0">
                          <a:solidFill>
                            <a:schemeClr val="bg1"/>
                          </a:solidFill>
                          <a:effectLst>
                            <a:outerShdw blurRad="38100" dist="38100" dir="2700000" algn="tl">
                              <a:srgbClr val="000000">
                                <a:alpha val="43137"/>
                              </a:srgbClr>
                            </a:outerShdw>
                          </a:effectLst>
                        </a:rPr>
                        <a:t>Tratamiento</a:t>
                      </a:r>
                      <a:endParaRPr lang="es-EC" sz="2000" b="1" i="0" u="none" strike="noStrike" dirty="0">
                        <a:solidFill>
                          <a:schemeClr val="bg1"/>
                        </a:solidFill>
                        <a:effectLst>
                          <a:outerShdw blurRad="38100" dist="38100" dir="2700000" algn="tl">
                            <a:srgbClr val="000000">
                              <a:alpha val="43137"/>
                            </a:srgbClr>
                          </a:outerShdw>
                        </a:effectLst>
                        <a:latin typeface="Calibri"/>
                      </a:endParaRPr>
                    </a:p>
                  </a:txBody>
                  <a:tcPr marL="9525" marR="9525" marT="9525" marB="0" anchor="ctr">
                    <a:solidFill>
                      <a:schemeClr val="tx1"/>
                    </a:solidFill>
                  </a:tcPr>
                </a:tc>
                <a:tc>
                  <a:txBody>
                    <a:bodyPr/>
                    <a:lstStyle/>
                    <a:p>
                      <a:pPr algn="ctr" fontAlgn="ctr"/>
                      <a:r>
                        <a:rPr lang="es-EC" sz="2000" b="1" u="none" strike="noStrike" dirty="0">
                          <a:solidFill>
                            <a:schemeClr val="bg1"/>
                          </a:solidFill>
                          <a:effectLst>
                            <a:outerShdw blurRad="38100" dist="38100" dir="2700000" algn="tl">
                              <a:srgbClr val="000000">
                                <a:alpha val="43137"/>
                              </a:srgbClr>
                            </a:outerShdw>
                          </a:effectLst>
                        </a:rPr>
                        <a:t>Número</a:t>
                      </a:r>
                      <a:endParaRPr lang="es-EC" sz="2000" b="1" i="0" u="none" strike="noStrike" dirty="0">
                        <a:solidFill>
                          <a:schemeClr val="bg1"/>
                        </a:solidFill>
                        <a:effectLst>
                          <a:outerShdw blurRad="38100" dist="38100" dir="2700000" algn="tl">
                            <a:srgbClr val="000000">
                              <a:alpha val="43137"/>
                            </a:srgbClr>
                          </a:outerShdw>
                        </a:effectLst>
                        <a:latin typeface="Calibri"/>
                      </a:endParaRPr>
                    </a:p>
                  </a:txBody>
                  <a:tcPr marL="9525" marR="9525" marT="9525" marB="0" anchor="ctr">
                    <a:solidFill>
                      <a:schemeClr val="tx1"/>
                    </a:solidFill>
                  </a:tcPr>
                </a:tc>
                <a:tc>
                  <a:txBody>
                    <a:bodyPr/>
                    <a:lstStyle/>
                    <a:p>
                      <a:pPr algn="ctr" fontAlgn="ctr"/>
                      <a:r>
                        <a:rPr lang="es-EC" sz="2000" b="1" u="none" strike="noStrike" dirty="0">
                          <a:solidFill>
                            <a:schemeClr val="bg1"/>
                          </a:solidFill>
                          <a:effectLst>
                            <a:outerShdw blurRad="38100" dist="38100" dir="2700000" algn="tl">
                              <a:srgbClr val="000000">
                                <a:alpha val="43137"/>
                              </a:srgbClr>
                            </a:outerShdw>
                          </a:effectLst>
                        </a:rPr>
                        <a:t>Concentración de Cadmio</a:t>
                      </a:r>
                      <a:endParaRPr lang="es-EC" sz="2000" b="1" i="0" u="none" strike="noStrike" dirty="0">
                        <a:solidFill>
                          <a:schemeClr val="bg1"/>
                        </a:solidFill>
                        <a:effectLst>
                          <a:outerShdw blurRad="38100" dist="38100" dir="2700000" algn="tl">
                            <a:srgbClr val="000000">
                              <a:alpha val="43137"/>
                            </a:srgbClr>
                          </a:outerShdw>
                        </a:effectLst>
                        <a:latin typeface="Calibri"/>
                      </a:endParaRPr>
                    </a:p>
                  </a:txBody>
                  <a:tcPr marL="9525" marR="9525" marT="9525" marB="0" anchor="ctr">
                    <a:solidFill>
                      <a:schemeClr val="tx1"/>
                    </a:solidFill>
                  </a:tcPr>
                </a:tc>
              </a:tr>
              <a:tr h="304840">
                <a:tc>
                  <a:txBody>
                    <a:bodyPr/>
                    <a:lstStyle/>
                    <a:p>
                      <a:pPr algn="ctr" fontAlgn="b"/>
                      <a:r>
                        <a:rPr lang="es-EC" sz="2000" u="none" strike="noStrike" dirty="0">
                          <a:solidFill>
                            <a:schemeClr val="bg1"/>
                          </a:solidFill>
                          <a:effectLst/>
                        </a:rPr>
                        <a:t>C0H0</a:t>
                      </a:r>
                      <a:endParaRPr lang="es-EC" sz="2000" b="1" i="0" u="none" strike="noStrike" dirty="0">
                        <a:solidFill>
                          <a:schemeClr val="bg1"/>
                        </a:solidFill>
                        <a:effectLst/>
                        <a:latin typeface="Calibri"/>
                      </a:endParaRPr>
                    </a:p>
                  </a:txBody>
                  <a:tcPr marL="9525" marR="9525" marT="9525" marB="0" anchor="b">
                    <a:solidFill>
                      <a:schemeClr val="tx1"/>
                    </a:solidFill>
                  </a:tcPr>
                </a:tc>
                <a:tc>
                  <a:txBody>
                    <a:bodyPr/>
                    <a:lstStyle/>
                    <a:p>
                      <a:pPr algn="ctr" fontAlgn="b"/>
                      <a:r>
                        <a:rPr lang="es-EC" sz="2000" u="none" strike="noStrike">
                          <a:effectLst/>
                        </a:rPr>
                        <a:t>1</a:t>
                      </a:r>
                      <a:endParaRPr lang="es-EC" sz="2000" b="0" i="0" u="none" strike="noStrike">
                        <a:solidFill>
                          <a:srgbClr val="000000"/>
                        </a:solidFill>
                        <a:effectLst/>
                        <a:latin typeface="Calibri"/>
                      </a:endParaRPr>
                    </a:p>
                  </a:txBody>
                  <a:tcPr marL="9525" marR="9525" marT="9525" marB="0" anchor="b"/>
                </a:tc>
                <a:tc>
                  <a:txBody>
                    <a:bodyPr/>
                    <a:lstStyle/>
                    <a:p>
                      <a:pPr algn="ctr" fontAlgn="ctr"/>
                      <a:r>
                        <a:rPr lang="es-EC" sz="2000" u="none" strike="noStrike">
                          <a:effectLst/>
                        </a:rPr>
                        <a:t>0,38</a:t>
                      </a:r>
                      <a:endParaRPr lang="es-EC" sz="2000" b="0" i="0" u="none" strike="noStrike">
                        <a:solidFill>
                          <a:srgbClr val="000000"/>
                        </a:solidFill>
                        <a:effectLst/>
                        <a:latin typeface="Calibri"/>
                      </a:endParaRPr>
                    </a:p>
                  </a:txBody>
                  <a:tcPr marL="9525" marR="9525" marT="9525" marB="0" anchor="ctr"/>
                </a:tc>
              </a:tr>
              <a:tr h="304840">
                <a:tc>
                  <a:txBody>
                    <a:bodyPr/>
                    <a:lstStyle/>
                    <a:p>
                      <a:pPr algn="ctr" fontAlgn="b"/>
                      <a:r>
                        <a:rPr lang="es-EC" sz="2000" u="none" strike="noStrike">
                          <a:solidFill>
                            <a:schemeClr val="bg1"/>
                          </a:solidFill>
                          <a:effectLst/>
                        </a:rPr>
                        <a:t>C0H0</a:t>
                      </a:r>
                      <a:endParaRPr lang="es-EC" sz="2000" b="1" i="0" u="none" strike="noStrike">
                        <a:solidFill>
                          <a:schemeClr val="bg1"/>
                        </a:solidFill>
                        <a:effectLst/>
                        <a:latin typeface="Calibri"/>
                      </a:endParaRPr>
                    </a:p>
                  </a:txBody>
                  <a:tcPr marL="9525" marR="9525" marT="9525" marB="0" anchor="b">
                    <a:solidFill>
                      <a:schemeClr val="tx1"/>
                    </a:solidFill>
                  </a:tcPr>
                </a:tc>
                <a:tc>
                  <a:txBody>
                    <a:bodyPr/>
                    <a:lstStyle/>
                    <a:p>
                      <a:pPr algn="ctr" fontAlgn="b"/>
                      <a:r>
                        <a:rPr lang="es-EC" sz="2000" u="none" strike="noStrike">
                          <a:effectLst/>
                        </a:rPr>
                        <a:t>2</a:t>
                      </a:r>
                      <a:endParaRPr lang="es-EC" sz="2000" b="0" i="0" u="none" strike="noStrike">
                        <a:solidFill>
                          <a:srgbClr val="000000"/>
                        </a:solidFill>
                        <a:effectLst/>
                        <a:latin typeface="Calibri"/>
                      </a:endParaRPr>
                    </a:p>
                  </a:txBody>
                  <a:tcPr marL="9525" marR="9525" marT="9525" marB="0" anchor="b"/>
                </a:tc>
                <a:tc>
                  <a:txBody>
                    <a:bodyPr/>
                    <a:lstStyle/>
                    <a:p>
                      <a:pPr algn="ctr" fontAlgn="ctr"/>
                      <a:r>
                        <a:rPr lang="es-EC" sz="2000" u="none" strike="noStrike">
                          <a:effectLst/>
                        </a:rPr>
                        <a:t>0,35</a:t>
                      </a:r>
                      <a:endParaRPr lang="es-EC" sz="2000" b="0" i="0" u="none" strike="noStrike">
                        <a:solidFill>
                          <a:srgbClr val="000000"/>
                        </a:solidFill>
                        <a:effectLst/>
                        <a:latin typeface="Calibri"/>
                      </a:endParaRPr>
                    </a:p>
                  </a:txBody>
                  <a:tcPr marL="9525" marR="9525" marT="9525" marB="0" anchor="ctr"/>
                </a:tc>
              </a:tr>
              <a:tr h="304840">
                <a:tc>
                  <a:txBody>
                    <a:bodyPr/>
                    <a:lstStyle/>
                    <a:p>
                      <a:pPr algn="ctr" fontAlgn="b"/>
                      <a:r>
                        <a:rPr lang="es-EC" sz="2000" u="none" strike="noStrike">
                          <a:solidFill>
                            <a:schemeClr val="bg1"/>
                          </a:solidFill>
                          <a:effectLst/>
                        </a:rPr>
                        <a:t>C0H0</a:t>
                      </a:r>
                      <a:endParaRPr lang="es-EC" sz="2000" b="1" i="0" u="none" strike="noStrike">
                        <a:solidFill>
                          <a:schemeClr val="bg1"/>
                        </a:solidFill>
                        <a:effectLst/>
                        <a:latin typeface="Calibri"/>
                      </a:endParaRPr>
                    </a:p>
                  </a:txBody>
                  <a:tcPr marL="9525" marR="9525" marT="9525" marB="0" anchor="b">
                    <a:solidFill>
                      <a:schemeClr val="tx1"/>
                    </a:solidFill>
                  </a:tcPr>
                </a:tc>
                <a:tc>
                  <a:txBody>
                    <a:bodyPr/>
                    <a:lstStyle/>
                    <a:p>
                      <a:pPr algn="ctr" fontAlgn="b"/>
                      <a:r>
                        <a:rPr lang="es-EC" sz="2000" u="none" strike="noStrike">
                          <a:effectLst/>
                        </a:rPr>
                        <a:t>3</a:t>
                      </a:r>
                      <a:endParaRPr lang="es-EC" sz="2000" b="0" i="0" u="none" strike="noStrike">
                        <a:solidFill>
                          <a:srgbClr val="000000"/>
                        </a:solidFill>
                        <a:effectLst/>
                        <a:latin typeface="Calibri"/>
                      </a:endParaRPr>
                    </a:p>
                  </a:txBody>
                  <a:tcPr marL="9525" marR="9525" marT="9525" marB="0" anchor="b"/>
                </a:tc>
                <a:tc>
                  <a:txBody>
                    <a:bodyPr/>
                    <a:lstStyle/>
                    <a:p>
                      <a:pPr algn="ctr" fontAlgn="ctr"/>
                      <a:r>
                        <a:rPr lang="es-EC" sz="2000" u="none" strike="noStrike">
                          <a:effectLst/>
                        </a:rPr>
                        <a:t>0,31</a:t>
                      </a:r>
                      <a:endParaRPr lang="es-EC" sz="2000" b="0" i="0" u="none" strike="noStrike">
                        <a:solidFill>
                          <a:srgbClr val="000000"/>
                        </a:solidFill>
                        <a:effectLst/>
                        <a:latin typeface="Calibri"/>
                      </a:endParaRPr>
                    </a:p>
                  </a:txBody>
                  <a:tcPr marL="9525" marR="9525" marT="9525" marB="0" anchor="ctr"/>
                </a:tc>
              </a:tr>
              <a:tr h="304840">
                <a:tc>
                  <a:txBody>
                    <a:bodyPr/>
                    <a:lstStyle/>
                    <a:p>
                      <a:pPr algn="ctr" fontAlgn="b"/>
                      <a:r>
                        <a:rPr lang="es-EC" sz="2000" u="none" strike="noStrike">
                          <a:solidFill>
                            <a:schemeClr val="bg1"/>
                          </a:solidFill>
                          <a:effectLst/>
                        </a:rPr>
                        <a:t>C0H1</a:t>
                      </a:r>
                      <a:endParaRPr lang="es-EC" sz="2000" b="1" i="0" u="none" strike="noStrike">
                        <a:solidFill>
                          <a:schemeClr val="bg1"/>
                        </a:solidFill>
                        <a:effectLst/>
                        <a:latin typeface="Calibri"/>
                      </a:endParaRPr>
                    </a:p>
                  </a:txBody>
                  <a:tcPr marL="9525" marR="9525" marT="9525" marB="0" anchor="b">
                    <a:solidFill>
                      <a:schemeClr val="tx1"/>
                    </a:solidFill>
                  </a:tcPr>
                </a:tc>
                <a:tc>
                  <a:txBody>
                    <a:bodyPr/>
                    <a:lstStyle/>
                    <a:p>
                      <a:pPr algn="ctr" fontAlgn="b"/>
                      <a:r>
                        <a:rPr lang="es-EC" sz="2000" u="none" strike="noStrike">
                          <a:effectLst/>
                        </a:rPr>
                        <a:t>1</a:t>
                      </a:r>
                      <a:endParaRPr lang="es-EC" sz="2000" b="0" i="0" u="none" strike="noStrike">
                        <a:solidFill>
                          <a:srgbClr val="000000"/>
                        </a:solidFill>
                        <a:effectLst/>
                        <a:latin typeface="Calibri"/>
                      </a:endParaRPr>
                    </a:p>
                  </a:txBody>
                  <a:tcPr marL="9525" marR="9525" marT="9525" marB="0" anchor="b"/>
                </a:tc>
                <a:tc>
                  <a:txBody>
                    <a:bodyPr/>
                    <a:lstStyle/>
                    <a:p>
                      <a:pPr algn="ctr" fontAlgn="ctr"/>
                      <a:r>
                        <a:rPr lang="es-EC" sz="2000" u="none" strike="noStrike" dirty="0">
                          <a:effectLst/>
                        </a:rPr>
                        <a:t>0,26</a:t>
                      </a:r>
                      <a:endParaRPr lang="es-EC" sz="2000" b="0" i="0" u="none" strike="noStrike" dirty="0">
                        <a:solidFill>
                          <a:srgbClr val="000000"/>
                        </a:solidFill>
                        <a:effectLst/>
                        <a:latin typeface="Calibri"/>
                      </a:endParaRPr>
                    </a:p>
                  </a:txBody>
                  <a:tcPr marL="9525" marR="9525" marT="9525" marB="0" anchor="ctr"/>
                </a:tc>
              </a:tr>
              <a:tr h="304840">
                <a:tc>
                  <a:txBody>
                    <a:bodyPr/>
                    <a:lstStyle/>
                    <a:p>
                      <a:pPr algn="ctr" fontAlgn="b"/>
                      <a:r>
                        <a:rPr lang="es-EC" sz="2000" u="none" strike="noStrike" dirty="0">
                          <a:solidFill>
                            <a:schemeClr val="bg1"/>
                          </a:solidFill>
                          <a:effectLst/>
                        </a:rPr>
                        <a:t>C0H1</a:t>
                      </a:r>
                      <a:endParaRPr lang="es-EC" sz="2000" b="1" i="0" u="none" strike="noStrike" dirty="0">
                        <a:solidFill>
                          <a:schemeClr val="bg1"/>
                        </a:solidFill>
                        <a:effectLst/>
                        <a:latin typeface="Calibri"/>
                      </a:endParaRPr>
                    </a:p>
                  </a:txBody>
                  <a:tcPr marL="9525" marR="9525" marT="9525" marB="0" anchor="b">
                    <a:solidFill>
                      <a:schemeClr val="tx1"/>
                    </a:solidFill>
                  </a:tcPr>
                </a:tc>
                <a:tc>
                  <a:txBody>
                    <a:bodyPr/>
                    <a:lstStyle/>
                    <a:p>
                      <a:pPr algn="ctr" fontAlgn="b"/>
                      <a:r>
                        <a:rPr lang="es-EC" sz="2000" u="none" strike="noStrike">
                          <a:effectLst/>
                        </a:rPr>
                        <a:t>2</a:t>
                      </a:r>
                      <a:endParaRPr lang="es-EC" sz="2000" b="0" i="0" u="none" strike="noStrike">
                        <a:solidFill>
                          <a:srgbClr val="000000"/>
                        </a:solidFill>
                        <a:effectLst/>
                        <a:latin typeface="Calibri"/>
                      </a:endParaRPr>
                    </a:p>
                  </a:txBody>
                  <a:tcPr marL="9525" marR="9525" marT="9525" marB="0" anchor="b"/>
                </a:tc>
                <a:tc>
                  <a:txBody>
                    <a:bodyPr/>
                    <a:lstStyle/>
                    <a:p>
                      <a:pPr algn="ctr" fontAlgn="ctr"/>
                      <a:r>
                        <a:rPr lang="es-EC" sz="2000" u="none" strike="noStrike" dirty="0">
                          <a:effectLst/>
                        </a:rPr>
                        <a:t>0,62</a:t>
                      </a:r>
                      <a:endParaRPr lang="es-EC" sz="2000" b="0" i="0" u="none" strike="noStrike" dirty="0">
                        <a:solidFill>
                          <a:srgbClr val="000000"/>
                        </a:solidFill>
                        <a:effectLst/>
                        <a:latin typeface="Calibri"/>
                      </a:endParaRPr>
                    </a:p>
                  </a:txBody>
                  <a:tcPr marL="9525" marR="9525" marT="9525" marB="0" anchor="ctr"/>
                </a:tc>
              </a:tr>
              <a:tr h="304840">
                <a:tc>
                  <a:txBody>
                    <a:bodyPr/>
                    <a:lstStyle/>
                    <a:p>
                      <a:pPr algn="ctr" fontAlgn="b"/>
                      <a:r>
                        <a:rPr lang="es-EC" sz="2000" u="none" strike="noStrike" dirty="0">
                          <a:solidFill>
                            <a:schemeClr val="bg1"/>
                          </a:solidFill>
                          <a:effectLst/>
                        </a:rPr>
                        <a:t>C0H1</a:t>
                      </a:r>
                      <a:endParaRPr lang="es-EC" sz="2000" b="1" i="0" u="none" strike="noStrike" dirty="0">
                        <a:solidFill>
                          <a:schemeClr val="bg1"/>
                        </a:solidFill>
                        <a:effectLst/>
                        <a:latin typeface="Calibri"/>
                      </a:endParaRPr>
                    </a:p>
                  </a:txBody>
                  <a:tcPr marL="9525" marR="9525" marT="9525" marB="0" anchor="b">
                    <a:solidFill>
                      <a:schemeClr val="tx1"/>
                    </a:solidFill>
                  </a:tcPr>
                </a:tc>
                <a:tc>
                  <a:txBody>
                    <a:bodyPr/>
                    <a:lstStyle/>
                    <a:p>
                      <a:pPr algn="ctr" fontAlgn="b"/>
                      <a:r>
                        <a:rPr lang="es-EC" sz="2000" u="none" strike="noStrike">
                          <a:effectLst/>
                        </a:rPr>
                        <a:t>3</a:t>
                      </a:r>
                      <a:endParaRPr lang="es-EC" sz="2000" b="0" i="0" u="none" strike="noStrike">
                        <a:solidFill>
                          <a:srgbClr val="000000"/>
                        </a:solidFill>
                        <a:effectLst/>
                        <a:latin typeface="Calibri"/>
                      </a:endParaRPr>
                    </a:p>
                  </a:txBody>
                  <a:tcPr marL="9525" marR="9525" marT="9525" marB="0" anchor="b"/>
                </a:tc>
                <a:tc>
                  <a:txBody>
                    <a:bodyPr/>
                    <a:lstStyle/>
                    <a:p>
                      <a:pPr algn="ctr" fontAlgn="ctr"/>
                      <a:r>
                        <a:rPr lang="es-EC" sz="2000" u="none" strike="noStrike">
                          <a:effectLst/>
                        </a:rPr>
                        <a:t>0,43</a:t>
                      </a:r>
                      <a:endParaRPr lang="es-EC" sz="2000" b="0" i="0" u="none" strike="noStrike">
                        <a:solidFill>
                          <a:srgbClr val="000000"/>
                        </a:solidFill>
                        <a:effectLst/>
                        <a:latin typeface="Calibri"/>
                      </a:endParaRPr>
                    </a:p>
                  </a:txBody>
                  <a:tcPr marL="9525" marR="9525" marT="9525" marB="0" anchor="ctr"/>
                </a:tc>
              </a:tr>
              <a:tr h="304840">
                <a:tc>
                  <a:txBody>
                    <a:bodyPr/>
                    <a:lstStyle/>
                    <a:p>
                      <a:pPr algn="ctr" fontAlgn="b"/>
                      <a:r>
                        <a:rPr lang="es-EC" sz="2000" u="none" strike="noStrike" dirty="0">
                          <a:solidFill>
                            <a:schemeClr val="bg1"/>
                          </a:solidFill>
                          <a:effectLst/>
                        </a:rPr>
                        <a:t>C1H0</a:t>
                      </a:r>
                      <a:endParaRPr lang="es-EC" sz="2000" b="1" i="0" u="none" strike="noStrike" dirty="0">
                        <a:solidFill>
                          <a:schemeClr val="bg1"/>
                        </a:solidFill>
                        <a:effectLst/>
                        <a:latin typeface="Calibri"/>
                      </a:endParaRPr>
                    </a:p>
                  </a:txBody>
                  <a:tcPr marL="9525" marR="9525" marT="9525" marB="0" anchor="b">
                    <a:solidFill>
                      <a:schemeClr val="tx1"/>
                    </a:solidFill>
                  </a:tcPr>
                </a:tc>
                <a:tc>
                  <a:txBody>
                    <a:bodyPr/>
                    <a:lstStyle/>
                    <a:p>
                      <a:pPr algn="ctr" fontAlgn="b"/>
                      <a:r>
                        <a:rPr lang="es-EC" sz="2000" u="none" strike="noStrike">
                          <a:effectLst/>
                        </a:rPr>
                        <a:t>3</a:t>
                      </a:r>
                      <a:endParaRPr lang="es-EC" sz="2000" b="0" i="0" u="none" strike="noStrike">
                        <a:solidFill>
                          <a:srgbClr val="000000"/>
                        </a:solidFill>
                        <a:effectLst/>
                        <a:latin typeface="Calibri"/>
                      </a:endParaRPr>
                    </a:p>
                  </a:txBody>
                  <a:tcPr marL="9525" marR="9525" marT="9525" marB="0" anchor="b"/>
                </a:tc>
                <a:tc>
                  <a:txBody>
                    <a:bodyPr/>
                    <a:lstStyle/>
                    <a:p>
                      <a:pPr algn="ctr" fontAlgn="ctr"/>
                      <a:r>
                        <a:rPr lang="es-EC" sz="2000" u="none" strike="noStrike" dirty="0">
                          <a:effectLst/>
                        </a:rPr>
                        <a:t>9,57</a:t>
                      </a:r>
                      <a:endParaRPr lang="es-EC" sz="2000" b="0" i="0" u="none" strike="noStrike" dirty="0">
                        <a:solidFill>
                          <a:srgbClr val="000000"/>
                        </a:solidFill>
                        <a:effectLst/>
                        <a:latin typeface="Calibri"/>
                      </a:endParaRPr>
                    </a:p>
                  </a:txBody>
                  <a:tcPr marL="9525" marR="9525" marT="9525" marB="0" anchor="ctr"/>
                </a:tc>
              </a:tr>
              <a:tr h="304840">
                <a:tc>
                  <a:txBody>
                    <a:bodyPr/>
                    <a:lstStyle/>
                    <a:p>
                      <a:pPr algn="ctr" fontAlgn="b"/>
                      <a:r>
                        <a:rPr lang="es-EC" sz="2000" u="none" strike="noStrike" dirty="0">
                          <a:solidFill>
                            <a:schemeClr val="bg1"/>
                          </a:solidFill>
                          <a:effectLst/>
                        </a:rPr>
                        <a:t>C1H0</a:t>
                      </a:r>
                      <a:endParaRPr lang="es-EC" sz="2000" b="1" i="0" u="none" strike="noStrike" dirty="0">
                        <a:solidFill>
                          <a:schemeClr val="bg1"/>
                        </a:solidFill>
                        <a:effectLst/>
                        <a:latin typeface="Calibri"/>
                      </a:endParaRPr>
                    </a:p>
                  </a:txBody>
                  <a:tcPr marL="9525" marR="9525" marT="9525" marB="0" anchor="b">
                    <a:solidFill>
                      <a:schemeClr val="tx1"/>
                    </a:solidFill>
                  </a:tcPr>
                </a:tc>
                <a:tc>
                  <a:txBody>
                    <a:bodyPr/>
                    <a:lstStyle/>
                    <a:p>
                      <a:pPr algn="ctr" fontAlgn="b"/>
                      <a:r>
                        <a:rPr lang="es-EC" sz="2000" u="none" strike="noStrike">
                          <a:effectLst/>
                        </a:rPr>
                        <a:t>2</a:t>
                      </a:r>
                      <a:endParaRPr lang="es-EC" sz="2000" b="0" i="0" u="none" strike="noStrike">
                        <a:solidFill>
                          <a:srgbClr val="000000"/>
                        </a:solidFill>
                        <a:effectLst/>
                        <a:latin typeface="Calibri"/>
                      </a:endParaRPr>
                    </a:p>
                  </a:txBody>
                  <a:tcPr marL="9525" marR="9525" marT="9525" marB="0" anchor="b"/>
                </a:tc>
                <a:tc>
                  <a:txBody>
                    <a:bodyPr/>
                    <a:lstStyle/>
                    <a:p>
                      <a:pPr algn="ctr" fontAlgn="ctr"/>
                      <a:r>
                        <a:rPr lang="es-EC" sz="2000" u="none" strike="noStrike">
                          <a:effectLst/>
                        </a:rPr>
                        <a:t>12,55</a:t>
                      </a:r>
                      <a:endParaRPr lang="es-EC" sz="2000" b="0" i="0" u="none" strike="noStrike">
                        <a:solidFill>
                          <a:srgbClr val="000000"/>
                        </a:solidFill>
                        <a:effectLst/>
                        <a:latin typeface="Calibri"/>
                      </a:endParaRPr>
                    </a:p>
                  </a:txBody>
                  <a:tcPr marL="9525" marR="9525" marT="9525" marB="0" anchor="ctr"/>
                </a:tc>
              </a:tr>
              <a:tr h="304840">
                <a:tc>
                  <a:txBody>
                    <a:bodyPr/>
                    <a:lstStyle/>
                    <a:p>
                      <a:pPr algn="ctr" fontAlgn="b"/>
                      <a:r>
                        <a:rPr lang="es-EC" sz="2000" u="none" strike="noStrike" dirty="0">
                          <a:solidFill>
                            <a:schemeClr val="bg1"/>
                          </a:solidFill>
                          <a:effectLst/>
                        </a:rPr>
                        <a:t>C1H0</a:t>
                      </a:r>
                      <a:endParaRPr lang="es-EC" sz="2000" b="1" i="0" u="none" strike="noStrike" dirty="0">
                        <a:solidFill>
                          <a:schemeClr val="bg1"/>
                        </a:solidFill>
                        <a:effectLst/>
                        <a:latin typeface="Calibri"/>
                      </a:endParaRPr>
                    </a:p>
                  </a:txBody>
                  <a:tcPr marL="9525" marR="9525" marT="9525" marB="0" anchor="b">
                    <a:solidFill>
                      <a:schemeClr val="tx1"/>
                    </a:solidFill>
                  </a:tcPr>
                </a:tc>
                <a:tc>
                  <a:txBody>
                    <a:bodyPr/>
                    <a:lstStyle/>
                    <a:p>
                      <a:pPr algn="ctr" fontAlgn="b"/>
                      <a:r>
                        <a:rPr lang="es-EC" sz="2000" u="none" strike="noStrike">
                          <a:effectLst/>
                        </a:rPr>
                        <a:t>1</a:t>
                      </a:r>
                      <a:endParaRPr lang="es-EC" sz="2000" b="0" i="0" u="none" strike="noStrike">
                        <a:solidFill>
                          <a:srgbClr val="000000"/>
                        </a:solidFill>
                        <a:effectLst/>
                        <a:latin typeface="Calibri"/>
                      </a:endParaRPr>
                    </a:p>
                  </a:txBody>
                  <a:tcPr marL="9525" marR="9525" marT="9525" marB="0" anchor="b"/>
                </a:tc>
                <a:tc>
                  <a:txBody>
                    <a:bodyPr/>
                    <a:lstStyle/>
                    <a:p>
                      <a:pPr algn="ctr" fontAlgn="ctr"/>
                      <a:r>
                        <a:rPr lang="es-EC" sz="2000" u="none" strike="noStrike">
                          <a:effectLst/>
                        </a:rPr>
                        <a:t>5,28</a:t>
                      </a:r>
                      <a:endParaRPr lang="es-EC" sz="2000" b="0" i="0" u="none" strike="noStrike">
                        <a:solidFill>
                          <a:srgbClr val="000000"/>
                        </a:solidFill>
                        <a:effectLst/>
                        <a:latin typeface="Calibri"/>
                      </a:endParaRPr>
                    </a:p>
                  </a:txBody>
                  <a:tcPr marL="9525" marR="9525" marT="9525" marB="0" anchor="ctr"/>
                </a:tc>
              </a:tr>
              <a:tr h="304840">
                <a:tc>
                  <a:txBody>
                    <a:bodyPr/>
                    <a:lstStyle/>
                    <a:p>
                      <a:pPr algn="ctr" fontAlgn="b"/>
                      <a:r>
                        <a:rPr lang="es-EC" sz="2000" u="none" strike="noStrike">
                          <a:solidFill>
                            <a:schemeClr val="bg1"/>
                          </a:solidFill>
                          <a:effectLst/>
                        </a:rPr>
                        <a:t>C1H1</a:t>
                      </a:r>
                      <a:endParaRPr lang="es-EC" sz="2000" b="1" i="0" u="none" strike="noStrike">
                        <a:solidFill>
                          <a:schemeClr val="bg1"/>
                        </a:solidFill>
                        <a:effectLst/>
                        <a:latin typeface="Calibri"/>
                      </a:endParaRPr>
                    </a:p>
                  </a:txBody>
                  <a:tcPr marL="9525" marR="9525" marT="9525" marB="0" anchor="b">
                    <a:solidFill>
                      <a:schemeClr val="tx1"/>
                    </a:solidFill>
                  </a:tcPr>
                </a:tc>
                <a:tc>
                  <a:txBody>
                    <a:bodyPr/>
                    <a:lstStyle/>
                    <a:p>
                      <a:pPr algn="ctr" fontAlgn="b"/>
                      <a:r>
                        <a:rPr lang="es-EC" sz="2000" u="none" strike="noStrike">
                          <a:effectLst/>
                        </a:rPr>
                        <a:t>1</a:t>
                      </a:r>
                      <a:endParaRPr lang="es-EC" sz="2000" b="0" i="0" u="none" strike="noStrike">
                        <a:solidFill>
                          <a:srgbClr val="000000"/>
                        </a:solidFill>
                        <a:effectLst/>
                        <a:latin typeface="Calibri"/>
                      </a:endParaRPr>
                    </a:p>
                  </a:txBody>
                  <a:tcPr marL="9525" marR="9525" marT="9525" marB="0" anchor="b"/>
                </a:tc>
                <a:tc>
                  <a:txBody>
                    <a:bodyPr/>
                    <a:lstStyle/>
                    <a:p>
                      <a:pPr algn="ctr" fontAlgn="ctr"/>
                      <a:r>
                        <a:rPr lang="es-EC" sz="2000" u="none" strike="noStrike">
                          <a:effectLst/>
                        </a:rPr>
                        <a:t>8,88</a:t>
                      </a:r>
                      <a:endParaRPr lang="es-EC" sz="2000" b="0" i="0" u="none" strike="noStrike">
                        <a:solidFill>
                          <a:srgbClr val="000000"/>
                        </a:solidFill>
                        <a:effectLst/>
                        <a:latin typeface="Calibri"/>
                      </a:endParaRPr>
                    </a:p>
                  </a:txBody>
                  <a:tcPr marL="9525" marR="9525" marT="9525" marB="0" anchor="ctr"/>
                </a:tc>
              </a:tr>
              <a:tr h="304840">
                <a:tc>
                  <a:txBody>
                    <a:bodyPr/>
                    <a:lstStyle/>
                    <a:p>
                      <a:pPr algn="ctr" fontAlgn="b"/>
                      <a:r>
                        <a:rPr lang="es-EC" sz="2000" u="none" strike="noStrike" dirty="0">
                          <a:solidFill>
                            <a:schemeClr val="bg1"/>
                          </a:solidFill>
                          <a:effectLst/>
                        </a:rPr>
                        <a:t>C1H1</a:t>
                      </a:r>
                      <a:endParaRPr lang="es-EC" sz="2000" b="1" i="0" u="none" strike="noStrike" dirty="0">
                        <a:solidFill>
                          <a:schemeClr val="bg1"/>
                        </a:solidFill>
                        <a:effectLst/>
                        <a:latin typeface="Calibri"/>
                      </a:endParaRPr>
                    </a:p>
                  </a:txBody>
                  <a:tcPr marL="9525" marR="9525" marT="9525" marB="0" anchor="b">
                    <a:solidFill>
                      <a:schemeClr val="tx1"/>
                    </a:solidFill>
                  </a:tcPr>
                </a:tc>
                <a:tc>
                  <a:txBody>
                    <a:bodyPr/>
                    <a:lstStyle/>
                    <a:p>
                      <a:pPr algn="ctr" fontAlgn="b"/>
                      <a:r>
                        <a:rPr lang="es-EC" sz="2000" u="none" strike="noStrike">
                          <a:effectLst/>
                        </a:rPr>
                        <a:t>2</a:t>
                      </a:r>
                      <a:endParaRPr lang="es-EC" sz="2000" b="0" i="0" u="none" strike="noStrike">
                        <a:solidFill>
                          <a:srgbClr val="000000"/>
                        </a:solidFill>
                        <a:effectLst/>
                        <a:latin typeface="Calibri"/>
                      </a:endParaRPr>
                    </a:p>
                  </a:txBody>
                  <a:tcPr marL="9525" marR="9525" marT="9525" marB="0" anchor="b"/>
                </a:tc>
                <a:tc>
                  <a:txBody>
                    <a:bodyPr/>
                    <a:lstStyle/>
                    <a:p>
                      <a:pPr algn="ctr" fontAlgn="ctr"/>
                      <a:r>
                        <a:rPr lang="es-EC" sz="2000" u="none" strike="noStrike">
                          <a:effectLst/>
                        </a:rPr>
                        <a:t>4,1</a:t>
                      </a:r>
                      <a:endParaRPr lang="es-EC" sz="2000" b="0" i="0" u="none" strike="noStrike">
                        <a:solidFill>
                          <a:srgbClr val="000000"/>
                        </a:solidFill>
                        <a:effectLst/>
                        <a:latin typeface="Calibri"/>
                      </a:endParaRPr>
                    </a:p>
                  </a:txBody>
                  <a:tcPr marL="9525" marR="9525" marT="9525" marB="0" anchor="ctr"/>
                </a:tc>
              </a:tr>
              <a:tr h="304840">
                <a:tc>
                  <a:txBody>
                    <a:bodyPr/>
                    <a:lstStyle/>
                    <a:p>
                      <a:pPr algn="ctr" fontAlgn="b"/>
                      <a:r>
                        <a:rPr lang="es-EC" sz="2000" u="none" strike="noStrike" dirty="0">
                          <a:solidFill>
                            <a:schemeClr val="bg1"/>
                          </a:solidFill>
                          <a:effectLst/>
                        </a:rPr>
                        <a:t>C1H1</a:t>
                      </a:r>
                      <a:endParaRPr lang="es-EC" sz="2000" b="1" i="0" u="none" strike="noStrike" dirty="0">
                        <a:solidFill>
                          <a:schemeClr val="bg1"/>
                        </a:solidFill>
                        <a:effectLst/>
                        <a:latin typeface="Calibri"/>
                      </a:endParaRPr>
                    </a:p>
                  </a:txBody>
                  <a:tcPr marL="9525" marR="9525" marT="9525" marB="0" anchor="b">
                    <a:solidFill>
                      <a:schemeClr val="tx1"/>
                    </a:solidFill>
                  </a:tcPr>
                </a:tc>
                <a:tc>
                  <a:txBody>
                    <a:bodyPr/>
                    <a:lstStyle/>
                    <a:p>
                      <a:pPr algn="ctr" fontAlgn="b"/>
                      <a:r>
                        <a:rPr lang="es-EC" sz="2000" u="none" strike="noStrike">
                          <a:effectLst/>
                        </a:rPr>
                        <a:t>3</a:t>
                      </a:r>
                      <a:endParaRPr lang="es-EC" sz="2000" b="0" i="0" u="none" strike="noStrike">
                        <a:solidFill>
                          <a:srgbClr val="000000"/>
                        </a:solidFill>
                        <a:effectLst/>
                        <a:latin typeface="Calibri"/>
                      </a:endParaRPr>
                    </a:p>
                  </a:txBody>
                  <a:tcPr marL="9525" marR="9525" marT="9525" marB="0" anchor="b"/>
                </a:tc>
                <a:tc>
                  <a:txBody>
                    <a:bodyPr/>
                    <a:lstStyle/>
                    <a:p>
                      <a:pPr algn="ctr" fontAlgn="ctr"/>
                      <a:r>
                        <a:rPr lang="es-EC" sz="2000" u="none" strike="noStrike" dirty="0">
                          <a:effectLst/>
                        </a:rPr>
                        <a:t>8,83</a:t>
                      </a:r>
                      <a:endParaRPr lang="es-EC" sz="2000" b="0" i="0" u="none" strike="noStrike" dirty="0">
                        <a:solidFill>
                          <a:srgbClr val="000000"/>
                        </a:solidFill>
                        <a:effectLst/>
                        <a:latin typeface="Calibri"/>
                      </a:endParaRPr>
                    </a:p>
                  </a:txBody>
                  <a:tcPr marL="9525" marR="9525" marT="9525" marB="0" anchor="ctr"/>
                </a:tc>
              </a:tr>
            </a:tbl>
          </a:graphicData>
        </a:graphic>
      </p:graphicFrame>
      <p:sp>
        <p:nvSpPr>
          <p:cNvPr id="5" name="4 CuadroTexto"/>
          <p:cNvSpPr txBox="1"/>
          <p:nvPr/>
        </p:nvSpPr>
        <p:spPr>
          <a:xfrm>
            <a:off x="1691680" y="512385"/>
            <a:ext cx="568863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s-AR" b="1" dirty="0" smtClean="0">
                <a:effectLst>
                  <a:outerShdw blurRad="38100" dist="38100" dir="2700000" algn="tl">
                    <a:srgbClr val="000000">
                      <a:alpha val="43137"/>
                    </a:srgbClr>
                  </a:outerShdw>
                </a:effectLst>
              </a:rPr>
              <a:t>Concentración de Cadmio en la Biomasa de las Plantas</a:t>
            </a:r>
            <a:endParaRPr lang="es-EC" b="1"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8048957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a:stretch/>
        </p:blipFill>
        <p:spPr bwMode="auto">
          <a:xfrm>
            <a:off x="856846" y="1188595"/>
            <a:ext cx="7124096" cy="43766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4 Rectángulo"/>
          <p:cNvSpPr/>
          <p:nvPr/>
        </p:nvSpPr>
        <p:spPr>
          <a:xfrm>
            <a:off x="3923928" y="5426710"/>
            <a:ext cx="3888432" cy="276999"/>
          </a:xfrm>
          <a:prstGeom prst="rect">
            <a:avLst/>
          </a:prstGeom>
        </p:spPr>
        <p:txBody>
          <a:bodyPr wrap="square">
            <a:spAutoFit/>
          </a:bodyPr>
          <a:lstStyle/>
          <a:p>
            <a:pPr algn="ctr"/>
            <a:r>
              <a:rPr lang="es-EC" sz="1200" b="1" dirty="0">
                <a:hlinkClick r:id="rId3"/>
              </a:rPr>
              <a:t>XII Congreso Ecuatoriano de la Ciencia del </a:t>
            </a:r>
            <a:r>
              <a:rPr lang="es-EC" sz="1200" b="1" dirty="0" smtClean="0">
                <a:hlinkClick r:id="rId3"/>
              </a:rPr>
              <a:t>Suelo (2010</a:t>
            </a:r>
            <a:r>
              <a:rPr lang="es-EC" sz="1200" b="1" dirty="0" smtClean="0"/>
              <a:t>)</a:t>
            </a:r>
            <a:endParaRPr lang="es-EC" sz="1200" b="1" dirty="0"/>
          </a:p>
        </p:txBody>
      </p:sp>
      <p:sp>
        <p:nvSpPr>
          <p:cNvPr id="6" name="5 CuadroTexto"/>
          <p:cNvSpPr txBox="1"/>
          <p:nvPr/>
        </p:nvSpPr>
        <p:spPr>
          <a:xfrm>
            <a:off x="2123728" y="525277"/>
            <a:ext cx="4536504"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s-AR" sz="1600" b="1" dirty="0" smtClean="0">
                <a:effectLst>
                  <a:outerShdw blurRad="38100" dist="38100" dir="2700000" algn="tl">
                    <a:srgbClr val="000000">
                      <a:alpha val="43137"/>
                    </a:srgbClr>
                  </a:outerShdw>
                </a:effectLst>
              </a:rPr>
              <a:t>Contaminación de Cadmio en Suelos en Zonas Cacaoteras del Ecuador</a:t>
            </a:r>
            <a:endParaRPr lang="es-EC" sz="1600" b="1" dirty="0" smtClean="0">
              <a:effectLst>
                <a:outerShdw blurRad="38100" dist="38100" dir="2700000" algn="tl">
                  <a:srgbClr val="000000">
                    <a:alpha val="43137"/>
                  </a:srgbClr>
                </a:outerShdw>
              </a:effectLst>
            </a:endParaRPr>
          </a:p>
        </p:txBody>
      </p:sp>
      <p:sp>
        <p:nvSpPr>
          <p:cNvPr id="7" name="6 Elipse"/>
          <p:cNvSpPr/>
          <p:nvPr/>
        </p:nvSpPr>
        <p:spPr>
          <a:xfrm>
            <a:off x="4298170" y="2420888"/>
            <a:ext cx="201822" cy="144016"/>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xmlns="" val="3238872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65532" y="188640"/>
            <a:ext cx="4115229" cy="707886"/>
          </a:xfrm>
          <a:prstGeom prst="rect">
            <a:avLst/>
          </a:prstGeom>
          <a:noFill/>
        </p:spPr>
        <p:txBody>
          <a:bodyPr wrap="none" rtlCol="0">
            <a:spAutoFit/>
          </a:bodyPr>
          <a:lstStyle/>
          <a:p>
            <a:r>
              <a:rPr lang="es-EC" sz="4000" b="1" dirty="0" smtClean="0">
                <a:effectLst>
                  <a:outerShdw blurRad="38100" dist="38100" dir="2700000" algn="tl">
                    <a:srgbClr val="000000">
                      <a:alpha val="43137"/>
                    </a:srgbClr>
                  </a:outerShdw>
                </a:effectLst>
                <a:latin typeface="Arial" pitchFamily="34" charset="0"/>
                <a:cs typeface="Arial" pitchFamily="34" charset="0"/>
              </a:rPr>
              <a:t>JUSTIFICACIÓN</a:t>
            </a:r>
            <a:endParaRPr lang="es-EC" sz="40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2 CuadroTexto"/>
          <p:cNvSpPr txBox="1"/>
          <p:nvPr/>
        </p:nvSpPr>
        <p:spPr>
          <a:xfrm>
            <a:off x="1611551" y="1010659"/>
            <a:ext cx="5741700"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s-EC" b="1" dirty="0" smtClean="0">
                <a:effectLst>
                  <a:outerShdw blurRad="38100" dist="38100" dir="2700000" algn="tl">
                    <a:srgbClr val="000000">
                      <a:alpha val="43137"/>
                    </a:srgbClr>
                  </a:outerShdw>
                </a:effectLst>
                <a:latin typeface="Arial" pitchFamily="34" charset="0"/>
                <a:cs typeface="Arial" pitchFamily="34" charset="0"/>
              </a:rPr>
              <a:t>HONGOS MICORRÍCICOS ARBUSCULARES (HMA)</a:t>
            </a:r>
            <a:endParaRPr lang="es-EC" b="1" dirty="0">
              <a:effectLst>
                <a:outerShdw blurRad="38100" dist="38100" dir="2700000" algn="tl">
                  <a:srgbClr val="000000">
                    <a:alpha val="43137"/>
                  </a:srgbClr>
                </a:outerShdw>
              </a:effectLst>
              <a:latin typeface="Arial" pitchFamily="34" charset="0"/>
              <a:cs typeface="Arial" pitchFamily="34" charset="0"/>
            </a:endParaRPr>
          </a:p>
        </p:txBody>
      </p:sp>
      <p:sp>
        <p:nvSpPr>
          <p:cNvPr id="7" name="6 CuadroTexto"/>
          <p:cNvSpPr txBox="1"/>
          <p:nvPr/>
        </p:nvSpPr>
        <p:spPr>
          <a:xfrm>
            <a:off x="102265" y="2797551"/>
            <a:ext cx="2839239"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algn="ctr"/>
            <a:r>
              <a:rPr lang="es-EC" b="1" dirty="0" smtClean="0">
                <a:latin typeface="Arial" pitchFamily="34" charset="0"/>
                <a:cs typeface="Arial" pitchFamily="34" charset="0"/>
              </a:rPr>
              <a:t>Absorción de nutrientes</a:t>
            </a:r>
            <a:endParaRPr lang="es-EC" b="1" dirty="0">
              <a:latin typeface="Arial" pitchFamily="34" charset="0"/>
              <a:cs typeface="Arial" pitchFamily="34" charset="0"/>
            </a:endParaRPr>
          </a:p>
        </p:txBody>
      </p:sp>
      <p:sp>
        <p:nvSpPr>
          <p:cNvPr id="9" name="8 CuadroTexto"/>
          <p:cNvSpPr txBox="1"/>
          <p:nvPr/>
        </p:nvSpPr>
        <p:spPr>
          <a:xfrm>
            <a:off x="3237350" y="2659052"/>
            <a:ext cx="2490097"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b="1" dirty="0" smtClean="0">
                <a:latin typeface="Arial" pitchFamily="34" charset="0"/>
                <a:cs typeface="Arial" pitchFamily="34" charset="0"/>
              </a:rPr>
              <a:t>Ayudan a soportar ambientes hostiles</a:t>
            </a:r>
            <a:endParaRPr lang="es-EC" b="1" dirty="0">
              <a:latin typeface="Arial" pitchFamily="34" charset="0"/>
              <a:cs typeface="Arial" pitchFamily="34" charset="0"/>
            </a:endParaRPr>
          </a:p>
        </p:txBody>
      </p:sp>
      <p:sp>
        <p:nvSpPr>
          <p:cNvPr id="27" name="26 CuadroTexto"/>
          <p:cNvSpPr txBox="1"/>
          <p:nvPr/>
        </p:nvSpPr>
        <p:spPr>
          <a:xfrm>
            <a:off x="-21987" y="4118789"/>
            <a:ext cx="3151717" cy="2477601"/>
          </a:xfrm>
          <a:prstGeom prst="rect">
            <a:avLst/>
          </a:prstGeom>
          <a:noFill/>
        </p:spPr>
        <p:txBody>
          <a:bodyPr wrap="square" rtlCol="0">
            <a:spAutoFit/>
          </a:bodyPr>
          <a:lstStyle/>
          <a:p>
            <a:pPr marL="285750" indent="-285750" algn="just">
              <a:buFont typeface="Arial" pitchFamily="34" charset="0"/>
              <a:buChar char="•"/>
            </a:pPr>
            <a:r>
              <a:rPr lang="es-AR" sz="1700" dirty="0" smtClean="0">
                <a:latin typeface="Arial" pitchFamily="34" charset="0"/>
                <a:cs typeface="Arial" pitchFamily="34" charset="0"/>
              </a:rPr>
              <a:t>Principalmente Fósforo (P).</a:t>
            </a:r>
          </a:p>
          <a:p>
            <a:pPr marL="285750" indent="-285750" algn="just">
              <a:buFont typeface="Arial" pitchFamily="34" charset="0"/>
              <a:buChar char="•"/>
            </a:pPr>
            <a:endParaRPr lang="es-AR" sz="1700" dirty="0" smtClean="0">
              <a:latin typeface="Arial" pitchFamily="34" charset="0"/>
              <a:cs typeface="Arial" pitchFamily="34" charset="0"/>
            </a:endParaRPr>
          </a:p>
          <a:p>
            <a:pPr marL="285750" indent="-285750" algn="just">
              <a:buFont typeface="Arial" pitchFamily="34" charset="0"/>
              <a:buChar char="•"/>
            </a:pPr>
            <a:r>
              <a:rPr lang="es-AR" sz="1700" dirty="0" smtClean="0">
                <a:latin typeface="Arial" pitchFamily="34" charset="0"/>
                <a:cs typeface="Arial" pitchFamily="34" charset="0"/>
              </a:rPr>
              <a:t>Elementos esenciales.</a:t>
            </a:r>
          </a:p>
          <a:p>
            <a:pPr marL="285750" indent="-285750" algn="just">
              <a:buFont typeface="Arial" pitchFamily="34" charset="0"/>
              <a:buChar char="•"/>
            </a:pPr>
            <a:endParaRPr lang="es-AR" sz="1700" dirty="0" smtClean="0">
              <a:latin typeface="Arial" pitchFamily="34" charset="0"/>
              <a:cs typeface="Arial" pitchFamily="34" charset="0"/>
            </a:endParaRPr>
          </a:p>
          <a:p>
            <a:pPr marL="285750" indent="-285750" algn="just">
              <a:buFont typeface="Arial" pitchFamily="34" charset="0"/>
              <a:buChar char="•"/>
            </a:pPr>
            <a:r>
              <a:rPr lang="es-AR" sz="1700" dirty="0" smtClean="0">
                <a:latin typeface="Arial" pitchFamily="34" charset="0"/>
                <a:cs typeface="Arial" pitchFamily="34" charset="0"/>
              </a:rPr>
              <a:t>Mejoran su desarrollo y aumentan la repoblación del suelo.</a:t>
            </a:r>
          </a:p>
          <a:p>
            <a:pPr algn="just"/>
            <a:endParaRPr lang="es-AR" dirty="0" smtClean="0">
              <a:latin typeface="Arial" pitchFamily="34" charset="0"/>
              <a:cs typeface="Arial" pitchFamily="34" charset="0"/>
            </a:endParaRPr>
          </a:p>
          <a:p>
            <a:pPr algn="just"/>
            <a:endParaRPr lang="es-EC" dirty="0" smtClean="0">
              <a:latin typeface="Arial" pitchFamily="34" charset="0"/>
              <a:cs typeface="Arial" pitchFamily="34" charset="0"/>
            </a:endParaRPr>
          </a:p>
        </p:txBody>
      </p:sp>
      <p:sp>
        <p:nvSpPr>
          <p:cNvPr id="29" name="28 CuadroTexto"/>
          <p:cNvSpPr txBox="1"/>
          <p:nvPr/>
        </p:nvSpPr>
        <p:spPr>
          <a:xfrm rot="10800000" flipV="1">
            <a:off x="3169691" y="4198954"/>
            <a:ext cx="2857346" cy="1754326"/>
          </a:xfrm>
          <a:prstGeom prst="rect">
            <a:avLst/>
          </a:prstGeom>
          <a:noFill/>
        </p:spPr>
        <p:txBody>
          <a:bodyPr wrap="square" rtlCol="0">
            <a:spAutoFit/>
          </a:bodyPr>
          <a:lstStyle/>
          <a:p>
            <a:pPr marL="285750" indent="-285750" algn="just">
              <a:buFont typeface="Arial" pitchFamily="34" charset="0"/>
              <a:buChar char="•"/>
            </a:pPr>
            <a:r>
              <a:rPr lang="es-EC" dirty="0" smtClean="0">
                <a:latin typeface="Arial" pitchFamily="34" charset="0"/>
                <a:cs typeface="Arial" pitchFamily="34" charset="0"/>
              </a:rPr>
              <a:t>Logran reducir niveles tóxicos de metales pesados.</a:t>
            </a:r>
          </a:p>
          <a:p>
            <a:pPr marL="285750" indent="-285750" algn="just">
              <a:buFont typeface="Arial" pitchFamily="34" charset="0"/>
              <a:buChar char="•"/>
            </a:pPr>
            <a:endParaRPr lang="es-EC" dirty="0" smtClean="0">
              <a:latin typeface="Arial" pitchFamily="34" charset="0"/>
              <a:cs typeface="Arial" pitchFamily="34" charset="0"/>
            </a:endParaRPr>
          </a:p>
          <a:p>
            <a:pPr marL="285750" indent="-285750" algn="just">
              <a:buFont typeface="Arial" pitchFamily="34" charset="0"/>
              <a:buChar char="•"/>
            </a:pPr>
            <a:r>
              <a:rPr lang="es-AR" dirty="0" smtClean="0">
                <a:latin typeface="Arial" pitchFamily="34" charset="0"/>
                <a:cs typeface="Arial" pitchFamily="34" charset="0"/>
              </a:rPr>
              <a:t>Soportar ambientes de estrés hídrico</a:t>
            </a:r>
            <a:endParaRPr lang="es-EC" dirty="0">
              <a:latin typeface="Arial" pitchFamily="34" charset="0"/>
              <a:cs typeface="Arial" pitchFamily="34" charset="0"/>
            </a:endParaRPr>
          </a:p>
        </p:txBody>
      </p:sp>
      <p:sp>
        <p:nvSpPr>
          <p:cNvPr id="37" name="36 CuadroTexto"/>
          <p:cNvSpPr txBox="1"/>
          <p:nvPr/>
        </p:nvSpPr>
        <p:spPr>
          <a:xfrm>
            <a:off x="6137253" y="4198954"/>
            <a:ext cx="2769804" cy="1477328"/>
          </a:xfrm>
          <a:prstGeom prst="rect">
            <a:avLst/>
          </a:prstGeom>
          <a:noFill/>
        </p:spPr>
        <p:txBody>
          <a:bodyPr wrap="square" rtlCol="0">
            <a:spAutoFit/>
          </a:bodyPr>
          <a:lstStyle/>
          <a:p>
            <a:pPr marL="285750" indent="-285750" algn="just">
              <a:buFont typeface="Arial" pitchFamily="34" charset="0"/>
              <a:buChar char="•"/>
            </a:pPr>
            <a:r>
              <a:rPr lang="es-AR" dirty="0" smtClean="0">
                <a:latin typeface="Arial" pitchFamily="34" charset="0"/>
                <a:cs typeface="Arial" pitchFamily="34" charset="0"/>
              </a:rPr>
              <a:t>Biocontroladores de plagas</a:t>
            </a:r>
          </a:p>
          <a:p>
            <a:pPr marL="285750" indent="-285750" algn="just">
              <a:buFont typeface="Arial" pitchFamily="34" charset="0"/>
              <a:buChar char="•"/>
            </a:pPr>
            <a:endParaRPr lang="es-AR" dirty="0" smtClean="0">
              <a:latin typeface="Arial" pitchFamily="34" charset="0"/>
              <a:cs typeface="Arial" pitchFamily="34" charset="0"/>
            </a:endParaRPr>
          </a:p>
          <a:p>
            <a:pPr marL="285750" indent="-285750" algn="just">
              <a:buFont typeface="Arial" pitchFamily="34" charset="0"/>
              <a:buChar char="•"/>
            </a:pPr>
            <a:r>
              <a:rPr lang="es-AR" dirty="0" smtClean="0">
                <a:latin typeface="Arial" pitchFamily="34" charset="0"/>
                <a:cs typeface="Arial" pitchFamily="34" charset="0"/>
              </a:rPr>
              <a:t>Protección frente a nematodos</a:t>
            </a:r>
            <a:endParaRPr lang="es-EC" dirty="0">
              <a:latin typeface="Arial" pitchFamily="34" charset="0"/>
              <a:cs typeface="Arial" pitchFamily="34" charset="0"/>
            </a:endParaRPr>
          </a:p>
        </p:txBody>
      </p:sp>
      <p:sp>
        <p:nvSpPr>
          <p:cNvPr id="18" name="17 CuadroTexto"/>
          <p:cNvSpPr txBox="1"/>
          <p:nvPr/>
        </p:nvSpPr>
        <p:spPr>
          <a:xfrm>
            <a:off x="3178196" y="1809816"/>
            <a:ext cx="2608406"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s-EC" dirty="0" smtClean="0">
                <a:effectLst>
                  <a:outerShdw blurRad="38100" dist="38100" dir="2700000" algn="tl">
                    <a:srgbClr val="000000">
                      <a:alpha val="43137"/>
                    </a:srgbClr>
                  </a:outerShdw>
                </a:effectLst>
                <a:latin typeface="Arial" pitchFamily="34" charset="0"/>
                <a:cs typeface="Arial" pitchFamily="34" charset="0"/>
              </a:rPr>
              <a:t>Beneficios a las plantas</a:t>
            </a:r>
            <a:endParaRPr lang="es-EC" dirty="0">
              <a:effectLst>
                <a:outerShdw blurRad="38100" dist="38100" dir="2700000" algn="tl">
                  <a:srgbClr val="000000">
                    <a:alpha val="43137"/>
                  </a:srgbClr>
                </a:outerShdw>
              </a:effectLst>
              <a:latin typeface="Arial" pitchFamily="34" charset="0"/>
              <a:cs typeface="Arial" pitchFamily="34" charset="0"/>
            </a:endParaRPr>
          </a:p>
        </p:txBody>
      </p:sp>
      <p:sp>
        <p:nvSpPr>
          <p:cNvPr id="20" name="19 CuadroTexto"/>
          <p:cNvSpPr txBox="1"/>
          <p:nvPr/>
        </p:nvSpPr>
        <p:spPr>
          <a:xfrm>
            <a:off x="6426477" y="2699627"/>
            <a:ext cx="2490097"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b="1" dirty="0" smtClean="0">
                <a:latin typeface="Arial" pitchFamily="34" charset="0"/>
                <a:cs typeface="Arial" pitchFamily="34" charset="0"/>
              </a:rPr>
              <a:t>Protección frente a patógenos</a:t>
            </a:r>
            <a:endParaRPr lang="es-EC" b="1" dirty="0">
              <a:latin typeface="Arial" pitchFamily="34" charset="0"/>
              <a:cs typeface="Arial" pitchFamily="34" charset="0"/>
            </a:endParaRPr>
          </a:p>
        </p:txBody>
      </p:sp>
      <p:cxnSp>
        <p:nvCxnSpPr>
          <p:cNvPr id="4" name="3 Conector recto de flecha"/>
          <p:cNvCxnSpPr>
            <a:stCxn id="3" idx="2"/>
            <a:endCxn id="18" idx="0"/>
          </p:cNvCxnSpPr>
          <p:nvPr/>
        </p:nvCxnSpPr>
        <p:spPr>
          <a:xfrm flipH="1">
            <a:off x="4482399" y="1379991"/>
            <a:ext cx="2" cy="4298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10 Conector curvado"/>
          <p:cNvCxnSpPr>
            <a:stCxn id="18" idx="2"/>
            <a:endCxn id="7" idx="0"/>
          </p:cNvCxnSpPr>
          <p:nvPr/>
        </p:nvCxnSpPr>
        <p:spPr>
          <a:xfrm rot="5400000">
            <a:off x="2692941" y="1008092"/>
            <a:ext cx="618403" cy="2960514"/>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12 Conector curvado"/>
          <p:cNvCxnSpPr>
            <a:stCxn id="18" idx="2"/>
            <a:endCxn id="20" idx="0"/>
          </p:cNvCxnSpPr>
          <p:nvPr/>
        </p:nvCxnSpPr>
        <p:spPr>
          <a:xfrm rot="16200000" flipH="1">
            <a:off x="5816723" y="844823"/>
            <a:ext cx="520479" cy="3189127"/>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0" name="29 Flecha abajo"/>
          <p:cNvSpPr/>
          <p:nvPr/>
        </p:nvSpPr>
        <p:spPr>
          <a:xfrm>
            <a:off x="1374763" y="3419796"/>
            <a:ext cx="294239" cy="62183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38" name="37 Flecha abajo"/>
          <p:cNvSpPr/>
          <p:nvPr/>
        </p:nvSpPr>
        <p:spPr>
          <a:xfrm>
            <a:off x="4430784" y="3432372"/>
            <a:ext cx="294239" cy="62183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40" name="39 Flecha abajo"/>
          <p:cNvSpPr/>
          <p:nvPr/>
        </p:nvSpPr>
        <p:spPr>
          <a:xfrm>
            <a:off x="7524406" y="3432372"/>
            <a:ext cx="294239" cy="62183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cxnSp>
        <p:nvCxnSpPr>
          <p:cNvPr id="35" name="34 Conector recto de flecha"/>
          <p:cNvCxnSpPr>
            <a:stCxn id="18" idx="2"/>
            <a:endCxn id="9" idx="0"/>
          </p:cNvCxnSpPr>
          <p:nvPr/>
        </p:nvCxnSpPr>
        <p:spPr>
          <a:xfrm>
            <a:off x="4482399" y="2179148"/>
            <a:ext cx="0" cy="47990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8479943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27" grpId="0"/>
      <p:bldP spid="29" grpId="0"/>
      <p:bldP spid="37" grpId="0"/>
      <p:bldP spid="18" grpId="0" animBg="1"/>
      <p:bldP spid="20" grpId="0" animBg="1"/>
      <p:bldP spid="30" grpId="0" animBg="1"/>
      <p:bldP spid="38"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779912" y="1241449"/>
            <a:ext cx="1944216" cy="995422"/>
          </a:xfrm>
          <a:prstGeom prst="ellipse">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2000" b="1" dirty="0" smtClean="0">
                <a:effectLst>
                  <a:outerShdw blurRad="38100" dist="38100" dir="2700000" algn="tl">
                    <a:srgbClr val="000000">
                      <a:alpha val="43137"/>
                    </a:srgbClr>
                  </a:outerShdw>
                </a:effectLst>
                <a:latin typeface="Arial" pitchFamily="34" charset="0"/>
                <a:cs typeface="Arial" pitchFamily="34" charset="0"/>
              </a:rPr>
              <a:t>BANCO DE HMA</a:t>
            </a:r>
            <a:endParaRPr lang="es-EC"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5" name="4 CuadroTexto"/>
          <p:cNvSpPr txBox="1"/>
          <p:nvPr/>
        </p:nvSpPr>
        <p:spPr>
          <a:xfrm>
            <a:off x="131049" y="700413"/>
            <a:ext cx="1776656"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dirty="0" smtClean="0">
                <a:effectLst>
                  <a:outerShdw blurRad="38100" dist="38100" dir="2700000" algn="tl">
                    <a:srgbClr val="000000">
                      <a:alpha val="43137"/>
                    </a:srgbClr>
                  </a:outerShdw>
                </a:effectLst>
                <a:latin typeface="Arial" pitchFamily="34" charset="0"/>
                <a:cs typeface="Arial" pitchFamily="34" charset="0"/>
              </a:rPr>
              <a:t>Conocer la diversidad de los HMA en el Ecuador</a:t>
            </a:r>
            <a:endParaRPr lang="es-EC" dirty="0">
              <a:effectLst>
                <a:outerShdw blurRad="38100" dist="38100" dir="2700000" algn="tl">
                  <a:srgbClr val="000000">
                    <a:alpha val="43137"/>
                  </a:srgbClr>
                </a:outerShdw>
              </a:effectLst>
              <a:latin typeface="Arial" pitchFamily="34" charset="0"/>
              <a:cs typeface="Arial" pitchFamily="34" charset="0"/>
            </a:endParaRPr>
          </a:p>
        </p:txBody>
      </p:sp>
      <p:sp>
        <p:nvSpPr>
          <p:cNvPr id="7" name="6 CuadroTexto"/>
          <p:cNvSpPr txBox="1"/>
          <p:nvPr/>
        </p:nvSpPr>
        <p:spPr>
          <a:xfrm>
            <a:off x="2195736" y="1462161"/>
            <a:ext cx="1440160" cy="55399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sz="1500" dirty="0" smtClean="0">
                <a:effectLst>
                  <a:outerShdw blurRad="38100" dist="38100" dir="2700000" algn="tl">
                    <a:srgbClr val="000000">
                      <a:alpha val="43137"/>
                    </a:srgbClr>
                  </a:outerShdw>
                </a:effectLst>
                <a:latin typeface="Arial" pitchFamily="34" charset="0"/>
                <a:cs typeface="Arial" pitchFamily="34" charset="0"/>
              </a:rPr>
              <a:t>Identificación taxonómica</a:t>
            </a:r>
          </a:p>
        </p:txBody>
      </p:sp>
      <p:sp>
        <p:nvSpPr>
          <p:cNvPr id="8" name="7 CuadroTexto"/>
          <p:cNvSpPr txBox="1"/>
          <p:nvPr/>
        </p:nvSpPr>
        <p:spPr>
          <a:xfrm>
            <a:off x="102899" y="2203508"/>
            <a:ext cx="1804806"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dirty="0" smtClean="0">
                <a:effectLst>
                  <a:outerShdw blurRad="38100" dist="38100" dir="2700000" algn="tl">
                    <a:srgbClr val="000000">
                      <a:alpha val="43137"/>
                    </a:srgbClr>
                  </a:outerShdw>
                </a:effectLst>
                <a:latin typeface="Arial" pitchFamily="34" charset="0"/>
                <a:cs typeface="Arial" pitchFamily="34" charset="0"/>
              </a:rPr>
              <a:t>Prevalencia en sitios contaminados</a:t>
            </a:r>
            <a:endParaRPr lang="es-EC" dirty="0">
              <a:effectLst>
                <a:outerShdw blurRad="38100" dist="38100" dir="2700000" algn="tl">
                  <a:srgbClr val="000000">
                    <a:alpha val="43137"/>
                  </a:srgbClr>
                </a:outerShdw>
              </a:effectLst>
              <a:latin typeface="Arial" pitchFamily="34" charset="0"/>
              <a:cs typeface="Arial" pitchFamily="34" charset="0"/>
            </a:endParaRPr>
          </a:p>
        </p:txBody>
      </p:sp>
      <p:sp>
        <p:nvSpPr>
          <p:cNvPr id="9" name="8 CuadroTexto"/>
          <p:cNvSpPr txBox="1"/>
          <p:nvPr/>
        </p:nvSpPr>
        <p:spPr>
          <a:xfrm>
            <a:off x="5868144" y="1577577"/>
            <a:ext cx="1512168" cy="3231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sz="1500" dirty="0" smtClean="0">
                <a:effectLst>
                  <a:outerShdw blurRad="38100" dist="38100" dir="2700000" algn="tl">
                    <a:srgbClr val="000000">
                      <a:alpha val="43137"/>
                    </a:srgbClr>
                  </a:outerShdw>
                </a:effectLst>
                <a:latin typeface="Arial" pitchFamily="34" charset="0"/>
                <a:cs typeface="Arial" pitchFamily="34" charset="0"/>
              </a:rPr>
              <a:t>De base para</a:t>
            </a:r>
          </a:p>
        </p:txBody>
      </p:sp>
      <p:sp>
        <p:nvSpPr>
          <p:cNvPr id="10" name="9 CuadroTexto"/>
          <p:cNvSpPr txBox="1"/>
          <p:nvPr/>
        </p:nvSpPr>
        <p:spPr>
          <a:xfrm>
            <a:off x="7596336" y="1415993"/>
            <a:ext cx="1510252"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dirty="0" smtClean="0">
                <a:effectLst>
                  <a:outerShdw blurRad="38100" dist="38100" dir="2700000" algn="tl">
                    <a:srgbClr val="000000">
                      <a:alpha val="43137"/>
                    </a:srgbClr>
                  </a:outerShdw>
                </a:effectLst>
                <a:latin typeface="Arial" pitchFamily="34" charset="0"/>
                <a:cs typeface="Arial" pitchFamily="34" charset="0"/>
              </a:rPr>
              <a:t>Futuros proyectos</a:t>
            </a:r>
            <a:endParaRPr lang="es-EC" dirty="0">
              <a:effectLst>
                <a:outerShdw blurRad="38100" dist="38100" dir="2700000" algn="tl">
                  <a:srgbClr val="000000">
                    <a:alpha val="43137"/>
                  </a:srgbClr>
                </a:outerShdw>
              </a:effectLst>
              <a:latin typeface="Arial" pitchFamily="34" charset="0"/>
              <a:cs typeface="Arial" pitchFamily="34" charset="0"/>
            </a:endParaRPr>
          </a:p>
        </p:txBody>
      </p:sp>
      <p:sp>
        <p:nvSpPr>
          <p:cNvPr id="11" name="10 CuadroTexto"/>
          <p:cNvSpPr txBox="1"/>
          <p:nvPr/>
        </p:nvSpPr>
        <p:spPr>
          <a:xfrm>
            <a:off x="3514839" y="2421537"/>
            <a:ext cx="2487064" cy="55399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AR" sz="1500" dirty="0" smtClean="0">
                <a:effectLst>
                  <a:outerShdw blurRad="38100" dist="38100" dir="2700000" algn="tl">
                    <a:srgbClr val="000000">
                      <a:alpha val="43137"/>
                    </a:srgbClr>
                  </a:outerShdw>
                </a:effectLst>
                <a:latin typeface="Arial" pitchFamily="34" charset="0"/>
                <a:cs typeface="Arial" pitchFamily="34" charset="0"/>
              </a:rPr>
              <a:t> Proyecto                        EP Petroecuador - CITVAS</a:t>
            </a:r>
            <a:endParaRPr lang="es-EC" sz="1500" dirty="0" smtClean="0">
              <a:effectLst>
                <a:outerShdw blurRad="38100" dist="38100" dir="2700000" algn="tl">
                  <a:srgbClr val="000000">
                    <a:alpha val="43137"/>
                  </a:srgbClr>
                </a:outerShdw>
              </a:effectLst>
              <a:latin typeface="Arial" pitchFamily="34" charset="0"/>
              <a:cs typeface="Arial" pitchFamily="34" charset="0"/>
            </a:endParaRPr>
          </a:p>
        </p:txBody>
      </p:sp>
      <p:sp>
        <p:nvSpPr>
          <p:cNvPr id="12" name="11 CuadroTexto"/>
          <p:cNvSpPr txBox="1"/>
          <p:nvPr/>
        </p:nvSpPr>
        <p:spPr>
          <a:xfrm>
            <a:off x="2246394" y="3436882"/>
            <a:ext cx="5023952"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AR" dirty="0" smtClean="0">
                <a:effectLst>
                  <a:outerShdw blurRad="38100" dist="38100" dir="2700000" algn="tl">
                    <a:srgbClr val="000000">
                      <a:alpha val="43137"/>
                    </a:srgbClr>
                  </a:outerShdw>
                </a:effectLst>
                <a:latin typeface="Arial" pitchFamily="34" charset="0"/>
                <a:cs typeface="Arial" pitchFamily="34" charset="0"/>
              </a:rPr>
              <a:t>Conocer el efecto de HMA en plantas de maíz, en condiciones de estrés por cadmio</a:t>
            </a:r>
            <a:endParaRPr lang="es-EC" dirty="0">
              <a:effectLst>
                <a:outerShdw blurRad="38100" dist="38100" dir="2700000" algn="tl">
                  <a:srgbClr val="000000">
                    <a:alpha val="43137"/>
                  </a:srgbClr>
                </a:outerShdw>
              </a:effectLst>
              <a:latin typeface="Arial" pitchFamily="34" charset="0"/>
              <a:cs typeface="Arial" pitchFamily="34" charset="0"/>
            </a:endParaRPr>
          </a:p>
        </p:txBody>
      </p:sp>
      <p:sp>
        <p:nvSpPr>
          <p:cNvPr id="14" name="13 CuadroTexto"/>
          <p:cNvSpPr txBox="1"/>
          <p:nvPr/>
        </p:nvSpPr>
        <p:spPr>
          <a:xfrm>
            <a:off x="3707206" y="4906660"/>
            <a:ext cx="2089628"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AR" dirty="0" smtClean="0">
                <a:effectLst>
                  <a:outerShdw blurRad="38100" dist="38100" dir="2700000" algn="tl">
                    <a:srgbClr val="000000">
                      <a:alpha val="43137"/>
                    </a:srgbClr>
                  </a:outerShdw>
                </a:effectLst>
                <a:latin typeface="Arial" pitchFamily="34" charset="0"/>
                <a:cs typeface="Arial" pitchFamily="34" charset="0"/>
              </a:rPr>
              <a:t>Fitorremediación</a:t>
            </a:r>
            <a:endParaRPr lang="es-EC" dirty="0" smtClean="0">
              <a:effectLst>
                <a:outerShdw blurRad="38100" dist="38100" dir="2700000" algn="tl">
                  <a:srgbClr val="000000">
                    <a:alpha val="43137"/>
                  </a:srgbClr>
                </a:outerShdw>
              </a:effectLst>
              <a:latin typeface="Arial" pitchFamily="34" charset="0"/>
              <a:cs typeface="Arial" pitchFamily="34" charset="0"/>
            </a:endParaRPr>
          </a:p>
        </p:txBody>
      </p:sp>
      <p:sp>
        <p:nvSpPr>
          <p:cNvPr id="18" name="17 Llamada de flecha hacia abajo"/>
          <p:cNvSpPr/>
          <p:nvPr/>
        </p:nvSpPr>
        <p:spPr>
          <a:xfrm>
            <a:off x="4092296" y="4287871"/>
            <a:ext cx="1332150" cy="540946"/>
          </a:xfrm>
          <a:prstGeom prst="down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AR" sz="1600" i="1" dirty="0" smtClean="0"/>
              <a:t>Aplicación en</a:t>
            </a:r>
            <a:endParaRPr lang="es-EC" sz="1600" i="1" dirty="0"/>
          </a:p>
        </p:txBody>
      </p:sp>
      <p:cxnSp>
        <p:nvCxnSpPr>
          <p:cNvPr id="20" name="19 Conector curvado"/>
          <p:cNvCxnSpPr>
            <a:stCxn id="7" idx="1"/>
            <a:endCxn id="5" idx="3"/>
          </p:cNvCxnSpPr>
          <p:nvPr/>
        </p:nvCxnSpPr>
        <p:spPr>
          <a:xfrm rot="10800000">
            <a:off x="1907706" y="1300578"/>
            <a:ext cx="288031" cy="438582"/>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21 Conector curvado"/>
          <p:cNvCxnSpPr>
            <a:stCxn id="7" idx="1"/>
            <a:endCxn id="8" idx="3"/>
          </p:cNvCxnSpPr>
          <p:nvPr/>
        </p:nvCxnSpPr>
        <p:spPr>
          <a:xfrm rot="10800000" flipV="1">
            <a:off x="1907706" y="1739159"/>
            <a:ext cx="288031" cy="926013"/>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23 Conector curvado"/>
          <p:cNvCxnSpPr>
            <a:stCxn id="11" idx="2"/>
            <a:endCxn id="12" idx="0"/>
          </p:cNvCxnSpPr>
          <p:nvPr/>
        </p:nvCxnSpPr>
        <p:spPr>
          <a:xfrm rot="5400000">
            <a:off x="4527698" y="3206208"/>
            <a:ext cx="461347" cy="1"/>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a:stCxn id="12" idx="2"/>
            <a:endCxn id="18" idx="0"/>
          </p:cNvCxnSpPr>
          <p:nvPr/>
        </p:nvCxnSpPr>
        <p:spPr>
          <a:xfrm>
            <a:off x="4758370" y="4083213"/>
            <a:ext cx="1" cy="20465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1" name="30 Conector recto de flecha"/>
          <p:cNvCxnSpPr>
            <a:stCxn id="3" idx="2"/>
            <a:endCxn id="7" idx="3"/>
          </p:cNvCxnSpPr>
          <p:nvPr/>
        </p:nvCxnSpPr>
        <p:spPr>
          <a:xfrm flipH="1">
            <a:off x="3635896" y="1739160"/>
            <a:ext cx="14401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a:stCxn id="3" idx="6"/>
            <a:endCxn id="9" idx="1"/>
          </p:cNvCxnSpPr>
          <p:nvPr/>
        </p:nvCxnSpPr>
        <p:spPr>
          <a:xfrm>
            <a:off x="5724128" y="1739160"/>
            <a:ext cx="14401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a:stCxn id="9" idx="3"/>
            <a:endCxn id="10" idx="1"/>
          </p:cNvCxnSpPr>
          <p:nvPr/>
        </p:nvCxnSpPr>
        <p:spPr>
          <a:xfrm flipV="1">
            <a:off x="7380312" y="1739159"/>
            <a:ext cx="216024"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7" name="36 Conector curvado"/>
          <p:cNvCxnSpPr>
            <a:stCxn id="3" idx="4"/>
            <a:endCxn id="11" idx="0"/>
          </p:cNvCxnSpPr>
          <p:nvPr/>
        </p:nvCxnSpPr>
        <p:spPr>
          <a:xfrm rot="16200000" flipH="1">
            <a:off x="4662862" y="2326028"/>
            <a:ext cx="184666" cy="6351"/>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4889" b="99556" l="9945" r="89503">
                        <a14:foregroundMark x1="64641" y1="28667" x2="64641" y2="28667"/>
                        <a14:foregroundMark x1="66298" y1="5111" x2="66298" y2="5111"/>
                        <a14:foregroundMark x1="60221" y1="99556" x2="60221" y2="99556"/>
                        <a14:foregroundMark x1="21547" y1="94000" x2="21547" y2="94000"/>
                        <a14:foregroundMark x1="83425" y1="82222" x2="83425" y2="82222"/>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99591" y="4083214"/>
            <a:ext cx="754793" cy="1876556"/>
          </a:xfrm>
          <a:prstGeom prst="rect">
            <a:avLst/>
          </a:prstGeom>
          <a:noFill/>
          <a:ln>
            <a:noFill/>
          </a:ln>
          <a:effectLst>
            <a:reflection blurRad="6350" stA="41000" endPos="26000" dir="5400000" sy="-100000" algn="bl" rotWithShape="0"/>
          </a:effectLst>
          <a:extLst>
            <a:ext uri="{909E8E84-426E-40DD-AFC4-6F175D3DCCD1}">
              <a14:hiddenFill xmlns:a14="http://schemas.microsoft.com/office/drawing/2010/main" xmlns="">
                <a:solidFill>
                  <a:schemeClr val="accent1"/>
                </a:solidFill>
              </a14:hiddenFill>
            </a:ext>
          </a:extLst>
        </p:spPr>
      </p:pic>
      <p:pic>
        <p:nvPicPr>
          <p:cNvPr id="6147" name="Picture 3" descr="D:\Borisins\tesis\TESIS MICORRIZAS\Fotos\CATALOGO FOTOGRAFICO\Catalogo fotografico\P86\P86 - M33\E33-3\1.2.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9143"/>
          <a:stretch/>
        </p:blipFill>
        <p:spPr bwMode="auto">
          <a:xfrm rot="10800000">
            <a:off x="7169307" y="4183047"/>
            <a:ext cx="1650746" cy="1747500"/>
          </a:xfrm>
          <a:prstGeom prst="rect">
            <a:avLst/>
          </a:prstGeom>
          <a:ln w="635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Lst>
        </p:spPr>
      </p:pic>
      <p:sp>
        <p:nvSpPr>
          <p:cNvPr id="23" name="22 Nube">
            <a:hlinkClick r:id="rId5" action="ppaction://hlinksldjump"/>
          </p:cNvPr>
          <p:cNvSpPr/>
          <p:nvPr/>
        </p:nvSpPr>
        <p:spPr>
          <a:xfrm>
            <a:off x="178326" y="6291412"/>
            <a:ext cx="966766" cy="566587"/>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AR" sz="1200" b="1" dirty="0" smtClean="0">
                <a:effectLst>
                  <a:outerShdw blurRad="38100" dist="38100" dir="2700000" algn="tl">
                    <a:srgbClr val="000000">
                      <a:alpha val="43137"/>
                    </a:srgbClr>
                  </a:outerShdw>
                </a:effectLst>
              </a:rPr>
              <a:t>ÍNDICE</a:t>
            </a:r>
            <a:endParaRPr lang="es-EC" sz="1200" b="1" dirty="0">
              <a:effectLst>
                <a:outerShdw blurRad="38100" dist="38100" dir="2700000" algn="tl">
                  <a:srgbClr val="000000">
                    <a:alpha val="43137"/>
                  </a:srgbClr>
                </a:outerShdw>
              </a:effectLst>
            </a:endParaRPr>
          </a:p>
        </p:txBody>
      </p:sp>
      <p:sp>
        <p:nvSpPr>
          <p:cNvPr id="25" name="24 CuadroTexto"/>
          <p:cNvSpPr txBox="1"/>
          <p:nvPr/>
        </p:nvSpPr>
        <p:spPr>
          <a:xfrm>
            <a:off x="4458601" y="202766"/>
            <a:ext cx="4115229" cy="707886"/>
          </a:xfrm>
          <a:prstGeom prst="rect">
            <a:avLst/>
          </a:prstGeom>
          <a:noFill/>
        </p:spPr>
        <p:txBody>
          <a:bodyPr wrap="none" rtlCol="0">
            <a:spAutoFit/>
          </a:bodyPr>
          <a:lstStyle/>
          <a:p>
            <a:r>
              <a:rPr lang="es-EC" sz="4000" b="1" dirty="0" smtClean="0">
                <a:effectLst>
                  <a:outerShdw blurRad="38100" dist="38100" dir="2700000" algn="tl">
                    <a:srgbClr val="000000">
                      <a:alpha val="43137"/>
                    </a:srgbClr>
                  </a:outerShdw>
                </a:effectLst>
                <a:latin typeface="Arial" pitchFamily="34" charset="0"/>
                <a:cs typeface="Arial" pitchFamily="34" charset="0"/>
              </a:rPr>
              <a:t>JUSTIFICACIÓN</a:t>
            </a:r>
            <a:endParaRPr lang="es-EC" sz="4000" b="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138933673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ipe(down)">
                                      <p:cBhvr>
                                        <p:cTn id="7" dur="435">
                                          <p:stCondLst>
                                            <p:cond delay="0"/>
                                          </p:stCondLst>
                                        </p:cTn>
                                        <p:tgtEl>
                                          <p:spTgt spid="6147"/>
                                        </p:tgtEl>
                                      </p:cBhvr>
                                    </p:animEffect>
                                    <p:anim calcmode="lin" valueType="num">
                                      <p:cBhvr>
                                        <p:cTn id="8" dur="1367" tmFilter="0,0; 0.14,0.36; 0.43,0.73; 0.71,0.91; 1.0,1.0">
                                          <p:stCondLst>
                                            <p:cond delay="0"/>
                                          </p:stCondLst>
                                        </p:cTn>
                                        <p:tgtEl>
                                          <p:spTgt spid="6147"/>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147"/>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147"/>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147"/>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147"/>
                                        </p:tgtEl>
                                        <p:attrNameLst>
                                          <p:attrName>ppt_y</p:attrName>
                                        </p:attrNameLst>
                                      </p:cBhvr>
                                      <p:tavLst>
                                        <p:tav tm="0" fmla="#ppt_y-sin(pi*$)/81">
                                          <p:val>
                                            <p:fltVal val="0"/>
                                          </p:val>
                                        </p:tav>
                                        <p:tav tm="100000">
                                          <p:val>
                                            <p:fltVal val="1"/>
                                          </p:val>
                                        </p:tav>
                                      </p:tavLst>
                                    </p:anim>
                                    <p:animScale>
                                      <p:cBhvr>
                                        <p:cTn id="13" dur="20">
                                          <p:stCondLst>
                                            <p:cond delay="488"/>
                                          </p:stCondLst>
                                        </p:cTn>
                                        <p:tgtEl>
                                          <p:spTgt spid="6147"/>
                                        </p:tgtEl>
                                      </p:cBhvr>
                                      <p:to x="100000" y="60000"/>
                                    </p:animScale>
                                    <p:animScale>
                                      <p:cBhvr>
                                        <p:cTn id="14" dur="125" decel="50000">
                                          <p:stCondLst>
                                            <p:cond delay="507"/>
                                          </p:stCondLst>
                                        </p:cTn>
                                        <p:tgtEl>
                                          <p:spTgt spid="6147"/>
                                        </p:tgtEl>
                                      </p:cBhvr>
                                      <p:to x="100000" y="100000"/>
                                    </p:animScale>
                                    <p:animScale>
                                      <p:cBhvr>
                                        <p:cTn id="15" dur="20">
                                          <p:stCondLst>
                                            <p:cond delay="984"/>
                                          </p:stCondLst>
                                        </p:cTn>
                                        <p:tgtEl>
                                          <p:spTgt spid="6147"/>
                                        </p:tgtEl>
                                      </p:cBhvr>
                                      <p:to x="100000" y="80000"/>
                                    </p:animScale>
                                    <p:animScale>
                                      <p:cBhvr>
                                        <p:cTn id="16" dur="125" decel="50000">
                                          <p:stCondLst>
                                            <p:cond delay="1004"/>
                                          </p:stCondLst>
                                        </p:cTn>
                                        <p:tgtEl>
                                          <p:spTgt spid="6147"/>
                                        </p:tgtEl>
                                      </p:cBhvr>
                                      <p:to x="100000" y="100000"/>
                                    </p:animScale>
                                    <p:animScale>
                                      <p:cBhvr>
                                        <p:cTn id="17" dur="20">
                                          <p:stCondLst>
                                            <p:cond delay="1231"/>
                                          </p:stCondLst>
                                        </p:cTn>
                                        <p:tgtEl>
                                          <p:spTgt spid="6147"/>
                                        </p:tgtEl>
                                      </p:cBhvr>
                                      <p:to x="100000" y="90000"/>
                                    </p:animScale>
                                    <p:animScale>
                                      <p:cBhvr>
                                        <p:cTn id="18" dur="125" decel="50000">
                                          <p:stCondLst>
                                            <p:cond delay="1251"/>
                                          </p:stCondLst>
                                        </p:cTn>
                                        <p:tgtEl>
                                          <p:spTgt spid="6147"/>
                                        </p:tgtEl>
                                      </p:cBhvr>
                                      <p:to x="100000" y="100000"/>
                                    </p:animScale>
                                    <p:animScale>
                                      <p:cBhvr>
                                        <p:cTn id="19" dur="20">
                                          <p:stCondLst>
                                            <p:cond delay="1356"/>
                                          </p:stCondLst>
                                        </p:cTn>
                                        <p:tgtEl>
                                          <p:spTgt spid="6147"/>
                                        </p:tgtEl>
                                      </p:cBhvr>
                                      <p:to x="100000" y="95000"/>
                                    </p:animScale>
                                    <p:animScale>
                                      <p:cBhvr>
                                        <p:cTn id="20" dur="125" decel="50000">
                                          <p:stCondLst>
                                            <p:cond delay="1376"/>
                                          </p:stCondLst>
                                        </p:cTn>
                                        <p:tgtEl>
                                          <p:spTgt spid="614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wipe(down)">
                                      <p:cBhvr>
                                        <p:cTn id="23" dur="435">
                                          <p:stCondLst>
                                            <p:cond delay="0"/>
                                          </p:stCondLst>
                                        </p:cTn>
                                        <p:tgtEl>
                                          <p:spTgt spid="6146"/>
                                        </p:tgtEl>
                                      </p:cBhvr>
                                    </p:animEffect>
                                    <p:anim calcmode="lin" valueType="num">
                                      <p:cBhvr>
                                        <p:cTn id="24" dur="1366"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6146"/>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6146"/>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6146"/>
                                        </p:tgtEl>
                                        <p:attrNameLst>
                                          <p:attrName>ppt_y</p:attrName>
                                        </p:attrNameLst>
                                      </p:cBhvr>
                                      <p:tavLst>
                                        <p:tav tm="0" fmla="#ppt_y-sin(pi*$)/81">
                                          <p:val>
                                            <p:fltVal val="0"/>
                                          </p:val>
                                        </p:tav>
                                        <p:tav tm="100000">
                                          <p:val>
                                            <p:fltVal val="1"/>
                                          </p:val>
                                        </p:tav>
                                      </p:tavLst>
                                    </p:anim>
                                    <p:animScale>
                                      <p:cBhvr>
                                        <p:cTn id="29" dur="19">
                                          <p:stCondLst>
                                            <p:cond delay="487"/>
                                          </p:stCondLst>
                                        </p:cTn>
                                        <p:tgtEl>
                                          <p:spTgt spid="6146"/>
                                        </p:tgtEl>
                                      </p:cBhvr>
                                      <p:to x="100000" y="60000"/>
                                    </p:animScale>
                                    <p:animScale>
                                      <p:cBhvr>
                                        <p:cTn id="30" dur="124" decel="50000">
                                          <p:stCondLst>
                                            <p:cond delay="507"/>
                                          </p:stCondLst>
                                        </p:cTn>
                                        <p:tgtEl>
                                          <p:spTgt spid="6146"/>
                                        </p:tgtEl>
                                      </p:cBhvr>
                                      <p:to x="100000" y="100000"/>
                                    </p:animScale>
                                    <p:animScale>
                                      <p:cBhvr>
                                        <p:cTn id="31" dur="19">
                                          <p:stCondLst>
                                            <p:cond delay="984"/>
                                          </p:stCondLst>
                                        </p:cTn>
                                        <p:tgtEl>
                                          <p:spTgt spid="6146"/>
                                        </p:tgtEl>
                                      </p:cBhvr>
                                      <p:to x="100000" y="80000"/>
                                    </p:animScale>
                                    <p:animScale>
                                      <p:cBhvr>
                                        <p:cTn id="32" dur="124" decel="50000">
                                          <p:stCondLst>
                                            <p:cond delay="1003"/>
                                          </p:stCondLst>
                                        </p:cTn>
                                        <p:tgtEl>
                                          <p:spTgt spid="6146"/>
                                        </p:tgtEl>
                                      </p:cBhvr>
                                      <p:to x="100000" y="100000"/>
                                    </p:animScale>
                                    <p:animScale>
                                      <p:cBhvr>
                                        <p:cTn id="33" dur="19">
                                          <p:stCondLst>
                                            <p:cond delay="1231"/>
                                          </p:stCondLst>
                                        </p:cTn>
                                        <p:tgtEl>
                                          <p:spTgt spid="6146"/>
                                        </p:tgtEl>
                                      </p:cBhvr>
                                      <p:to x="100000" y="90000"/>
                                    </p:animScale>
                                    <p:animScale>
                                      <p:cBhvr>
                                        <p:cTn id="34" dur="124" decel="50000">
                                          <p:stCondLst>
                                            <p:cond delay="1251"/>
                                          </p:stCondLst>
                                        </p:cTn>
                                        <p:tgtEl>
                                          <p:spTgt spid="6146"/>
                                        </p:tgtEl>
                                      </p:cBhvr>
                                      <p:to x="100000" y="100000"/>
                                    </p:animScale>
                                    <p:animScale>
                                      <p:cBhvr>
                                        <p:cTn id="35" dur="19">
                                          <p:stCondLst>
                                            <p:cond delay="1356"/>
                                          </p:stCondLst>
                                        </p:cTn>
                                        <p:tgtEl>
                                          <p:spTgt spid="6146"/>
                                        </p:tgtEl>
                                      </p:cBhvr>
                                      <p:to x="100000" y="95000"/>
                                    </p:animScale>
                                    <p:animScale>
                                      <p:cBhvr>
                                        <p:cTn id="36" dur="124" decel="50000">
                                          <p:stCondLst>
                                            <p:cond delay="1376"/>
                                          </p:stCondLst>
                                        </p:cTn>
                                        <p:tgtEl>
                                          <p:spTgt spid="6146"/>
                                        </p:tgtEl>
                                      </p:cBhvr>
                                      <p:to x="100000" y="100000"/>
                                    </p:animScale>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childTnLst>
                          </p:cTn>
                        </p:par>
                        <p:par>
                          <p:cTn id="47" fill="hold">
                            <p:stCondLst>
                              <p:cond delay="3000"/>
                            </p:stCondLst>
                            <p:childTnLst>
                              <p:par>
                                <p:cTn id="48" presetID="22" presetClass="entr" presetSubtype="4"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00"/>
                                        <p:tgtEl>
                                          <p:spTgt spid="7"/>
                                        </p:tgtEl>
                                      </p:cBhvr>
                                    </p:animEffect>
                                  </p:childTnLst>
                                </p:cTn>
                              </p:par>
                            </p:childTnLst>
                          </p:cTn>
                        </p:par>
                        <p:par>
                          <p:cTn id="51" fill="hold">
                            <p:stCondLst>
                              <p:cond delay="3500"/>
                            </p:stCondLst>
                            <p:childTnLst>
                              <p:par>
                                <p:cTn id="52" presetID="22" presetClass="entr" presetSubtype="4" fill="hold"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wipe(down)">
                                      <p:cBhvr>
                                        <p:cTn id="81" dur="500"/>
                                        <p:tgtEl>
                                          <p:spTgt spid="24"/>
                                        </p:tgtEl>
                                      </p:cBhvr>
                                    </p:animEffec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wipe(down)">
                                      <p:cBhvr>
                                        <p:cTn id="90" dur="500"/>
                                        <p:tgtEl>
                                          <p:spTgt spid="28"/>
                                        </p:tgtEl>
                                      </p:cBhvr>
                                    </p:animEffect>
                                  </p:childTnLst>
                                </p:cTn>
                              </p:par>
                            </p:childTnLst>
                          </p:cTn>
                        </p:par>
                        <p:par>
                          <p:cTn id="91" fill="hold">
                            <p:stCondLst>
                              <p:cond delay="500"/>
                            </p:stCondLst>
                            <p:childTnLst>
                              <p:par>
                                <p:cTn id="92" presetID="22" presetClass="entr" presetSubtype="4" fill="hold" grpId="0" nodeType="after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wipe(down)">
                                      <p:cBhvr>
                                        <p:cTn id="94" dur="500"/>
                                        <p:tgtEl>
                                          <p:spTgt spid="18"/>
                                        </p:tgtEl>
                                      </p:cBhvr>
                                    </p:animEffect>
                                  </p:childTnLst>
                                </p:cTn>
                              </p:par>
                            </p:childTnLst>
                          </p:cTn>
                        </p:par>
                        <p:par>
                          <p:cTn id="95" fill="hold">
                            <p:stCondLst>
                              <p:cond delay="1000"/>
                            </p:stCondLst>
                            <p:childTnLst>
                              <p:par>
                                <p:cTn id="96" presetID="10" presetClass="entr" presetSubtype="0" fill="hold" grpId="0" nodeType="after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fade">
                                      <p:cBhvr>
                                        <p:cTn id="98" dur="500"/>
                                        <p:tgtEl>
                                          <p:spTgt spid="1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wipe(down)">
                                      <p:cBhvr>
                                        <p:cTn id="103" dur="500"/>
                                        <p:tgtEl>
                                          <p:spTgt spid="33"/>
                                        </p:tgtEl>
                                      </p:cBhvr>
                                    </p:animEffect>
                                  </p:childTnLst>
                                </p:cTn>
                              </p:par>
                            </p:childTnLst>
                          </p:cTn>
                        </p:par>
                        <p:par>
                          <p:cTn id="104" fill="hold">
                            <p:stCondLst>
                              <p:cond delay="500"/>
                            </p:stCondLst>
                            <p:childTnLst>
                              <p:par>
                                <p:cTn id="105" presetID="10" presetClass="entr" presetSubtype="0" fill="hold" grpId="0" nodeType="after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fade">
                                      <p:cBhvr>
                                        <p:cTn id="107" dur="500"/>
                                        <p:tgtEl>
                                          <p:spTgt spid="9"/>
                                        </p:tgtEl>
                                      </p:cBhvr>
                                    </p:animEffect>
                                  </p:childTnLst>
                                </p:cTn>
                              </p:par>
                            </p:childTnLst>
                          </p:cTn>
                        </p:par>
                        <p:par>
                          <p:cTn id="108" fill="hold">
                            <p:stCondLst>
                              <p:cond delay="1000"/>
                            </p:stCondLst>
                            <p:childTnLst>
                              <p:par>
                                <p:cTn id="109" presetID="22" presetClass="entr" presetSubtype="4" fill="hold" nodeType="afterEffect">
                                  <p:stCondLst>
                                    <p:cond delay="0"/>
                                  </p:stCondLst>
                                  <p:childTnLst>
                                    <p:set>
                                      <p:cBhvr>
                                        <p:cTn id="110" dur="1" fill="hold">
                                          <p:stCondLst>
                                            <p:cond delay="0"/>
                                          </p:stCondLst>
                                        </p:cTn>
                                        <p:tgtEl>
                                          <p:spTgt spid="35"/>
                                        </p:tgtEl>
                                        <p:attrNameLst>
                                          <p:attrName>style.visibility</p:attrName>
                                        </p:attrNameLst>
                                      </p:cBhvr>
                                      <p:to>
                                        <p:strVal val="visible"/>
                                      </p:to>
                                    </p:set>
                                    <p:animEffect transition="in" filter="wipe(down)">
                                      <p:cBhvr>
                                        <p:cTn id="111" dur="500"/>
                                        <p:tgtEl>
                                          <p:spTgt spid="35"/>
                                        </p:tgtEl>
                                      </p:cBhvr>
                                    </p:animEffect>
                                  </p:childTnLst>
                                </p:cTn>
                              </p:par>
                            </p:childTnLst>
                          </p:cTn>
                        </p:par>
                        <p:par>
                          <p:cTn id="112" fill="hold">
                            <p:stCondLst>
                              <p:cond delay="1500"/>
                            </p:stCondLst>
                            <p:childTnLst>
                              <p:par>
                                <p:cTn id="113" presetID="10" presetClass="entr" presetSubtype="0" fill="hold" grpId="0" nodeType="after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fade">
                                      <p:cBhvr>
                                        <p:cTn id="1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0" grpId="0" animBg="1"/>
      <p:bldP spid="11" grpId="0" animBg="1"/>
      <p:bldP spid="12" grpId="0" animBg="1"/>
      <p:bldP spid="14"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419872" y="332656"/>
            <a:ext cx="2088232" cy="893961"/>
          </a:xfrm>
          <a:noFill/>
          <a:ln>
            <a:noFill/>
          </a:ln>
        </p:spPr>
        <p:style>
          <a:lnRef idx="2">
            <a:schemeClr val="dk1"/>
          </a:lnRef>
          <a:fillRef idx="1">
            <a:schemeClr val="lt1"/>
          </a:fillRef>
          <a:effectRef idx="0">
            <a:schemeClr val="dk1"/>
          </a:effectRef>
          <a:fontRef idx="minor">
            <a:schemeClr val="dk1"/>
          </a:fontRef>
        </p:style>
        <p:txBody>
          <a:bodyPr>
            <a:normAutofit/>
          </a:bodyPr>
          <a:lstStyle/>
          <a:p>
            <a:r>
              <a:rPr lang="es-AR" b="1" u="sng" dirty="0" smtClean="0">
                <a:solidFill>
                  <a:srgbClr val="C00000"/>
                </a:solidFill>
                <a:effectLst>
                  <a:outerShdw blurRad="38100" dist="38100" dir="2700000" algn="tl">
                    <a:srgbClr val="000000">
                      <a:alpha val="43137"/>
                    </a:srgbClr>
                  </a:outerShdw>
                </a:effectLst>
              </a:rPr>
              <a:t>ÍNDICE</a:t>
            </a:r>
            <a:endParaRPr lang="es-EC" b="1" u="sng" dirty="0">
              <a:solidFill>
                <a:srgbClr val="C00000"/>
              </a:solidFill>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323528" y="1772816"/>
            <a:ext cx="6400800" cy="3888432"/>
          </a:xfrm>
        </p:spPr>
        <p:txBody>
          <a:bodyPr>
            <a:normAutofit fontScale="92500" lnSpcReduction="20000"/>
          </a:bodyPr>
          <a:lstStyle/>
          <a:p>
            <a:pPr marL="457200" indent="-457200" algn="l">
              <a:buClr>
                <a:srgbClr val="C00000"/>
              </a:buClr>
              <a:buFont typeface="Arial" pitchFamily="34" charset="0"/>
              <a:buChar char="•"/>
            </a:pPr>
            <a:r>
              <a:rPr lang="es-AR" dirty="0" smtClean="0">
                <a:solidFill>
                  <a:schemeClr val="tx2"/>
                </a:solidFill>
                <a:hlinkClick r:id="rId3" action="ppaction://hlinksldjump"/>
              </a:rPr>
              <a:t>Problema</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4" action="ppaction://hlinksldjump"/>
              </a:rPr>
              <a:t>Justificación</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5" action="ppaction://hlinksldjump"/>
              </a:rPr>
              <a:t>Objetivos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6" action="ppaction://hlinksldjump"/>
              </a:rPr>
              <a:t>Marco Teórico</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7" action="ppaction://hlinksldjump"/>
              </a:rPr>
              <a:t>Materiales y Métodos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8" action="ppaction://hlinksldjump"/>
              </a:rPr>
              <a:t>Resultados y Discusión</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9" action="ppaction://hlinksldjump"/>
              </a:rPr>
              <a:t>Conclusiones</a:t>
            </a:r>
            <a:endParaRPr lang="es-AR" dirty="0" smtClean="0">
              <a:solidFill>
                <a:schemeClr val="tx2"/>
              </a:solidFill>
            </a:endParaRPr>
          </a:p>
          <a:p>
            <a:pPr marL="457200" indent="-457200" algn="l">
              <a:buClr>
                <a:srgbClr val="C00000"/>
              </a:buClr>
              <a:buFont typeface="Arial" pitchFamily="34" charset="0"/>
              <a:buChar char="•"/>
            </a:pPr>
            <a:r>
              <a:rPr lang="es-AR" dirty="0" smtClean="0">
                <a:solidFill>
                  <a:schemeClr val="tx2"/>
                </a:solidFill>
                <a:hlinkClick r:id="rId10" action="ppaction://hlinksldjump"/>
              </a:rPr>
              <a:t>Recomendaciones</a:t>
            </a:r>
            <a:endParaRPr lang="es-AR" dirty="0" smtClean="0">
              <a:solidFill>
                <a:schemeClr val="tx2"/>
              </a:solidFill>
            </a:endParaRPr>
          </a:p>
          <a:p>
            <a:pPr marL="457200" indent="-457200" algn="l">
              <a:buClr>
                <a:srgbClr val="C00000"/>
              </a:buClr>
              <a:buFont typeface="Arial" pitchFamily="34" charset="0"/>
              <a:buChar char="•"/>
            </a:pPr>
            <a:endParaRPr lang="es-AR" dirty="0" smtClean="0"/>
          </a:p>
          <a:p>
            <a:pPr marL="457200" indent="-457200" algn="l">
              <a:buClr>
                <a:srgbClr val="C00000"/>
              </a:buClr>
              <a:buFont typeface="Arial" pitchFamily="34" charset="0"/>
              <a:buChar char="•"/>
            </a:pPr>
            <a:endParaRPr lang="es-AR" dirty="0" smtClean="0"/>
          </a:p>
          <a:p>
            <a:pPr marL="457200" indent="-457200">
              <a:buClr>
                <a:srgbClr val="C00000"/>
              </a:buClr>
              <a:buFont typeface="Arial" pitchFamily="34" charset="0"/>
              <a:buChar char="•"/>
            </a:pPr>
            <a:endParaRPr lang="es-AR" dirty="0" smtClean="0"/>
          </a:p>
          <a:p>
            <a:pPr marL="457200" indent="-457200">
              <a:buClr>
                <a:srgbClr val="C00000"/>
              </a:buClr>
              <a:buFont typeface="Arial" pitchFamily="34" charset="0"/>
              <a:buChar char="•"/>
            </a:pPr>
            <a:endParaRPr lang="es-EC" dirty="0"/>
          </a:p>
        </p:txBody>
      </p:sp>
      <p:grpSp>
        <p:nvGrpSpPr>
          <p:cNvPr id="6" name="5 Grupo"/>
          <p:cNvGrpSpPr/>
          <p:nvPr/>
        </p:nvGrpSpPr>
        <p:grpSpPr>
          <a:xfrm>
            <a:off x="5796500" y="1696003"/>
            <a:ext cx="2905900" cy="3744416"/>
            <a:chOff x="4860032" y="1772816"/>
            <a:chExt cx="2761884" cy="3239142"/>
          </a:xfrm>
        </p:grpSpPr>
        <p:pic>
          <p:nvPicPr>
            <p:cNvPr id="7171" name="Picture 3" descr="D:\Borisins\tesis\TESIS MICORRIZAS\Fotos\Fotos Monosporicos\Fotos esporas\P80\DSC00367.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860032" y="3458834"/>
              <a:ext cx="2761884" cy="1553124"/>
            </a:xfrm>
            <a:prstGeom prst="rect">
              <a:avLst/>
            </a:prstGeom>
            <a:ln w="88900" cap="sq" cmpd="thickThin">
              <a:solidFill>
                <a:schemeClr val="tx1">
                  <a:lumMod val="85000"/>
                  <a:lumOff val="15000"/>
                </a:schemeClr>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7172" name="Picture 4" descr="D:\Borisins\tesis\TESIS MICORRIZAS\Fotos\Fotos Monosporicos\Fotos esporas\P67\112,113,114,115,116,117.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860032" y="1772816"/>
              <a:ext cx="2761884" cy="1553123"/>
            </a:xfrm>
            <a:prstGeom prst="rect">
              <a:avLst/>
            </a:prstGeom>
            <a:ln w="88900" cap="sq" cmpd="thickThin">
              <a:solidFill>
                <a:schemeClr val="tx1">
                  <a:lumMod val="85000"/>
                  <a:lumOff val="15000"/>
                </a:schemeClr>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grpSp>
      <p:sp>
        <p:nvSpPr>
          <p:cNvPr id="7" name="6 Rectángulo"/>
          <p:cNvSpPr/>
          <p:nvPr/>
        </p:nvSpPr>
        <p:spPr>
          <a:xfrm>
            <a:off x="395536" y="2641940"/>
            <a:ext cx="2520280" cy="537657"/>
          </a:xfrm>
          <a:prstGeom prst="rect">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noFill/>
            </a:endParaRPr>
          </a:p>
        </p:txBody>
      </p:sp>
    </p:spTree>
    <p:extLst>
      <p:ext uri="{BB962C8B-B14F-4D97-AF65-F5344CB8AC3E}">
        <p14:creationId xmlns:p14="http://schemas.microsoft.com/office/powerpoint/2010/main" xmlns="" val="1997603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 calcmode="lin" valueType="num">
                                      <p:cBhvr additive="base">
                                        <p:cTn id="3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31"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251520" y="836712"/>
            <a:ext cx="8640960" cy="2232248"/>
          </a:xfrm>
        </p:spPr>
        <p:txBody>
          <a:bodyPr>
            <a:noAutofit/>
          </a:bodyPr>
          <a:lstStyle/>
          <a:p>
            <a:pPr algn="just">
              <a:lnSpc>
                <a:spcPct val="150000"/>
              </a:lnSpc>
            </a:pPr>
            <a:endParaRPr lang="es-ES" sz="1800" dirty="0" smtClean="0">
              <a:latin typeface="Arial" pitchFamily="34" charset="0"/>
              <a:cs typeface="Arial" pitchFamily="34" charset="0"/>
            </a:endParaRPr>
          </a:p>
          <a:p>
            <a:pPr algn="just">
              <a:lnSpc>
                <a:spcPct val="150000"/>
              </a:lnSpc>
            </a:pPr>
            <a:r>
              <a:rPr lang="es-ES" sz="1800" dirty="0" smtClean="0">
                <a:latin typeface="Arial" pitchFamily="34" charset="0"/>
                <a:cs typeface="Arial" pitchFamily="34" charset="0"/>
              </a:rPr>
              <a:t>Implementar </a:t>
            </a:r>
            <a:r>
              <a:rPr lang="es-ES" sz="1800" dirty="0">
                <a:latin typeface="Arial" pitchFamily="34" charset="0"/>
                <a:cs typeface="Arial" pitchFamily="34" charset="0"/>
              </a:rPr>
              <a:t>un banco de hongos micorrícicos arbusculares, aislados de suelos del área de influencia de EP PETROECUADOR y conocer su efecto en el crecimiento de plantas de maíz (</a:t>
            </a:r>
            <a:r>
              <a:rPr lang="es-ES" sz="1800" i="1" dirty="0">
                <a:latin typeface="Arial" pitchFamily="34" charset="0"/>
                <a:cs typeface="Arial" pitchFamily="34" charset="0"/>
              </a:rPr>
              <a:t>Zea mays) </a:t>
            </a:r>
            <a:r>
              <a:rPr lang="es-ES" sz="1800" dirty="0">
                <a:latin typeface="Arial" pitchFamily="34" charset="0"/>
                <a:cs typeface="Arial" pitchFamily="34" charset="0"/>
              </a:rPr>
              <a:t>en condiciones de estrés por cadmio, en el cantón la Joya de los Sachas provincia de Orellana-Ecuador.</a:t>
            </a:r>
            <a:endParaRPr lang="es-EC" sz="1800" dirty="0">
              <a:latin typeface="Arial" pitchFamily="34" charset="0"/>
              <a:cs typeface="Arial" pitchFamily="34" charset="0"/>
            </a:endParaRPr>
          </a:p>
          <a:p>
            <a:pPr marL="0" lvl="2" indent="0" algn="just">
              <a:buNone/>
            </a:pPr>
            <a:endParaRPr lang="es-EC" sz="1800" b="1" dirty="0" smtClean="0">
              <a:latin typeface="Arial" pitchFamily="34" charset="0"/>
              <a:cs typeface="Arial" pitchFamily="34" charset="0"/>
            </a:endParaRPr>
          </a:p>
          <a:p>
            <a:pPr marL="0" lvl="2" indent="0" algn="just">
              <a:buNone/>
            </a:pPr>
            <a:endParaRPr lang="es-EC" sz="1800" b="1" dirty="0">
              <a:latin typeface="Arial" pitchFamily="34" charset="0"/>
              <a:cs typeface="Arial" pitchFamily="34" charset="0"/>
            </a:endParaRPr>
          </a:p>
        </p:txBody>
      </p:sp>
      <p:sp>
        <p:nvSpPr>
          <p:cNvPr id="5" name="4 CuadroTexto"/>
          <p:cNvSpPr txBox="1"/>
          <p:nvPr/>
        </p:nvSpPr>
        <p:spPr>
          <a:xfrm>
            <a:off x="5724128" y="116632"/>
            <a:ext cx="3118161" cy="707886"/>
          </a:xfrm>
          <a:prstGeom prst="rect">
            <a:avLst/>
          </a:prstGeom>
          <a:noFill/>
        </p:spPr>
        <p:txBody>
          <a:bodyPr wrap="none" rtlCol="0">
            <a:spAutoFit/>
          </a:bodyPr>
          <a:lstStyle/>
          <a:p>
            <a:r>
              <a:rPr lang="es-EC" sz="4000" b="1" dirty="0" smtClean="0">
                <a:effectLst>
                  <a:outerShdw blurRad="38100" dist="38100" dir="2700000" algn="tl">
                    <a:srgbClr val="000000">
                      <a:alpha val="43137"/>
                    </a:srgbClr>
                  </a:outerShdw>
                </a:effectLst>
                <a:latin typeface="Arial" pitchFamily="34" charset="0"/>
                <a:cs typeface="Arial" pitchFamily="34" charset="0"/>
              </a:rPr>
              <a:t>OBJETIVOS</a:t>
            </a:r>
            <a:endParaRPr lang="es-EC" sz="4000" b="1" dirty="0">
              <a:effectLst>
                <a:outerShdw blurRad="38100" dist="38100" dir="2700000" algn="tl">
                  <a:srgbClr val="000000">
                    <a:alpha val="43137"/>
                  </a:srgbClr>
                </a:outerShdw>
              </a:effectLst>
              <a:latin typeface="Arial" pitchFamily="34" charset="0"/>
              <a:cs typeface="Arial" pitchFamily="34" charset="0"/>
            </a:endParaRPr>
          </a:p>
        </p:txBody>
      </p:sp>
      <p:sp>
        <p:nvSpPr>
          <p:cNvPr id="6" name="5 CuadroTexto"/>
          <p:cNvSpPr txBox="1"/>
          <p:nvPr/>
        </p:nvSpPr>
        <p:spPr>
          <a:xfrm>
            <a:off x="243169" y="824518"/>
            <a:ext cx="1043877"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s-EC" b="1" dirty="0" smtClean="0">
                <a:effectLst>
                  <a:outerShdw blurRad="38100" dist="38100" dir="2700000" algn="tl">
                    <a:srgbClr val="000000">
                      <a:alpha val="43137"/>
                    </a:srgbClr>
                  </a:outerShdw>
                </a:effectLst>
                <a:latin typeface="Arial" pitchFamily="34" charset="0"/>
                <a:cs typeface="Arial" pitchFamily="34" charset="0"/>
              </a:rPr>
              <a:t>General</a:t>
            </a:r>
            <a:endParaRPr lang="es-EC" b="1" dirty="0">
              <a:effectLst>
                <a:outerShdw blurRad="38100" dist="38100" dir="2700000" algn="tl">
                  <a:srgbClr val="000000">
                    <a:alpha val="43137"/>
                  </a:srgbClr>
                </a:outerShdw>
              </a:effectLst>
              <a:latin typeface="Arial" pitchFamily="34" charset="0"/>
              <a:cs typeface="Arial" pitchFamily="34" charset="0"/>
            </a:endParaRPr>
          </a:p>
        </p:txBody>
      </p:sp>
      <p:sp>
        <p:nvSpPr>
          <p:cNvPr id="7" name="6 CuadroTexto"/>
          <p:cNvSpPr txBox="1"/>
          <p:nvPr/>
        </p:nvSpPr>
        <p:spPr>
          <a:xfrm>
            <a:off x="310544" y="3211464"/>
            <a:ext cx="1467068"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s-EC" b="1" dirty="0" smtClean="0">
                <a:effectLst>
                  <a:outerShdw blurRad="38100" dist="38100" dir="2700000" algn="tl">
                    <a:srgbClr val="000000">
                      <a:alpha val="43137"/>
                    </a:srgbClr>
                  </a:outerShdw>
                </a:effectLst>
                <a:latin typeface="Arial" pitchFamily="34" charset="0"/>
                <a:cs typeface="Arial" pitchFamily="34" charset="0"/>
              </a:rPr>
              <a:t>Específicos</a:t>
            </a:r>
            <a:endParaRPr lang="es-EC" b="1" dirty="0">
              <a:effectLst>
                <a:outerShdw blurRad="38100" dist="38100" dir="2700000" algn="tl">
                  <a:srgbClr val="000000">
                    <a:alpha val="43137"/>
                  </a:srgbClr>
                </a:outerShdw>
              </a:effectLst>
              <a:latin typeface="Arial" pitchFamily="34" charset="0"/>
              <a:cs typeface="Arial" pitchFamily="34" charset="0"/>
            </a:endParaRPr>
          </a:p>
        </p:txBody>
      </p:sp>
      <p:sp>
        <p:nvSpPr>
          <p:cNvPr id="2" name="1 Rectángulo"/>
          <p:cNvSpPr/>
          <p:nvPr/>
        </p:nvSpPr>
        <p:spPr>
          <a:xfrm>
            <a:off x="274712" y="3717032"/>
            <a:ext cx="8531745" cy="2585323"/>
          </a:xfrm>
          <a:prstGeom prst="rect">
            <a:avLst/>
          </a:prstGeom>
        </p:spPr>
        <p:txBody>
          <a:bodyPr wrap="square">
            <a:spAutoFit/>
          </a:bodyPr>
          <a:lstStyle/>
          <a:p>
            <a:pPr marL="285750" lvl="0" indent="-285750" algn="just">
              <a:lnSpc>
                <a:spcPct val="150000"/>
              </a:lnSpc>
              <a:buFont typeface="Arial" pitchFamily="34" charset="0"/>
              <a:buChar char="•"/>
            </a:pPr>
            <a:r>
              <a:rPr lang="es-ES" dirty="0">
                <a:latin typeface="Arial" pitchFamily="34" charset="0"/>
                <a:cs typeface="Arial" pitchFamily="34" charset="0"/>
              </a:rPr>
              <a:t>Realizar un muestreo de los sitios donde exista contaminación ambiental en áreas de influencia de EP PETROECUADOR en el cantón La Joya de los Sachas.</a:t>
            </a:r>
            <a:endParaRPr lang="es-EC" dirty="0">
              <a:latin typeface="Arial" pitchFamily="34" charset="0"/>
              <a:cs typeface="Arial" pitchFamily="34" charset="0"/>
            </a:endParaRPr>
          </a:p>
          <a:p>
            <a:pPr marL="285750" lvl="0" indent="-285750" algn="just">
              <a:lnSpc>
                <a:spcPct val="150000"/>
              </a:lnSpc>
              <a:buFont typeface="Arial" pitchFamily="34" charset="0"/>
              <a:buChar char="•"/>
            </a:pPr>
            <a:r>
              <a:rPr lang="es-ES" dirty="0">
                <a:latin typeface="Arial" pitchFamily="34" charset="0"/>
                <a:cs typeface="Arial" pitchFamily="34" charset="0"/>
              </a:rPr>
              <a:t>Evaluar la población de HMA en las muestras de suelos contaminados mediante conteo de esporas y determinación del porcentaje de colonización radical.</a:t>
            </a:r>
            <a:endParaRPr lang="es-EC" dirty="0">
              <a:latin typeface="Arial" pitchFamily="34" charset="0"/>
              <a:cs typeface="Arial" pitchFamily="34" charset="0"/>
            </a:endParaRPr>
          </a:p>
        </p:txBody>
      </p:sp>
    </p:spTree>
    <p:extLst>
      <p:ext uri="{BB962C8B-B14F-4D97-AF65-F5344CB8AC3E}">
        <p14:creationId xmlns:p14="http://schemas.microsoft.com/office/powerpoint/2010/main" xmlns="" val="28000098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anim calcmode="lin" valueType="num">
                                      <p:cBhvr>
                                        <p:cTn id="1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1000"/>
                                        <p:tgtEl>
                                          <p:spTgt spid="2">
                                            <p:txEl>
                                              <p:pRg st="0" end="0"/>
                                            </p:txEl>
                                          </p:spTgt>
                                        </p:tgtEl>
                                      </p:cBhvr>
                                    </p:animEffect>
                                    <p:anim calcmode="lin" valueType="num">
                                      <p:cBhvr>
                                        <p:cTn id="2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1000"/>
                                        <p:tgtEl>
                                          <p:spTgt spid="2">
                                            <p:txEl>
                                              <p:pRg st="1" end="1"/>
                                            </p:txEl>
                                          </p:spTgt>
                                        </p:tgtEl>
                                      </p:cBhvr>
                                    </p:animEffect>
                                    <p:anim calcmode="lin" valueType="num">
                                      <p:cBhvr>
                                        <p:cTn id="3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PE">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chor="ctr">
        <a:spAutoFit/>
      </a:bodyPr>
      <a:lstStyle>
        <a:defPPr>
          <a:defRPr sz="2400" b="1" dirty="0" smtClean="0"/>
        </a:defPPr>
      </a:lst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ESPE</Template>
  <TotalTime>22605</TotalTime>
  <Words>4975</Words>
  <Application>Microsoft Office PowerPoint</Application>
  <PresentationFormat>Presentación en pantalla (4:3)</PresentationFormat>
  <Paragraphs>997</Paragraphs>
  <Slides>59</Slides>
  <Notes>34</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59</vt:i4>
      </vt:variant>
    </vt:vector>
  </HeadingPairs>
  <TitlesOfParts>
    <vt:vector size="62" baseType="lpstr">
      <vt:lpstr>ESPE</vt:lpstr>
      <vt:lpstr>Office Theme</vt:lpstr>
      <vt:lpstr>CorelDRAW</vt:lpstr>
      <vt:lpstr>Diapositiva 1</vt:lpstr>
      <vt:lpstr>Diapositiva 2</vt:lpstr>
      <vt:lpstr>ÍNDICE</vt:lpstr>
      <vt:lpstr>Diapositiva 4</vt:lpstr>
      <vt:lpstr>ÍNDICE</vt:lpstr>
      <vt:lpstr>Diapositiva 6</vt:lpstr>
      <vt:lpstr>Diapositiva 7</vt:lpstr>
      <vt:lpstr>ÍNDICE</vt:lpstr>
      <vt:lpstr>Diapositiva 9</vt:lpstr>
      <vt:lpstr>Diapositiva 10</vt:lpstr>
      <vt:lpstr>ÍNDICE</vt:lpstr>
      <vt:lpstr>Diapositiva 12</vt:lpstr>
      <vt:lpstr>Diapositiva 13</vt:lpstr>
      <vt:lpstr>Diapositiva 14</vt:lpstr>
      <vt:lpstr>Diapositiva 15</vt:lpstr>
      <vt:lpstr>ÍNDICE</vt:lpstr>
      <vt:lpstr>Diapositiva 17</vt:lpstr>
      <vt:lpstr>Diapositiva 18</vt:lpstr>
      <vt:lpstr>Diapositiva 19</vt:lpstr>
      <vt:lpstr>Diapositiva 20</vt:lpstr>
      <vt:lpstr>Diapositiva 21</vt:lpstr>
      <vt:lpstr>Diapositiva 22</vt:lpstr>
      <vt:lpstr>Diapositiva 23</vt:lpstr>
      <vt:lpstr>Diapositiva 24</vt:lpstr>
      <vt:lpstr>Diapositiva 25</vt:lpstr>
      <vt:lpstr>ÍNDICE</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ÍNDICE</vt:lpstr>
      <vt:lpstr>Diapositiva 47</vt:lpstr>
      <vt:lpstr>Diapositiva 48</vt:lpstr>
      <vt:lpstr>Diapositiva 49</vt:lpstr>
      <vt:lpstr>Diapositiva 50</vt:lpstr>
      <vt:lpstr>ÍNDICE</vt:lpstr>
      <vt:lpstr>Diapositiva 52</vt:lpstr>
      <vt:lpstr>Diapositiva 53</vt:lpstr>
      <vt:lpstr>Diapositiva 54</vt:lpstr>
      <vt:lpstr>Diapositiva 55</vt:lpstr>
      <vt:lpstr>Diapositiva 56</vt:lpstr>
      <vt:lpstr>Diapositiva 57</vt:lpstr>
      <vt:lpstr>Diapositiva 58</vt:lpstr>
      <vt:lpstr>Diapositiva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Hp</dc:creator>
  <cp:lastModifiedBy>Circulacion1</cp:lastModifiedBy>
  <cp:revision>670</cp:revision>
  <dcterms:created xsi:type="dcterms:W3CDTF">2012-11-20T15:10:01Z</dcterms:created>
  <dcterms:modified xsi:type="dcterms:W3CDTF">2013-10-15T13:42:36Z</dcterms:modified>
</cp:coreProperties>
</file>