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57" r:id="rId4"/>
    <p:sldId id="269" r:id="rId5"/>
    <p:sldId id="258" r:id="rId6"/>
    <p:sldId id="259" r:id="rId7"/>
    <p:sldId id="260" r:id="rId8"/>
    <p:sldId id="271" r:id="rId9"/>
    <p:sldId id="272" r:id="rId10"/>
    <p:sldId id="261" r:id="rId11"/>
    <p:sldId id="274" r:id="rId12"/>
    <p:sldId id="275" r:id="rId13"/>
    <p:sldId id="262" r:id="rId14"/>
    <p:sldId id="263" r:id="rId15"/>
    <p:sldId id="276" r:id="rId16"/>
    <p:sldId id="277" r:id="rId17"/>
    <p:sldId id="279" r:id="rId18"/>
    <p:sldId id="281" r:id="rId19"/>
    <p:sldId id="280" r:id="rId20"/>
    <p:sldId id="282" r:id="rId21"/>
    <p:sldId id="284" r:id="rId22"/>
    <p:sldId id="283" r:id="rId23"/>
    <p:sldId id="265" r:id="rId24"/>
    <p:sldId id="285" r:id="rId25"/>
    <p:sldId id="267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336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ESTADÍSTICAS DE DICAPACIDADES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explosion val="14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Hoja1!$A$2:$A$6</c:f>
              <c:strCache>
                <c:ptCount val="5"/>
                <c:pt idx="0">
                  <c:v>deficiencias fisicas</c:v>
                </c:pt>
                <c:pt idx="1">
                  <c:v>deficiencias mentales</c:v>
                </c:pt>
                <c:pt idx="2">
                  <c:v>discapacidad de lenguaje</c:v>
                </c:pt>
                <c:pt idx="3">
                  <c:v>deficiencias visuales</c:v>
                </c:pt>
                <c:pt idx="4">
                  <c:v>deficiencias auditivas</c:v>
                </c:pt>
              </c:strCache>
            </c:strRef>
          </c:cat>
          <c:val>
            <c:numRef>
              <c:f>Hoja1!$B$2:$B$6</c:f>
              <c:numCache>
                <c:formatCode>#,##0</c:formatCode>
                <c:ptCount val="5"/>
                <c:pt idx="0">
                  <c:v>163538</c:v>
                </c:pt>
                <c:pt idx="1">
                  <c:v>13559</c:v>
                </c:pt>
                <c:pt idx="2">
                  <c:v>4870</c:v>
                </c:pt>
                <c:pt idx="3">
                  <c:v>38952</c:v>
                </c:pt>
                <c:pt idx="4">
                  <c:v>40427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legendEntry>
      <c:layout>
        <c:manualLayout>
          <c:xMode val="edge"/>
          <c:yMode val="edge"/>
          <c:x val="0.74892460540176231"/>
          <c:y val="0.16039413263273408"/>
          <c:w val="0.23032548520946042"/>
          <c:h val="0.825149177106977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0163" y="298116"/>
            <a:ext cx="8611673" cy="1079924"/>
          </a:xfrm>
        </p:spPr>
        <p:txBody>
          <a:bodyPr>
            <a:normAutofit/>
          </a:bodyPr>
          <a:lstStyle/>
          <a:p>
            <a:r>
              <a:rPr lang="es-EC" sz="3200" dirty="0"/>
              <a:t>PROYECTO DE GRADO PARA LA OBTENCIÓN DEL</a:t>
            </a:r>
            <a:br>
              <a:rPr lang="es-EC" sz="3200" dirty="0"/>
            </a:br>
            <a:r>
              <a:rPr lang="es-EC" sz="3200" dirty="0"/>
              <a:t>TÍTULO DE INGENIERÍA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999" y="1876269"/>
            <a:ext cx="9144000" cy="1655762"/>
          </a:xfrm>
        </p:spPr>
        <p:txBody>
          <a:bodyPr>
            <a:normAutofit/>
          </a:bodyPr>
          <a:lstStyle/>
          <a:p>
            <a:r>
              <a:rPr lang="es-EC" sz="4400" dirty="0"/>
              <a:t>BASTÓN ELECTRÓNICO GUIADO PARA PERSONAS NO VIDENTES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487177" y="3644477"/>
            <a:ext cx="3496614" cy="10799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200" dirty="0" smtClean="0"/>
              <a:t>Andrés Padilla</a:t>
            </a:r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275454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C" dirty="0" smtClean="0"/>
              <a:t>Brindar </a:t>
            </a:r>
            <a:r>
              <a:rPr lang="es-EC" dirty="0"/>
              <a:t>una herramienta </a:t>
            </a:r>
            <a:r>
              <a:rPr lang="es-EC" dirty="0" smtClean="0"/>
              <a:t>tecnológica de fácil uso </a:t>
            </a:r>
            <a:r>
              <a:rPr lang="es-EC" dirty="0"/>
              <a:t>para facilitar la movilización de las personas no videntes y de esta manera apoyar su desempeño y desarrollo en su diario </a:t>
            </a:r>
            <a:r>
              <a:rPr lang="es-EC" dirty="0" smtClean="0"/>
              <a:t>vivir.</a:t>
            </a:r>
          </a:p>
          <a:p>
            <a:pPr marL="0" indent="0" algn="just">
              <a:buNone/>
            </a:pPr>
            <a:endParaRPr lang="es-EC" dirty="0" smtClean="0"/>
          </a:p>
          <a:p>
            <a:pPr algn="just"/>
            <a:r>
              <a:rPr lang="es-EC" dirty="0"/>
              <a:t>P</a:t>
            </a:r>
            <a:r>
              <a:rPr lang="es-EC" dirty="0" smtClean="0"/>
              <a:t>roporcionará </a:t>
            </a:r>
            <a:r>
              <a:rPr lang="es-EC" dirty="0"/>
              <a:t>comodidad e independencia a su movilización dentro de un área determinada</a:t>
            </a:r>
            <a:r>
              <a:rPr lang="es-EC" dirty="0" smtClean="0"/>
              <a:t>, proporcionando información de los caminos, </a:t>
            </a:r>
            <a:r>
              <a:rPr lang="es-EC" dirty="0"/>
              <a:t>para esto es necesario implementar un sistema de reconocimientos de los caminos en el </a:t>
            </a:r>
            <a:r>
              <a:rPr lang="es-EC" dirty="0" smtClean="0"/>
              <a:t>área.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7657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NORMAS Y REQUERIMIENTOS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El bastón debe ir cubierto con una cinta reflectiva blanca o con pintura reflectiva blanca</a:t>
            </a:r>
            <a:r>
              <a:rPr lang="es-ES" dirty="0" smtClean="0"/>
              <a:t>.</a:t>
            </a:r>
          </a:p>
          <a:p>
            <a:pPr lvl="0"/>
            <a:endParaRPr lang="es-EC" dirty="0"/>
          </a:p>
          <a:p>
            <a:pPr lvl="0"/>
            <a:r>
              <a:rPr lang="es-ES" dirty="0"/>
              <a:t>Largo del bastón debe ser de la altura del esternón hasta el piso, por lo cual el bastón debe ser ajustable para diferentes estaturas</a:t>
            </a:r>
            <a:r>
              <a:rPr lang="es-ES" dirty="0" smtClean="0"/>
              <a:t>.</a:t>
            </a:r>
          </a:p>
          <a:p>
            <a:pPr marL="0" lvl="0" indent="0">
              <a:buNone/>
            </a:pPr>
            <a:endParaRPr lang="es-EC" dirty="0"/>
          </a:p>
          <a:p>
            <a:pPr lvl="0"/>
            <a:r>
              <a:rPr lang="es-ES" dirty="0"/>
              <a:t>El bastón debe ser lo más ligero posible</a:t>
            </a:r>
            <a:r>
              <a:rPr lang="es-ES" dirty="0" smtClean="0"/>
              <a:t>.</a:t>
            </a:r>
          </a:p>
          <a:p>
            <a:pPr marL="0" lvl="0" indent="0">
              <a:buNone/>
            </a:pPr>
            <a:endParaRPr lang="es-EC" dirty="0"/>
          </a:p>
          <a:p>
            <a:r>
              <a:rPr lang="en-US" dirty="0"/>
              <a:t>El </a:t>
            </a:r>
            <a:r>
              <a:rPr lang="en-US" dirty="0" err="1"/>
              <a:t>bastón</a:t>
            </a:r>
            <a:r>
              <a:rPr lang="en-US" dirty="0"/>
              <a:t> </a:t>
            </a:r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soportar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mínimo</a:t>
            </a:r>
            <a:r>
              <a:rPr lang="en-US" dirty="0"/>
              <a:t> un peso de 100 </a:t>
            </a:r>
            <a:r>
              <a:rPr lang="en-US" dirty="0" smtClean="0"/>
              <a:t>kg.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4840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SISTEMAS PARA EL DESARROLLO DEL BASTÓN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Sistema </a:t>
            </a:r>
            <a:r>
              <a:rPr lang="es-EC" dirty="0" smtClean="0"/>
              <a:t>de RFID</a:t>
            </a:r>
          </a:p>
          <a:p>
            <a:r>
              <a:rPr lang="es-EC" dirty="0" smtClean="0"/>
              <a:t>Sistema </a:t>
            </a:r>
            <a:r>
              <a:rPr lang="es-EC" dirty="0" err="1" smtClean="0"/>
              <a:t>deDetección</a:t>
            </a:r>
            <a:r>
              <a:rPr lang="es-EC" dirty="0" smtClean="0"/>
              <a:t> de Obstáculos</a:t>
            </a:r>
          </a:p>
          <a:p>
            <a:r>
              <a:rPr lang="es-EC" dirty="0" smtClean="0"/>
              <a:t>Sistema de Advertencia de Obstáculos</a:t>
            </a:r>
          </a:p>
          <a:p>
            <a:r>
              <a:rPr lang="es-EC" dirty="0" smtClean="0"/>
              <a:t>Sistema de Etapa de Audio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2082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DIAGRAMA DE BLOQUES DEL SISTEMA</a:t>
            </a:r>
            <a:endParaRPr lang="es-EC" dirty="0"/>
          </a:p>
        </p:txBody>
      </p:sp>
      <p:grpSp>
        <p:nvGrpSpPr>
          <p:cNvPr id="4" name="Group 206"/>
          <p:cNvGrpSpPr>
            <a:grpSpLocks/>
          </p:cNvGrpSpPr>
          <p:nvPr/>
        </p:nvGrpSpPr>
        <p:grpSpPr bwMode="auto">
          <a:xfrm>
            <a:off x="480457" y="1690688"/>
            <a:ext cx="11336406" cy="4743734"/>
            <a:chOff x="1716" y="8907"/>
            <a:chExt cx="9085" cy="4422"/>
          </a:xfrm>
        </p:grpSpPr>
        <p:sp>
          <p:nvSpPr>
            <p:cNvPr id="5" name="Text Box 93"/>
            <p:cNvSpPr txBox="1">
              <a:spLocks noChangeArrowheads="1"/>
            </p:cNvSpPr>
            <p:nvPr/>
          </p:nvSpPr>
          <p:spPr bwMode="auto">
            <a:xfrm>
              <a:off x="8561" y="10125"/>
              <a:ext cx="704" cy="4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EC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Audio</a:t>
              </a:r>
              <a:endParaRPr lang="es-EC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205"/>
            <p:cNvGrpSpPr>
              <a:grpSpLocks/>
            </p:cNvGrpSpPr>
            <p:nvPr/>
          </p:nvGrpSpPr>
          <p:grpSpPr bwMode="auto">
            <a:xfrm>
              <a:off x="1716" y="8907"/>
              <a:ext cx="9085" cy="4422"/>
              <a:chOff x="1716" y="8907"/>
              <a:chExt cx="9085" cy="4422"/>
            </a:xfrm>
          </p:grpSpPr>
          <p:sp>
            <p:nvSpPr>
              <p:cNvPr id="7" name="Text Box 92"/>
              <p:cNvSpPr txBox="1">
                <a:spLocks noChangeArrowheads="1"/>
              </p:cNvSpPr>
              <p:nvPr/>
            </p:nvSpPr>
            <p:spPr bwMode="auto">
              <a:xfrm>
                <a:off x="6134" y="10067"/>
                <a:ext cx="1207" cy="55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s-EC" sz="16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Advertencia </a:t>
                </a:r>
                <a:r>
                  <a:rPr lang="es-EC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 obstáculos</a:t>
                </a:r>
              </a:p>
            </p:txBody>
          </p:sp>
          <p:grpSp>
            <p:nvGrpSpPr>
              <p:cNvPr id="8" name="Group 204"/>
              <p:cNvGrpSpPr>
                <a:grpSpLocks/>
              </p:cNvGrpSpPr>
              <p:nvPr/>
            </p:nvGrpSpPr>
            <p:grpSpPr bwMode="auto">
              <a:xfrm>
                <a:off x="1716" y="8907"/>
                <a:ext cx="9085" cy="4422"/>
                <a:chOff x="1716" y="8907"/>
                <a:chExt cx="9085" cy="4422"/>
              </a:xfrm>
            </p:grpSpPr>
            <p:sp>
              <p:nvSpPr>
                <p:cNvPr id="9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4475" y="10160"/>
                  <a:ext cx="1034" cy="47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s-EC" sz="1600" dirty="0" smtClean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Detección </a:t>
                  </a:r>
                  <a:r>
                    <a:rPr lang="es-EC" sz="1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de </a:t>
                  </a:r>
                  <a:r>
                    <a:rPr lang="es-EC" sz="1600" dirty="0" smtClean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obstáculos</a:t>
                  </a:r>
                  <a:endParaRPr lang="es-EC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0" name="Group 203"/>
                <p:cNvGrpSpPr>
                  <a:grpSpLocks/>
                </p:cNvGrpSpPr>
                <p:nvPr/>
              </p:nvGrpSpPr>
              <p:grpSpPr bwMode="auto">
                <a:xfrm>
                  <a:off x="1716" y="8907"/>
                  <a:ext cx="9085" cy="4422"/>
                  <a:chOff x="1716" y="8907"/>
                  <a:chExt cx="9085" cy="4422"/>
                </a:xfrm>
              </p:grpSpPr>
              <p:sp>
                <p:nvSpPr>
                  <p:cNvPr id="11" name="Text Box 9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10" y="10237"/>
                    <a:ext cx="583" cy="43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bg1">
                        <a:lumMod val="100000"/>
                        <a:lumOff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s-EC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RFID</a:t>
                    </a:r>
                    <a:endParaRPr lang="es-EC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2" name="Group 202"/>
                  <p:cNvGrpSpPr>
                    <a:grpSpLocks/>
                  </p:cNvGrpSpPr>
                  <p:nvPr/>
                </p:nvGrpSpPr>
                <p:grpSpPr bwMode="auto">
                  <a:xfrm>
                    <a:off x="1716" y="8907"/>
                    <a:ext cx="9085" cy="4422"/>
                    <a:chOff x="1716" y="8907"/>
                    <a:chExt cx="9085" cy="4422"/>
                  </a:xfrm>
                </p:grpSpPr>
                <p:sp>
                  <p:nvSpPr>
                    <p:cNvPr id="13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51" y="8907"/>
                      <a:ext cx="2681" cy="64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Microcontrolador</a:t>
                      </a:r>
                    </a:p>
                  </p:txBody>
                </p:sp>
                <p:grpSp>
                  <p:nvGrpSpPr>
                    <p:cNvPr id="14" name="Group 2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16" y="9554"/>
                      <a:ext cx="9085" cy="3775"/>
                      <a:chOff x="1716" y="9554"/>
                      <a:chExt cx="9085" cy="3775"/>
                    </a:xfrm>
                  </p:grpSpPr>
                  <p:grpSp>
                    <p:nvGrpSpPr>
                      <p:cNvPr id="15" name="Group 19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150" y="9554"/>
                        <a:ext cx="1933" cy="3352"/>
                        <a:chOff x="6150" y="9554"/>
                        <a:chExt cx="1933" cy="3352"/>
                      </a:xfrm>
                    </p:grpSpPr>
                    <p:sp>
                      <p:nvSpPr>
                        <p:cNvPr id="38" name="Rectangle 7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150" y="10659"/>
                          <a:ext cx="1933" cy="2247"/>
                        </a:xfrm>
                        <a:prstGeom prst="rect">
                          <a:avLst/>
                        </a:prstGeom>
                        <a:solidFill>
                          <a:schemeClr val="lt1">
                            <a:lumMod val="100000"/>
                            <a:lumOff val="0"/>
                          </a:schemeClr>
                        </a:solidFill>
                        <a:ln w="12700">
                          <a:solidFill>
                            <a:schemeClr val="dk1">
                              <a:lumMod val="100000"/>
                              <a:lumOff val="0"/>
                            </a:schemeClr>
                          </a:solidFill>
                          <a:prstDash val="dash"/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68686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es-EC"/>
                        </a:p>
                      </p:txBody>
                    </p:sp>
                    <p:cxnSp>
                      <p:nvCxnSpPr>
                        <p:cNvPr id="39" name="AutoShape 81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16200000" flipH="1">
                          <a:off x="6011" y="9783"/>
                          <a:ext cx="1517" cy="1060"/>
                        </a:xfrm>
                        <a:prstGeom prst="bentConnector3">
                          <a:avLst>
                            <a:gd name="adj1" fmla="val 29000"/>
                          </a:avLst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sp>
                      <p:nvSpPr>
                        <p:cNvPr id="40" name="AutoShape 8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0800000">
                          <a:off x="6794" y="11939"/>
                          <a:ext cx="973" cy="579"/>
                        </a:xfrm>
                        <a:custGeom>
                          <a:avLst/>
                          <a:gdLst>
                            <a:gd name="G0" fmla="+- 5400 0 0"/>
                            <a:gd name="G1" fmla="+- 21600 0 5400"/>
                            <a:gd name="G2" fmla="*/ 5400 1 2"/>
                            <a:gd name="G3" fmla="+- 21600 0 G2"/>
                            <a:gd name="G4" fmla="+/ 5400 21600 2"/>
                            <a:gd name="G5" fmla="+/ G1 0 2"/>
                            <a:gd name="G6" fmla="*/ 21600 21600 5400"/>
                            <a:gd name="G7" fmla="*/ G6 1 2"/>
                            <a:gd name="G8" fmla="+- 21600 0 G7"/>
                            <a:gd name="G9" fmla="*/ 21600 1 2"/>
                            <a:gd name="G10" fmla="+- 5400 0 G9"/>
                            <a:gd name="G11" fmla="?: G10 G8 0"/>
                            <a:gd name="G12" fmla="?: G10 G7 21600"/>
                            <a:gd name="T0" fmla="*/ 18900 w 21600"/>
                            <a:gd name="T1" fmla="*/ 10800 h 21600"/>
                            <a:gd name="T2" fmla="*/ 10800 w 21600"/>
                            <a:gd name="T3" fmla="*/ 21600 h 21600"/>
                            <a:gd name="T4" fmla="*/ 2700 w 21600"/>
                            <a:gd name="T5" fmla="*/ 10800 h 21600"/>
                            <a:gd name="T6" fmla="*/ 10800 w 21600"/>
                            <a:gd name="T7" fmla="*/ 0 h 21600"/>
                            <a:gd name="T8" fmla="*/ 4500 w 21600"/>
                            <a:gd name="T9" fmla="*/ 4500 h 21600"/>
                            <a:gd name="T10" fmla="*/ 17100 w 21600"/>
                            <a:gd name="T11" fmla="*/ 171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T8" t="T9" r="T10" b="T11"/>
                          <a:pathLst>
                            <a:path w="21600" h="21600">
                              <a:moveTo>
                                <a:pt x="0" y="0"/>
                              </a:moveTo>
                              <a:lnTo>
                                <a:pt x="5400" y="21600"/>
                              </a:lnTo>
                              <a:lnTo>
                                <a:pt x="16200" y="21600"/>
                              </a:lnTo>
                              <a:lnTo>
                                <a:pt x="2160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es-EC"/>
                        </a:p>
                      </p:txBody>
                    </p:sp>
                    <p:sp>
                      <p:nvSpPr>
                        <p:cNvPr id="41" name="Rectangle 8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037" y="11770"/>
                          <a:ext cx="487" cy="16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es-EC"/>
                        </a:p>
                      </p:txBody>
                    </p:sp>
                    <p:sp>
                      <p:nvSpPr>
                        <p:cNvPr id="42" name="AutoShape 8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0800000">
                          <a:off x="6952" y="11026"/>
                          <a:ext cx="663" cy="437"/>
                        </a:xfrm>
                        <a:prstGeom prst="triangle">
                          <a:avLst>
                            <a:gd name="adj" fmla="val 50000"/>
                          </a:avLst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es-EC"/>
                        </a:p>
                      </p:txBody>
                    </p:sp>
                    <p:cxnSp>
                      <p:nvCxnSpPr>
                        <p:cNvPr id="43" name="AutoShape 88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7276" y="11477"/>
                          <a:ext cx="0" cy="291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</p:grpSp>
                  <p:grpSp>
                    <p:nvGrpSpPr>
                      <p:cNvPr id="16" name="Group 19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16" y="9554"/>
                        <a:ext cx="3235" cy="3775"/>
                        <a:chOff x="1716" y="9554"/>
                        <a:chExt cx="3235" cy="3775"/>
                      </a:xfrm>
                    </p:grpSpPr>
                    <p:sp>
                      <p:nvSpPr>
                        <p:cNvPr id="31" name="Rectangle 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716" y="10730"/>
                          <a:ext cx="2153" cy="2599"/>
                        </a:xfrm>
                        <a:prstGeom prst="rect">
                          <a:avLst/>
                        </a:prstGeom>
                        <a:solidFill>
                          <a:schemeClr val="lt1">
                            <a:lumMod val="100000"/>
                            <a:lumOff val="0"/>
                          </a:schemeClr>
                        </a:solidFill>
                        <a:ln w="12700">
                          <a:solidFill>
                            <a:schemeClr val="dk1">
                              <a:lumMod val="100000"/>
                              <a:lumOff val="0"/>
                            </a:schemeClr>
                          </a:solidFill>
                          <a:prstDash val="dash"/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68686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es-EC"/>
                        </a:p>
                      </p:txBody>
                    </p:sp>
                    <p:sp>
                      <p:nvSpPr>
                        <p:cNvPr id="32" name="Rectangle 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17" y="12651"/>
                          <a:ext cx="1821" cy="64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Etiquetas RFID</a:t>
                          </a:r>
                        </a:p>
                      </p:txBody>
                    </p:sp>
                    <p:sp>
                      <p:nvSpPr>
                        <p:cNvPr id="33" name="Rectangle 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39" y="11119"/>
                          <a:ext cx="1786" cy="759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Tarjeta Lectora RFID</a:t>
                          </a:r>
                        </a:p>
                      </p:txBody>
                    </p:sp>
                    <p:cxnSp>
                      <p:nvCxnSpPr>
                        <p:cNvPr id="34" name="AutoShape 78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10800000" flipV="1">
                          <a:off x="3009" y="9554"/>
                          <a:ext cx="1942" cy="543"/>
                        </a:xfrm>
                        <a:prstGeom prst="bentConnector3">
                          <a:avLst>
                            <a:gd name="adj1" fmla="val 306"/>
                          </a:avLst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35" name="AutoShape 79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3009" y="10109"/>
                          <a:ext cx="0" cy="99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sp>
                      <p:nvSpPr>
                        <p:cNvPr id="36" name="AutoShape 8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17" y="11942"/>
                          <a:ext cx="326" cy="664"/>
                        </a:xfrm>
                        <a:prstGeom prst="upDownArrow">
                          <a:avLst>
                            <a:gd name="adj1" fmla="val 50000"/>
                            <a:gd name="adj2" fmla="val 40736"/>
                          </a:avLst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eaVert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es-EC"/>
                        </a:p>
                      </p:txBody>
                    </p:sp>
                    <p:cxnSp>
                      <p:nvCxnSpPr>
                        <p:cNvPr id="37" name="AutoShape 94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H="1">
                          <a:off x="2880" y="10367"/>
                          <a:ext cx="269" cy="117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</p:grpSp>
                  <p:grpSp>
                    <p:nvGrpSpPr>
                      <p:cNvPr id="17" name="Group 19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893" y="9577"/>
                        <a:ext cx="3908" cy="3405"/>
                        <a:chOff x="6893" y="9577"/>
                        <a:chExt cx="3908" cy="3405"/>
                      </a:xfrm>
                    </p:grpSpPr>
                    <p:sp>
                      <p:nvSpPr>
                        <p:cNvPr id="23" name="Rectangle 6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396" y="10634"/>
                          <a:ext cx="2405" cy="2348"/>
                        </a:xfrm>
                        <a:prstGeom prst="rect">
                          <a:avLst/>
                        </a:prstGeom>
                        <a:solidFill>
                          <a:schemeClr val="lt1">
                            <a:lumMod val="100000"/>
                            <a:lumOff val="0"/>
                          </a:schemeClr>
                        </a:solidFill>
                        <a:ln w="12700">
                          <a:solidFill>
                            <a:schemeClr val="dk1">
                              <a:lumMod val="100000"/>
                              <a:lumOff val="0"/>
                            </a:schemeClr>
                          </a:solidFill>
                          <a:prstDash val="dash"/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68686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es-EC"/>
                        </a:p>
                      </p:txBody>
                    </p:sp>
                    <p:sp>
                      <p:nvSpPr>
                        <p:cNvPr id="24" name="Rectangle 7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591" y="11004"/>
                          <a:ext cx="1880" cy="64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Reproductor de audio</a:t>
                          </a:r>
                        </a:p>
                      </p:txBody>
                    </p:sp>
                    <p:sp>
                      <p:nvSpPr>
                        <p:cNvPr id="25" name="AutoShape 7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0800000">
                          <a:off x="9297" y="12277"/>
                          <a:ext cx="973" cy="579"/>
                        </a:xfrm>
                        <a:custGeom>
                          <a:avLst/>
                          <a:gdLst>
                            <a:gd name="G0" fmla="+- 5400 0 0"/>
                            <a:gd name="G1" fmla="+- 21600 0 5400"/>
                            <a:gd name="G2" fmla="*/ 5400 1 2"/>
                            <a:gd name="G3" fmla="+- 21600 0 G2"/>
                            <a:gd name="G4" fmla="+/ 5400 21600 2"/>
                            <a:gd name="G5" fmla="+/ G1 0 2"/>
                            <a:gd name="G6" fmla="*/ 21600 21600 5400"/>
                            <a:gd name="G7" fmla="*/ G6 1 2"/>
                            <a:gd name="G8" fmla="+- 21600 0 G7"/>
                            <a:gd name="G9" fmla="*/ 21600 1 2"/>
                            <a:gd name="G10" fmla="+- 5400 0 G9"/>
                            <a:gd name="G11" fmla="?: G10 G8 0"/>
                            <a:gd name="G12" fmla="?: G10 G7 21600"/>
                            <a:gd name="T0" fmla="*/ 18900 w 21600"/>
                            <a:gd name="T1" fmla="*/ 10800 h 21600"/>
                            <a:gd name="T2" fmla="*/ 10800 w 21600"/>
                            <a:gd name="T3" fmla="*/ 21600 h 21600"/>
                            <a:gd name="T4" fmla="*/ 2700 w 21600"/>
                            <a:gd name="T5" fmla="*/ 10800 h 21600"/>
                            <a:gd name="T6" fmla="*/ 10800 w 21600"/>
                            <a:gd name="T7" fmla="*/ 0 h 21600"/>
                            <a:gd name="T8" fmla="*/ 4500 w 21600"/>
                            <a:gd name="T9" fmla="*/ 4500 h 21600"/>
                            <a:gd name="T10" fmla="*/ 17100 w 21600"/>
                            <a:gd name="T11" fmla="*/ 171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T8" t="T9" r="T10" b="T11"/>
                          <a:pathLst>
                            <a:path w="21600" h="21600">
                              <a:moveTo>
                                <a:pt x="0" y="0"/>
                              </a:moveTo>
                              <a:lnTo>
                                <a:pt x="5400" y="21600"/>
                              </a:lnTo>
                              <a:lnTo>
                                <a:pt x="16200" y="21600"/>
                              </a:lnTo>
                              <a:lnTo>
                                <a:pt x="2160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es-EC"/>
                        </a:p>
                      </p:txBody>
                    </p:sp>
                    <p:sp>
                      <p:nvSpPr>
                        <p:cNvPr id="26" name="Rectangle 7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540" y="12108"/>
                          <a:ext cx="487" cy="16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es-EC"/>
                        </a:p>
                      </p:txBody>
                    </p:sp>
                    <p:cxnSp>
                      <p:nvCxnSpPr>
                        <p:cNvPr id="27" name="AutoShape 82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6893" y="9577"/>
                          <a:ext cx="2797" cy="322"/>
                        </a:xfrm>
                        <a:prstGeom prst="bentConnector3">
                          <a:avLst>
                            <a:gd name="adj1" fmla="val 644"/>
                          </a:avLst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28" name="AutoShape 83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9698" y="9896"/>
                          <a:ext cx="0" cy="1116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29" name="AutoShape 89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9779" y="11651"/>
                          <a:ext cx="0" cy="455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30" name="AutoShape 99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H="1">
                          <a:off x="9556" y="10445"/>
                          <a:ext cx="269" cy="117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</p:grpSp>
                  <p:grpSp>
                    <p:nvGrpSpPr>
                      <p:cNvPr id="18" name="Group 20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041" y="9600"/>
                        <a:ext cx="1933" cy="2288"/>
                        <a:chOff x="4041" y="9600"/>
                        <a:chExt cx="1933" cy="2288"/>
                      </a:xfrm>
                    </p:grpSpPr>
                    <p:sp>
                      <p:nvSpPr>
                        <p:cNvPr id="19" name="Rectangle 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041" y="10707"/>
                          <a:ext cx="1933" cy="1181"/>
                        </a:xfrm>
                        <a:prstGeom prst="rect">
                          <a:avLst/>
                        </a:prstGeom>
                        <a:solidFill>
                          <a:schemeClr val="lt1">
                            <a:lumMod val="100000"/>
                            <a:lumOff val="0"/>
                          </a:schemeClr>
                        </a:solidFill>
                        <a:ln w="12700">
                          <a:solidFill>
                            <a:schemeClr val="dk1">
                              <a:lumMod val="100000"/>
                              <a:lumOff val="0"/>
                            </a:schemeClr>
                          </a:solidFill>
                          <a:prstDash val="dash"/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68686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es-EC"/>
                        </a:p>
                      </p:txBody>
                    </p:sp>
                    <p:sp>
                      <p:nvSpPr>
                        <p:cNvPr id="20" name="Rectangle 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59" y="11040"/>
                          <a:ext cx="1518" cy="64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Sensor Ultrasónico</a:t>
                          </a:r>
                        </a:p>
                      </p:txBody>
                    </p:sp>
                    <p:cxnSp>
                      <p:nvCxnSpPr>
                        <p:cNvPr id="21" name="AutoShape 101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H="1">
                          <a:off x="5375" y="9797"/>
                          <a:ext cx="269" cy="117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22" name="AutoShape 80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5400000">
                          <a:off x="4828" y="10311"/>
                          <a:ext cx="1423" cy="1"/>
                        </a:xfrm>
                        <a:prstGeom prst="bentConnector3">
                          <a:avLst>
                            <a:gd name="adj1" fmla="val 49963"/>
                          </a:avLst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</p:grpSp>
                </p:grp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80465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Selección de Componentes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b="1" dirty="0" smtClean="0"/>
              <a:t>RFID</a:t>
            </a:r>
          </a:p>
          <a:p>
            <a:pPr marL="0" indent="0">
              <a:buNone/>
            </a:pPr>
            <a:endParaRPr lang="es-EC" b="1" dirty="0"/>
          </a:p>
        </p:txBody>
      </p:sp>
      <p:pic>
        <p:nvPicPr>
          <p:cNvPr id="4" name="Imagen 3" descr="http://www.antratek.com/media/catalog/product/cache/6/image/9df78eab33525d08d6e5fb8d27136e95/1/1/11827-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 t="11642" r="3869" b="11101"/>
          <a:stretch/>
        </p:blipFill>
        <p:spPr bwMode="auto">
          <a:xfrm>
            <a:off x="8507778" y="1672163"/>
            <a:ext cx="3205920" cy="29120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170963"/>
              </p:ext>
            </p:extLst>
          </p:nvPr>
        </p:nvGraphicFramePr>
        <p:xfrm>
          <a:off x="1578074" y="2605532"/>
          <a:ext cx="6023194" cy="396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2223"/>
                <a:gridCol w="2800971"/>
              </a:tblGrid>
              <a:tr h="28114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PARÁMETROS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ID12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1143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El </a:t>
                      </a:r>
                      <a:r>
                        <a:rPr lang="en-US" sz="2000" dirty="0" err="1">
                          <a:effectLst/>
                        </a:rPr>
                        <a:t>rango</a:t>
                      </a:r>
                      <a:r>
                        <a:rPr lang="en-US" sz="2000" dirty="0">
                          <a:effectLst/>
                        </a:rPr>
                        <a:t> de </a:t>
                      </a:r>
                      <a:r>
                        <a:rPr lang="en-US" sz="2000" dirty="0" err="1">
                          <a:effectLst/>
                        </a:rPr>
                        <a:t>lectura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 + cm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1143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Dimensiones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26 mm x 25 mm x 7 mm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1143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Frecuencia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125 kHz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1143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Formato de tarjeta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EM 4001 o compatible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6953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Codificación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Manchester de 64 bits, </a:t>
                      </a:r>
                      <a:r>
                        <a:rPr lang="en-US" sz="2000" dirty="0" err="1">
                          <a:effectLst/>
                        </a:rPr>
                        <a:t>módulo</a:t>
                      </a:r>
                      <a:r>
                        <a:rPr lang="en-US" sz="2000" dirty="0">
                          <a:effectLst/>
                        </a:rPr>
                        <a:t> 64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1143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Requisitos de alimentación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 VDC; 30 mA nominal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1143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Rango de Voltaje de alimentación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4.6 V a 5.4 V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88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SELECCIÓN DE COMPONENTES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52147"/>
          </a:xfrm>
        </p:spPr>
        <p:txBody>
          <a:bodyPr/>
          <a:lstStyle/>
          <a:p>
            <a:pPr marL="0" indent="0">
              <a:buNone/>
            </a:pPr>
            <a:r>
              <a:rPr lang="es-EC" b="1" dirty="0"/>
              <a:t>Etiquetas</a:t>
            </a:r>
            <a:r>
              <a:rPr lang="es-EC" i="1" dirty="0"/>
              <a:t> </a:t>
            </a:r>
            <a:r>
              <a:rPr lang="es-EC" b="1" dirty="0" smtClean="0"/>
              <a:t>RFID</a:t>
            </a:r>
          </a:p>
          <a:p>
            <a:pPr marL="0" indent="0">
              <a:buNone/>
            </a:pPr>
            <a:r>
              <a:rPr lang="es-EC" dirty="0" smtClean="0"/>
              <a:t>Esta </a:t>
            </a:r>
            <a:r>
              <a:rPr lang="es-EC" dirty="0"/>
              <a:t>etiqueta </a:t>
            </a:r>
            <a:r>
              <a:rPr lang="es-EC" dirty="0" smtClean="0"/>
              <a:t>es </a:t>
            </a:r>
            <a:r>
              <a:rPr lang="es-EC" dirty="0"/>
              <a:t>un es tipo pasivo sin memoria, es decir viene con un código único de fábrica y en un encapsulado tipo llavero</a:t>
            </a:r>
          </a:p>
        </p:txBody>
      </p:sp>
      <p:pic>
        <p:nvPicPr>
          <p:cNvPr id="4" name="Imagen 3" descr="http://image.made-in-china.com/2f0j00QMaEsrotuukc/EM-ID-125khz-MIFARE-13-56mhz-RFID-Tag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00" t="4425"/>
          <a:stretch/>
        </p:blipFill>
        <p:spPr bwMode="auto">
          <a:xfrm>
            <a:off x="5005753" y="3412709"/>
            <a:ext cx="2180494" cy="31933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7794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SELECCIÓN DE COMPONENTES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4732606" cy="83316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Sensor </a:t>
            </a:r>
            <a:r>
              <a:rPr lang="en-US" b="1" dirty="0" err="1"/>
              <a:t>ultrasónico</a:t>
            </a:r>
            <a:r>
              <a:rPr lang="en-US" b="1" dirty="0"/>
              <a:t> EZ4</a:t>
            </a:r>
            <a:endParaRPr lang="es-EC" b="1" dirty="0"/>
          </a:p>
        </p:txBody>
      </p:sp>
      <p:pic>
        <p:nvPicPr>
          <p:cNvPr id="4" name="Imagen 3" descr="http://www.cosasdeingenieria.com/mystore/item/173/bb/sensor-ultrasonico-xl-maxsonar-ez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t="2220" r="5391" b="9436"/>
          <a:stretch/>
        </p:blipFill>
        <p:spPr bwMode="auto">
          <a:xfrm>
            <a:off x="8523410" y="886814"/>
            <a:ext cx="3012684" cy="28548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2" name="Imagen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2" t="74358" r="61369" b="14713"/>
          <a:stretch>
            <a:fillRect/>
          </a:stretch>
        </p:blipFill>
        <p:spPr bwMode="auto">
          <a:xfrm>
            <a:off x="2393547" y="5002344"/>
            <a:ext cx="806800" cy="122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n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2" t="70592" r="49728" b="14857"/>
          <a:stretch>
            <a:fillRect/>
          </a:stretch>
        </p:blipFill>
        <p:spPr bwMode="auto">
          <a:xfrm>
            <a:off x="3200347" y="4701896"/>
            <a:ext cx="955979" cy="158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n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9" t="60866" r="33325" b="14442"/>
          <a:stretch>
            <a:fillRect/>
          </a:stretch>
        </p:blipFill>
        <p:spPr bwMode="auto">
          <a:xfrm>
            <a:off x="4107186" y="4354050"/>
            <a:ext cx="1150980" cy="194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n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2" t="16628" r="19389" b="13721"/>
          <a:stretch>
            <a:fillRect/>
          </a:stretch>
        </p:blipFill>
        <p:spPr bwMode="auto">
          <a:xfrm>
            <a:off x="5387870" y="2681364"/>
            <a:ext cx="875393" cy="367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218"/>
          <p:cNvGrpSpPr>
            <a:grpSpLocks/>
          </p:cNvGrpSpPr>
          <p:nvPr/>
        </p:nvGrpSpPr>
        <p:grpSpPr bwMode="auto">
          <a:xfrm>
            <a:off x="6445709" y="3658926"/>
            <a:ext cx="2385867" cy="2632563"/>
            <a:chOff x="8550" y="7575"/>
            <a:chExt cx="1395" cy="3210"/>
          </a:xfrm>
        </p:grpSpPr>
        <p:sp>
          <p:nvSpPr>
            <p:cNvPr id="10" name="Rectangle 214"/>
            <p:cNvSpPr>
              <a:spLocks noChangeArrowheads="1"/>
            </p:cNvSpPr>
            <p:nvPr/>
          </p:nvSpPr>
          <p:spPr bwMode="auto">
            <a:xfrm>
              <a:off x="8580" y="10350"/>
              <a:ext cx="1320" cy="4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EC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1,5 metros</a:t>
              </a:r>
            </a:p>
          </p:txBody>
        </p:sp>
        <p:sp>
          <p:nvSpPr>
            <p:cNvPr id="11" name="Rectangle 215"/>
            <p:cNvSpPr>
              <a:spLocks noChangeArrowheads="1"/>
            </p:cNvSpPr>
            <p:nvPr/>
          </p:nvSpPr>
          <p:spPr bwMode="auto">
            <a:xfrm>
              <a:off x="8550" y="9435"/>
              <a:ext cx="1320" cy="4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EC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 metros</a:t>
              </a:r>
            </a:p>
          </p:txBody>
        </p:sp>
        <p:sp>
          <p:nvSpPr>
            <p:cNvPr id="12" name="Rectangle 216"/>
            <p:cNvSpPr>
              <a:spLocks noChangeArrowheads="1"/>
            </p:cNvSpPr>
            <p:nvPr/>
          </p:nvSpPr>
          <p:spPr bwMode="auto">
            <a:xfrm>
              <a:off x="8595" y="8445"/>
              <a:ext cx="1320" cy="4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EC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4,5 metros</a:t>
              </a:r>
            </a:p>
          </p:txBody>
        </p:sp>
        <p:sp>
          <p:nvSpPr>
            <p:cNvPr id="13" name="Rectangle 217"/>
            <p:cNvSpPr>
              <a:spLocks noChangeArrowheads="1"/>
            </p:cNvSpPr>
            <p:nvPr/>
          </p:nvSpPr>
          <p:spPr bwMode="auto">
            <a:xfrm>
              <a:off x="8625" y="7575"/>
              <a:ext cx="1320" cy="4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EC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 metros</a:t>
              </a:r>
            </a:p>
          </p:txBody>
        </p:sp>
      </p:grp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440094" y="3651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5897294" y="8223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5897294" y="7385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ángulo 7"/>
          <p:cNvSpPr/>
          <p:nvPr/>
        </p:nvSpPr>
        <p:spPr>
          <a:xfrm>
            <a:off x="787735" y="2356632"/>
            <a:ext cx="46001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Ganancia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continuamente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variable para el control del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ángulo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de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</a:rPr>
              <a:t>apertura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 del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haz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40928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SELECCIÓN DE COMPONENTES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0064" y="2078849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CPU </a:t>
            </a:r>
            <a:r>
              <a:rPr lang="en-US" dirty="0"/>
              <a:t>de arquitectura RISC (Reduced Instruction Set Computer).</a:t>
            </a:r>
            <a:endParaRPr lang="es-EC" dirty="0"/>
          </a:p>
          <a:p>
            <a:pPr lvl="0"/>
            <a:r>
              <a:rPr lang="es-ES" dirty="0"/>
              <a:t>Set de 35 instrucciones.</a:t>
            </a:r>
            <a:endParaRPr lang="es-EC" dirty="0"/>
          </a:p>
          <a:p>
            <a:pPr lvl="0"/>
            <a:r>
              <a:rPr lang="es-ES" dirty="0"/>
              <a:t>Frecuencia de reloj de hasta 20MHz (ciclo de instrucción de 200ns).</a:t>
            </a:r>
            <a:endParaRPr lang="es-EC" dirty="0"/>
          </a:p>
          <a:p>
            <a:pPr lvl="0"/>
            <a:r>
              <a:rPr lang="es-ES" dirty="0"/>
              <a:t>Todas las instrucciones se ejecutan en un único ciclo de instrucción, excepto las de salto.</a:t>
            </a:r>
            <a:endParaRPr lang="es-EC" dirty="0"/>
          </a:p>
          <a:p>
            <a:pPr lvl="0"/>
            <a:r>
              <a:rPr lang="es-ES" dirty="0"/>
              <a:t>Hasta 8 Kb x 14 bits palabras de Memoria de Programa FLASH.</a:t>
            </a:r>
            <a:endParaRPr lang="es-EC" dirty="0"/>
          </a:p>
          <a:p>
            <a:pPr lvl="0"/>
            <a:r>
              <a:rPr lang="es-ES" dirty="0"/>
              <a:t>Hasta 368 bytes x 8 bytes de Memoria de Datos tipo RAM.</a:t>
            </a:r>
            <a:endParaRPr lang="es-EC" dirty="0"/>
          </a:p>
          <a:p>
            <a:pPr lvl="0"/>
            <a:r>
              <a:rPr lang="es-ES" dirty="0"/>
              <a:t>Hasta 256 bytes x 8 bytes de Memoria de Datos tipo EEPROM.</a:t>
            </a:r>
            <a:endParaRPr lang="es-EC" dirty="0"/>
          </a:p>
          <a:p>
            <a:pPr lvl="0"/>
            <a:r>
              <a:rPr lang="es-ES" dirty="0"/>
              <a:t>Modo de bajo consumo (Sleep).</a:t>
            </a:r>
            <a:endParaRPr lang="es-EC" dirty="0"/>
          </a:p>
          <a:p>
            <a:pPr lvl="0"/>
            <a:r>
              <a:rPr lang="es-ES" dirty="0"/>
              <a:t>Tipo de oscilador seleccionable (RC, HS, XT, LP y externo).</a:t>
            </a:r>
            <a:endParaRPr lang="es-EC" dirty="0"/>
          </a:p>
          <a:p>
            <a:pPr lvl="0"/>
            <a:r>
              <a:rPr lang="es-ES" dirty="0"/>
              <a:t>Rango de voltaje de operación desde 2,0V a 5,5V.</a:t>
            </a:r>
            <a:endParaRPr lang="es-EC" dirty="0"/>
          </a:p>
          <a:p>
            <a:pPr lvl="0"/>
            <a:r>
              <a:rPr lang="es-ES" b="1" dirty="0"/>
              <a:t>Conversor Analógico/Digital de 10 bits multicanal.</a:t>
            </a:r>
            <a:endParaRPr lang="es-EC" b="1" dirty="0"/>
          </a:p>
        </p:txBody>
      </p:sp>
      <p:sp>
        <p:nvSpPr>
          <p:cNvPr id="4" name="Rectángulo 3"/>
          <p:cNvSpPr/>
          <p:nvPr/>
        </p:nvSpPr>
        <p:spPr>
          <a:xfrm>
            <a:off x="838200" y="1550008"/>
            <a:ext cx="45246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Microcontrolador PIC 16F876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148254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SELECCIÓN DE COMPONENTES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0064" y="2078849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s-ES" dirty="0"/>
              <a:t>3 Temporizadores.</a:t>
            </a:r>
            <a:endParaRPr lang="es-EC" dirty="0"/>
          </a:p>
          <a:p>
            <a:pPr lvl="0"/>
            <a:r>
              <a:rPr lang="es-ES" dirty="0" err="1"/>
              <a:t>Watchdog</a:t>
            </a:r>
            <a:r>
              <a:rPr lang="es-ES" dirty="0"/>
              <a:t> Timer o Perro Guardián.</a:t>
            </a:r>
            <a:endParaRPr lang="es-EC" dirty="0"/>
          </a:p>
          <a:p>
            <a:pPr lvl="0"/>
            <a:r>
              <a:rPr lang="es-ES" b="1" dirty="0"/>
              <a:t>2 módulos de captura/comparación/PWM.</a:t>
            </a:r>
            <a:endParaRPr lang="es-EC" b="1" dirty="0"/>
          </a:p>
          <a:p>
            <a:pPr lvl="0"/>
            <a:r>
              <a:rPr lang="es-ES" b="1" dirty="0"/>
              <a:t>Comunicaciones por interfaz USART (Universal Synchronous Asynchronous Receiver Transmitter).</a:t>
            </a:r>
            <a:endParaRPr lang="es-EC" b="1" dirty="0"/>
          </a:p>
          <a:p>
            <a:pPr lvl="0"/>
            <a:r>
              <a:rPr lang="es-ES" dirty="0"/>
              <a:t>Puerto Paralelo Esclavo de 8 bits (PSP).</a:t>
            </a:r>
            <a:endParaRPr lang="es-EC" dirty="0"/>
          </a:p>
          <a:p>
            <a:pPr lvl="0"/>
            <a:r>
              <a:rPr lang="es-ES" dirty="0"/>
              <a:t>Puerto Serie Síncrono (SSP) con SPI e I²C. [18]</a:t>
            </a: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838200" y="1550008"/>
            <a:ext cx="45246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Microcontrolador PIC 16F876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383061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SELECCIÓN DE COMPONENTES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dirty="0" smtClean="0"/>
              <a:t>MÓDULO DE AUDIO</a:t>
            </a:r>
            <a:r>
              <a:rPr lang="es-EC" dirty="0"/>
              <a:t> </a:t>
            </a:r>
            <a:r>
              <a:rPr lang="es-EC" dirty="0" smtClean="0"/>
              <a:t>(</a:t>
            </a:r>
            <a:r>
              <a:rPr lang="en-US" dirty="0"/>
              <a:t>ISD5116</a:t>
            </a:r>
            <a:r>
              <a:rPr lang="es-EC" dirty="0" smtClean="0"/>
              <a:t>)</a:t>
            </a:r>
            <a:endParaRPr lang="es-EC" sz="2400" dirty="0"/>
          </a:p>
          <a:p>
            <a:pPr lvl="0"/>
            <a:r>
              <a:rPr lang="es-ES" dirty="0" smtClean="0"/>
              <a:t>Soporte </a:t>
            </a:r>
            <a:r>
              <a:rPr lang="es-ES" dirty="0"/>
              <a:t>de formato WAV y MP3.</a:t>
            </a:r>
            <a:endParaRPr lang="es-EC" sz="2400" dirty="0"/>
          </a:p>
          <a:p>
            <a:pPr lvl="0"/>
            <a:r>
              <a:rPr lang="es-ES" dirty="0"/>
              <a:t>Soporte para tarjetas SD</a:t>
            </a:r>
            <a:r>
              <a:rPr lang="es-ES" dirty="0" smtClean="0"/>
              <a:t>.</a:t>
            </a:r>
            <a:endParaRPr lang="es-EC" sz="2400" dirty="0"/>
          </a:p>
          <a:p>
            <a:pPr lvl="0"/>
            <a:r>
              <a:rPr lang="es-ES" dirty="0"/>
              <a:t>Dimensión: 41mm X 39mm. [19]</a:t>
            </a:r>
            <a:endParaRPr lang="es-EC" sz="2400" dirty="0"/>
          </a:p>
          <a:p>
            <a:endParaRPr lang="es-EC" dirty="0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15875" t="14432" r="40381" b="18741"/>
          <a:stretch/>
        </p:blipFill>
        <p:spPr bwMode="auto">
          <a:xfrm>
            <a:off x="6700837" y="4075112"/>
            <a:ext cx="3589383" cy="27828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978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INTRODUCCIÓN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C" dirty="0" smtClean="0"/>
              <a:t>Se ha desarrollado una herramienta tecnológica para el uso de las personas no videntes. El bastón electrónico, cumple con dos funciones específicas:</a:t>
            </a:r>
          </a:p>
          <a:p>
            <a:r>
              <a:rPr lang="es-EC" dirty="0" smtClean="0"/>
              <a:t>Identificación de caminos dentro de un área determinada. Por medio de la tecnología RFID (Radio Frequency IDentification).</a:t>
            </a:r>
          </a:p>
          <a:p>
            <a:r>
              <a:rPr lang="es-EC" dirty="0" smtClean="0"/>
              <a:t>Detección de obstáculos.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3300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CONFIGURACIÓN DE SENSORES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C" b="1" dirty="0" smtClean="0"/>
              <a:t>RFID</a:t>
            </a:r>
          </a:p>
          <a:p>
            <a:pPr marL="0" indent="0">
              <a:buNone/>
            </a:pPr>
            <a:r>
              <a:rPr lang="es-EC" dirty="0"/>
              <a:t>La tarjeta lectora RFID ID12 se comunica con el microcontrolador de manera serial, para lo cual se ha utilizado el módulo </a:t>
            </a:r>
            <a:r>
              <a:rPr lang="es-EC" dirty="0" smtClean="0"/>
              <a:t>USART, en configuración HALF-DUPLEX, a 9600 bps.</a:t>
            </a:r>
          </a:p>
          <a:p>
            <a:pPr marL="0" indent="0">
              <a:buNone/>
            </a:pPr>
            <a:endParaRPr lang="es-EC" b="1" dirty="0"/>
          </a:p>
          <a:p>
            <a:pPr marL="0" indent="0">
              <a:buNone/>
            </a:pPr>
            <a:r>
              <a:rPr lang="es-EC" dirty="0" smtClean="0"/>
              <a:t>Los códigos de los TAGS fueron leídos con anticipación para poder realizar la comparación.</a:t>
            </a:r>
          </a:p>
          <a:p>
            <a:pPr lvl="0"/>
            <a:r>
              <a:rPr lang="es-ES" dirty="0"/>
              <a:t>Tarjeta 1= 27008A27CD4</a:t>
            </a:r>
            <a:endParaRPr lang="es-EC" dirty="0"/>
          </a:p>
          <a:p>
            <a:pPr lvl="0"/>
            <a:r>
              <a:rPr lang="es-ES" dirty="0"/>
              <a:t>Tarjeta 2= 27008886A08</a:t>
            </a:r>
            <a:endParaRPr lang="es-EC" dirty="0"/>
          </a:p>
          <a:p>
            <a:pPr lvl="0"/>
            <a:r>
              <a:rPr lang="es-ES" dirty="0"/>
              <a:t>Tarjeta 3= 27008AC38AE</a:t>
            </a:r>
            <a:endParaRPr lang="es-EC" dirty="0"/>
          </a:p>
          <a:p>
            <a:r>
              <a:rPr lang="en-US" dirty="0" err="1"/>
              <a:t>Tarjeta</a:t>
            </a:r>
            <a:r>
              <a:rPr lang="en-US" dirty="0"/>
              <a:t> 4= 01003AB828A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74144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CONFIGURACION DE SENSORES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dirty="0" smtClean="0"/>
              <a:t>El área predeterminada para realizar la orientación del bastón, son los laboratorios del sistema</a:t>
            </a:r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3539758" y="2754630"/>
            <a:ext cx="4236720" cy="3557270"/>
          </a:xfrm>
          <a:prstGeom prst="rect">
            <a:avLst/>
          </a:prstGeom>
          <a:noFill/>
        </p:spPr>
      </p:sp>
      <p:grpSp>
        <p:nvGrpSpPr>
          <p:cNvPr id="17" name="Grupo 16"/>
          <p:cNvGrpSpPr/>
          <p:nvPr/>
        </p:nvGrpSpPr>
        <p:grpSpPr>
          <a:xfrm>
            <a:off x="2949912" y="2754630"/>
            <a:ext cx="4922157" cy="3892414"/>
            <a:chOff x="1743412" y="2641827"/>
            <a:chExt cx="4922157" cy="3892414"/>
          </a:xfrm>
        </p:grpSpPr>
        <p:sp>
          <p:nvSpPr>
            <p:cNvPr id="11" name="Rectángulo 10"/>
            <p:cNvSpPr/>
            <p:nvPr/>
          </p:nvSpPr>
          <p:spPr>
            <a:xfrm>
              <a:off x="1743412" y="2641827"/>
              <a:ext cx="4922157" cy="389241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2046287" y="4358232"/>
              <a:ext cx="4241096" cy="34897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4065586" y="2743427"/>
              <a:ext cx="478721" cy="369635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9" name="Rectangle 213"/>
            <p:cNvSpPr>
              <a:spLocks noChangeArrowheads="1"/>
            </p:cNvSpPr>
            <p:nvPr/>
          </p:nvSpPr>
          <p:spPr bwMode="auto">
            <a:xfrm>
              <a:off x="4544307" y="4702425"/>
              <a:ext cx="1743075" cy="1737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s-EC" sz="1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Sección 4</a:t>
              </a:r>
              <a:endParaRPr lang="es-EC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s-EC" sz="1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C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s-EC" sz="1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Laboratorios</a:t>
              </a:r>
              <a:endParaRPr lang="es-EC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s-EC" sz="1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Circuitos eléctricos</a:t>
              </a:r>
              <a:endParaRPr lang="es-EC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s-EC" sz="1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Sistemas digitales avanzados</a:t>
              </a:r>
              <a:endParaRPr lang="es-EC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s-EC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C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210"/>
            <p:cNvSpPr>
              <a:spLocks noChangeArrowheads="1"/>
            </p:cNvSpPr>
            <p:nvPr/>
          </p:nvSpPr>
          <p:spPr bwMode="auto">
            <a:xfrm>
              <a:off x="2046286" y="2743427"/>
              <a:ext cx="2019300" cy="16148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s-EC" sz="1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Sección 1</a:t>
              </a:r>
              <a:endParaRPr lang="es-EC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s-EC" sz="1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C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s-EC" sz="1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Coordinación de la Carrera</a:t>
              </a:r>
              <a:r>
                <a:rPr lang="es-EC" sz="1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de Automatización y Control</a:t>
              </a:r>
              <a:endParaRPr lang="es-EC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s-EC" sz="1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Laboratorios</a:t>
              </a:r>
              <a:endParaRPr lang="es-EC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s-EC" sz="1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Electrofluidos</a:t>
              </a:r>
              <a:endParaRPr lang="es-EC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s-EC" sz="1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Máquinas Eléctricas</a:t>
              </a:r>
              <a:endParaRPr lang="es-EC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s-EC" sz="1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Control Industrial</a:t>
              </a:r>
              <a:endParaRPr lang="es-EC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s-EC" sz="1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Medidas Eléctricas</a:t>
              </a:r>
              <a:endParaRPr lang="es-EC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211"/>
            <p:cNvSpPr>
              <a:spLocks noChangeArrowheads="1"/>
            </p:cNvSpPr>
            <p:nvPr/>
          </p:nvSpPr>
          <p:spPr bwMode="auto">
            <a:xfrm>
              <a:off x="4544307" y="2749845"/>
              <a:ext cx="1743075" cy="16036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s-EC" sz="1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Sección 2</a:t>
              </a:r>
              <a:endParaRPr lang="es-EC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s-EC" sz="1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C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EC" sz="1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Laboratorios</a:t>
              </a:r>
              <a:endParaRPr lang="es-EC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s-EC" sz="1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CIM 2000 </a:t>
              </a:r>
              <a:endParaRPr lang="es-EC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s-EC" sz="1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PLC’s </a:t>
              </a:r>
              <a:endParaRPr lang="es-EC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s-EC" sz="1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Robótica</a:t>
              </a:r>
              <a:endParaRPr lang="es-EC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s-EC" sz="1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Instrumentación y sensores</a:t>
              </a:r>
              <a:endParaRPr lang="es-EC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212"/>
            <p:cNvSpPr>
              <a:spLocks noChangeArrowheads="1"/>
            </p:cNvSpPr>
            <p:nvPr/>
          </p:nvSpPr>
          <p:spPr bwMode="auto">
            <a:xfrm>
              <a:off x="2046286" y="4707210"/>
              <a:ext cx="2043113" cy="1737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s-EC" sz="9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Sección 3</a:t>
              </a:r>
              <a:endParaRPr lang="es-EC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s-EC" sz="9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C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s-EC" sz="9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Coordinación de la Carrera</a:t>
              </a:r>
              <a:r>
                <a:rPr lang="es-EC" sz="9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de Redes</a:t>
              </a:r>
              <a:endParaRPr lang="es-EC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s-EC" sz="9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Telecomunicaciones</a:t>
              </a:r>
              <a:endParaRPr lang="es-EC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s-EC" sz="9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Laboratorios</a:t>
              </a:r>
              <a:endParaRPr lang="es-EC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s-EC" sz="9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Networking</a:t>
              </a:r>
              <a:endParaRPr lang="es-EC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s-EC" sz="9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Antenas</a:t>
              </a:r>
              <a:endParaRPr lang="es-EC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s-EC" sz="9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Sistemas avanzados de telecomunicaciones</a:t>
              </a:r>
              <a:endParaRPr lang="es-EC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758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CONFIGURACIÓN DE SENSORES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b="1" dirty="0" smtClean="0"/>
              <a:t>Sensor Ultrasónico EZ4</a:t>
            </a:r>
          </a:p>
          <a:p>
            <a:pPr marL="0" indent="0">
              <a:buNone/>
            </a:pPr>
            <a:r>
              <a:rPr lang="es-EC" dirty="0"/>
              <a:t>El Sensor ultrasónico se calibrará automáticamente en su primer ciclo de lectura</a:t>
            </a:r>
            <a:r>
              <a:rPr lang="es-EC" dirty="0" smtClean="0"/>
              <a:t>. </a:t>
            </a:r>
            <a:r>
              <a:rPr lang="es-EC" dirty="0"/>
              <a:t>Se recomienda que al momento de encender el sensor no haya objetos cercanos reflejantes para que su calibración sea correcta</a:t>
            </a:r>
            <a:r>
              <a:rPr lang="es-EC" dirty="0" smtClean="0"/>
              <a:t>.</a:t>
            </a:r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r>
              <a:rPr lang="es-EC" dirty="0"/>
              <a:t>El microcontrolador adquiere los datos del Sensor ultrasónico con el módulo interno del micro ADC (Convertidor Análogo digital). El sensor responde con rangos de voltajes proporcionales a la distancia del objeto censado</a:t>
            </a:r>
          </a:p>
        </p:txBody>
      </p:sp>
    </p:spTree>
    <p:extLst>
      <p:ext uri="{BB962C8B-B14F-4D97-AF65-F5344CB8AC3E}">
        <p14:creationId xmlns:p14="http://schemas.microsoft.com/office/powerpoint/2010/main" val="317051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5930" y="2593170"/>
            <a:ext cx="10515600" cy="1325563"/>
          </a:xfrm>
        </p:spPr>
        <p:txBody>
          <a:bodyPr/>
          <a:lstStyle/>
          <a:p>
            <a:r>
              <a:rPr lang="es-EC" dirty="0" smtClean="0"/>
              <a:t>FUNCIONAMIENTO GENERAL DEL BASTÓN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4319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455442" cy="762658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Diagrama de Flujo, </a:t>
            </a:r>
            <a:r>
              <a:rPr lang="es-EC" dirty="0" smtClean="0"/>
              <a:t>del funcionamiento del Bastón</a:t>
            </a:r>
            <a:endParaRPr lang="es-EC" dirty="0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3217572" y="908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pSp>
        <p:nvGrpSpPr>
          <p:cNvPr id="3" name="Group 1"/>
          <p:cNvGrpSpPr>
            <a:grpSpLocks noChangeAspect="1"/>
          </p:cNvGrpSpPr>
          <p:nvPr/>
        </p:nvGrpSpPr>
        <p:grpSpPr bwMode="auto">
          <a:xfrm>
            <a:off x="3217572" y="1116596"/>
            <a:ext cx="5916613" cy="5949950"/>
            <a:chOff x="1476" y="1418"/>
            <a:chExt cx="9318" cy="9369"/>
          </a:xfrm>
        </p:grpSpPr>
        <p:sp>
          <p:nvSpPr>
            <p:cNvPr id="43" name="AutoShape 25"/>
            <p:cNvSpPr>
              <a:spLocks noChangeAspect="1" noChangeArrowheads="1" noTextEdit="1"/>
            </p:cNvSpPr>
            <p:nvPr/>
          </p:nvSpPr>
          <p:spPr bwMode="auto">
            <a:xfrm>
              <a:off x="1476" y="1418"/>
              <a:ext cx="9318" cy="9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44" name="Oval 24"/>
            <p:cNvSpPr>
              <a:spLocks noChangeArrowheads="1"/>
            </p:cNvSpPr>
            <p:nvPr/>
          </p:nvSpPr>
          <p:spPr bwMode="auto">
            <a:xfrm>
              <a:off x="5381" y="1791"/>
              <a:ext cx="1589" cy="91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Inicio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AutoShape 23"/>
            <p:cNvSpPr>
              <a:spLocks noChangeArrowheads="1"/>
            </p:cNvSpPr>
            <p:nvPr/>
          </p:nvSpPr>
          <p:spPr bwMode="auto">
            <a:xfrm>
              <a:off x="3042" y="5171"/>
              <a:ext cx="2301" cy="1702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Obst</a:t>
              </a:r>
              <a:r>
                <a:rPr kumimoji="0" lang="es-EC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á</a:t>
              </a:r>
              <a:r>
                <a:rPr kumimoji="0" lang="es-EC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culo ≤ 1,5metros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AutoShape 22"/>
            <p:cNvSpPr>
              <a:spLocks noChangeArrowheads="1"/>
            </p:cNvSpPr>
            <p:nvPr/>
          </p:nvSpPr>
          <p:spPr bwMode="auto">
            <a:xfrm>
              <a:off x="6701" y="5165"/>
              <a:ext cx="2690" cy="1697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Tarjeta RFID detecta etiqueta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21"/>
            <p:cNvSpPr>
              <a:spLocks noChangeArrowheads="1"/>
            </p:cNvSpPr>
            <p:nvPr/>
          </p:nvSpPr>
          <p:spPr bwMode="auto">
            <a:xfrm>
              <a:off x="4997" y="3145"/>
              <a:ext cx="2356" cy="11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Inicializa:</a:t>
              </a:r>
              <a:endParaRPr kumimoji="0" lang="es-EC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Tarjeta RFID</a:t>
              </a:r>
              <a:endParaRPr kumimoji="0" lang="es-EC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Sensor ultras</a:t>
              </a:r>
              <a:r>
                <a:rPr kumimoji="0" lang="es-EC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ó</a:t>
              </a:r>
              <a:r>
                <a:rPr kumimoji="0" lang="es-EC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nico</a:t>
              </a:r>
              <a:endParaRPr kumimoji="0" lang="es-EC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Etapa de audio</a:t>
              </a:r>
              <a:endPara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20"/>
            <p:cNvSpPr>
              <a:spLocks noChangeArrowheads="1"/>
            </p:cNvSpPr>
            <p:nvPr/>
          </p:nvSpPr>
          <p:spPr bwMode="auto">
            <a:xfrm>
              <a:off x="1908" y="7069"/>
              <a:ext cx="1832" cy="7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Acciona pitido y vibraci</a:t>
              </a:r>
              <a:r>
                <a:rPr kumimoji="0" lang="es-EC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ó</a:t>
              </a:r>
              <a:r>
                <a:rPr kumimoji="0" lang="es-EC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19"/>
            <p:cNvSpPr>
              <a:spLocks noChangeArrowheads="1"/>
            </p:cNvSpPr>
            <p:nvPr/>
          </p:nvSpPr>
          <p:spPr bwMode="auto">
            <a:xfrm>
              <a:off x="8322" y="7345"/>
              <a:ext cx="1908" cy="7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Identificaci</a:t>
              </a:r>
              <a:r>
                <a:rPr kumimoji="0" lang="es-EC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ó</a:t>
              </a:r>
              <a:r>
                <a:rPr kumimoji="0" lang="es-EC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 de etiqueta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18"/>
            <p:cNvSpPr>
              <a:spLocks noChangeArrowheads="1"/>
            </p:cNvSpPr>
            <p:nvPr/>
          </p:nvSpPr>
          <p:spPr bwMode="auto">
            <a:xfrm>
              <a:off x="8359" y="8637"/>
              <a:ext cx="1851" cy="12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Reproducci</a:t>
              </a:r>
              <a:r>
                <a:rPr kumimoji="0" lang="es-EC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ó</a:t>
              </a:r>
              <a:r>
                <a:rPr kumimoji="0" lang="es-EC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 de  audio de camino ligado a la etiqueta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AutoShape 17"/>
            <p:cNvSpPr>
              <a:spLocks noChangeShapeType="1"/>
            </p:cNvSpPr>
            <p:nvPr/>
          </p:nvSpPr>
          <p:spPr bwMode="auto">
            <a:xfrm flipH="1">
              <a:off x="6175" y="2708"/>
              <a:ext cx="1" cy="43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52" name="AutoShape 16"/>
            <p:cNvSpPr>
              <a:spLocks noChangeShapeType="1"/>
            </p:cNvSpPr>
            <p:nvPr/>
          </p:nvSpPr>
          <p:spPr bwMode="auto">
            <a:xfrm rot="5400000">
              <a:off x="4758" y="3755"/>
              <a:ext cx="851" cy="1982"/>
            </a:xfrm>
            <a:prstGeom prst="bentConnector3">
              <a:avLst>
                <a:gd name="adj1" fmla="val 4994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53" name="AutoShape 15"/>
            <p:cNvSpPr>
              <a:spLocks noChangeShapeType="1"/>
            </p:cNvSpPr>
            <p:nvPr/>
          </p:nvSpPr>
          <p:spPr bwMode="auto">
            <a:xfrm rot="16200000" flipH="1">
              <a:off x="6688" y="3807"/>
              <a:ext cx="845" cy="1871"/>
            </a:xfrm>
            <a:prstGeom prst="bentConnector3">
              <a:avLst>
                <a:gd name="adj1" fmla="val 4994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54" name="AutoShape 14"/>
            <p:cNvSpPr>
              <a:spLocks noChangeShapeType="1"/>
            </p:cNvSpPr>
            <p:nvPr/>
          </p:nvSpPr>
          <p:spPr bwMode="auto">
            <a:xfrm rot="10800000" flipV="1">
              <a:off x="2824" y="6022"/>
              <a:ext cx="218" cy="1047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55" name="AutoShape 13"/>
            <p:cNvSpPr>
              <a:spLocks noChangeShapeType="1"/>
            </p:cNvSpPr>
            <p:nvPr/>
          </p:nvSpPr>
          <p:spPr bwMode="auto">
            <a:xfrm flipH="1">
              <a:off x="9276" y="6014"/>
              <a:ext cx="115" cy="1331"/>
            </a:xfrm>
            <a:prstGeom prst="bentConnector4">
              <a:avLst>
                <a:gd name="adj1" fmla="val -313042"/>
                <a:gd name="adj2" fmla="val 81819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56" name="AutoShape 12"/>
            <p:cNvSpPr>
              <a:spLocks noChangeShapeType="1"/>
            </p:cNvSpPr>
            <p:nvPr/>
          </p:nvSpPr>
          <p:spPr bwMode="auto">
            <a:xfrm>
              <a:off x="9276" y="8075"/>
              <a:ext cx="9" cy="5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57" name="AutoShape 11"/>
            <p:cNvSpPr>
              <a:spLocks noChangeShapeType="1"/>
            </p:cNvSpPr>
            <p:nvPr/>
          </p:nvSpPr>
          <p:spPr bwMode="auto">
            <a:xfrm flipH="1" flipV="1">
              <a:off x="4193" y="4890"/>
              <a:ext cx="1150" cy="1132"/>
            </a:xfrm>
            <a:prstGeom prst="bentConnector3">
              <a:avLst>
                <a:gd name="adj1" fmla="val -45218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58" name="AutoShape 10"/>
            <p:cNvSpPr>
              <a:spLocks noChangeShapeType="1"/>
            </p:cNvSpPr>
            <p:nvPr/>
          </p:nvSpPr>
          <p:spPr bwMode="auto">
            <a:xfrm rot="10800000" flipH="1">
              <a:off x="6701" y="4933"/>
              <a:ext cx="1345" cy="1081"/>
            </a:xfrm>
            <a:prstGeom prst="bentConnector3">
              <a:avLst>
                <a:gd name="adj1" fmla="val -3569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59" name="Text Box 9"/>
            <p:cNvSpPr txBox="1">
              <a:spLocks noChangeArrowheads="1"/>
            </p:cNvSpPr>
            <p:nvPr/>
          </p:nvSpPr>
          <p:spPr bwMode="auto">
            <a:xfrm>
              <a:off x="2489" y="5513"/>
              <a:ext cx="569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Text Box 8"/>
            <p:cNvSpPr txBox="1">
              <a:spLocks noChangeArrowheads="1"/>
            </p:cNvSpPr>
            <p:nvPr/>
          </p:nvSpPr>
          <p:spPr bwMode="auto">
            <a:xfrm>
              <a:off x="9338" y="5513"/>
              <a:ext cx="569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5230" y="5433"/>
              <a:ext cx="612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Text Box 6"/>
            <p:cNvSpPr txBox="1">
              <a:spLocks noChangeArrowheads="1"/>
            </p:cNvSpPr>
            <p:nvPr/>
          </p:nvSpPr>
          <p:spPr bwMode="auto">
            <a:xfrm>
              <a:off x="6269" y="5409"/>
              <a:ext cx="612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AutoShape 5"/>
            <p:cNvSpPr>
              <a:spLocks noChangeShapeType="1"/>
            </p:cNvSpPr>
            <p:nvPr/>
          </p:nvSpPr>
          <p:spPr bwMode="auto">
            <a:xfrm rot="5400000" flipH="1" flipV="1">
              <a:off x="7406" y="6812"/>
              <a:ext cx="4938" cy="1179"/>
            </a:xfrm>
            <a:prstGeom prst="bentConnector3">
              <a:avLst>
                <a:gd name="adj1" fmla="val -7292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4" name="AutoShape 4"/>
            <p:cNvSpPr>
              <a:spLocks noChangeShapeType="1"/>
            </p:cNvSpPr>
            <p:nvPr/>
          </p:nvSpPr>
          <p:spPr bwMode="auto">
            <a:xfrm flipH="1">
              <a:off x="8046" y="4905"/>
              <a:ext cx="241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5" name="AutoShape 3"/>
            <p:cNvSpPr>
              <a:spLocks noChangeShapeType="1"/>
            </p:cNvSpPr>
            <p:nvPr/>
          </p:nvSpPr>
          <p:spPr bwMode="auto">
            <a:xfrm rot="16200000" flipV="1">
              <a:off x="827" y="5783"/>
              <a:ext cx="2881" cy="1112"/>
            </a:xfrm>
            <a:prstGeom prst="bentConnector3">
              <a:avLst>
                <a:gd name="adj1" fmla="val -12495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66" name="AutoShape 2"/>
            <p:cNvSpPr>
              <a:spLocks noChangeShapeType="1"/>
            </p:cNvSpPr>
            <p:nvPr/>
          </p:nvSpPr>
          <p:spPr bwMode="auto">
            <a:xfrm>
              <a:off x="1712" y="4890"/>
              <a:ext cx="248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</p:grpSp>
    </p:spTree>
    <p:extLst>
      <p:ext uri="{BB962C8B-B14F-4D97-AF65-F5344CB8AC3E}">
        <p14:creationId xmlns:p14="http://schemas.microsoft.com/office/powerpoint/2010/main" val="284251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C" dirty="0" smtClean="0"/>
              <a:t>Diagrama de </a:t>
            </a:r>
            <a:r>
              <a:rPr lang="es-EC" dirty="0" smtClean="0"/>
              <a:t>Flujo</a:t>
            </a:r>
            <a:endParaRPr lang="es-EC" dirty="0"/>
          </a:p>
        </p:txBody>
      </p:sp>
      <p:sp>
        <p:nvSpPr>
          <p:cNvPr id="2" name="Rectángulo 1"/>
          <p:cNvSpPr/>
          <p:nvPr/>
        </p:nvSpPr>
        <p:spPr>
          <a:xfrm>
            <a:off x="964531" y="1422672"/>
            <a:ext cx="1026293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vez </a:t>
            </a:r>
            <a:r>
              <a:rPr lang="es-ES" sz="2000" dirty="0">
                <a:ea typeface="Calibri" panose="020F0502020204030204" pitchFamily="34" charset="0"/>
                <a:cs typeface="Times New Roman" panose="02020603050405020304" pitchFamily="18" charset="0"/>
              </a:rPr>
              <a:t>inicializados todas las etapas del bastón, se pone en funcionamiento la identificación de obstáculos y de caminos simultáneamente.</a:t>
            </a:r>
            <a:endParaRPr lang="es-EC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ES" sz="2000" dirty="0">
                <a:ea typeface="Calibri" panose="020F0502020204030204" pitchFamily="34" charset="0"/>
                <a:cs typeface="Times New Roman" panose="02020603050405020304" pitchFamily="18" charset="0"/>
              </a:rPr>
              <a:t>sensor ultrasónico está continuamente censando la distancia a los obstáculos existentes, Si la distancia es menor a 1,5 metros se activa la etapa de advertencia de </a:t>
            </a:r>
            <a:r>
              <a:rPr lang="es-E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obstáculos.</a:t>
            </a:r>
            <a:endParaRPr lang="es-EC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ea typeface="Calibri" panose="020F0502020204030204" pitchFamily="34" charset="0"/>
              </a:rPr>
              <a:t>La tarjeta </a:t>
            </a:r>
            <a:r>
              <a:rPr lang="es-ES" sz="2000" dirty="0" smtClean="0">
                <a:ea typeface="Calibri" panose="020F0502020204030204" pitchFamily="34" charset="0"/>
              </a:rPr>
              <a:t>RFID </a:t>
            </a:r>
            <a:r>
              <a:rPr lang="es-ES" sz="2000" dirty="0">
                <a:ea typeface="Calibri" panose="020F0502020204030204" pitchFamily="34" charset="0"/>
              </a:rPr>
              <a:t>envía una señal de Radio Frecuencia buscando etiquetas RFID. Cuando encuentra una etiqueta, lee su código y realiza una comparación interna para identificar el camino ligado al código, una vez identificado el camino activa la etapa de audio que reproduce el audio respectivo al camino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125060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PRUEBAS TÉCNICAS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548648"/>
              </p:ext>
            </p:extLst>
          </p:nvPr>
        </p:nvGraphicFramePr>
        <p:xfrm>
          <a:off x="1405536" y="2955605"/>
          <a:ext cx="9668864" cy="35509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187669"/>
                <a:gridCol w="1455313"/>
                <a:gridCol w="1176846"/>
                <a:gridCol w="1468192"/>
                <a:gridCol w="3380844"/>
              </a:tblGrid>
              <a:tr h="25717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noProof="0" dirty="0" smtClean="0">
                          <a:effectLst/>
                        </a:rPr>
                        <a:t>Lecturas</a:t>
                      </a:r>
                      <a:endParaRPr lang="es-EC" sz="20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2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Prueba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repeticiones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Correctas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Incorrectas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Observaciones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Lectura de las Etiquetas RFID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190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Las incorrectas se generan porque la tarjeta lectora RFID no lee  a la primera la Etiqueta RFID.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Pruebas de distancia con sensor Ultrasónico a 1,5 metros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187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Las lecturas incorrectas se produjo porque en el tiempo determinado para cada lectura  no hubo </a:t>
                      </a:r>
                      <a:r>
                        <a:rPr lang="es-EC" sz="2000" dirty="0" smtClean="0">
                          <a:effectLst/>
                        </a:rPr>
                        <a:t>sensamiento 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1347988" y="1690688"/>
            <a:ext cx="97149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Las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pruebas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lectura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las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etiquetas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RFID,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nos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arrojan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un 95% de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eficiencia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en la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primera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lectura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, el 5%  de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las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lecturas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no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leídas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, se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leyeron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al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segundo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o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tercer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intento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317685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PRUEBAS TÉCNICAS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377393"/>
              </p:ext>
            </p:extLst>
          </p:nvPr>
        </p:nvGraphicFramePr>
        <p:xfrm>
          <a:off x="2871384" y="3851010"/>
          <a:ext cx="6645719" cy="2377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60697"/>
                <a:gridCol w="208502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Descripción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Valor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Tiempo continuo de lecturas de etiquetas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 horas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Tiempo continuo del sensor ultrasónico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 </a:t>
                      </a:r>
                      <a:r>
                        <a:rPr lang="en-US" sz="2000" dirty="0" err="1">
                          <a:effectLst/>
                        </a:rPr>
                        <a:t>horas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Número de lecturas de etiquetas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800 </a:t>
                      </a:r>
                      <a:r>
                        <a:rPr lang="en-US" sz="2000" dirty="0" err="1">
                          <a:effectLst/>
                        </a:rPr>
                        <a:t>lecturas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Batería de lipo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11.1 V – 1000mAh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Capacidad</a:t>
                      </a:r>
                      <a:r>
                        <a:rPr lang="en-US" sz="2000" dirty="0">
                          <a:effectLst/>
                        </a:rPr>
                        <a:t> de </a:t>
                      </a:r>
                      <a:r>
                        <a:rPr lang="en-US" sz="2000" dirty="0" err="1">
                          <a:effectLst/>
                        </a:rPr>
                        <a:t>grabación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512 Mb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838199" y="1690688"/>
            <a:ext cx="104179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El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tiempo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funcionamiento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del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bastón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, con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una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batería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lipo de 11.1 V y 1000mAh,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es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cuatro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horas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continuas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con los dos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sensores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en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constante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uso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27915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PRUEBAS TÉCNICAS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5576115"/>
              </p:ext>
            </p:extLst>
          </p:nvPr>
        </p:nvGraphicFramePr>
        <p:xfrm>
          <a:off x="4402491" y="3072084"/>
          <a:ext cx="4509135" cy="1981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4687"/>
                <a:gridCol w="231444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Rango</a:t>
                      </a:r>
                      <a:r>
                        <a:rPr lang="en-US" sz="2000" dirty="0">
                          <a:effectLst/>
                        </a:rPr>
                        <a:t> de </a:t>
                      </a:r>
                      <a:r>
                        <a:rPr lang="en-US" sz="2000" dirty="0" err="1">
                          <a:effectLst/>
                        </a:rPr>
                        <a:t>Distancia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Número de Lecturas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 cm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28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3.5 cm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35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 cm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37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 cm 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40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961623" y="1690688"/>
            <a:ext cx="105907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El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alcance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de la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lectura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las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Etiquetas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RFID,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menor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o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igual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a 2 cm, la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eficiencia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de la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lectura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es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al 100%, lo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cual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sería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lo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óptimo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. A 4 cm, la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eficiencia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es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70%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386490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LIMITACIONES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La </a:t>
            </a:r>
            <a:r>
              <a:rPr lang="en-US" dirty="0" err="1"/>
              <a:t>eficiencia</a:t>
            </a:r>
            <a:r>
              <a:rPr lang="en-US" dirty="0"/>
              <a:t> en la </a:t>
            </a:r>
            <a:r>
              <a:rPr lang="en-US" dirty="0" err="1"/>
              <a:t>lectura</a:t>
            </a:r>
            <a:r>
              <a:rPr lang="en-US" dirty="0"/>
              <a:t> de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etiquetas</a:t>
            </a:r>
            <a:r>
              <a:rPr lang="en-US" dirty="0"/>
              <a:t> RFID </a:t>
            </a:r>
            <a:r>
              <a:rPr lang="en-US" dirty="0" err="1"/>
              <a:t>es</a:t>
            </a:r>
            <a:r>
              <a:rPr lang="en-US" dirty="0"/>
              <a:t> del 95%,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limitación</a:t>
            </a:r>
            <a:r>
              <a:rPr lang="en-US" dirty="0"/>
              <a:t> del </a:t>
            </a:r>
            <a:r>
              <a:rPr lang="en-US" dirty="0" err="1"/>
              <a:t>bastón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para </a:t>
            </a:r>
            <a:r>
              <a:rPr lang="en-US" dirty="0" err="1"/>
              <a:t>asegurar</a:t>
            </a:r>
            <a:r>
              <a:rPr lang="en-US" dirty="0"/>
              <a:t> la </a:t>
            </a:r>
            <a:r>
              <a:rPr lang="en-US" dirty="0" err="1"/>
              <a:t>eficiencia</a:t>
            </a:r>
            <a:r>
              <a:rPr lang="en-US" dirty="0"/>
              <a:t> al 100% en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lecturas</a:t>
            </a:r>
            <a:r>
              <a:rPr lang="en-US" dirty="0"/>
              <a:t> de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etiquetas</a:t>
            </a:r>
            <a:r>
              <a:rPr lang="en-US" dirty="0"/>
              <a:t>, se </a:t>
            </a:r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 3 </a:t>
            </a:r>
            <a:r>
              <a:rPr lang="en-US" dirty="0" err="1"/>
              <a:t>lecturas</a:t>
            </a:r>
            <a:r>
              <a:rPr lang="en-US" dirty="0"/>
              <a:t> </a:t>
            </a:r>
            <a:r>
              <a:rPr lang="en-US" dirty="0" err="1"/>
              <a:t>repetitivas</a:t>
            </a:r>
            <a:r>
              <a:rPr lang="en-US" dirty="0"/>
              <a:t> de la </a:t>
            </a:r>
            <a:r>
              <a:rPr lang="en-US" dirty="0" err="1"/>
              <a:t>misma</a:t>
            </a:r>
            <a:r>
              <a:rPr lang="en-US" dirty="0"/>
              <a:t> </a:t>
            </a:r>
            <a:r>
              <a:rPr lang="en-US" dirty="0" err="1" smtClean="0"/>
              <a:t>etiqueta</a:t>
            </a:r>
            <a:r>
              <a:rPr lang="en-US" dirty="0" smtClean="0"/>
              <a:t>,</a:t>
            </a:r>
          </a:p>
          <a:p>
            <a:pPr algn="just"/>
            <a:r>
              <a:rPr lang="en-US" dirty="0"/>
              <a:t>El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electrónico</a:t>
            </a:r>
            <a:r>
              <a:rPr lang="en-US" dirty="0"/>
              <a:t> del </a:t>
            </a:r>
            <a:r>
              <a:rPr lang="en-US" dirty="0" err="1"/>
              <a:t>Bastón</a:t>
            </a:r>
            <a:r>
              <a:rPr lang="en-US" dirty="0"/>
              <a:t> se </a:t>
            </a:r>
            <a:r>
              <a:rPr lang="en-US" dirty="0" err="1"/>
              <a:t>alimenta</a:t>
            </a:r>
            <a:r>
              <a:rPr lang="en-US" dirty="0"/>
              <a:t> con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batería</a:t>
            </a:r>
            <a:r>
              <a:rPr lang="en-US" dirty="0"/>
              <a:t> lipo de 11.1 V y 1000mAh, la </a:t>
            </a:r>
            <a:r>
              <a:rPr lang="en-US" dirty="0" err="1"/>
              <a:t>cual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brinda</a:t>
            </a:r>
            <a:r>
              <a:rPr lang="en-US" dirty="0"/>
              <a:t> un </a:t>
            </a:r>
            <a:r>
              <a:rPr lang="en-US" dirty="0" err="1"/>
              <a:t>funcionamiento</a:t>
            </a:r>
            <a:r>
              <a:rPr lang="en-US" dirty="0"/>
              <a:t> continuo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cuatro</a:t>
            </a:r>
            <a:r>
              <a:rPr lang="en-US" dirty="0"/>
              <a:t> </a:t>
            </a:r>
            <a:r>
              <a:rPr lang="en-US" dirty="0" err="1" smtClean="0"/>
              <a:t>horas</a:t>
            </a:r>
            <a:r>
              <a:rPr lang="en-US" dirty="0"/>
              <a:t>, se </a:t>
            </a:r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cargar</a:t>
            </a:r>
            <a:r>
              <a:rPr lang="en-US" dirty="0"/>
              <a:t> la </a:t>
            </a:r>
            <a:r>
              <a:rPr lang="en-US" dirty="0" err="1"/>
              <a:t>batería</a:t>
            </a:r>
            <a:r>
              <a:rPr lang="en-US" dirty="0"/>
              <a:t> a </a:t>
            </a:r>
            <a:r>
              <a:rPr lang="en-US" dirty="0" err="1"/>
              <a:t>las</a:t>
            </a:r>
            <a:r>
              <a:rPr lang="en-US" dirty="0"/>
              <a:t> 4 </a:t>
            </a:r>
            <a:r>
              <a:rPr lang="en-US" dirty="0" err="1"/>
              <a:t>horas</a:t>
            </a:r>
            <a:r>
              <a:rPr lang="en-US" dirty="0"/>
              <a:t> de </a:t>
            </a:r>
            <a:r>
              <a:rPr lang="en-US" dirty="0" err="1"/>
              <a:t>uso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La </a:t>
            </a:r>
            <a:r>
              <a:rPr lang="en-US" dirty="0" err="1"/>
              <a:t>eficiencia</a:t>
            </a:r>
            <a:r>
              <a:rPr lang="en-US" dirty="0"/>
              <a:t> en la </a:t>
            </a:r>
            <a:r>
              <a:rPr lang="en-US" dirty="0" err="1"/>
              <a:t>lectura</a:t>
            </a:r>
            <a:r>
              <a:rPr lang="en-US" dirty="0"/>
              <a:t> de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etiquetas</a:t>
            </a:r>
            <a:r>
              <a:rPr lang="en-US" dirty="0"/>
              <a:t>, </a:t>
            </a:r>
            <a:r>
              <a:rPr lang="en-US" dirty="0" err="1"/>
              <a:t>es</a:t>
            </a:r>
            <a:r>
              <a:rPr lang="en-US" dirty="0"/>
              <a:t> al 100% </a:t>
            </a:r>
            <a:r>
              <a:rPr lang="en-US" dirty="0" err="1"/>
              <a:t>cuando</a:t>
            </a:r>
            <a:r>
              <a:rPr lang="en-US" dirty="0"/>
              <a:t> la </a:t>
            </a:r>
            <a:r>
              <a:rPr lang="en-US" dirty="0" err="1"/>
              <a:t>distancia</a:t>
            </a:r>
            <a:r>
              <a:rPr lang="en-US" dirty="0"/>
              <a:t> </a:t>
            </a:r>
            <a:r>
              <a:rPr lang="en-US" dirty="0" err="1"/>
              <a:t>máxima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de 2 cm.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382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s-EC" sz="4400" dirty="0" smtClean="0">
                <a:latin typeface="+mj-lt"/>
              </a:rPr>
              <a:t>No videntes en el Ecuador</a:t>
            </a:r>
            <a:r>
              <a:rPr lang="es-EC" b="1" dirty="0" smtClean="0"/>
              <a:t/>
            </a:r>
            <a:br>
              <a:rPr lang="es-EC" b="1" dirty="0" smtClean="0"/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b="1" dirty="0" smtClean="0"/>
              <a:t>FENCE (Federación Nacional de Ciegos del Ecuador)</a:t>
            </a:r>
            <a:endParaRPr lang="es-EC" sz="2400" dirty="0"/>
          </a:p>
          <a:p>
            <a:pPr marL="0" indent="0" algn="just">
              <a:buNone/>
            </a:pP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organización</a:t>
            </a:r>
            <a:r>
              <a:rPr lang="en-US" dirty="0"/>
              <a:t> </a:t>
            </a:r>
            <a:r>
              <a:rPr lang="en-US" dirty="0" err="1"/>
              <a:t>autónoma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agrupa</a:t>
            </a:r>
            <a:r>
              <a:rPr lang="en-US" dirty="0"/>
              <a:t> a </a:t>
            </a:r>
            <a:r>
              <a:rPr lang="en-US" dirty="0" err="1" smtClean="0"/>
              <a:t>instituciones</a:t>
            </a:r>
            <a:r>
              <a:rPr lang="en-US" dirty="0" smtClean="0"/>
              <a:t> </a:t>
            </a:r>
            <a:r>
              <a:rPr lang="en-US" dirty="0"/>
              <a:t>y </a:t>
            </a:r>
            <a:r>
              <a:rPr lang="en-US" dirty="0" err="1"/>
              <a:t>organizaciones</a:t>
            </a:r>
            <a:r>
              <a:rPr lang="en-US" dirty="0"/>
              <a:t> de y para </a:t>
            </a:r>
            <a:r>
              <a:rPr lang="en-US" dirty="0" err="1"/>
              <a:t>ciegos</a:t>
            </a:r>
            <a:r>
              <a:rPr lang="en-US" dirty="0"/>
              <a:t>, </a:t>
            </a:r>
            <a:r>
              <a:rPr lang="en-US" dirty="0" err="1"/>
              <a:t>coordina</a:t>
            </a:r>
            <a:r>
              <a:rPr lang="en-US" dirty="0"/>
              <a:t>, </a:t>
            </a:r>
            <a:r>
              <a:rPr lang="en-US" dirty="0" err="1" smtClean="0"/>
              <a:t>asesora</a:t>
            </a:r>
            <a:r>
              <a:rPr lang="en-US" dirty="0"/>
              <a:t>, </a:t>
            </a:r>
            <a:r>
              <a:rPr lang="en-US" dirty="0" err="1"/>
              <a:t>capacita</a:t>
            </a:r>
            <a:r>
              <a:rPr lang="en-US" dirty="0"/>
              <a:t> y </a:t>
            </a:r>
            <a:r>
              <a:rPr lang="en-US" dirty="0" err="1"/>
              <a:t>defiende</a:t>
            </a:r>
            <a:r>
              <a:rPr lang="en-US" dirty="0"/>
              <a:t> </a:t>
            </a:r>
            <a:r>
              <a:rPr lang="en-US" dirty="0" err="1" smtClean="0"/>
              <a:t>derechos</a:t>
            </a:r>
            <a:r>
              <a:rPr lang="en-US" dirty="0" smtClean="0"/>
              <a:t>, de los </a:t>
            </a:r>
            <a:r>
              <a:rPr lang="en-US" dirty="0" err="1" smtClean="0"/>
              <a:t>mismos</a:t>
            </a:r>
            <a:r>
              <a:rPr lang="en-US" dirty="0" smtClean="0"/>
              <a:t>; </a:t>
            </a:r>
            <a:r>
              <a:rPr lang="en-US" dirty="0" err="1"/>
              <a:t>impulsa</a:t>
            </a:r>
            <a:r>
              <a:rPr lang="en-US" dirty="0"/>
              <a:t> la </a:t>
            </a:r>
            <a:r>
              <a:rPr lang="en-US" dirty="0" err="1"/>
              <a:t>inserción</a:t>
            </a:r>
            <a:r>
              <a:rPr lang="en-US" dirty="0"/>
              <a:t> </a:t>
            </a:r>
            <a:r>
              <a:rPr lang="en-US" dirty="0" err="1"/>
              <a:t>laboral</a:t>
            </a:r>
            <a:r>
              <a:rPr lang="en-US" dirty="0"/>
              <a:t> e </a:t>
            </a:r>
            <a:r>
              <a:rPr lang="en-US" dirty="0" err="1"/>
              <a:t>inclusión</a:t>
            </a:r>
            <a:r>
              <a:rPr lang="en-US" dirty="0"/>
              <a:t> social para </a:t>
            </a:r>
            <a:r>
              <a:rPr lang="en-US" dirty="0" err="1"/>
              <a:t>fortalecer</a:t>
            </a:r>
            <a:r>
              <a:rPr lang="en-US" dirty="0"/>
              <a:t> a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filiales</a:t>
            </a:r>
            <a:r>
              <a:rPr lang="en-US" dirty="0"/>
              <a:t> y </a:t>
            </a:r>
            <a:r>
              <a:rPr lang="en-US" dirty="0" err="1"/>
              <a:t>asociados</a:t>
            </a:r>
            <a:r>
              <a:rPr lang="en-US" dirty="0"/>
              <a:t>, </a:t>
            </a:r>
            <a:r>
              <a:rPr lang="en-US" dirty="0" err="1"/>
              <a:t>promoviendo</a:t>
            </a:r>
            <a:r>
              <a:rPr lang="en-US" dirty="0"/>
              <a:t> la </a:t>
            </a:r>
            <a:r>
              <a:rPr lang="en-US" dirty="0" err="1"/>
              <a:t>representatividad</a:t>
            </a:r>
            <a:r>
              <a:rPr lang="en-US" dirty="0"/>
              <a:t> del </a:t>
            </a:r>
            <a:r>
              <a:rPr lang="en-US" dirty="0" smtClean="0"/>
              <a:t>sector.</a:t>
            </a:r>
          </a:p>
          <a:p>
            <a:pPr marL="0" indent="0" algn="just">
              <a:buNone/>
            </a:pPr>
            <a:r>
              <a:rPr lang="en-US" dirty="0" err="1" smtClean="0"/>
              <a:t>Unos</a:t>
            </a:r>
            <a:r>
              <a:rPr lang="en-US" dirty="0" smtClean="0"/>
              <a:t> de los </a:t>
            </a:r>
            <a:r>
              <a:rPr lang="en-US" dirty="0" err="1" smtClean="0"/>
              <a:t>logros</a:t>
            </a:r>
            <a:r>
              <a:rPr lang="en-US" dirty="0" smtClean="0"/>
              <a:t> mas </a:t>
            </a:r>
            <a:r>
              <a:rPr lang="en-US" dirty="0" err="1" smtClean="0"/>
              <a:t>importantes</a:t>
            </a:r>
            <a:r>
              <a:rPr lang="en-US" dirty="0" smtClean="0"/>
              <a:t>,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ha </a:t>
            </a:r>
            <a:r>
              <a:rPr lang="en-US" dirty="0" err="1" smtClean="0"/>
              <a:t>logrado</a:t>
            </a:r>
            <a:r>
              <a:rPr lang="en-US" dirty="0" smtClean="0"/>
              <a:t> </a:t>
            </a:r>
            <a:r>
              <a:rPr lang="en-US" dirty="0" err="1"/>
              <a:t>integrar</a:t>
            </a:r>
            <a:r>
              <a:rPr lang="en-US" dirty="0"/>
              <a:t> a </a:t>
            </a:r>
            <a:r>
              <a:rPr lang="en-US" dirty="0" err="1"/>
              <a:t>las</a:t>
            </a:r>
            <a:r>
              <a:rPr lang="en-US" dirty="0"/>
              <a:t> personas con </a:t>
            </a:r>
            <a:r>
              <a:rPr lang="en-US" dirty="0" err="1"/>
              <a:t>discapacidad</a:t>
            </a:r>
            <a:r>
              <a:rPr lang="en-US" dirty="0"/>
              <a:t> visual en </a:t>
            </a:r>
            <a:r>
              <a:rPr lang="en-US" dirty="0" err="1"/>
              <a:t>nuestra</a:t>
            </a:r>
            <a:r>
              <a:rPr lang="en-US" dirty="0"/>
              <a:t> </a:t>
            </a:r>
            <a:r>
              <a:rPr lang="en-US" dirty="0" err="1" smtClean="0"/>
              <a:t>sociedad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s-ES" b="1" dirty="0" smtClean="0"/>
          </a:p>
          <a:p>
            <a:pPr marL="0" indent="0">
              <a:buNone/>
            </a:pPr>
            <a:r>
              <a:rPr lang="es-ES" b="1" dirty="0" smtClean="0"/>
              <a:t>ASOCIP </a:t>
            </a:r>
            <a:r>
              <a:rPr lang="es-EC" b="1" dirty="0"/>
              <a:t>(Asociación de Ciegos del Pichincha)</a:t>
            </a:r>
          </a:p>
          <a:p>
            <a:pPr marL="0" indent="0">
              <a:buNone/>
            </a:pPr>
            <a:r>
              <a:rPr lang="es-EC" dirty="0"/>
              <a:t>Esta asociación tiene como objetivo reunir a todos los ciegos de Pichincha, ayudarlos en la adquisición laboral y motivar a sus integrantes a capacitarse</a:t>
            </a:r>
          </a:p>
          <a:p>
            <a:pPr marL="0" indent="0" algn="just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0092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 Y RECOMENDACIONES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s-ES" dirty="0"/>
              <a:t>Se logró diseñar e implementar un Bastón electrónico guiado para personas con discapacidad visual, basado en las tecnologías RFID y ultrasonido para  identificar caminos y advertir de obstáculos.</a:t>
            </a:r>
            <a:endParaRPr lang="es-EC" dirty="0"/>
          </a:p>
          <a:p>
            <a:pPr marL="0" indent="0">
              <a:buNone/>
            </a:pPr>
            <a:endParaRPr lang="es-EC" dirty="0"/>
          </a:p>
          <a:p>
            <a:pPr lvl="0" algn="just"/>
            <a:r>
              <a:rPr lang="es-ES" dirty="0"/>
              <a:t>Se efectuó pruebas técnicas y se analizó el funcionamiento del bastón, se concluye que bajo las limitaciones establecidas en las pruebas técnicas, el bastón puede presentar una eficiencia muy alta. 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0138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 Y RECOMENDACIONES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El sensor ultrasónico tiene la característica de auto calibración, al existir cambios de temperatura o humedad, este puede tomar un ciclo de recalibración, en el cual dejará de censar por un determinado tiempo.</a:t>
            </a:r>
            <a:endParaRPr lang="es-EC" dirty="0"/>
          </a:p>
          <a:p>
            <a:pPr marL="0" indent="0">
              <a:buNone/>
            </a:pPr>
            <a:endParaRPr lang="es-EC" dirty="0"/>
          </a:p>
          <a:p>
            <a:r>
              <a:rPr lang="en-US" dirty="0"/>
              <a:t>Para </a:t>
            </a:r>
            <a:r>
              <a:rPr lang="en-US" dirty="0" err="1"/>
              <a:t>realizar</a:t>
            </a:r>
            <a:r>
              <a:rPr lang="en-US" dirty="0"/>
              <a:t> un </a:t>
            </a:r>
            <a:r>
              <a:rPr lang="en-US" dirty="0" err="1"/>
              <a:t>correcto</a:t>
            </a:r>
            <a:r>
              <a:rPr lang="en-US" dirty="0"/>
              <a:t> </a:t>
            </a:r>
            <a:r>
              <a:rPr lang="en-US" dirty="0" err="1"/>
              <a:t>funcionamiento</a:t>
            </a:r>
            <a:r>
              <a:rPr lang="en-US" dirty="0"/>
              <a:t> de </a:t>
            </a:r>
            <a:r>
              <a:rPr lang="en-US" dirty="0" err="1"/>
              <a:t>lectura</a:t>
            </a:r>
            <a:r>
              <a:rPr lang="en-US" dirty="0"/>
              <a:t> con la </a:t>
            </a:r>
            <a:r>
              <a:rPr lang="en-US" dirty="0" err="1"/>
              <a:t>tarjeta</a:t>
            </a:r>
            <a:r>
              <a:rPr lang="en-US" dirty="0"/>
              <a:t> RFID,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necesario</a:t>
            </a:r>
            <a:r>
              <a:rPr lang="en-US" dirty="0"/>
              <a:t> </a:t>
            </a:r>
            <a:r>
              <a:rPr lang="en-US" dirty="0" err="1"/>
              <a:t>acercar</a:t>
            </a:r>
            <a:r>
              <a:rPr lang="en-US" dirty="0"/>
              <a:t> al </a:t>
            </a:r>
            <a:r>
              <a:rPr lang="en-US" dirty="0" err="1"/>
              <a:t>menos</a:t>
            </a:r>
            <a:r>
              <a:rPr lang="en-US" dirty="0"/>
              <a:t> dos </a:t>
            </a:r>
            <a:r>
              <a:rPr lang="en-US" dirty="0" err="1"/>
              <a:t>veces</a:t>
            </a:r>
            <a:r>
              <a:rPr lang="en-US" dirty="0"/>
              <a:t> la </a:t>
            </a:r>
            <a:r>
              <a:rPr lang="en-US" dirty="0" err="1"/>
              <a:t>tarjeta</a:t>
            </a:r>
            <a:r>
              <a:rPr lang="en-US" dirty="0"/>
              <a:t> </a:t>
            </a:r>
            <a:r>
              <a:rPr lang="en-US" dirty="0" err="1"/>
              <a:t>lectora</a:t>
            </a:r>
            <a:r>
              <a:rPr lang="en-US" dirty="0"/>
              <a:t> a la </a:t>
            </a:r>
            <a:r>
              <a:rPr lang="en-US" dirty="0" err="1"/>
              <a:t>etiqueta</a:t>
            </a:r>
            <a:r>
              <a:rPr lang="en-US" dirty="0"/>
              <a:t> a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distancia</a:t>
            </a:r>
            <a:r>
              <a:rPr lang="en-US" dirty="0"/>
              <a:t> </a:t>
            </a:r>
            <a:r>
              <a:rPr lang="en-US" dirty="0" err="1"/>
              <a:t>igual</a:t>
            </a:r>
            <a:r>
              <a:rPr lang="en-US" dirty="0"/>
              <a:t> o </a:t>
            </a:r>
            <a:r>
              <a:rPr lang="en-US" dirty="0" err="1"/>
              <a:t>menor</a:t>
            </a:r>
            <a:r>
              <a:rPr lang="en-US" dirty="0"/>
              <a:t> a dos </a:t>
            </a:r>
            <a:r>
              <a:rPr lang="en-US" dirty="0" err="1"/>
              <a:t>centímetros</a:t>
            </a:r>
            <a:r>
              <a:rPr lang="en-US" dirty="0"/>
              <a:t>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4635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 Y RECOMENDACIONES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 </a:t>
            </a:r>
            <a:r>
              <a:rPr lang="en-US" dirty="0" err="1"/>
              <a:t>recomienda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al </a:t>
            </a:r>
            <a:r>
              <a:rPr lang="en-US" dirty="0" err="1"/>
              <a:t>momento</a:t>
            </a:r>
            <a:r>
              <a:rPr lang="en-US" dirty="0"/>
              <a:t> de </a:t>
            </a:r>
            <a:r>
              <a:rPr lang="en-US" dirty="0" err="1"/>
              <a:t>encender</a:t>
            </a:r>
            <a:r>
              <a:rPr lang="en-US" dirty="0"/>
              <a:t> el </a:t>
            </a:r>
            <a:r>
              <a:rPr lang="en-US" dirty="0" err="1"/>
              <a:t>bastón</a:t>
            </a:r>
            <a:r>
              <a:rPr lang="en-US" dirty="0"/>
              <a:t>, se lo </a:t>
            </a:r>
            <a:r>
              <a:rPr lang="en-US" dirty="0" err="1"/>
              <a:t>mantenga</a:t>
            </a:r>
            <a:r>
              <a:rPr lang="en-US" dirty="0"/>
              <a:t> sin </a:t>
            </a:r>
            <a:r>
              <a:rPr lang="en-US" dirty="0" err="1"/>
              <a:t>uso</a:t>
            </a:r>
            <a:r>
              <a:rPr lang="en-US" dirty="0"/>
              <a:t>,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movimiento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un </a:t>
            </a:r>
            <a:r>
              <a:rPr lang="en-US" dirty="0" err="1"/>
              <a:t>tiempo</a:t>
            </a:r>
            <a:r>
              <a:rPr lang="en-US" dirty="0"/>
              <a:t> </a:t>
            </a:r>
            <a:r>
              <a:rPr lang="en-US" dirty="0" err="1"/>
              <a:t>aproximado</a:t>
            </a:r>
            <a:r>
              <a:rPr lang="en-US" dirty="0"/>
              <a:t> de </a:t>
            </a:r>
            <a:r>
              <a:rPr lang="en-US" dirty="0" err="1"/>
              <a:t>cinco</a:t>
            </a:r>
            <a:r>
              <a:rPr lang="en-US" dirty="0"/>
              <a:t> </a:t>
            </a:r>
            <a:r>
              <a:rPr lang="en-US" dirty="0" err="1"/>
              <a:t>segundos</a:t>
            </a:r>
            <a:r>
              <a:rPr lang="en-US" dirty="0"/>
              <a:t>, para </a:t>
            </a:r>
            <a:r>
              <a:rPr lang="en-US" dirty="0" err="1"/>
              <a:t>que</a:t>
            </a:r>
            <a:r>
              <a:rPr lang="en-US" dirty="0"/>
              <a:t> se </a:t>
            </a:r>
            <a:r>
              <a:rPr lang="en-US" dirty="0" err="1"/>
              <a:t>pueda</a:t>
            </a:r>
            <a:r>
              <a:rPr lang="en-US" dirty="0"/>
              <a:t> </a:t>
            </a:r>
            <a:r>
              <a:rPr lang="en-US" dirty="0" err="1"/>
              <a:t>inicializar</a:t>
            </a:r>
            <a:r>
              <a:rPr lang="en-US" dirty="0"/>
              <a:t> </a:t>
            </a:r>
            <a:r>
              <a:rPr lang="en-US" dirty="0" err="1"/>
              <a:t>todos</a:t>
            </a:r>
            <a:r>
              <a:rPr lang="en-US" dirty="0"/>
              <a:t> los </a:t>
            </a:r>
            <a:r>
              <a:rPr lang="en-US" dirty="0" err="1"/>
              <a:t>módulos</a:t>
            </a:r>
            <a:r>
              <a:rPr lang="en-US" dirty="0"/>
              <a:t> del </a:t>
            </a:r>
            <a:r>
              <a:rPr lang="en-US" dirty="0" err="1"/>
              <a:t>bastón</a:t>
            </a:r>
            <a:r>
              <a:rPr lang="en-US" dirty="0"/>
              <a:t> y </a:t>
            </a:r>
            <a:r>
              <a:rPr lang="en-US" dirty="0" err="1"/>
              <a:t>calibrar</a:t>
            </a:r>
            <a:r>
              <a:rPr lang="en-US" dirty="0"/>
              <a:t> </a:t>
            </a:r>
            <a:r>
              <a:rPr lang="en-US" dirty="0" smtClean="0"/>
              <a:t>el </a:t>
            </a:r>
            <a:r>
              <a:rPr lang="en-US" dirty="0"/>
              <a:t>sensor </a:t>
            </a:r>
            <a:r>
              <a:rPr lang="en-US" dirty="0" err="1" smtClean="0"/>
              <a:t>ultrasónico</a:t>
            </a:r>
            <a:r>
              <a:rPr lang="es-EC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/>
              <a:t>Módulo</a:t>
            </a:r>
            <a:r>
              <a:rPr lang="en-US" dirty="0"/>
              <a:t> de audio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etapa</a:t>
            </a:r>
            <a:r>
              <a:rPr lang="en-US" dirty="0"/>
              <a:t> de </a:t>
            </a:r>
            <a:r>
              <a:rPr lang="en-US" dirty="0" err="1"/>
              <a:t>amplificación</a:t>
            </a:r>
            <a:r>
              <a:rPr lang="en-US" dirty="0"/>
              <a:t> de la </a:t>
            </a:r>
            <a:r>
              <a:rPr lang="en-US" dirty="0" err="1"/>
              <a:t>señal</a:t>
            </a:r>
            <a:r>
              <a:rPr lang="en-US" dirty="0"/>
              <a:t>, de </a:t>
            </a:r>
            <a:r>
              <a:rPr lang="en-US" dirty="0" err="1"/>
              <a:t>manera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para </a:t>
            </a:r>
            <a:r>
              <a:rPr lang="en-US" dirty="0" err="1"/>
              <a:t>nuestra</a:t>
            </a:r>
            <a:r>
              <a:rPr lang="en-US" dirty="0"/>
              <a:t> </a:t>
            </a:r>
            <a:r>
              <a:rPr lang="en-US" dirty="0" err="1"/>
              <a:t>implementación</a:t>
            </a:r>
            <a:r>
              <a:rPr lang="en-US" dirty="0"/>
              <a:t> no se </a:t>
            </a:r>
            <a:r>
              <a:rPr lang="en-US" dirty="0" err="1"/>
              <a:t>hace</a:t>
            </a:r>
            <a:r>
              <a:rPr lang="en-US" dirty="0"/>
              <a:t> </a:t>
            </a:r>
            <a:r>
              <a:rPr lang="en-US" dirty="0" err="1"/>
              <a:t>necesario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etapa</a:t>
            </a:r>
            <a:r>
              <a:rPr lang="en-US" dirty="0"/>
              <a:t> de </a:t>
            </a:r>
            <a:r>
              <a:rPr lang="en-US" dirty="0" err="1"/>
              <a:t>amplificación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890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8352" y="2799231"/>
            <a:ext cx="10515600" cy="1325563"/>
          </a:xfrm>
        </p:spPr>
        <p:txBody>
          <a:bodyPr/>
          <a:lstStyle/>
          <a:p>
            <a:pPr algn="ctr"/>
            <a:r>
              <a:rPr lang="es-EC" dirty="0" smtClean="0"/>
              <a:t>GRACIAS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4106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No videntes en el Ecuador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b="1" dirty="0"/>
              <a:t>CEFOCLAC </a:t>
            </a:r>
            <a:r>
              <a:rPr lang="es-ES" b="1" dirty="0" smtClean="0"/>
              <a:t>(Centro </a:t>
            </a:r>
            <a:r>
              <a:rPr lang="es-ES" b="1" dirty="0"/>
              <a:t>de Formación y Capacitación Laboral para </a:t>
            </a:r>
            <a:r>
              <a:rPr lang="es-ES" b="1" dirty="0" smtClean="0"/>
              <a:t>Ciegos) </a:t>
            </a:r>
          </a:p>
          <a:p>
            <a:pPr marL="0" indent="0" algn="just">
              <a:buNone/>
            </a:pPr>
            <a:r>
              <a:rPr lang="es-ES" dirty="0" smtClean="0"/>
              <a:t>ofrece </a:t>
            </a:r>
            <a:r>
              <a:rPr lang="es-ES" dirty="0"/>
              <a:t>servicio de rehabilitación integral de calidad a las personas con discapacidad visual hasta lograr una autonomía funcional que les permite  reinsertarse en la vida familiar, laboral y comunitaria en las mejores condiciones posibles. </a:t>
            </a:r>
            <a:endParaRPr lang="es-ES" dirty="0" smtClean="0"/>
          </a:p>
          <a:p>
            <a:pPr marL="0" indent="0">
              <a:buNone/>
            </a:pPr>
            <a:endParaRPr lang="es-ES" b="1" dirty="0" smtClean="0"/>
          </a:p>
          <a:p>
            <a:pPr marL="0" indent="0">
              <a:buNone/>
            </a:pPr>
            <a:r>
              <a:rPr lang="es-ES" b="1" dirty="0" smtClean="0"/>
              <a:t>Biblioteca </a:t>
            </a:r>
            <a:r>
              <a:rPr lang="es-ES" b="1" dirty="0"/>
              <a:t>Nacional para Ciegos ESPE </a:t>
            </a:r>
            <a:endParaRPr lang="es-EC" dirty="0"/>
          </a:p>
          <a:p>
            <a:pPr marL="0" indent="0">
              <a:buNone/>
            </a:pPr>
            <a:r>
              <a:rPr lang="es-ES" dirty="0"/>
              <a:t>La ESPE está dotada de una biblioteca virtual, para personas con discapacidad visual.  En esta se convierte la información escrita en formato digital audible.</a:t>
            </a:r>
            <a:endParaRPr lang="es-EC" dirty="0"/>
          </a:p>
          <a:p>
            <a:pPr marL="0" indent="0" algn="just">
              <a:buNone/>
            </a:pP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5892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lvl="2" indent="0">
              <a:spcBef>
                <a:spcPts val="1000"/>
              </a:spcBef>
              <a:buNone/>
            </a:pPr>
            <a:r>
              <a:rPr lang="es-EC" sz="4400" dirty="0" smtClean="0">
                <a:latin typeface="+mj-lt"/>
              </a:rPr>
              <a:t>Estadísticas de personas no videntes en el Ecuador</a:t>
            </a:r>
            <a:endParaRPr lang="es-EC" sz="4400" dirty="0">
              <a:latin typeface="+mj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70609" y="1690688"/>
            <a:ext cx="2921391" cy="5033669"/>
          </a:xfrm>
        </p:spPr>
        <p:txBody>
          <a:bodyPr/>
          <a:lstStyle/>
          <a:p>
            <a:pPr marL="0" indent="0">
              <a:buNone/>
            </a:pPr>
            <a:r>
              <a:rPr lang="es-EC" dirty="0" smtClean="0"/>
              <a:t>Según estadísticas proporcionadas por el CONADIS, en el Ecuador</a:t>
            </a:r>
          </a:p>
          <a:p>
            <a:pPr marL="0" indent="0">
              <a:buNone/>
            </a:pPr>
            <a:r>
              <a:rPr lang="es-EC" dirty="0" smtClean="0"/>
              <a:t>38.952, personas </a:t>
            </a:r>
            <a:r>
              <a:rPr lang="es-EC" dirty="0"/>
              <a:t>con discapacidad por deficiencias </a:t>
            </a:r>
            <a:r>
              <a:rPr lang="es-EC" dirty="0" smtClean="0"/>
              <a:t>visuales. De las cuales tan solo el 10,1% usan ayudas técnicas.</a:t>
            </a:r>
            <a:endParaRPr lang="es-EC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036196642"/>
              </p:ext>
            </p:extLst>
          </p:nvPr>
        </p:nvGraphicFramePr>
        <p:xfrm>
          <a:off x="402101" y="1589650"/>
          <a:ext cx="8249530" cy="5270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519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/>
            <a:r>
              <a:rPr lang="es-EC" sz="4400" dirty="0">
                <a:latin typeface="+mj-lt"/>
              </a:rPr>
              <a:t>Bienestar y desempeño laboral de las personas no videntes en el ecuador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DIL-FENCE (</a:t>
            </a:r>
            <a:r>
              <a:rPr lang="en-US" b="1" dirty="0" err="1" smtClean="0"/>
              <a:t>Departamento</a:t>
            </a:r>
            <a:r>
              <a:rPr lang="en-US" b="1" dirty="0" smtClean="0"/>
              <a:t> de inclusion </a:t>
            </a:r>
            <a:r>
              <a:rPr lang="en-US" b="1" dirty="0" err="1" smtClean="0"/>
              <a:t>laboral</a:t>
            </a:r>
            <a:r>
              <a:rPr lang="en-US" b="1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La FENCE, </a:t>
            </a:r>
            <a:r>
              <a:rPr lang="en-US" dirty="0"/>
              <a:t>ha </a:t>
            </a:r>
            <a:r>
              <a:rPr lang="en-US" dirty="0" err="1"/>
              <a:t>creado</a:t>
            </a:r>
            <a:r>
              <a:rPr lang="en-US" dirty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Departamento</a:t>
            </a:r>
            <a:r>
              <a:rPr lang="en-US" dirty="0" smtClean="0"/>
              <a:t> con </a:t>
            </a:r>
            <a:r>
              <a:rPr lang="en-US" dirty="0"/>
              <a:t>el fin de </a:t>
            </a:r>
            <a:r>
              <a:rPr lang="en-US" dirty="0" err="1"/>
              <a:t>fortalecer</a:t>
            </a:r>
            <a:r>
              <a:rPr lang="en-US" dirty="0"/>
              <a:t> a </a:t>
            </a:r>
            <a:r>
              <a:rPr lang="en-US" dirty="0" err="1"/>
              <a:t>las</a:t>
            </a:r>
            <a:r>
              <a:rPr lang="en-US" dirty="0"/>
              <a:t> personas con </a:t>
            </a:r>
            <a:r>
              <a:rPr lang="en-US" dirty="0" err="1"/>
              <a:t>discapacidad</a:t>
            </a:r>
            <a:r>
              <a:rPr lang="en-US" dirty="0"/>
              <a:t> visual para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tengan</a:t>
            </a:r>
            <a:r>
              <a:rPr lang="en-US" dirty="0"/>
              <a:t> un </a:t>
            </a:r>
            <a:r>
              <a:rPr lang="en-US" dirty="0" err="1"/>
              <a:t>mejor</a:t>
            </a:r>
            <a:r>
              <a:rPr lang="en-US" dirty="0"/>
              <a:t> </a:t>
            </a:r>
            <a:r>
              <a:rPr lang="en-US" dirty="0" err="1"/>
              <a:t>desempeño</a:t>
            </a:r>
            <a:r>
              <a:rPr lang="en-US" dirty="0"/>
              <a:t>  </a:t>
            </a:r>
            <a:r>
              <a:rPr lang="en-US" dirty="0" err="1"/>
              <a:t>profesional</a:t>
            </a:r>
            <a:r>
              <a:rPr lang="en-US" dirty="0"/>
              <a:t> y </a:t>
            </a:r>
            <a:r>
              <a:rPr lang="en-US" dirty="0" err="1"/>
              <a:t>laboral</a:t>
            </a:r>
            <a:r>
              <a:rPr lang="en-US" dirty="0"/>
              <a:t> </a:t>
            </a:r>
            <a:r>
              <a:rPr lang="en-US" dirty="0" err="1"/>
              <a:t>dentro</a:t>
            </a:r>
            <a:r>
              <a:rPr lang="en-US" dirty="0"/>
              <a:t> de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empresas</a:t>
            </a:r>
            <a:r>
              <a:rPr lang="en-US" dirty="0"/>
              <a:t> </a:t>
            </a:r>
            <a:r>
              <a:rPr lang="en-US" dirty="0" err="1"/>
              <a:t>estatales</a:t>
            </a:r>
            <a:r>
              <a:rPr lang="en-US" dirty="0"/>
              <a:t> y </a:t>
            </a:r>
            <a:r>
              <a:rPr lang="en-US" dirty="0" err="1" smtClean="0"/>
              <a:t>privadas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r>
              <a:rPr lang="es-EC" b="1" dirty="0"/>
              <a:t>DECSEDIV</a:t>
            </a:r>
            <a:endParaRPr lang="es-EC" b="1" dirty="0" smtClean="0"/>
          </a:p>
          <a:p>
            <a:pPr marL="0" indent="0">
              <a:buNone/>
            </a:pPr>
            <a:r>
              <a:rPr lang="es-EC" dirty="0" smtClean="0"/>
              <a:t>La FENCE </a:t>
            </a:r>
            <a:r>
              <a:rPr lang="es-EC" dirty="0"/>
              <a:t>ha creado un programa de Inclusión educativa </a:t>
            </a:r>
            <a:r>
              <a:rPr lang="es-EC" dirty="0" smtClean="0"/>
              <a:t>para las </a:t>
            </a:r>
            <a:r>
              <a:rPr lang="es-EC" dirty="0"/>
              <a:t>personas con discapacidad </a:t>
            </a:r>
            <a:r>
              <a:rPr lang="es-EC" dirty="0" smtClean="0"/>
              <a:t>visual. </a:t>
            </a:r>
            <a:r>
              <a:rPr lang="es-EC" dirty="0"/>
              <a:t>Este programa tiene como objetivo principal mejorar la calidad de </a:t>
            </a:r>
            <a:r>
              <a:rPr lang="es-EC" dirty="0" smtClean="0"/>
              <a:t>vida, dentro del área educativa, de </a:t>
            </a:r>
            <a:r>
              <a:rPr lang="es-EC" dirty="0"/>
              <a:t>las personas con discapacidad visual</a:t>
            </a:r>
          </a:p>
        </p:txBody>
      </p:sp>
    </p:spTree>
    <p:extLst>
      <p:ext uri="{BB962C8B-B14F-4D97-AF65-F5344CB8AC3E}">
        <p14:creationId xmlns:p14="http://schemas.microsoft.com/office/powerpoint/2010/main" val="317562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Ayudas a la movilización para las personas no videntes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955409"/>
            <a:ext cx="3563082" cy="85812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El </a:t>
            </a:r>
            <a:r>
              <a:rPr lang="en-US" b="1" dirty="0" smtClean="0"/>
              <a:t>MINI </a:t>
            </a:r>
            <a:r>
              <a:rPr lang="en-US" b="1" dirty="0" err="1"/>
              <a:t>Ultrasónico</a:t>
            </a:r>
            <a:endParaRPr lang="es-EC" b="1" dirty="0"/>
          </a:p>
        </p:txBody>
      </p:sp>
      <p:pic>
        <p:nvPicPr>
          <p:cNvPr id="4" name="Imagen 3"/>
          <p:cNvPicPr/>
          <p:nvPr/>
        </p:nvPicPr>
        <p:blipFill>
          <a:blip r:embed="rId2" cstate="print"/>
          <a:srcRect l="26977" t="20716" r="29083" b="29668"/>
          <a:stretch>
            <a:fillRect/>
          </a:stretch>
        </p:blipFill>
        <p:spPr bwMode="auto">
          <a:xfrm>
            <a:off x="3587261" y="2543690"/>
            <a:ext cx="5064369" cy="355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385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82061"/>
            <a:ext cx="10515600" cy="1325563"/>
          </a:xfrm>
        </p:spPr>
        <p:txBody>
          <a:bodyPr/>
          <a:lstStyle/>
          <a:p>
            <a:r>
              <a:rPr lang="es-EC" dirty="0" smtClean="0"/>
              <a:t>Ayudas a la movilización para las personas no videntes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104335" y="1941341"/>
            <a:ext cx="5858022" cy="858129"/>
          </a:xfrm>
        </p:spPr>
        <p:txBody>
          <a:bodyPr>
            <a:noAutofit/>
          </a:bodyPr>
          <a:lstStyle/>
          <a:p>
            <a:pPr marL="914400" lvl="2" indent="0">
              <a:buNone/>
            </a:pPr>
            <a:r>
              <a:rPr lang="es-EC" sz="2800" b="1" dirty="0" smtClean="0"/>
              <a:t>Bastón Infrarrojo para personas no videntes</a:t>
            </a:r>
            <a:endParaRPr lang="es-EC" sz="2800" b="1" dirty="0"/>
          </a:p>
        </p:txBody>
      </p:sp>
      <p:pic>
        <p:nvPicPr>
          <p:cNvPr id="5" name="Imagen 4" descr="http://www.cecitech.com/usersfiles/images/Catalog_Mundi/300-nommer-l--image--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6815" y="2799470"/>
            <a:ext cx="4538370" cy="388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475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Ayudas a la movilización para las personas no videntes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78424"/>
          </a:xfrm>
        </p:spPr>
        <p:txBody>
          <a:bodyPr/>
          <a:lstStyle/>
          <a:p>
            <a:pPr marL="0" indent="0">
              <a:buNone/>
            </a:pPr>
            <a:r>
              <a:rPr lang="es-EC" b="1" dirty="0" smtClean="0"/>
              <a:t>Bastón Blanco</a:t>
            </a:r>
            <a:endParaRPr lang="es-EC" b="1" dirty="0"/>
          </a:p>
        </p:txBody>
      </p:sp>
      <p:pic>
        <p:nvPicPr>
          <p:cNvPr id="4" name="Imagen 3" descr="http://leecolima.no-ip.org/col_col/especial/archivo/wp-content/uploads/2012/09/clip_image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7164" y="2504049"/>
            <a:ext cx="4557346" cy="383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08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</TotalTime>
  <Words>1577</Words>
  <Application>Microsoft Office PowerPoint</Application>
  <PresentationFormat>Panorámica</PresentationFormat>
  <Paragraphs>247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Tema de Office</vt:lpstr>
      <vt:lpstr>PROYECTO DE GRADO PARA LA OBTENCIÓN DEL TÍTULO DE INGENIERÍA</vt:lpstr>
      <vt:lpstr>INTRODUCCIÓN</vt:lpstr>
      <vt:lpstr>No videntes en el Ecuador </vt:lpstr>
      <vt:lpstr>No videntes en el Ecuador</vt:lpstr>
      <vt:lpstr>Estadísticas de personas no videntes en el Ecuador</vt:lpstr>
      <vt:lpstr>Bienestar y desempeño laboral de las personas no videntes en el ecuador</vt:lpstr>
      <vt:lpstr>Ayudas a la movilización para las personas no videntes</vt:lpstr>
      <vt:lpstr>Ayudas a la movilización para las personas no videntes</vt:lpstr>
      <vt:lpstr>Ayudas a la movilización para las personas no videntes</vt:lpstr>
      <vt:lpstr>OBJETIVOS</vt:lpstr>
      <vt:lpstr>NORMAS Y REQUERIMIENTOS</vt:lpstr>
      <vt:lpstr>SISTEMAS PARA EL DESARROLLO DEL BASTÓN</vt:lpstr>
      <vt:lpstr>DIAGRAMA DE BLOQUES DEL SISTEMA</vt:lpstr>
      <vt:lpstr>Selección de Componentes</vt:lpstr>
      <vt:lpstr>SELECCIÓN DE COMPONENTES</vt:lpstr>
      <vt:lpstr>SELECCIÓN DE COMPONENTES</vt:lpstr>
      <vt:lpstr>SELECCIÓN DE COMPONENTES</vt:lpstr>
      <vt:lpstr>SELECCIÓN DE COMPONENTES</vt:lpstr>
      <vt:lpstr>SELECCIÓN DE COMPONENTES</vt:lpstr>
      <vt:lpstr>CONFIGURACIÓN DE SENSORES</vt:lpstr>
      <vt:lpstr>CONFIGURACION DE SENSORES</vt:lpstr>
      <vt:lpstr>CONFIGURACIÓN DE SENSORES</vt:lpstr>
      <vt:lpstr>FUNCIONAMIENTO GENERAL DEL BASTÓN</vt:lpstr>
      <vt:lpstr>Diagrama de Flujo, del funcionamiento del Bastón</vt:lpstr>
      <vt:lpstr>Diagrama de Flujo</vt:lpstr>
      <vt:lpstr>PRUEBAS TÉCNICAS</vt:lpstr>
      <vt:lpstr>PRUEBAS TÉCNICAS</vt:lpstr>
      <vt:lpstr>PRUEBAS TÉCNICAS</vt:lpstr>
      <vt:lpstr>LIMITACIONES</vt:lpstr>
      <vt:lpstr>CONCLUSIONES Y RECOMENDACIONES</vt:lpstr>
      <vt:lpstr>CONCLUSIONES Y RECOMENDACIONES</vt:lpstr>
      <vt:lpstr>CONCLUSIONES Y RECOMENDACIONES</vt:lpstr>
      <vt:lpstr>GRACIAS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BASTÓN ELECTRÓNICO GUIADO PARA PERSONAS NO VIDENTES</dc:title>
  <dc:creator>Andres David Padilla Romero</dc:creator>
  <cp:lastModifiedBy>Andres David Padilla Romero</cp:lastModifiedBy>
  <cp:revision>23</cp:revision>
  <dcterms:created xsi:type="dcterms:W3CDTF">2013-09-04T22:04:24Z</dcterms:created>
  <dcterms:modified xsi:type="dcterms:W3CDTF">2013-09-05T19:25:17Z</dcterms:modified>
</cp:coreProperties>
</file>