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258" r:id="rId3"/>
    <p:sldId id="259" r:id="rId4"/>
    <p:sldId id="260" r:id="rId5"/>
    <p:sldId id="334" r:id="rId6"/>
    <p:sldId id="262" r:id="rId7"/>
    <p:sldId id="263" r:id="rId8"/>
    <p:sldId id="336" r:id="rId9"/>
    <p:sldId id="314" r:id="rId10"/>
    <p:sldId id="315" r:id="rId11"/>
    <p:sldId id="264" r:id="rId12"/>
    <p:sldId id="313" r:id="rId13"/>
    <p:sldId id="265" r:id="rId14"/>
    <p:sldId id="323" r:id="rId15"/>
    <p:sldId id="324" r:id="rId16"/>
    <p:sldId id="300" r:id="rId17"/>
    <p:sldId id="301" r:id="rId18"/>
    <p:sldId id="318" r:id="rId19"/>
    <p:sldId id="325" r:id="rId20"/>
    <p:sldId id="320" r:id="rId21"/>
    <p:sldId id="326" r:id="rId22"/>
    <p:sldId id="321" r:id="rId23"/>
    <p:sldId id="327" r:id="rId24"/>
    <p:sldId id="322" r:id="rId25"/>
    <p:sldId id="335" r:id="rId26"/>
    <p:sldId id="274" r:id="rId27"/>
    <p:sldId id="303" r:id="rId28"/>
    <p:sldId id="304" r:id="rId29"/>
    <p:sldId id="305" r:id="rId30"/>
    <p:sldId id="306" r:id="rId31"/>
    <p:sldId id="307" r:id="rId32"/>
    <p:sldId id="308" r:id="rId33"/>
    <p:sldId id="310" r:id="rId34"/>
    <p:sldId id="311" r:id="rId35"/>
    <p:sldId id="285" r:id="rId36"/>
    <p:sldId id="330" r:id="rId37"/>
    <p:sldId id="288" r:id="rId38"/>
    <p:sldId id="289" r:id="rId39"/>
    <p:sldId id="290" r:id="rId40"/>
    <p:sldId id="291" r:id="rId41"/>
    <p:sldId id="328" r:id="rId42"/>
    <p:sldId id="329" r:id="rId43"/>
    <p:sldId id="331" r:id="rId44"/>
    <p:sldId id="296" r:id="rId45"/>
    <p:sldId id="332" r:id="rId46"/>
    <p:sldId id="333" r:id="rId47"/>
    <p:sldId id="299" r:id="rId4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42" autoAdjust="0"/>
  </p:normalViewPr>
  <p:slideViewPr>
    <p:cSldViewPr>
      <p:cViewPr varScale="1">
        <p:scale>
          <a:sx n="56" d="100"/>
          <a:sy n="56" d="100"/>
        </p:scale>
        <p:origin x="-177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EBF2B-199C-4A27-BBB0-08E1B5AA203C}" type="doc">
      <dgm:prSet loTypeId="urn:microsoft.com/office/officeart/2005/8/layout/vList2" loCatId="list" qsTypeId="urn:microsoft.com/office/officeart/2005/8/quickstyle/simple3" qsCatId="simple" csTypeId="urn:microsoft.com/office/officeart/2005/8/colors/accent5_4" csCatId="accent5"/>
      <dgm:spPr/>
      <dgm:t>
        <a:bodyPr/>
        <a:lstStyle/>
        <a:p>
          <a:endParaRPr lang="es-EC"/>
        </a:p>
      </dgm:t>
    </dgm:pt>
    <dgm:pt modelId="{4D883EA1-D17D-4CC1-BF97-930B50BBFDC0}" type="pres">
      <dgm:prSet presAssocID="{84FEBF2B-199C-4A27-BBB0-08E1B5AA203C}" presName="linear" presStyleCnt="0">
        <dgm:presLayoutVars>
          <dgm:animLvl val="lvl"/>
          <dgm:resizeHandles val="exact"/>
        </dgm:presLayoutVars>
      </dgm:prSet>
      <dgm:spPr/>
      <dgm:t>
        <a:bodyPr/>
        <a:lstStyle/>
        <a:p>
          <a:endParaRPr lang="es-EC"/>
        </a:p>
      </dgm:t>
    </dgm:pt>
  </dgm:ptLst>
  <dgm:cxnLst>
    <dgm:cxn modelId="{0CE913E5-18FE-4F9F-B091-3C140690F2BC}" type="presOf" srcId="{84FEBF2B-199C-4A27-BBB0-08E1B5AA203C}" destId="{4D883EA1-D17D-4CC1-BF97-930B50BBFDC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C0D99F-9C3B-4E80-A166-072EF4B7DD47}"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es-EC"/>
        </a:p>
      </dgm:t>
    </dgm:pt>
    <dgm:pt modelId="{0CE109AB-551F-4B5F-897C-D390238B1969}" type="pres">
      <dgm:prSet presAssocID="{EBC0D99F-9C3B-4E80-A166-072EF4B7DD47}" presName="linear" presStyleCnt="0">
        <dgm:presLayoutVars>
          <dgm:animLvl val="lvl"/>
          <dgm:resizeHandles val="exact"/>
        </dgm:presLayoutVars>
      </dgm:prSet>
      <dgm:spPr/>
      <dgm:t>
        <a:bodyPr/>
        <a:lstStyle/>
        <a:p>
          <a:endParaRPr lang="es-EC"/>
        </a:p>
      </dgm:t>
    </dgm:pt>
  </dgm:ptLst>
  <dgm:cxnLst>
    <dgm:cxn modelId="{5ACC1432-8523-44F7-AA41-9D522B9DEE80}" type="presOf" srcId="{EBC0D99F-9C3B-4E80-A166-072EF4B7DD47}" destId="{0CE109AB-551F-4B5F-897C-D390238B196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E56EB-50DD-435E-A28C-88681EA39326}" type="doc">
      <dgm:prSet loTypeId="urn:microsoft.com/office/officeart/2005/8/layout/vList2" loCatId="list" qsTypeId="urn:microsoft.com/office/officeart/2005/8/quickstyle/3d2" qsCatId="3D" csTypeId="urn:microsoft.com/office/officeart/2005/8/colors/colorful1" csCatId="colorful"/>
      <dgm:spPr/>
      <dgm:t>
        <a:bodyPr/>
        <a:lstStyle/>
        <a:p>
          <a:endParaRPr lang="es-EC"/>
        </a:p>
      </dgm:t>
    </dgm:pt>
    <dgm:pt modelId="{D3DA9681-3C00-4FD3-8D77-4858ED9A311E}" type="pres">
      <dgm:prSet presAssocID="{85AE56EB-50DD-435E-A28C-88681EA39326}" presName="linear" presStyleCnt="0">
        <dgm:presLayoutVars>
          <dgm:animLvl val="lvl"/>
          <dgm:resizeHandles val="exact"/>
        </dgm:presLayoutVars>
      </dgm:prSet>
      <dgm:spPr/>
      <dgm:t>
        <a:bodyPr/>
        <a:lstStyle/>
        <a:p>
          <a:endParaRPr lang="es-EC"/>
        </a:p>
      </dgm:t>
    </dgm:pt>
  </dgm:ptLst>
  <dgm:cxnLst>
    <dgm:cxn modelId="{BDD425E3-3ACE-4DD1-81C7-5CD0EB079BB4}" type="presOf" srcId="{85AE56EB-50DD-435E-A28C-88681EA39326}" destId="{D3DA9681-3C00-4FD3-8D77-4858ED9A311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2426DE-676D-4E55-8544-4452809634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F080689F-8DC5-47A5-91F0-1E1FC8176AA4}" type="pres">
      <dgm:prSet presAssocID="{2A2426DE-676D-4E55-8544-4452809634ED}" presName="linear" presStyleCnt="0">
        <dgm:presLayoutVars>
          <dgm:animLvl val="lvl"/>
          <dgm:resizeHandles val="exact"/>
        </dgm:presLayoutVars>
      </dgm:prSet>
      <dgm:spPr/>
      <dgm:t>
        <a:bodyPr/>
        <a:lstStyle/>
        <a:p>
          <a:endParaRPr lang="es-EC"/>
        </a:p>
      </dgm:t>
    </dgm:pt>
  </dgm:ptLst>
  <dgm:cxnLst>
    <dgm:cxn modelId="{A257107C-9404-4D6D-8408-3FA1C0A2C5F0}" type="presOf" srcId="{2A2426DE-676D-4E55-8544-4452809634ED}" destId="{F080689F-8DC5-47A5-91F0-1E1FC8176AA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F5EA1C1-9133-4B49-BC32-B30B32E2F702}"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C"/>
        </a:p>
      </dgm:t>
    </dgm:pt>
    <dgm:pt modelId="{8C35F0FF-C395-4A30-ADBF-096A2626D1CF}" type="pres">
      <dgm:prSet presAssocID="{CF5EA1C1-9133-4B49-BC32-B30B32E2F702}" presName="linear" presStyleCnt="0">
        <dgm:presLayoutVars>
          <dgm:animLvl val="lvl"/>
          <dgm:resizeHandles val="exact"/>
        </dgm:presLayoutVars>
      </dgm:prSet>
      <dgm:spPr/>
      <dgm:t>
        <a:bodyPr/>
        <a:lstStyle/>
        <a:p>
          <a:endParaRPr lang="es-EC"/>
        </a:p>
      </dgm:t>
    </dgm:pt>
  </dgm:ptLst>
  <dgm:cxnLst>
    <dgm:cxn modelId="{4441CBA2-18E9-4C28-95C0-96116E0DB5BD}" type="presOf" srcId="{CF5EA1C1-9133-4B49-BC32-B30B32E2F702}" destId="{8C35F0FF-C395-4A30-ADBF-096A2626D1CF}"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4E2A18-7725-4AAA-9851-2B8889BEF7D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EC"/>
        </a:p>
      </dgm:t>
    </dgm:pt>
    <dgm:pt modelId="{02D33966-806D-4715-AA0A-4D98E20F5AF9}" type="pres">
      <dgm:prSet presAssocID="{E44E2A18-7725-4AAA-9851-2B8889BEF7DA}" presName="linear" presStyleCnt="0">
        <dgm:presLayoutVars>
          <dgm:animLvl val="lvl"/>
          <dgm:resizeHandles val="exact"/>
        </dgm:presLayoutVars>
      </dgm:prSet>
      <dgm:spPr/>
      <dgm:t>
        <a:bodyPr/>
        <a:lstStyle/>
        <a:p>
          <a:endParaRPr lang="es-EC"/>
        </a:p>
      </dgm:t>
    </dgm:pt>
  </dgm:ptLst>
  <dgm:cxnLst>
    <dgm:cxn modelId="{0A61A8EA-8D78-4369-BC0D-CC3D52EB050A}" type="presOf" srcId="{E44E2A18-7725-4AAA-9851-2B8889BEF7DA}" destId="{02D33966-806D-4715-AA0A-4D98E20F5AF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36E88E-4D0E-4A00-91A9-4723694AD80B}" type="datetimeFigureOut">
              <a:rPr lang="es-EC" smtClean="0"/>
              <a:t>06/11/2013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0DF52-D8DE-48E2-81B5-0B5990278903}" type="slidenum">
              <a:rPr lang="es-EC" smtClean="0"/>
              <a:t>‹Nº›</a:t>
            </a:fld>
            <a:endParaRPr lang="es-EC"/>
          </a:p>
        </p:txBody>
      </p:sp>
    </p:spTree>
    <p:extLst>
      <p:ext uri="{BB962C8B-B14F-4D97-AF65-F5344CB8AC3E}">
        <p14:creationId xmlns:p14="http://schemas.microsoft.com/office/powerpoint/2010/main" val="3294512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97E328C-61E3-47A7-A88C-496E3301018A}" type="slidenum">
              <a:rPr lang="es-ES" smtClean="0">
                <a:solidFill>
                  <a:prstClr val="black"/>
                </a:solidFill>
              </a:rPr>
              <a:pPr/>
              <a:t>3</a:t>
            </a:fld>
            <a:endParaRPr lang="es-ES">
              <a:solidFill>
                <a:prstClr val="black"/>
              </a:solidFill>
            </a:endParaRPr>
          </a:p>
        </p:txBody>
      </p:sp>
    </p:spTree>
    <p:extLst>
      <p:ext uri="{BB962C8B-B14F-4D97-AF65-F5344CB8AC3E}">
        <p14:creationId xmlns:p14="http://schemas.microsoft.com/office/powerpoint/2010/main" val="224430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Velocidad</a:t>
            </a:r>
            <a:r>
              <a:rPr lang="es-EC" baseline="0" dirty="0" smtClean="0"/>
              <a:t> Angular: Rapidez con la que varia el ángulo en el tiempo</a:t>
            </a:r>
          </a:p>
          <a:p>
            <a:r>
              <a:rPr lang="es-EC" baseline="0" dirty="0" smtClean="0"/>
              <a:t>Velocidad Lineal: es la rapidez con que se mueve un punto a lo largo de una trayectoria circular</a:t>
            </a:r>
            <a:endParaRPr lang="es-EC" dirty="0"/>
          </a:p>
        </p:txBody>
      </p:sp>
      <p:sp>
        <p:nvSpPr>
          <p:cNvPr id="4" name="3 Marcador de número de diapositiva"/>
          <p:cNvSpPr>
            <a:spLocks noGrp="1"/>
          </p:cNvSpPr>
          <p:nvPr>
            <p:ph type="sldNum" sz="quarter" idx="10"/>
          </p:nvPr>
        </p:nvSpPr>
        <p:spPr/>
        <p:txBody>
          <a:bodyPr/>
          <a:lstStyle/>
          <a:p>
            <a:fld id="{F97E328C-61E3-47A7-A88C-496E3301018A}"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3849807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790DF52-D8DE-48E2-81B5-0B5990278903}" type="slidenum">
              <a:rPr lang="es-EC" smtClean="0"/>
              <a:t>10</a:t>
            </a:fld>
            <a:endParaRPr lang="es-EC"/>
          </a:p>
        </p:txBody>
      </p:sp>
    </p:spTree>
    <p:extLst>
      <p:ext uri="{BB962C8B-B14F-4D97-AF65-F5344CB8AC3E}">
        <p14:creationId xmlns:p14="http://schemas.microsoft.com/office/powerpoint/2010/main" val="67306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Si</a:t>
            </a:r>
            <a:r>
              <a:rPr lang="es-EC" baseline="0" dirty="0" smtClean="0"/>
              <a:t> el papel se tensiona sube el rodillo </a:t>
            </a:r>
            <a:r>
              <a:rPr lang="es-EC" baseline="0" dirty="0" err="1" smtClean="0"/>
              <a:t>danzarin</a:t>
            </a:r>
            <a:r>
              <a:rPr lang="es-EC" baseline="0" dirty="0" smtClean="0"/>
              <a:t> _ sube, incrementa los pulsos y aumenta la velocidad</a:t>
            </a:r>
          </a:p>
          <a:p>
            <a:r>
              <a:rPr lang="es-EC" baseline="0" dirty="0" smtClean="0"/>
              <a:t>Si el papel no esta tensionado el </a:t>
            </a:r>
            <a:r>
              <a:rPr lang="es-EC" baseline="0" dirty="0" err="1" smtClean="0"/>
              <a:t>rodiilo</a:t>
            </a:r>
            <a:r>
              <a:rPr lang="es-EC" baseline="0" dirty="0" smtClean="0"/>
              <a:t> </a:t>
            </a:r>
            <a:r>
              <a:rPr lang="es-EC" baseline="0" dirty="0" err="1" smtClean="0"/>
              <a:t>danzarin</a:t>
            </a:r>
            <a:r>
              <a:rPr lang="es-EC" baseline="0" dirty="0" smtClean="0"/>
              <a:t>_ baja, disminuye los pulsos y disminuye la velocidad </a:t>
            </a:r>
            <a:endParaRPr lang="es-EC" dirty="0"/>
          </a:p>
        </p:txBody>
      </p:sp>
      <p:sp>
        <p:nvSpPr>
          <p:cNvPr id="4" name="3 Marcador de número de diapositiva"/>
          <p:cNvSpPr>
            <a:spLocks noGrp="1"/>
          </p:cNvSpPr>
          <p:nvPr>
            <p:ph type="sldNum" sz="quarter" idx="10"/>
          </p:nvPr>
        </p:nvSpPr>
        <p:spPr/>
        <p:txBody>
          <a:bodyPr/>
          <a:lstStyle/>
          <a:p>
            <a:fld id="{F97E328C-61E3-47A7-A88C-496E3301018A}" type="slidenum">
              <a:rPr lang="es-ES" smtClean="0">
                <a:solidFill>
                  <a:prstClr val="black"/>
                </a:solidFill>
              </a:rPr>
              <a:pPr/>
              <a:t>13</a:t>
            </a:fld>
            <a:endParaRPr lang="es-ES">
              <a:solidFill>
                <a:prstClr val="black"/>
              </a:solidFill>
            </a:endParaRPr>
          </a:p>
        </p:txBody>
      </p:sp>
    </p:spTree>
    <p:extLst>
      <p:ext uri="{BB962C8B-B14F-4D97-AF65-F5344CB8AC3E}">
        <p14:creationId xmlns:p14="http://schemas.microsoft.com/office/powerpoint/2010/main" val="47361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Generador</a:t>
            </a:r>
            <a:r>
              <a:rPr lang="es-EC" baseline="0" dirty="0" smtClean="0"/>
              <a:t> de Pulsos..</a:t>
            </a:r>
            <a:r>
              <a:rPr lang="es-EC" dirty="0" smtClean="0"/>
              <a:t> Es un dispositivo que convierte la posición angular de un eje en una señal digital</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Quiere decir que transmite</a:t>
            </a:r>
            <a:r>
              <a:rPr lang="es-EC" baseline="0" dirty="0" smtClean="0"/>
              <a:t> un pulso por cada ángulo girado</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D790DF52-D8DE-48E2-81B5-0B5990278903}" type="slidenum">
              <a:rPr lang="es-EC" smtClean="0"/>
              <a:t>17</a:t>
            </a:fld>
            <a:endParaRPr lang="es-EC"/>
          </a:p>
        </p:txBody>
      </p:sp>
    </p:spTree>
    <p:extLst>
      <p:ext uri="{BB962C8B-B14F-4D97-AF65-F5344CB8AC3E}">
        <p14:creationId xmlns:p14="http://schemas.microsoft.com/office/powerpoint/2010/main" val="305727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PROFIBUS está normalizado según IEC 61158/EN 50170</a:t>
            </a:r>
          </a:p>
          <a:p>
            <a:r>
              <a:rPr lang="es-EC" sz="1200" b="0" i="0" u="none" strike="noStrike" kern="1200" baseline="0" dirty="0" smtClean="0">
                <a:solidFill>
                  <a:schemeClr val="tx1"/>
                </a:solidFill>
                <a:latin typeface="+mn-lt"/>
                <a:ea typeface="+mn-ea"/>
                <a:cs typeface="+mn-cs"/>
              </a:rPr>
              <a:t>La red eléctrica utiliza un cable bifilar trenzado y apantallado. El interface RS 485 funciona con diferencias de tensión. Por este motivo, es menos sensible a las interferencias que un interface de tensión o de corriente.</a:t>
            </a:r>
          </a:p>
          <a:p>
            <a:r>
              <a:rPr lang="es-EC" sz="1200" b="0" i="0" u="none" strike="noStrike" kern="1200" baseline="0" dirty="0" smtClean="0">
                <a:solidFill>
                  <a:schemeClr val="tx1"/>
                </a:solidFill>
                <a:latin typeface="+mn-lt"/>
                <a:ea typeface="+mn-ea"/>
                <a:cs typeface="+mn-cs"/>
              </a:rPr>
              <a:t>máx. 32 estaciones por segmento máximo 127</a:t>
            </a:r>
          </a:p>
          <a:p>
            <a:r>
              <a:rPr lang="es-EC" sz="1200" b="0" i="0" u="none" strike="noStrike" kern="1200" baseline="0" dirty="0" smtClean="0">
                <a:solidFill>
                  <a:schemeClr val="tx1"/>
                </a:solidFill>
                <a:latin typeface="+mn-lt"/>
                <a:ea typeface="+mn-ea"/>
                <a:cs typeface="+mn-cs"/>
              </a:rPr>
              <a:t>Dos </a:t>
            </a:r>
            <a:r>
              <a:rPr lang="es-EC" sz="1200" b="0" i="0" u="none" strike="noStrike" kern="1200" baseline="0" dirty="0" err="1" smtClean="0">
                <a:solidFill>
                  <a:schemeClr val="tx1"/>
                </a:solidFill>
                <a:latin typeface="+mn-lt"/>
                <a:ea typeface="+mn-ea"/>
                <a:cs typeface="+mn-cs"/>
              </a:rPr>
              <a:t>OLMs</a:t>
            </a:r>
            <a:r>
              <a:rPr lang="es-EC" sz="1200" b="0" i="0" u="none" strike="noStrike" kern="1200" baseline="0" dirty="0" smtClean="0">
                <a:solidFill>
                  <a:schemeClr val="tx1"/>
                </a:solidFill>
                <a:latin typeface="+mn-lt"/>
                <a:ea typeface="+mn-ea"/>
                <a:cs typeface="+mn-cs"/>
              </a:rPr>
              <a:t> pueden estar distanciados hasta 15 km cable 1200m OSI CAPA  FISICA RS485  TOKEN RING maestro esclavos maestros y clavos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9,6 </a:t>
            </a:r>
            <a:r>
              <a:rPr lang="es-EC" sz="1200" b="0" i="0" u="none" strike="noStrike" kern="1200" baseline="0" dirty="0" err="1" smtClean="0">
                <a:solidFill>
                  <a:schemeClr val="tx1"/>
                </a:solidFill>
                <a:latin typeface="+mn-lt"/>
                <a:ea typeface="+mn-ea"/>
                <a:cs typeface="+mn-cs"/>
              </a:rPr>
              <a:t>kbits</a:t>
            </a:r>
            <a:r>
              <a:rPr lang="es-EC" sz="1200" b="0" i="0" u="none" strike="noStrike" kern="1200" baseline="0" dirty="0" smtClean="0">
                <a:solidFill>
                  <a:schemeClr val="tx1"/>
                </a:solidFill>
                <a:latin typeface="+mn-lt"/>
                <a:ea typeface="+mn-ea"/>
                <a:cs typeface="+mn-cs"/>
              </a:rPr>
              <a:t>/s a 12 </a:t>
            </a:r>
            <a:r>
              <a:rPr lang="es-EC" sz="1200" b="0" i="0" u="none" strike="noStrike" kern="1200" baseline="0" dirty="0" err="1" smtClean="0">
                <a:solidFill>
                  <a:schemeClr val="tx1"/>
                </a:solidFill>
                <a:latin typeface="+mn-lt"/>
                <a:ea typeface="+mn-ea"/>
                <a:cs typeface="+mn-cs"/>
              </a:rPr>
              <a:t>Mbits</a:t>
            </a:r>
            <a:r>
              <a:rPr lang="es-EC" sz="1200" b="0" i="0" u="none" strike="noStrike" kern="1200" baseline="0" dirty="0" smtClean="0">
                <a:solidFill>
                  <a:schemeClr val="tx1"/>
                </a:solidFill>
                <a:latin typeface="+mn-lt"/>
                <a:ea typeface="+mn-ea"/>
                <a:cs typeface="+mn-cs"/>
              </a:rPr>
              <a:t>/s</a:t>
            </a:r>
            <a:endParaRPr lang="es-EC" dirty="0"/>
          </a:p>
        </p:txBody>
      </p:sp>
      <p:sp>
        <p:nvSpPr>
          <p:cNvPr id="4" name="3 Marcador de número de diapositiva"/>
          <p:cNvSpPr>
            <a:spLocks noGrp="1"/>
          </p:cNvSpPr>
          <p:nvPr>
            <p:ph type="sldNum" sz="quarter" idx="10"/>
          </p:nvPr>
        </p:nvSpPr>
        <p:spPr/>
        <p:txBody>
          <a:bodyPr/>
          <a:lstStyle/>
          <a:p>
            <a:fld id="{D790DF52-D8DE-48E2-81B5-0B5990278903}" type="slidenum">
              <a:rPr lang="es-EC" smtClean="0"/>
              <a:t>27</a:t>
            </a:fld>
            <a:endParaRPr lang="es-EC"/>
          </a:p>
        </p:txBody>
      </p:sp>
    </p:spTree>
    <p:extLst>
      <p:ext uri="{BB962C8B-B14F-4D97-AF65-F5344CB8AC3E}">
        <p14:creationId xmlns:p14="http://schemas.microsoft.com/office/powerpoint/2010/main" val="283392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790DF52-D8DE-48E2-81B5-0B5990278903}" type="slidenum">
              <a:rPr lang="es-EC" smtClean="0"/>
              <a:t>34</a:t>
            </a:fld>
            <a:endParaRPr lang="es-EC"/>
          </a:p>
        </p:txBody>
      </p:sp>
    </p:spTree>
    <p:extLst>
      <p:ext uri="{BB962C8B-B14F-4D97-AF65-F5344CB8AC3E}">
        <p14:creationId xmlns:p14="http://schemas.microsoft.com/office/powerpoint/2010/main" val="347773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790DF52-D8DE-48E2-81B5-0B5990278903}" type="slidenum">
              <a:rPr lang="es-EC" smtClean="0"/>
              <a:t>42</a:t>
            </a:fld>
            <a:endParaRPr lang="es-EC"/>
          </a:p>
        </p:txBody>
      </p:sp>
    </p:spTree>
    <p:extLst>
      <p:ext uri="{BB962C8B-B14F-4D97-AF65-F5344CB8AC3E}">
        <p14:creationId xmlns:p14="http://schemas.microsoft.com/office/powerpoint/2010/main" val="404843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1342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9487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8643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37"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solidFill>
                <a:prstClr val="black"/>
              </a:solidFill>
              <a:latin typeface="Arial" charset="0"/>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solidFill>
                <a:prstClr val="black"/>
              </a:solidFill>
              <a:latin typeface="Arial" charset="0"/>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solidFill>
                <a:prstClr val="black"/>
              </a:solidFill>
              <a:latin typeface="Arial" charset="0"/>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solidFill>
                <a:prstClr val="black"/>
              </a:solidFill>
              <a:latin typeface="Arial"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C">
              <a:solidFill>
                <a:prstClr val="black"/>
              </a:solidFill>
              <a:latin typeface="Arial" charset="0"/>
            </a:endParaRPr>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81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8785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4074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378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6628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1884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8468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372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1960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7D9DF-AC64-42CA-902D-0E0C915D7BE7}" type="datetimeFigureOut">
              <a:rPr lang="es-EC" smtClean="0">
                <a:solidFill>
                  <a:prstClr val="black">
                    <a:tint val="75000"/>
                  </a:prstClr>
                </a:solidFill>
              </a:rPr>
              <a:pPr/>
              <a:t>06/11/2013</a:t>
            </a:fld>
            <a:endParaRPr lang="es-EC">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D9D15-1091-42A5-AF6A-133F59FFA3E5}"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227464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0.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3.xml"/><Relationship Id="rId7" Type="http://schemas.openxmlformats.org/officeDocument/2006/relationships/image" Target="../media/image3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image" Target="../media/image34.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33.png"/><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txBox="1">
            <a:spLocks/>
          </p:cNvSpPr>
          <p:nvPr/>
        </p:nvSpPr>
        <p:spPr>
          <a:xfrm>
            <a:off x="976313" y="1143000"/>
            <a:ext cx="7772400" cy="1470025"/>
          </a:xfrm>
          <a:prstGeom prst="rect">
            <a:avLst/>
          </a:prstGeom>
        </p:spPr>
        <p:txBody>
          <a:bodyPr>
            <a:normAutofit fontScale="97500" lnSpcReduction="10000"/>
          </a:bodyPr>
          <a:lstStyle/>
          <a:p>
            <a:pPr algn="r">
              <a:defRPr/>
            </a:pPr>
            <a:r>
              <a:rPr lang="es-EC" sz="3200" b="1" i="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PRESENTACIÓN DE </a:t>
            </a:r>
            <a:r>
              <a:rPr lang="es-ES" sz="3200" b="1" i="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PROYECTO DE GRADO PARA LA OBTENCIÓN DEL TÍTULO DE INGENIERÍA</a:t>
            </a:r>
            <a:endParaRPr lang="es-EC" sz="3200" b="1" i="1" kern="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3" name="2 Subtítulo"/>
          <p:cNvSpPr txBox="1">
            <a:spLocks/>
          </p:cNvSpPr>
          <p:nvPr/>
        </p:nvSpPr>
        <p:spPr>
          <a:xfrm>
            <a:off x="1662113" y="2613025"/>
            <a:ext cx="6400800" cy="1752600"/>
          </a:xfrm>
          <a:prstGeom prst="rect">
            <a:avLst/>
          </a:prstGeom>
        </p:spPr>
        <p:txBody>
          <a:bodyPr>
            <a:normAutofit/>
          </a:bodyPr>
          <a:lstStyle/>
          <a:p>
            <a:pPr algn="ctr"/>
            <a:r>
              <a:rPr lang="es-EC" sz="2400" b="1" dirty="0">
                <a:solidFill>
                  <a:srgbClr val="002060"/>
                </a:solidFill>
              </a:rPr>
              <a:t>DISEÑO E IMPLEMENTACIÓN DE UN SISTEMA AUTOMATIZADO PARA UNA MÁQUINA CONVERTIDORA DE PAPEL HIGIÉNICO EN LA EMPRESA  ABSORPELSA</a:t>
            </a:r>
            <a:endParaRPr lang="es-EC" sz="2400" dirty="0">
              <a:solidFill>
                <a:srgbClr val="002060"/>
              </a:solidFill>
            </a:endParaRPr>
          </a:p>
        </p:txBody>
      </p:sp>
      <p:sp>
        <p:nvSpPr>
          <p:cNvPr id="10244" name="3 CuadroTexto"/>
          <p:cNvSpPr txBox="1">
            <a:spLocks noChangeArrowheads="1"/>
          </p:cNvSpPr>
          <p:nvPr/>
        </p:nvSpPr>
        <p:spPr bwMode="auto">
          <a:xfrm>
            <a:off x="3348038" y="4652963"/>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C" dirty="0" smtClean="0">
                <a:solidFill>
                  <a:prstClr val="black"/>
                </a:solidFill>
              </a:rPr>
              <a:t>Darío Andrés Guerrero Cruz</a:t>
            </a:r>
            <a:endParaRPr lang="es-EC" dirty="0">
              <a:solidFill>
                <a:prstClr val="black"/>
              </a:solidFill>
            </a:endParaRPr>
          </a:p>
        </p:txBody>
      </p:sp>
    </p:spTree>
    <p:extLst>
      <p:ext uri="{BB962C8B-B14F-4D97-AF65-F5344CB8AC3E}">
        <p14:creationId xmlns:p14="http://schemas.microsoft.com/office/powerpoint/2010/main" val="1933539628"/>
      </p:ext>
    </p:extLst>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Control de velocidad</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fontScale="77500" lnSpcReduction="20000"/>
              </a:bodyPr>
              <a:lstStyle/>
              <a:p>
                <a:r>
                  <a:rPr lang="es-EC" dirty="0" smtClean="0"/>
                  <a:t>Hasta el momento se tiene la </a:t>
                </a:r>
                <a:r>
                  <a:rPr lang="es-EC" dirty="0"/>
                  <a:t>velocidad angular </a:t>
                </a:r>
                <a:r>
                  <a:rPr lang="es-EC" dirty="0" smtClean="0"/>
                  <a:t>en RPM</a:t>
                </a:r>
                <a:r>
                  <a:rPr lang="es-EC" dirty="0"/>
                  <a:t>, pero esta se debe  transformar a un valor analógico para  que el variador </a:t>
                </a:r>
                <a:r>
                  <a:rPr lang="es-EC" dirty="0" smtClean="0"/>
                  <a:t>tenga una consigna analógica y puede arrancar.</a:t>
                </a:r>
              </a:p>
              <a:p>
                <a:pPr marL="0" indent="0">
                  <a:buNone/>
                </a:pPr>
                <a:r>
                  <a:rPr lang="es-EC" dirty="0" smtClean="0"/>
                  <a:t>  </a:t>
                </a:r>
                <a14:m>
                  <m:oMath xmlns:m="http://schemas.openxmlformats.org/officeDocument/2006/math">
                    <m:sSub>
                      <m:sSubPr>
                        <m:ctrlPr>
                          <a:rPr lang="es-EC" i="1">
                            <a:latin typeface="Cambria Math"/>
                          </a:rPr>
                        </m:ctrlPr>
                      </m:sSubPr>
                      <m:e>
                        <m:r>
                          <a:rPr lang="es-EC" b="0" i="1" smtClean="0">
                            <a:latin typeface="Cambria Math"/>
                          </a:rPr>
                          <m:t>                                                                 </m:t>
                        </m:r>
                        <m:r>
                          <a:rPr lang="es-EC" i="1">
                            <a:latin typeface="Cambria Math"/>
                          </a:rPr>
                          <m:t>𝑉𝐼𝑛</m:t>
                        </m:r>
                      </m:e>
                      <m:sub>
                        <m:r>
                          <a:rPr lang="es-EC" b="0" i="1" smtClean="0">
                            <a:latin typeface="Cambria Math"/>
                          </a:rPr>
                          <m:t>1</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𝑊</m:t>
                            </m:r>
                          </m:e>
                          <m:sub>
                            <m:r>
                              <a:rPr lang="es-EC" i="1">
                                <a:latin typeface="Cambria Math"/>
                              </a:rPr>
                              <m:t>1</m:t>
                            </m:r>
                          </m:sub>
                        </m:sSub>
                        <m:r>
                          <a:rPr lang="es-EC" i="1">
                            <a:latin typeface="Cambria Math"/>
                          </a:rPr>
                          <m:t>∗</m:t>
                        </m:r>
                        <m:r>
                          <a:rPr lang="es-EC" i="1">
                            <a:latin typeface="Cambria Math"/>
                          </a:rPr>
                          <m:t>𝑉𝑚𝑎𝑥</m:t>
                        </m:r>
                      </m:num>
                      <m:den>
                        <m:r>
                          <a:rPr lang="es-EC" i="1">
                            <a:latin typeface="Cambria Math"/>
                          </a:rPr>
                          <m:t>𝑅𝑃𝑀𝑚𝑎𝑥</m:t>
                        </m:r>
                      </m:den>
                    </m:f>
                  </m:oMath>
                </a14:m>
                <a:endParaRPr lang="es-EC" dirty="0"/>
              </a:p>
              <a:p>
                <a:endParaRPr lang="es-EC" b="1" i="1" dirty="0" smtClean="0"/>
              </a:p>
              <a:p>
                <a:endParaRPr lang="es-EC" i="1" dirty="0" smtClean="0"/>
              </a:p>
              <a:p>
                <a:endParaRPr lang="es-EC" i="1" dirty="0"/>
              </a:p>
              <a:p>
                <a14:m>
                  <m:oMath xmlns:m="http://schemas.openxmlformats.org/officeDocument/2006/math">
                    <m:sSub>
                      <m:sSubPr>
                        <m:ctrlPr>
                          <a:rPr lang="es-EC" i="1">
                            <a:latin typeface="Cambria Math"/>
                          </a:rPr>
                        </m:ctrlPr>
                      </m:sSubPr>
                      <m:e>
                        <m:r>
                          <a:rPr lang="es-EC" i="1">
                            <a:latin typeface="Cambria Math"/>
                          </a:rPr>
                          <m:t>𝑉𝐼𝑛</m:t>
                        </m:r>
                      </m:e>
                      <m:sub>
                        <m:r>
                          <a:rPr lang="es-EC" b="0" i="1" smtClean="0">
                            <a:latin typeface="Cambria Math"/>
                          </a:rPr>
                          <m:t>1</m:t>
                        </m:r>
                      </m:sub>
                    </m:sSub>
                    <m:r>
                      <a:rPr lang="es-EC" i="1">
                        <a:latin typeface="Cambria Math"/>
                      </a:rPr>
                      <m:t>=</m:t>
                    </m:r>
                    <m:r>
                      <a:rPr lang="es-EC" b="0" i="1" smtClean="0">
                        <a:latin typeface="Cambria Math"/>
                      </a:rPr>
                      <m:t>562</m:t>
                    </m:r>
                    <m:r>
                      <a:rPr lang="es-EC" i="1">
                        <a:latin typeface="Cambria Math"/>
                      </a:rPr>
                      <m:t>.</m:t>
                    </m:r>
                    <m:r>
                      <a:rPr lang="es-EC" b="0" i="1" smtClean="0">
                        <a:latin typeface="Cambria Math"/>
                      </a:rPr>
                      <m:t>5</m:t>
                    </m:r>
                    <m:r>
                      <a:rPr lang="es-EC" i="1">
                        <a:latin typeface="Cambria Math"/>
                      </a:rPr>
                      <m:t>4</m:t>
                    </m:r>
                  </m:oMath>
                </a14:m>
                <a:endParaRPr lang="es-EC" dirty="0"/>
              </a:p>
              <a:p>
                <a14:m>
                  <m:oMath xmlns:m="http://schemas.openxmlformats.org/officeDocument/2006/math">
                    <m:sSub>
                      <m:sSubPr>
                        <m:ctrlPr>
                          <a:rPr lang="es-EC" i="1">
                            <a:latin typeface="Cambria Math"/>
                          </a:rPr>
                        </m:ctrlPr>
                      </m:sSubPr>
                      <m:e>
                        <m:r>
                          <a:rPr lang="es-EC" i="1">
                            <a:latin typeface="Cambria Math"/>
                          </a:rPr>
                          <m:t>𝑉𝐼𝑛</m:t>
                        </m:r>
                      </m:e>
                      <m:sub>
                        <m:r>
                          <a:rPr lang="es-EC" b="0" i="1" smtClean="0">
                            <a:latin typeface="Cambria Math"/>
                          </a:rPr>
                          <m:t>2</m:t>
                        </m:r>
                      </m:sub>
                    </m:sSub>
                    <m:r>
                      <a:rPr lang="es-EC" i="1">
                        <a:latin typeface="Cambria Math"/>
                      </a:rPr>
                      <m:t>=473.14</m:t>
                    </m:r>
                  </m:oMath>
                </a14:m>
                <a:endParaRPr lang="es-EC" dirty="0"/>
              </a:p>
              <a:p>
                <a14:m>
                  <m:oMath xmlns:m="http://schemas.openxmlformats.org/officeDocument/2006/math">
                    <m:sSub>
                      <m:sSubPr>
                        <m:ctrlPr>
                          <a:rPr lang="es-EC" i="1">
                            <a:latin typeface="Cambria Math"/>
                          </a:rPr>
                        </m:ctrlPr>
                      </m:sSubPr>
                      <m:e>
                        <m:r>
                          <a:rPr lang="es-EC" i="1">
                            <a:latin typeface="Cambria Math"/>
                          </a:rPr>
                          <m:t>𝑉𝐼𝑛</m:t>
                        </m:r>
                      </m:e>
                      <m:sub>
                        <m:r>
                          <a:rPr lang="es-EC" b="0" i="1" smtClean="0">
                            <a:latin typeface="Cambria Math"/>
                          </a:rPr>
                          <m:t>3</m:t>
                        </m:r>
                      </m:sub>
                    </m:sSub>
                    <m:r>
                      <a:rPr lang="es-EC" b="0" i="1" smtClean="0">
                        <a:latin typeface="Cambria Math"/>
                      </a:rPr>
                      <m:t>=488.81</m:t>
                    </m:r>
                  </m:oMath>
                </a14:m>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3"/>
                <a:stretch>
                  <a:fillRect l="-1037" t="-2426"/>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2886056413"/>
              </p:ext>
            </p:extLst>
          </p:nvPr>
        </p:nvGraphicFramePr>
        <p:xfrm>
          <a:off x="755576" y="2996952"/>
          <a:ext cx="3816424" cy="1251457"/>
        </p:xfrm>
        <a:graphic>
          <a:graphicData uri="http://schemas.openxmlformats.org/drawingml/2006/table">
            <a:tbl>
              <a:tblPr firstRow="1" bandRow="1">
                <a:tableStyleId>{8EC20E35-A176-4012-BC5E-935CFFF8708E}</a:tableStyleId>
              </a:tblPr>
              <a:tblGrid>
                <a:gridCol w="1776028"/>
                <a:gridCol w="2040396"/>
              </a:tblGrid>
              <a:tr h="413325">
                <a:tc>
                  <a:txBody>
                    <a:bodyPr/>
                    <a:lstStyle/>
                    <a:p>
                      <a:r>
                        <a:rPr lang="es-EC" dirty="0" smtClean="0"/>
                        <a:t>Valor</a:t>
                      </a:r>
                      <a:r>
                        <a:rPr lang="es-EC" baseline="0" dirty="0" smtClean="0"/>
                        <a:t> en RPM</a:t>
                      </a:r>
                      <a:endParaRPr lang="es-EC" b="1" dirty="0"/>
                    </a:p>
                  </a:txBody>
                  <a:tcPr/>
                </a:tc>
                <a:tc>
                  <a:txBody>
                    <a:bodyPr/>
                    <a:lstStyle/>
                    <a:p>
                      <a:r>
                        <a:rPr lang="es-EC" dirty="0" smtClean="0"/>
                        <a:t>VALOR ANALÓGICO      </a:t>
                      </a:r>
                      <a:endParaRPr lang="es-EC" b="1" dirty="0"/>
                    </a:p>
                  </a:txBody>
                  <a:tcPr/>
                </a:tc>
              </a:tr>
              <a:tr h="419066">
                <a:tc>
                  <a:txBody>
                    <a:bodyPr/>
                    <a:lstStyle/>
                    <a:p>
                      <a:pPr algn="ctr"/>
                      <a:r>
                        <a:rPr lang="es-EC" dirty="0" smtClean="0"/>
                        <a:t>1500</a:t>
                      </a:r>
                      <a:r>
                        <a:rPr lang="es-EC" baseline="0" dirty="0" smtClean="0"/>
                        <a:t> </a:t>
                      </a:r>
                      <a:r>
                        <a:rPr lang="es-EC" baseline="0" dirty="0" err="1" smtClean="0"/>
                        <a:t>máx</a:t>
                      </a:r>
                      <a:endParaRPr lang="es-EC" dirty="0"/>
                    </a:p>
                  </a:txBody>
                  <a:tcPr/>
                </a:tc>
                <a:tc>
                  <a:txBody>
                    <a:bodyPr/>
                    <a:lstStyle/>
                    <a:p>
                      <a:pPr algn="ctr"/>
                      <a:r>
                        <a:rPr lang="es-EC" dirty="0" smtClean="0"/>
                        <a:t>27648 </a:t>
                      </a:r>
                      <a:r>
                        <a:rPr lang="es-EC" dirty="0" err="1" smtClean="0"/>
                        <a:t>máx</a:t>
                      </a:r>
                      <a:endParaRPr lang="es-EC" dirty="0" smtClean="0"/>
                    </a:p>
                  </a:txBody>
                  <a:tcPr/>
                </a:tc>
              </a:tr>
              <a:tr h="419066">
                <a:tc>
                  <a:txBody>
                    <a:bodyPr/>
                    <a:lstStyle/>
                    <a:p>
                      <a:pPr algn="ctr"/>
                      <a:r>
                        <a:rPr lang="es-EC" dirty="0" smtClean="0"/>
                        <a:t>W</a:t>
                      </a:r>
                      <a:r>
                        <a:rPr lang="es-EC" baseline="-25000" dirty="0" smtClean="0"/>
                        <a:t>1</a:t>
                      </a:r>
                      <a:endParaRPr lang="es-EC" baseline="-25000" dirty="0"/>
                    </a:p>
                  </a:txBody>
                  <a:tcPr/>
                </a:tc>
                <a:tc>
                  <a:txBody>
                    <a:bodyPr/>
                    <a:lstStyle/>
                    <a:p>
                      <a:pPr algn="ctr"/>
                      <a:r>
                        <a:rPr lang="es-EC" dirty="0" smtClean="0"/>
                        <a:t>VIn</a:t>
                      </a:r>
                      <a:r>
                        <a:rPr lang="es-EC" baseline="-25000" dirty="0" smtClean="0"/>
                        <a:t>1</a:t>
                      </a:r>
                      <a:endParaRPr lang="es-EC" baseline="-25000" dirty="0">
                        <a:solidFill>
                          <a:srgbClr val="FF0000"/>
                        </a:solidFill>
                      </a:endParaRPr>
                    </a:p>
                  </a:txBody>
                  <a:tcPr/>
                </a:tc>
              </a:tr>
            </a:tbl>
          </a:graphicData>
        </a:graphic>
      </p:graphicFrame>
    </p:spTree>
    <p:extLst>
      <p:ext uri="{BB962C8B-B14F-4D97-AF65-F5344CB8AC3E}">
        <p14:creationId xmlns:p14="http://schemas.microsoft.com/office/powerpoint/2010/main" val="3348053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4638"/>
            <a:ext cx="8250120" cy="1143000"/>
          </a:xfrm>
        </p:spPr>
        <p:txBody>
          <a:bodyPr>
            <a:normAutofit/>
          </a:bodyPr>
          <a:lstStyle/>
          <a:p>
            <a:r>
              <a:rPr lang="es-EC" dirty="0" smtClean="0"/>
              <a:t>Control de Tensión</a:t>
            </a:r>
            <a:endParaRPr lang="es-EC" dirty="0"/>
          </a:p>
        </p:txBody>
      </p:sp>
      <p:sp>
        <p:nvSpPr>
          <p:cNvPr id="3" name="2 Marcador de contenido"/>
          <p:cNvSpPr>
            <a:spLocks noGrp="1"/>
          </p:cNvSpPr>
          <p:nvPr>
            <p:ph idx="1"/>
          </p:nvPr>
        </p:nvSpPr>
        <p:spPr>
          <a:xfrm>
            <a:off x="251520" y="1447800"/>
            <a:ext cx="8712968" cy="2557264"/>
          </a:xfrm>
        </p:spPr>
        <p:txBody>
          <a:bodyPr>
            <a:normAutofit/>
          </a:bodyPr>
          <a:lstStyle/>
          <a:p>
            <a:pPr algn="just"/>
            <a:r>
              <a:rPr lang="es-EC" dirty="0" smtClean="0"/>
              <a:t>Se realiza </a:t>
            </a:r>
            <a:r>
              <a:rPr lang="es-EC" dirty="0"/>
              <a:t>por medio de un rodillo </a:t>
            </a:r>
            <a:r>
              <a:rPr lang="es-EC" dirty="0" err="1"/>
              <a:t>danzarin</a:t>
            </a:r>
            <a:r>
              <a:rPr lang="es-EC" dirty="0"/>
              <a:t> </a:t>
            </a:r>
            <a:r>
              <a:rPr lang="es-EC" dirty="0" smtClean="0"/>
              <a:t>el cual </a:t>
            </a:r>
            <a:r>
              <a:rPr lang="es-EC" dirty="0"/>
              <a:t>tiene acoplado al eje un </a:t>
            </a:r>
            <a:r>
              <a:rPr lang="es-EC" dirty="0" err="1"/>
              <a:t>encoder</a:t>
            </a:r>
            <a:r>
              <a:rPr lang="es-EC" dirty="0"/>
              <a:t> que  proporcionara cierto número de pulsos dependiendo a la posición en la que se encuentre este rodillo.</a:t>
            </a:r>
            <a:endParaRPr lang="es-EC" b="1" dirty="0"/>
          </a:p>
          <a:p>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752670" y="4005064"/>
            <a:ext cx="3562350" cy="2647950"/>
          </a:xfrm>
          <a:prstGeom prst="rect">
            <a:avLst/>
          </a:prstGeom>
          <a:noFill/>
          <a:ln>
            <a:noFill/>
          </a:ln>
        </p:spPr>
      </p:pic>
    </p:spTree>
    <p:extLst>
      <p:ext uri="{BB962C8B-B14F-4D97-AF65-F5344CB8AC3E}">
        <p14:creationId xmlns:p14="http://schemas.microsoft.com/office/powerpoint/2010/main" val="2042020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2771800" y="1389837"/>
            <a:ext cx="936104" cy="20628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60648"/>
            <a:ext cx="7962088" cy="936104"/>
          </a:xfrm>
        </p:spPr>
        <p:txBody>
          <a:bodyPr>
            <a:normAutofit/>
          </a:bodyPr>
          <a:lstStyle/>
          <a:p>
            <a:pPr algn="ctr"/>
            <a:r>
              <a:rPr lang="es-EC" dirty="0" smtClean="0"/>
              <a:t>Control de Tensión</a:t>
            </a:r>
            <a:endParaRPr lang="es-EC"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3688" y="1124744"/>
            <a:ext cx="5256585" cy="353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2 Marcador de contenido"/>
          <p:cNvSpPr txBox="1">
            <a:spLocks/>
          </p:cNvSpPr>
          <p:nvPr/>
        </p:nvSpPr>
        <p:spPr>
          <a:xfrm>
            <a:off x="251520" y="4869160"/>
            <a:ext cx="8712968"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EC" dirty="0">
              <a:solidFill>
                <a:prstClr val="black"/>
              </a:solidFill>
            </a:endParaRPr>
          </a:p>
        </p:txBody>
      </p:sp>
      <mc:AlternateContent xmlns:mc="http://schemas.openxmlformats.org/markup-compatibility/2006" xmlns:a14="http://schemas.microsoft.com/office/drawing/2010/main">
        <mc:Choice Requires="a14">
          <p:sp>
            <p:nvSpPr>
              <p:cNvPr id="16" name="2 Marcador de contenido"/>
              <p:cNvSpPr txBox="1">
                <a:spLocks/>
              </p:cNvSpPr>
              <p:nvPr/>
            </p:nvSpPr>
            <p:spPr>
              <a:xfrm>
                <a:off x="391479" y="4725144"/>
                <a:ext cx="8261613" cy="18002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14:m>
                  <m:oMathPara xmlns:m="http://schemas.openxmlformats.org/officeDocument/2006/math">
                    <m:oMathParaPr>
                      <m:jc m:val="centerGroup"/>
                    </m:oMathParaPr>
                    <m:oMath xmlns:m="http://schemas.openxmlformats.org/officeDocument/2006/math">
                      <m:r>
                        <a:rPr lang="es-EC" b="1" i="1" smtClean="0">
                          <a:solidFill>
                            <a:prstClr val="black"/>
                          </a:solidFill>
                          <a:latin typeface="Cambria Math"/>
                        </a:rPr>
                        <m:t>𝒚</m:t>
                      </m:r>
                      <m:r>
                        <a:rPr lang="es-EC" b="1" i="1" smtClean="0">
                          <a:solidFill>
                            <a:prstClr val="black"/>
                          </a:solidFill>
                          <a:latin typeface="Cambria Math"/>
                        </a:rPr>
                        <m:t>=</m:t>
                      </m:r>
                      <m:r>
                        <a:rPr lang="es-EC" b="1" i="1" smtClean="0">
                          <a:solidFill>
                            <a:prstClr val="black"/>
                          </a:solidFill>
                          <a:latin typeface="Cambria Math"/>
                        </a:rPr>
                        <m:t>𝟎</m:t>
                      </m:r>
                      <m:r>
                        <a:rPr lang="es-EC" b="1" i="1" smtClean="0">
                          <a:solidFill>
                            <a:prstClr val="black"/>
                          </a:solidFill>
                          <a:latin typeface="Cambria Math"/>
                        </a:rPr>
                        <m:t>.</m:t>
                      </m:r>
                      <m:r>
                        <a:rPr lang="es-EC" b="1" i="1" smtClean="0">
                          <a:solidFill>
                            <a:prstClr val="black"/>
                          </a:solidFill>
                          <a:latin typeface="Cambria Math"/>
                        </a:rPr>
                        <m:t>𝟎𝟎𝟎𝟓𝟎𝟖𝟒𝟕𝟒𝟔</m:t>
                      </m:r>
                      <m:r>
                        <a:rPr lang="es-EC" b="1" i="1" smtClean="0">
                          <a:solidFill>
                            <a:prstClr val="black"/>
                          </a:solidFill>
                          <a:latin typeface="Cambria Math"/>
                        </a:rPr>
                        <m:t>𝒙</m:t>
                      </m:r>
                      <m:r>
                        <a:rPr lang="es-EC" b="1" i="1" smtClean="0">
                          <a:solidFill>
                            <a:prstClr val="black"/>
                          </a:solidFill>
                          <a:latin typeface="Cambria Math"/>
                        </a:rPr>
                        <m:t>+</m:t>
                      </m:r>
                      <m:r>
                        <a:rPr lang="es-EC" b="1" i="1" smtClean="0">
                          <a:solidFill>
                            <a:prstClr val="black"/>
                          </a:solidFill>
                          <a:latin typeface="Cambria Math"/>
                        </a:rPr>
                        <m:t>𝟎</m:t>
                      </m:r>
                      <m:r>
                        <a:rPr lang="es-EC" b="1" i="1" smtClean="0">
                          <a:solidFill>
                            <a:prstClr val="black"/>
                          </a:solidFill>
                          <a:latin typeface="Cambria Math"/>
                        </a:rPr>
                        <m:t>.</m:t>
                      </m:r>
                      <m:r>
                        <a:rPr lang="es-EC" b="1" i="1" smtClean="0">
                          <a:solidFill>
                            <a:prstClr val="black"/>
                          </a:solidFill>
                          <a:latin typeface="Cambria Math"/>
                        </a:rPr>
                        <m:t>𝟖𝟓</m:t>
                      </m:r>
                    </m:oMath>
                  </m:oMathPara>
                </a14:m>
                <a:endParaRPr lang="es-EC" b="1" dirty="0" smtClean="0">
                  <a:solidFill>
                    <a:prstClr val="black"/>
                  </a:solidFill>
                </a:endParaRPr>
              </a:p>
              <a:p>
                <a:r>
                  <a:rPr lang="es-EC" dirty="0">
                    <a:solidFill>
                      <a:prstClr val="black"/>
                    </a:solidFill>
                  </a:rPr>
                  <a:t>X</a:t>
                </a:r>
                <a14:m>
                  <m:oMath xmlns:m="http://schemas.openxmlformats.org/officeDocument/2006/math">
                    <m:r>
                      <a:rPr lang="es-EC" i="1">
                        <a:solidFill>
                          <a:prstClr val="black"/>
                        </a:solidFill>
                        <a:latin typeface="Cambria Math"/>
                      </a:rPr>
                      <m:t>=</m:t>
                    </m:r>
                    <m:r>
                      <a:rPr lang="es-EC" i="1" smtClean="0">
                        <a:solidFill>
                          <a:prstClr val="black"/>
                        </a:solidFill>
                        <a:latin typeface="Cambria Math"/>
                      </a:rPr>
                      <m:t>500    </m:t>
                    </m:r>
                    <m:r>
                      <a:rPr lang="es-EC" i="1">
                        <a:solidFill>
                          <a:prstClr val="black"/>
                        </a:solidFill>
                        <a:latin typeface="Cambria Math"/>
                      </a:rPr>
                      <m:t>𝑦</m:t>
                    </m:r>
                    <m:r>
                      <a:rPr lang="es-EC" i="1">
                        <a:solidFill>
                          <a:prstClr val="black"/>
                        </a:solidFill>
                        <a:latin typeface="Cambria Math"/>
                      </a:rPr>
                      <m:t>=1</m:t>
                    </m:r>
                    <m:r>
                      <m:rPr>
                        <m:nor/>
                      </m:rPr>
                      <a:rPr lang="es-EC" dirty="0">
                        <a:solidFill>
                          <a:prstClr val="black"/>
                        </a:solidFill>
                      </a:rPr>
                      <m:t>,104</m:t>
                    </m:r>
                  </m:oMath>
                </a14:m>
                <a:endParaRPr lang="es-EC" dirty="0" smtClean="0">
                  <a:solidFill>
                    <a:prstClr val="black"/>
                  </a:solidFill>
                </a:endParaRPr>
              </a:p>
              <a:p>
                <a:r>
                  <a:rPr lang="es-EC" dirty="0">
                    <a:solidFill>
                      <a:prstClr val="black"/>
                    </a:solidFill>
                  </a:rPr>
                  <a:t>X</a:t>
                </a:r>
                <a14:m>
                  <m:oMath xmlns:m="http://schemas.openxmlformats.org/officeDocument/2006/math">
                    <m:r>
                      <a:rPr lang="es-EC" i="1">
                        <a:solidFill>
                          <a:prstClr val="black"/>
                        </a:solidFill>
                        <a:latin typeface="Cambria Math"/>
                      </a:rPr>
                      <m:t>=</m:t>
                    </m:r>
                    <m:r>
                      <a:rPr lang="es-EC" i="1" smtClean="0">
                        <a:solidFill>
                          <a:prstClr val="black"/>
                        </a:solidFill>
                        <a:latin typeface="Cambria Math"/>
                      </a:rPr>
                      <m:t>300</m:t>
                    </m:r>
                    <m:r>
                      <a:rPr lang="es-EC" i="1">
                        <a:solidFill>
                          <a:prstClr val="black"/>
                        </a:solidFill>
                        <a:latin typeface="Cambria Math"/>
                      </a:rPr>
                      <m:t>    </m:t>
                    </m:r>
                    <m:r>
                      <a:rPr lang="es-EC" i="1">
                        <a:solidFill>
                          <a:prstClr val="black"/>
                        </a:solidFill>
                        <a:latin typeface="Cambria Math"/>
                      </a:rPr>
                      <m:t>𝑦</m:t>
                    </m:r>
                    <m:r>
                      <a:rPr lang="es-EC" i="1">
                        <a:solidFill>
                          <a:prstClr val="black"/>
                        </a:solidFill>
                        <a:latin typeface="Cambria Math"/>
                      </a:rPr>
                      <m:t>=1</m:t>
                    </m:r>
                  </m:oMath>
                </a14:m>
                <a:r>
                  <a:rPr lang="es-EC" dirty="0" smtClean="0">
                    <a:solidFill>
                      <a:prstClr val="black"/>
                    </a:solidFill>
                  </a:rPr>
                  <a:t>,002</a:t>
                </a:r>
              </a:p>
              <a:p>
                <a:r>
                  <a:rPr lang="es-EC" dirty="0">
                    <a:solidFill>
                      <a:prstClr val="black"/>
                    </a:solidFill>
                  </a:rPr>
                  <a:t>X</a:t>
                </a:r>
                <a14:m>
                  <m:oMath xmlns:m="http://schemas.openxmlformats.org/officeDocument/2006/math">
                    <m:r>
                      <a:rPr lang="es-EC" i="1">
                        <a:solidFill>
                          <a:prstClr val="black"/>
                        </a:solidFill>
                        <a:latin typeface="Cambria Math"/>
                      </a:rPr>
                      <m:t>=</m:t>
                    </m:r>
                    <m:r>
                      <a:rPr lang="es-EC" i="1" smtClean="0">
                        <a:solidFill>
                          <a:prstClr val="black"/>
                        </a:solidFill>
                        <a:latin typeface="Cambria Math"/>
                      </a:rPr>
                      <m:t>200</m:t>
                    </m:r>
                    <m:r>
                      <a:rPr lang="es-EC" i="1">
                        <a:solidFill>
                          <a:prstClr val="black"/>
                        </a:solidFill>
                        <a:latin typeface="Cambria Math"/>
                      </a:rPr>
                      <m:t>    </m:t>
                    </m:r>
                    <m:r>
                      <a:rPr lang="es-EC" i="1">
                        <a:solidFill>
                          <a:prstClr val="black"/>
                        </a:solidFill>
                        <a:latin typeface="Cambria Math"/>
                      </a:rPr>
                      <m:t>𝑦</m:t>
                    </m:r>
                    <m:r>
                      <a:rPr lang="es-EC" i="1">
                        <a:solidFill>
                          <a:prstClr val="black"/>
                        </a:solidFill>
                        <a:latin typeface="Cambria Math"/>
                      </a:rPr>
                      <m:t>=0,951</m:t>
                    </m:r>
                  </m:oMath>
                </a14:m>
                <a:endParaRPr lang="es-EC" dirty="0">
                  <a:solidFill>
                    <a:prstClr val="black"/>
                  </a:solidFill>
                </a:endParaRPr>
              </a:p>
              <a:p>
                <a:endParaRPr lang="es-EC" dirty="0">
                  <a:solidFill>
                    <a:prstClr val="black"/>
                  </a:solidFill>
                </a:endParaRPr>
              </a:p>
              <a:p>
                <a:endParaRPr lang="es-EC" dirty="0">
                  <a:solidFill>
                    <a:prstClr val="black"/>
                  </a:solidFill>
                </a:endParaRPr>
              </a:p>
            </p:txBody>
          </p:sp>
        </mc:Choice>
        <mc:Fallback xmlns="">
          <p:sp>
            <p:nvSpPr>
              <p:cNvPr id="16" name="2 Marcador de contenido"/>
              <p:cNvSpPr txBox="1">
                <a:spLocks noRot="1" noChangeAspect="1" noMove="1" noResize="1" noEditPoints="1" noAdjustHandles="1" noChangeArrowheads="1" noChangeShapeType="1" noTextEdit="1"/>
              </p:cNvSpPr>
              <p:nvPr/>
            </p:nvSpPr>
            <p:spPr>
              <a:xfrm>
                <a:off x="391479" y="4725144"/>
                <a:ext cx="8261613" cy="1800200"/>
              </a:xfrm>
              <a:prstGeom prst="rect">
                <a:avLst/>
              </a:prstGeom>
              <a:blipFill rotWithShape="1">
                <a:blip r:embed="rId4"/>
                <a:stretch>
                  <a:fillRect l="-1181" b="-6102"/>
                </a:stretch>
              </a:blipFill>
            </p:spPr>
            <p:txBody>
              <a:bodyPr/>
              <a:lstStyle/>
              <a:p>
                <a:r>
                  <a:rPr lang="es-EC">
                    <a:noFill/>
                  </a:rPr>
                  <a:t> </a:t>
                </a:r>
              </a:p>
            </p:txBody>
          </p:sp>
        </mc:Fallback>
      </mc:AlternateContent>
    </p:spTree>
    <p:extLst>
      <p:ext uri="{BB962C8B-B14F-4D97-AF65-F5344CB8AC3E}">
        <p14:creationId xmlns:p14="http://schemas.microsoft.com/office/powerpoint/2010/main" val="2093903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C:\Users\User\Documents\Bluetooth\Inbox\DSC_02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12776"/>
            <a:ext cx="4248472" cy="5229200"/>
          </a:xfrm>
          <a:prstGeom prst="rect">
            <a:avLst/>
          </a:prstGeom>
          <a:noFill/>
          <a:ln>
            <a:noFill/>
          </a:ln>
        </p:spPr>
      </p:pic>
      <p:sp>
        <p:nvSpPr>
          <p:cNvPr id="2" name="1 Título"/>
          <p:cNvSpPr>
            <a:spLocks noGrp="1"/>
          </p:cNvSpPr>
          <p:nvPr>
            <p:ph type="title"/>
          </p:nvPr>
        </p:nvSpPr>
        <p:spPr/>
        <p:txBody>
          <a:bodyPr/>
          <a:lstStyle/>
          <a:p>
            <a:r>
              <a:rPr lang="es-EC" dirty="0" smtClean="0"/>
              <a:t>Texturizado del Papel</a:t>
            </a:r>
            <a:endParaRPr lang="es-EC" dirty="0"/>
          </a:p>
        </p:txBody>
      </p:sp>
      <p:pic>
        <p:nvPicPr>
          <p:cNvPr id="5" name="4 Marcador de contenido"/>
          <p:cNvPicPr>
            <a:picLocks noGrp="1"/>
          </p:cNvPicPr>
          <p:nvPr>
            <p:ph idx="1"/>
          </p:nvPr>
        </p:nvPicPr>
        <p:blipFill rotWithShape="1">
          <a:blip r:embed="rId3"/>
          <a:srcRect l="44638" t="21405" r="17944" b="15934"/>
          <a:stretch/>
        </p:blipFill>
        <p:spPr bwMode="auto">
          <a:xfrm>
            <a:off x="5004048" y="1633736"/>
            <a:ext cx="4015017" cy="48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9979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4282062" y="1507957"/>
            <a:ext cx="864096"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2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Rebobinado de Papel</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fontScale="62500" lnSpcReduction="20000"/>
              </a:bodyPr>
              <a:lstStyle/>
              <a:p>
                <a:r>
                  <a:rPr lang="es-EC" dirty="0"/>
                  <a:t>Con dos servo motores se controla el enrollamiento del papel, teniendo como dato la consigna de velocidad a la que está corriendo la máquina principal.</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𝑊</m:t>
                      </m:r>
                      <m:r>
                        <a:rPr lang="es-EC" i="1">
                          <a:latin typeface="Cambria Math"/>
                        </a:rPr>
                        <m:t>=</m:t>
                      </m:r>
                      <m:f>
                        <m:fPr>
                          <m:ctrlPr>
                            <a:rPr lang="es-EC" i="1">
                              <a:latin typeface="Cambria Math"/>
                            </a:rPr>
                          </m:ctrlPr>
                        </m:fPr>
                        <m:num>
                          <m:r>
                            <a:rPr lang="es-EC" i="1">
                              <a:latin typeface="Cambria Math"/>
                            </a:rPr>
                            <m:t>𝑉𝐿</m:t>
                          </m:r>
                        </m:num>
                        <m:den>
                          <m:r>
                            <a:rPr lang="es-EC" i="1">
                              <a:latin typeface="Cambria Math"/>
                            </a:rPr>
                            <m:t>𝑟</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𝑟</m:t>
                      </m:r>
                      <m:r>
                        <a:rPr lang="es-EC" i="1">
                          <a:latin typeface="Cambria Math"/>
                        </a:rPr>
                        <m:t>=</m:t>
                      </m:r>
                      <m:r>
                        <a:rPr lang="es-EC" i="1">
                          <a:latin typeface="Cambria Math"/>
                        </a:rPr>
                        <m:t>𝑟𝑖</m:t>
                      </m:r>
                      <m:r>
                        <a:rPr lang="es-EC" i="1">
                          <a:latin typeface="Cambria Math"/>
                        </a:rPr>
                        <m:t>+</m:t>
                      </m:r>
                      <m:r>
                        <a:rPr lang="es-EC" i="1">
                          <a:latin typeface="Cambria Math"/>
                        </a:rPr>
                        <m:t>𝑒</m:t>
                      </m:r>
                      <m:r>
                        <a:rPr lang="es-EC" i="1">
                          <a:latin typeface="Cambria Math"/>
                        </a:rPr>
                        <m:t>∗(</m:t>
                      </m:r>
                      <m:r>
                        <a:rPr lang="es-EC" i="1">
                          <a:latin typeface="Cambria Math"/>
                        </a:rPr>
                        <m:t>𝑛𝑉</m:t>
                      </m:r>
                      <m:r>
                        <a:rPr lang="es-EC" i="1">
                          <a:latin typeface="Cambria Math"/>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𝑊</m:t>
                      </m:r>
                      <m:r>
                        <a:rPr lang="es-EC" i="1">
                          <a:latin typeface="Cambria Math"/>
                        </a:rPr>
                        <m:t>=</m:t>
                      </m:r>
                      <m:f>
                        <m:fPr>
                          <m:ctrlPr>
                            <a:rPr lang="es-EC" i="1">
                              <a:latin typeface="Cambria Math"/>
                            </a:rPr>
                          </m:ctrlPr>
                        </m:fPr>
                        <m:num>
                          <m:r>
                            <a:rPr lang="es-EC" i="1">
                              <a:latin typeface="Cambria Math"/>
                            </a:rPr>
                            <m:t>𝑉𝐿</m:t>
                          </m:r>
                        </m:num>
                        <m:den>
                          <m:r>
                            <a:rPr lang="es-EC" i="1">
                              <a:latin typeface="Cambria Math"/>
                            </a:rPr>
                            <m:t>𝑟𝑖</m:t>
                          </m:r>
                          <m:r>
                            <a:rPr lang="es-EC" i="1">
                              <a:latin typeface="Cambria Math"/>
                            </a:rPr>
                            <m:t>+</m:t>
                          </m:r>
                          <m:r>
                            <a:rPr lang="es-EC" i="1">
                              <a:latin typeface="Cambria Math"/>
                            </a:rPr>
                            <m:t>𝑒</m:t>
                          </m:r>
                          <m:r>
                            <a:rPr lang="es-EC" i="1">
                              <a:latin typeface="Cambria Math"/>
                            </a:rPr>
                            <m:t>∗(</m:t>
                          </m:r>
                          <m:r>
                            <a:rPr lang="es-EC" i="1">
                              <a:latin typeface="Cambria Math"/>
                            </a:rPr>
                            <m:t>𝑛𝑉</m:t>
                          </m:r>
                          <m:r>
                            <a:rPr lang="es-EC" i="1">
                              <a:latin typeface="Cambria Math"/>
                            </a:rPr>
                            <m:t>)</m:t>
                          </m:r>
                        </m:den>
                      </m:f>
                    </m:oMath>
                  </m:oMathPara>
                </a14:m>
                <a:endParaRPr lang="es-EC" dirty="0" smtClean="0"/>
              </a:p>
              <a:p>
                <a:pPr marL="0" indent="0">
                  <a:buNone/>
                </a:pPr>
                <a:r>
                  <a:rPr lang="es-EC" dirty="0"/>
                  <a:t>Dónde:</a:t>
                </a:r>
              </a:p>
              <a:p>
                <a:pPr marL="0" indent="0">
                  <a:buNone/>
                </a:pPr>
                <a:r>
                  <a:rPr lang="es-EC" dirty="0"/>
                  <a:t> </a:t>
                </a:r>
              </a:p>
              <a:p>
                <a:r>
                  <a:rPr lang="es-EC" b="1" dirty="0"/>
                  <a:t>VL</a:t>
                </a:r>
                <a:r>
                  <a:rPr lang="es-EC" dirty="0"/>
                  <a:t>= es la consigna de velocidad</a:t>
                </a:r>
              </a:p>
              <a:p>
                <a:r>
                  <a:rPr lang="es-EC" b="1" dirty="0" err="1"/>
                  <a:t>ri</a:t>
                </a:r>
                <a:r>
                  <a:rPr lang="es-EC" b="1" dirty="0"/>
                  <a:t>=</a:t>
                </a:r>
                <a:r>
                  <a:rPr lang="es-EC" dirty="0"/>
                  <a:t> 0.023 = radio inicial del </a:t>
                </a:r>
                <a:r>
                  <a:rPr lang="es-EC" dirty="0" err="1"/>
                  <a:t>core</a:t>
                </a:r>
                <a:r>
                  <a:rPr lang="es-EC" dirty="0"/>
                  <a:t> (bastón de Cartón)</a:t>
                </a:r>
              </a:p>
              <a:p>
                <a:r>
                  <a:rPr lang="es-EC" b="1" dirty="0"/>
                  <a:t>e=</a:t>
                </a:r>
                <a:r>
                  <a:rPr lang="es-EC" dirty="0"/>
                  <a:t>espesor del papel</a:t>
                </a:r>
              </a:p>
              <a:p>
                <a:r>
                  <a:rPr lang="es-EC" b="1" dirty="0" err="1"/>
                  <a:t>nV</a:t>
                </a:r>
                <a:r>
                  <a:rPr lang="es-EC" b="1" dirty="0"/>
                  <a:t>=</a:t>
                </a:r>
                <a:r>
                  <a:rPr lang="es-EC" dirty="0"/>
                  <a:t>número de vueltas de los servos</a:t>
                </a:r>
              </a:p>
              <a:p>
                <a:endParaRPr lang="es-EC" dirty="0" smtClean="0"/>
              </a:p>
              <a:p>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741" t="-1887"/>
                </a:stretch>
              </a:blipFill>
            </p:spPr>
            <p:txBody>
              <a:bodyPr/>
              <a:lstStyle/>
              <a:p>
                <a:r>
                  <a:rPr lang="es-EC">
                    <a:noFill/>
                  </a:rPr>
                  <a:t> </a:t>
                </a:r>
              </a:p>
            </p:txBody>
          </p:sp>
        </mc:Fallback>
      </mc:AlternateContent>
    </p:spTree>
    <p:extLst>
      <p:ext uri="{BB962C8B-B14F-4D97-AF65-F5344CB8AC3E}">
        <p14:creationId xmlns:p14="http://schemas.microsoft.com/office/powerpoint/2010/main" val="956373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Número de metros de papel enrollado</a:t>
            </a:r>
            <a:endParaRPr lang="es-EC" dirty="0"/>
          </a:p>
        </p:txBody>
      </p:sp>
      <mc:AlternateContent xmlns:mc="http://schemas.openxmlformats.org/markup-compatibility/2006" xmlns:a14="http://schemas.microsoft.com/office/drawing/2010/main">
        <mc:Choice Requires="a14">
          <p:sp>
            <p:nvSpPr>
              <p:cNvPr id="4" name="3 Marcador de contenido"/>
              <p:cNvSpPr>
                <a:spLocks noGrp="1"/>
              </p:cNvSpPr>
              <p:nvPr>
                <p:ph idx="1"/>
              </p:nvPr>
            </p:nvSpPr>
            <p:spPr>
              <a:xfrm>
                <a:off x="457200" y="1600200"/>
                <a:ext cx="8229600" cy="4781128"/>
              </a:xfrm>
            </p:spPr>
            <p:txBody>
              <a:bodyPr>
                <a:normAutofit fontScale="85000" lnSpcReduction="20000"/>
              </a:bodyPr>
              <a:lstStyle/>
              <a:p>
                <a:r>
                  <a:rPr lang="es-EC" dirty="0" smtClean="0"/>
                  <a:t>Para determinar la cantidad de metros que se está enrollando se tiene un </a:t>
                </a:r>
                <a:r>
                  <a:rPr lang="es-EC" dirty="0" err="1"/>
                  <a:t>encoder</a:t>
                </a:r>
                <a:r>
                  <a:rPr lang="es-EC" dirty="0"/>
                  <a:t> de 500 pulsos acoplado al eje principal que tiene 1,20 m de diámetro para lo cual se ha realizado la siguiente operación</a:t>
                </a:r>
                <a:r>
                  <a:rPr lang="es-EC" dirty="0" smtClean="0"/>
                  <a:t>.</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𝑑</m:t>
                          </m:r>
                        </m:num>
                        <m:den>
                          <m:r>
                            <a:rPr lang="es-EC" i="1">
                              <a:latin typeface="Cambria Math"/>
                            </a:rPr>
                            <m:t>𝑝𝑢𝑙</m:t>
                          </m:r>
                        </m:den>
                      </m:f>
                      <m:r>
                        <a:rPr lang="es-EC" i="1">
                          <a:latin typeface="Cambria Math"/>
                        </a:rPr>
                        <m:t>=</m:t>
                      </m:r>
                      <m:f>
                        <m:fPr>
                          <m:ctrlPr>
                            <a:rPr lang="es-EC" i="1">
                              <a:latin typeface="Cambria Math"/>
                            </a:rPr>
                          </m:ctrlPr>
                        </m:fPr>
                        <m:num>
                          <m:r>
                            <a:rPr lang="es-EC" i="1">
                              <a:latin typeface="Cambria Math"/>
                            </a:rPr>
                            <m:t>1,20</m:t>
                          </m:r>
                        </m:num>
                        <m:den>
                          <m:r>
                            <a:rPr lang="es-EC" i="1">
                              <a:latin typeface="Cambria Math"/>
                            </a:rPr>
                            <m:t>500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𝑑</m:t>
                          </m:r>
                        </m:num>
                        <m:den>
                          <m:r>
                            <a:rPr lang="es-EC" i="1">
                              <a:latin typeface="Cambria Math"/>
                            </a:rPr>
                            <m:t>𝑝𝑢𝑙</m:t>
                          </m:r>
                        </m:den>
                      </m:f>
                      <m:r>
                        <a:rPr lang="es-EC" i="1">
                          <a:latin typeface="Cambria Math"/>
                        </a:rPr>
                        <m:t>=0,0024</m:t>
                      </m:r>
                      <m:r>
                        <a:rPr lang="es-EC" b="0" i="1" smtClean="0">
                          <a:latin typeface="Cambria Math"/>
                        </a:rPr>
                        <m:t>𝑚</m:t>
                      </m:r>
                    </m:oMath>
                  </m:oMathPara>
                </a14:m>
                <a:endParaRPr lang="es-EC" dirty="0" smtClean="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𝑑𝑟𝑒𝑐𝑜𝑟𝑟𝑖𝑑𝑎</m:t>
                      </m:r>
                      <m:r>
                        <a:rPr lang="es-EC" i="1">
                          <a:latin typeface="Cambria Math"/>
                        </a:rPr>
                        <m:t>=#</m:t>
                      </m:r>
                      <m:r>
                        <a:rPr lang="es-EC" i="1">
                          <a:latin typeface="Cambria Math"/>
                        </a:rPr>
                        <m:t>𝑝𝑢𝑙𝑠𝑜𝑠</m:t>
                      </m:r>
                      <m:r>
                        <a:rPr lang="es-EC" i="1">
                          <a:latin typeface="Cambria Math"/>
                        </a:rPr>
                        <m:t>∗0,0024+(</m:t>
                      </m:r>
                      <m:r>
                        <a:rPr lang="es-EC" i="1">
                          <a:latin typeface="Cambria Math"/>
                        </a:rPr>
                        <m:t>𝑛𝑉</m:t>
                      </m:r>
                      <m:r>
                        <a:rPr lang="es-EC" i="1">
                          <a:latin typeface="Cambria Math"/>
                        </a:rPr>
                        <m:t>−1)∗1,20</m:t>
                      </m:r>
                    </m:oMath>
                  </m:oMathPara>
                </a14:m>
                <a:endParaRPr lang="es-EC" dirty="0"/>
              </a:p>
              <a:p>
                <a:pPr marL="0" indent="0">
                  <a:buNone/>
                </a:pPr>
                <a:r>
                  <a:rPr lang="es-EC" dirty="0"/>
                  <a:t> </a:t>
                </a:r>
              </a:p>
              <a:p>
                <a:endParaRPr lang="es-EC" dirty="0" smtClean="0"/>
              </a:p>
              <a:p>
                <a:endParaRPr lang="es-EC" dirty="0"/>
              </a:p>
              <a:p>
                <a:endParaRPr lang="es-EC" dirty="0"/>
              </a:p>
              <a:p>
                <a:endParaRPr lang="es-EC" dirty="0"/>
              </a:p>
            </p:txBody>
          </p:sp>
        </mc:Choice>
        <mc:Fallback xmlns="">
          <p:sp>
            <p:nvSpPr>
              <p:cNvPr id="4" name="3 Marcador de contenido"/>
              <p:cNvSpPr>
                <a:spLocks noGrp="1" noRot="1" noChangeAspect="1" noMove="1" noResize="1" noEditPoints="1" noAdjustHandles="1" noChangeArrowheads="1" noChangeShapeType="1" noTextEdit="1"/>
              </p:cNvSpPr>
              <p:nvPr>
                <p:ph idx="1"/>
              </p:nvPr>
            </p:nvSpPr>
            <p:spPr>
              <a:xfrm>
                <a:off x="457200" y="1600200"/>
                <a:ext cx="8229600" cy="4781128"/>
              </a:xfrm>
              <a:blipFill rotWithShape="1">
                <a:blip r:embed="rId3"/>
                <a:stretch>
                  <a:fillRect l="-1185" t="-2551" r="-1852"/>
                </a:stretch>
              </a:blipFill>
            </p:spPr>
            <p:txBody>
              <a:bodyPr/>
              <a:lstStyle/>
              <a:p>
                <a:r>
                  <a:rPr lang="es-EC">
                    <a:noFill/>
                  </a:rPr>
                  <a:t> </a:t>
                </a:r>
              </a:p>
            </p:txBody>
          </p:sp>
        </mc:Fallback>
      </mc:AlternateContent>
    </p:spTree>
    <p:extLst>
      <p:ext uri="{BB962C8B-B14F-4D97-AF65-F5344CB8AC3E}">
        <p14:creationId xmlns:p14="http://schemas.microsoft.com/office/powerpoint/2010/main" val="3383409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a:xfrm>
            <a:off x="5940152" y="1660357"/>
            <a:ext cx="720080"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22" name="21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23" name="22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sp>
        <p:nvSpPr>
          <p:cNvPr id="5" name="4 Llamada ovalada"/>
          <p:cNvSpPr/>
          <p:nvPr/>
        </p:nvSpPr>
        <p:spPr>
          <a:xfrm>
            <a:off x="7493509" y="703729"/>
            <a:ext cx="1706488" cy="904746"/>
          </a:xfrm>
          <a:prstGeom prst="wedgeEllipseCallout">
            <a:avLst>
              <a:gd name="adj1" fmla="val -123635"/>
              <a:gd name="adj2" fmla="val 16543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ENCODER</a:t>
            </a:r>
            <a:endParaRPr lang="es-EC" dirty="0"/>
          </a:p>
        </p:txBody>
      </p:sp>
      <p:sp>
        <p:nvSpPr>
          <p:cNvPr id="24" name="2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Tree>
    <p:extLst>
      <p:ext uri="{BB962C8B-B14F-4D97-AF65-F5344CB8AC3E}">
        <p14:creationId xmlns:p14="http://schemas.microsoft.com/office/powerpoint/2010/main" val="273953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Distribución de </a:t>
            </a:r>
            <a:r>
              <a:rPr lang="es-EC" dirty="0" err="1" smtClean="0"/>
              <a:t>Core</a:t>
            </a:r>
            <a:endParaRPr lang="es-EC" dirty="0"/>
          </a:p>
        </p:txBody>
      </p:sp>
      <p:pic>
        <p:nvPicPr>
          <p:cNvPr id="4" name="3 Marcador de contenido"/>
          <p:cNvPicPr>
            <a:picLocks noGrp="1"/>
          </p:cNvPicPr>
          <p:nvPr>
            <p:ph idx="1"/>
          </p:nvPr>
        </p:nvPicPr>
        <p:blipFill rotWithShape="1">
          <a:blip r:embed="rId2"/>
          <a:srcRect l="27571" t="20604" r="22976" b="16735"/>
          <a:stretch/>
        </p:blipFill>
        <p:spPr bwMode="auto">
          <a:xfrm>
            <a:off x="4355976" y="1412776"/>
            <a:ext cx="4680520" cy="4968552"/>
          </a:xfrm>
          <a:prstGeom prst="rect">
            <a:avLst/>
          </a:prstGeom>
          <a:ln>
            <a:noFill/>
          </a:ln>
          <a:extLst>
            <a:ext uri="{53640926-AAD7-44D8-BBD7-CCE9431645EC}">
              <a14:shadowObscured xmlns:a14="http://schemas.microsoft.com/office/drawing/2010/main"/>
            </a:ext>
          </a:extLst>
        </p:spPr>
      </p:pic>
      <p:pic>
        <p:nvPicPr>
          <p:cNvPr id="5" name="4 Imagen" descr="C:\Users\User\Documents\Bluetooth\Inbox\Fotos tesis\DSC_0274.jpg"/>
          <p:cNvPicPr/>
          <p:nvPr/>
        </p:nvPicPr>
        <p:blipFill rotWithShape="1">
          <a:blip r:embed="rId3" cstate="print">
            <a:extLst>
              <a:ext uri="{28A0092B-C50C-407E-A947-70E740481C1C}">
                <a14:useLocalDpi xmlns:a14="http://schemas.microsoft.com/office/drawing/2010/main" val="0"/>
              </a:ext>
            </a:extLst>
          </a:blip>
          <a:srcRect r="27924" b="24804"/>
          <a:stretch/>
        </p:blipFill>
        <p:spPr bwMode="auto">
          <a:xfrm>
            <a:off x="179512" y="1876724"/>
            <a:ext cx="4176464" cy="43605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6102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INTRODUCCIÓN</a:t>
            </a:r>
            <a:endParaRPr lang="es-EC" dirty="0"/>
          </a:p>
        </p:txBody>
      </p:sp>
      <p:sp>
        <p:nvSpPr>
          <p:cNvPr id="3" name="2 Marcador de contenido"/>
          <p:cNvSpPr>
            <a:spLocks noGrp="1"/>
          </p:cNvSpPr>
          <p:nvPr>
            <p:ph idx="1"/>
          </p:nvPr>
        </p:nvSpPr>
        <p:spPr>
          <a:xfrm>
            <a:off x="323528" y="1447800"/>
            <a:ext cx="8610160" cy="4800600"/>
          </a:xfrm>
        </p:spPr>
        <p:txBody>
          <a:bodyPr>
            <a:normAutofit/>
          </a:bodyPr>
          <a:lstStyle/>
          <a:p>
            <a:r>
              <a:rPr lang="es-EC" dirty="0"/>
              <a:t>La empresa </a:t>
            </a:r>
            <a:r>
              <a:rPr lang="es-EC" dirty="0" err="1"/>
              <a:t>Absorpelsa</a:t>
            </a:r>
            <a:r>
              <a:rPr lang="es-EC" dirty="0"/>
              <a:t> basa su producción en la elaboración del Papel Higiénico en varias etapas, </a:t>
            </a:r>
            <a:r>
              <a:rPr lang="es-EC" dirty="0" smtClean="0"/>
              <a:t>que son:</a:t>
            </a:r>
          </a:p>
          <a:p>
            <a:pPr marL="514350" indent="-514350">
              <a:buAutoNum type="arabicPeriod"/>
            </a:pPr>
            <a:r>
              <a:rPr lang="es-EC" dirty="0" smtClean="0"/>
              <a:t>Disgregación </a:t>
            </a:r>
          </a:p>
          <a:p>
            <a:pPr marL="514350" indent="-514350">
              <a:buAutoNum type="arabicPeriod"/>
            </a:pPr>
            <a:r>
              <a:rPr lang="es-EC" dirty="0" smtClean="0"/>
              <a:t>Prensado </a:t>
            </a:r>
          </a:p>
          <a:p>
            <a:pPr marL="514350" indent="-514350">
              <a:buAutoNum type="arabicPeriod" startAt="3"/>
            </a:pPr>
            <a:r>
              <a:rPr lang="es-EC" dirty="0" smtClean="0"/>
              <a:t>Secado</a:t>
            </a:r>
          </a:p>
          <a:p>
            <a:pPr marL="514350" indent="-514350">
              <a:buAutoNum type="arabicPeriod" startAt="3"/>
            </a:pPr>
            <a:r>
              <a:rPr lang="es-EC" dirty="0" err="1" smtClean="0"/>
              <a:t>Crepado</a:t>
            </a:r>
            <a:endParaRPr lang="es-EC" dirty="0" smtClean="0"/>
          </a:p>
          <a:p>
            <a:pPr marL="514350" indent="-514350">
              <a:buAutoNum type="arabicPeriod" startAt="3"/>
            </a:pPr>
            <a:r>
              <a:rPr lang="es-EC" dirty="0" smtClean="0"/>
              <a:t>Línea de conversión</a:t>
            </a:r>
            <a:endParaRPr lang="es-EC" dirty="0"/>
          </a:p>
        </p:txBody>
      </p:sp>
    </p:spTree>
    <p:extLst>
      <p:ext uri="{BB962C8B-B14F-4D97-AF65-F5344CB8AC3E}">
        <p14:creationId xmlns:p14="http://schemas.microsoft.com/office/powerpoint/2010/main" val="337638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a:off x="6444208" y="3284984"/>
            <a:ext cx="1008112" cy="2424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14" name="1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
        <p:nvSpPr>
          <p:cNvPr id="15" name="14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sp>
        <p:nvSpPr>
          <p:cNvPr id="16" name="15 CuadroTexto"/>
          <p:cNvSpPr txBox="1"/>
          <p:nvPr/>
        </p:nvSpPr>
        <p:spPr>
          <a:xfrm>
            <a:off x="7593181" y="4144590"/>
            <a:ext cx="1368323" cy="923330"/>
          </a:xfrm>
          <a:prstGeom prst="rect">
            <a:avLst/>
          </a:prstGeom>
          <a:noFill/>
        </p:spPr>
        <p:txBody>
          <a:bodyPr wrap="none" rtlCol="0">
            <a:spAutoFit/>
          </a:bodyPr>
          <a:lstStyle/>
          <a:p>
            <a:r>
              <a:rPr lang="es-EC" dirty="0">
                <a:solidFill>
                  <a:srgbClr val="0070C0"/>
                </a:solidFill>
              </a:rPr>
              <a:t>Distribución</a:t>
            </a:r>
            <a:r>
              <a:rPr lang="es-EC" dirty="0">
                <a:solidFill>
                  <a:prstClr val="black"/>
                </a:solidFill>
              </a:rPr>
              <a:t> </a:t>
            </a:r>
          </a:p>
          <a:p>
            <a:r>
              <a:rPr lang="es-EC" dirty="0">
                <a:solidFill>
                  <a:srgbClr val="0070C0"/>
                </a:solidFill>
              </a:rPr>
              <a:t>De </a:t>
            </a:r>
            <a:r>
              <a:rPr lang="es-EC" dirty="0" err="1">
                <a:solidFill>
                  <a:srgbClr val="0070C0"/>
                </a:solidFill>
              </a:rPr>
              <a:t>Core</a:t>
            </a:r>
            <a:endParaRPr lang="es-EC" dirty="0">
              <a:solidFill>
                <a:srgbClr val="0070C0"/>
              </a:solidFill>
            </a:endParaRPr>
          </a:p>
          <a:p>
            <a:endParaRPr lang="es-EC" dirty="0">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75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Sellado del Papel</a:t>
            </a:r>
            <a:endParaRPr lang="es-EC" dirty="0"/>
          </a:p>
        </p:txBody>
      </p:sp>
      <p:pic>
        <p:nvPicPr>
          <p:cNvPr id="4" name="3 Marcador de contenido"/>
          <p:cNvPicPr>
            <a:picLocks noGrp="1"/>
          </p:cNvPicPr>
          <p:nvPr>
            <p:ph idx="1"/>
          </p:nvPr>
        </p:nvPicPr>
        <p:blipFill rotWithShape="1">
          <a:blip r:embed="rId2"/>
          <a:srcRect l="32166" t="20628" r="20350" b="23328"/>
          <a:stretch/>
        </p:blipFill>
        <p:spPr bwMode="auto">
          <a:xfrm>
            <a:off x="4540755" y="1594484"/>
            <a:ext cx="4608512" cy="4962654"/>
          </a:xfrm>
          <a:prstGeom prst="rect">
            <a:avLst/>
          </a:prstGeom>
          <a:ln>
            <a:noFill/>
          </a:ln>
          <a:extLst>
            <a:ext uri="{53640926-AAD7-44D8-BBD7-CCE9431645EC}">
              <a14:shadowObscured xmlns:a14="http://schemas.microsoft.com/office/drawing/2010/main"/>
            </a:ext>
          </a:extLst>
        </p:spPr>
      </p:pic>
      <p:pic>
        <p:nvPicPr>
          <p:cNvPr id="5" name="4 Imagen" descr="C:\Users\User\Documents\Bluetooth\Inbox\Fotos tesis\DSC_0277.jpg"/>
          <p:cNvPicPr/>
          <p:nvPr/>
        </p:nvPicPr>
        <p:blipFill rotWithShape="1">
          <a:blip r:embed="rId3" cstate="print">
            <a:extLst>
              <a:ext uri="{28A0092B-C50C-407E-A947-70E740481C1C}">
                <a14:useLocalDpi xmlns:a14="http://schemas.microsoft.com/office/drawing/2010/main" val="0"/>
              </a:ext>
            </a:extLst>
          </a:blip>
          <a:srcRect l="1176" t="17252" b="9138"/>
          <a:stretch/>
        </p:blipFill>
        <p:spPr bwMode="auto">
          <a:xfrm>
            <a:off x="0" y="1594484"/>
            <a:ext cx="4572000" cy="52635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220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14" name="1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
        <p:nvSpPr>
          <p:cNvPr id="15" name="14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sp>
        <p:nvSpPr>
          <p:cNvPr id="16" name="15 CuadroTexto"/>
          <p:cNvSpPr txBox="1"/>
          <p:nvPr/>
        </p:nvSpPr>
        <p:spPr>
          <a:xfrm>
            <a:off x="7593181" y="4144590"/>
            <a:ext cx="1368323" cy="923330"/>
          </a:xfrm>
          <a:prstGeom prst="rect">
            <a:avLst/>
          </a:prstGeom>
          <a:noFill/>
        </p:spPr>
        <p:txBody>
          <a:bodyPr wrap="none" rtlCol="0">
            <a:spAutoFit/>
          </a:bodyPr>
          <a:lstStyle/>
          <a:p>
            <a:r>
              <a:rPr lang="es-EC" dirty="0">
                <a:solidFill>
                  <a:srgbClr val="0070C0"/>
                </a:solidFill>
              </a:rPr>
              <a:t>Distribución</a:t>
            </a:r>
            <a:r>
              <a:rPr lang="es-EC" dirty="0">
                <a:solidFill>
                  <a:prstClr val="black"/>
                </a:solidFill>
              </a:rPr>
              <a:t> </a:t>
            </a:r>
          </a:p>
          <a:p>
            <a:r>
              <a:rPr lang="es-EC" dirty="0">
                <a:solidFill>
                  <a:srgbClr val="0070C0"/>
                </a:solidFill>
              </a:rPr>
              <a:t>De </a:t>
            </a:r>
            <a:r>
              <a:rPr lang="es-EC" dirty="0" err="1">
                <a:solidFill>
                  <a:srgbClr val="0070C0"/>
                </a:solidFill>
              </a:rPr>
              <a:t>Core</a:t>
            </a:r>
            <a:endParaRPr lang="es-EC" dirty="0">
              <a:solidFill>
                <a:srgbClr val="0070C0"/>
              </a:solidFill>
            </a:endParaRPr>
          </a:p>
          <a:p>
            <a:endParaRPr lang="es-EC" dirty="0">
              <a:solidFill>
                <a:prstClr val="black"/>
              </a:solidFill>
            </a:endParaRPr>
          </a:p>
        </p:txBody>
      </p:sp>
      <p:sp>
        <p:nvSpPr>
          <p:cNvPr id="17" name="16 CuadroTexto"/>
          <p:cNvSpPr txBox="1"/>
          <p:nvPr/>
        </p:nvSpPr>
        <p:spPr>
          <a:xfrm>
            <a:off x="7264832" y="5944633"/>
            <a:ext cx="1208985" cy="646331"/>
          </a:xfrm>
          <a:prstGeom prst="rect">
            <a:avLst/>
          </a:prstGeom>
          <a:noFill/>
        </p:spPr>
        <p:txBody>
          <a:bodyPr wrap="none" rtlCol="0">
            <a:spAutoFit/>
          </a:bodyPr>
          <a:lstStyle/>
          <a:p>
            <a:r>
              <a:rPr lang="es-EC" dirty="0">
                <a:solidFill>
                  <a:srgbClr val="0070C0"/>
                </a:solidFill>
              </a:rPr>
              <a:t>Sellado de </a:t>
            </a:r>
          </a:p>
          <a:p>
            <a:r>
              <a:rPr lang="es-EC" dirty="0">
                <a:solidFill>
                  <a:srgbClr val="0070C0"/>
                </a:solidFill>
              </a:rPr>
              <a:t>Papel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Elipse"/>
          <p:cNvSpPr/>
          <p:nvPr/>
        </p:nvSpPr>
        <p:spPr>
          <a:xfrm>
            <a:off x="5146158" y="5445224"/>
            <a:ext cx="1874114" cy="1368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Tree>
    <p:extLst>
      <p:ext uri="{BB962C8B-B14F-4D97-AF65-F5344CB8AC3E}">
        <p14:creationId xmlns:p14="http://schemas.microsoft.com/office/powerpoint/2010/main" val="49516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Acumulador rollos de papel</a:t>
            </a:r>
            <a:endParaRPr lang="es-EC" dirty="0"/>
          </a:p>
        </p:txBody>
      </p:sp>
      <p:pic>
        <p:nvPicPr>
          <p:cNvPr id="4" name="3 Marcador de contenido" descr="C:\Users\User\Documents\Bluetooth\Inbox\Fotos tesis\DSC_028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268761"/>
            <a:ext cx="6984776" cy="5040560"/>
          </a:xfrm>
          <a:prstGeom prst="rect">
            <a:avLst/>
          </a:prstGeom>
          <a:noFill/>
          <a:ln>
            <a:noFill/>
          </a:ln>
        </p:spPr>
      </p:pic>
    </p:spTree>
    <p:extLst>
      <p:ext uri="{BB962C8B-B14F-4D97-AF65-F5344CB8AC3E}">
        <p14:creationId xmlns:p14="http://schemas.microsoft.com/office/powerpoint/2010/main" val="586800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14" name="1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
        <p:nvSpPr>
          <p:cNvPr id="15" name="14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sp>
        <p:nvSpPr>
          <p:cNvPr id="16" name="15 CuadroTexto"/>
          <p:cNvSpPr txBox="1"/>
          <p:nvPr/>
        </p:nvSpPr>
        <p:spPr>
          <a:xfrm>
            <a:off x="7593181" y="4144590"/>
            <a:ext cx="1368323" cy="923330"/>
          </a:xfrm>
          <a:prstGeom prst="rect">
            <a:avLst/>
          </a:prstGeom>
          <a:noFill/>
        </p:spPr>
        <p:txBody>
          <a:bodyPr wrap="none" rtlCol="0">
            <a:spAutoFit/>
          </a:bodyPr>
          <a:lstStyle/>
          <a:p>
            <a:r>
              <a:rPr lang="es-EC" dirty="0">
                <a:solidFill>
                  <a:srgbClr val="0070C0"/>
                </a:solidFill>
              </a:rPr>
              <a:t>Distribución</a:t>
            </a:r>
            <a:r>
              <a:rPr lang="es-EC" dirty="0">
                <a:solidFill>
                  <a:prstClr val="black"/>
                </a:solidFill>
              </a:rPr>
              <a:t> </a:t>
            </a:r>
          </a:p>
          <a:p>
            <a:r>
              <a:rPr lang="es-EC" dirty="0">
                <a:solidFill>
                  <a:srgbClr val="0070C0"/>
                </a:solidFill>
              </a:rPr>
              <a:t>De </a:t>
            </a:r>
            <a:r>
              <a:rPr lang="es-EC" dirty="0" err="1">
                <a:solidFill>
                  <a:srgbClr val="0070C0"/>
                </a:solidFill>
              </a:rPr>
              <a:t>Core</a:t>
            </a:r>
            <a:endParaRPr lang="es-EC" dirty="0">
              <a:solidFill>
                <a:srgbClr val="0070C0"/>
              </a:solidFill>
            </a:endParaRPr>
          </a:p>
          <a:p>
            <a:endParaRPr lang="es-EC" dirty="0">
              <a:solidFill>
                <a:prstClr val="black"/>
              </a:solidFill>
            </a:endParaRPr>
          </a:p>
        </p:txBody>
      </p:sp>
      <p:sp>
        <p:nvSpPr>
          <p:cNvPr id="17" name="16 CuadroTexto"/>
          <p:cNvSpPr txBox="1"/>
          <p:nvPr/>
        </p:nvSpPr>
        <p:spPr>
          <a:xfrm>
            <a:off x="7264832" y="5944633"/>
            <a:ext cx="1208985" cy="646331"/>
          </a:xfrm>
          <a:prstGeom prst="rect">
            <a:avLst/>
          </a:prstGeom>
          <a:noFill/>
        </p:spPr>
        <p:txBody>
          <a:bodyPr wrap="none" rtlCol="0">
            <a:spAutoFit/>
          </a:bodyPr>
          <a:lstStyle/>
          <a:p>
            <a:r>
              <a:rPr lang="es-EC" dirty="0">
                <a:solidFill>
                  <a:srgbClr val="0070C0"/>
                </a:solidFill>
              </a:rPr>
              <a:t>Sellado de </a:t>
            </a:r>
          </a:p>
          <a:p>
            <a:r>
              <a:rPr lang="es-EC" dirty="0">
                <a:solidFill>
                  <a:srgbClr val="0070C0"/>
                </a:solidFill>
              </a:rPr>
              <a:t>Papel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CuadroTexto"/>
          <p:cNvSpPr txBox="1"/>
          <p:nvPr/>
        </p:nvSpPr>
        <p:spPr>
          <a:xfrm>
            <a:off x="603800" y="4698588"/>
            <a:ext cx="1330814" cy="369332"/>
          </a:xfrm>
          <a:prstGeom prst="rect">
            <a:avLst/>
          </a:prstGeom>
          <a:noFill/>
        </p:spPr>
        <p:txBody>
          <a:bodyPr wrap="none" rtlCol="0">
            <a:spAutoFit/>
          </a:bodyPr>
          <a:lstStyle/>
          <a:p>
            <a:r>
              <a:rPr lang="es-EC" dirty="0">
                <a:solidFill>
                  <a:srgbClr val="0070C0"/>
                </a:solidFill>
              </a:rPr>
              <a:t>Acumulador</a:t>
            </a:r>
          </a:p>
        </p:txBody>
      </p:sp>
      <p:sp>
        <p:nvSpPr>
          <p:cNvPr id="21" name="20 Elipse"/>
          <p:cNvSpPr/>
          <p:nvPr/>
        </p:nvSpPr>
        <p:spPr>
          <a:xfrm>
            <a:off x="1709816" y="4293096"/>
            <a:ext cx="3436341" cy="25202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Tree>
    <p:extLst>
      <p:ext uri="{BB962C8B-B14F-4D97-AF65-F5344CB8AC3E}">
        <p14:creationId xmlns:p14="http://schemas.microsoft.com/office/powerpoint/2010/main" val="29152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2771800" y="1389837"/>
            <a:ext cx="936104" cy="20628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7" name="6 Elipse"/>
          <p:cNvSpPr/>
          <p:nvPr/>
        </p:nvSpPr>
        <p:spPr>
          <a:xfrm>
            <a:off x="4282062" y="1507957"/>
            <a:ext cx="864096"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8" name="7 Elipse"/>
          <p:cNvSpPr/>
          <p:nvPr/>
        </p:nvSpPr>
        <p:spPr>
          <a:xfrm>
            <a:off x="5940152" y="1660357"/>
            <a:ext cx="720080"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9" name="8 Elipse"/>
          <p:cNvSpPr/>
          <p:nvPr/>
        </p:nvSpPr>
        <p:spPr>
          <a:xfrm>
            <a:off x="6444208" y="3284984"/>
            <a:ext cx="1008112" cy="2424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14" name="1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
        <p:nvSpPr>
          <p:cNvPr id="15" name="14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sp>
        <p:nvSpPr>
          <p:cNvPr id="16" name="15 CuadroTexto"/>
          <p:cNvSpPr txBox="1"/>
          <p:nvPr/>
        </p:nvSpPr>
        <p:spPr>
          <a:xfrm>
            <a:off x="7593181" y="4144590"/>
            <a:ext cx="1368323" cy="923330"/>
          </a:xfrm>
          <a:prstGeom prst="rect">
            <a:avLst/>
          </a:prstGeom>
          <a:noFill/>
        </p:spPr>
        <p:txBody>
          <a:bodyPr wrap="none" rtlCol="0">
            <a:spAutoFit/>
          </a:bodyPr>
          <a:lstStyle/>
          <a:p>
            <a:r>
              <a:rPr lang="es-EC" dirty="0">
                <a:solidFill>
                  <a:srgbClr val="0070C0"/>
                </a:solidFill>
              </a:rPr>
              <a:t>Distribución</a:t>
            </a:r>
            <a:r>
              <a:rPr lang="es-EC" dirty="0">
                <a:solidFill>
                  <a:prstClr val="black"/>
                </a:solidFill>
              </a:rPr>
              <a:t> </a:t>
            </a:r>
          </a:p>
          <a:p>
            <a:r>
              <a:rPr lang="es-EC" dirty="0">
                <a:solidFill>
                  <a:srgbClr val="0070C0"/>
                </a:solidFill>
              </a:rPr>
              <a:t>De </a:t>
            </a:r>
            <a:r>
              <a:rPr lang="es-EC" dirty="0" err="1">
                <a:solidFill>
                  <a:srgbClr val="0070C0"/>
                </a:solidFill>
              </a:rPr>
              <a:t>Core</a:t>
            </a:r>
            <a:endParaRPr lang="es-EC" dirty="0">
              <a:solidFill>
                <a:srgbClr val="0070C0"/>
              </a:solidFill>
            </a:endParaRPr>
          </a:p>
          <a:p>
            <a:endParaRPr lang="es-EC" dirty="0">
              <a:solidFill>
                <a:prstClr val="black"/>
              </a:solidFill>
            </a:endParaRPr>
          </a:p>
        </p:txBody>
      </p:sp>
      <p:sp>
        <p:nvSpPr>
          <p:cNvPr id="17" name="16 CuadroTexto"/>
          <p:cNvSpPr txBox="1"/>
          <p:nvPr/>
        </p:nvSpPr>
        <p:spPr>
          <a:xfrm>
            <a:off x="7264832" y="5944633"/>
            <a:ext cx="1208985" cy="646331"/>
          </a:xfrm>
          <a:prstGeom prst="rect">
            <a:avLst/>
          </a:prstGeom>
          <a:noFill/>
        </p:spPr>
        <p:txBody>
          <a:bodyPr wrap="none" rtlCol="0">
            <a:spAutoFit/>
          </a:bodyPr>
          <a:lstStyle/>
          <a:p>
            <a:r>
              <a:rPr lang="es-EC" dirty="0">
                <a:solidFill>
                  <a:srgbClr val="0070C0"/>
                </a:solidFill>
              </a:rPr>
              <a:t>Sellado de </a:t>
            </a:r>
          </a:p>
          <a:p>
            <a:r>
              <a:rPr lang="es-EC" dirty="0">
                <a:solidFill>
                  <a:srgbClr val="0070C0"/>
                </a:solidFill>
              </a:rPr>
              <a:t>Papel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CuadroTexto"/>
          <p:cNvSpPr txBox="1"/>
          <p:nvPr/>
        </p:nvSpPr>
        <p:spPr>
          <a:xfrm>
            <a:off x="603800" y="4698588"/>
            <a:ext cx="1330814" cy="369332"/>
          </a:xfrm>
          <a:prstGeom prst="rect">
            <a:avLst/>
          </a:prstGeom>
          <a:noFill/>
        </p:spPr>
        <p:txBody>
          <a:bodyPr wrap="none" rtlCol="0">
            <a:spAutoFit/>
          </a:bodyPr>
          <a:lstStyle/>
          <a:p>
            <a:r>
              <a:rPr lang="es-EC" dirty="0">
                <a:solidFill>
                  <a:srgbClr val="0070C0"/>
                </a:solidFill>
              </a:rPr>
              <a:t>Acumulador</a:t>
            </a:r>
          </a:p>
        </p:txBody>
      </p:sp>
      <p:sp>
        <p:nvSpPr>
          <p:cNvPr id="10" name="9 Elipse"/>
          <p:cNvSpPr/>
          <p:nvPr/>
        </p:nvSpPr>
        <p:spPr>
          <a:xfrm>
            <a:off x="5146158" y="5445224"/>
            <a:ext cx="1874114" cy="13681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21" name="20 Elipse"/>
          <p:cNvSpPr/>
          <p:nvPr/>
        </p:nvSpPr>
        <p:spPr>
          <a:xfrm>
            <a:off x="1709816" y="4293096"/>
            <a:ext cx="3436341" cy="25202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Tree>
    <p:extLst>
      <p:ext uri="{BB962C8B-B14F-4D97-AF65-F5344CB8AC3E}">
        <p14:creationId xmlns:p14="http://schemas.microsoft.com/office/powerpoint/2010/main" val="264817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9" grpId="0" animBg="1" autoUpdateAnimBg="0"/>
      <p:bldP spid="10" grpId="0" animBg="1" autoUpdateAnimBg="0"/>
      <p:bldP spid="2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98080" cy="706090"/>
          </a:xfrm>
        </p:spPr>
        <p:txBody>
          <a:bodyPr>
            <a:normAutofit fontScale="90000"/>
          </a:bodyPr>
          <a:lstStyle/>
          <a:p>
            <a:r>
              <a:rPr lang="es-EC" dirty="0" smtClean="0"/>
              <a:t>Implementación</a:t>
            </a:r>
            <a:endParaRPr lang="es-EC" dirty="0"/>
          </a:p>
        </p:txBody>
      </p:sp>
      <p:sp>
        <p:nvSpPr>
          <p:cNvPr id="7" name="1 Título"/>
          <p:cNvSpPr txBox="1">
            <a:spLocks/>
          </p:cNvSpPr>
          <p:nvPr/>
        </p:nvSpPr>
        <p:spPr>
          <a:xfrm>
            <a:off x="1403648" y="1133128"/>
            <a:ext cx="7498080" cy="706090"/>
          </a:xfrm>
          <a:prstGeom prst="rect">
            <a:avLst/>
          </a:prstGeom>
        </p:spPr>
        <p:txBody>
          <a:bodyPr anchor="ctr">
            <a:normAutofit fontScale="97500"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endParaRPr lang="es-ES" dirty="0" smtClean="0">
              <a:solidFill>
                <a:srgbClr val="1F497D">
                  <a:satMod val="130000"/>
                </a:srgbClr>
              </a:solidFill>
            </a:endParaRPr>
          </a:p>
        </p:txBody>
      </p:sp>
      <p:pic>
        <p:nvPicPr>
          <p:cNvPr id="8" name="7 Marcador de contenido"/>
          <p:cNvPicPr>
            <a:picLocks noGrp="1"/>
          </p:cNvPicPr>
          <p:nvPr>
            <p:ph idx="1"/>
          </p:nvPr>
        </p:nvPicPr>
        <p:blipFill rotWithShape="1">
          <a:blip r:embed="rId2" cstate="print">
            <a:extLst>
              <a:ext uri="{28A0092B-C50C-407E-A947-70E740481C1C}">
                <a14:useLocalDpi xmlns:a14="http://schemas.microsoft.com/office/drawing/2010/main" val="0"/>
              </a:ext>
            </a:extLst>
          </a:blip>
          <a:srcRect l="23553" t="19932" r="5788" b="31419"/>
          <a:stretch/>
        </p:blipFill>
        <p:spPr bwMode="auto">
          <a:xfrm>
            <a:off x="179512" y="1486173"/>
            <a:ext cx="8722216" cy="43910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1933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Comunicación </a:t>
            </a:r>
            <a:r>
              <a:rPr lang="es-EC" dirty="0" err="1" smtClean="0"/>
              <a:t>Profibus</a:t>
            </a:r>
            <a:endParaRPr lang="es-EC" dirty="0"/>
          </a:p>
        </p:txBody>
      </p:sp>
      <p:sp>
        <p:nvSpPr>
          <p:cNvPr id="6" name="5 Marcador de contenido"/>
          <p:cNvSpPr>
            <a:spLocks noGrp="1"/>
          </p:cNvSpPr>
          <p:nvPr>
            <p:ph idx="1"/>
          </p:nvPr>
        </p:nvSpPr>
        <p:spPr>
          <a:xfrm>
            <a:off x="457200" y="1600200"/>
            <a:ext cx="8363272" cy="4781127"/>
          </a:xfrm>
        </p:spPr>
        <p:txBody>
          <a:bodyPr>
            <a:normAutofit/>
          </a:bodyPr>
          <a:lstStyle/>
          <a:p>
            <a:r>
              <a:rPr lang="es-EC" dirty="0" smtClean="0"/>
              <a:t>Se pueden conectar hasta 127 segmentos, pero hasta 32 estaciones por segmento</a:t>
            </a:r>
          </a:p>
          <a:p>
            <a:r>
              <a:rPr lang="es-EC" dirty="0" smtClean="0"/>
              <a:t>Distancia máxima es de 1200m</a:t>
            </a:r>
          </a:p>
          <a:p>
            <a:r>
              <a:rPr lang="es-EC" dirty="0"/>
              <a:t>La velocidad de transmisión puede ajustarse en escalones </a:t>
            </a:r>
            <a:r>
              <a:rPr lang="es-EC" dirty="0" smtClean="0"/>
              <a:t>de </a:t>
            </a:r>
            <a:r>
              <a:rPr lang="en-US" dirty="0" smtClean="0"/>
              <a:t>9,6 </a:t>
            </a:r>
            <a:r>
              <a:rPr lang="en-US" dirty="0" err="1"/>
              <a:t>kbit</a:t>
            </a:r>
            <a:r>
              <a:rPr lang="en-US" dirty="0"/>
              <a:t>/s a 12 Mbit/s</a:t>
            </a:r>
          </a:p>
          <a:p>
            <a:pPr marL="0" indent="0">
              <a:buNone/>
            </a:pPr>
            <a:r>
              <a:rPr lang="es-EC" dirty="0"/>
              <a:t>• La longitud máxima de segmento depende de la velocidad </a:t>
            </a:r>
            <a:r>
              <a:rPr lang="es-EC" dirty="0" smtClean="0"/>
              <a:t>de transmisión</a:t>
            </a:r>
          </a:p>
        </p:txBody>
      </p:sp>
    </p:spTree>
    <p:extLst>
      <p:ext uri="{BB962C8B-B14F-4D97-AF65-F5344CB8AC3E}">
        <p14:creationId xmlns:p14="http://schemas.microsoft.com/office/powerpoint/2010/main" val="4252880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Comunicación </a:t>
            </a:r>
            <a:r>
              <a:rPr lang="es-EC" dirty="0" err="1" smtClean="0"/>
              <a:t>Profibus</a:t>
            </a:r>
            <a:endParaRPr lang="es-EC" dirty="0"/>
          </a:p>
        </p:txBody>
      </p:sp>
      <p:pic>
        <p:nvPicPr>
          <p:cNvPr id="4" name="3 Marcador de contenido"/>
          <p:cNvPicPr>
            <a:picLocks noGrp="1"/>
          </p:cNvPicPr>
          <p:nvPr>
            <p:ph idx="1"/>
          </p:nvPr>
        </p:nvPicPr>
        <p:blipFill rotWithShape="1">
          <a:blip r:embed="rId2" cstate="print"/>
          <a:srcRect l="1635" t="19979" r="27233" b="37120"/>
          <a:stretch/>
        </p:blipFill>
        <p:spPr bwMode="auto">
          <a:xfrm>
            <a:off x="251520" y="1268760"/>
            <a:ext cx="8229600" cy="2790561"/>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print"/>
          <a:srcRect l="17002" t="50516" r="31025" b="5498"/>
          <a:stretch/>
        </p:blipFill>
        <p:spPr bwMode="auto">
          <a:xfrm>
            <a:off x="1780125" y="4149080"/>
            <a:ext cx="5113655" cy="2433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11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36712"/>
            <a:ext cx="8229600" cy="580926"/>
          </a:xfrm>
        </p:spPr>
        <p:txBody>
          <a:bodyPr>
            <a:normAutofit fontScale="90000"/>
          </a:bodyPr>
          <a:lstStyle/>
          <a:p>
            <a:r>
              <a:rPr lang="es-EC" dirty="0" smtClean="0"/>
              <a:t>Asignar dirección </a:t>
            </a:r>
            <a:r>
              <a:rPr lang="es-EC" dirty="0" err="1" smtClean="0"/>
              <a:t>Profibus</a:t>
            </a:r>
            <a:endParaRPr lang="es-EC" dirty="0"/>
          </a:p>
        </p:txBody>
      </p:sp>
      <p:pic>
        <p:nvPicPr>
          <p:cNvPr id="4" name="3 Marcador de contenido"/>
          <p:cNvPicPr>
            <a:picLocks noGrp="1"/>
          </p:cNvPicPr>
          <p:nvPr>
            <p:ph idx="1"/>
          </p:nvPr>
        </p:nvPicPr>
        <p:blipFill rotWithShape="1">
          <a:blip r:embed="rId2" cstate="print"/>
          <a:srcRect l="1709" t="21621" r="42707" b="33446"/>
          <a:stretch/>
        </p:blipFill>
        <p:spPr bwMode="auto">
          <a:xfrm>
            <a:off x="899592" y="1916832"/>
            <a:ext cx="7232118" cy="3286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4961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49"/>
            <a:ext cx="8064896" cy="4176464"/>
          </a:xfrm>
        </p:spPr>
        <p:txBody>
          <a:bodyPr>
            <a:normAutofit/>
          </a:bodyPr>
          <a:lstStyle/>
          <a:p>
            <a:pPr marL="0" indent="0" algn="ctr">
              <a:buNone/>
            </a:pPr>
            <a:endParaRPr lang="es-EC" dirty="0" smtClean="0"/>
          </a:p>
          <a:p>
            <a:pPr marL="0" indent="0" algn="ctr">
              <a:buNone/>
            </a:pPr>
            <a:r>
              <a:rPr lang="es-EC" dirty="0" smtClean="0"/>
              <a:t>ELABORACIÓN DE BOBINAS</a:t>
            </a:r>
            <a:endParaRPr lang="es-EC" dirty="0"/>
          </a:p>
        </p:txBody>
      </p:sp>
      <p:pic>
        <p:nvPicPr>
          <p:cNvPr id="2050" name="Picture 2" descr="C:\Users\User\Documents\TESIS DARIO\papeles nuevos\proces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76872"/>
            <a:ext cx="842493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197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4704"/>
            <a:ext cx="8229600" cy="652934"/>
          </a:xfrm>
        </p:spPr>
        <p:txBody>
          <a:bodyPr>
            <a:normAutofit fontScale="90000"/>
          </a:bodyPr>
          <a:lstStyle/>
          <a:p>
            <a:r>
              <a:rPr lang="es-EC" dirty="0" smtClean="0"/>
              <a:t>Telegrama de transmisión de datos  </a:t>
            </a:r>
            <a:endParaRPr lang="es-EC" dirty="0"/>
          </a:p>
        </p:txBody>
      </p:sp>
      <p:pic>
        <p:nvPicPr>
          <p:cNvPr id="7" name="3 Marcador de contenido"/>
          <p:cNvPicPr>
            <a:picLocks/>
          </p:cNvPicPr>
          <p:nvPr/>
        </p:nvPicPr>
        <p:blipFill rotWithShape="1">
          <a:blip r:embed="rId2" cstate="print"/>
          <a:srcRect l="6268" t="60765" r="53278" b="30589"/>
          <a:stretch/>
        </p:blipFill>
        <p:spPr bwMode="auto">
          <a:xfrm>
            <a:off x="597744" y="2924944"/>
            <a:ext cx="7920880" cy="15121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7611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Telegrama estándar 20--2/6</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3995108859"/>
              </p:ext>
            </p:extLst>
          </p:nvPr>
        </p:nvGraphicFramePr>
        <p:xfrm>
          <a:off x="899592" y="1942943"/>
          <a:ext cx="7272808" cy="4366376"/>
        </p:xfrm>
        <a:graphic>
          <a:graphicData uri="http://schemas.openxmlformats.org/drawingml/2006/table">
            <a:tbl>
              <a:tblPr firstRow="1" firstCol="1" bandRow="1">
                <a:tableStyleId>{5C22544A-7EE6-4342-B048-85BDC9FD1C3A}</a:tableStyleId>
              </a:tblPr>
              <a:tblGrid>
                <a:gridCol w="4116759"/>
                <a:gridCol w="3156049"/>
              </a:tblGrid>
              <a:tr h="311884">
                <a:tc>
                  <a:txBody>
                    <a:bodyPr/>
                    <a:lstStyle/>
                    <a:p>
                      <a:pPr algn="just">
                        <a:lnSpc>
                          <a:spcPct val="150000"/>
                        </a:lnSpc>
                        <a:spcAft>
                          <a:spcPts val="0"/>
                        </a:spcAft>
                      </a:pPr>
                      <a:r>
                        <a:rPr lang="es-EC" sz="1200">
                          <a:effectLst/>
                        </a:rPr>
                        <a:t>TELEGRAMA VARIADOR</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DIRECCIÓN PLC</a:t>
                      </a:r>
                      <a:endParaRPr lang="es-EC" sz="1100">
                        <a:effectLst/>
                        <a:latin typeface="Calibri"/>
                        <a:ea typeface="Times New Roman"/>
                        <a:cs typeface="Times New Roman"/>
                      </a:endParaRPr>
                    </a:p>
                  </a:txBody>
                  <a:tcPr marL="68580" marR="68580" marT="0" marB="0"/>
                </a:tc>
              </a:tr>
              <a:tr h="311884">
                <a:tc gridSpan="2">
                  <a:txBody>
                    <a:bodyPr/>
                    <a:lstStyle/>
                    <a:p>
                      <a:pPr algn="just">
                        <a:lnSpc>
                          <a:spcPct val="150000"/>
                        </a:lnSpc>
                        <a:spcAft>
                          <a:spcPts val="0"/>
                        </a:spcAft>
                      </a:pPr>
                      <a:r>
                        <a:rPr lang="es-EC" sz="1200">
                          <a:effectLst/>
                        </a:rPr>
                        <a:t>Las palabras de recepción serán: </a:t>
                      </a:r>
                      <a:endParaRPr lang="es-EC" sz="1100">
                        <a:effectLst/>
                        <a:latin typeface="Calibri"/>
                        <a:ea typeface="Times New Roman"/>
                        <a:cs typeface="Times New Roman"/>
                      </a:endParaRPr>
                    </a:p>
                  </a:txBody>
                  <a:tcPr marL="68580" marR="68580" marT="0" marB="0"/>
                </a:tc>
                <a:tc hMerge="1">
                  <a:txBody>
                    <a:bodyPr/>
                    <a:lstStyle/>
                    <a:p>
                      <a:endParaRPr lang="es-EC"/>
                    </a:p>
                  </a:txBody>
                  <a:tcPr/>
                </a:tc>
              </a:tr>
              <a:tr h="311884">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Palabra de Control </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QW256</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Consigna</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QW258</a:t>
                      </a:r>
                      <a:endParaRPr lang="es-EC" sz="1100">
                        <a:effectLst/>
                        <a:latin typeface="Calibri"/>
                        <a:ea typeface="Times New Roman"/>
                        <a:cs typeface="Times New Roman"/>
                      </a:endParaRPr>
                    </a:p>
                  </a:txBody>
                  <a:tcPr marL="68580" marR="68580" marT="0" marB="0"/>
                </a:tc>
              </a:tr>
              <a:tr h="311884">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r>
              <a:tr h="311884">
                <a:tc gridSpan="2">
                  <a:txBody>
                    <a:bodyPr/>
                    <a:lstStyle/>
                    <a:p>
                      <a:pPr algn="just">
                        <a:lnSpc>
                          <a:spcPct val="150000"/>
                        </a:lnSpc>
                        <a:spcAft>
                          <a:spcPts val="0"/>
                        </a:spcAft>
                      </a:pPr>
                      <a:r>
                        <a:rPr lang="es-EC" sz="1200">
                          <a:effectLst/>
                        </a:rPr>
                        <a:t>Las palabras de envío serán:</a:t>
                      </a:r>
                      <a:endParaRPr lang="es-EC" sz="1100">
                        <a:effectLst/>
                        <a:latin typeface="Calibri"/>
                        <a:ea typeface="Times New Roman"/>
                        <a:cs typeface="Times New Roman"/>
                      </a:endParaRPr>
                    </a:p>
                  </a:txBody>
                  <a:tcPr marL="68580" marR="68580" marT="0" marB="0"/>
                </a:tc>
                <a:tc hMerge="1">
                  <a:txBody>
                    <a:bodyPr/>
                    <a:lstStyle/>
                    <a:p>
                      <a:endParaRPr lang="es-EC"/>
                    </a:p>
                  </a:txBody>
                  <a:tcPr/>
                </a:tc>
              </a:tr>
              <a:tr h="311884">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Estado del Variador</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IW268</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Velocidad actual</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IW270</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Intensidad real filtrada</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IW272</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Par actual</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IW274</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Potencia activa actual</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a:effectLst/>
                        </a:rPr>
                        <a:t>IW276</a:t>
                      </a:r>
                      <a:endParaRPr lang="es-EC" sz="1100">
                        <a:effectLst/>
                        <a:latin typeface="Calibri"/>
                        <a:ea typeface="Times New Roman"/>
                        <a:cs typeface="Times New Roman"/>
                      </a:endParaRPr>
                    </a:p>
                  </a:txBody>
                  <a:tcPr marL="68580" marR="68580" marT="0" marB="0"/>
                </a:tc>
              </a:tr>
              <a:tr h="311884">
                <a:tc>
                  <a:txBody>
                    <a:bodyPr/>
                    <a:lstStyle/>
                    <a:p>
                      <a:pPr marL="342900" lvl="0" indent="-342900" algn="just">
                        <a:lnSpc>
                          <a:spcPct val="150000"/>
                        </a:lnSpc>
                        <a:spcAft>
                          <a:spcPts val="0"/>
                        </a:spcAft>
                        <a:buFont typeface="+mj-lt"/>
                        <a:buAutoNum type="arabicPeriod"/>
                      </a:pPr>
                      <a:r>
                        <a:rPr lang="es-EC" sz="1200">
                          <a:effectLst/>
                        </a:rPr>
                        <a:t>Palabra de fallo</a:t>
                      </a:r>
                      <a:endParaRPr lang="es-EC" sz="1100">
                        <a:effectLst/>
                        <a:latin typeface="Calibri"/>
                        <a:ea typeface="Times New Roman"/>
                        <a:cs typeface="Times New Roman"/>
                      </a:endParaRPr>
                    </a:p>
                  </a:txBody>
                  <a:tcPr marL="68580" marR="68580" marT="0" marB="0"/>
                </a:tc>
                <a:tc>
                  <a:txBody>
                    <a:bodyPr/>
                    <a:lstStyle/>
                    <a:p>
                      <a:pPr marL="457200" algn="just">
                        <a:lnSpc>
                          <a:spcPct val="150000"/>
                        </a:lnSpc>
                        <a:spcAft>
                          <a:spcPts val="0"/>
                        </a:spcAft>
                      </a:pPr>
                      <a:r>
                        <a:rPr lang="es-EC" sz="1200" dirty="0">
                          <a:effectLst/>
                        </a:rPr>
                        <a:t>IW278</a:t>
                      </a:r>
                      <a:endParaRPr lang="es-EC" sz="11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785195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Programación Variador de Velocidad</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847540396"/>
              </p:ext>
            </p:extLst>
          </p:nvPr>
        </p:nvGraphicFramePr>
        <p:xfrm>
          <a:off x="1115616" y="1916830"/>
          <a:ext cx="6696745" cy="3240361"/>
        </p:xfrm>
        <a:graphic>
          <a:graphicData uri="http://schemas.openxmlformats.org/drawingml/2006/table">
            <a:tbl>
              <a:tblPr firstRow="1" firstCol="1" bandRow="1">
                <a:tableStyleId>{5C22544A-7EE6-4342-B048-85BDC9FD1C3A}</a:tableStyleId>
              </a:tblPr>
              <a:tblGrid>
                <a:gridCol w="1516405"/>
                <a:gridCol w="2646520"/>
                <a:gridCol w="2533820"/>
              </a:tblGrid>
              <a:tr h="448167">
                <a:tc>
                  <a:txBody>
                    <a:bodyPr/>
                    <a:lstStyle/>
                    <a:p>
                      <a:pPr algn="just">
                        <a:lnSpc>
                          <a:spcPct val="150000"/>
                        </a:lnSpc>
                        <a:spcAft>
                          <a:spcPts val="0"/>
                        </a:spcAft>
                      </a:pPr>
                      <a:r>
                        <a:rPr lang="es-EC" sz="1200">
                          <a:effectLst/>
                        </a:rPr>
                        <a:t>Parámetro</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Especificación</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Parámetro Programado</a:t>
                      </a:r>
                      <a:endParaRPr lang="es-EC" sz="1100">
                        <a:effectLst/>
                        <a:latin typeface="Calibri"/>
                        <a:ea typeface="Times New Roman"/>
                        <a:cs typeface="Times New Roman"/>
                      </a:endParaRPr>
                    </a:p>
                  </a:txBody>
                  <a:tcPr marL="68580" marR="68580" marT="0" marB="0"/>
                </a:tc>
              </a:tr>
              <a:tr h="448167">
                <a:tc>
                  <a:txBody>
                    <a:bodyPr/>
                    <a:lstStyle/>
                    <a:p>
                      <a:pPr algn="just">
                        <a:lnSpc>
                          <a:spcPct val="150000"/>
                        </a:lnSpc>
                        <a:spcAft>
                          <a:spcPts val="0"/>
                        </a:spcAft>
                      </a:pPr>
                      <a:r>
                        <a:rPr lang="es-EC" sz="1200">
                          <a:effectLst/>
                        </a:rPr>
                        <a:t>P15</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Macro Profibus</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7</a:t>
                      </a:r>
                      <a:endParaRPr lang="es-EC" sz="1100">
                        <a:effectLst/>
                        <a:latin typeface="Calibri"/>
                        <a:ea typeface="Times New Roman"/>
                        <a:cs typeface="Times New Roman"/>
                      </a:endParaRPr>
                    </a:p>
                  </a:txBody>
                  <a:tcPr marL="68580" marR="68580" marT="0" marB="0"/>
                </a:tc>
              </a:tr>
              <a:tr h="448167">
                <a:tc>
                  <a:txBody>
                    <a:bodyPr/>
                    <a:lstStyle/>
                    <a:p>
                      <a:pPr algn="just">
                        <a:lnSpc>
                          <a:spcPct val="150000"/>
                        </a:lnSpc>
                        <a:spcAft>
                          <a:spcPts val="0"/>
                        </a:spcAft>
                      </a:pPr>
                      <a:r>
                        <a:rPr lang="es-EC" sz="1200">
                          <a:effectLst/>
                        </a:rPr>
                        <a:t>P918</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Dirección Profibus</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3</a:t>
                      </a:r>
                      <a:endParaRPr lang="es-EC" sz="1100">
                        <a:effectLst/>
                        <a:latin typeface="Calibri"/>
                        <a:ea typeface="Times New Roman"/>
                        <a:cs typeface="Times New Roman"/>
                      </a:endParaRPr>
                    </a:p>
                  </a:txBody>
                  <a:tcPr marL="68580" marR="68580" marT="0" marB="0"/>
                </a:tc>
              </a:tr>
              <a:tr h="947930">
                <a:tc>
                  <a:txBody>
                    <a:bodyPr/>
                    <a:lstStyle/>
                    <a:p>
                      <a:pPr algn="just">
                        <a:lnSpc>
                          <a:spcPct val="150000"/>
                        </a:lnSpc>
                        <a:spcAft>
                          <a:spcPts val="0"/>
                        </a:spcAft>
                      </a:pPr>
                      <a:r>
                        <a:rPr lang="es-EC" sz="1200">
                          <a:effectLst/>
                        </a:rPr>
                        <a:t>P922</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Selección de Telegrama</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20:Telegrama estándar </a:t>
                      </a:r>
                      <a:endParaRPr lang="es-EC" sz="1100">
                        <a:effectLst/>
                      </a:endParaRPr>
                    </a:p>
                    <a:p>
                      <a:pPr algn="just">
                        <a:lnSpc>
                          <a:spcPct val="150000"/>
                        </a:lnSpc>
                        <a:spcAft>
                          <a:spcPts val="0"/>
                        </a:spcAft>
                      </a:pPr>
                      <a:r>
                        <a:rPr lang="es-EC" sz="1200">
                          <a:effectLst/>
                        </a:rPr>
                        <a:t>PZD 2/6</a:t>
                      </a:r>
                      <a:endParaRPr lang="es-EC" sz="1100">
                        <a:effectLst/>
                        <a:latin typeface="Calibri"/>
                        <a:ea typeface="Times New Roman"/>
                        <a:cs typeface="Times New Roman"/>
                      </a:endParaRPr>
                    </a:p>
                  </a:txBody>
                  <a:tcPr marL="68580" marR="68580" marT="0" marB="0"/>
                </a:tc>
              </a:tr>
              <a:tr h="947930">
                <a:tc>
                  <a:txBody>
                    <a:bodyPr/>
                    <a:lstStyle/>
                    <a:p>
                      <a:pPr algn="just">
                        <a:lnSpc>
                          <a:spcPct val="150000"/>
                        </a:lnSpc>
                        <a:spcAft>
                          <a:spcPts val="0"/>
                        </a:spcAft>
                      </a:pPr>
                      <a:r>
                        <a:rPr lang="es-EC" sz="1200">
                          <a:effectLst/>
                        </a:rPr>
                        <a:t>P2030</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Protocolo de </a:t>
                      </a:r>
                      <a:endParaRPr lang="es-EC" sz="1100">
                        <a:effectLst/>
                      </a:endParaRPr>
                    </a:p>
                    <a:p>
                      <a:pPr algn="just">
                        <a:lnSpc>
                          <a:spcPct val="150000"/>
                        </a:lnSpc>
                        <a:spcAft>
                          <a:spcPts val="0"/>
                        </a:spcAft>
                      </a:pPr>
                      <a:r>
                        <a:rPr lang="es-EC" sz="1200">
                          <a:effectLst/>
                        </a:rPr>
                        <a:t>comunicación</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dirty="0">
                          <a:effectLst/>
                        </a:rPr>
                        <a:t>3:Profibus</a:t>
                      </a:r>
                      <a:endParaRPr lang="es-EC" sz="11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98142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196" y="836712"/>
            <a:ext cx="8229600" cy="1728192"/>
          </a:xfrm>
        </p:spPr>
        <p:txBody>
          <a:bodyPr>
            <a:normAutofit/>
          </a:bodyPr>
          <a:lstStyle/>
          <a:p>
            <a:r>
              <a:rPr lang="es-EC" dirty="0"/>
              <a:t>Adicional a esto la unidad de control tiene un </a:t>
            </a:r>
            <a:r>
              <a:rPr lang="es-EC" dirty="0" err="1"/>
              <a:t>dip</a:t>
            </a:r>
            <a:r>
              <a:rPr lang="es-EC" dirty="0"/>
              <a:t> </a:t>
            </a:r>
            <a:r>
              <a:rPr lang="es-EC" dirty="0" err="1"/>
              <a:t>switch</a:t>
            </a:r>
            <a:r>
              <a:rPr lang="es-EC" dirty="0"/>
              <a:t> en el cual se debe poner la misma dirección </a:t>
            </a:r>
            <a:r>
              <a:rPr lang="es-EC" dirty="0" err="1"/>
              <a:t>profibus</a:t>
            </a:r>
            <a:r>
              <a:rPr lang="es-EC" dirty="0"/>
              <a:t> en número binario</a:t>
            </a:r>
          </a:p>
        </p:txBody>
      </p:sp>
      <p:pic>
        <p:nvPicPr>
          <p:cNvPr id="4" name="3 Marcador de contenido"/>
          <p:cNvPicPr>
            <a:picLocks/>
          </p:cNvPicPr>
          <p:nvPr/>
        </p:nvPicPr>
        <p:blipFill rotWithShape="1">
          <a:blip r:embed="rId2" cstate="print"/>
          <a:srcRect l="64742" t="38175" r="8902" b="33109"/>
          <a:stretch/>
        </p:blipFill>
        <p:spPr bwMode="auto">
          <a:xfrm>
            <a:off x="1547664" y="2780928"/>
            <a:ext cx="5544616" cy="33843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17072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 Programación Servo Motor</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29746266"/>
              </p:ext>
            </p:extLst>
          </p:nvPr>
        </p:nvGraphicFramePr>
        <p:xfrm>
          <a:off x="1259632" y="1628800"/>
          <a:ext cx="6840760" cy="4104456"/>
        </p:xfrm>
        <a:graphic>
          <a:graphicData uri="http://schemas.openxmlformats.org/drawingml/2006/table">
            <a:tbl>
              <a:tblPr firstRow="1" firstCol="1" bandRow="1">
                <a:tableStyleId>{5C22544A-7EE6-4342-B048-85BDC9FD1C3A}</a:tableStyleId>
              </a:tblPr>
              <a:tblGrid>
                <a:gridCol w="1944967"/>
                <a:gridCol w="2468996"/>
                <a:gridCol w="2426797"/>
              </a:tblGrid>
              <a:tr h="838237">
                <a:tc>
                  <a:txBody>
                    <a:bodyPr/>
                    <a:lstStyle/>
                    <a:p>
                      <a:pPr algn="just">
                        <a:lnSpc>
                          <a:spcPct val="150000"/>
                        </a:lnSpc>
                        <a:spcAft>
                          <a:spcPts val="0"/>
                        </a:spcAft>
                      </a:pPr>
                      <a:r>
                        <a:rPr lang="es-EC" sz="1200" dirty="0">
                          <a:effectLst/>
                        </a:rPr>
                        <a:t>Parámetro</a:t>
                      </a:r>
                      <a:endParaRPr lang="es-EC" sz="1100" dirty="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Especificación</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Parámetro   </a:t>
                      </a:r>
                      <a:endParaRPr lang="es-EC" sz="1100">
                        <a:effectLst/>
                      </a:endParaRPr>
                    </a:p>
                    <a:p>
                      <a:pPr algn="just">
                        <a:lnSpc>
                          <a:spcPct val="150000"/>
                        </a:lnSpc>
                        <a:spcAft>
                          <a:spcPts val="0"/>
                        </a:spcAft>
                      </a:pPr>
                      <a:r>
                        <a:rPr lang="es-EC" sz="1200">
                          <a:effectLst/>
                        </a:rPr>
                        <a:t>Programado</a:t>
                      </a:r>
                      <a:endParaRPr lang="es-EC" sz="1100">
                        <a:effectLst/>
                        <a:latin typeface="Calibri"/>
                        <a:ea typeface="Times New Roman"/>
                        <a:cs typeface="Times New Roman"/>
                      </a:endParaRPr>
                    </a:p>
                  </a:txBody>
                  <a:tcPr marL="68580" marR="68580" marT="0" marB="0"/>
                </a:tc>
              </a:tr>
              <a:tr h="660433">
                <a:tc>
                  <a:txBody>
                    <a:bodyPr/>
                    <a:lstStyle/>
                    <a:p>
                      <a:pPr algn="just">
                        <a:lnSpc>
                          <a:spcPct val="150000"/>
                        </a:lnSpc>
                        <a:spcAft>
                          <a:spcPts val="0"/>
                        </a:spcAft>
                      </a:pPr>
                      <a:r>
                        <a:rPr lang="es-EC" sz="1200">
                          <a:effectLst/>
                        </a:rPr>
                        <a:t>PA 01</a:t>
                      </a:r>
                      <a:endParaRPr lang="es-EC" sz="1100">
                        <a:effectLst/>
                      </a:endParaRPr>
                    </a:p>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Tipo de motor</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12</a:t>
                      </a:r>
                      <a:endParaRPr lang="es-EC" sz="1100">
                        <a:effectLst/>
                        <a:latin typeface="Calibri"/>
                        <a:ea typeface="Times New Roman"/>
                        <a:cs typeface="Times New Roman"/>
                      </a:endParaRPr>
                    </a:p>
                  </a:txBody>
                  <a:tcPr marL="68580" marR="68580" marT="0" marB="0"/>
                </a:tc>
              </a:tr>
              <a:tr h="312243">
                <a:tc>
                  <a:txBody>
                    <a:bodyPr/>
                    <a:lstStyle/>
                    <a:p>
                      <a:pPr algn="just">
                        <a:lnSpc>
                          <a:spcPct val="150000"/>
                        </a:lnSpc>
                        <a:spcAft>
                          <a:spcPts val="0"/>
                        </a:spcAft>
                      </a:pPr>
                      <a:r>
                        <a:rPr lang="es-EC" sz="1200">
                          <a:effectLst/>
                        </a:rPr>
                        <a:t>PA 03</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Estado de las Entradas</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15</a:t>
                      </a:r>
                      <a:endParaRPr lang="es-EC" sz="1100">
                        <a:effectLst/>
                        <a:latin typeface="Calibri"/>
                        <a:ea typeface="Times New Roman"/>
                        <a:cs typeface="Times New Roman"/>
                      </a:endParaRPr>
                    </a:p>
                  </a:txBody>
                  <a:tcPr marL="68580" marR="68580" marT="0" marB="0"/>
                </a:tc>
              </a:tr>
              <a:tr h="1008624">
                <a:tc>
                  <a:txBody>
                    <a:bodyPr/>
                    <a:lstStyle/>
                    <a:p>
                      <a:pPr algn="just">
                        <a:lnSpc>
                          <a:spcPct val="150000"/>
                        </a:lnSpc>
                        <a:spcAft>
                          <a:spcPts val="0"/>
                        </a:spcAft>
                      </a:pPr>
                      <a:r>
                        <a:rPr lang="es-EC" sz="1200">
                          <a:effectLst/>
                        </a:rPr>
                        <a:t>PA 04</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dirty="0">
                          <a:effectLst/>
                        </a:rPr>
                        <a:t>Se selecciona el modo  de control de la velocidad  en este caso   Analógicamente</a:t>
                      </a:r>
                      <a:endParaRPr lang="es-EC" sz="11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dirty="0">
                          <a:effectLst/>
                        </a:rPr>
                        <a:t>1</a:t>
                      </a:r>
                      <a:endParaRPr lang="es-EC" sz="1100" dirty="0">
                        <a:effectLst/>
                        <a:latin typeface="Calibri"/>
                        <a:ea typeface="Times New Roman"/>
                        <a:cs typeface="Times New Roman"/>
                      </a:endParaRPr>
                    </a:p>
                  </a:txBody>
                  <a:tcPr marL="68580" marR="68580" marT="0" marB="0"/>
                </a:tc>
              </a:tr>
              <a:tr h="312243">
                <a:tc>
                  <a:txBody>
                    <a:bodyPr/>
                    <a:lstStyle/>
                    <a:p>
                      <a:pPr algn="just">
                        <a:lnSpc>
                          <a:spcPct val="150000"/>
                        </a:lnSpc>
                        <a:spcAft>
                          <a:spcPts val="0"/>
                        </a:spcAft>
                      </a:pPr>
                      <a:r>
                        <a:rPr lang="es-EC" sz="1200">
                          <a:effectLst/>
                        </a:rPr>
                        <a:t>PA 14</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Rango de -10 a 10 V DC</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0</a:t>
                      </a:r>
                      <a:endParaRPr lang="es-EC" sz="1100">
                        <a:effectLst/>
                        <a:latin typeface="Calibri"/>
                        <a:ea typeface="Times New Roman"/>
                        <a:cs typeface="Times New Roman"/>
                      </a:endParaRPr>
                    </a:p>
                  </a:txBody>
                  <a:tcPr marL="68580" marR="68580" marT="0" marB="0"/>
                </a:tc>
              </a:tr>
              <a:tr h="312243">
                <a:tc>
                  <a:txBody>
                    <a:bodyPr/>
                    <a:lstStyle/>
                    <a:p>
                      <a:pPr algn="just">
                        <a:lnSpc>
                          <a:spcPct val="150000"/>
                        </a:lnSpc>
                        <a:spcAft>
                          <a:spcPts val="0"/>
                        </a:spcAft>
                      </a:pPr>
                      <a:r>
                        <a:rPr lang="es-EC" sz="1200">
                          <a:effectLst/>
                        </a:rPr>
                        <a:t>PA 15</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Inversión de Giro</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1</a:t>
                      </a:r>
                      <a:endParaRPr lang="es-EC" sz="1100">
                        <a:effectLst/>
                        <a:latin typeface="Calibri"/>
                        <a:ea typeface="Times New Roman"/>
                        <a:cs typeface="Times New Roman"/>
                      </a:endParaRPr>
                    </a:p>
                  </a:txBody>
                  <a:tcPr marL="68580" marR="68580" marT="0" marB="0"/>
                </a:tc>
              </a:tr>
              <a:tr h="660433">
                <a:tc>
                  <a:txBody>
                    <a:bodyPr/>
                    <a:lstStyle/>
                    <a:p>
                      <a:pPr algn="just">
                        <a:lnSpc>
                          <a:spcPct val="150000"/>
                        </a:lnSpc>
                        <a:spcAft>
                          <a:spcPts val="0"/>
                        </a:spcAft>
                      </a:pPr>
                      <a:r>
                        <a:rPr lang="es-EC" sz="1200">
                          <a:effectLst/>
                        </a:rPr>
                        <a:t>PA 23  </a:t>
                      </a:r>
                      <a:endParaRPr lang="es-EC" sz="1100">
                        <a:effectLst/>
                      </a:endParaRPr>
                    </a:p>
                    <a:p>
                      <a:pPr algn="just">
                        <a:lnSpc>
                          <a:spcPct val="150000"/>
                        </a:lnSpc>
                        <a:spcAft>
                          <a:spcPts val="0"/>
                        </a:spcAft>
                      </a:pPr>
                      <a:r>
                        <a:rPr lang="es-EC" sz="1200">
                          <a:effectLst/>
                        </a:rPr>
                        <a:t> </a:t>
                      </a:r>
                      <a:endParaRPr lang="es-EC" sz="1100">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C" sz="1200">
                          <a:effectLst/>
                        </a:rPr>
                        <a:t>Máxima velocidad</a:t>
                      </a:r>
                      <a:endParaRPr lang="es-EC" sz="11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dirty="0">
                          <a:effectLst/>
                        </a:rPr>
                        <a:t>2500 RPM</a:t>
                      </a:r>
                      <a:endParaRPr lang="es-EC" sz="11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865487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Programacion de HMI</a:t>
            </a:r>
            <a:endParaRPr lang="es-EC" dirty="0"/>
          </a:p>
        </p:txBody>
      </p:sp>
      <p:pic>
        <p:nvPicPr>
          <p:cNvPr id="8" name="7 Imagen"/>
          <p:cNvPicPr/>
          <p:nvPr/>
        </p:nvPicPr>
        <p:blipFill rotWithShape="1">
          <a:blip r:embed="rId2"/>
          <a:srcRect l="23900" t="20209" r="41230" b="31359"/>
          <a:stretch/>
        </p:blipFill>
        <p:spPr bwMode="auto">
          <a:xfrm>
            <a:off x="179512" y="1628800"/>
            <a:ext cx="4320480" cy="360040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extLst>
              <a:ext uri="{28A0092B-C50C-407E-A947-70E740481C1C}">
                <a14:useLocalDpi xmlns:a14="http://schemas.microsoft.com/office/drawing/2010/main" val="0"/>
              </a:ext>
            </a:extLst>
          </a:blip>
          <a:srcRect l="23704" t="19860" r="41034" b="30662"/>
          <a:stretch/>
        </p:blipFill>
        <p:spPr bwMode="auto">
          <a:xfrm>
            <a:off x="4644008" y="1599291"/>
            <a:ext cx="4312403" cy="36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9088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rotWithShape="1">
          <a:blip r:embed="rId2"/>
          <a:srcRect l="23312" t="19860" r="41034" b="30662"/>
          <a:stretch/>
        </p:blipFill>
        <p:spPr bwMode="auto">
          <a:xfrm>
            <a:off x="2051720" y="2060848"/>
            <a:ext cx="5127809" cy="39720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8954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387491"/>
            <a:ext cx="6840760" cy="1138138"/>
          </a:xfrm>
        </p:spPr>
        <p:txBody>
          <a:bodyPr>
            <a:noAutofit/>
          </a:bodyPr>
          <a:lstStyle/>
          <a:p>
            <a:r>
              <a:rPr lang="es-EC" sz="4800" dirty="0" smtClean="0"/>
              <a:t>Pruebas y Resultados </a:t>
            </a:r>
            <a:r>
              <a:rPr lang="es-EC" sz="4800" dirty="0" err="1" smtClean="0"/>
              <a:t>Desbobinado</a:t>
            </a:r>
            <a:endParaRPr lang="es-EC" sz="4800" dirty="0"/>
          </a:p>
        </p:txBody>
      </p:sp>
      <p:graphicFrame>
        <p:nvGraphicFramePr>
          <p:cNvPr id="8" name="7 Diagrama"/>
          <p:cNvGraphicFramePr/>
          <p:nvPr>
            <p:extLst>
              <p:ext uri="{D42A27DB-BD31-4B8C-83A1-F6EECF244321}">
                <p14:modId xmlns:p14="http://schemas.microsoft.com/office/powerpoint/2010/main" val="747895821"/>
              </p:ext>
            </p:extLst>
          </p:nvPr>
        </p:nvGraphicFramePr>
        <p:xfrm>
          <a:off x="539552" y="5652087"/>
          <a:ext cx="3923928"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Diagrama"/>
          <p:cNvGraphicFramePr/>
          <p:nvPr>
            <p:extLst>
              <p:ext uri="{D42A27DB-BD31-4B8C-83A1-F6EECF244321}">
                <p14:modId xmlns:p14="http://schemas.microsoft.com/office/powerpoint/2010/main" val="3147832529"/>
              </p:ext>
            </p:extLst>
          </p:nvPr>
        </p:nvGraphicFramePr>
        <p:xfrm>
          <a:off x="5273938" y="6298418"/>
          <a:ext cx="3258502"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8 Imagen" descr="C:\Users\User\Documents\Bluetooth\Inbox\DSC_0244.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556792"/>
            <a:ext cx="4572001" cy="5301208"/>
          </a:xfrm>
          <a:prstGeom prst="rect">
            <a:avLst/>
          </a:prstGeom>
          <a:noFill/>
          <a:ln>
            <a:noFill/>
          </a:ln>
        </p:spPr>
      </p:pic>
      <p:pic>
        <p:nvPicPr>
          <p:cNvPr id="10" name="9 Imagen" descr="C:\Users\User\Documents\Bluetooth\Inbox\DSC_0249.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1" y="1556792"/>
            <a:ext cx="4464495" cy="5301208"/>
          </a:xfrm>
          <a:prstGeom prst="rect">
            <a:avLst/>
          </a:prstGeom>
          <a:noFill/>
          <a:ln>
            <a:noFill/>
          </a:ln>
        </p:spPr>
      </p:pic>
    </p:spTree>
    <p:extLst>
      <p:ext uri="{BB962C8B-B14F-4D97-AF65-F5344CB8AC3E}">
        <p14:creationId xmlns:p14="http://schemas.microsoft.com/office/powerpoint/2010/main" val="415740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76176" rIns="91440" bIns="0" numCol="1" anchor="ctr" anchorCtr="0" compatLnSpc="1">
            <a:prstTxWarp prst="textNoShape">
              <a:avLst/>
            </a:prstTxWarp>
            <a:spAutoFit/>
          </a:bodyPr>
          <a:lstStyle/>
          <a:p>
            <a:endParaRPr lang="es-EC">
              <a:solidFill>
                <a:prstClr val="black"/>
              </a:solidFill>
            </a:endParaRPr>
          </a:p>
        </p:txBody>
      </p:sp>
      <p:graphicFrame>
        <p:nvGraphicFramePr>
          <p:cNvPr id="3" name="2 Diagrama"/>
          <p:cNvGraphicFramePr/>
          <p:nvPr>
            <p:extLst>
              <p:ext uri="{D42A27DB-BD31-4B8C-83A1-F6EECF244321}">
                <p14:modId xmlns:p14="http://schemas.microsoft.com/office/powerpoint/2010/main" val="2213109124"/>
              </p:ext>
            </p:extLst>
          </p:nvPr>
        </p:nvGraphicFramePr>
        <p:xfrm>
          <a:off x="395535" y="6309320"/>
          <a:ext cx="4485523"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descr="C:\Users\User\Documents\Bluetooth\Inbox\DSC_025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268760"/>
            <a:ext cx="4572000" cy="5589239"/>
          </a:xfrm>
          <a:prstGeom prst="rect">
            <a:avLst/>
          </a:prstGeom>
          <a:noFill/>
          <a:ln>
            <a:noFill/>
          </a:ln>
        </p:spPr>
      </p:pic>
      <p:pic>
        <p:nvPicPr>
          <p:cNvPr id="9" name="8 Imagen" descr="C:\Users\User\Documents\Bluetooth\Inbox\DSC_025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68760"/>
            <a:ext cx="4572000" cy="5589240"/>
          </a:xfrm>
          <a:prstGeom prst="rect">
            <a:avLst/>
          </a:prstGeom>
          <a:noFill/>
          <a:ln>
            <a:noFill/>
          </a:ln>
        </p:spPr>
      </p:pic>
      <p:sp>
        <p:nvSpPr>
          <p:cNvPr id="10" name="1 Título"/>
          <p:cNvSpPr>
            <a:spLocks noGrp="1"/>
          </p:cNvSpPr>
          <p:nvPr>
            <p:ph type="title"/>
          </p:nvPr>
        </p:nvSpPr>
        <p:spPr>
          <a:xfrm>
            <a:off x="899592" y="387491"/>
            <a:ext cx="6840760" cy="1138138"/>
          </a:xfrm>
        </p:spPr>
        <p:txBody>
          <a:bodyPr>
            <a:noAutofit/>
          </a:bodyPr>
          <a:lstStyle/>
          <a:p>
            <a:r>
              <a:rPr lang="es-EC" sz="4800" dirty="0" smtClean="0"/>
              <a:t>Texturizado</a:t>
            </a:r>
            <a:endParaRPr lang="es-EC" sz="4800" dirty="0"/>
          </a:p>
        </p:txBody>
      </p:sp>
    </p:spTree>
    <p:extLst>
      <p:ext uri="{BB962C8B-B14F-4D97-AF65-F5344CB8AC3E}">
        <p14:creationId xmlns:p14="http://schemas.microsoft.com/office/powerpoint/2010/main" val="4005800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1092302123"/>
              </p:ext>
            </p:extLst>
          </p:nvPr>
        </p:nvGraphicFramePr>
        <p:xfrm>
          <a:off x="467544" y="4995444"/>
          <a:ext cx="3600400"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Diagrama"/>
          <p:cNvGraphicFramePr/>
          <p:nvPr>
            <p:extLst>
              <p:ext uri="{D42A27DB-BD31-4B8C-83A1-F6EECF244321}">
                <p14:modId xmlns:p14="http://schemas.microsoft.com/office/powerpoint/2010/main" val="3217753162"/>
              </p:ext>
            </p:extLst>
          </p:nvPr>
        </p:nvGraphicFramePr>
        <p:xfrm>
          <a:off x="5076056" y="2708920"/>
          <a:ext cx="3927678"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3 Diagrama"/>
          <p:cNvGraphicFramePr/>
          <p:nvPr>
            <p:extLst>
              <p:ext uri="{D42A27DB-BD31-4B8C-83A1-F6EECF244321}">
                <p14:modId xmlns:p14="http://schemas.microsoft.com/office/powerpoint/2010/main" val="216692922"/>
              </p:ext>
            </p:extLst>
          </p:nvPr>
        </p:nvGraphicFramePr>
        <p:xfrm>
          <a:off x="5148064" y="6309320"/>
          <a:ext cx="3379451"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 name="9 Imagen"/>
          <p:cNvPicPr/>
          <p:nvPr/>
        </p:nvPicPr>
        <p:blipFill rotWithShape="1">
          <a:blip r:embed="rId17"/>
          <a:srcRect l="8971" t="6227" r="8534" b="16712"/>
          <a:stretch/>
        </p:blipFill>
        <p:spPr bwMode="auto">
          <a:xfrm>
            <a:off x="1" y="1844824"/>
            <a:ext cx="4427322" cy="4293096"/>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18"/>
          <a:srcRect l="8971" t="6616" r="8752" b="12821"/>
          <a:stretch/>
        </p:blipFill>
        <p:spPr bwMode="auto">
          <a:xfrm>
            <a:off x="4427322" y="1811536"/>
            <a:ext cx="4716677" cy="4293096"/>
          </a:xfrm>
          <a:prstGeom prst="rect">
            <a:avLst/>
          </a:prstGeom>
          <a:ln>
            <a:noFill/>
          </a:ln>
          <a:extLst>
            <a:ext uri="{53640926-AAD7-44D8-BBD7-CCE9431645EC}">
              <a14:shadowObscured xmlns:a14="http://schemas.microsoft.com/office/drawing/2010/main"/>
            </a:ext>
          </a:extLst>
        </p:spPr>
      </p:pic>
      <p:sp>
        <p:nvSpPr>
          <p:cNvPr id="12" name="1 Título"/>
          <p:cNvSpPr>
            <a:spLocks noGrp="1"/>
          </p:cNvSpPr>
          <p:nvPr>
            <p:ph type="title"/>
          </p:nvPr>
        </p:nvSpPr>
        <p:spPr>
          <a:xfrm>
            <a:off x="899592" y="387491"/>
            <a:ext cx="6840760" cy="1138138"/>
          </a:xfrm>
        </p:spPr>
        <p:txBody>
          <a:bodyPr>
            <a:noAutofit/>
          </a:bodyPr>
          <a:lstStyle/>
          <a:p>
            <a:r>
              <a:rPr lang="es-EC" sz="4800" dirty="0" smtClean="0"/>
              <a:t>Texturizado</a:t>
            </a:r>
            <a:endParaRPr lang="es-EC" sz="4800" dirty="0"/>
          </a:p>
        </p:txBody>
      </p:sp>
    </p:spTree>
    <p:extLst>
      <p:ext uri="{BB962C8B-B14F-4D97-AF65-F5344CB8AC3E}">
        <p14:creationId xmlns:p14="http://schemas.microsoft.com/office/powerpoint/2010/main" val="754349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ELABORACIÓN DE BOBINAS</a:t>
            </a:r>
            <a:endParaRPr lang="es-EC" dirty="0"/>
          </a:p>
        </p:txBody>
      </p:sp>
      <p:sp>
        <p:nvSpPr>
          <p:cNvPr id="3" name="2 Marcador de contenido"/>
          <p:cNvSpPr>
            <a:spLocks noGrp="1"/>
          </p:cNvSpPr>
          <p:nvPr>
            <p:ph idx="1"/>
          </p:nvPr>
        </p:nvSpPr>
        <p:spPr/>
        <p:txBody>
          <a:bodyPr/>
          <a:lstStyle/>
          <a:p>
            <a:pPr algn="just"/>
            <a:r>
              <a:rPr lang="es-EC" dirty="0"/>
              <a:t>El resultado del proceso de fabricación es un rollo de papel de grandes dimensiones </a:t>
            </a:r>
            <a:r>
              <a:rPr lang="es-EC" dirty="0" smtClean="0"/>
              <a:t>“jumbo”, </a:t>
            </a:r>
            <a:r>
              <a:rPr lang="es-EC" dirty="0"/>
              <a:t>cuyo diámetro es de 1,30 a 2,5 m. y su peso de 2 a 3 toneladas</a:t>
            </a:r>
            <a:r>
              <a:rPr lang="es-EC" dirty="0" smtClean="0"/>
              <a:t>.</a:t>
            </a:r>
          </a:p>
          <a:p>
            <a:pPr algn="just"/>
            <a:r>
              <a:rPr lang="es-EC" dirty="0"/>
              <a:t> </a:t>
            </a:r>
            <a:r>
              <a:rPr lang="es-EC" dirty="0" smtClean="0"/>
              <a:t>Área </a:t>
            </a:r>
            <a:r>
              <a:rPr lang="es-EC" dirty="0"/>
              <a:t>seca que se basa en darle al producto la forma de </a:t>
            </a:r>
            <a:r>
              <a:rPr lang="es-EC" dirty="0" smtClean="0"/>
              <a:t>bastones cuyo diámetro es de  10 a 15 cm</a:t>
            </a:r>
            <a:endParaRPr lang="es-EC" dirty="0"/>
          </a:p>
        </p:txBody>
      </p:sp>
    </p:spTree>
    <p:extLst>
      <p:ext uri="{BB962C8B-B14F-4D97-AF65-F5344CB8AC3E}">
        <p14:creationId xmlns:p14="http://schemas.microsoft.com/office/powerpoint/2010/main" val="8211221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S" dirty="0" smtClean="0"/>
              <a:t>Rebobinado</a:t>
            </a:r>
            <a:endParaRPr lang="es-ES" dirty="0"/>
          </a:p>
        </p:txBody>
      </p:sp>
      <p:pic>
        <p:nvPicPr>
          <p:cNvPr id="12" name="11 Imagen"/>
          <p:cNvPicPr/>
          <p:nvPr/>
        </p:nvPicPr>
        <p:blipFill rotWithShape="1">
          <a:blip r:embed="rId2"/>
          <a:srcRect l="8315" t="7396" r="9190" b="13209"/>
          <a:stretch/>
        </p:blipFill>
        <p:spPr bwMode="auto">
          <a:xfrm>
            <a:off x="73380" y="1988840"/>
            <a:ext cx="4605935" cy="3888432"/>
          </a:xfrm>
          <a:prstGeom prst="rect">
            <a:avLst/>
          </a:prstGeom>
          <a:ln>
            <a:noFill/>
          </a:ln>
          <a:extLst>
            <a:ext uri="{53640926-AAD7-44D8-BBD7-CCE9431645EC}">
              <a14:shadowObscured xmlns:a14="http://schemas.microsoft.com/office/drawing/2010/main"/>
            </a:ext>
          </a:extLst>
        </p:spPr>
      </p:pic>
      <p:pic>
        <p:nvPicPr>
          <p:cNvPr id="13" name="Picture 2"/>
          <p:cNvPicPr/>
          <p:nvPr/>
        </p:nvPicPr>
        <p:blipFill rotWithShape="1">
          <a:blip r:embed="rId3">
            <a:extLst>
              <a:ext uri="{28A0092B-C50C-407E-A947-70E740481C1C}">
                <a14:useLocalDpi xmlns:a14="http://schemas.microsoft.com/office/drawing/2010/main" val="0"/>
              </a:ext>
            </a:extLst>
          </a:blip>
          <a:srcRect l="8753" t="7006" r="8972" b="13210"/>
          <a:stretch/>
        </p:blipFill>
        <p:spPr bwMode="auto">
          <a:xfrm>
            <a:off x="4679315" y="1988840"/>
            <a:ext cx="4464685" cy="38884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8985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Cambio de Bastón</a:t>
            </a:r>
            <a:endParaRPr lang="es-EC" dirty="0"/>
          </a:p>
        </p:txBody>
      </p:sp>
      <p:pic>
        <p:nvPicPr>
          <p:cNvPr id="4" name="3 Imagen"/>
          <p:cNvPicPr/>
          <p:nvPr/>
        </p:nvPicPr>
        <p:blipFill rotWithShape="1">
          <a:blip r:embed="rId2"/>
          <a:srcRect l="9191" t="5838" r="8533" b="12431"/>
          <a:stretch/>
        </p:blipFill>
        <p:spPr bwMode="auto">
          <a:xfrm>
            <a:off x="0" y="1950451"/>
            <a:ext cx="4644008" cy="378280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8753" t="7005" r="8972" b="13598"/>
          <a:stretch/>
        </p:blipFill>
        <p:spPr bwMode="auto">
          <a:xfrm>
            <a:off x="4644008" y="1950451"/>
            <a:ext cx="4464685" cy="37828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434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052736"/>
            <a:ext cx="4032448" cy="1066130"/>
          </a:xfrm>
        </p:spPr>
        <p:txBody>
          <a:bodyPr>
            <a:normAutofit fontScale="90000"/>
          </a:bodyPr>
          <a:lstStyle/>
          <a:p>
            <a:r>
              <a:rPr lang="es-EC" dirty="0" smtClean="0"/>
              <a:t>Distribución </a:t>
            </a:r>
            <a:r>
              <a:rPr lang="es-EC" dirty="0" err="1" smtClean="0"/>
              <a:t>Core</a:t>
            </a:r>
            <a:endParaRPr lang="es-EC" dirty="0"/>
          </a:p>
        </p:txBody>
      </p:sp>
      <p:pic>
        <p:nvPicPr>
          <p:cNvPr id="4" name="3 Marcador de contenido"/>
          <p:cNvPicPr>
            <a:picLocks noGrp="1"/>
          </p:cNvPicPr>
          <p:nvPr>
            <p:ph idx="1"/>
          </p:nvPr>
        </p:nvPicPr>
        <p:blipFill rotWithShape="1">
          <a:blip r:embed="rId3"/>
          <a:srcRect l="9409" t="5838" r="8972" b="12820"/>
          <a:stretch/>
        </p:blipFill>
        <p:spPr bwMode="auto">
          <a:xfrm>
            <a:off x="0" y="2420888"/>
            <a:ext cx="4578302" cy="4437112"/>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4"/>
          <a:srcRect l="9409" t="5838" r="8752" b="13210"/>
          <a:stretch/>
        </p:blipFill>
        <p:spPr bwMode="auto">
          <a:xfrm>
            <a:off x="4542572" y="2492896"/>
            <a:ext cx="4601427" cy="4248472"/>
          </a:xfrm>
          <a:prstGeom prst="rect">
            <a:avLst/>
          </a:prstGeom>
          <a:ln>
            <a:noFill/>
          </a:ln>
          <a:extLst>
            <a:ext uri="{53640926-AAD7-44D8-BBD7-CCE9431645EC}">
              <a14:shadowObscured xmlns:a14="http://schemas.microsoft.com/office/drawing/2010/main"/>
            </a:ext>
          </a:extLst>
        </p:spPr>
      </p:pic>
      <p:sp>
        <p:nvSpPr>
          <p:cNvPr id="6" name="1 Título"/>
          <p:cNvSpPr txBox="1">
            <a:spLocks/>
          </p:cNvSpPr>
          <p:nvPr/>
        </p:nvSpPr>
        <p:spPr>
          <a:xfrm>
            <a:off x="4827061" y="1205136"/>
            <a:ext cx="4032448" cy="106613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dirty="0" smtClean="0"/>
              <a:t>Sellado de papel</a:t>
            </a:r>
            <a:endParaRPr lang="es-EC" dirty="0"/>
          </a:p>
        </p:txBody>
      </p:sp>
    </p:spTree>
    <p:extLst>
      <p:ext uri="{BB962C8B-B14F-4D97-AF65-F5344CB8AC3E}">
        <p14:creationId xmlns:p14="http://schemas.microsoft.com/office/powerpoint/2010/main" val="1793939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415131627"/>
              </p:ext>
            </p:extLst>
          </p:nvPr>
        </p:nvGraphicFramePr>
        <p:xfrm>
          <a:off x="1691680" y="1124742"/>
          <a:ext cx="5976663" cy="5400600"/>
        </p:xfrm>
        <a:graphic>
          <a:graphicData uri="http://schemas.openxmlformats.org/drawingml/2006/table">
            <a:tbl>
              <a:tblPr firstRow="1" firstCol="1" bandRow="1">
                <a:tableStyleId>{5C22544A-7EE6-4342-B048-85BDC9FD1C3A}</a:tableStyleId>
              </a:tblPr>
              <a:tblGrid>
                <a:gridCol w="1992221"/>
                <a:gridCol w="1992221"/>
                <a:gridCol w="1992221"/>
              </a:tblGrid>
              <a:tr h="270030">
                <a:tc>
                  <a:txBody>
                    <a:bodyPr/>
                    <a:lstStyle/>
                    <a:p>
                      <a:pPr algn="just">
                        <a:lnSpc>
                          <a:spcPct val="150000"/>
                        </a:lnSpc>
                        <a:spcAft>
                          <a:spcPts val="0"/>
                        </a:spcAft>
                      </a:pPr>
                      <a:r>
                        <a:rPr lang="es-EC" sz="1000" dirty="0">
                          <a:effectLst/>
                        </a:rPr>
                        <a:t> </a:t>
                      </a:r>
                      <a:endParaRPr lang="es-EC" sz="900" dirty="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Máquina Manual</a:t>
                      </a:r>
                      <a:endParaRPr lang="es-EC" sz="90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Máquina Automatizada</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a:effectLst/>
                        </a:rPr>
                        <a:t>Velocidad Principal</a:t>
                      </a:r>
                      <a:endParaRPr lang="es-EC" sz="90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250 m/min</a:t>
                      </a:r>
                      <a:endParaRPr lang="es-EC" sz="90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250 m/min</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a:effectLst/>
                        </a:rPr>
                        <a:t>Metros por rollo</a:t>
                      </a:r>
                      <a:endParaRPr lang="es-EC" sz="90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40m</a:t>
                      </a:r>
                      <a:endParaRPr lang="es-EC" sz="900">
                        <a:effectLst/>
                        <a:latin typeface="Calibri"/>
                        <a:ea typeface="Times New Roman"/>
                        <a:cs typeface="Times New Roman"/>
                      </a:endParaRPr>
                    </a:p>
                  </a:txBody>
                  <a:tcPr marL="56575" marR="56575" marT="0" marB="0"/>
                </a:tc>
                <a:tc>
                  <a:txBody>
                    <a:bodyPr/>
                    <a:lstStyle/>
                    <a:p>
                      <a:pPr algn="just">
                        <a:lnSpc>
                          <a:spcPct val="150000"/>
                        </a:lnSpc>
                        <a:spcAft>
                          <a:spcPts val="0"/>
                        </a:spcAft>
                      </a:pPr>
                      <a:r>
                        <a:rPr lang="es-EC" sz="1000">
                          <a:effectLst/>
                        </a:rPr>
                        <a:t>40m</a:t>
                      </a:r>
                      <a:endParaRPr lang="es-EC" sz="900">
                        <a:effectLst/>
                        <a:latin typeface="Calibri"/>
                        <a:ea typeface="Times New Roman"/>
                        <a:cs typeface="Times New Roman"/>
                      </a:endParaRPr>
                    </a:p>
                  </a:txBody>
                  <a:tcPr marL="56575" marR="56575" marT="0" marB="0"/>
                </a:tc>
              </a:tr>
              <a:tr h="270030">
                <a:tc gridSpan="3">
                  <a:txBody>
                    <a:bodyPr/>
                    <a:lstStyle/>
                    <a:p>
                      <a:pPr algn="just">
                        <a:lnSpc>
                          <a:spcPct val="150000"/>
                        </a:lnSpc>
                        <a:spcAft>
                          <a:spcPts val="0"/>
                        </a:spcAft>
                      </a:pPr>
                      <a:r>
                        <a:rPr lang="es-EC" sz="1000">
                          <a:effectLst/>
                        </a:rPr>
                        <a:t>Tiempos de primer arranque</a:t>
                      </a:r>
                      <a:endParaRPr lang="es-EC" sz="900">
                        <a:effectLst/>
                        <a:latin typeface="Calibri"/>
                        <a:ea typeface="Times New Roman"/>
                        <a:cs typeface="Times New Roman"/>
                      </a:endParaRPr>
                    </a:p>
                  </a:txBody>
                  <a:tcPr marL="56575" marR="56575" marT="0" marB="0"/>
                </a:tc>
                <a:tc hMerge="1">
                  <a:txBody>
                    <a:bodyPr/>
                    <a:lstStyle/>
                    <a:p>
                      <a:endParaRPr lang="es-EC"/>
                    </a:p>
                  </a:txBody>
                  <a:tcPr/>
                </a:tc>
                <a:tc hMerge="1">
                  <a:txBody>
                    <a:bodyPr/>
                    <a:lstStyle/>
                    <a:p>
                      <a:endParaRPr lang="es-EC"/>
                    </a:p>
                  </a:txBody>
                  <a:tcPr/>
                </a:tc>
              </a:tr>
              <a:tr h="270030">
                <a:tc>
                  <a:txBody>
                    <a:bodyPr/>
                    <a:lstStyle/>
                    <a:p>
                      <a:pPr algn="just">
                        <a:lnSpc>
                          <a:spcPct val="150000"/>
                        </a:lnSpc>
                        <a:spcAft>
                          <a:spcPts val="0"/>
                        </a:spcAft>
                      </a:pPr>
                      <a:r>
                        <a:rPr lang="es-EC" sz="1000">
                          <a:effectLst/>
                        </a:rPr>
                        <a:t>Tiempo de Aceleración</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4s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3s</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dirty="0">
                          <a:effectLst/>
                        </a:rPr>
                        <a:t>Tiempo de Desaceleración</a:t>
                      </a:r>
                      <a:endParaRPr lang="es-EC" sz="900" dirty="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4s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3s</a:t>
                      </a:r>
                      <a:endParaRPr lang="es-EC" sz="900">
                        <a:effectLst/>
                        <a:latin typeface="Calibri"/>
                        <a:ea typeface="Times New Roman"/>
                        <a:cs typeface="Times New Roman"/>
                      </a:endParaRPr>
                    </a:p>
                  </a:txBody>
                  <a:tcPr marL="56575" marR="56575" marT="0" marB="0"/>
                </a:tc>
              </a:tr>
              <a:tr h="270030">
                <a:tc gridSpan="3">
                  <a:txBody>
                    <a:bodyPr/>
                    <a:lstStyle/>
                    <a:p>
                      <a:pPr algn="just">
                        <a:lnSpc>
                          <a:spcPct val="150000"/>
                        </a:lnSpc>
                        <a:spcAft>
                          <a:spcPts val="0"/>
                        </a:spcAft>
                      </a:pPr>
                      <a:r>
                        <a:rPr lang="es-EC" sz="1000">
                          <a:effectLst/>
                        </a:rPr>
                        <a:t>Tiempo de Proceso</a:t>
                      </a:r>
                      <a:endParaRPr lang="es-EC" sz="900">
                        <a:effectLst/>
                        <a:latin typeface="Calibri"/>
                        <a:ea typeface="Times New Roman"/>
                        <a:cs typeface="Times New Roman"/>
                      </a:endParaRPr>
                    </a:p>
                  </a:txBody>
                  <a:tcPr marL="56575" marR="56575" marT="0" marB="0"/>
                </a:tc>
                <a:tc hMerge="1">
                  <a:txBody>
                    <a:bodyPr/>
                    <a:lstStyle/>
                    <a:p>
                      <a:endParaRPr lang="es-EC"/>
                    </a:p>
                  </a:txBody>
                  <a:tcPr/>
                </a:tc>
                <a:tc hMerge="1">
                  <a:txBody>
                    <a:bodyPr/>
                    <a:lstStyle/>
                    <a:p>
                      <a:endParaRPr lang="es-EC"/>
                    </a:p>
                  </a:txBody>
                  <a:tcPr/>
                </a:tc>
              </a:tr>
              <a:tr h="270030">
                <a:tc>
                  <a:txBody>
                    <a:bodyPr/>
                    <a:lstStyle/>
                    <a:p>
                      <a:pPr algn="just">
                        <a:lnSpc>
                          <a:spcPct val="150000"/>
                        </a:lnSpc>
                        <a:spcAft>
                          <a:spcPts val="0"/>
                        </a:spcAft>
                      </a:pPr>
                      <a:r>
                        <a:rPr lang="es-EC" sz="1000">
                          <a:effectLst/>
                        </a:rPr>
                        <a:t>Tiempo bastón terminado</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9.6s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9.6s</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a:effectLst/>
                        </a:rPr>
                        <a:t>Tiempo de cambio de core</a:t>
                      </a:r>
                      <a:endParaRPr lang="es-EC" sz="900">
                        <a:effectLst/>
                        <a:latin typeface="Calibri"/>
                        <a:ea typeface="Times New Roman"/>
                        <a:cs typeface="Times New Roman"/>
                      </a:endParaRPr>
                    </a:p>
                  </a:txBody>
                  <a:tcPr marL="56575" marR="56575" marT="0" marB="0"/>
                </a:tc>
                <a:tc rowSpan="2">
                  <a:txBody>
                    <a:bodyPr/>
                    <a:lstStyle/>
                    <a:p>
                      <a:pPr algn="ctr">
                        <a:lnSpc>
                          <a:spcPct val="150000"/>
                        </a:lnSpc>
                        <a:spcAft>
                          <a:spcPts val="0"/>
                        </a:spcAft>
                      </a:pPr>
                      <a:r>
                        <a:rPr lang="es-EC" sz="1000">
                          <a:effectLst/>
                        </a:rPr>
                        <a:t>40s</a:t>
                      </a:r>
                      <a:endParaRPr lang="es-EC" sz="900">
                        <a:effectLst/>
                      </a:endParaRPr>
                    </a:p>
                    <a:p>
                      <a:pPr algn="ctr">
                        <a:lnSpc>
                          <a:spcPct val="150000"/>
                        </a:lnSpc>
                        <a:spcAft>
                          <a:spcPts val="0"/>
                        </a:spcAft>
                      </a:pPr>
                      <a:r>
                        <a:rPr lang="es-EC" sz="1000">
                          <a:effectLst/>
                        </a:rPr>
                        <a:t> </a:t>
                      </a:r>
                      <a:endParaRPr lang="es-EC" sz="900">
                        <a:effectLst/>
                        <a:latin typeface="Calibri"/>
                        <a:ea typeface="Times New Roman"/>
                        <a:cs typeface="Times New Roman"/>
                      </a:endParaRPr>
                    </a:p>
                  </a:txBody>
                  <a:tcPr marL="56575" marR="56575" marT="0" marB="0"/>
                </a:tc>
                <a:tc rowSpan="2">
                  <a:txBody>
                    <a:bodyPr/>
                    <a:lstStyle/>
                    <a:p>
                      <a:pPr algn="ctr">
                        <a:lnSpc>
                          <a:spcPct val="150000"/>
                        </a:lnSpc>
                        <a:spcAft>
                          <a:spcPts val="0"/>
                        </a:spcAft>
                      </a:pPr>
                      <a:r>
                        <a:rPr lang="es-EC" sz="1000">
                          <a:effectLst/>
                        </a:rPr>
                        <a:t>2s</a:t>
                      </a:r>
                      <a:endParaRPr lang="es-EC" sz="900">
                        <a:effectLst/>
                        <a:latin typeface="Calibri"/>
                        <a:ea typeface="Times New Roman"/>
                        <a:cs typeface="Times New Roman"/>
                      </a:endParaRPr>
                    </a:p>
                  </a:txBody>
                  <a:tcPr marL="56575" marR="56575" marT="0" marB="0"/>
                </a:tc>
              </a:tr>
              <a:tr h="540060">
                <a:tc>
                  <a:txBody>
                    <a:bodyPr/>
                    <a:lstStyle/>
                    <a:p>
                      <a:pPr algn="just">
                        <a:lnSpc>
                          <a:spcPct val="150000"/>
                        </a:lnSpc>
                        <a:spcAft>
                          <a:spcPts val="0"/>
                        </a:spcAft>
                      </a:pPr>
                      <a:r>
                        <a:rPr lang="es-EC" sz="1000">
                          <a:effectLst/>
                        </a:rPr>
                        <a:t>Tiempo de engomado de core</a:t>
                      </a:r>
                      <a:endParaRPr lang="es-EC" sz="900">
                        <a:effectLst/>
                        <a:latin typeface="Calibri"/>
                        <a:ea typeface="Times New Roman"/>
                        <a:cs typeface="Times New Roman"/>
                      </a:endParaRPr>
                    </a:p>
                  </a:txBody>
                  <a:tcPr marL="56575" marR="56575" marT="0" marB="0"/>
                </a:tc>
                <a:tc vMerge="1">
                  <a:txBody>
                    <a:bodyPr/>
                    <a:lstStyle/>
                    <a:p>
                      <a:endParaRPr lang="es-EC"/>
                    </a:p>
                  </a:txBody>
                  <a:tcPr/>
                </a:tc>
                <a:tc vMerge="1">
                  <a:txBody>
                    <a:bodyPr/>
                    <a:lstStyle/>
                    <a:p>
                      <a:endParaRPr lang="es-EC"/>
                    </a:p>
                  </a:txBody>
                  <a:tcPr/>
                </a:tc>
              </a:tr>
              <a:tr h="270030">
                <a:tc>
                  <a:txBody>
                    <a:bodyPr/>
                    <a:lstStyle/>
                    <a:p>
                      <a:pPr algn="just">
                        <a:lnSpc>
                          <a:spcPct val="150000"/>
                        </a:lnSpc>
                        <a:spcAft>
                          <a:spcPts val="0"/>
                        </a:spcAft>
                      </a:pPr>
                      <a:r>
                        <a:rPr lang="es-EC" sz="1000">
                          <a:effectLst/>
                        </a:rPr>
                        <a:t>Tiempo de aceleración 2</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4s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Velocidad continua</a:t>
                      </a:r>
                      <a:endParaRPr lang="es-EC" sz="900">
                        <a:effectLst/>
                        <a:latin typeface="Calibri"/>
                        <a:ea typeface="Times New Roman"/>
                        <a:cs typeface="Times New Roman"/>
                      </a:endParaRPr>
                    </a:p>
                  </a:txBody>
                  <a:tcPr marL="56575" marR="56575" marT="0" marB="0"/>
                </a:tc>
              </a:tr>
              <a:tr h="540060">
                <a:tc>
                  <a:txBody>
                    <a:bodyPr/>
                    <a:lstStyle/>
                    <a:p>
                      <a:pPr algn="just">
                        <a:lnSpc>
                          <a:spcPct val="150000"/>
                        </a:lnSpc>
                        <a:spcAft>
                          <a:spcPts val="0"/>
                        </a:spcAft>
                      </a:pPr>
                      <a:r>
                        <a:rPr lang="es-EC" sz="1000">
                          <a:effectLst/>
                        </a:rPr>
                        <a:t>Tiempo de desaceleración 2</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4s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Velocidad continua</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a:effectLst/>
                        </a:rPr>
                        <a:t> </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 </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 </a:t>
                      </a:r>
                      <a:endParaRPr lang="es-EC" sz="900">
                        <a:effectLst/>
                        <a:latin typeface="Calibri"/>
                        <a:ea typeface="Times New Roman"/>
                        <a:cs typeface="Times New Roman"/>
                      </a:endParaRPr>
                    </a:p>
                  </a:txBody>
                  <a:tcPr marL="56575" marR="56575" marT="0" marB="0"/>
                </a:tc>
              </a:tr>
              <a:tr h="270030">
                <a:tc>
                  <a:txBody>
                    <a:bodyPr/>
                    <a:lstStyle/>
                    <a:p>
                      <a:pPr algn="just">
                        <a:lnSpc>
                          <a:spcPct val="150000"/>
                        </a:lnSpc>
                        <a:spcAft>
                          <a:spcPts val="0"/>
                        </a:spcAft>
                      </a:pPr>
                      <a:r>
                        <a:rPr lang="es-EC" sz="1000">
                          <a:effectLst/>
                        </a:rPr>
                        <a:t>Tiempo total por bastón</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56.7s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11.6s</a:t>
                      </a:r>
                      <a:endParaRPr lang="es-EC" sz="900">
                        <a:effectLst/>
                        <a:latin typeface="Calibri"/>
                        <a:ea typeface="Times New Roman"/>
                        <a:cs typeface="Times New Roman"/>
                      </a:endParaRPr>
                    </a:p>
                  </a:txBody>
                  <a:tcPr marL="56575" marR="56575" marT="0" marB="0"/>
                </a:tc>
              </a:tr>
              <a:tr h="540060">
                <a:tc>
                  <a:txBody>
                    <a:bodyPr/>
                    <a:lstStyle/>
                    <a:p>
                      <a:pPr algn="just">
                        <a:lnSpc>
                          <a:spcPct val="150000"/>
                        </a:lnSpc>
                        <a:spcAft>
                          <a:spcPts val="0"/>
                        </a:spcAft>
                      </a:pPr>
                      <a:r>
                        <a:rPr lang="es-EC" sz="1000">
                          <a:effectLst/>
                        </a:rPr>
                        <a:t>Numero de bastones en 8 horas laborables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500 batones</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2666 batones</a:t>
                      </a:r>
                      <a:endParaRPr lang="es-EC" sz="900">
                        <a:effectLst/>
                      </a:endParaRPr>
                    </a:p>
                    <a:p>
                      <a:pPr algn="ctr">
                        <a:lnSpc>
                          <a:spcPct val="150000"/>
                        </a:lnSpc>
                        <a:spcAft>
                          <a:spcPts val="0"/>
                        </a:spcAft>
                      </a:pPr>
                      <a:r>
                        <a:rPr lang="es-EC" sz="1000">
                          <a:effectLst/>
                        </a:rPr>
                        <a:t> </a:t>
                      </a:r>
                      <a:endParaRPr lang="es-EC" sz="900">
                        <a:effectLst/>
                        <a:latin typeface="Calibri"/>
                        <a:ea typeface="Times New Roman"/>
                        <a:cs typeface="Times New Roman"/>
                      </a:endParaRPr>
                    </a:p>
                  </a:txBody>
                  <a:tcPr marL="56575" marR="56575" marT="0" marB="0"/>
                </a:tc>
              </a:tr>
              <a:tr h="540060">
                <a:tc>
                  <a:txBody>
                    <a:bodyPr/>
                    <a:lstStyle/>
                    <a:p>
                      <a:pPr algn="just">
                        <a:lnSpc>
                          <a:spcPct val="150000"/>
                        </a:lnSpc>
                        <a:spcAft>
                          <a:spcPts val="0"/>
                        </a:spcAft>
                      </a:pPr>
                      <a:r>
                        <a:rPr lang="es-EC" sz="1000">
                          <a:effectLst/>
                        </a:rPr>
                        <a:t>Promedio de bastones entregados por día</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a:effectLst/>
                        </a:rPr>
                        <a:t>440</a:t>
                      </a:r>
                      <a:endParaRPr lang="es-EC" sz="900">
                        <a:effectLst/>
                        <a:latin typeface="Calibri"/>
                        <a:ea typeface="Times New Roman"/>
                        <a:cs typeface="Times New Roman"/>
                      </a:endParaRPr>
                    </a:p>
                  </a:txBody>
                  <a:tcPr marL="56575" marR="56575" marT="0" marB="0"/>
                </a:tc>
                <a:tc>
                  <a:txBody>
                    <a:bodyPr/>
                    <a:lstStyle/>
                    <a:p>
                      <a:pPr algn="ctr">
                        <a:lnSpc>
                          <a:spcPct val="150000"/>
                        </a:lnSpc>
                        <a:spcAft>
                          <a:spcPts val="0"/>
                        </a:spcAft>
                      </a:pPr>
                      <a:r>
                        <a:rPr lang="es-EC" sz="1000" dirty="0">
                          <a:effectLst/>
                        </a:rPr>
                        <a:t>2600</a:t>
                      </a:r>
                      <a:endParaRPr lang="es-EC" sz="900" dirty="0">
                        <a:effectLst/>
                      </a:endParaRPr>
                    </a:p>
                    <a:p>
                      <a:pPr algn="ctr">
                        <a:lnSpc>
                          <a:spcPct val="150000"/>
                        </a:lnSpc>
                        <a:spcAft>
                          <a:spcPts val="0"/>
                        </a:spcAft>
                      </a:pPr>
                      <a:r>
                        <a:rPr lang="es-EC" sz="1000" dirty="0">
                          <a:effectLst/>
                        </a:rPr>
                        <a:t> </a:t>
                      </a:r>
                      <a:endParaRPr lang="es-EC" sz="900" dirty="0">
                        <a:effectLst/>
                        <a:latin typeface="Calibri"/>
                        <a:ea typeface="Times New Roman"/>
                        <a:cs typeface="Times New Roman"/>
                      </a:endParaRPr>
                    </a:p>
                  </a:txBody>
                  <a:tcPr marL="56575" marR="56575" marT="0" marB="0"/>
                </a:tc>
              </a:tr>
            </a:tbl>
          </a:graphicData>
        </a:graphic>
      </p:graphicFrame>
    </p:spTree>
    <p:extLst>
      <p:ext uri="{BB962C8B-B14F-4D97-AF65-F5344CB8AC3E}">
        <p14:creationId xmlns:p14="http://schemas.microsoft.com/office/powerpoint/2010/main" val="655396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843808" y="188640"/>
            <a:ext cx="3496432" cy="1080120"/>
          </a:xfrm>
        </p:spPr>
        <p:txBody>
          <a:bodyPr>
            <a:normAutofit fontScale="90000"/>
          </a:bodyPr>
          <a:lstStyle/>
          <a:p>
            <a:r>
              <a:rPr lang="es-ES" b="1" dirty="0" smtClean="0"/>
              <a:t>Conclusiones</a:t>
            </a:r>
            <a:r>
              <a:rPr lang="es-EC" dirty="0" smtClean="0"/>
              <a:t/>
            </a:r>
            <a:br>
              <a:rPr lang="es-EC" dirty="0" smtClean="0"/>
            </a:br>
            <a:endParaRPr lang="es-EC" dirty="0"/>
          </a:p>
        </p:txBody>
      </p:sp>
      <p:sp>
        <p:nvSpPr>
          <p:cNvPr id="3" name="2 Marcador de contenido"/>
          <p:cNvSpPr>
            <a:spLocks noGrp="1"/>
          </p:cNvSpPr>
          <p:nvPr>
            <p:ph idx="1"/>
          </p:nvPr>
        </p:nvSpPr>
        <p:spPr>
          <a:xfrm>
            <a:off x="457200" y="1052736"/>
            <a:ext cx="8229600" cy="5073427"/>
          </a:xfrm>
        </p:spPr>
        <p:txBody>
          <a:bodyPr>
            <a:normAutofit fontScale="70000" lnSpcReduction="20000"/>
          </a:bodyPr>
          <a:lstStyle/>
          <a:p>
            <a:pPr algn="just"/>
            <a:r>
              <a:rPr lang="es-EC" dirty="0"/>
              <a:t>La elaboración del papel cada día es más compleja y exige una mejor calidad debiendo utilizar hardware más avanzado para obtener mejores resultados reduciendo tiempos de producción. Este sistema implementado mejora los tiempos del sistema manual de 56.7s a 11.6s disminuyendo  significativamente el tiempo de elaboración del bastón al ser un proceso </a:t>
            </a:r>
            <a:r>
              <a:rPr lang="es-EC" dirty="0" smtClean="0"/>
              <a:t>continuo</a:t>
            </a:r>
          </a:p>
          <a:p>
            <a:pPr algn="just"/>
            <a:endParaRPr lang="es-EC" dirty="0" smtClean="0"/>
          </a:p>
          <a:p>
            <a:pPr algn="just"/>
            <a:r>
              <a:rPr lang="es-EC" dirty="0"/>
              <a:t>El control de tensión en este tipo de procesos es crítico ya que  al tener una materia prima muy delicada como es el papel que no soporta variación de tensión muy bruscos  es necesario controlarlo durante todo el </a:t>
            </a:r>
            <a:r>
              <a:rPr lang="es-EC" dirty="0" err="1"/>
              <a:t>desbobinado</a:t>
            </a:r>
            <a:r>
              <a:rPr lang="es-EC" dirty="0"/>
              <a:t> y rebobinado del papel, esto se sincronizó con los tres variadores a la misma velocidad lineal  y con  un rodillo </a:t>
            </a:r>
            <a:r>
              <a:rPr lang="es-EC" dirty="0" err="1"/>
              <a:t>danzarin</a:t>
            </a:r>
            <a:r>
              <a:rPr lang="es-EC" dirty="0"/>
              <a:t> acoplado un </a:t>
            </a:r>
            <a:r>
              <a:rPr lang="es-EC" dirty="0" err="1"/>
              <a:t>encoder</a:t>
            </a:r>
            <a:r>
              <a:rPr lang="es-EC" dirty="0"/>
              <a:t>, que mantiene la tensión dependiendo de la posición del rodillo estabilizando el  paso de la hoja durante el proceso.</a:t>
            </a:r>
          </a:p>
        </p:txBody>
      </p:sp>
    </p:spTree>
    <p:extLst>
      <p:ext uri="{BB962C8B-B14F-4D97-AF65-F5344CB8AC3E}">
        <p14:creationId xmlns:p14="http://schemas.microsoft.com/office/powerpoint/2010/main" val="12960180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normAutofit fontScale="77500" lnSpcReduction="20000"/>
          </a:bodyPr>
          <a:lstStyle/>
          <a:p>
            <a:pPr algn="just"/>
            <a:r>
              <a:rPr lang="es-EC" dirty="0"/>
              <a:t>El desarrollo de este proyecto mediante el uso de servo motores que son controlados por el PLC mediante posicionamiento ayudan  a sincronizar el corte del papel  permitiendo de esta manera tener mayor exactitud en cada cambio de rebobinador, además nos permite ubicar el rebobinador en la posición exacta para el ingreso del nuevo </a:t>
            </a:r>
            <a:r>
              <a:rPr lang="es-EC" dirty="0" err="1"/>
              <a:t>core</a:t>
            </a:r>
            <a:r>
              <a:rPr lang="es-EC" dirty="0"/>
              <a:t>, evitando pérdidas de tiempo al tener que parar la máquina  al no tener </a:t>
            </a:r>
            <a:r>
              <a:rPr lang="es-EC" dirty="0" err="1"/>
              <a:t>core</a:t>
            </a:r>
            <a:r>
              <a:rPr lang="es-EC" dirty="0"/>
              <a:t> en alguno de los rebobinadores</a:t>
            </a:r>
            <a:r>
              <a:rPr lang="es-EC" dirty="0" smtClean="0"/>
              <a:t>.</a:t>
            </a:r>
          </a:p>
          <a:p>
            <a:pPr marL="0" indent="0" algn="just">
              <a:buNone/>
            </a:pPr>
            <a:endParaRPr lang="es-EC" dirty="0" smtClean="0"/>
          </a:p>
          <a:p>
            <a:pPr algn="just"/>
            <a:r>
              <a:rPr lang="es-EC" dirty="0"/>
              <a:t>En esta implementación se logró tener en el proceso de </a:t>
            </a:r>
            <a:r>
              <a:rPr lang="es-EC" dirty="0" err="1"/>
              <a:t>desbobinado</a:t>
            </a:r>
            <a:r>
              <a:rPr lang="es-EC" dirty="0"/>
              <a:t> toda la hoja de papel templada al tener el control de tensión y los variadores a la misma velocidad lineal, lo que me permite al momento del rebobinado tener una mejor calidad del producto</a:t>
            </a:r>
            <a:r>
              <a:rPr lang="es-EC" dirty="0" smtClean="0"/>
              <a:t>.</a:t>
            </a:r>
          </a:p>
          <a:p>
            <a:pPr algn="just"/>
            <a:endParaRPr lang="es-EC" dirty="0"/>
          </a:p>
          <a:p>
            <a:endParaRPr lang="es-EC" dirty="0" smtClean="0"/>
          </a:p>
          <a:p>
            <a:endParaRPr lang="es-EC" dirty="0"/>
          </a:p>
          <a:p>
            <a:endParaRPr lang="es-EC" dirty="0"/>
          </a:p>
        </p:txBody>
      </p:sp>
    </p:spTree>
    <p:extLst>
      <p:ext uri="{BB962C8B-B14F-4D97-AF65-F5344CB8AC3E}">
        <p14:creationId xmlns:p14="http://schemas.microsoft.com/office/powerpoint/2010/main" val="11605245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Recomendaciones</a:t>
            </a:r>
            <a:endParaRPr lang="es-EC" b="1" dirty="0"/>
          </a:p>
        </p:txBody>
      </p:sp>
      <p:sp>
        <p:nvSpPr>
          <p:cNvPr id="3" name="2 Marcador de contenido"/>
          <p:cNvSpPr>
            <a:spLocks noGrp="1"/>
          </p:cNvSpPr>
          <p:nvPr>
            <p:ph idx="1"/>
          </p:nvPr>
        </p:nvSpPr>
        <p:spPr/>
        <p:txBody>
          <a:bodyPr>
            <a:normAutofit fontScale="85000" lnSpcReduction="10000"/>
          </a:bodyPr>
          <a:lstStyle/>
          <a:p>
            <a:pPr algn="just"/>
            <a:r>
              <a:rPr lang="es-EC" dirty="0"/>
              <a:t>Se recomienda que todas las conexiones eléctricas tales como cables sueltos y largos deben estar protegidos y sujetos a una estructura firme para evitar que se enrede en los mecanismos en movimiento y a su vez éstos se traben ocasionando el paro y en ciertos casos el daño de la máquina</a:t>
            </a:r>
            <a:r>
              <a:rPr lang="es-EC" dirty="0" smtClean="0"/>
              <a:t>.</a:t>
            </a:r>
          </a:p>
          <a:p>
            <a:pPr marL="0" indent="0" algn="just">
              <a:buNone/>
            </a:pPr>
            <a:endParaRPr lang="es-EC" dirty="0"/>
          </a:p>
          <a:p>
            <a:pPr algn="just"/>
            <a:r>
              <a:rPr lang="es-EC" dirty="0"/>
              <a:t>Se recomienda para no tener interferencias en la comunicación separar los cables de alimentación de los de comunicación para evitar cualquier perturbación que pueda afectar la comunicación entre equipos.</a:t>
            </a:r>
          </a:p>
          <a:p>
            <a:endParaRPr lang="es-EC" dirty="0"/>
          </a:p>
        </p:txBody>
      </p:sp>
    </p:spTree>
    <p:extLst>
      <p:ext uri="{BB962C8B-B14F-4D97-AF65-F5344CB8AC3E}">
        <p14:creationId xmlns:p14="http://schemas.microsoft.com/office/powerpoint/2010/main" val="3391769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3573016"/>
            <a:ext cx="7498080" cy="1143000"/>
          </a:xfrm>
        </p:spPr>
        <p:txBody>
          <a:bodyPr>
            <a:noAutofit/>
          </a:bodyPr>
          <a:lstStyle/>
          <a:p>
            <a:r>
              <a:rPr lang="es-EC" sz="9600" b="1" dirty="0" smtClean="0"/>
              <a:t>GRACIAS</a:t>
            </a:r>
            <a:r>
              <a:rPr lang="es-EC" sz="9600" dirty="0"/>
              <a:t/>
            </a:r>
            <a:br>
              <a:rPr lang="es-EC" sz="9600" dirty="0"/>
            </a:br>
            <a:endParaRPr lang="es-EC" sz="9600" dirty="0"/>
          </a:p>
        </p:txBody>
      </p:sp>
    </p:spTree>
    <p:extLst>
      <p:ext uri="{BB962C8B-B14F-4D97-AF65-F5344CB8AC3E}">
        <p14:creationId xmlns:p14="http://schemas.microsoft.com/office/powerpoint/2010/main" val="2749442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a:blip r:embed="rId2"/>
          <a:stretch>
            <a:fillRect/>
          </a:stretch>
        </p:blipFill>
        <p:spPr>
          <a:xfrm>
            <a:off x="1" y="0"/>
            <a:ext cx="9144000" cy="6858000"/>
          </a:xfrm>
          <a:prstGeom prst="rect">
            <a:avLst/>
          </a:prstGeom>
        </p:spPr>
      </p:pic>
      <p:grpSp>
        <p:nvGrpSpPr>
          <p:cNvPr id="5" name="80 Grupo"/>
          <p:cNvGrpSpPr/>
          <p:nvPr/>
        </p:nvGrpSpPr>
        <p:grpSpPr>
          <a:xfrm>
            <a:off x="2147522" y="747838"/>
            <a:ext cx="4404892" cy="5731948"/>
            <a:chOff x="0" y="0"/>
            <a:chExt cx="3625599" cy="3583387"/>
          </a:xfrm>
        </p:grpSpPr>
        <p:sp>
          <p:nvSpPr>
            <p:cNvPr id="6" name="71 Flecha arriba"/>
            <p:cNvSpPr/>
            <p:nvPr/>
          </p:nvSpPr>
          <p:spPr>
            <a:xfrm>
              <a:off x="1722475" y="797657"/>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7" name="72 Cuadro de texto"/>
            <p:cNvSpPr txBox="1"/>
            <p:nvPr/>
          </p:nvSpPr>
          <p:spPr>
            <a:xfrm>
              <a:off x="0" y="3317573"/>
              <a:ext cx="584790" cy="26581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Aft>
                  <a:spcPts val="1000"/>
                </a:spcAft>
              </a:pPr>
              <a:r>
                <a:rPr lang="es-EC" sz="1100" b="1">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ea typeface="Times New Roman"/>
                  <a:cs typeface="Times New Roman"/>
                </a:rPr>
                <a:t>INICIO</a:t>
              </a:r>
              <a:endParaRPr lang="es-EC" sz="1100">
                <a:effectLst/>
                <a:ea typeface="Times New Roman"/>
                <a:cs typeface="Times New Roman"/>
              </a:endParaRPr>
            </a:p>
          </p:txBody>
        </p:sp>
        <p:sp>
          <p:nvSpPr>
            <p:cNvPr id="8" name="73 Flecha arriba"/>
            <p:cNvSpPr/>
            <p:nvPr/>
          </p:nvSpPr>
          <p:spPr>
            <a:xfrm>
              <a:off x="233916" y="2179889"/>
              <a:ext cx="159385" cy="297712"/>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9" name="74 Flecha arriba"/>
            <p:cNvSpPr/>
            <p:nvPr/>
          </p:nvSpPr>
          <p:spPr>
            <a:xfrm>
              <a:off x="233916" y="1010308"/>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75 Flecha arriba"/>
            <p:cNvSpPr/>
            <p:nvPr/>
          </p:nvSpPr>
          <p:spPr>
            <a:xfrm rot="16200000">
              <a:off x="1259959" y="101224"/>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76 Flecha arriba"/>
            <p:cNvSpPr/>
            <p:nvPr/>
          </p:nvSpPr>
          <p:spPr>
            <a:xfrm rot="5400000">
              <a:off x="887818" y="-58264"/>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 name="77 Flecha arriba"/>
            <p:cNvSpPr/>
            <p:nvPr/>
          </p:nvSpPr>
          <p:spPr>
            <a:xfrm rot="5400000">
              <a:off x="2472070" y="-68897"/>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78 Flecha arriba"/>
            <p:cNvSpPr/>
            <p:nvPr/>
          </p:nvSpPr>
          <p:spPr>
            <a:xfrm flipV="1">
              <a:off x="3466214" y="616903"/>
              <a:ext cx="159385" cy="297180"/>
            </a:xfrm>
            <a:prstGeom prst="up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Tree>
    <p:extLst>
      <p:ext uri="{BB962C8B-B14F-4D97-AF65-F5344CB8AC3E}">
        <p14:creationId xmlns:p14="http://schemas.microsoft.com/office/powerpoint/2010/main" val="88782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6000" dirty="0" smtClean="0"/>
              <a:t>Objetivo</a:t>
            </a:r>
            <a:r>
              <a:rPr lang="en-US" sz="6000" dirty="0" smtClean="0"/>
              <a:t> General</a:t>
            </a:r>
            <a:endParaRPr lang="es-EC" sz="6000" dirty="0"/>
          </a:p>
        </p:txBody>
      </p:sp>
      <p:sp>
        <p:nvSpPr>
          <p:cNvPr id="3" name="2 Marcador de contenido"/>
          <p:cNvSpPr>
            <a:spLocks noGrp="1"/>
          </p:cNvSpPr>
          <p:nvPr>
            <p:ph idx="1"/>
          </p:nvPr>
        </p:nvSpPr>
        <p:spPr>
          <a:xfrm>
            <a:off x="971600" y="1772816"/>
            <a:ext cx="7560840" cy="2592288"/>
          </a:xfrm>
        </p:spPr>
        <p:txBody>
          <a:bodyPr>
            <a:normAutofit fontScale="85000" lnSpcReduction="20000"/>
          </a:bodyPr>
          <a:lstStyle/>
          <a:p>
            <a:pPr algn="just"/>
            <a:r>
              <a:rPr lang="es-EC" sz="4400" dirty="0"/>
              <a:t>DISEÑO E IMPLEMENTACIÓN DE UN SISTEMA AUTOMATIZADO PARA UNA MÁQUINA CONVERTIDORA DE PAPEL HIGIÉNICO EN LA EMPRESA  ABSORPELSA</a:t>
            </a:r>
          </a:p>
          <a:p>
            <a:pPr lvl="0" algn="just"/>
            <a:endParaRPr lang="es-EC" sz="4400" dirty="0" smtClean="0"/>
          </a:p>
          <a:p>
            <a:pPr algn="just"/>
            <a:endParaRPr lang="es-EC" sz="4400" dirty="0"/>
          </a:p>
        </p:txBody>
      </p:sp>
    </p:spTree>
    <p:extLst>
      <p:ext uri="{BB962C8B-B14F-4D97-AF65-F5344CB8AC3E}">
        <p14:creationId xmlns:p14="http://schemas.microsoft.com/office/powerpoint/2010/main" val="2680380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0"/>
            <a:ext cx="7498080" cy="1143000"/>
          </a:xfrm>
        </p:spPr>
        <p:txBody>
          <a:bodyPr/>
          <a:lstStyle/>
          <a:p>
            <a:r>
              <a:rPr lang="en-US" dirty="0" smtClean="0"/>
              <a:t>Objetivos Específicos</a:t>
            </a:r>
            <a:endParaRPr lang="es-EC" dirty="0"/>
          </a:p>
        </p:txBody>
      </p:sp>
      <p:sp>
        <p:nvSpPr>
          <p:cNvPr id="3" name="2 Marcador de contenido"/>
          <p:cNvSpPr>
            <a:spLocks noGrp="1"/>
          </p:cNvSpPr>
          <p:nvPr>
            <p:ph idx="1"/>
          </p:nvPr>
        </p:nvSpPr>
        <p:spPr>
          <a:xfrm>
            <a:off x="179512" y="1196752"/>
            <a:ext cx="8640960" cy="5400600"/>
          </a:xfrm>
        </p:spPr>
        <p:txBody>
          <a:bodyPr>
            <a:normAutofit lnSpcReduction="10000"/>
          </a:bodyPr>
          <a:lstStyle/>
          <a:p>
            <a:pPr lvl="0" algn="just"/>
            <a:r>
              <a:rPr lang="es-EC" dirty="0"/>
              <a:t>Analizar  el control de  tensión sobre el material que la máquina tiene en el proceso de </a:t>
            </a:r>
            <a:r>
              <a:rPr lang="es-EC" dirty="0" err="1"/>
              <a:t>desbobinado</a:t>
            </a:r>
            <a:r>
              <a:rPr lang="es-EC" dirty="0"/>
              <a:t> del material para evitar pérdidas durante todo el proceso.</a:t>
            </a:r>
          </a:p>
          <a:p>
            <a:pPr lvl="0" algn="just"/>
            <a:r>
              <a:rPr lang="es-EC" dirty="0"/>
              <a:t>Diseñar el control y automatización de la máquina </a:t>
            </a:r>
            <a:r>
              <a:rPr lang="es-EC" dirty="0" err="1"/>
              <a:t>convertidora</a:t>
            </a:r>
            <a:r>
              <a:rPr lang="es-EC" dirty="0"/>
              <a:t> de papel mediante el uso de un controlador lógico programable y una interfaz de usuario fácil de </a:t>
            </a:r>
            <a:r>
              <a:rPr lang="es-EC" dirty="0" smtClean="0"/>
              <a:t>interpretar</a:t>
            </a:r>
          </a:p>
          <a:p>
            <a:pPr lvl="0" algn="just"/>
            <a:r>
              <a:rPr lang="es-EC" dirty="0"/>
              <a:t>Desarrollar un control de posición para el intercambio de rebobinadores que garantice  precisión en la secuencia.</a:t>
            </a:r>
          </a:p>
          <a:p>
            <a:pPr lvl="0"/>
            <a:endParaRPr lang="es-EC" dirty="0" smtClean="0"/>
          </a:p>
          <a:p>
            <a:endParaRPr lang="es-EC" dirty="0"/>
          </a:p>
        </p:txBody>
      </p:sp>
    </p:spTree>
    <p:extLst>
      <p:ext uri="{BB962C8B-B14F-4D97-AF65-F5344CB8AC3E}">
        <p14:creationId xmlns:p14="http://schemas.microsoft.com/office/powerpoint/2010/main" val="1081555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fontScale="90000"/>
          </a:bodyPr>
          <a:lstStyle/>
          <a:p>
            <a:r>
              <a:rPr lang="es-EC" dirty="0" smtClean="0"/>
              <a:t>ÁREA SECA</a:t>
            </a:r>
            <a:endParaRPr lang="es-EC" dirty="0"/>
          </a:p>
        </p:txBody>
      </p:sp>
      <p:sp>
        <p:nvSpPr>
          <p:cNvPr id="3" name="2 Marcador de contenido"/>
          <p:cNvSpPr>
            <a:spLocks noGrp="1"/>
          </p:cNvSpPr>
          <p:nvPr>
            <p:ph idx="1"/>
          </p:nvPr>
        </p:nvSpPr>
        <p:spPr>
          <a:xfrm>
            <a:off x="457200" y="1600200"/>
            <a:ext cx="8504304" cy="4525963"/>
          </a:xfrm>
        </p:spPr>
        <p:txBody>
          <a:bodyPr/>
          <a:lstStyle/>
          <a:p>
            <a:endParaRPr lang="es-EC" dirty="0"/>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64028"/>
            <a:ext cx="7879209" cy="54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Elipse"/>
          <p:cNvSpPr/>
          <p:nvPr/>
        </p:nvSpPr>
        <p:spPr>
          <a:xfrm>
            <a:off x="2771800" y="1389837"/>
            <a:ext cx="936104" cy="20628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7" name="6 Elipse"/>
          <p:cNvSpPr/>
          <p:nvPr/>
        </p:nvSpPr>
        <p:spPr>
          <a:xfrm>
            <a:off x="4282062" y="1507957"/>
            <a:ext cx="864096"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8" name="7 Elipse"/>
          <p:cNvSpPr/>
          <p:nvPr/>
        </p:nvSpPr>
        <p:spPr>
          <a:xfrm>
            <a:off x="5940152" y="1660357"/>
            <a:ext cx="720080" cy="1944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noFill/>
            </a:endParaRPr>
          </a:p>
        </p:txBody>
      </p:sp>
      <p:sp>
        <p:nvSpPr>
          <p:cNvPr id="11" name="10 CuadroTexto"/>
          <p:cNvSpPr txBox="1"/>
          <p:nvPr/>
        </p:nvSpPr>
        <p:spPr>
          <a:xfrm>
            <a:off x="2339752" y="971436"/>
            <a:ext cx="1507144" cy="369332"/>
          </a:xfrm>
          <a:prstGeom prst="rect">
            <a:avLst/>
          </a:prstGeom>
          <a:noFill/>
        </p:spPr>
        <p:txBody>
          <a:bodyPr wrap="none" rtlCol="0">
            <a:spAutoFit/>
          </a:bodyPr>
          <a:lstStyle/>
          <a:p>
            <a:r>
              <a:rPr lang="es-EC" dirty="0" err="1">
                <a:solidFill>
                  <a:srgbClr val="0070C0"/>
                </a:solidFill>
              </a:rPr>
              <a:t>Desbobinador</a:t>
            </a:r>
            <a:endParaRPr lang="es-EC" dirty="0">
              <a:solidFill>
                <a:srgbClr val="0070C0"/>
              </a:solidFill>
            </a:endParaRPr>
          </a:p>
        </p:txBody>
      </p:sp>
      <p:sp>
        <p:nvSpPr>
          <p:cNvPr id="13" name="12 CuadroTexto"/>
          <p:cNvSpPr txBox="1"/>
          <p:nvPr/>
        </p:nvSpPr>
        <p:spPr>
          <a:xfrm>
            <a:off x="4067944" y="1043444"/>
            <a:ext cx="1262012" cy="369332"/>
          </a:xfrm>
          <a:prstGeom prst="rect">
            <a:avLst/>
          </a:prstGeom>
          <a:noFill/>
        </p:spPr>
        <p:txBody>
          <a:bodyPr wrap="none" rtlCol="0">
            <a:spAutoFit/>
          </a:bodyPr>
          <a:lstStyle/>
          <a:p>
            <a:r>
              <a:rPr lang="es-EC" dirty="0">
                <a:solidFill>
                  <a:srgbClr val="0070C0"/>
                </a:solidFill>
              </a:rPr>
              <a:t>Texturizado</a:t>
            </a:r>
          </a:p>
        </p:txBody>
      </p:sp>
      <p:sp>
        <p:nvSpPr>
          <p:cNvPr id="14" name="13 CuadroTexto"/>
          <p:cNvSpPr txBox="1"/>
          <p:nvPr/>
        </p:nvSpPr>
        <p:spPr>
          <a:xfrm>
            <a:off x="7376273" y="2051909"/>
            <a:ext cx="1395703" cy="369332"/>
          </a:xfrm>
          <a:prstGeom prst="rect">
            <a:avLst/>
          </a:prstGeom>
          <a:noFill/>
        </p:spPr>
        <p:txBody>
          <a:bodyPr wrap="none" rtlCol="0">
            <a:spAutoFit/>
          </a:bodyPr>
          <a:lstStyle/>
          <a:p>
            <a:r>
              <a:rPr lang="es-EC" dirty="0">
                <a:solidFill>
                  <a:srgbClr val="0070C0"/>
                </a:solidFill>
              </a:rPr>
              <a:t>Rebobinador</a:t>
            </a:r>
          </a:p>
        </p:txBody>
      </p:sp>
      <p:sp>
        <p:nvSpPr>
          <p:cNvPr id="15" name="14 CuadroTexto"/>
          <p:cNvSpPr txBox="1"/>
          <p:nvPr/>
        </p:nvSpPr>
        <p:spPr>
          <a:xfrm>
            <a:off x="5762644" y="1043444"/>
            <a:ext cx="1081643" cy="369332"/>
          </a:xfrm>
          <a:prstGeom prst="rect">
            <a:avLst/>
          </a:prstGeom>
          <a:noFill/>
        </p:spPr>
        <p:txBody>
          <a:bodyPr wrap="none" rtlCol="0">
            <a:spAutoFit/>
          </a:bodyPr>
          <a:lstStyle/>
          <a:p>
            <a:r>
              <a:rPr lang="es-EC" dirty="0">
                <a:solidFill>
                  <a:srgbClr val="0070C0"/>
                </a:solidFill>
              </a:rPr>
              <a:t>Pre-Corte</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443" y="4449960"/>
            <a:ext cx="3460715" cy="236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4638"/>
            <a:ext cx="8229600" cy="953472"/>
          </a:xfrm>
        </p:spPr>
        <p:txBody>
          <a:bodyPr/>
          <a:lstStyle/>
          <a:p>
            <a:r>
              <a:rPr lang="es-ES" dirty="0" smtClean="0"/>
              <a:t>Control de velocidad</a:t>
            </a:r>
            <a:endParaRPr lang="es-ES" dirty="0"/>
          </a:p>
        </p:txBody>
      </p:sp>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49188" y="3430886"/>
                <a:ext cx="8229600" cy="2769171"/>
              </a:xfrm>
            </p:spPr>
            <p:txBody>
              <a:bodyPr>
                <a:normAutofit fontScale="62500" lnSpcReduction="20000"/>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𝑊</m:t>
                          </m:r>
                        </m:e>
                        <m:sub>
                          <m:r>
                            <a:rPr lang="es-EC" i="1">
                              <a:latin typeface="Cambria Math"/>
                            </a:rPr>
                            <m:t>1</m:t>
                          </m:r>
                        </m:sub>
                      </m:sSub>
                      <m:r>
                        <a:rPr lang="es-EC" i="1">
                          <a:latin typeface="Cambria Math"/>
                        </a:rPr>
                        <m:t>=</m:t>
                      </m:r>
                      <m:f>
                        <m:fPr>
                          <m:ctrlPr>
                            <a:rPr lang="es-EC" i="1">
                              <a:latin typeface="Cambria Math"/>
                            </a:rPr>
                          </m:ctrlPr>
                        </m:fPr>
                        <m:num>
                          <m:r>
                            <a:rPr lang="es-EC" i="1">
                              <a:latin typeface="Cambria Math"/>
                            </a:rPr>
                            <m:t>𝑉𝐿</m:t>
                          </m:r>
                        </m:num>
                        <m:den>
                          <m:r>
                            <a:rPr lang="es-EC" i="1">
                              <a:latin typeface="Cambria Math"/>
                            </a:rPr>
                            <m:t>𝑟𝑖</m:t>
                          </m:r>
                        </m:den>
                      </m:f>
                      <m:f>
                        <m:fPr>
                          <m:ctrlPr>
                            <a:rPr lang="es-EC" i="1">
                              <a:latin typeface="Cambria Math"/>
                            </a:rPr>
                          </m:ctrlPr>
                        </m:fPr>
                        <m:num>
                          <m:r>
                            <a:rPr lang="es-EC" i="1">
                              <a:latin typeface="Cambria Math"/>
                            </a:rPr>
                            <m:t>𝑟𝑎𝑑</m:t>
                          </m:r>
                        </m:num>
                        <m:den>
                          <m:r>
                            <a:rPr lang="es-EC" i="1">
                              <a:latin typeface="Cambria Math"/>
                            </a:rPr>
                            <m:t>𝑠</m:t>
                          </m:r>
                        </m:den>
                      </m:f>
                    </m:oMath>
                  </m:oMathPara>
                </a14:m>
                <a:endParaRPr lang="es-EC" dirty="0" smtClean="0"/>
              </a:p>
              <a:p>
                <a:r>
                  <a:rPr lang="es-EC" sz="2400" dirty="0"/>
                  <a:t>𝑽𝑳= 𝑉𝑒𝑙𝑜𝑐𝑖𝑑𝑎𝑑 𝑙𝑖𝑛𝑒𝑎𝑙 𝑖𝑛𝑔𝑟𝑒𝑠𝑎𝑑𝑎 𝑝𝑜𝑟 𝑝𝑎𝑛𝑡𝑎𝑙𝑙𝑎=100 𝑚/𝑚𝑖𝑛</a:t>
                </a:r>
              </a:p>
              <a:p>
                <a:r>
                  <a:rPr lang="es-EC" sz="2400" dirty="0"/>
                  <a:t>𝒓𝒊= 𝑟𝑎𝑑𝑖𝑜 𝑖𝑛𝑖𝑐𝑖𝑎𝑙 𝑑𝑒𝑙 𝑟𝑜𝑑𝑖𝑙𝑙𝑜</a:t>
                </a:r>
              </a:p>
              <a:p>
                <a14:m>
                  <m:oMath xmlns:m="http://schemas.openxmlformats.org/officeDocument/2006/math">
                    <m:r>
                      <a:rPr lang="es-EC" sz="2400" i="1">
                        <a:latin typeface="Cambria Math"/>
                      </a:rPr>
                      <m:t>𝑊</m:t>
                    </m:r>
                    <m:r>
                      <a:rPr lang="es-EC" sz="2400" i="1">
                        <a:latin typeface="Cambria Math"/>
                      </a:rPr>
                      <m:t>= </m:t>
                    </m:r>
                    <m:r>
                      <a:rPr lang="es-EC" sz="2400" i="1">
                        <a:latin typeface="Cambria Math"/>
                      </a:rPr>
                      <m:t>𝑣𝑒𝑙𝑜𝑐𝑖𝑑𝑎𝑑</m:t>
                    </m:r>
                    <m:r>
                      <a:rPr lang="es-EC" sz="2400" i="1">
                        <a:latin typeface="Cambria Math"/>
                      </a:rPr>
                      <m:t> </m:t>
                    </m:r>
                    <m:r>
                      <a:rPr lang="es-EC" sz="2400" i="1">
                        <a:latin typeface="Cambria Math"/>
                      </a:rPr>
                      <m:t>𝑎𝑛𝑔𝑢𝑙𝑎𝑟</m:t>
                    </m:r>
                  </m:oMath>
                </a14:m>
                <a:endParaRPr lang="es-EC" sz="2400" i="1" dirty="0" smtClean="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𝑟𝑖</m:t>
                          </m:r>
                        </m:e>
                        <m:sub>
                          <m:r>
                            <a:rPr lang="es-EC" i="1" smtClean="0">
                              <a:latin typeface="Cambria Math"/>
                            </a:rPr>
                            <m:t>1</m:t>
                          </m:r>
                        </m:sub>
                      </m:sSub>
                      <m:r>
                        <a:rPr lang="es-EC" i="1">
                          <a:latin typeface="Cambria Math"/>
                        </a:rPr>
                        <m:t>=0.315 </m:t>
                      </m:r>
                      <m:r>
                        <a:rPr lang="es-EC" i="1">
                          <a:latin typeface="Cambria Math"/>
                        </a:rPr>
                        <m:t>𝑚</m:t>
                      </m:r>
                      <m:sSub>
                        <m:sSubPr>
                          <m:ctrlPr>
                            <a:rPr lang="es-EC" i="1">
                              <a:latin typeface="Cambria Math"/>
                            </a:rPr>
                          </m:ctrlPr>
                        </m:sSubPr>
                        <m:e>
                          <m:r>
                            <a:rPr lang="es-EC" b="0" i="1" smtClean="0">
                              <a:latin typeface="Cambria Math"/>
                            </a:rPr>
                            <m:t>                      </m:t>
                          </m:r>
                          <m:r>
                            <a:rPr lang="es-EC" i="1">
                              <a:latin typeface="Cambria Math"/>
                            </a:rPr>
                            <m:t>𝑟𝑖</m:t>
                          </m:r>
                        </m:e>
                        <m:sub>
                          <m:r>
                            <a:rPr lang="es-EC" b="0" i="1" smtClean="0">
                              <a:latin typeface="Cambria Math"/>
                            </a:rPr>
                            <m:t>2</m:t>
                          </m:r>
                        </m:sub>
                      </m:sSub>
                      <m:r>
                        <a:rPr lang="es-EC" i="1">
                          <a:latin typeface="Cambria Math"/>
                        </a:rPr>
                        <m:t>=0</m:t>
                      </m:r>
                      <m:r>
                        <a:rPr lang="es-EC" b="0" i="1" smtClean="0">
                          <a:latin typeface="Cambria Math"/>
                        </a:rPr>
                        <m:t>.62</m:t>
                      </m:r>
                      <m:r>
                        <a:rPr lang="es-EC" i="1">
                          <a:latin typeface="Cambria Math"/>
                        </a:rPr>
                        <m:t> </m:t>
                      </m:r>
                      <m:r>
                        <a:rPr lang="es-EC" i="1">
                          <a:latin typeface="Cambria Math"/>
                        </a:rPr>
                        <m:t>𝑚</m:t>
                      </m:r>
                      <m:r>
                        <a:rPr lang="es-EC" b="0" i="1" smtClean="0">
                          <a:latin typeface="Cambria Math"/>
                        </a:rPr>
                        <m:t>                               </m:t>
                      </m:r>
                      <m:sSub>
                        <m:sSubPr>
                          <m:ctrlPr>
                            <a:rPr lang="es-EC" i="1">
                              <a:latin typeface="Cambria Math"/>
                            </a:rPr>
                          </m:ctrlPr>
                        </m:sSubPr>
                        <m:e>
                          <m:r>
                            <a:rPr lang="es-EC" i="1">
                              <a:latin typeface="Cambria Math"/>
                            </a:rPr>
                            <m:t>𝑟𝑖</m:t>
                          </m:r>
                        </m:e>
                        <m:sub>
                          <m:r>
                            <a:rPr lang="es-EC" b="0" i="1" smtClean="0">
                              <a:latin typeface="Cambria Math"/>
                            </a:rPr>
                            <m:t>3</m:t>
                          </m:r>
                        </m:sub>
                      </m:sSub>
                      <m:r>
                        <a:rPr lang="es-EC" i="1">
                          <a:latin typeface="Cambria Math"/>
                        </a:rPr>
                        <m:t>=0</m:t>
                      </m:r>
                      <m:r>
                        <a:rPr lang="es-EC" b="0" i="1" smtClean="0">
                          <a:latin typeface="Cambria Math"/>
                        </a:rPr>
                        <m:t>.60</m:t>
                      </m:r>
                      <m:r>
                        <a:rPr lang="es-EC" i="1">
                          <a:latin typeface="Cambria Math"/>
                        </a:rPr>
                        <m:t> </m:t>
                      </m:r>
                      <m:r>
                        <a:rPr lang="es-EC" i="1">
                          <a:latin typeface="Cambria Math"/>
                        </a:rPr>
                        <m:t>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b="0" i="1" smtClean="0">
                              <a:latin typeface="Cambria Math"/>
                            </a:rPr>
                            <m:t>  </m:t>
                          </m:r>
                          <m:r>
                            <a:rPr lang="es-EC" i="1">
                              <a:latin typeface="Cambria Math"/>
                            </a:rPr>
                            <m:t>𝑊</m:t>
                          </m:r>
                        </m:e>
                        <m:sub>
                          <m:r>
                            <a:rPr lang="es-EC" i="1">
                              <a:latin typeface="Cambria Math"/>
                            </a:rPr>
                            <m:t>1</m:t>
                          </m:r>
                        </m:sub>
                      </m:sSub>
                      <m:r>
                        <a:rPr lang="es-EC" i="1">
                          <a:latin typeface="Cambria Math"/>
                        </a:rPr>
                        <m:t>=50.52</m:t>
                      </m:r>
                      <m:r>
                        <a:rPr lang="es-EC" i="1">
                          <a:latin typeface="Cambria Math"/>
                        </a:rPr>
                        <m:t>𝑅𝑃𝑀</m:t>
                      </m:r>
                      <m:r>
                        <a:rPr lang="es-EC" b="0" i="1" smtClean="0">
                          <a:latin typeface="Cambria Math"/>
                        </a:rPr>
                        <m:t>                   </m:t>
                      </m:r>
                      <m:sSub>
                        <m:sSubPr>
                          <m:ctrlPr>
                            <a:rPr lang="es-EC" i="1">
                              <a:latin typeface="Cambria Math"/>
                            </a:rPr>
                          </m:ctrlPr>
                        </m:sSubPr>
                        <m:e>
                          <m:r>
                            <a:rPr lang="es-EC" i="1">
                              <a:latin typeface="Cambria Math"/>
                            </a:rPr>
                            <m:t>𝑊</m:t>
                          </m:r>
                        </m:e>
                        <m:sub>
                          <m:r>
                            <a:rPr lang="es-EC" b="0" i="1" smtClean="0">
                              <a:latin typeface="Cambria Math"/>
                            </a:rPr>
                            <m:t>2</m:t>
                          </m:r>
                        </m:sub>
                      </m:sSub>
                      <m:r>
                        <a:rPr lang="es-EC" i="1">
                          <a:latin typeface="Cambria Math"/>
                        </a:rPr>
                        <m:t>=</m:t>
                      </m:r>
                      <m:r>
                        <a:rPr lang="es-EC" b="0" i="1" smtClean="0">
                          <a:latin typeface="Cambria Math"/>
                        </a:rPr>
                        <m:t>25.67</m:t>
                      </m:r>
                      <m:r>
                        <a:rPr lang="es-EC" i="1">
                          <a:latin typeface="Cambria Math"/>
                        </a:rPr>
                        <m:t>𝑅𝑃𝑀</m:t>
                      </m:r>
                      <m:r>
                        <a:rPr lang="es-EC" b="0" i="1" smtClean="0">
                          <a:latin typeface="Cambria Math"/>
                        </a:rPr>
                        <m:t>                           </m:t>
                      </m:r>
                      <m:sSub>
                        <m:sSubPr>
                          <m:ctrlPr>
                            <a:rPr lang="es-EC" i="1">
                              <a:latin typeface="Cambria Math"/>
                            </a:rPr>
                          </m:ctrlPr>
                        </m:sSubPr>
                        <m:e>
                          <m:r>
                            <a:rPr lang="es-EC" i="1">
                              <a:latin typeface="Cambria Math"/>
                            </a:rPr>
                            <m:t>𝑊</m:t>
                          </m:r>
                        </m:e>
                        <m:sub>
                          <m:r>
                            <a:rPr lang="es-EC" b="0" i="1" smtClean="0">
                              <a:latin typeface="Cambria Math"/>
                            </a:rPr>
                            <m:t>3</m:t>
                          </m:r>
                        </m:sub>
                      </m:sSub>
                      <m:r>
                        <a:rPr lang="es-EC" i="1">
                          <a:latin typeface="Cambria Math"/>
                        </a:rPr>
                        <m:t>=</m:t>
                      </m:r>
                      <m:r>
                        <a:rPr lang="es-EC" b="0" i="1" smtClean="0">
                          <a:latin typeface="Cambria Math"/>
                        </a:rPr>
                        <m:t>26.52</m:t>
                      </m:r>
                      <m:r>
                        <a:rPr lang="es-EC" i="1">
                          <a:latin typeface="Cambria Math"/>
                        </a:rPr>
                        <m:t>𝑅𝑃𝑀</m:t>
                      </m:r>
                    </m:oMath>
                  </m:oMathPara>
                </a14:m>
                <a:endParaRPr lang="es-EC" dirty="0"/>
              </a:p>
              <a:p>
                <a:pPr marL="0" indent="0">
                  <a:buNone/>
                </a:pPr>
                <a:endParaRPr lang="es-EC" dirty="0"/>
              </a:p>
              <a:p>
                <a:pPr marL="0" indent="0">
                  <a:buNone/>
                </a:pPr>
                <a:endParaRPr lang="es-EC" dirty="0"/>
              </a:p>
              <a:p>
                <a:pPr marL="0" indent="0">
                  <a:buNone/>
                </a:pP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49188" y="3430886"/>
                <a:ext cx="8229600" cy="2769171"/>
              </a:xfrm>
              <a:blipFill rotWithShape="1">
                <a:blip r:embed="rId3"/>
                <a:stretch>
                  <a:fillRect l="-148"/>
                </a:stretch>
              </a:blipFill>
            </p:spPr>
            <p:txBody>
              <a:bodyPr/>
              <a:lstStyle/>
              <a:p>
                <a:r>
                  <a:rPr lang="es-EC">
                    <a:noFill/>
                  </a:rPr>
                  <a:t> </a:t>
                </a:r>
              </a:p>
            </p:txBody>
          </p:sp>
        </mc:Fallback>
      </mc:AlternateContent>
      <p:sp>
        <p:nvSpPr>
          <p:cNvPr id="3" name="2 Elipse"/>
          <p:cNvSpPr/>
          <p:nvPr/>
        </p:nvSpPr>
        <p:spPr>
          <a:xfrm>
            <a:off x="2411760" y="174369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6" name="5 Elipse"/>
          <p:cNvSpPr/>
          <p:nvPr/>
        </p:nvSpPr>
        <p:spPr>
          <a:xfrm>
            <a:off x="3851920" y="1556792"/>
            <a:ext cx="1224136" cy="1288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7" name="6 Elipse"/>
          <p:cNvSpPr/>
          <p:nvPr/>
        </p:nvSpPr>
        <p:spPr>
          <a:xfrm>
            <a:off x="5652120" y="1628800"/>
            <a:ext cx="1152128" cy="1144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3" name="12 CuadroTexto"/>
          <p:cNvSpPr txBox="1"/>
          <p:nvPr/>
        </p:nvSpPr>
        <p:spPr>
          <a:xfrm>
            <a:off x="2587400" y="2933875"/>
            <a:ext cx="492443" cy="369332"/>
          </a:xfrm>
          <a:prstGeom prst="rect">
            <a:avLst/>
          </a:prstGeom>
          <a:noFill/>
        </p:spPr>
        <p:txBody>
          <a:bodyPr wrap="none" rtlCol="0">
            <a:spAutoFit/>
          </a:bodyPr>
          <a:lstStyle/>
          <a:p>
            <a:r>
              <a:rPr lang="es-EC" dirty="0">
                <a:solidFill>
                  <a:prstClr val="black"/>
                </a:solidFill>
              </a:rPr>
              <a:t>VL</a:t>
            </a:r>
            <a:r>
              <a:rPr lang="es-EC" baseline="-25000" dirty="0">
                <a:solidFill>
                  <a:prstClr val="black"/>
                </a:solidFill>
              </a:rPr>
              <a:t>1</a:t>
            </a:r>
          </a:p>
        </p:txBody>
      </p:sp>
      <p:sp>
        <p:nvSpPr>
          <p:cNvPr id="14" name="13 CuadroTexto"/>
          <p:cNvSpPr txBox="1"/>
          <p:nvPr/>
        </p:nvSpPr>
        <p:spPr>
          <a:xfrm>
            <a:off x="4198530" y="2986278"/>
            <a:ext cx="492443" cy="369332"/>
          </a:xfrm>
          <a:prstGeom prst="rect">
            <a:avLst/>
          </a:prstGeom>
          <a:noFill/>
        </p:spPr>
        <p:txBody>
          <a:bodyPr wrap="none" rtlCol="0">
            <a:spAutoFit/>
          </a:bodyPr>
          <a:lstStyle/>
          <a:p>
            <a:r>
              <a:rPr lang="es-EC" dirty="0">
                <a:solidFill>
                  <a:prstClr val="black"/>
                </a:solidFill>
              </a:rPr>
              <a:t>VL</a:t>
            </a:r>
            <a:r>
              <a:rPr lang="es-EC" baseline="-25000" dirty="0">
                <a:solidFill>
                  <a:prstClr val="black"/>
                </a:solidFill>
              </a:rPr>
              <a:t>2</a:t>
            </a:r>
          </a:p>
        </p:txBody>
      </p:sp>
      <p:sp>
        <p:nvSpPr>
          <p:cNvPr id="15" name="14 CuadroTexto"/>
          <p:cNvSpPr txBox="1"/>
          <p:nvPr/>
        </p:nvSpPr>
        <p:spPr>
          <a:xfrm>
            <a:off x="6127511" y="2921490"/>
            <a:ext cx="492443" cy="369332"/>
          </a:xfrm>
          <a:prstGeom prst="rect">
            <a:avLst/>
          </a:prstGeom>
          <a:noFill/>
        </p:spPr>
        <p:txBody>
          <a:bodyPr wrap="none" rtlCol="0">
            <a:spAutoFit/>
          </a:bodyPr>
          <a:lstStyle/>
          <a:p>
            <a:r>
              <a:rPr lang="es-EC" dirty="0">
                <a:solidFill>
                  <a:prstClr val="black"/>
                </a:solidFill>
              </a:rPr>
              <a:t>VL</a:t>
            </a:r>
            <a:r>
              <a:rPr lang="es-EC" baseline="-25000" dirty="0">
                <a:solidFill>
                  <a:prstClr val="black"/>
                </a:solidFill>
              </a:rPr>
              <a:t>3</a:t>
            </a:r>
          </a:p>
        </p:txBody>
      </p:sp>
      <p:sp>
        <p:nvSpPr>
          <p:cNvPr id="38" name="37 Flecha circular"/>
          <p:cNvSpPr/>
          <p:nvPr/>
        </p:nvSpPr>
        <p:spPr>
          <a:xfrm>
            <a:off x="2408641" y="1556792"/>
            <a:ext cx="936104" cy="660702"/>
          </a:xfrm>
          <a:prstGeom prst="circular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prstClr val="black"/>
              </a:solidFill>
            </a:endParaRPr>
          </a:p>
        </p:txBody>
      </p:sp>
      <p:sp>
        <p:nvSpPr>
          <p:cNvPr id="39" name="38 Flecha derecha"/>
          <p:cNvSpPr/>
          <p:nvPr/>
        </p:nvSpPr>
        <p:spPr>
          <a:xfrm>
            <a:off x="2579435" y="2835666"/>
            <a:ext cx="504056"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sp>
        <p:nvSpPr>
          <p:cNvPr id="40" name="39 Flecha derecha"/>
          <p:cNvSpPr/>
          <p:nvPr/>
        </p:nvSpPr>
        <p:spPr>
          <a:xfrm>
            <a:off x="4225389" y="3010472"/>
            <a:ext cx="504056"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sp>
        <p:nvSpPr>
          <p:cNvPr id="41" name="40 Flecha derecha"/>
          <p:cNvSpPr/>
          <p:nvPr/>
        </p:nvSpPr>
        <p:spPr>
          <a:xfrm>
            <a:off x="6078176" y="2909575"/>
            <a:ext cx="504056"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sp>
        <p:nvSpPr>
          <p:cNvPr id="42" name="41 Flecha circular"/>
          <p:cNvSpPr/>
          <p:nvPr/>
        </p:nvSpPr>
        <p:spPr>
          <a:xfrm>
            <a:off x="3923928" y="1340227"/>
            <a:ext cx="1080120" cy="660702"/>
          </a:xfrm>
          <a:prstGeom prst="circular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prstClr val="black"/>
              </a:solidFill>
            </a:endParaRPr>
          </a:p>
        </p:txBody>
      </p:sp>
      <p:sp>
        <p:nvSpPr>
          <p:cNvPr id="43" name="42 Flecha circular"/>
          <p:cNvSpPr/>
          <p:nvPr/>
        </p:nvSpPr>
        <p:spPr>
          <a:xfrm>
            <a:off x="5688124" y="1413340"/>
            <a:ext cx="1080120" cy="660702"/>
          </a:xfrm>
          <a:prstGeom prst="circular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prstClr val="black"/>
              </a:solidFill>
            </a:endParaRPr>
          </a:p>
        </p:txBody>
      </p:sp>
      <p:sp>
        <p:nvSpPr>
          <p:cNvPr id="44" name="43 CuadroTexto"/>
          <p:cNvSpPr txBox="1"/>
          <p:nvPr/>
        </p:nvSpPr>
        <p:spPr>
          <a:xfrm>
            <a:off x="2599422" y="1216170"/>
            <a:ext cx="468398" cy="369332"/>
          </a:xfrm>
          <a:prstGeom prst="rect">
            <a:avLst/>
          </a:prstGeom>
          <a:noFill/>
        </p:spPr>
        <p:txBody>
          <a:bodyPr wrap="none" rtlCol="0">
            <a:spAutoFit/>
          </a:bodyPr>
          <a:lstStyle/>
          <a:p>
            <a:r>
              <a:rPr lang="es-EC" dirty="0">
                <a:solidFill>
                  <a:prstClr val="black"/>
                </a:solidFill>
              </a:rPr>
              <a:t>W</a:t>
            </a:r>
            <a:r>
              <a:rPr lang="es-EC" baseline="-25000" dirty="0">
                <a:solidFill>
                  <a:prstClr val="black"/>
                </a:solidFill>
              </a:rPr>
              <a:t>1</a:t>
            </a:r>
          </a:p>
        </p:txBody>
      </p:sp>
      <p:sp>
        <p:nvSpPr>
          <p:cNvPr id="45" name="44 CuadroTexto"/>
          <p:cNvSpPr txBox="1"/>
          <p:nvPr/>
        </p:nvSpPr>
        <p:spPr>
          <a:xfrm>
            <a:off x="4198530" y="1031504"/>
            <a:ext cx="468398" cy="369332"/>
          </a:xfrm>
          <a:prstGeom prst="rect">
            <a:avLst/>
          </a:prstGeom>
          <a:noFill/>
        </p:spPr>
        <p:txBody>
          <a:bodyPr wrap="none" rtlCol="0">
            <a:spAutoFit/>
          </a:bodyPr>
          <a:lstStyle/>
          <a:p>
            <a:r>
              <a:rPr lang="es-EC" dirty="0">
                <a:solidFill>
                  <a:prstClr val="black"/>
                </a:solidFill>
              </a:rPr>
              <a:t>W</a:t>
            </a:r>
            <a:r>
              <a:rPr lang="es-EC" baseline="-25000" dirty="0">
                <a:solidFill>
                  <a:prstClr val="black"/>
                </a:solidFill>
              </a:rPr>
              <a:t>2</a:t>
            </a:r>
          </a:p>
        </p:txBody>
      </p:sp>
      <p:sp>
        <p:nvSpPr>
          <p:cNvPr id="46" name="45 CuadroTexto"/>
          <p:cNvSpPr txBox="1"/>
          <p:nvPr/>
        </p:nvSpPr>
        <p:spPr>
          <a:xfrm>
            <a:off x="5951889" y="1044008"/>
            <a:ext cx="468398" cy="369332"/>
          </a:xfrm>
          <a:prstGeom prst="rect">
            <a:avLst/>
          </a:prstGeom>
          <a:noFill/>
        </p:spPr>
        <p:txBody>
          <a:bodyPr wrap="none" rtlCol="0">
            <a:spAutoFit/>
          </a:bodyPr>
          <a:lstStyle/>
          <a:p>
            <a:r>
              <a:rPr lang="es-EC" dirty="0">
                <a:solidFill>
                  <a:prstClr val="black"/>
                </a:solidFill>
              </a:rPr>
              <a:t>W</a:t>
            </a:r>
            <a:r>
              <a:rPr lang="es-EC" baseline="-25000" dirty="0">
                <a:solidFill>
                  <a:prstClr val="black"/>
                </a:solidFill>
              </a:rPr>
              <a:t>3</a:t>
            </a:r>
          </a:p>
        </p:txBody>
      </p:sp>
      <p:cxnSp>
        <p:nvCxnSpPr>
          <p:cNvPr id="48" name="47 Conector recto de flecha"/>
          <p:cNvCxnSpPr>
            <a:endCxn id="3" idx="6"/>
          </p:cNvCxnSpPr>
          <p:nvPr/>
        </p:nvCxnSpPr>
        <p:spPr>
          <a:xfrm>
            <a:off x="2831463" y="2200891"/>
            <a:ext cx="49469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49 Elipse"/>
          <p:cNvSpPr/>
          <p:nvPr/>
        </p:nvSpPr>
        <p:spPr>
          <a:xfrm>
            <a:off x="2830974" y="2163852"/>
            <a:ext cx="45719" cy="7172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sp>
        <p:nvSpPr>
          <p:cNvPr id="51" name="50 Elipse"/>
          <p:cNvSpPr/>
          <p:nvPr/>
        </p:nvSpPr>
        <p:spPr>
          <a:xfrm>
            <a:off x="4441127" y="2163852"/>
            <a:ext cx="45719" cy="7172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cxnSp>
        <p:nvCxnSpPr>
          <p:cNvPr id="52" name="51 Conector recto de flecha"/>
          <p:cNvCxnSpPr>
            <a:endCxn id="6" idx="6"/>
          </p:cNvCxnSpPr>
          <p:nvPr/>
        </p:nvCxnSpPr>
        <p:spPr>
          <a:xfrm>
            <a:off x="4477417" y="2200891"/>
            <a:ext cx="59863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4" name="53 Elipse"/>
          <p:cNvSpPr/>
          <p:nvPr/>
        </p:nvSpPr>
        <p:spPr>
          <a:xfrm>
            <a:off x="6205324" y="2165028"/>
            <a:ext cx="45719" cy="7172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prstClr val="white"/>
              </a:solidFill>
            </a:endParaRPr>
          </a:p>
        </p:txBody>
      </p:sp>
      <p:cxnSp>
        <p:nvCxnSpPr>
          <p:cNvPr id="55" name="54 Conector recto de flecha"/>
          <p:cNvCxnSpPr>
            <a:endCxn id="7" idx="6"/>
          </p:cNvCxnSpPr>
          <p:nvPr/>
        </p:nvCxnSpPr>
        <p:spPr>
          <a:xfrm>
            <a:off x="6228184" y="2200891"/>
            <a:ext cx="57606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7" name="56 CuadroTexto"/>
          <p:cNvSpPr txBox="1"/>
          <p:nvPr/>
        </p:nvSpPr>
        <p:spPr>
          <a:xfrm>
            <a:off x="4333183" y="1843301"/>
            <a:ext cx="396262" cy="369332"/>
          </a:xfrm>
          <a:prstGeom prst="rect">
            <a:avLst/>
          </a:prstGeom>
          <a:noFill/>
        </p:spPr>
        <p:txBody>
          <a:bodyPr wrap="none" rtlCol="0">
            <a:spAutoFit/>
          </a:bodyPr>
          <a:lstStyle/>
          <a:p>
            <a:r>
              <a:rPr lang="es-EC" dirty="0">
                <a:solidFill>
                  <a:prstClr val="black"/>
                </a:solidFill>
              </a:rPr>
              <a:t>ri</a:t>
            </a:r>
            <a:r>
              <a:rPr lang="es-EC" baseline="-25000" dirty="0">
                <a:solidFill>
                  <a:prstClr val="black"/>
                </a:solidFill>
              </a:rPr>
              <a:t>1</a:t>
            </a:r>
          </a:p>
        </p:txBody>
      </p:sp>
      <p:sp>
        <p:nvSpPr>
          <p:cNvPr id="58" name="57 CuadroTexto"/>
          <p:cNvSpPr txBox="1"/>
          <p:nvPr/>
        </p:nvSpPr>
        <p:spPr>
          <a:xfrm>
            <a:off x="2687229" y="1843301"/>
            <a:ext cx="396262" cy="369332"/>
          </a:xfrm>
          <a:prstGeom prst="rect">
            <a:avLst/>
          </a:prstGeom>
          <a:noFill/>
        </p:spPr>
        <p:txBody>
          <a:bodyPr wrap="none" rtlCol="0">
            <a:spAutoFit/>
          </a:bodyPr>
          <a:lstStyle/>
          <a:p>
            <a:r>
              <a:rPr lang="es-EC" dirty="0">
                <a:solidFill>
                  <a:prstClr val="black"/>
                </a:solidFill>
              </a:rPr>
              <a:t>ri</a:t>
            </a:r>
            <a:r>
              <a:rPr lang="es-EC" baseline="-25000" dirty="0">
                <a:solidFill>
                  <a:prstClr val="black"/>
                </a:solidFill>
              </a:rPr>
              <a:t>1</a:t>
            </a:r>
          </a:p>
        </p:txBody>
      </p:sp>
      <p:sp>
        <p:nvSpPr>
          <p:cNvPr id="59" name="58 CuadroTexto"/>
          <p:cNvSpPr txBox="1"/>
          <p:nvPr/>
        </p:nvSpPr>
        <p:spPr>
          <a:xfrm>
            <a:off x="6052912" y="1849502"/>
            <a:ext cx="396262" cy="369332"/>
          </a:xfrm>
          <a:prstGeom prst="rect">
            <a:avLst/>
          </a:prstGeom>
          <a:noFill/>
        </p:spPr>
        <p:txBody>
          <a:bodyPr wrap="none" rtlCol="0">
            <a:spAutoFit/>
          </a:bodyPr>
          <a:lstStyle/>
          <a:p>
            <a:r>
              <a:rPr lang="es-EC" dirty="0">
                <a:solidFill>
                  <a:prstClr val="black"/>
                </a:solidFill>
              </a:rPr>
              <a:t>ri</a:t>
            </a:r>
            <a:r>
              <a:rPr lang="es-EC" baseline="-25000" dirty="0">
                <a:solidFill>
                  <a:prstClr val="black"/>
                </a:solidFill>
              </a:rPr>
              <a:t>3</a:t>
            </a:r>
          </a:p>
        </p:txBody>
      </p:sp>
    </p:spTree>
    <p:extLst>
      <p:ext uri="{BB962C8B-B14F-4D97-AF65-F5344CB8AC3E}">
        <p14:creationId xmlns:p14="http://schemas.microsoft.com/office/powerpoint/2010/main" val="119049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1488</Words>
  <Application>Microsoft Office PowerPoint</Application>
  <PresentationFormat>Presentación en pantalla (4:3)</PresentationFormat>
  <Paragraphs>307</Paragraphs>
  <Slides>47</Slides>
  <Notes>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49" baseType="lpstr">
      <vt:lpstr>1_Tema de Office</vt:lpstr>
      <vt:lpstr>CorelDRAW</vt:lpstr>
      <vt:lpstr>Presentación de PowerPoint</vt:lpstr>
      <vt:lpstr>INTRODUCCIÓN</vt:lpstr>
      <vt:lpstr>Presentación de PowerPoint</vt:lpstr>
      <vt:lpstr>ELABORACIÓN DE BOBINAS</vt:lpstr>
      <vt:lpstr>Presentación de PowerPoint</vt:lpstr>
      <vt:lpstr>Objetivo General</vt:lpstr>
      <vt:lpstr>Objetivos Específicos</vt:lpstr>
      <vt:lpstr>ÁREA SECA</vt:lpstr>
      <vt:lpstr>Control de velocidad</vt:lpstr>
      <vt:lpstr>Control de velocidad</vt:lpstr>
      <vt:lpstr>Control de Tensión</vt:lpstr>
      <vt:lpstr>ÁREA SECA</vt:lpstr>
      <vt:lpstr>Control de Tensión</vt:lpstr>
      <vt:lpstr>Texturizado del Papel</vt:lpstr>
      <vt:lpstr>ÁREA SECA</vt:lpstr>
      <vt:lpstr>Rebobinado de Papel</vt:lpstr>
      <vt:lpstr>Número de metros de papel enrollado</vt:lpstr>
      <vt:lpstr>ÁREA SECA</vt:lpstr>
      <vt:lpstr>Distribución de Core</vt:lpstr>
      <vt:lpstr>ÁREA SECA</vt:lpstr>
      <vt:lpstr>Sellado del Papel</vt:lpstr>
      <vt:lpstr>ÁREA SECA</vt:lpstr>
      <vt:lpstr>Acumulador rollos de papel</vt:lpstr>
      <vt:lpstr>ÁREA SECA</vt:lpstr>
      <vt:lpstr>ÁREA SECA</vt:lpstr>
      <vt:lpstr>Implementación</vt:lpstr>
      <vt:lpstr>Comunicación Profibus</vt:lpstr>
      <vt:lpstr>Comunicación Profibus</vt:lpstr>
      <vt:lpstr>Asignar dirección Profibus</vt:lpstr>
      <vt:lpstr>Telegrama de transmisión de datos  </vt:lpstr>
      <vt:lpstr>Telegrama estándar 20--2/6</vt:lpstr>
      <vt:lpstr>Programación Variador de Velocidad</vt:lpstr>
      <vt:lpstr>Presentación de PowerPoint</vt:lpstr>
      <vt:lpstr> Programación Servo Motor</vt:lpstr>
      <vt:lpstr>Programacion de HMI</vt:lpstr>
      <vt:lpstr>Presentación de PowerPoint</vt:lpstr>
      <vt:lpstr>Pruebas y Resultados Desbobinado</vt:lpstr>
      <vt:lpstr>Texturizado</vt:lpstr>
      <vt:lpstr>Texturizado</vt:lpstr>
      <vt:lpstr>Rebobinado</vt:lpstr>
      <vt:lpstr>Cambio de Bastón</vt:lpstr>
      <vt:lpstr>Distribución Core</vt:lpstr>
      <vt:lpstr>Presentación de PowerPoint</vt:lpstr>
      <vt:lpstr>Conclusiones </vt:lpstr>
      <vt:lpstr>Presentación de PowerPoint</vt:lpstr>
      <vt:lpstr>Recomendaciones</vt:lpstr>
      <vt:lpstr>GRACIAS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29</cp:revision>
  <dcterms:created xsi:type="dcterms:W3CDTF">2013-10-31T22:01:18Z</dcterms:created>
  <dcterms:modified xsi:type="dcterms:W3CDTF">2013-11-06T13:21:55Z</dcterms:modified>
</cp:coreProperties>
</file>