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6"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18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C:\JORGE%20PALACIOS\Documents\Tesis%20Final\Construccion%20de%20grafica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JORGE%20PALACIOS\Documents\Tesis%20Final\Construccion%20de%20grafica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JORGE%20PALACIOS\Documents\Tesis%20Final\Construccion%20de%20grafic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JORGE%20PALACIOS\Documents\Tesis%20Final\Construccion%20de%20grafic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JORGE%20PALACIOS\Documents\Tesis%20Final\Construccion%20de%20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3"/>
  <c:chart>
    <c:title>
      <c:tx>
        <c:rich>
          <a:bodyPr/>
          <a:lstStyle/>
          <a:p>
            <a:pPr>
              <a:defRPr lang="es-ES"/>
            </a:pPr>
            <a:r>
              <a:rPr lang="en-US"/>
              <a:t>Demanda diaria de energía eléctrica</a:t>
            </a:r>
          </a:p>
        </c:rich>
      </c:tx>
      <c:layout>
        <c:manualLayout>
          <c:xMode val="edge"/>
          <c:yMode val="edge"/>
          <c:x val="0.19169444444444822"/>
          <c:y val="2.7777777777779067E-2"/>
        </c:manualLayout>
      </c:layout>
    </c:title>
    <c:plotArea>
      <c:layout>
        <c:manualLayout>
          <c:layoutTarget val="inner"/>
          <c:xMode val="edge"/>
          <c:yMode val="edge"/>
          <c:x val="0.13628104179285291"/>
          <c:y val="0.14764055808813373"/>
          <c:w val="0.83748162964423722"/>
          <c:h val="0.54603867937560435"/>
        </c:manualLayout>
      </c:layout>
      <c:barChart>
        <c:barDir val="col"/>
        <c:grouping val="clustered"/>
        <c:ser>
          <c:idx val="0"/>
          <c:order val="0"/>
          <c:tx>
            <c:v>gato apap</c:v>
          </c:tx>
          <c:cat>
            <c:strRef>
              <c:f>Hoja1!$D$13:$D$28</c:f>
              <c:strCache>
                <c:ptCount val="16"/>
                <c:pt idx="0">
                  <c:v>9H00</c:v>
                </c:pt>
                <c:pt idx="1">
                  <c:v>10H00</c:v>
                </c:pt>
                <c:pt idx="2">
                  <c:v>11H00</c:v>
                </c:pt>
                <c:pt idx="3">
                  <c:v>12H00</c:v>
                </c:pt>
                <c:pt idx="4">
                  <c:v>13H00</c:v>
                </c:pt>
                <c:pt idx="5">
                  <c:v>14H00</c:v>
                </c:pt>
                <c:pt idx="6">
                  <c:v>15H00</c:v>
                </c:pt>
                <c:pt idx="7">
                  <c:v>16H00</c:v>
                </c:pt>
                <c:pt idx="8">
                  <c:v>17H00</c:v>
                </c:pt>
                <c:pt idx="9">
                  <c:v>18h00</c:v>
                </c:pt>
                <c:pt idx="10">
                  <c:v>19h00</c:v>
                </c:pt>
                <c:pt idx="11">
                  <c:v>20H00</c:v>
                </c:pt>
                <c:pt idx="12">
                  <c:v>21H00</c:v>
                </c:pt>
                <c:pt idx="13">
                  <c:v>22H00</c:v>
                </c:pt>
                <c:pt idx="14">
                  <c:v>23H00</c:v>
                </c:pt>
                <c:pt idx="15">
                  <c:v>24H00</c:v>
                </c:pt>
              </c:strCache>
            </c:strRef>
          </c:cat>
          <c:val>
            <c:numRef>
              <c:f>Hoja1!$E$13:$E$28</c:f>
              <c:numCache>
                <c:formatCode>General</c:formatCode>
                <c:ptCount val="16"/>
                <c:pt idx="1">
                  <c:v>45</c:v>
                </c:pt>
                <c:pt idx="2">
                  <c:v>72</c:v>
                </c:pt>
                <c:pt idx="3">
                  <c:v>81</c:v>
                </c:pt>
                <c:pt idx="4">
                  <c:v>117</c:v>
                </c:pt>
                <c:pt idx="5">
                  <c:v>132</c:v>
                </c:pt>
                <c:pt idx="6">
                  <c:v>138</c:v>
                </c:pt>
                <c:pt idx="7">
                  <c:v>129</c:v>
                </c:pt>
                <c:pt idx="8">
                  <c:v>123</c:v>
                </c:pt>
                <c:pt idx="9">
                  <c:v>113</c:v>
                </c:pt>
                <c:pt idx="10">
                  <c:v>125</c:v>
                </c:pt>
                <c:pt idx="11">
                  <c:v>137</c:v>
                </c:pt>
                <c:pt idx="12">
                  <c:v>133</c:v>
                </c:pt>
                <c:pt idx="13">
                  <c:v>121</c:v>
                </c:pt>
                <c:pt idx="14">
                  <c:v>95</c:v>
                </c:pt>
                <c:pt idx="15">
                  <c:v>75</c:v>
                </c:pt>
              </c:numCache>
            </c:numRef>
          </c:val>
        </c:ser>
        <c:dLbls/>
        <c:axId val="69678592"/>
        <c:axId val="69680512"/>
      </c:barChart>
      <c:catAx>
        <c:axId val="69678592"/>
        <c:scaling>
          <c:orientation val="minMax"/>
        </c:scaling>
        <c:axPos val="b"/>
        <c:title>
          <c:tx>
            <c:rich>
              <a:bodyPr/>
              <a:lstStyle/>
              <a:p>
                <a:pPr>
                  <a:defRPr lang="es-ES" sz="1100">
                    <a:latin typeface="Arial" pitchFamily="34" charset="0"/>
                    <a:cs typeface="Arial" pitchFamily="34" charset="0"/>
                  </a:defRPr>
                </a:pPr>
                <a:r>
                  <a:rPr lang="es-EC" sz="1100">
                    <a:latin typeface="Arial" pitchFamily="34" charset="0"/>
                    <a:cs typeface="Arial" pitchFamily="34" charset="0"/>
                  </a:rPr>
                  <a:t>Hora</a:t>
                </a:r>
                <a:r>
                  <a:rPr lang="es-EC" sz="1100" baseline="0">
                    <a:latin typeface="Arial" pitchFamily="34" charset="0"/>
                    <a:cs typeface="Arial" pitchFamily="34" charset="0"/>
                  </a:rPr>
                  <a:t> día</a:t>
                </a:r>
                <a:endParaRPr lang="es-EC" sz="1100">
                  <a:latin typeface="Arial" pitchFamily="34" charset="0"/>
                  <a:cs typeface="Arial" pitchFamily="34" charset="0"/>
                </a:endParaRPr>
              </a:p>
            </c:rich>
          </c:tx>
          <c:layout>
            <c:manualLayout>
              <c:xMode val="edge"/>
              <c:yMode val="edge"/>
              <c:x val="0.5074405985957644"/>
              <c:y val="0.82273752382648335"/>
            </c:manualLayout>
          </c:layout>
        </c:title>
        <c:numFmt formatCode="General" sourceLinked="0"/>
        <c:majorTickMark val="none"/>
        <c:tickLblPos val="nextTo"/>
        <c:txPr>
          <a:bodyPr/>
          <a:lstStyle/>
          <a:p>
            <a:pPr>
              <a:defRPr lang="es-ES"/>
            </a:pPr>
            <a:endParaRPr lang="es-ES"/>
          </a:p>
        </c:txPr>
        <c:crossAx val="69680512"/>
        <c:crosses val="autoZero"/>
        <c:auto val="1"/>
        <c:lblAlgn val="ctr"/>
        <c:lblOffset val="100"/>
      </c:catAx>
      <c:valAx>
        <c:axId val="69680512"/>
        <c:scaling>
          <c:orientation val="minMax"/>
        </c:scaling>
        <c:axPos val="l"/>
        <c:majorGridlines/>
        <c:title>
          <c:tx>
            <c:rich>
              <a:bodyPr/>
              <a:lstStyle/>
              <a:p>
                <a:pPr>
                  <a:defRPr lang="es-ES" sz="1100">
                    <a:latin typeface="Arial" pitchFamily="34" charset="0"/>
                    <a:cs typeface="Arial" pitchFamily="34" charset="0"/>
                  </a:defRPr>
                </a:pPr>
                <a:r>
                  <a:rPr lang="es-EC" sz="1100" dirty="0" smtClean="0">
                    <a:latin typeface="Arial" pitchFamily="34" charset="0"/>
                    <a:cs typeface="Arial" pitchFamily="34" charset="0"/>
                  </a:rPr>
                  <a:t> </a:t>
                </a:r>
              </a:p>
              <a:p>
                <a:pPr>
                  <a:defRPr lang="es-ES" sz="1100">
                    <a:latin typeface="Arial" pitchFamily="34" charset="0"/>
                    <a:cs typeface="Arial" pitchFamily="34" charset="0"/>
                  </a:defRPr>
                </a:pPr>
                <a:r>
                  <a:rPr lang="es-EC" sz="1100" dirty="0" smtClean="0">
                    <a:latin typeface="Arial" pitchFamily="34" charset="0"/>
                    <a:cs typeface="Arial" pitchFamily="34" charset="0"/>
                  </a:rPr>
                  <a:t>KW</a:t>
                </a:r>
                <a:endParaRPr lang="es-EC" sz="1100" dirty="0">
                  <a:latin typeface="Arial" pitchFamily="34" charset="0"/>
                  <a:cs typeface="Arial" pitchFamily="34" charset="0"/>
                </a:endParaRPr>
              </a:p>
            </c:rich>
          </c:tx>
          <c:layout>
            <c:manualLayout>
              <c:xMode val="edge"/>
              <c:yMode val="edge"/>
              <c:x val="1.3119672334479976E-2"/>
              <c:y val="0.36281463552363202"/>
            </c:manualLayout>
          </c:layout>
        </c:title>
        <c:numFmt formatCode="General" sourceLinked="1"/>
        <c:tickLblPos val="nextTo"/>
        <c:txPr>
          <a:bodyPr/>
          <a:lstStyle/>
          <a:p>
            <a:pPr>
              <a:defRPr lang="es-ES"/>
            </a:pPr>
            <a:endParaRPr lang="es-ES"/>
          </a:p>
        </c:txPr>
        <c:crossAx val="6967859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lang="es-ES"/>
            </a:pPr>
            <a:r>
              <a:rPr lang="es-EC"/>
              <a:t>Costo</a:t>
            </a:r>
            <a:r>
              <a:rPr lang="es-EC" baseline="0"/>
              <a:t> de combustible en el Año </a:t>
            </a:r>
            <a:endParaRPr lang="es-EC"/>
          </a:p>
        </c:rich>
      </c:tx>
      <c:layout/>
    </c:title>
    <c:view3D>
      <c:rAngAx val="1"/>
    </c:view3D>
    <c:plotArea>
      <c:layout>
        <c:manualLayout>
          <c:layoutTarget val="inner"/>
          <c:xMode val="edge"/>
          <c:yMode val="edge"/>
          <c:x val="0.12930796150481189"/>
          <c:y val="0.14664586737978508"/>
          <c:w val="0.79790048118985124"/>
          <c:h val="0.59890589148054663"/>
        </c:manualLayout>
      </c:layout>
      <c:bar3DChart>
        <c:barDir val="bar"/>
        <c:grouping val="stacked"/>
        <c:ser>
          <c:idx val="0"/>
          <c:order val="0"/>
          <c:val>
            <c:numRef>
              <c:f>Hoja1!$D$41:$D$45</c:f>
              <c:numCache>
                <c:formatCode>General</c:formatCode>
                <c:ptCount val="5"/>
                <c:pt idx="0">
                  <c:v>113451.84</c:v>
                </c:pt>
                <c:pt idx="1">
                  <c:v>226903.67999999999</c:v>
                </c:pt>
                <c:pt idx="2">
                  <c:v>340355.52</c:v>
                </c:pt>
                <c:pt idx="3">
                  <c:v>453807.35999999999</c:v>
                </c:pt>
                <c:pt idx="4">
                  <c:v>567259.19999998377</c:v>
                </c:pt>
              </c:numCache>
            </c:numRef>
          </c:val>
        </c:ser>
        <c:ser>
          <c:idx val="1"/>
          <c:order val="1"/>
          <c:val>
            <c:numRef>
              <c:f>Hoja1!$E$41:$E$45</c:f>
              <c:numCache>
                <c:formatCode>General</c:formatCode>
                <c:ptCount val="5"/>
                <c:pt idx="0">
                  <c:v>1</c:v>
                </c:pt>
                <c:pt idx="1">
                  <c:v>2</c:v>
                </c:pt>
                <c:pt idx="2">
                  <c:v>3</c:v>
                </c:pt>
                <c:pt idx="3">
                  <c:v>4</c:v>
                </c:pt>
                <c:pt idx="4">
                  <c:v>5</c:v>
                </c:pt>
              </c:numCache>
            </c:numRef>
          </c:val>
        </c:ser>
        <c:dLbls/>
        <c:gapWidth val="55"/>
        <c:gapDepth val="55"/>
        <c:shape val="box"/>
        <c:axId val="70125056"/>
        <c:axId val="70126976"/>
        <c:axId val="0"/>
      </c:bar3DChart>
      <c:catAx>
        <c:axId val="70125056"/>
        <c:scaling>
          <c:orientation val="minMax"/>
        </c:scaling>
        <c:axPos val="l"/>
        <c:title>
          <c:tx>
            <c:rich>
              <a:bodyPr/>
              <a:lstStyle/>
              <a:p>
                <a:pPr>
                  <a:defRPr lang="es-ES"/>
                </a:pPr>
                <a:r>
                  <a:rPr lang="es-EC" sz="1200"/>
                  <a:t>Tiempo</a:t>
                </a:r>
              </a:p>
              <a:p>
                <a:pPr>
                  <a:defRPr lang="es-ES"/>
                </a:pPr>
                <a:endParaRPr lang="es-EC"/>
              </a:p>
            </c:rich>
          </c:tx>
          <c:layout>
            <c:manualLayout>
              <c:xMode val="edge"/>
              <c:yMode val="edge"/>
              <c:x val="3.5928331881782356E-2"/>
              <c:y val="0.37667910773021596"/>
            </c:manualLayout>
          </c:layout>
        </c:title>
        <c:majorTickMark val="none"/>
        <c:tickLblPos val="nextTo"/>
        <c:txPr>
          <a:bodyPr/>
          <a:lstStyle/>
          <a:p>
            <a:pPr>
              <a:defRPr lang="es-ES"/>
            </a:pPr>
            <a:endParaRPr lang="es-ES"/>
          </a:p>
        </c:txPr>
        <c:crossAx val="70126976"/>
        <c:crosses val="autoZero"/>
        <c:auto val="1"/>
        <c:lblAlgn val="ctr"/>
        <c:lblOffset val="100"/>
      </c:catAx>
      <c:valAx>
        <c:axId val="70126976"/>
        <c:scaling>
          <c:orientation val="minMax"/>
        </c:scaling>
        <c:axPos val="b"/>
        <c:majorGridlines/>
        <c:title>
          <c:tx>
            <c:rich>
              <a:bodyPr/>
              <a:lstStyle/>
              <a:p>
                <a:pPr>
                  <a:defRPr lang="es-ES"/>
                </a:pPr>
                <a:r>
                  <a:rPr lang="es-EC" sz="1200"/>
                  <a:t>Precio</a:t>
                </a:r>
                <a:r>
                  <a:rPr lang="es-EC" sz="1200" baseline="0"/>
                  <a:t> del combustible</a:t>
                </a:r>
                <a:endParaRPr lang="es-EC" sz="1200"/>
              </a:p>
            </c:rich>
          </c:tx>
          <c:layout>
            <c:manualLayout>
              <c:xMode val="edge"/>
              <c:yMode val="edge"/>
              <c:x val="0.38879090486253981"/>
              <c:y val="0.87111186496821214"/>
            </c:manualLayout>
          </c:layout>
        </c:title>
        <c:numFmt formatCode="General" sourceLinked="1"/>
        <c:majorTickMark val="none"/>
        <c:tickLblPos val="nextTo"/>
        <c:txPr>
          <a:bodyPr/>
          <a:lstStyle/>
          <a:p>
            <a:pPr>
              <a:defRPr lang="es-ES"/>
            </a:pPr>
            <a:endParaRPr lang="es-ES"/>
          </a:p>
        </c:txPr>
        <c:crossAx val="70125056"/>
        <c:crosses val="autoZero"/>
        <c:crossBetween val="between"/>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s-ES"/>
  <c:style val="3"/>
  <c:chart>
    <c:title>
      <c:tx>
        <c:rich>
          <a:bodyPr/>
          <a:lstStyle/>
          <a:p>
            <a:pPr>
              <a:defRPr lang="es-ES"/>
            </a:pPr>
            <a:r>
              <a:rPr lang="es-EC"/>
              <a:t>Oferta - Demanda Tiputini </a:t>
            </a:r>
          </a:p>
        </c:rich>
      </c:tx>
      <c:layout>
        <c:manualLayout>
          <c:xMode val="edge"/>
          <c:yMode val="edge"/>
          <c:x val="0.18830076968620491"/>
          <c:y val="5.0793650793650794E-2"/>
        </c:manualLayout>
      </c:layout>
    </c:title>
    <c:view3D>
      <c:rotX val="30"/>
      <c:perspective val="30"/>
    </c:view3D>
    <c:plotArea>
      <c:layout>
        <c:manualLayout>
          <c:layoutTarget val="inner"/>
          <c:xMode val="edge"/>
          <c:yMode val="edge"/>
          <c:x val="6.4559656508300589E-2"/>
          <c:y val="0.21927925675957174"/>
          <c:w val="0.54149172738843065"/>
          <c:h val="0.6967855684706078"/>
        </c:manualLayout>
      </c:layout>
      <c:pie3DChart>
        <c:varyColors val="1"/>
        <c:ser>
          <c:idx val="0"/>
          <c:order val="0"/>
          <c:tx>
            <c:strRef>
              <c:f>Hoja1!$E$69:$E$71</c:f>
              <c:strCache>
                <c:ptCount val="1"/>
                <c:pt idx="0">
                  <c:v>Oferta - Demanda Tiputini Habitantes</c:v>
                </c:pt>
              </c:strCache>
            </c:strRef>
          </c:tx>
          <c:dPt>
            <c:idx val="1"/>
            <c:explosion val="17"/>
          </c:dPt>
          <c:dLbls>
            <c:dLbl>
              <c:idx val="1"/>
              <c:layout>
                <c:manualLayout>
                  <c:x val="-0.13505936979902394"/>
                  <c:y val="4.3239928342290547E-2"/>
                </c:manualLayout>
              </c:layout>
              <c:showPercent val="1"/>
              <c:extLst>
                <c:ext xmlns:c15="http://schemas.microsoft.com/office/drawing/2012/chart" uri="{CE6537A1-D6FC-4f65-9D91-7224C49458BB}">
                  <c15:layout/>
                </c:ext>
              </c:extLst>
            </c:dLbl>
            <c:dLbl>
              <c:idx val="2"/>
              <c:layout>
                <c:manualLayout>
                  <c:x val="0.17858137182231004"/>
                  <c:y val="-9.3460317460317452E-2"/>
                </c:manualLayout>
              </c:layout>
              <c:showPercent val="1"/>
              <c:extLst>
                <c:ext xmlns:c15="http://schemas.microsoft.com/office/drawing/2012/chart" uri="{CE6537A1-D6FC-4f65-9D91-7224C49458BB}">
                  <c15:layout/>
                </c:ext>
              </c:extLst>
            </c:dLbl>
            <c:spPr>
              <a:noFill/>
              <a:ln>
                <a:noFill/>
              </a:ln>
              <a:effectLst/>
            </c:spPr>
            <c:txPr>
              <a:bodyPr/>
              <a:lstStyle/>
              <a:p>
                <a:pPr>
                  <a:defRPr lang="es-ES"/>
                </a:pPr>
                <a:endParaRPr lang="es-ES"/>
              </a:p>
            </c:txPr>
            <c:showPercent val="1"/>
            <c:showLeaderLines val="1"/>
            <c:extLst>
              <c:ext xmlns:c15="http://schemas.microsoft.com/office/drawing/2012/chart" uri="{CE6537A1-D6FC-4f65-9D91-7224C49458BB}">
                <c15:layout/>
              </c:ext>
            </c:extLst>
          </c:dLbls>
          <c:cat>
            <c:strRef>
              <c:f>Hoja1!$D$72:$D$74</c:f>
              <c:strCache>
                <c:ptCount val="3"/>
                <c:pt idx="1">
                  <c:v>142 (Dispone 18 horas diarias)</c:v>
                </c:pt>
                <c:pt idx="2">
                  <c:v>202 (No dispone)</c:v>
                </c:pt>
              </c:strCache>
            </c:strRef>
          </c:cat>
          <c:val>
            <c:numRef>
              <c:f>Hoja1!$E$72:$E$74</c:f>
              <c:numCache>
                <c:formatCode>General</c:formatCode>
                <c:ptCount val="3"/>
                <c:pt idx="1">
                  <c:v>1015</c:v>
                </c:pt>
                <c:pt idx="2">
                  <c:v>1452</c:v>
                </c:pt>
              </c:numCache>
            </c:numRef>
          </c:val>
        </c:ser>
        <c:dLbls>
          <c:showPercent val="1"/>
        </c:dLbls>
      </c:pie3DChart>
    </c:plotArea>
    <c:legend>
      <c:legendPos val="r"/>
      <c:legendEntry>
        <c:idx val="0"/>
        <c:delete val="1"/>
      </c:legendEntry>
      <c:layout/>
      <c:txPr>
        <a:bodyPr/>
        <a:lstStyle/>
        <a:p>
          <a:pPr>
            <a:defRPr lang="es-ES"/>
          </a:pPr>
          <a:endParaRPr lang="es-ES"/>
        </a:p>
      </c:txPr>
    </c:legend>
    <c:plotVisOnly val="1"/>
    <c:dispBlanksAs val="zero"/>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lang="es-ES"/>
            </a:pPr>
            <a:r>
              <a:rPr lang="es-EC"/>
              <a:t>Relación</a:t>
            </a:r>
            <a:r>
              <a:rPr lang="es-EC" baseline="0"/>
              <a:t> Abonados - Habitantes</a:t>
            </a:r>
            <a:endParaRPr lang="es-EC"/>
          </a:p>
        </c:rich>
      </c:tx>
      <c:layout/>
    </c:title>
    <c:plotArea>
      <c:layout>
        <c:manualLayout>
          <c:layoutTarget val="inner"/>
          <c:xMode val="edge"/>
          <c:yMode val="edge"/>
          <c:x val="0.20546062992125985"/>
          <c:y val="0.19480351414406533"/>
          <c:w val="0.61873512685915466"/>
          <c:h val="0.50109507144941501"/>
        </c:manualLayout>
      </c:layout>
      <c:barChart>
        <c:barDir val="col"/>
        <c:grouping val="stacked"/>
        <c:ser>
          <c:idx val="0"/>
          <c:order val="0"/>
          <c:val>
            <c:numRef>
              <c:f>Hoja1!$D$87:$E$87</c:f>
              <c:numCache>
                <c:formatCode>General</c:formatCode>
                <c:ptCount val="2"/>
                <c:pt idx="0">
                  <c:v>142</c:v>
                </c:pt>
                <c:pt idx="1">
                  <c:v>1015</c:v>
                </c:pt>
              </c:numCache>
            </c:numRef>
          </c:val>
        </c:ser>
        <c:ser>
          <c:idx val="1"/>
          <c:order val="1"/>
          <c:val>
            <c:numRef>
              <c:f>Hoja1!$D$88:$E$88</c:f>
              <c:numCache>
                <c:formatCode>General</c:formatCode>
                <c:ptCount val="2"/>
                <c:pt idx="0">
                  <c:v>202</c:v>
                </c:pt>
                <c:pt idx="1">
                  <c:v>1452</c:v>
                </c:pt>
              </c:numCache>
            </c:numRef>
          </c:val>
        </c:ser>
        <c:dLbls/>
        <c:gapWidth val="300"/>
        <c:overlap val="100"/>
        <c:serLines/>
        <c:axId val="70170496"/>
        <c:axId val="70184960"/>
      </c:barChart>
      <c:catAx>
        <c:axId val="70170496"/>
        <c:scaling>
          <c:orientation val="minMax"/>
        </c:scaling>
        <c:axPos val="b"/>
        <c:title>
          <c:tx>
            <c:rich>
              <a:bodyPr/>
              <a:lstStyle/>
              <a:p>
                <a:pPr>
                  <a:defRPr lang="es-ES"/>
                </a:pPr>
                <a:r>
                  <a:rPr lang="es-EC" sz="1200"/>
                  <a:t>Abonados</a:t>
                </a:r>
              </a:p>
            </c:rich>
          </c:tx>
          <c:layout/>
        </c:title>
        <c:majorTickMark val="none"/>
        <c:tickLblPos val="nextTo"/>
        <c:txPr>
          <a:bodyPr/>
          <a:lstStyle/>
          <a:p>
            <a:pPr>
              <a:defRPr lang="es-ES"/>
            </a:pPr>
            <a:endParaRPr lang="es-ES"/>
          </a:p>
        </c:txPr>
        <c:crossAx val="70184960"/>
        <c:crosses val="autoZero"/>
        <c:auto val="1"/>
        <c:lblAlgn val="ctr"/>
        <c:lblOffset val="100"/>
      </c:catAx>
      <c:valAx>
        <c:axId val="70184960"/>
        <c:scaling>
          <c:orientation val="minMax"/>
        </c:scaling>
        <c:axPos val="l"/>
        <c:majorGridlines/>
        <c:title>
          <c:tx>
            <c:rich>
              <a:bodyPr/>
              <a:lstStyle/>
              <a:p>
                <a:pPr>
                  <a:defRPr lang="es-ES"/>
                </a:pPr>
                <a:r>
                  <a:rPr lang="es-EC" sz="1200"/>
                  <a:t>Habitantes</a:t>
                </a:r>
              </a:p>
              <a:p>
                <a:pPr>
                  <a:defRPr lang="es-ES"/>
                </a:pPr>
                <a:endParaRPr lang="es-EC"/>
              </a:p>
            </c:rich>
          </c:tx>
          <c:layout/>
        </c:title>
        <c:numFmt formatCode="General" sourceLinked="1"/>
        <c:tickLblPos val="nextTo"/>
        <c:txPr>
          <a:bodyPr/>
          <a:lstStyle/>
          <a:p>
            <a:pPr>
              <a:defRPr lang="es-ES"/>
            </a:pPr>
            <a:endParaRPr lang="es-ES"/>
          </a:p>
        </c:txPr>
        <c:crossAx val="7017049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lang="es-ES"/>
            </a:pPr>
            <a:r>
              <a:rPr lang="es-EC" dirty="0"/>
              <a:t>Venta</a:t>
            </a:r>
            <a:r>
              <a:rPr lang="es-EC" baseline="0" dirty="0"/>
              <a:t> de energía </a:t>
            </a:r>
            <a:r>
              <a:rPr lang="es-EC" baseline="0" dirty="0" smtClean="0"/>
              <a:t>anual</a:t>
            </a:r>
            <a:endParaRPr lang="es-EC" baseline="0" dirty="0"/>
          </a:p>
          <a:p>
            <a:pPr>
              <a:defRPr lang="es-ES"/>
            </a:pPr>
            <a:endParaRPr lang="es-EC" dirty="0"/>
          </a:p>
        </c:rich>
      </c:tx>
      <c:layout>
        <c:manualLayout>
          <c:xMode val="edge"/>
          <c:yMode val="edge"/>
          <c:x val="0.11778223112892451"/>
          <c:y val="0"/>
        </c:manualLayout>
      </c:layout>
    </c:title>
    <c:plotArea>
      <c:layout/>
      <c:doughnutChart>
        <c:varyColors val="1"/>
        <c:ser>
          <c:idx val="0"/>
          <c:order val="0"/>
          <c:explosion val="25"/>
          <c:dLbls>
            <c:dLbl>
              <c:idx val="0"/>
              <c:layout>
                <c:manualLayout>
                  <c:x val="0.16726403823178029"/>
                  <c:y val="-0.14814814814814894"/>
                </c:manualLayout>
              </c:layout>
              <c:tx>
                <c:rich>
                  <a:bodyPr/>
                  <a:lstStyle/>
                  <a:p>
                    <a:r>
                      <a:rPr dirty="0" err="1"/>
                      <a:t>Venta</a:t>
                    </a:r>
                    <a:r>
                      <a:rPr dirty="0"/>
                      <a:t> de </a:t>
                    </a:r>
                    <a:r>
                      <a:rPr dirty="0" err="1" smtClean="0"/>
                      <a:t>Energía</a:t>
                    </a:r>
                    <a:r>
                      <a:rPr dirty="0" smtClean="0"/>
                      <a:t> </a:t>
                    </a:r>
                    <a:r>
                      <a:rPr dirty="0" err="1" smtClean="0"/>
                      <a:t>Proyecto</a:t>
                    </a:r>
                    <a:r>
                      <a:rPr dirty="0"/>
                      <a:t>
76%</a:t>
                    </a:r>
                  </a:p>
                </c:rich>
              </c:tx>
              <c:showCatName val="1"/>
              <c:showPercent val="1"/>
              <c:extLst>
                <c:ext xmlns:c15="http://schemas.microsoft.com/office/drawing/2012/chart" uri="{CE6537A1-D6FC-4f65-9D91-7224C49458BB}">
                  <c15:layout/>
                </c:ext>
              </c:extLst>
            </c:dLbl>
            <c:dLbl>
              <c:idx val="1"/>
              <c:layout>
                <c:manualLayout>
                  <c:x val="-0.16388888888888886"/>
                  <c:y val="-2.7777777777778991E-2"/>
                </c:manualLayout>
              </c:layout>
              <c:showCatName val="1"/>
              <c:showPercent val="1"/>
              <c:extLst>
                <c:ext xmlns:c15="http://schemas.microsoft.com/office/drawing/2012/chart" uri="{CE6537A1-D6FC-4f65-9D91-7224C49458BB}">
                  <c15:layout/>
                </c:ext>
              </c:extLst>
            </c:dLbl>
            <c:spPr>
              <a:noFill/>
              <a:ln>
                <a:noFill/>
              </a:ln>
              <a:effectLst/>
            </c:spPr>
            <c:txPr>
              <a:bodyPr/>
              <a:lstStyle/>
              <a:p>
                <a:pPr>
                  <a:defRPr lang="es-ES"/>
                </a:pPr>
                <a:endParaRPr lang="es-ES"/>
              </a:p>
            </c:txPr>
            <c:showCatName val="1"/>
            <c:showPercent val="1"/>
            <c:showLeaderLines val="1"/>
            <c:extLst>
              <c:ext xmlns:c15="http://schemas.microsoft.com/office/drawing/2012/chart" uri="{CE6537A1-D6FC-4f65-9D91-7224C49458BB}"/>
            </c:extLst>
          </c:dLbls>
          <c:cat>
            <c:strRef>
              <c:f>Hoja1!$D$121:$D$122</c:f>
              <c:strCache>
                <c:ptCount val="2"/>
                <c:pt idx="0">
                  <c:v>Venta de Energia anual</c:v>
                </c:pt>
                <c:pt idx="1">
                  <c:v>Costo de combustible anual</c:v>
                </c:pt>
              </c:strCache>
            </c:strRef>
          </c:cat>
          <c:val>
            <c:numRef>
              <c:f>Hoja1!$E$121:$E$122</c:f>
              <c:numCache>
                <c:formatCode>#,##0.00</c:formatCode>
                <c:ptCount val="2"/>
                <c:pt idx="0">
                  <c:v>367832.4</c:v>
                </c:pt>
                <c:pt idx="1">
                  <c:v>113451.25</c:v>
                </c:pt>
              </c:numCache>
            </c:numRef>
          </c:val>
        </c:ser>
        <c:dLbls>
          <c:showCatName val="1"/>
          <c:showPercent val="1"/>
        </c:dLbls>
        <c:firstSliceAng val="0"/>
        <c:holeSize val="50"/>
      </c:doughnutChart>
    </c:plotArea>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drawing1.xml><?xml version="1.0" encoding="utf-8"?>
<c:userShapes xmlns:c="http://schemas.openxmlformats.org/drawingml/2006/chart">
  <cdr:relSizeAnchor xmlns:cdr="http://schemas.openxmlformats.org/drawingml/2006/chartDrawing">
    <cdr:from>
      <cdr:x>0.80962</cdr:x>
      <cdr:y>0.88236</cdr:y>
    </cdr:from>
    <cdr:to>
      <cdr:x>1</cdr:x>
      <cdr:y>0.95342</cdr:y>
    </cdr:to>
    <cdr:sp macro="" textlink="">
      <cdr:nvSpPr>
        <cdr:cNvPr id="2" name="1 CuadroTexto"/>
        <cdr:cNvSpPr txBox="1"/>
      </cdr:nvSpPr>
      <cdr:spPr>
        <a:xfrm xmlns:a="http://schemas.openxmlformats.org/drawingml/2006/main">
          <a:off x="3902085" y="2201972"/>
          <a:ext cx="917565" cy="17733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EC"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0.70631</cdr:x>
      <cdr:y>0.29628</cdr:y>
    </cdr:from>
    <cdr:to>
      <cdr:x>0.98872</cdr:x>
      <cdr:y>0.47406</cdr:y>
    </cdr:to>
    <cdr:sp macro="" textlink="">
      <cdr:nvSpPr>
        <cdr:cNvPr id="3" name="2 CuadroTexto"/>
        <cdr:cNvSpPr txBox="1"/>
      </cdr:nvSpPr>
      <cdr:spPr>
        <a:xfrm xmlns:a="http://schemas.openxmlformats.org/drawingml/2006/main">
          <a:off x="3390700" y="745026"/>
          <a:ext cx="1355738" cy="44704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C" sz="1200">
              <a:latin typeface="Arial" pitchFamily="34" charset="0"/>
              <a:cs typeface="Arial" pitchFamily="34" charset="0"/>
            </a:rPr>
            <a:t>Abonados</a:t>
          </a:r>
        </a:p>
        <a:p xmlns:a="http://schemas.openxmlformats.org/drawingml/2006/main">
          <a:endParaRPr lang="es-EC"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282990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33078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42620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2919641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37798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436537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393910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264032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171599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75693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61097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93532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78277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390351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265134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F91E36-C87F-4C04-96B3-065DB41B1C9F}" type="datetimeFigureOut">
              <a:rPr lang="es-EC" smtClean="0"/>
              <a:pPr/>
              <a:t>31/10/2013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75734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F91E36-C87F-4C04-96B3-065DB41B1C9F}" type="datetimeFigureOut">
              <a:rPr lang="es-EC" smtClean="0"/>
              <a:pPr/>
              <a:t>31/10/2013</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3311FD4-5F1A-4AC6-B396-D6D64CDA8AF0}" type="slidenum">
              <a:rPr lang="es-EC" smtClean="0"/>
              <a:pPr/>
              <a:t>‹Nº›</a:t>
            </a:fld>
            <a:endParaRPr lang="es-EC"/>
          </a:p>
        </p:txBody>
      </p:sp>
    </p:spTree>
    <p:extLst>
      <p:ext uri="{BB962C8B-B14F-4D97-AF65-F5344CB8AC3E}">
        <p14:creationId xmlns:p14="http://schemas.microsoft.com/office/powerpoint/2010/main" xmlns="" val="681359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100.png"/></Relationships>
</file>

<file path=ppt/slides/_rels/slide10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efinicion.de/inversion/"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0.png"/><Relationship Id="rId4" Type="http://schemas.openxmlformats.org/officeDocument/2006/relationships/oleObject" Target="../embeddings/oleObject4.bin"/></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1.emf"/><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s.wikipedia.org/wiki/Energ%C3%ADa_renovable" TargetMode="External"/><Relationship Id="rId2" Type="http://schemas.openxmlformats.org/officeDocument/2006/relationships/hyperlink" Target="http://es.wikipedia.org/wiki/Biomasa"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8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36.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87.x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7127" y="309093"/>
            <a:ext cx="8100811" cy="6362163"/>
          </a:xfrm>
        </p:spPr>
        <p:txBody>
          <a:bodyPr/>
          <a:lstStyle/>
          <a:p>
            <a:r>
              <a:rPr lang="es-EC" sz="1600" b="1" dirty="0" smtClean="0">
                <a:latin typeface="Arial" panose="020B0604020202020204" pitchFamily="34" charset="0"/>
                <a:cs typeface="Arial" panose="020B0604020202020204" pitchFamily="34" charset="0"/>
              </a:rPr>
              <a:t/>
            </a:r>
            <a:br>
              <a:rPr lang="es-EC" sz="1600" b="1" dirty="0" smtClean="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
            </a:r>
            <a:br>
              <a:rPr lang="es-EC" sz="1600" b="1" dirty="0" smtClean="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
            </a:r>
            <a:br>
              <a:rPr lang="es-EC" sz="1600" b="1" dirty="0" smtClean="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
            </a:r>
            <a:br>
              <a:rPr lang="es-EC" sz="1600" b="1" dirty="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
            </a:r>
            <a:br>
              <a:rPr lang="es-EC" sz="1600" b="1" dirty="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ESCUELA </a:t>
            </a:r>
            <a:r>
              <a:rPr lang="es-EC" sz="1600" b="1" dirty="0">
                <a:latin typeface="Arial" panose="020B0604020202020204" pitchFamily="34" charset="0"/>
                <a:cs typeface="Arial" panose="020B0604020202020204" pitchFamily="34" charset="0"/>
              </a:rPr>
              <a:t>POLITÉCNICA DEL EJÉRCITO</a:t>
            </a:r>
            <a:r>
              <a:rPr lang="es-EC" sz="1600" dirty="0">
                <a:latin typeface="Arial" panose="020B0604020202020204" pitchFamily="34" charset="0"/>
                <a:cs typeface="Arial" panose="020B0604020202020204" pitchFamily="34" charset="0"/>
              </a:rPr>
              <a:t/>
            </a:r>
            <a:br>
              <a:rPr lang="es-EC" sz="1600" dirty="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DEPARTAMENTO DE CIENCIAS DE LA ENERGÍA Y MECÁNICA</a:t>
            </a:r>
            <a:r>
              <a:rPr lang="es-EC" sz="1600" dirty="0">
                <a:latin typeface="Arial" panose="020B0604020202020204" pitchFamily="34" charset="0"/>
                <a:cs typeface="Arial" panose="020B0604020202020204" pitchFamily="34" charset="0"/>
              </a:rPr>
              <a:t/>
            </a:r>
            <a:br>
              <a:rPr lang="es-EC" sz="1600" dirty="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CARRERA DE INGENIERÍA MECÁNICA</a:t>
            </a:r>
            <a:r>
              <a:rPr lang="es-EC" sz="1600" dirty="0">
                <a:latin typeface="Arial" panose="020B0604020202020204" pitchFamily="34" charset="0"/>
                <a:cs typeface="Arial" panose="020B0604020202020204" pitchFamily="34" charset="0"/>
              </a:rPr>
              <a:t/>
            </a:r>
            <a:br>
              <a:rPr lang="es-EC" sz="1600" dirty="0">
                <a:latin typeface="Arial" panose="020B0604020202020204" pitchFamily="34" charset="0"/>
                <a:cs typeface="Arial" panose="020B0604020202020204" pitchFamily="34" charset="0"/>
              </a:rPr>
            </a:br>
            <a:r>
              <a:rPr lang="es-EC" sz="1600" dirty="0">
                <a:latin typeface="Arial" panose="020B0604020202020204" pitchFamily="34" charset="0"/>
                <a:cs typeface="Arial" panose="020B0604020202020204" pitchFamily="34" charset="0"/>
              </a:rPr>
              <a:t> </a:t>
            </a:r>
            <a:br>
              <a:rPr lang="es-EC" sz="1600" dirty="0">
                <a:latin typeface="Arial" panose="020B0604020202020204" pitchFamily="34" charset="0"/>
                <a:cs typeface="Arial" panose="020B0604020202020204" pitchFamily="34" charset="0"/>
              </a:rPr>
            </a:br>
            <a:r>
              <a:rPr lang="es-EC" sz="1600" dirty="0" smtClean="0">
                <a:latin typeface="Arial" panose="020B0604020202020204" pitchFamily="34" charset="0"/>
                <a:cs typeface="Arial" panose="020B0604020202020204" pitchFamily="34" charset="0"/>
              </a:rPr>
              <a:t>“</a:t>
            </a:r>
            <a:r>
              <a:rPr lang="es-EC" sz="1600" b="1" dirty="0" smtClean="0">
                <a:latin typeface="Arial" panose="020B0604020202020204" pitchFamily="34" charset="0"/>
                <a:cs typeface="Arial" panose="020B0604020202020204" pitchFamily="34" charset="0"/>
              </a:rPr>
              <a:t>INGENIERÍA </a:t>
            </a:r>
            <a:r>
              <a:rPr lang="es-EC" sz="1600" b="1" dirty="0">
                <a:latin typeface="Arial" panose="020B0604020202020204" pitchFamily="34" charset="0"/>
                <a:cs typeface="Arial" panose="020B0604020202020204" pitchFamily="34" charset="0"/>
              </a:rPr>
              <a:t>CONCEPTUAL BÁSICA Y DE DETALLE DE UNA MICRORED MEDIANTE BIOMASA PARA LA GENERACIÓN ELÉCTRICA DE 500 KVA EN EL SECTOR AISLADO DE TIPUTINI PROVINCIA DE ORELLANA CANTÓN </a:t>
            </a:r>
            <a:r>
              <a:rPr lang="es-EC" sz="1600" b="1" dirty="0" smtClean="0">
                <a:latin typeface="Arial" panose="020B0604020202020204" pitchFamily="34" charset="0"/>
                <a:cs typeface="Arial" panose="020B0604020202020204" pitchFamily="34" charset="0"/>
              </a:rPr>
              <a:t>AGUARICO</a:t>
            </a:r>
            <a:br>
              <a:rPr lang="es-EC" sz="1600" b="1" dirty="0" smtClean="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PROYECTO PREVIO A LA OBTENCION DEL TÍTULO DE INGENIERO </a:t>
            </a:r>
            <a:r>
              <a:rPr lang="es-EC" sz="1600" b="1" dirty="0" smtClean="0">
                <a:latin typeface="Arial" panose="020B0604020202020204" pitchFamily="34" charset="0"/>
                <a:cs typeface="Arial" panose="020B0604020202020204" pitchFamily="34" charset="0"/>
              </a:rPr>
              <a:t>MECÁNICO”</a:t>
            </a:r>
            <a:r>
              <a:rPr lang="es-EC" sz="1600" b="1" dirty="0">
                <a:latin typeface="Arial" panose="020B0604020202020204" pitchFamily="34" charset="0"/>
                <a:cs typeface="Arial" panose="020B0604020202020204" pitchFamily="34" charset="0"/>
              </a:rPr>
              <a:t/>
            </a:r>
            <a:br>
              <a:rPr lang="es-EC" sz="1600" b="1" dirty="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 </a:t>
            </a:r>
            <a:br>
              <a:rPr lang="es-EC" sz="1600" b="1" dirty="0">
                <a:latin typeface="Arial" panose="020B0604020202020204" pitchFamily="34" charset="0"/>
                <a:cs typeface="Arial" panose="020B0604020202020204" pitchFamily="34" charset="0"/>
              </a:rPr>
            </a:br>
            <a:r>
              <a:rPr lang="es-ES" sz="1600" b="1" dirty="0">
                <a:latin typeface="Arial" panose="020B0604020202020204" pitchFamily="34" charset="0"/>
                <a:cs typeface="Arial" panose="020B0604020202020204" pitchFamily="34" charset="0"/>
              </a:rPr>
              <a:t>ELABORADO POR:</a:t>
            </a:r>
            <a:r>
              <a:rPr lang="es-EC" sz="1600" b="1" dirty="0">
                <a:latin typeface="Arial" panose="020B0604020202020204" pitchFamily="34" charset="0"/>
                <a:cs typeface="Arial" panose="020B0604020202020204" pitchFamily="34" charset="0"/>
              </a:rPr>
              <a:t/>
            </a:r>
            <a:br>
              <a:rPr lang="es-EC" sz="1600" b="1" dirty="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JORGE LUIS PALACIOS AGUAS</a:t>
            </a:r>
            <a:br>
              <a:rPr lang="es-EC" sz="1600" b="1" dirty="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 </a:t>
            </a:r>
            <a:br>
              <a:rPr lang="es-EC" sz="1600" b="1" dirty="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DIRECTOR: ING. ÁNGELO </a:t>
            </a:r>
            <a:r>
              <a:rPr lang="es-EC" sz="1600" b="1" dirty="0" smtClean="0">
                <a:latin typeface="Arial" panose="020B0604020202020204" pitchFamily="34" charset="0"/>
                <a:cs typeface="Arial" panose="020B0604020202020204" pitchFamily="34" charset="0"/>
              </a:rPr>
              <a:t>VILLAVICENCIO</a:t>
            </a:r>
            <a:br>
              <a:rPr lang="es-EC" sz="1600" b="1" dirty="0" smtClean="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
            </a:r>
            <a:br>
              <a:rPr lang="es-EC" sz="1600" b="1" dirty="0">
                <a:latin typeface="Arial" panose="020B0604020202020204" pitchFamily="34" charset="0"/>
                <a:cs typeface="Arial" panose="020B0604020202020204" pitchFamily="34" charset="0"/>
              </a:rPr>
            </a:br>
            <a:r>
              <a:rPr lang="es-EC" sz="1600" b="1" dirty="0">
                <a:latin typeface="Arial" panose="020B0604020202020204" pitchFamily="34" charset="0"/>
                <a:cs typeface="Arial" panose="020B0604020202020204" pitchFamily="34" charset="0"/>
              </a:rPr>
              <a:t>CODIRECTOR: ING. WILSON YÉPEZ</a:t>
            </a:r>
            <a:r>
              <a:rPr lang="es-EC" dirty="0"/>
              <a:t/>
            </a:r>
            <a:br>
              <a:rPr lang="es-EC" dirty="0"/>
            </a:br>
            <a:r>
              <a:rPr lang="es-EC" dirty="0"/>
              <a:t/>
            </a:r>
            <a:br>
              <a:rPr lang="es-EC" dirty="0"/>
            </a:br>
            <a:endParaRPr lang="es-EC" dirty="0"/>
          </a:p>
        </p:txBody>
      </p:sp>
      <p:pic>
        <p:nvPicPr>
          <p:cNvPr id="5" name="Imagen 4"/>
          <p:cNvPicPr>
            <a:picLocks noChangeAspect="1"/>
          </p:cNvPicPr>
          <p:nvPr/>
        </p:nvPicPr>
        <p:blipFill>
          <a:blip r:embed="rId2" cstate="print"/>
          <a:stretch>
            <a:fillRect/>
          </a:stretch>
        </p:blipFill>
        <p:spPr>
          <a:xfrm>
            <a:off x="1339402" y="3773511"/>
            <a:ext cx="2859109" cy="2550016"/>
          </a:xfrm>
          <a:prstGeom prst="rect">
            <a:avLst/>
          </a:prstGeom>
        </p:spPr>
      </p:pic>
    </p:spTree>
    <p:extLst>
      <p:ext uri="{BB962C8B-B14F-4D97-AF65-F5344CB8AC3E}">
        <p14:creationId xmlns:p14="http://schemas.microsoft.com/office/powerpoint/2010/main" xmlns="" val="45646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6"/>
            <a:ext cx="8596668" cy="6362163"/>
          </a:xfrm>
        </p:spPr>
        <p:txBody>
          <a:bodyPr/>
          <a:lstStyle/>
          <a:p>
            <a:pPr marL="0" indent="0" algn="just">
              <a:buNone/>
            </a:pPr>
            <a:r>
              <a:rPr lang="es-EC" dirty="0"/>
              <a:t>El traslado del combustible se lo hace por la misma ruta y tiene un importante costo de movilización, lo cual hace factible considerar otras posibilidades de suministro de energía</a:t>
            </a:r>
            <a:r>
              <a:rPr lang="es-EC" dirty="0" smtClean="0"/>
              <a:t>.</a:t>
            </a:r>
          </a:p>
          <a:p>
            <a:pPr marL="0" indent="0" algn="just">
              <a:buNone/>
            </a:pPr>
            <a:endParaRPr lang="es-EC" dirty="0"/>
          </a:p>
          <a:p>
            <a:pPr marL="0" indent="0" algn="just">
              <a:buNone/>
            </a:pPr>
            <a:r>
              <a:rPr lang="es-EC" dirty="0"/>
              <a:t>La provincia al encontrarse situada en el oriente posee las características climatológicas especiales, respondiendo a una diversidad de factores que modifican su condición natural, tales como</a:t>
            </a:r>
            <a:r>
              <a:rPr lang="es-EC" dirty="0" smtClean="0"/>
              <a:t>:</a:t>
            </a:r>
          </a:p>
          <a:p>
            <a:pPr marL="0" indent="0" algn="just">
              <a:buNone/>
            </a:pPr>
            <a:endParaRPr lang="es-EC" dirty="0"/>
          </a:p>
          <a:p>
            <a:pPr algn="just"/>
            <a:r>
              <a:rPr lang="es-EC" dirty="0" smtClean="0"/>
              <a:t>Altitud</a:t>
            </a:r>
          </a:p>
          <a:p>
            <a:pPr algn="just"/>
            <a:r>
              <a:rPr lang="es-EC" dirty="0"/>
              <a:t>Dirección de las cadenas </a:t>
            </a:r>
            <a:r>
              <a:rPr lang="es-EC" dirty="0" smtClean="0"/>
              <a:t>montañosas</a:t>
            </a:r>
          </a:p>
          <a:p>
            <a:pPr algn="just"/>
            <a:r>
              <a:rPr lang="es-ES" dirty="0" smtClean="0"/>
              <a:t>Vegetación</a:t>
            </a:r>
          </a:p>
          <a:p>
            <a:pPr algn="just"/>
            <a:endParaRPr lang="es-ES" dirty="0"/>
          </a:p>
          <a:p>
            <a:pPr marL="0" indent="0" algn="just">
              <a:buNone/>
            </a:pPr>
            <a:r>
              <a:rPr lang="es-ES" b="1" dirty="0"/>
              <a:t>Tabla 1.2</a:t>
            </a:r>
            <a:r>
              <a:rPr lang="es-ES" dirty="0"/>
              <a:t> Ubicación de las Estaciones Meteorológicas</a:t>
            </a:r>
            <a:r>
              <a:rPr lang="es-ES" baseline="30000" dirty="0"/>
              <a:t>1</a:t>
            </a:r>
            <a:endParaRPr lang="es-EC" dirty="0"/>
          </a:p>
          <a:p>
            <a:pPr algn="just"/>
            <a:endParaRPr lang="es-EC" dirty="0"/>
          </a:p>
          <a:p>
            <a:pPr marL="0" indent="0">
              <a:buNone/>
            </a:pPr>
            <a:endParaRPr lang="es-EC" dirty="0"/>
          </a:p>
        </p:txBody>
      </p:sp>
      <p:pic>
        <p:nvPicPr>
          <p:cNvPr id="9" name="Imagen 8"/>
          <p:cNvPicPr/>
          <p:nvPr/>
        </p:nvPicPr>
        <p:blipFill>
          <a:blip r:embed="rId2" cstate="print"/>
          <a:srcRect/>
          <a:stretch>
            <a:fillRect/>
          </a:stretch>
        </p:blipFill>
        <p:spPr bwMode="auto">
          <a:xfrm>
            <a:off x="2325898" y="5198817"/>
            <a:ext cx="4964430" cy="1225550"/>
          </a:xfrm>
          <a:prstGeom prst="rect">
            <a:avLst/>
          </a:prstGeom>
          <a:noFill/>
          <a:ln w="9525">
            <a:noFill/>
            <a:miter lim="800000"/>
            <a:headEnd/>
            <a:tailEnd/>
          </a:ln>
        </p:spPr>
      </p:pic>
    </p:spTree>
    <p:extLst>
      <p:ext uri="{BB962C8B-B14F-4D97-AF65-F5344CB8AC3E}">
        <p14:creationId xmlns:p14="http://schemas.microsoft.com/office/powerpoint/2010/main" xmlns="" val="27120354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284891"/>
          </a:xfrm>
        </p:spPr>
        <p:txBody>
          <a:bodyPr/>
          <a:lstStyle/>
          <a:p>
            <a:pPr marL="0" indent="0">
              <a:buNone/>
            </a:pPr>
            <a:r>
              <a:rPr lang="es-ES" dirty="0"/>
              <a:t>Análisis Estadístico</a:t>
            </a:r>
            <a:endParaRPr lang="es-EC" dirty="0"/>
          </a:p>
          <a:p>
            <a:r>
              <a:rPr lang="es-ES" dirty="0"/>
              <a:t>Se realizo un muestreo del Km 20 + 020 - 9 + 680, del cual se recopilo algunas de las especies principales que se encuentran en </a:t>
            </a:r>
            <a:r>
              <a:rPr lang="es-ES" dirty="0" err="1"/>
              <a:t>Tiputini</a:t>
            </a:r>
            <a:r>
              <a:rPr lang="es-ES" dirty="0"/>
              <a:t> y que se detalla a continuación en las </a:t>
            </a:r>
            <a:r>
              <a:rPr lang="es-ES" dirty="0" smtClean="0"/>
              <a:t>tablas</a:t>
            </a:r>
          </a:p>
          <a:p>
            <a:endParaRPr lang="es-ES" dirty="0"/>
          </a:p>
          <a:p>
            <a:endParaRPr lang="es-ES" dirty="0" smtClean="0"/>
          </a:p>
          <a:p>
            <a:endParaRPr lang="es-ES" dirty="0" smtClean="0"/>
          </a:p>
          <a:p>
            <a:endParaRPr lang="es-EC" dirty="0"/>
          </a:p>
        </p:txBody>
      </p:sp>
      <p:pic>
        <p:nvPicPr>
          <p:cNvPr id="4" name="Imagen 3"/>
          <p:cNvPicPr>
            <a:picLocks noChangeAspect="1"/>
          </p:cNvPicPr>
          <p:nvPr/>
        </p:nvPicPr>
        <p:blipFill>
          <a:blip r:embed="rId2" cstate="print"/>
          <a:stretch>
            <a:fillRect/>
          </a:stretch>
        </p:blipFill>
        <p:spPr>
          <a:xfrm>
            <a:off x="2208655" y="1746227"/>
            <a:ext cx="5534025" cy="4962525"/>
          </a:xfrm>
          <a:prstGeom prst="rect">
            <a:avLst/>
          </a:prstGeom>
        </p:spPr>
      </p:pic>
    </p:spTree>
    <p:extLst>
      <p:ext uri="{BB962C8B-B14F-4D97-AF65-F5344CB8AC3E}">
        <p14:creationId xmlns:p14="http://schemas.microsoft.com/office/powerpoint/2010/main" xmlns="" val="21413446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1"/>
            <a:ext cx="8596668" cy="6478072"/>
          </a:xfrm>
        </p:spPr>
        <p:txBody>
          <a:bodyPr>
            <a:normAutofit fontScale="92500" lnSpcReduction="10000"/>
          </a:bodyPr>
          <a:lstStyle/>
          <a:p>
            <a:pPr marL="0" indent="0">
              <a:buNone/>
            </a:pPr>
            <a:r>
              <a:rPr lang="es-ES" b="1" dirty="0"/>
              <a:t>EVALUACIÓN DE IMPACTOS AMBIENTALES</a:t>
            </a:r>
            <a:endParaRPr lang="es-EC" dirty="0"/>
          </a:p>
          <a:p>
            <a:pPr marL="0" indent="0" algn="just">
              <a:buNone/>
            </a:pPr>
            <a:r>
              <a:rPr lang="es-ES" dirty="0"/>
              <a:t>La metodología seleccionada para la identificación y evaluación de impactos se basa en la utilización de matrices que relacionan las actividades del proyecto con los componentes del medio definidos como factores ambientales.</a:t>
            </a:r>
            <a:endParaRPr lang="es-EC" dirty="0"/>
          </a:p>
          <a:p>
            <a:pPr marL="0" indent="0" algn="just">
              <a:buNone/>
            </a:pPr>
            <a:r>
              <a:rPr lang="es-ES" dirty="0"/>
              <a:t>Mediante una evaluación inicial de los componentes ambientales, esta metodología permite tratar paralelamente la identificación y la calificación de impactos como se indica en la siguiente figura</a:t>
            </a:r>
            <a:r>
              <a:rPr lang="es-ES" dirty="0" smtClean="0"/>
              <a:t>:</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endParaRPr lang="es-ES" b="1" dirty="0" smtClean="0"/>
          </a:p>
          <a:p>
            <a:pPr marL="0" indent="0">
              <a:buNone/>
            </a:pPr>
            <a:r>
              <a:rPr lang="es-ES" b="1" dirty="0" smtClean="0"/>
              <a:t>IDENTIFICACION </a:t>
            </a:r>
            <a:r>
              <a:rPr lang="es-ES" b="1" dirty="0"/>
              <a:t>DE FACTORES AMBIENTALES</a:t>
            </a:r>
            <a:endParaRPr lang="es-EC" dirty="0"/>
          </a:p>
          <a:p>
            <a:pPr marL="0" indent="0" algn="just">
              <a:buNone/>
            </a:pPr>
            <a:r>
              <a:rPr lang="es-ES" dirty="0"/>
              <a:t>Con el fin de determinar la influencia que tendrán las acciones que se desarrollarán durante las actividades previstas dentro del presente proyecto, sobre las condiciones ambientales del área, se identificaron dentro de cada uno de los componentes ambientales (físicos, bióticos, socioeconómicos y de paisaje) los elementos que los integran y en ellos los indicadores que permiten valorar los potenciales cambios.</a:t>
            </a:r>
            <a:endParaRPr lang="es-EC" dirty="0"/>
          </a:p>
        </p:txBody>
      </p:sp>
      <p:pic>
        <p:nvPicPr>
          <p:cNvPr id="4" name="Imagen 3"/>
          <p:cNvPicPr>
            <a:picLocks noChangeAspect="1"/>
          </p:cNvPicPr>
          <p:nvPr/>
        </p:nvPicPr>
        <p:blipFill>
          <a:blip r:embed="rId2" cstate="print"/>
          <a:stretch>
            <a:fillRect/>
          </a:stretch>
        </p:blipFill>
        <p:spPr>
          <a:xfrm>
            <a:off x="2313430" y="2394330"/>
            <a:ext cx="5324475" cy="2153053"/>
          </a:xfrm>
          <a:prstGeom prst="rect">
            <a:avLst/>
          </a:prstGeom>
        </p:spPr>
      </p:pic>
    </p:spTree>
    <p:extLst>
      <p:ext uri="{BB962C8B-B14F-4D97-AF65-F5344CB8AC3E}">
        <p14:creationId xmlns:p14="http://schemas.microsoft.com/office/powerpoint/2010/main" xmlns="" val="2268023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34851"/>
            <a:ext cx="8596668" cy="6130343"/>
          </a:xfrm>
        </p:spPr>
        <p:txBody>
          <a:bodyPr>
            <a:normAutofit lnSpcReduction="10000"/>
          </a:bodyPr>
          <a:lstStyle/>
          <a:p>
            <a:pPr marL="0" indent="0">
              <a:buNone/>
            </a:pPr>
            <a:endParaRPr lang="es-ES" b="1" dirty="0" smtClean="0"/>
          </a:p>
          <a:p>
            <a:pPr marL="0" indent="0">
              <a:buNone/>
            </a:pPr>
            <a:r>
              <a:rPr lang="es-ES" b="1" dirty="0" smtClean="0"/>
              <a:t>COMPONENTE </a:t>
            </a:r>
            <a:r>
              <a:rPr lang="es-ES" b="1" dirty="0"/>
              <a:t>FÍSICO</a:t>
            </a:r>
            <a:endParaRPr lang="es-EC" dirty="0"/>
          </a:p>
          <a:p>
            <a:pPr marL="0" indent="0" algn="just">
              <a:buNone/>
            </a:pPr>
            <a:r>
              <a:rPr lang="es-ES" dirty="0"/>
              <a:t>Los componentes considerados dentro de los aspectos físicos fueron suelo, agua, aire y </a:t>
            </a:r>
            <a:r>
              <a:rPr lang="es-ES" dirty="0" err="1"/>
              <a:t>geoformas</a:t>
            </a:r>
            <a:r>
              <a:rPr lang="es-ES" dirty="0"/>
              <a:t>. A continuación se describe el significado de sus respectivos factores ambientales:</a:t>
            </a:r>
            <a:endParaRPr lang="es-EC" dirty="0"/>
          </a:p>
          <a:p>
            <a:pPr lvl="0"/>
            <a:r>
              <a:rPr lang="es-ES" dirty="0" smtClean="0"/>
              <a:t>Suelo</a:t>
            </a:r>
          </a:p>
          <a:p>
            <a:pPr marL="0" indent="0">
              <a:buNone/>
            </a:pPr>
            <a:r>
              <a:rPr lang="es-ES" dirty="0"/>
              <a:t>Condiciones </a:t>
            </a:r>
            <a:r>
              <a:rPr lang="es-ES" dirty="0" smtClean="0"/>
              <a:t>Químicas</a:t>
            </a:r>
          </a:p>
          <a:p>
            <a:pPr marL="0" indent="0">
              <a:buNone/>
            </a:pPr>
            <a:r>
              <a:rPr lang="es-ES" dirty="0"/>
              <a:t>Condiciones </a:t>
            </a:r>
            <a:r>
              <a:rPr lang="es-ES" dirty="0" smtClean="0"/>
              <a:t>Físicas</a:t>
            </a:r>
          </a:p>
          <a:p>
            <a:pPr>
              <a:buFont typeface="Arial" panose="020B0604020202020204" pitchFamily="34" charset="0"/>
              <a:buChar char="•"/>
            </a:pPr>
            <a:r>
              <a:rPr lang="es-ES" dirty="0" smtClean="0"/>
              <a:t>Agua</a:t>
            </a:r>
          </a:p>
          <a:p>
            <a:pPr>
              <a:buFont typeface="Arial" panose="020B0604020202020204" pitchFamily="34" charset="0"/>
              <a:buChar char="•"/>
            </a:pPr>
            <a:r>
              <a:rPr lang="es-ES" dirty="0" smtClean="0"/>
              <a:t>Caudal</a:t>
            </a:r>
          </a:p>
          <a:p>
            <a:pPr>
              <a:buFont typeface="Arial" panose="020B0604020202020204" pitchFamily="34" charset="0"/>
              <a:buChar char="•"/>
            </a:pPr>
            <a:r>
              <a:rPr lang="es-ES" dirty="0" smtClean="0"/>
              <a:t>Condiciones Atmosféricas</a:t>
            </a:r>
          </a:p>
          <a:p>
            <a:pPr>
              <a:buFont typeface="Arial" panose="020B0604020202020204" pitchFamily="34" charset="0"/>
              <a:buChar char="•"/>
            </a:pPr>
            <a:r>
              <a:rPr lang="es-ES" dirty="0" smtClean="0"/>
              <a:t>Geo formas</a:t>
            </a:r>
          </a:p>
          <a:p>
            <a:pPr>
              <a:buFont typeface="Arial" panose="020B0604020202020204" pitchFamily="34" charset="0"/>
              <a:buChar char="•"/>
            </a:pPr>
            <a:endParaRPr lang="es-ES" dirty="0"/>
          </a:p>
          <a:p>
            <a:pPr marL="0" indent="0">
              <a:buNone/>
            </a:pPr>
            <a:r>
              <a:rPr lang="es-ES" b="1" dirty="0"/>
              <a:t>COMPONENTE </a:t>
            </a:r>
            <a:r>
              <a:rPr lang="es-ES" b="1" dirty="0" smtClean="0"/>
              <a:t>BIOLÓGICO</a:t>
            </a:r>
          </a:p>
          <a:p>
            <a:r>
              <a:rPr lang="es-ES" dirty="0" smtClean="0"/>
              <a:t>Flora</a:t>
            </a:r>
          </a:p>
          <a:p>
            <a:pPr lvl="0"/>
            <a:r>
              <a:rPr lang="es-ES" dirty="0"/>
              <a:t>Ecosistema Terrestre</a:t>
            </a:r>
            <a:endParaRPr lang="es-EC" dirty="0"/>
          </a:p>
          <a:p>
            <a:pPr lvl="0"/>
            <a:r>
              <a:rPr lang="es-ES" dirty="0"/>
              <a:t>Ecosistema Acuático</a:t>
            </a:r>
            <a:endParaRPr lang="es-EC" dirty="0"/>
          </a:p>
          <a:p>
            <a:endParaRPr lang="es-EC" dirty="0"/>
          </a:p>
          <a:p>
            <a:pPr marL="0" indent="0">
              <a:buNone/>
            </a:pPr>
            <a:endParaRPr lang="es-EC" dirty="0"/>
          </a:p>
          <a:p>
            <a:pPr>
              <a:buFont typeface="Arial" panose="020B0604020202020204" pitchFamily="34" charset="0"/>
              <a:buChar char="•"/>
            </a:pPr>
            <a:endParaRPr lang="es-ES" dirty="0" smtClean="0"/>
          </a:p>
          <a:p>
            <a:pPr>
              <a:buFont typeface="Arial" panose="020B0604020202020204" pitchFamily="34" charset="0"/>
              <a:buChar char="•"/>
            </a:pPr>
            <a:endParaRPr lang="es-ES" dirty="0" smtClean="0"/>
          </a:p>
          <a:p>
            <a:pPr>
              <a:buFont typeface="Arial" panose="020B0604020202020204" pitchFamily="34" charset="0"/>
              <a:buChar char="•"/>
            </a:pPr>
            <a:endParaRPr lang="es-EC" dirty="0"/>
          </a:p>
          <a:p>
            <a:pPr marL="0" indent="0">
              <a:buNone/>
            </a:pPr>
            <a:endParaRPr lang="es-EC" dirty="0"/>
          </a:p>
          <a:p>
            <a:endParaRPr lang="es-EC" dirty="0"/>
          </a:p>
          <a:p>
            <a:pPr lvl="0"/>
            <a:endParaRPr lang="es-EC" dirty="0"/>
          </a:p>
          <a:p>
            <a:pPr marL="0" indent="0">
              <a:buNone/>
            </a:pPr>
            <a:endParaRPr lang="es-EC" dirty="0"/>
          </a:p>
        </p:txBody>
      </p:sp>
    </p:spTree>
    <p:extLst>
      <p:ext uri="{BB962C8B-B14F-4D97-AF65-F5344CB8AC3E}">
        <p14:creationId xmlns:p14="http://schemas.microsoft.com/office/powerpoint/2010/main" xmlns="" val="30007809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96215"/>
            <a:ext cx="8596668" cy="6349284"/>
          </a:xfrm>
        </p:spPr>
        <p:txBody>
          <a:bodyPr>
            <a:normAutofit fontScale="92500" lnSpcReduction="20000"/>
          </a:bodyPr>
          <a:lstStyle/>
          <a:p>
            <a:pPr marL="0" indent="0">
              <a:buNone/>
            </a:pPr>
            <a:r>
              <a:rPr lang="es-ES" b="1" dirty="0"/>
              <a:t>COMPONENTE </a:t>
            </a:r>
            <a:r>
              <a:rPr lang="es-ES" b="1" dirty="0" smtClean="0"/>
              <a:t>SOCIOECONÓMICO</a:t>
            </a:r>
          </a:p>
          <a:p>
            <a:pPr marL="0" indent="0">
              <a:buNone/>
            </a:pPr>
            <a:endParaRPr lang="es-ES" b="1" dirty="0"/>
          </a:p>
          <a:p>
            <a:r>
              <a:rPr lang="es-ES" dirty="0"/>
              <a:t>Cultivos de </a:t>
            </a:r>
            <a:r>
              <a:rPr lang="es-ES" dirty="0" smtClean="0"/>
              <a:t>Subsistencia</a:t>
            </a:r>
          </a:p>
          <a:p>
            <a:pPr lvl="0"/>
            <a:r>
              <a:rPr lang="es-ES" dirty="0"/>
              <a:t>Conflictividad Social</a:t>
            </a:r>
            <a:endParaRPr lang="es-EC" dirty="0"/>
          </a:p>
          <a:p>
            <a:pPr lvl="0"/>
            <a:r>
              <a:rPr lang="es-ES" dirty="0"/>
              <a:t>Generación de Empleo</a:t>
            </a:r>
            <a:endParaRPr lang="es-EC" dirty="0"/>
          </a:p>
          <a:p>
            <a:pPr lvl="0"/>
            <a:r>
              <a:rPr lang="es-ES" dirty="0"/>
              <a:t>Seguridad Personal</a:t>
            </a:r>
            <a:endParaRPr lang="es-EC" dirty="0"/>
          </a:p>
          <a:p>
            <a:endParaRPr lang="es-EC" dirty="0" smtClean="0"/>
          </a:p>
          <a:p>
            <a:pPr marL="0" indent="0">
              <a:buNone/>
            </a:pPr>
            <a:r>
              <a:rPr lang="es-ES" b="1" dirty="0"/>
              <a:t>COMPONENTE PERCENTUAL (PAISAJE</a:t>
            </a:r>
            <a:r>
              <a:rPr lang="es-ES" b="1" dirty="0" smtClean="0"/>
              <a:t>)</a:t>
            </a:r>
          </a:p>
          <a:p>
            <a:pPr marL="0" indent="0">
              <a:buNone/>
            </a:pPr>
            <a:r>
              <a:rPr lang="es-ES" b="1" dirty="0"/>
              <a:t>COMPONENTE ARQUEOLÓGICO</a:t>
            </a:r>
            <a:endParaRPr lang="es-EC" dirty="0"/>
          </a:p>
          <a:p>
            <a:pPr marL="0" indent="0">
              <a:buNone/>
            </a:pPr>
            <a:endParaRPr lang="es-EC" dirty="0" smtClean="0"/>
          </a:p>
          <a:p>
            <a:pPr marL="0" indent="0" algn="ctr">
              <a:buNone/>
            </a:pPr>
            <a:r>
              <a:rPr lang="es-ES" b="1" dirty="0"/>
              <a:t>METODOLOGÍA DE CALIFICACIÓN DE MATRICES</a:t>
            </a:r>
            <a:endParaRPr lang="es-EC" dirty="0"/>
          </a:p>
          <a:p>
            <a:pPr marL="0" indent="0">
              <a:buNone/>
            </a:pPr>
            <a:endParaRPr lang="es-EC" dirty="0" smtClean="0"/>
          </a:p>
          <a:p>
            <a:pPr lvl="0"/>
            <a:r>
              <a:rPr lang="es-ES" dirty="0"/>
              <a:t>Magnitud</a:t>
            </a:r>
            <a:endParaRPr lang="es-EC" dirty="0"/>
          </a:p>
          <a:p>
            <a:pPr lvl="0"/>
            <a:r>
              <a:rPr lang="es-ES" dirty="0"/>
              <a:t>Probabilidad de Ocurrencia</a:t>
            </a:r>
            <a:endParaRPr lang="es-EC" dirty="0"/>
          </a:p>
          <a:p>
            <a:pPr lvl="0"/>
            <a:r>
              <a:rPr lang="es-ES" dirty="0"/>
              <a:t>Duración</a:t>
            </a:r>
            <a:endParaRPr lang="es-EC" dirty="0"/>
          </a:p>
          <a:p>
            <a:pPr lvl="0"/>
            <a:r>
              <a:rPr lang="es-ES" dirty="0"/>
              <a:t>Área de Influencia</a:t>
            </a:r>
            <a:endParaRPr lang="es-EC" dirty="0"/>
          </a:p>
          <a:p>
            <a:pPr lvl="0"/>
            <a:r>
              <a:rPr lang="es-ES" dirty="0"/>
              <a:t>Sensibilidad</a:t>
            </a:r>
            <a:endParaRPr lang="es-EC" dirty="0"/>
          </a:p>
          <a:p>
            <a:pPr lvl="0"/>
            <a:r>
              <a:rPr lang="es-ES" dirty="0"/>
              <a:t>Clase de Impacto</a:t>
            </a:r>
            <a:endParaRPr lang="es-EC" dirty="0"/>
          </a:p>
          <a:p>
            <a:pPr marL="0" indent="0">
              <a:buNone/>
            </a:pPr>
            <a:endParaRPr lang="es-EC" dirty="0"/>
          </a:p>
        </p:txBody>
      </p:sp>
    </p:spTree>
    <p:extLst>
      <p:ext uri="{BB962C8B-B14F-4D97-AF65-F5344CB8AC3E}">
        <p14:creationId xmlns:p14="http://schemas.microsoft.com/office/powerpoint/2010/main" xmlns="" val="35761447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323527"/>
          </a:xfrm>
        </p:spPr>
        <p:txBody>
          <a:bodyPr/>
          <a:lstStyle/>
          <a:p>
            <a:pPr marL="0" indent="0" algn="ctr">
              <a:buNone/>
            </a:pPr>
            <a:r>
              <a:rPr lang="es-EC" dirty="0" smtClean="0"/>
              <a:t>CRITERIOS DE VALORACIÓN</a:t>
            </a:r>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1042288084"/>
              </p:ext>
            </p:extLst>
          </p:nvPr>
        </p:nvGraphicFramePr>
        <p:xfrm>
          <a:off x="1262132" y="1140453"/>
          <a:ext cx="7173528" cy="4951259"/>
        </p:xfrm>
        <a:graphic>
          <a:graphicData uri="http://schemas.openxmlformats.org/drawingml/2006/table">
            <a:tbl>
              <a:tblPr firstRow="1" firstCol="1" lastRow="1" lastCol="1" bandRow="1" bandCol="1">
                <a:tableStyleId>{5C22544A-7EE6-4342-B048-85BDC9FD1C3A}</a:tableStyleId>
              </a:tblPr>
              <a:tblGrid>
                <a:gridCol w="2632102"/>
                <a:gridCol w="259010"/>
                <a:gridCol w="259010"/>
                <a:gridCol w="259010"/>
                <a:gridCol w="259010"/>
                <a:gridCol w="259010"/>
                <a:gridCol w="259010"/>
                <a:gridCol w="2987366"/>
              </a:tblGrid>
              <a:tr h="227194">
                <a:tc gridSpan="8">
                  <a:txBody>
                    <a:bodyPr/>
                    <a:lstStyle/>
                    <a:p>
                      <a:pPr algn="ctr">
                        <a:spcAft>
                          <a:spcPts val="0"/>
                        </a:spcAft>
                      </a:pPr>
                      <a:r>
                        <a:rPr lang="es-EC" sz="900">
                          <a:effectLst/>
                        </a:rPr>
                        <a:t>Magnitud (M)</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6045">
                <a:tc>
                  <a:txBody>
                    <a:bodyPr/>
                    <a:lstStyle/>
                    <a:p>
                      <a:pPr algn="ctr">
                        <a:spcAft>
                          <a:spcPts val="0"/>
                        </a:spcAft>
                      </a:pPr>
                      <a:r>
                        <a:rPr lang="es-EC" sz="900">
                          <a:effectLst/>
                        </a:rPr>
                        <a:t>Muy Alta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es-EC" sz="900">
                          <a:effectLst/>
                        </a:rPr>
                        <a:t>Alta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spcAft>
                          <a:spcPts val="0"/>
                        </a:spcAft>
                      </a:pPr>
                      <a:r>
                        <a:rPr lang="es-EC" sz="900">
                          <a:effectLst/>
                        </a:rPr>
                        <a:t>Media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spcAft>
                          <a:spcPts val="0"/>
                        </a:spcAft>
                      </a:pPr>
                      <a:r>
                        <a:rPr lang="es-EC" sz="900">
                          <a:effectLst/>
                        </a:rPr>
                        <a:t>Baja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a:txBody>
                    <a:bodyPr/>
                    <a:lstStyle/>
                    <a:p>
                      <a:pPr algn="ctr">
                        <a:spcAft>
                          <a:spcPts val="0"/>
                        </a:spcAft>
                      </a:pPr>
                      <a:r>
                        <a:rPr lang="es-EC" sz="900">
                          <a:effectLst/>
                        </a:rPr>
                        <a:t>Muy Baja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r>
              <a:tr h="227194">
                <a:tc>
                  <a:txBody>
                    <a:bodyPr/>
                    <a:lstStyle/>
                    <a:p>
                      <a:pPr algn="ctr">
                        <a:spcAft>
                          <a:spcPts val="0"/>
                        </a:spcAft>
                      </a:pPr>
                      <a:r>
                        <a:rPr lang="es-EC" sz="900">
                          <a:effectLst/>
                        </a:rPr>
                        <a:t>5</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es-EC" sz="900">
                          <a:effectLst/>
                        </a:rPr>
                        <a:t>4</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spcAft>
                          <a:spcPts val="0"/>
                        </a:spcAft>
                      </a:pPr>
                      <a:r>
                        <a:rPr lang="es-EC" sz="900">
                          <a:effectLst/>
                        </a:rPr>
                        <a:t>3</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spcAft>
                          <a:spcPts val="0"/>
                        </a:spcAft>
                      </a:pPr>
                      <a:r>
                        <a:rPr lang="es-EC" sz="900">
                          <a:effectLst/>
                        </a:rPr>
                        <a:t>2</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a:txBody>
                    <a:bodyPr/>
                    <a:lstStyle/>
                    <a:p>
                      <a:pPr algn="ctr">
                        <a:spcAft>
                          <a:spcPts val="0"/>
                        </a:spcAft>
                      </a:pPr>
                      <a:r>
                        <a:rPr lang="es-EC" sz="900">
                          <a:effectLst/>
                        </a:rPr>
                        <a:t>1</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r>
              <a:tr h="227194">
                <a:tc gridSpan="8">
                  <a:txBody>
                    <a:bodyPr/>
                    <a:lstStyle/>
                    <a:p>
                      <a:pPr algn="ctr">
                        <a:spcAft>
                          <a:spcPts val="0"/>
                        </a:spcAft>
                      </a:pPr>
                      <a:r>
                        <a:rPr lang="es-EC" sz="900">
                          <a:effectLst/>
                        </a:rPr>
                        <a:t>Probabilidad de Ocurrencia (PO)</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7194">
                <a:tc gridSpan="2">
                  <a:txBody>
                    <a:bodyPr/>
                    <a:lstStyle/>
                    <a:p>
                      <a:pPr algn="ctr">
                        <a:spcAft>
                          <a:spcPts val="0"/>
                        </a:spcAft>
                      </a:pPr>
                      <a:r>
                        <a:rPr lang="es-EC" sz="900">
                          <a:effectLst/>
                        </a:rPr>
                        <a:t>Alta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4">
                  <a:txBody>
                    <a:bodyPr/>
                    <a:lstStyle/>
                    <a:p>
                      <a:pPr algn="ctr">
                        <a:spcAft>
                          <a:spcPts val="0"/>
                        </a:spcAft>
                      </a:pPr>
                      <a:r>
                        <a:rPr lang="es-EC" sz="900">
                          <a:effectLst/>
                        </a:rPr>
                        <a:t>Media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900">
                          <a:effectLst/>
                        </a:rPr>
                        <a:t>Baja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r>
              <a:tr h="227194">
                <a:tc gridSpan="2">
                  <a:txBody>
                    <a:bodyPr/>
                    <a:lstStyle/>
                    <a:p>
                      <a:pPr algn="ctr">
                        <a:spcAft>
                          <a:spcPts val="0"/>
                        </a:spcAft>
                      </a:pPr>
                      <a:r>
                        <a:rPr lang="es-EC" sz="900">
                          <a:effectLst/>
                        </a:rPr>
                        <a:t>2,0</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4">
                  <a:txBody>
                    <a:bodyPr/>
                    <a:lstStyle/>
                    <a:p>
                      <a:pPr algn="ctr">
                        <a:spcAft>
                          <a:spcPts val="0"/>
                        </a:spcAft>
                      </a:pPr>
                      <a:r>
                        <a:rPr lang="es-EC" sz="900">
                          <a:effectLst/>
                        </a:rPr>
                        <a:t>1,5</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900">
                          <a:effectLst/>
                        </a:rPr>
                        <a:t>1,0</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r>
              <a:tr h="227194">
                <a:tc gridSpan="8">
                  <a:txBody>
                    <a:bodyPr/>
                    <a:lstStyle/>
                    <a:p>
                      <a:pPr algn="ctr">
                        <a:spcAft>
                          <a:spcPts val="0"/>
                        </a:spcAft>
                      </a:pPr>
                      <a:r>
                        <a:rPr lang="es-EC" sz="900">
                          <a:effectLst/>
                        </a:rPr>
                        <a:t>Duración (D)</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7194">
                <a:tc gridSpan="4">
                  <a:txBody>
                    <a:bodyPr/>
                    <a:lstStyle/>
                    <a:p>
                      <a:pPr algn="ctr">
                        <a:spcAft>
                          <a:spcPts val="0"/>
                        </a:spcAft>
                      </a:pPr>
                      <a:r>
                        <a:rPr lang="es-EC" sz="900">
                          <a:effectLst/>
                        </a:rPr>
                        <a:t>Permanente</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spcAft>
                          <a:spcPts val="0"/>
                        </a:spcAft>
                      </a:pPr>
                      <a:r>
                        <a:rPr lang="es-EC" sz="900">
                          <a:effectLst/>
                        </a:rPr>
                        <a:t>Temporal</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27194">
                <a:tc gridSpan="4">
                  <a:txBody>
                    <a:bodyPr/>
                    <a:lstStyle/>
                    <a:p>
                      <a:pPr algn="ctr">
                        <a:spcAft>
                          <a:spcPts val="0"/>
                        </a:spcAft>
                      </a:pPr>
                      <a:r>
                        <a:rPr lang="es-EC" sz="900">
                          <a:effectLst/>
                        </a:rPr>
                        <a:t>1,0</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spcAft>
                          <a:spcPts val="0"/>
                        </a:spcAft>
                      </a:pPr>
                      <a:r>
                        <a:rPr lang="es-EC" sz="900">
                          <a:effectLst/>
                        </a:rPr>
                        <a:t>0,8</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03691">
                <a:tc gridSpan="8">
                  <a:txBody>
                    <a:bodyPr/>
                    <a:lstStyle/>
                    <a:p>
                      <a:pPr algn="ctr">
                        <a:spcAft>
                          <a:spcPts val="0"/>
                        </a:spcAft>
                      </a:pPr>
                      <a:r>
                        <a:rPr lang="es-EC" sz="900">
                          <a:effectLst/>
                        </a:rPr>
                        <a:t>Área de Influencia (AI)</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28134">
                <a:tc gridSpan="2">
                  <a:txBody>
                    <a:bodyPr/>
                    <a:lstStyle/>
                    <a:p>
                      <a:pPr algn="ctr">
                        <a:spcAft>
                          <a:spcPts val="0"/>
                        </a:spcAft>
                      </a:pPr>
                      <a:r>
                        <a:rPr lang="es-EC" sz="900">
                          <a:effectLst/>
                        </a:rPr>
                        <a:t>Menor a 2,5 ha ó menor a 1 km (lineales en caso de cuerpos hídricos, líneas, oleoductos o vías)</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4">
                  <a:txBody>
                    <a:bodyPr/>
                    <a:lstStyle/>
                    <a:p>
                      <a:pPr algn="ctr">
                        <a:spcAft>
                          <a:spcPts val="0"/>
                        </a:spcAft>
                      </a:pPr>
                      <a:r>
                        <a:rPr lang="es-EC" sz="900">
                          <a:effectLst/>
                        </a:rPr>
                        <a:t>Entre 2,5 hectáreas y 10 hectáreas o entre 2 y 5 kilómetros</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900">
                          <a:effectLst/>
                        </a:rPr>
                        <a:t>Mayor a 10 hectáreas</a:t>
                      </a:r>
                    </a:p>
                    <a:p>
                      <a:pPr algn="ctr">
                        <a:spcAft>
                          <a:spcPts val="0"/>
                        </a:spcAft>
                      </a:pPr>
                      <a:r>
                        <a:rPr lang="es-EC" sz="900">
                          <a:effectLst/>
                        </a:rPr>
                        <a:t>Mayor a 5 kilómetros</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r>
              <a:tr h="203691">
                <a:tc gridSpan="2">
                  <a:txBody>
                    <a:bodyPr/>
                    <a:lstStyle/>
                    <a:p>
                      <a:pPr algn="ctr">
                        <a:spcAft>
                          <a:spcPts val="0"/>
                        </a:spcAft>
                      </a:pPr>
                      <a:r>
                        <a:rPr lang="es-EC" sz="900">
                          <a:effectLst/>
                        </a:rPr>
                        <a:t>0.6</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4">
                  <a:txBody>
                    <a:bodyPr/>
                    <a:lstStyle/>
                    <a:p>
                      <a:pPr algn="ctr">
                        <a:spcAft>
                          <a:spcPts val="0"/>
                        </a:spcAft>
                      </a:pPr>
                      <a:r>
                        <a:rPr lang="es-EC" sz="900">
                          <a:effectLst/>
                        </a:rPr>
                        <a:t>0,8</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900">
                          <a:effectLst/>
                        </a:rPr>
                        <a:t>1</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r>
              <a:tr h="203691">
                <a:tc gridSpan="8">
                  <a:txBody>
                    <a:bodyPr/>
                    <a:lstStyle/>
                    <a:p>
                      <a:pPr algn="ctr">
                        <a:spcAft>
                          <a:spcPts val="0"/>
                        </a:spcAft>
                      </a:pPr>
                      <a:r>
                        <a:rPr lang="es-EC" sz="900">
                          <a:effectLst/>
                        </a:rPr>
                        <a:t>Sensibilidad (S)</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3691">
                <a:tc gridSpan="2">
                  <a:txBody>
                    <a:bodyPr/>
                    <a:lstStyle/>
                    <a:p>
                      <a:pPr algn="ctr">
                        <a:spcAft>
                          <a:spcPts val="0"/>
                        </a:spcAft>
                      </a:pPr>
                      <a:r>
                        <a:rPr lang="es-EC" sz="900">
                          <a:effectLst/>
                        </a:rPr>
                        <a:t>Alta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4">
                  <a:txBody>
                    <a:bodyPr/>
                    <a:lstStyle/>
                    <a:p>
                      <a:pPr algn="ctr">
                        <a:spcAft>
                          <a:spcPts val="0"/>
                        </a:spcAft>
                      </a:pPr>
                      <a:r>
                        <a:rPr lang="es-EC" sz="900">
                          <a:effectLst/>
                        </a:rPr>
                        <a:t>Media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900">
                          <a:effectLst/>
                        </a:rPr>
                        <a:t>Baja</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r>
              <a:tr h="203691">
                <a:tc gridSpan="2">
                  <a:txBody>
                    <a:bodyPr/>
                    <a:lstStyle/>
                    <a:p>
                      <a:pPr algn="ctr">
                        <a:spcAft>
                          <a:spcPts val="0"/>
                        </a:spcAft>
                      </a:pPr>
                      <a:r>
                        <a:rPr lang="es-EC" sz="900">
                          <a:effectLst/>
                        </a:rPr>
                        <a:t>1,0</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gridSpan="4">
                  <a:txBody>
                    <a:bodyPr/>
                    <a:lstStyle/>
                    <a:p>
                      <a:pPr algn="ctr">
                        <a:spcAft>
                          <a:spcPts val="0"/>
                        </a:spcAft>
                      </a:pPr>
                      <a:r>
                        <a:rPr lang="es-EC" sz="900">
                          <a:effectLst/>
                        </a:rPr>
                        <a:t>0,80</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900">
                          <a:effectLst/>
                        </a:rPr>
                        <a:t>0,60</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r>
              <a:tr h="203691">
                <a:tc gridSpan="8">
                  <a:txBody>
                    <a:bodyPr/>
                    <a:lstStyle/>
                    <a:p>
                      <a:pPr algn="ctr">
                        <a:spcAft>
                          <a:spcPts val="0"/>
                        </a:spcAft>
                      </a:pPr>
                      <a:r>
                        <a:rPr lang="es-EC" sz="900">
                          <a:effectLst/>
                        </a:rPr>
                        <a:t>Clase de Impacto (CI)</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3691">
                <a:tc gridSpan="4">
                  <a:txBody>
                    <a:bodyPr/>
                    <a:lstStyle/>
                    <a:p>
                      <a:pPr algn="ctr">
                        <a:spcAft>
                          <a:spcPts val="0"/>
                        </a:spcAft>
                      </a:pPr>
                      <a:r>
                        <a:rPr lang="es-EC" sz="900">
                          <a:effectLst/>
                        </a:rPr>
                        <a:t>Positivo</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spcAft>
                          <a:spcPts val="0"/>
                        </a:spcAft>
                      </a:pPr>
                      <a:r>
                        <a:rPr lang="es-EC" sz="900">
                          <a:effectLst/>
                        </a:rPr>
                        <a:t>Negativo</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03691">
                <a:tc gridSpan="4">
                  <a:txBody>
                    <a:bodyPr/>
                    <a:lstStyle/>
                    <a:p>
                      <a:pPr algn="ctr">
                        <a:spcAft>
                          <a:spcPts val="0"/>
                        </a:spcAft>
                      </a:pPr>
                      <a:r>
                        <a:rPr lang="es-EC" sz="900">
                          <a:effectLst/>
                        </a:rPr>
                        <a:t>+1</a:t>
                      </a:r>
                      <a:endParaRPr lang="es-EC" sz="9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spcAft>
                          <a:spcPts val="0"/>
                        </a:spcAft>
                      </a:pPr>
                      <a:r>
                        <a:rPr lang="es-EC" sz="900" dirty="0">
                          <a:effectLst/>
                        </a:rPr>
                        <a:t>-1</a:t>
                      </a:r>
                      <a:endParaRPr lang="es-EC" sz="9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xmlns="" val="2415317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96215"/>
            <a:ext cx="8596668" cy="6349284"/>
          </a:xfrm>
        </p:spPr>
        <p:txBody>
          <a:bodyPr>
            <a:normAutofit lnSpcReduction="10000"/>
          </a:bodyPr>
          <a:lstStyle/>
          <a:p>
            <a:pPr marL="0" indent="0">
              <a:buNone/>
            </a:pPr>
            <a:r>
              <a:rPr lang="es-ES" dirty="0"/>
              <a:t>La valoración del impacto estará dada por</a:t>
            </a:r>
            <a:r>
              <a:rPr lang="es-ES" dirty="0" smtClean="0"/>
              <a:t>:</a:t>
            </a:r>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lgn="just">
              <a:buNone/>
            </a:pPr>
            <a:r>
              <a:rPr lang="es-ES" dirty="0"/>
              <a:t>Se realizó el análisis para las actividades del proyecto, en el cual se determinaron los impactos producidos por cada una de ellas, destacando aquellos más significativos, estableciendo de esta manera las actividades más impactantes. Posteriormente, se realizó un análisis sobre los factores ambientales determinando aquellos más impactados. A continuación se presentan las matrices obtenidas en valores </a:t>
            </a:r>
            <a:r>
              <a:rPr lang="es-ES" dirty="0" smtClean="0"/>
              <a:t>porcentuales, conjuntamente con el </a:t>
            </a:r>
            <a:r>
              <a:rPr lang="es-ES" b="1" dirty="0" smtClean="0">
                <a:solidFill>
                  <a:srgbClr val="00B0F0"/>
                </a:solidFill>
              </a:rPr>
              <a:t>análisis de agua.</a:t>
            </a:r>
            <a:endParaRPr lang="es-EC" b="1" dirty="0">
              <a:solidFill>
                <a:srgbClr val="00B0F0"/>
              </a:solidFill>
            </a:endParaRPr>
          </a:p>
          <a:p>
            <a:pPr marL="0" indent="0">
              <a:buNone/>
            </a:pPr>
            <a:endParaRPr lang="es-EC" dirty="0" smtClean="0"/>
          </a:p>
          <a:p>
            <a:pPr marL="0" indent="0">
              <a:buNone/>
            </a:pP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3711430442"/>
              </p:ext>
            </p:extLst>
          </p:nvPr>
        </p:nvGraphicFramePr>
        <p:xfrm>
          <a:off x="3078051" y="940157"/>
          <a:ext cx="4172755" cy="437882"/>
        </p:xfrm>
        <a:graphic>
          <a:graphicData uri="http://schemas.openxmlformats.org/presentationml/2006/ole">
            <p:oleObj spid="_x0000_s38917" name="Ecuación" r:id="rId3" imgW="1841500" imgH="177800" progId="Equation.3">
              <p:embed/>
            </p:oleObj>
          </a:graphicData>
        </a:graphic>
      </p:graphicFrame>
      <p:pic>
        <p:nvPicPr>
          <p:cNvPr id="7" name="Imagen 6"/>
          <p:cNvPicPr>
            <a:picLocks noChangeAspect="1"/>
          </p:cNvPicPr>
          <p:nvPr/>
        </p:nvPicPr>
        <p:blipFill>
          <a:blip r:embed="rId4" cstate="print"/>
          <a:stretch>
            <a:fillRect/>
          </a:stretch>
        </p:blipFill>
        <p:spPr>
          <a:xfrm>
            <a:off x="2060620" y="1674253"/>
            <a:ext cx="5612103" cy="2615351"/>
          </a:xfrm>
          <a:prstGeom prst="rect">
            <a:avLst/>
          </a:prstGeom>
        </p:spPr>
      </p:pic>
    </p:spTree>
    <p:extLst>
      <p:ext uri="{BB962C8B-B14F-4D97-AF65-F5344CB8AC3E}">
        <p14:creationId xmlns:p14="http://schemas.microsoft.com/office/powerpoint/2010/main" xmlns="" val="17535880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297768"/>
          </a:xfrm>
        </p:spPr>
        <p:txBody>
          <a:bodyPr/>
          <a:lstStyle/>
          <a:p>
            <a:pPr marL="0" indent="0" algn="ctr">
              <a:buNone/>
            </a:pPr>
            <a:r>
              <a:rPr lang="es-EC" dirty="0" smtClean="0"/>
              <a:t>MATRIZ DE VALORACIÓN DE IMPACTOS EN LOS TRABAJOS DESARROLLADOS</a:t>
            </a:r>
          </a:p>
          <a:p>
            <a:pPr marL="0" indent="0">
              <a:buNone/>
            </a:pPr>
            <a:endParaRPr lang="es-EC" dirty="0"/>
          </a:p>
        </p:txBody>
      </p:sp>
      <p:pic>
        <p:nvPicPr>
          <p:cNvPr id="5" name="Imagen 4"/>
          <p:cNvPicPr>
            <a:picLocks noChangeAspect="1"/>
          </p:cNvPicPr>
          <p:nvPr/>
        </p:nvPicPr>
        <p:blipFill>
          <a:blip r:embed="rId2" cstate="print"/>
          <a:stretch>
            <a:fillRect/>
          </a:stretch>
        </p:blipFill>
        <p:spPr>
          <a:xfrm>
            <a:off x="417955" y="990264"/>
            <a:ext cx="9115425" cy="5577961"/>
          </a:xfrm>
          <a:prstGeom prst="rect">
            <a:avLst/>
          </a:prstGeom>
        </p:spPr>
      </p:pic>
    </p:spTree>
    <p:extLst>
      <p:ext uri="{BB962C8B-B14F-4D97-AF65-F5344CB8AC3E}">
        <p14:creationId xmlns:p14="http://schemas.microsoft.com/office/powerpoint/2010/main" xmlns="" val="6839340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1"/>
            <a:ext cx="8596668" cy="6297768"/>
          </a:xfrm>
        </p:spPr>
        <p:txBody>
          <a:bodyPr/>
          <a:lstStyle/>
          <a:p>
            <a:pPr marL="0" indent="0">
              <a:buNone/>
            </a:pPr>
            <a:r>
              <a:rPr lang="es-EC" b="1" dirty="0"/>
              <a:t>CAPITULO 5</a:t>
            </a:r>
            <a:endParaRPr lang="es-EC" dirty="0"/>
          </a:p>
          <a:p>
            <a:pPr marL="0" indent="0">
              <a:buNone/>
            </a:pPr>
            <a:r>
              <a:rPr lang="es-EC" b="1" dirty="0" smtClean="0"/>
              <a:t>ANALISIS </a:t>
            </a:r>
            <a:r>
              <a:rPr lang="es-EC" b="1" dirty="0"/>
              <a:t>DE RESULTADOS PARA LA IMPLEMENTACIÓN A DETALLE DE LA MICRORED </a:t>
            </a:r>
          </a:p>
          <a:p>
            <a:pPr marL="0" indent="0">
              <a:buNone/>
            </a:pPr>
            <a:r>
              <a:rPr lang="es-ES" b="1" dirty="0" smtClean="0"/>
              <a:t> </a:t>
            </a:r>
            <a:r>
              <a:rPr lang="es-ES" b="1" dirty="0"/>
              <a:t>ANÁLISIS OFERTA - DEMANDA</a:t>
            </a:r>
            <a:endParaRPr lang="es-EC" dirty="0"/>
          </a:p>
          <a:p>
            <a:endParaRPr lang="es-ES" dirty="0" smtClean="0"/>
          </a:p>
          <a:p>
            <a:pPr algn="just"/>
            <a:r>
              <a:rPr lang="es-ES" dirty="0" smtClean="0"/>
              <a:t>De </a:t>
            </a:r>
            <a:r>
              <a:rPr lang="es-ES" dirty="0"/>
              <a:t>los 1015 moradores de la ciudad de </a:t>
            </a:r>
            <a:r>
              <a:rPr lang="es-ES" dirty="0" err="1"/>
              <a:t>Tiputini</a:t>
            </a:r>
            <a:r>
              <a:rPr lang="es-ES" dirty="0" smtClean="0"/>
              <a:t>, solo </a:t>
            </a:r>
            <a:r>
              <a:rPr lang="es-ES" dirty="0"/>
              <a:t>142 (13%) abonados  disponen del servicio de energía eléctrica, 18 horas diarias, el resto de la población cerca de 202 abonados es decir 1452 habitantes asentadas en la parte rural y urbana no disponen de este servicio,  y la falta de este servicio afecta al desarrollo económico, social, educativo, sanitario, etc., fundamentalmente al Buen Vivir de los seres humanos que habitan en ese sector.</a:t>
            </a:r>
            <a:endParaRPr lang="es-EC" dirty="0"/>
          </a:p>
          <a:p>
            <a:pPr algn="just"/>
            <a:r>
              <a:rPr lang="es-ES" dirty="0"/>
              <a:t>Inicialmente se desea dotar de servicio de energía eléctrica a todas las casas existentes en este sector urbano como rural del área de concesión de la Empresa Eléctrica CNEL Regional Sucumbíos, incluyendo el Batallón de Selva BS 57 Montecristi.</a:t>
            </a:r>
            <a:endParaRPr lang="es-EC" dirty="0"/>
          </a:p>
          <a:p>
            <a:pPr marL="0" indent="0">
              <a:buNone/>
            </a:pPr>
            <a:endParaRPr lang="es-EC" dirty="0"/>
          </a:p>
        </p:txBody>
      </p:sp>
    </p:spTree>
    <p:extLst>
      <p:ext uri="{BB962C8B-B14F-4D97-AF65-F5344CB8AC3E}">
        <p14:creationId xmlns:p14="http://schemas.microsoft.com/office/powerpoint/2010/main" xmlns="" val="14445621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349285"/>
          </a:xfrm>
        </p:spPr>
        <p:txBody>
          <a:bodyPr/>
          <a:lstStyle/>
          <a:p>
            <a:pPr marL="0" indent="0">
              <a:buNone/>
            </a:pPr>
            <a:r>
              <a:rPr lang="es-EC" b="1" dirty="0"/>
              <a:t>TASA DE CRECIMIENTO ANUAL POBLACIONAL</a:t>
            </a:r>
            <a:endParaRPr lang="es-EC" dirty="0"/>
          </a:p>
          <a:p>
            <a:pPr marL="0" indent="0">
              <a:buNone/>
            </a:pPr>
            <a:endParaRPr lang="es-EC" dirty="0" smtClean="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764846327"/>
              </p:ext>
            </p:extLst>
          </p:nvPr>
        </p:nvGraphicFramePr>
        <p:xfrm>
          <a:off x="2691685" y="901529"/>
          <a:ext cx="4031088" cy="5589408"/>
        </p:xfrm>
        <a:graphic>
          <a:graphicData uri="http://schemas.openxmlformats.org/drawingml/2006/table">
            <a:tbl>
              <a:tblPr firstRow="1" firstCol="1" bandRow="1">
                <a:tableStyleId>{5C22544A-7EE6-4342-B048-85BDC9FD1C3A}</a:tableStyleId>
              </a:tblPr>
              <a:tblGrid>
                <a:gridCol w="1304649"/>
                <a:gridCol w="1304649"/>
                <a:gridCol w="1421790"/>
              </a:tblGrid>
              <a:tr h="227090">
                <a:tc>
                  <a:txBody>
                    <a:bodyPr/>
                    <a:lstStyle/>
                    <a:p>
                      <a:pPr algn="ctr">
                        <a:spcAft>
                          <a:spcPts val="0"/>
                        </a:spcAft>
                      </a:pPr>
                      <a:r>
                        <a:rPr lang="es-EC" sz="900" dirty="0">
                          <a:effectLst/>
                        </a:rPr>
                        <a:t>VIDA UTIL</a:t>
                      </a:r>
                      <a:endParaRPr lang="es-EC" sz="900" dirty="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900" dirty="0">
                          <a:effectLst/>
                        </a:rPr>
                        <a:t>AÑO</a:t>
                      </a:r>
                      <a:endParaRPr lang="es-EC" sz="900" dirty="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900" dirty="0">
                          <a:effectLst/>
                        </a:rPr>
                        <a:t>No. Habitantes</a:t>
                      </a:r>
                      <a:endParaRPr lang="es-EC" sz="900" dirty="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0</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2012</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2466</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2013</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2548</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2014</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2633</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3</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2015</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2721</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4</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2016</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2812</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5</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2017</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2906</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6</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2018</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3003</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7</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2019</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3103</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8</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2020</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3207</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9</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2021</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3314</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10</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2022</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3425</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11</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2023</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3539</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12</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2024</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3657</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13</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2025</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3779</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14</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2026</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3905</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15</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2027</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4035</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16</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2028</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4170</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17</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2029</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4309</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18</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2030</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4453</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19</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2031</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4602</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20</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2032</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4756</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21</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2033</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4915</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22</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2034</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5079</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23</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2035</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5249</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24</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2036</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5424</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25</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2037</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5605</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26</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2038</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5792</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27</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2039</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5985</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28</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2040</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6185</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29</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2041</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a:effectLst/>
                        </a:rPr>
                        <a:t>6392</a:t>
                      </a:r>
                      <a:endParaRPr lang="es-EC" sz="800">
                        <a:effectLst/>
                        <a:latin typeface="Times New Roman" panose="02020603050405020304" pitchFamily="18" charset="0"/>
                        <a:ea typeface="Times New Roman" panose="02020603050405020304" pitchFamily="18" charset="0"/>
                      </a:endParaRPr>
                    </a:p>
                  </a:txBody>
                  <a:tcPr marL="29177" marR="29177" marT="0" marB="0" anchor="b"/>
                </a:tc>
              </a:tr>
              <a:tr h="172978">
                <a:tc>
                  <a:txBody>
                    <a:bodyPr/>
                    <a:lstStyle/>
                    <a:p>
                      <a:pPr algn="ctr">
                        <a:spcAft>
                          <a:spcPts val="0"/>
                        </a:spcAft>
                      </a:pPr>
                      <a:r>
                        <a:rPr lang="es-EC" sz="800">
                          <a:effectLst/>
                        </a:rPr>
                        <a:t>30</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ctr">
                        <a:spcAft>
                          <a:spcPts val="0"/>
                        </a:spcAft>
                      </a:pPr>
                      <a:r>
                        <a:rPr lang="es-EC" sz="800">
                          <a:effectLst/>
                        </a:rPr>
                        <a:t>2042</a:t>
                      </a:r>
                      <a:endParaRPr lang="es-EC" sz="800">
                        <a:effectLst/>
                        <a:latin typeface="Times New Roman" panose="02020603050405020304" pitchFamily="18" charset="0"/>
                        <a:ea typeface="Times New Roman" panose="02020603050405020304" pitchFamily="18" charset="0"/>
                      </a:endParaRPr>
                    </a:p>
                  </a:txBody>
                  <a:tcPr marL="29177" marR="29177" marT="0" marB="0" anchor="b"/>
                </a:tc>
                <a:tc>
                  <a:txBody>
                    <a:bodyPr/>
                    <a:lstStyle/>
                    <a:p>
                      <a:pPr algn="r">
                        <a:spcAft>
                          <a:spcPts val="0"/>
                        </a:spcAft>
                      </a:pPr>
                      <a:r>
                        <a:rPr lang="es-EC" sz="800" dirty="0">
                          <a:effectLst/>
                        </a:rPr>
                        <a:t>6605</a:t>
                      </a:r>
                      <a:endParaRPr lang="es-EC" sz="800" dirty="0">
                        <a:effectLst/>
                        <a:latin typeface="Times New Roman" panose="02020603050405020304" pitchFamily="18" charset="0"/>
                        <a:ea typeface="Times New Roman" panose="02020603050405020304" pitchFamily="18" charset="0"/>
                      </a:endParaRPr>
                    </a:p>
                  </a:txBody>
                  <a:tcPr marL="29177" marR="29177" marT="0" marB="0" anchor="b"/>
                </a:tc>
              </a:tr>
            </a:tbl>
          </a:graphicData>
        </a:graphic>
      </p:graphicFrame>
    </p:spTree>
    <p:extLst>
      <p:ext uri="{BB962C8B-B14F-4D97-AF65-F5344CB8AC3E}">
        <p14:creationId xmlns:p14="http://schemas.microsoft.com/office/powerpoint/2010/main" xmlns="" val="28907210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218941"/>
                <a:ext cx="8596668" cy="6413679"/>
              </a:xfrm>
            </p:spPr>
            <p:txBody>
              <a:bodyPr/>
              <a:lstStyle/>
              <a:p>
                <a:pPr marL="0" indent="0">
                  <a:buNone/>
                </a:pPr>
                <a:r>
                  <a:rPr lang="es-ES" dirty="0"/>
                  <a:t>Para el cálculo de la demanda máxima se procederá según lo indicado en la Norma de la Empresa Eléctrica </a:t>
                </a:r>
                <a:r>
                  <a:rPr lang="es-ES" dirty="0" smtClean="0"/>
                  <a:t>Quito</a:t>
                </a:r>
              </a:p>
              <a:p>
                <a:pPr marL="0" indent="0">
                  <a:buNone/>
                </a:pPr>
                <a:endParaRPr lang="es-EC" dirty="0"/>
              </a:p>
              <a:p>
                <a:r>
                  <a:rPr lang="es-ES" dirty="0"/>
                  <a:t>La demanda máxima para 1 usuario tipo C es de 1,1 kW.  </a:t>
                </a:r>
                <a:endParaRPr lang="es-EC" dirty="0"/>
              </a:p>
              <a:p>
                <a:r>
                  <a:rPr lang="es-ES" dirty="0"/>
                  <a:t>La estimación de la demanda máxima coincidente viene dada por la </a:t>
                </a:r>
                <a:r>
                  <a:rPr lang="es-ES" dirty="0" smtClean="0"/>
                  <a:t>relación</a:t>
                </a:r>
              </a:p>
              <a:p>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m:ctrlPr>
                        </m:sSubPr>
                        <m:e>
                          <m:r>
                            <a:rPr lang="es-ES_tradnl" i="1"/>
                            <m:t>𝐷</m:t>
                          </m:r>
                        </m:e>
                        <m:sub>
                          <m:r>
                            <a:rPr lang="es-ES_tradnl" i="1"/>
                            <m:t>𝑚</m:t>
                          </m:r>
                          <m:r>
                            <a:rPr lang="es-ES_tradnl" i="1"/>
                            <m:t>á</m:t>
                          </m:r>
                          <m:r>
                            <a:rPr lang="es-ES_tradnl" i="1"/>
                            <m:t>𝑥</m:t>
                          </m:r>
                        </m:sub>
                      </m:sSub>
                      <m:r>
                        <a:rPr lang="es-ES_tradnl" i="1"/>
                        <m:t>= </m:t>
                      </m:r>
                      <m:sSub>
                        <m:sSubPr>
                          <m:ctrlPr>
                            <a:rPr lang="es-EC" i="1"/>
                          </m:ctrlPr>
                        </m:sSubPr>
                        <m:e>
                          <m:r>
                            <a:rPr lang="es-ES_tradnl" i="1"/>
                            <m:t>𝐹𝑎𝑐𝑡𝑜𝑟</m:t>
                          </m:r>
                        </m:e>
                        <m:sub>
                          <m:r>
                            <a:rPr lang="es-ES_tradnl" i="1"/>
                            <m:t>𝑀</m:t>
                          </m:r>
                        </m:sub>
                      </m:sSub>
                      <m:r>
                        <a:rPr lang="es-ES_tradnl" i="1"/>
                        <m:t>𝑥</m:t>
                      </m:r>
                      <m:sSub>
                        <m:sSubPr>
                          <m:ctrlPr>
                            <a:rPr lang="es-EC" i="1"/>
                          </m:ctrlPr>
                        </m:sSubPr>
                        <m:e>
                          <m:r>
                            <a:rPr lang="es-ES_tradnl" i="1"/>
                            <m:t>𝐹𝑎𝑐𝑡𝑜𝑟</m:t>
                          </m:r>
                        </m:e>
                        <m:sub>
                          <m:r>
                            <a:rPr lang="es-ES_tradnl" i="1"/>
                            <m:t>𝑁</m:t>
                          </m:r>
                        </m:sub>
                      </m:sSub>
                    </m:oMath>
                  </m:oMathPara>
                </a14:m>
                <a:endParaRPr lang="es-EC" dirty="0"/>
              </a:p>
              <a:p>
                <a:endParaRPr lang="es-ES" dirty="0" smtClean="0"/>
              </a:p>
              <a:p>
                <a:r>
                  <a:rPr lang="es-ES" dirty="0" smtClean="0"/>
                  <a:t>El </a:t>
                </a:r>
                <a:r>
                  <a:rPr lang="es-ES" dirty="0"/>
                  <a:t>resumen del cálculo de la demanda máxima (</a:t>
                </a:r>
                <a:r>
                  <a:rPr lang="es-ES" dirty="0" err="1"/>
                  <a:t>Dmáx</a:t>
                </a:r>
                <a:r>
                  <a:rPr lang="es-ES" dirty="0"/>
                  <a:t>) para la comunidad es la siguiente:</a:t>
                </a: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218941"/>
                <a:ext cx="8596668" cy="6413679"/>
              </a:xfrm>
              <a:blipFill rotWithShape="0">
                <a:blip r:embed="rId2" cstate="print"/>
                <a:stretch>
                  <a:fillRect l="-567" t="-665"/>
                </a:stretch>
              </a:blipFill>
            </p:spPr>
            <p:txBody>
              <a:bodyPr/>
              <a:lstStyle/>
              <a:p>
                <a:r>
                  <a:rPr lang="es-EC">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xmlns="" val="2009815056"/>
              </p:ext>
            </p:extLst>
          </p:nvPr>
        </p:nvGraphicFramePr>
        <p:xfrm>
          <a:off x="2369713" y="4244714"/>
          <a:ext cx="5177307" cy="1692446"/>
        </p:xfrm>
        <a:graphic>
          <a:graphicData uri="http://schemas.openxmlformats.org/drawingml/2006/table">
            <a:tbl>
              <a:tblPr firstRow="1" firstCol="1" bandRow="1">
                <a:tableStyleId>{5C22544A-7EE6-4342-B048-85BDC9FD1C3A}</a:tableStyleId>
              </a:tblPr>
              <a:tblGrid>
                <a:gridCol w="1357085"/>
                <a:gridCol w="811553"/>
                <a:gridCol w="967420"/>
                <a:gridCol w="1055095"/>
                <a:gridCol w="986154"/>
              </a:tblGrid>
              <a:tr h="677513">
                <a:tc>
                  <a:txBody>
                    <a:bodyPr/>
                    <a:lstStyle/>
                    <a:p>
                      <a:pPr algn="just">
                        <a:spcAft>
                          <a:spcPts val="0"/>
                        </a:spcAft>
                      </a:pPr>
                      <a:r>
                        <a:rPr lang="es-EC" sz="1000">
                          <a:effectLst/>
                        </a:rPr>
                        <a:t>Comunidad</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00">
                          <a:effectLst/>
                        </a:rPr>
                        <a:t>Usuarios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00">
                          <a:effectLst/>
                        </a:rPr>
                        <a:t>Factor M</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00">
                          <a:effectLst/>
                        </a:rPr>
                        <a:t>Factor N usuario E</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000">
                          <a:effectLst/>
                        </a:rPr>
                        <a:t>Dmáx kW</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338311">
                <a:tc>
                  <a:txBody>
                    <a:bodyPr/>
                    <a:lstStyle/>
                    <a:p>
                      <a:pPr algn="just">
                        <a:spcAft>
                          <a:spcPts val="0"/>
                        </a:spcAft>
                      </a:pPr>
                      <a:r>
                        <a:rPr lang="es-EC" sz="1000">
                          <a:effectLst/>
                        </a:rPr>
                        <a:t>Tiputini (E)</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142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161.27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0,348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56,46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38311">
                <a:tc>
                  <a:txBody>
                    <a:bodyPr/>
                    <a:lstStyle/>
                    <a:p>
                      <a:pPr algn="just">
                        <a:spcAft>
                          <a:spcPts val="0"/>
                        </a:spcAft>
                      </a:pPr>
                      <a:r>
                        <a:rPr lang="es-EC" sz="1000">
                          <a:effectLst/>
                        </a:rPr>
                        <a:t>Tiputini (S/E)</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202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220.18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0,348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76,62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38311">
                <a:tc>
                  <a:txBody>
                    <a:bodyPr/>
                    <a:lstStyle/>
                    <a:p>
                      <a:pPr algn="just">
                        <a:spcAft>
                          <a:spcPts val="0"/>
                        </a:spcAft>
                      </a:pPr>
                      <a:r>
                        <a:rPr lang="es-EC" sz="1000">
                          <a:effectLst/>
                        </a:rPr>
                        <a:t>Plan Piloto total </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344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dirty="0">
                          <a:effectLst/>
                        </a:rPr>
                        <a:t>358.25</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a:effectLst/>
                        </a:rPr>
                        <a:t>0,348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1000" dirty="0">
                          <a:effectLst/>
                        </a:rPr>
                        <a:t>124,67</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4933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80305"/>
            <a:ext cx="8596668" cy="6478072"/>
          </a:xfrm>
        </p:spPr>
        <p:txBody>
          <a:bodyPr/>
          <a:lstStyle/>
          <a:p>
            <a:pPr marL="0" indent="0" algn="just">
              <a:buNone/>
            </a:pPr>
            <a:endParaRPr lang="es-ES" dirty="0" smtClean="0"/>
          </a:p>
          <a:p>
            <a:pPr marL="0" indent="0" algn="just">
              <a:buNone/>
            </a:pPr>
            <a:r>
              <a:rPr lang="es-ES" dirty="0" smtClean="0"/>
              <a:t>En </a:t>
            </a:r>
            <a:r>
              <a:rPr lang="es-ES" dirty="0"/>
              <a:t>Tiputini existen tres grupos electrógenos, que atienden a los diferentes consumidores</a:t>
            </a:r>
            <a:r>
              <a:rPr lang="es-ES" dirty="0" smtClean="0"/>
              <a:t>:</a:t>
            </a:r>
          </a:p>
          <a:p>
            <a:pPr marL="0" indent="0" algn="just">
              <a:buNone/>
            </a:pPr>
            <a:endParaRPr lang="es-EC" dirty="0"/>
          </a:p>
          <a:p>
            <a:pPr algn="just"/>
            <a:r>
              <a:rPr lang="es-ES" dirty="0"/>
              <a:t>Grupo electrógeno No. 1 de una potencia de 450 KVA marca Volvo- </a:t>
            </a:r>
            <a:r>
              <a:rPr lang="es-ES" dirty="0" err="1"/>
              <a:t>Standford</a:t>
            </a:r>
            <a:r>
              <a:rPr lang="es-ES" dirty="0"/>
              <a:t>, que atiende a la población civil de Tiputini, propiedad de la CNELRS</a:t>
            </a:r>
            <a:r>
              <a:rPr lang="es-ES" dirty="0" smtClean="0"/>
              <a:t>.</a:t>
            </a:r>
          </a:p>
          <a:p>
            <a:pPr algn="just"/>
            <a:endParaRPr lang="es-EC" dirty="0"/>
          </a:p>
          <a:p>
            <a:pPr algn="just"/>
            <a:r>
              <a:rPr lang="es-ES" dirty="0"/>
              <a:t>Grupo electrógeno No. 2 de una potencia de 150 KVA marca IGSA, que sirve al Batallón de Selva No. 57, de propiedad del Ejército Ecuatoriano</a:t>
            </a:r>
            <a:r>
              <a:rPr lang="es-ES" dirty="0" smtClean="0"/>
              <a:t>.</a:t>
            </a:r>
            <a:endParaRPr lang="es-ES" dirty="0"/>
          </a:p>
          <a:p>
            <a:endParaRPr lang="es-EC" dirty="0"/>
          </a:p>
          <a:p>
            <a:pPr algn="just"/>
            <a:r>
              <a:rPr lang="es-ES" dirty="0"/>
              <a:t>Grupo electrógeno No. 3 de una potencia de 30 KVA marca </a:t>
            </a:r>
            <a:r>
              <a:rPr lang="es-ES" dirty="0" err="1"/>
              <a:t>Standford</a:t>
            </a:r>
            <a:r>
              <a:rPr lang="es-ES" dirty="0"/>
              <a:t>, que atiende al Sistema de Agua Potable, propiedad de Ilustre Municipio de Tiputini</a:t>
            </a:r>
            <a:r>
              <a:rPr lang="es-ES" dirty="0" smtClean="0"/>
              <a:t>.</a:t>
            </a:r>
          </a:p>
          <a:p>
            <a:pPr algn="just"/>
            <a:endParaRPr lang="es-ES" dirty="0"/>
          </a:p>
          <a:p>
            <a:pPr marL="0" indent="0" algn="just">
              <a:buNone/>
            </a:pPr>
            <a:r>
              <a:rPr lang="es-ES" dirty="0"/>
              <a:t>Los tres sistemas eléctricos funcionan como sistemas eléctricos aislados como se aprecia en la figura 1.3, 1.4  y 1.5</a:t>
            </a:r>
            <a:r>
              <a:rPr lang="es-ES" dirty="0" smtClean="0"/>
              <a:t>.</a:t>
            </a:r>
            <a:endParaRPr lang="es-EC" dirty="0"/>
          </a:p>
          <a:p>
            <a:pPr algn="just"/>
            <a:endParaRPr lang="es-EC" dirty="0"/>
          </a:p>
          <a:p>
            <a:pPr marL="0" indent="0">
              <a:buNone/>
            </a:pPr>
            <a:endParaRPr lang="es-EC" dirty="0"/>
          </a:p>
        </p:txBody>
      </p:sp>
    </p:spTree>
    <p:extLst>
      <p:ext uri="{BB962C8B-B14F-4D97-AF65-F5344CB8AC3E}">
        <p14:creationId xmlns:p14="http://schemas.microsoft.com/office/powerpoint/2010/main" xmlns="" val="71751394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194738"/>
          </a:xfrm>
        </p:spPr>
        <p:txBody>
          <a:bodyPr/>
          <a:lstStyle/>
          <a:p>
            <a:pPr marL="0" indent="0" algn="ctr">
              <a:buNone/>
            </a:pPr>
            <a:r>
              <a:rPr lang="es-EC" dirty="0" smtClean="0"/>
              <a:t>GRAFICAS DE RESULTADOS</a:t>
            </a:r>
          </a:p>
          <a:p>
            <a:pPr marL="0" indent="0">
              <a:buNone/>
            </a:pPr>
            <a:endParaRPr lang="es-EC" dirty="0"/>
          </a:p>
        </p:txBody>
      </p:sp>
      <p:graphicFrame>
        <p:nvGraphicFramePr>
          <p:cNvPr id="4" name="Gráfico 3"/>
          <p:cNvGraphicFramePr/>
          <p:nvPr>
            <p:extLst>
              <p:ext uri="{D42A27DB-BD31-4B8C-83A1-F6EECF244321}">
                <p14:modId xmlns:p14="http://schemas.microsoft.com/office/powerpoint/2010/main" xmlns="" val="2989033750"/>
              </p:ext>
            </p:extLst>
          </p:nvPr>
        </p:nvGraphicFramePr>
        <p:xfrm>
          <a:off x="267697" y="1060964"/>
          <a:ext cx="4805045" cy="275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xmlns="" val="2606023433"/>
              </p:ext>
            </p:extLst>
          </p:nvPr>
        </p:nvGraphicFramePr>
        <p:xfrm>
          <a:off x="4880556" y="1141390"/>
          <a:ext cx="48006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xmlns="" val="2642154284"/>
              </p:ext>
            </p:extLst>
          </p:nvPr>
        </p:nvGraphicFramePr>
        <p:xfrm>
          <a:off x="409642" y="4168462"/>
          <a:ext cx="4752975"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extLst>
              <p:ext uri="{D42A27DB-BD31-4B8C-83A1-F6EECF244321}">
                <p14:modId xmlns:p14="http://schemas.microsoft.com/office/powerpoint/2010/main" xmlns="" val="4250122806"/>
              </p:ext>
            </p:extLst>
          </p:nvPr>
        </p:nvGraphicFramePr>
        <p:xfrm>
          <a:off x="4672549" y="4057650"/>
          <a:ext cx="4752975" cy="2800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4839938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80304"/>
            <a:ext cx="8596668" cy="6542467"/>
          </a:xfrm>
        </p:spPr>
        <p:txBody>
          <a:bodyPr/>
          <a:lstStyle/>
          <a:p>
            <a:pPr marL="0" indent="0">
              <a:buNone/>
            </a:pPr>
            <a:r>
              <a:rPr lang="es-ES" b="1" dirty="0" smtClean="0"/>
              <a:t>FACTIBILIDAD </a:t>
            </a:r>
            <a:r>
              <a:rPr lang="es-ES" b="1" dirty="0"/>
              <a:t>PARA LA CREACIÓN DE LA </a:t>
            </a:r>
            <a:r>
              <a:rPr lang="es-ES" b="1" dirty="0" smtClean="0"/>
              <a:t>MICRORED</a:t>
            </a:r>
          </a:p>
          <a:p>
            <a:pPr marL="0" indent="0">
              <a:buNone/>
            </a:pPr>
            <a:endParaRPr lang="es-EC" dirty="0"/>
          </a:p>
          <a:p>
            <a:pPr algn="just"/>
            <a:r>
              <a:rPr lang="es-ES" dirty="0"/>
              <a:t>Los resultados del análisis financiero para la central con la alternativa para cubrir la inversión inicial: el uno con el 100% financiado en condiciones comerciales y el otro con un  aporte del 40% de fondos del Estado más un 60% financiado son los siguientes</a:t>
            </a:r>
            <a:r>
              <a:rPr lang="es-ES" dirty="0" smtClean="0"/>
              <a:t>:</a:t>
            </a:r>
          </a:p>
          <a:p>
            <a:pPr algn="just"/>
            <a:endParaRPr lang="es-ES" dirty="0"/>
          </a:p>
          <a:p>
            <a:pPr algn="just"/>
            <a:endParaRPr lang="es-ES" dirty="0" smtClean="0"/>
          </a:p>
          <a:p>
            <a:pPr algn="just"/>
            <a:endParaRPr lang="es-ES" dirty="0"/>
          </a:p>
          <a:p>
            <a:pPr algn="just"/>
            <a:endParaRPr lang="es-ES" dirty="0" smtClean="0"/>
          </a:p>
          <a:p>
            <a:pPr algn="just"/>
            <a:endParaRPr lang="es-ES" dirty="0"/>
          </a:p>
          <a:p>
            <a:pPr marL="0" indent="0">
              <a:buNone/>
            </a:pPr>
            <a:r>
              <a:rPr lang="es-ES" b="1" dirty="0"/>
              <a:t>PROGRAMA DE </a:t>
            </a:r>
            <a:r>
              <a:rPr lang="es-ES" b="1" dirty="0" smtClean="0"/>
              <a:t>MANTENIMIENTO</a:t>
            </a:r>
          </a:p>
          <a:p>
            <a:pPr marL="0" indent="0">
              <a:buNone/>
            </a:pPr>
            <a:endParaRPr lang="es-EC" dirty="0"/>
          </a:p>
          <a:p>
            <a:r>
              <a:rPr lang="es-ES" dirty="0"/>
              <a:t>La forma en que se desarrollan los trabajos deben mantener cierta uniformidad para todos, dando lineamientos a seguir o procedimientos de desarrollo. La finalidad es que todos trabajen de la misma forma para poder dar continuidad en caso de un cambio de turno.</a:t>
            </a:r>
            <a:endParaRPr lang="es-EC" dirty="0"/>
          </a:p>
          <a:p>
            <a:pPr algn="just"/>
            <a:endParaRPr lang="es-ES" dirty="0" smtClean="0"/>
          </a:p>
          <a:p>
            <a:pPr algn="just"/>
            <a:endParaRPr lang="es-ES" dirty="0"/>
          </a:p>
          <a:p>
            <a:pPr algn="just"/>
            <a:endParaRPr lang="es-EC" dirty="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3130716043"/>
              </p:ext>
            </p:extLst>
          </p:nvPr>
        </p:nvGraphicFramePr>
        <p:xfrm>
          <a:off x="2236207" y="2728418"/>
          <a:ext cx="5658544" cy="1097280"/>
        </p:xfrm>
        <a:graphic>
          <a:graphicData uri="http://schemas.openxmlformats.org/drawingml/2006/table">
            <a:tbl>
              <a:tblPr firstRow="1" firstCol="1" bandRow="1">
                <a:tableStyleId>{5C22544A-7EE6-4342-B048-85BDC9FD1C3A}</a:tableStyleId>
              </a:tblPr>
              <a:tblGrid>
                <a:gridCol w="2829272"/>
                <a:gridCol w="2829272"/>
              </a:tblGrid>
              <a:tr h="190500">
                <a:tc>
                  <a:txBody>
                    <a:bodyPr/>
                    <a:lstStyle/>
                    <a:p>
                      <a:pPr marL="450215">
                        <a:lnSpc>
                          <a:spcPct val="150000"/>
                        </a:lnSpc>
                        <a:spcAft>
                          <a:spcPts val="0"/>
                        </a:spcAft>
                      </a:pPr>
                      <a:r>
                        <a:rPr lang="es-EC" sz="1200">
                          <a:effectLst/>
                        </a:rPr>
                        <a:t>VAN</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450215">
                        <a:lnSpc>
                          <a:spcPct val="150000"/>
                        </a:lnSpc>
                        <a:spcAft>
                          <a:spcPts val="0"/>
                        </a:spcAft>
                      </a:pPr>
                      <a:r>
                        <a:rPr lang="es-ES" sz="1200">
                          <a:effectLst/>
                        </a:rPr>
                        <a:t>1.282.241,86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marL="450215">
                        <a:lnSpc>
                          <a:spcPct val="150000"/>
                        </a:lnSpc>
                        <a:spcAft>
                          <a:spcPts val="0"/>
                        </a:spcAft>
                      </a:pPr>
                      <a:r>
                        <a:rPr lang="es-EC" sz="1200">
                          <a:effectLst/>
                        </a:rPr>
                        <a:t>TIR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450215" algn="r">
                        <a:lnSpc>
                          <a:spcPct val="150000"/>
                        </a:lnSpc>
                        <a:spcAft>
                          <a:spcPts val="0"/>
                        </a:spcAft>
                      </a:pPr>
                      <a:r>
                        <a:rPr lang="es-ES" sz="1200">
                          <a:effectLst/>
                        </a:rPr>
                        <a:t>25,28%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marL="450215">
                        <a:lnSpc>
                          <a:spcPct val="150000"/>
                        </a:lnSpc>
                        <a:spcAft>
                          <a:spcPts val="0"/>
                        </a:spcAft>
                      </a:pPr>
                      <a:r>
                        <a:rPr lang="es-EC" sz="1200">
                          <a:effectLst/>
                        </a:rPr>
                        <a:t>Beneficio/Costo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450215" algn="r">
                        <a:lnSpc>
                          <a:spcPct val="150000"/>
                        </a:lnSpc>
                        <a:spcAft>
                          <a:spcPts val="0"/>
                        </a:spcAft>
                      </a:pPr>
                      <a:r>
                        <a:rPr lang="es-ES" sz="1200">
                          <a:effectLst/>
                        </a:rPr>
                        <a:t>1,7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190500">
                <a:tc>
                  <a:txBody>
                    <a:bodyPr/>
                    <a:lstStyle/>
                    <a:p>
                      <a:pPr marL="450215">
                        <a:lnSpc>
                          <a:spcPct val="150000"/>
                        </a:lnSpc>
                        <a:spcAft>
                          <a:spcPts val="0"/>
                        </a:spcAft>
                      </a:pPr>
                      <a:r>
                        <a:rPr lang="es-EC" sz="1200">
                          <a:effectLst/>
                        </a:rPr>
                        <a:t>Periodo de recuperación años</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marL="450215" algn="r">
                        <a:lnSpc>
                          <a:spcPct val="150000"/>
                        </a:lnSpc>
                        <a:spcAft>
                          <a:spcPts val="0"/>
                        </a:spcAft>
                      </a:pPr>
                      <a:r>
                        <a:rPr lang="es-ES" sz="1200" dirty="0">
                          <a:effectLst/>
                        </a:rPr>
                        <a:t>4,58</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4635725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srcRect/>
          <a:stretch>
            <a:fillRect/>
          </a:stretch>
        </p:blipFill>
        <p:spPr bwMode="auto">
          <a:xfrm>
            <a:off x="1357203" y="334963"/>
            <a:ext cx="7237632" cy="6246812"/>
          </a:xfrm>
          <a:prstGeom prst="rect">
            <a:avLst/>
          </a:prstGeom>
          <a:noFill/>
          <a:ln w="9525">
            <a:noFill/>
            <a:miter lim="800000"/>
            <a:headEnd/>
            <a:tailEnd/>
          </a:ln>
        </p:spPr>
      </p:pic>
    </p:spTree>
    <p:extLst>
      <p:ext uri="{BB962C8B-B14F-4D97-AF65-F5344CB8AC3E}">
        <p14:creationId xmlns:p14="http://schemas.microsoft.com/office/powerpoint/2010/main" xmlns="" val="20653516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257577"/>
                <a:ext cx="8596668" cy="6336406"/>
              </a:xfrm>
            </p:spPr>
            <p:txBody>
              <a:bodyPr>
                <a:normAutofit lnSpcReduction="10000"/>
              </a:bodyPr>
              <a:lstStyle/>
              <a:p>
                <a:pPr marL="0" indent="0">
                  <a:buNone/>
                </a:pPr>
                <a:r>
                  <a:rPr lang="es-EC" b="1" dirty="0"/>
                  <a:t>CAPITULO 6</a:t>
                </a:r>
                <a:endParaRPr lang="es-EC" dirty="0"/>
              </a:p>
              <a:p>
                <a:pPr marL="0" indent="0">
                  <a:buNone/>
                </a:pPr>
                <a:r>
                  <a:rPr lang="es-EC" b="1" dirty="0" smtClean="0"/>
                  <a:t>ANALISIS </a:t>
                </a:r>
                <a:r>
                  <a:rPr lang="es-EC" b="1" dirty="0"/>
                  <a:t>ECONÓMICO Y FINANCIERO </a:t>
                </a:r>
                <a:endParaRPr lang="es-EC" b="1" dirty="0" smtClean="0"/>
              </a:p>
              <a:p>
                <a:pPr marL="0" indent="0">
                  <a:buNone/>
                </a:pPr>
                <a:r>
                  <a:rPr lang="es-ES" b="1" dirty="0" smtClean="0"/>
                  <a:t>ANÁLISIS FINANCIERO</a:t>
                </a:r>
              </a:p>
              <a:p>
                <a:pPr marL="0" indent="0">
                  <a:buNone/>
                </a:pPr>
                <a:endParaRPr lang="es-EC" dirty="0"/>
              </a:p>
              <a:p>
                <a:pPr marL="0" indent="0">
                  <a:buNone/>
                </a:pPr>
                <a:r>
                  <a:rPr lang="es-ES" b="1" dirty="0" smtClean="0"/>
                  <a:t>Ingresos</a:t>
                </a:r>
              </a:p>
              <a:p>
                <a:pPr marL="0" indent="0">
                  <a:buNone/>
                </a:pPr>
                <a:endParaRPr lang="es-EC" dirty="0"/>
              </a:p>
              <a:p>
                <a:r>
                  <a:rPr lang="es-ES" dirty="0"/>
                  <a:t>Generación                                                                     400 </a:t>
                </a:r>
                <a:r>
                  <a:rPr lang="es-ES" dirty="0" err="1"/>
                  <a:t>KWe</a:t>
                </a:r>
                <a:endParaRPr lang="es-EC" dirty="0"/>
              </a:p>
              <a:p>
                <a:r>
                  <a:rPr lang="es-ES" dirty="0"/>
                  <a:t>Horas de Trabajo                                                          8322 (h/año)</a:t>
                </a:r>
                <a:endParaRPr lang="es-EC" dirty="0"/>
              </a:p>
              <a:p>
                <a:endParaRPr lang="es-EC" dirty="0"/>
              </a:p>
              <a:p>
                <a:pPr marL="0" indent="0">
                  <a:buNone/>
                </a:pPr>
                <a:r>
                  <a:rPr lang="es-ES" dirty="0"/>
                  <a:t>La energía generada está dada por </a:t>
                </a:r>
                <a:r>
                  <a:rPr lang="es-ES" dirty="0" smtClean="0"/>
                  <a:t>:</a:t>
                </a:r>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m:t>𝐸𝑔𝑒𝑛𝑒𝑟𝑎𝑑𝑎</m:t>
                      </m:r>
                      <m:r>
                        <a:rPr lang="es-EC" i="1"/>
                        <m:t>= </m:t>
                      </m:r>
                      <m:r>
                        <a:rPr lang="es-EC" i="1"/>
                        <m:t>𝐺𝑒𝑛𝑒𝑟𝑎𝑐𝑖</m:t>
                      </m:r>
                      <m:r>
                        <a:rPr lang="es-EC" i="1"/>
                        <m:t>ó</m:t>
                      </m:r>
                      <m:r>
                        <a:rPr lang="es-EC" i="1"/>
                        <m:t>𝑛</m:t>
                      </m:r>
                      <m:r>
                        <a:rPr lang="es-EC" i="1"/>
                        <m:t> </m:t>
                      </m:r>
                      <m:d>
                        <m:dPr>
                          <m:ctrlPr>
                            <a:rPr lang="es-EC" i="1"/>
                          </m:ctrlPr>
                        </m:dPr>
                        <m:e>
                          <m:r>
                            <a:rPr lang="es-EC" i="1"/>
                            <m:t>𝐾𝑊𝑒</m:t>
                          </m:r>
                        </m:e>
                      </m:d>
                      <m:r>
                        <a:rPr lang="es-EC" i="1"/>
                        <m:t>∗</m:t>
                      </m:r>
                      <m:r>
                        <a:rPr lang="es-EC" i="1"/>
                        <m:t>𝐻𝑜𝑟𝑎𝑠</m:t>
                      </m:r>
                      <m:r>
                        <a:rPr lang="es-EC" i="1"/>
                        <m:t> </m:t>
                      </m:r>
                      <m:r>
                        <a:rPr lang="es-EC" i="1"/>
                        <m:t>𝑑𝑒</m:t>
                      </m:r>
                      <m:r>
                        <a:rPr lang="es-EC" i="1"/>
                        <m:t> </m:t>
                      </m:r>
                      <m:r>
                        <a:rPr lang="es-EC" i="1"/>
                        <m:t>𝑇𝑟𝑎𝑏𝑎𝑗𝑜</m:t>
                      </m:r>
                      <m:r>
                        <a:rPr lang="es-EC" i="1"/>
                        <m:t> </m:t>
                      </m:r>
                      <m:d>
                        <m:dPr>
                          <m:ctrlPr>
                            <a:rPr lang="es-EC" i="1"/>
                          </m:ctrlPr>
                        </m:dPr>
                        <m:e>
                          <m:f>
                            <m:fPr>
                              <m:ctrlPr>
                                <a:rPr lang="es-EC" i="1"/>
                              </m:ctrlPr>
                            </m:fPr>
                            <m:num>
                              <m:r>
                                <a:rPr lang="es-EC" i="1"/>
                                <m:t>h</m:t>
                              </m:r>
                            </m:num>
                            <m:den>
                              <m:r>
                                <a:rPr lang="es-EC" i="1"/>
                                <m:t>𝑎</m:t>
                              </m:r>
                              <m:r>
                                <a:rPr lang="es-EC" i="1"/>
                                <m:t>ñ</m:t>
                              </m:r>
                              <m:r>
                                <a:rPr lang="es-EC" i="1"/>
                                <m:t>𝑜</m:t>
                              </m:r>
                            </m:den>
                          </m:f>
                        </m:e>
                      </m:d>
                      <m:r>
                        <a:rPr lang="es-EC" i="1"/>
                        <m:t>/1000 </m:t>
                      </m:r>
                    </m:oMath>
                  </m:oMathPara>
                </a14:m>
                <a:endParaRPr lang="es-EC" dirty="0" smtClean="0"/>
              </a:p>
              <a:p>
                <a:pPr marL="0" indent="0">
                  <a:buNone/>
                </a:pPr>
                <a:endParaRPr lang="es-ES" dirty="0" smtClean="0"/>
              </a:p>
              <a:p>
                <a:pPr marL="0" indent="0">
                  <a:buNone/>
                </a:pPr>
                <a:r>
                  <a:rPr lang="es-ES" dirty="0"/>
                  <a:t> </a:t>
                </a:r>
                <a:r>
                  <a:rPr lang="es-ES" dirty="0" smtClean="0"/>
                  <a:t>                     Energía </a:t>
                </a:r>
                <a:r>
                  <a:rPr lang="es-ES" dirty="0"/>
                  <a:t>Generada   </a:t>
                </a:r>
                <a:r>
                  <a:rPr lang="es-ES" dirty="0" smtClean="0"/>
                  <a:t>                        </a:t>
                </a:r>
                <a:r>
                  <a:rPr lang="es-ES" dirty="0"/>
                  <a:t>3329 (</a:t>
                </a:r>
                <a:r>
                  <a:rPr lang="es-ES" dirty="0" err="1"/>
                  <a:t>MWh</a:t>
                </a:r>
                <a:r>
                  <a:rPr lang="es-ES" dirty="0"/>
                  <a:t>/año)</a:t>
                </a:r>
                <a:endParaRPr lang="es-EC" dirty="0"/>
              </a:p>
              <a:p>
                <a:pPr marL="0" indent="0">
                  <a:buNone/>
                </a:pPr>
                <a:r>
                  <a:rPr lang="es-ES" dirty="0"/>
                  <a:t> </a:t>
                </a:r>
                <a:endParaRPr lang="es-EC" dirty="0"/>
              </a:p>
              <a:p>
                <a:pPr marL="0" indent="0">
                  <a:buNone/>
                </a:pPr>
                <a:r>
                  <a:rPr lang="es-ES" dirty="0" smtClean="0"/>
                  <a:t>                   Costo </a:t>
                </a:r>
                <a:r>
                  <a:rPr lang="es-ES" dirty="0"/>
                  <a:t>(ERNC-CONELEC)             </a:t>
                </a:r>
                <a:r>
                  <a:rPr lang="es-ES" dirty="0" smtClean="0"/>
                  <a:t>            </a:t>
                </a:r>
                <a:r>
                  <a:rPr lang="es-ES" dirty="0"/>
                  <a:t>110,5(USD/</a:t>
                </a:r>
                <a:r>
                  <a:rPr lang="es-ES" dirty="0" err="1"/>
                  <a:t>MWh</a:t>
                </a:r>
                <a:r>
                  <a:rPr lang="es-ES" dirty="0"/>
                  <a:t>)</a:t>
                </a:r>
                <a:endParaRPr lang="es-EC" dirty="0"/>
              </a:p>
              <a:p>
                <a:pPr marL="0" indent="0">
                  <a:buNone/>
                </a:pP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257577"/>
                <a:ext cx="8596668" cy="6336406"/>
              </a:xfrm>
              <a:blipFill rotWithShape="0">
                <a:blip r:embed="rId2" cstate="print"/>
                <a:stretch>
                  <a:fillRect l="-567" t="-962"/>
                </a:stretch>
              </a:blipFill>
            </p:spPr>
            <p:txBody>
              <a:bodyPr/>
              <a:lstStyle/>
              <a:p>
                <a:r>
                  <a:rPr lang="es-EC">
                    <a:noFill/>
                  </a:rPr>
                  <a:t> </a:t>
                </a:r>
              </a:p>
            </p:txBody>
          </p:sp>
        </mc:Fallback>
      </mc:AlternateContent>
    </p:spTree>
    <p:extLst>
      <p:ext uri="{BB962C8B-B14F-4D97-AF65-F5344CB8AC3E}">
        <p14:creationId xmlns:p14="http://schemas.microsoft.com/office/powerpoint/2010/main" xmlns="" val="3493676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257577"/>
                <a:ext cx="8596668" cy="6259133"/>
              </a:xfrm>
            </p:spPr>
            <p:txBody>
              <a:bodyPr/>
              <a:lstStyle/>
              <a:p>
                <a:pPr marL="0" indent="0">
                  <a:buNone/>
                </a:pPr>
                <a:r>
                  <a:rPr lang="es-ES" dirty="0"/>
                  <a:t>Por tanto la venta de energía tiene el valor de </a:t>
                </a:r>
                <a:r>
                  <a:rPr lang="es-ES" dirty="0" smtClean="0"/>
                  <a:t>:</a:t>
                </a:r>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i="1"/>
                        <m:t>𝑉𝑒𝑛𝑡𝑎</m:t>
                      </m:r>
                      <m:r>
                        <a:rPr lang="es-EC" i="1"/>
                        <m:t> </m:t>
                      </m:r>
                      <m:r>
                        <a:rPr lang="es-EC" i="1"/>
                        <m:t>𝑑𝑒</m:t>
                      </m:r>
                      <m:r>
                        <a:rPr lang="es-EC" i="1"/>
                        <m:t> </m:t>
                      </m:r>
                      <m:r>
                        <a:rPr lang="es-EC" i="1"/>
                        <m:t>𝐸𝑛𝑒𝑟𝑔𝑖𝑎</m:t>
                      </m:r>
                      <m:r>
                        <a:rPr lang="es-EC" i="1"/>
                        <m:t>=</m:t>
                      </m:r>
                      <m:r>
                        <a:rPr lang="es-EC" i="1"/>
                        <m:t>𝐸𝑛𝑒𝑟𝑔</m:t>
                      </m:r>
                      <m:r>
                        <a:rPr lang="es-EC" i="1"/>
                        <m:t>í</m:t>
                      </m:r>
                      <m:r>
                        <a:rPr lang="es-EC" i="1"/>
                        <m:t>𝑎</m:t>
                      </m:r>
                      <m:r>
                        <a:rPr lang="es-EC" i="1"/>
                        <m:t> </m:t>
                      </m:r>
                      <m:r>
                        <a:rPr lang="es-EC" i="1"/>
                        <m:t>𝐺𝑒𝑛𝑒𝑟𝑎𝑑𝑎</m:t>
                      </m:r>
                      <m:r>
                        <a:rPr lang="es-EC" i="1"/>
                        <m:t>∗</m:t>
                      </m:r>
                      <m:r>
                        <a:rPr lang="es-EC" i="1"/>
                        <m:t>𝐶𝑜𝑠𝑡𝑜</m:t>
                      </m:r>
                      <m:r>
                        <a:rPr lang="es-EC" i="1"/>
                        <m:t> </m:t>
                      </m:r>
                    </m:oMath>
                  </m:oMathPara>
                </a14:m>
                <a:endParaRPr lang="es-EC" dirty="0" smtClean="0"/>
              </a:p>
              <a:p>
                <a:pPr marL="0" indent="0">
                  <a:buNone/>
                </a:pPr>
                <a:r>
                  <a:rPr lang="es-ES" dirty="0" smtClean="0"/>
                  <a:t>                         </a:t>
                </a:r>
              </a:p>
              <a:p>
                <a:pPr marL="0" indent="0">
                  <a:buNone/>
                </a:pPr>
                <a:r>
                  <a:rPr lang="es-ES" dirty="0"/>
                  <a:t> </a:t>
                </a:r>
                <a:r>
                  <a:rPr lang="es-ES" dirty="0" smtClean="0"/>
                  <a:t>                           Venta </a:t>
                </a:r>
                <a:r>
                  <a:rPr lang="es-ES" dirty="0"/>
                  <a:t>de Energía </a:t>
                </a:r>
                <a:r>
                  <a:rPr lang="es-ES" dirty="0" smtClean="0"/>
                  <a:t>=  367.832,40 </a:t>
                </a:r>
                <a:r>
                  <a:rPr lang="es-ES" dirty="0"/>
                  <a:t>(USD/año)  </a:t>
                </a:r>
                <a:endParaRPr lang="es-ES" dirty="0" smtClean="0"/>
              </a:p>
              <a:p>
                <a:pPr marL="0" indent="0">
                  <a:buNone/>
                </a:pPr>
                <a:endParaRPr lang="es-ES" dirty="0"/>
              </a:p>
              <a:p>
                <a:pPr marL="0" indent="0">
                  <a:buNone/>
                </a:pPr>
                <a:endParaRPr lang="es-EC" dirty="0"/>
              </a:p>
              <a:p>
                <a:pPr marL="0" indent="0">
                  <a:buNone/>
                </a:pP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257577"/>
                <a:ext cx="8596668" cy="6259133"/>
              </a:xfrm>
              <a:blipFill rotWithShape="0">
                <a:blip r:embed="rId2" cstate="print"/>
                <a:stretch>
                  <a:fillRect l="-567" t="-584"/>
                </a:stretch>
              </a:blipFill>
            </p:spPr>
            <p:txBody>
              <a:bodyPr/>
              <a:lstStyle/>
              <a:p>
                <a:r>
                  <a:rPr lang="es-EC">
                    <a:noFill/>
                  </a:rPr>
                  <a:t> </a:t>
                </a:r>
              </a:p>
            </p:txBody>
          </p:sp>
        </mc:Fallback>
      </mc:AlternateContent>
      <p:pic>
        <p:nvPicPr>
          <p:cNvPr id="4" name="Imagen 3"/>
          <p:cNvPicPr>
            <a:picLocks noChangeAspect="1"/>
          </p:cNvPicPr>
          <p:nvPr/>
        </p:nvPicPr>
        <p:blipFill>
          <a:blip r:embed="rId3" cstate="print"/>
          <a:stretch>
            <a:fillRect/>
          </a:stretch>
        </p:blipFill>
        <p:spPr>
          <a:xfrm>
            <a:off x="677334" y="2604081"/>
            <a:ext cx="8273483" cy="3281564"/>
          </a:xfrm>
          <a:prstGeom prst="rect">
            <a:avLst/>
          </a:prstGeom>
        </p:spPr>
      </p:pic>
    </p:spTree>
    <p:extLst>
      <p:ext uri="{BB962C8B-B14F-4D97-AF65-F5344CB8AC3E}">
        <p14:creationId xmlns:p14="http://schemas.microsoft.com/office/powerpoint/2010/main" xmlns="" val="14686291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1238797" y="583842"/>
            <a:ext cx="7493079" cy="5657850"/>
          </a:xfrm>
          <a:prstGeom prst="rect">
            <a:avLst/>
          </a:prstGeom>
        </p:spPr>
      </p:pic>
    </p:spTree>
    <p:extLst>
      <p:ext uri="{BB962C8B-B14F-4D97-AF65-F5344CB8AC3E}">
        <p14:creationId xmlns:p14="http://schemas.microsoft.com/office/powerpoint/2010/main" xmlns="" val="16879997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817350" y="337311"/>
            <a:ext cx="8094829" cy="3048000"/>
          </a:xfrm>
          <a:prstGeom prst="rect">
            <a:avLst/>
          </a:prstGeom>
        </p:spPr>
      </p:pic>
      <p:pic>
        <p:nvPicPr>
          <p:cNvPr id="5" name="Imagen 4"/>
          <p:cNvPicPr>
            <a:picLocks noChangeAspect="1"/>
          </p:cNvPicPr>
          <p:nvPr/>
        </p:nvPicPr>
        <p:blipFill>
          <a:blip r:embed="rId3" cstate="print"/>
          <a:stretch>
            <a:fillRect/>
          </a:stretch>
        </p:blipFill>
        <p:spPr>
          <a:xfrm>
            <a:off x="526691" y="3792962"/>
            <a:ext cx="8385487" cy="2427534"/>
          </a:xfrm>
          <a:prstGeom prst="rect">
            <a:avLst/>
          </a:prstGeom>
        </p:spPr>
      </p:pic>
    </p:spTree>
    <p:extLst>
      <p:ext uri="{BB962C8B-B14F-4D97-AF65-F5344CB8AC3E}">
        <p14:creationId xmlns:p14="http://schemas.microsoft.com/office/powerpoint/2010/main" xmlns="" val="103111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1340894075"/>
              </p:ext>
            </p:extLst>
          </p:nvPr>
        </p:nvGraphicFramePr>
        <p:xfrm>
          <a:off x="360608" y="151295"/>
          <a:ext cx="9079608" cy="6417615"/>
        </p:xfrm>
        <a:graphic>
          <a:graphicData uri="http://schemas.openxmlformats.org/drawingml/2006/table">
            <a:tbl>
              <a:tblPr firstRow="1" firstCol="1" bandRow="1">
                <a:tableStyleId>{5C22544A-7EE6-4342-B048-85BDC9FD1C3A}</a:tableStyleId>
              </a:tblPr>
              <a:tblGrid>
                <a:gridCol w="1680983"/>
                <a:gridCol w="794505"/>
                <a:gridCol w="689821"/>
                <a:gridCol w="592398"/>
                <a:gridCol w="593004"/>
                <a:gridCol w="592398"/>
                <a:gridCol w="569404"/>
                <a:gridCol w="580901"/>
                <a:gridCol w="592398"/>
                <a:gridCol w="592398"/>
                <a:gridCol w="592398"/>
                <a:gridCol w="592398"/>
                <a:gridCol w="616602"/>
              </a:tblGrid>
              <a:tr h="294989">
                <a:tc>
                  <a:txBody>
                    <a:bodyPr/>
                    <a:lstStyle/>
                    <a:p>
                      <a:pPr algn="l">
                        <a:spcAft>
                          <a:spcPts val="0"/>
                        </a:spcAft>
                      </a:pPr>
                      <a:r>
                        <a:rPr lang="es-EC" sz="1000" dirty="0">
                          <a:effectLst/>
                        </a:rPr>
                        <a:t>Flujo de Efectivo</a:t>
                      </a:r>
                    </a:p>
                    <a:p>
                      <a:pPr algn="l">
                        <a:spcAft>
                          <a:spcPts val="0"/>
                        </a:spcAft>
                      </a:pPr>
                      <a:r>
                        <a:rPr lang="es-EC" sz="1000" dirty="0">
                          <a:effectLst/>
                        </a:rPr>
                        <a:t> </a:t>
                      </a:r>
                      <a:endParaRPr lang="es-EC" sz="1000" dirty="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52104">
                <a:tc>
                  <a:txBody>
                    <a:bodyPr/>
                    <a:lstStyle/>
                    <a:p>
                      <a:pPr algn="l">
                        <a:spcAft>
                          <a:spcPts val="0"/>
                        </a:spcAft>
                      </a:pPr>
                      <a:r>
                        <a:rPr lang="es-EC" sz="600">
                          <a:effectLst/>
                        </a:rPr>
                        <a:t>Rubros /años</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0</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1</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2</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3</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4</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5</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6</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7</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ctr">
                        <a:spcAft>
                          <a:spcPts val="0"/>
                        </a:spcAft>
                      </a:pPr>
                      <a:r>
                        <a:rPr lang="es-EC" sz="600">
                          <a:effectLst/>
                        </a:rPr>
                        <a:t>8</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9</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10</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52104">
                <a:tc>
                  <a:txBody>
                    <a:bodyPr/>
                    <a:lstStyle/>
                    <a:p>
                      <a:pPr algn="l">
                        <a:spcAft>
                          <a:spcPts val="0"/>
                        </a:spcAft>
                      </a:pPr>
                      <a:r>
                        <a:rPr lang="es-EC" sz="600">
                          <a:effectLst/>
                        </a:rPr>
                        <a:t> Ingresos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294989">
                <a:tc>
                  <a:txBody>
                    <a:bodyPr/>
                    <a:lstStyle/>
                    <a:p>
                      <a:pPr algn="l">
                        <a:spcAft>
                          <a:spcPts val="0"/>
                        </a:spcAft>
                      </a:pPr>
                      <a:r>
                        <a:rPr lang="es-EC" sz="600">
                          <a:effectLst/>
                        </a:rPr>
                        <a:t> Venta de energía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294989">
                <a:tc>
                  <a:txBody>
                    <a:bodyPr/>
                    <a:lstStyle/>
                    <a:p>
                      <a:pPr algn="l">
                        <a:spcAft>
                          <a:spcPts val="0"/>
                        </a:spcAft>
                      </a:pPr>
                      <a:r>
                        <a:rPr lang="es-EC" sz="600">
                          <a:effectLst/>
                        </a:rPr>
                        <a:t> Ingresos Netos (A)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367.832,40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59274">
                <a:tc>
                  <a:txBody>
                    <a:bodyPr/>
                    <a:lstStyle/>
                    <a:p>
                      <a:pPr algn="l">
                        <a:spcAft>
                          <a:spcPts val="0"/>
                        </a:spcAft>
                      </a:pPr>
                      <a:r>
                        <a:rPr lang="es-EC" sz="600">
                          <a:effectLst/>
                        </a:rPr>
                        <a:t> Egresos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l">
                        <a:spcAft>
                          <a:spcPts val="0"/>
                        </a:spcAft>
                      </a:pPr>
                      <a:r>
                        <a:rPr lang="es-EC" sz="600">
                          <a:effectLst/>
                        </a:rPr>
                        <a:t> a) Combustible*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17.470,64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18.064,64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18.678,84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19.313,92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19.970,59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20.649,59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21.351,68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22.077,63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22.828,27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23.604,44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l">
                        <a:spcAft>
                          <a:spcPts val="0"/>
                        </a:spcAft>
                      </a:pPr>
                      <a:r>
                        <a:rPr lang="es-EC" sz="600">
                          <a:effectLst/>
                        </a:rPr>
                        <a:t> b) Inversión Inicial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989.000,00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l">
                        <a:spcAft>
                          <a:spcPts val="0"/>
                        </a:spcAft>
                      </a:pPr>
                      <a:r>
                        <a:rPr lang="es-EC" sz="600">
                          <a:effectLst/>
                        </a:rPr>
                        <a:t> c) Operación y Mantenimiento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27.587,43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l">
                        <a:spcAft>
                          <a:spcPts val="0"/>
                        </a:spcAft>
                      </a:pPr>
                      <a:r>
                        <a:rPr lang="es-EC" sz="600">
                          <a:effectLst/>
                        </a:rPr>
                        <a:t> d) Overhaul</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34.615,00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34.615,00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34.615,00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l">
                        <a:spcAft>
                          <a:spcPts val="0"/>
                        </a:spcAft>
                      </a:pPr>
                      <a:r>
                        <a:rPr lang="es-EC" sz="600">
                          <a:effectLst/>
                        </a:rPr>
                        <a:t> e) Pago de intereses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101.691,60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87.164,23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72.636,86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58.109,49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43.582,11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29.054,74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14.527,37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l">
                        <a:spcAft>
                          <a:spcPts val="0"/>
                        </a:spcAft>
                      </a:pPr>
                      <a:r>
                        <a:rPr lang="es-EC" sz="600">
                          <a:effectLst/>
                        </a:rPr>
                        <a:t> f) Compra Terreno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7.000,00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l">
                        <a:spcAft>
                          <a:spcPts val="0"/>
                        </a:spcAft>
                      </a:pPr>
                      <a:r>
                        <a:rPr lang="es-EC" sz="600">
                          <a:effectLst/>
                        </a:rPr>
                        <a:t> Egresos Netos (B)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996.000,00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146.749,67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132.816,30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153.518,12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105.010,83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91.140,14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111.906,76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63.466,48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49.665,06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85.030,70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51.191,87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66956">
                <a:tc gridSpan="2">
                  <a:txBody>
                    <a:bodyPr/>
                    <a:lstStyle/>
                    <a:p>
                      <a:pPr algn="l">
                        <a:spcAft>
                          <a:spcPts val="0"/>
                        </a:spcAft>
                      </a:pPr>
                      <a:r>
                        <a:rPr lang="es-EC" sz="600">
                          <a:effectLst/>
                        </a:rPr>
                        <a:t> * con incremento anual de inflación 3.4%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hMerge="1">
                  <a:txBody>
                    <a:bodyPr/>
                    <a:lstStyle/>
                    <a:p>
                      <a:endParaRPr lang="es-EC"/>
                    </a:p>
                  </a:txBody>
                  <a:tcPr/>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294989">
                <a:tc>
                  <a:txBody>
                    <a:bodyPr/>
                    <a:lstStyle/>
                    <a:p>
                      <a:pPr algn="l">
                        <a:spcAft>
                          <a:spcPts val="0"/>
                        </a:spcAft>
                      </a:pPr>
                      <a:r>
                        <a:rPr lang="es-EC" sz="600">
                          <a:effectLst/>
                        </a:rPr>
                        <a:t> Flujo de Efectivo (A-B)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996.000,00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221.082,73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235.016,10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214.314,28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262.821,57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276.692,26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255.925,64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304.365,92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318.167,34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282.801,70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316.640,53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l">
                        <a:spcAft>
                          <a:spcPts val="0"/>
                        </a:spcAft>
                      </a:pPr>
                      <a:r>
                        <a:rPr lang="es-EC" sz="600">
                          <a:effectLst/>
                        </a:rPr>
                        <a:t> tiempo de vida (n)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20,00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años</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96659">
                <a:tc>
                  <a:txBody>
                    <a:bodyPr/>
                    <a:lstStyle/>
                    <a:p>
                      <a:pPr algn="l">
                        <a:spcAft>
                          <a:spcPts val="0"/>
                        </a:spcAft>
                      </a:pPr>
                      <a:r>
                        <a:rPr lang="es-EC" sz="600">
                          <a:effectLst/>
                        </a:rPr>
                        <a:t> tasa de descuento (i)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0,1021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96659">
                <a:tc>
                  <a:txBody>
                    <a:bodyPr/>
                    <a:lstStyle/>
                    <a:p>
                      <a:pPr algn="ctr">
                        <a:spcAft>
                          <a:spcPts val="0"/>
                        </a:spcAft>
                      </a:pPr>
                      <a:r>
                        <a:rPr lang="es-EC" sz="600">
                          <a:effectLst/>
                        </a:rPr>
                        <a:t> Factor de Valor Presente </a:t>
                      </a:r>
                      <a:endParaRPr lang="es-EC" sz="1000">
                        <a:effectLst/>
                        <a:latin typeface="Times New Roman" panose="02020603050405020304" pitchFamily="18" charset="0"/>
                        <a:ea typeface="Times New Roman" panose="02020603050405020304" pitchFamily="18" charset="0"/>
                      </a:endParaRPr>
                    </a:p>
                  </a:txBody>
                  <a:tcPr marL="35849" marR="35849" marT="0" marB="0" anchor="ctr"/>
                </a:tc>
                <a:tc>
                  <a:txBody>
                    <a:bodyPr/>
                    <a:lstStyle/>
                    <a:p>
                      <a:pPr algn="r">
                        <a:spcAft>
                          <a:spcPts val="0"/>
                        </a:spcAft>
                      </a:pPr>
                      <a:r>
                        <a:rPr lang="es-EC" sz="600">
                          <a:effectLst/>
                        </a:rPr>
                        <a:t>                 1,00000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0,90736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0,82330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0,74703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0,67782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0,61503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0,55805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0,50635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0,45944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0,41688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0,37826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66956">
                <a:tc>
                  <a:txBody>
                    <a:bodyPr/>
                    <a:lstStyle/>
                    <a:p>
                      <a:pPr algn="l"/>
                      <a:endParaRPr lang="es-EC" sz="800">
                        <a:effectLst/>
                        <a:latin typeface="Calibri" panose="020F0502020204030204" pitchFamily="34"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294989">
                <a:tc>
                  <a:txBody>
                    <a:bodyPr/>
                    <a:lstStyle/>
                    <a:p>
                      <a:pPr algn="ctr">
                        <a:spcAft>
                          <a:spcPts val="0"/>
                        </a:spcAft>
                      </a:pPr>
                      <a:r>
                        <a:rPr lang="es-EC" sz="600">
                          <a:effectLst/>
                        </a:rPr>
                        <a:t>VP (A)</a:t>
                      </a:r>
                      <a:endParaRPr lang="es-EC" sz="1000">
                        <a:effectLst/>
                        <a:latin typeface="Times New Roman" panose="02020603050405020304" pitchFamily="18" charset="0"/>
                        <a:ea typeface="Times New Roman" panose="02020603050405020304" pitchFamily="18" charset="0"/>
                      </a:endParaRPr>
                    </a:p>
                  </a:txBody>
                  <a:tcPr marL="35849" marR="35849" marT="0" marB="0" anchor="ctr"/>
                </a:tc>
                <a:tc>
                  <a:txBody>
                    <a:bodyPr/>
                    <a:lstStyle/>
                    <a:p>
                      <a:pPr algn="r">
                        <a:spcAft>
                          <a:spcPts val="0"/>
                        </a:spcAft>
                      </a:pPr>
                      <a:r>
                        <a:rPr lang="es-EC" sz="600">
                          <a:effectLst/>
                        </a:rPr>
                        <a:t>                                            -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333.755,92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dirty="0">
                          <a:effectLst/>
                        </a:rPr>
                        <a:t>                   302.836,33   </a:t>
                      </a:r>
                      <a:endParaRPr lang="es-EC" sz="1000" dirty="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274.781,17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249.325,08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226.227,28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205.269,28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186.252,87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168.998,15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153.341,94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139.136,14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ctr">
                        <a:spcAft>
                          <a:spcPts val="0"/>
                        </a:spcAft>
                      </a:pPr>
                      <a:r>
                        <a:rPr lang="es-EC" sz="600">
                          <a:effectLst/>
                        </a:rPr>
                        <a:t>VP (B)</a:t>
                      </a:r>
                      <a:endParaRPr lang="es-EC" sz="1000">
                        <a:effectLst/>
                        <a:latin typeface="Times New Roman" panose="02020603050405020304" pitchFamily="18" charset="0"/>
                        <a:ea typeface="Times New Roman" panose="02020603050405020304" pitchFamily="18" charset="0"/>
                      </a:endParaRPr>
                    </a:p>
                  </a:txBody>
                  <a:tcPr marL="35849" marR="35849" marT="0" marB="0" anchor="ctr"/>
                </a:tc>
                <a:tc>
                  <a:txBody>
                    <a:bodyPr/>
                    <a:lstStyle/>
                    <a:p>
                      <a:pPr algn="r">
                        <a:spcAft>
                          <a:spcPts val="0"/>
                        </a:spcAft>
                      </a:pPr>
                      <a:r>
                        <a:rPr lang="es-EC" sz="600">
                          <a:effectLst/>
                        </a:rPr>
                        <a:t>                    996.000,00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133.154,59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109.347,63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114.682,37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71.178,71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56.053,75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62.449,70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32.136,41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22.818,28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35.447,59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19.363,82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294989">
                <a:tc>
                  <a:txBody>
                    <a:bodyPr/>
                    <a:lstStyle/>
                    <a:p>
                      <a:pPr algn="ctr">
                        <a:spcAft>
                          <a:spcPts val="0"/>
                        </a:spcAft>
                      </a:pPr>
                      <a:r>
                        <a:rPr lang="es-EC" sz="600">
                          <a:effectLst/>
                        </a:rPr>
                        <a:t>VAN</a:t>
                      </a:r>
                      <a:endParaRPr lang="es-EC" sz="1000">
                        <a:effectLst/>
                        <a:latin typeface="Times New Roman" panose="02020603050405020304" pitchFamily="18" charset="0"/>
                        <a:ea typeface="Times New Roman" panose="02020603050405020304" pitchFamily="18" charset="0"/>
                      </a:endParaRPr>
                    </a:p>
                  </a:txBody>
                  <a:tcPr marL="35849" marR="35849" marT="0" marB="0" anchor="ctr"/>
                </a:tc>
                <a:tc>
                  <a:txBody>
                    <a:bodyPr/>
                    <a:lstStyle/>
                    <a:p>
                      <a:pPr algn="r">
                        <a:spcAft>
                          <a:spcPts val="0"/>
                        </a:spcAft>
                      </a:pPr>
                      <a:r>
                        <a:rPr lang="es-EC" sz="600">
                          <a:effectLst/>
                        </a:rPr>
                        <a:t>-                   996.000,00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200.601,34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193.488,70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160.098,81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178.146,37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170.173,53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142.819,59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154.116,45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146.179,87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117.894,35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119.772,33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96659">
                <a:tc>
                  <a:txBody>
                    <a:bodyPr/>
                    <a:lstStyle/>
                    <a:p>
                      <a:pPr algn="ctr">
                        <a:spcAft>
                          <a:spcPts val="0"/>
                        </a:spcAft>
                      </a:pPr>
                      <a:r>
                        <a:rPr lang="es-EC" sz="600">
                          <a:effectLst/>
                        </a:rPr>
                        <a:t>VAN ACUMULADO</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996.000,00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795.398,66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601.909,96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441.811,16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263.664,78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93.491,25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49.328,34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203.444,79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r">
                        <a:spcAft>
                          <a:spcPts val="0"/>
                        </a:spcAft>
                      </a:pPr>
                      <a:r>
                        <a:rPr lang="es-EC" sz="600">
                          <a:effectLst/>
                        </a:rPr>
                        <a:t>         349.624,66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467.519,01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         587.291,33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r>
              <a:tr h="166956">
                <a:tc gridSpan="2">
                  <a:txBody>
                    <a:bodyPr/>
                    <a:lstStyle/>
                    <a:p>
                      <a:pPr algn="l">
                        <a:spcAft>
                          <a:spcPts val="0"/>
                        </a:spcAft>
                      </a:pPr>
                      <a:r>
                        <a:rPr lang="es-EC" sz="600">
                          <a:effectLst/>
                        </a:rPr>
                        <a:t>Tiempo de recuperación de la inversión</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hMerge="1">
                  <a:txBody>
                    <a:bodyPr/>
                    <a:lstStyle/>
                    <a:p>
                      <a:endParaRPr lang="es-EC"/>
                    </a:p>
                  </a:txBody>
                  <a:tcPr/>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66956">
                <a:tc>
                  <a:txBody>
                    <a:bodyPr/>
                    <a:lstStyle/>
                    <a:p>
                      <a:pPr algn="ctr">
                        <a:spcAft>
                          <a:spcPts val="0"/>
                        </a:spcAft>
                      </a:pPr>
                      <a:r>
                        <a:rPr lang="es-EC" sz="600">
                          <a:effectLst/>
                        </a:rPr>
                        <a:t> año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96659">
                <a:tc>
                  <a:txBody>
                    <a:bodyPr/>
                    <a:lstStyle/>
                    <a:p>
                      <a:pPr algn="ctr">
                        <a:spcAft>
                          <a:spcPts val="0"/>
                        </a:spcAft>
                      </a:pPr>
                      <a:r>
                        <a:rPr lang="es-EC" sz="600">
                          <a:effectLst/>
                        </a:rPr>
                        <a:t>10</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587.291,33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96659">
                <a:tc>
                  <a:txBody>
                    <a:bodyPr/>
                    <a:lstStyle/>
                    <a:p>
                      <a:pPr algn="ctr">
                        <a:spcAft>
                          <a:spcPts val="0"/>
                        </a:spcAft>
                      </a:pPr>
                      <a:r>
                        <a:rPr lang="es-EC" sz="600">
                          <a:effectLst/>
                        </a:rPr>
                        <a:t>11</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spcAft>
                          <a:spcPts val="0"/>
                        </a:spcAft>
                      </a:pPr>
                      <a:r>
                        <a:rPr lang="es-EC" sz="600">
                          <a:effectLst/>
                        </a:rPr>
                        <a:t>                    695.692,35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52104">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59274">
                <a:tc>
                  <a:txBody>
                    <a:bodyPr/>
                    <a:lstStyle/>
                    <a:p>
                      <a:pPr algn="l">
                        <a:spcAft>
                          <a:spcPts val="0"/>
                        </a:spcAft>
                      </a:pPr>
                      <a:r>
                        <a:rPr lang="es-EC" sz="600">
                          <a:effectLst/>
                        </a:rPr>
                        <a:t>pendiente (m)</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600">
                          <a:effectLst/>
                        </a:rPr>
                        <a:t>108401,0108</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66956">
                <a:tc>
                  <a:txBody>
                    <a:bodyPr/>
                    <a:lstStyle/>
                    <a:p>
                      <a:pPr algn="ctr">
                        <a:spcAft>
                          <a:spcPts val="0"/>
                        </a:spcAft>
                      </a:pPr>
                      <a:r>
                        <a:rPr lang="es-EC" sz="600">
                          <a:effectLst/>
                        </a:rPr>
                        <a:t>tiempo de recuperación</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r">
                        <a:spcAft>
                          <a:spcPts val="0"/>
                        </a:spcAft>
                      </a:pPr>
                      <a:r>
                        <a:rPr lang="es-EC" sz="1100" dirty="0">
                          <a:effectLst/>
                        </a:rPr>
                        <a:t>4,58</a:t>
                      </a:r>
                      <a:endParaRPr lang="es-EC" sz="1100" dirty="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ctr">
                        <a:spcAft>
                          <a:spcPts val="0"/>
                        </a:spcAft>
                      </a:pPr>
                      <a:r>
                        <a:rPr lang="es-EC" sz="1100" dirty="0">
                          <a:effectLst/>
                        </a:rPr>
                        <a:t>años</a:t>
                      </a:r>
                      <a:endParaRPr lang="es-EC" sz="1100" dirty="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1100" dirty="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r>
              <a:tr h="160645">
                <a:tc>
                  <a:txBody>
                    <a:bodyPr/>
                    <a:lstStyle/>
                    <a:p>
                      <a:pPr algn="ctr">
                        <a:spcAft>
                          <a:spcPts val="0"/>
                        </a:spcAft>
                      </a:pPr>
                      <a:r>
                        <a:rPr lang="es-EC" sz="600">
                          <a:effectLst/>
                        </a:rPr>
                        <a:t> </a:t>
                      </a:r>
                      <a:endParaRPr lang="es-EC" sz="1000">
                        <a:effectLst/>
                      </a:endParaRPr>
                    </a:p>
                    <a:p>
                      <a:pPr algn="ctr">
                        <a:spcAft>
                          <a:spcPts val="0"/>
                        </a:spcAft>
                      </a:pPr>
                      <a:r>
                        <a:rPr lang="es-EC" sz="600">
                          <a:effectLst/>
                        </a:rPr>
                        <a:t> </a:t>
                      </a:r>
                      <a:endParaRPr lang="es-EC" sz="1000">
                        <a:effectLst/>
                      </a:endParaRPr>
                    </a:p>
                    <a:p>
                      <a:pPr algn="ct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r">
                        <a:spcAft>
                          <a:spcPts val="0"/>
                        </a:spcAft>
                      </a:pPr>
                      <a:r>
                        <a:rPr lang="es-EC" sz="600">
                          <a:effectLst/>
                        </a:rPr>
                        <a:t> </a:t>
                      </a:r>
                      <a:endParaRPr lang="es-EC" sz="1000">
                        <a:effectLst/>
                        <a:latin typeface="Times New Roman" panose="02020603050405020304" pitchFamily="18" charset="0"/>
                        <a:ea typeface="Times New Roman" panose="02020603050405020304" pitchFamily="18" charset="0"/>
                      </a:endParaRPr>
                    </a:p>
                  </a:txBody>
                  <a:tcPr marL="35849" marR="35849" marT="0" marB="0"/>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a:effectLst/>
                        <a:latin typeface="Calibri" panose="020F0502020204030204" pitchFamily="34" charset="0"/>
                      </a:endParaRPr>
                    </a:p>
                  </a:txBody>
                  <a:tcPr marL="35849" marR="35849" marT="0" marB="0" anchor="b"/>
                </a:tc>
                <a:tc>
                  <a:txBody>
                    <a:bodyPr/>
                    <a:lstStyle/>
                    <a:p>
                      <a:pPr algn="l"/>
                      <a:endParaRPr lang="es-EC" sz="800" dirty="0">
                        <a:effectLst/>
                        <a:latin typeface="Calibri" panose="020F0502020204030204" pitchFamily="34" charset="0"/>
                      </a:endParaRPr>
                    </a:p>
                  </a:txBody>
                  <a:tcPr marL="35849" marR="35849" marT="0" marB="0" anchor="b"/>
                </a:tc>
              </a:tr>
            </a:tbl>
          </a:graphicData>
        </a:graphic>
      </p:graphicFrame>
    </p:spTree>
    <p:extLst>
      <p:ext uri="{BB962C8B-B14F-4D97-AF65-F5344CB8AC3E}">
        <p14:creationId xmlns:p14="http://schemas.microsoft.com/office/powerpoint/2010/main" xmlns="" val="10790942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172479054"/>
              </p:ext>
            </p:extLst>
          </p:nvPr>
        </p:nvGraphicFramePr>
        <p:xfrm>
          <a:off x="471802" y="257571"/>
          <a:ext cx="8596310" cy="6375048"/>
        </p:xfrm>
        <a:graphic>
          <a:graphicData uri="http://schemas.openxmlformats.org/drawingml/2006/table">
            <a:tbl>
              <a:tblPr firstRow="1" firstCol="1" bandRow="1">
                <a:tableStyleId>{5C22544A-7EE6-4342-B048-85BDC9FD1C3A}</a:tableStyleId>
              </a:tblPr>
              <a:tblGrid>
                <a:gridCol w="725670"/>
                <a:gridCol w="725670"/>
                <a:gridCol w="725670"/>
                <a:gridCol w="725670"/>
                <a:gridCol w="725670"/>
                <a:gridCol w="725670"/>
                <a:gridCol w="725670"/>
                <a:gridCol w="725670"/>
                <a:gridCol w="725670"/>
                <a:gridCol w="725670"/>
                <a:gridCol w="648496"/>
                <a:gridCol w="691114"/>
              </a:tblGrid>
              <a:tr h="243044">
                <a:tc>
                  <a:txBody>
                    <a:bodyPr/>
                    <a:lstStyle/>
                    <a:p>
                      <a:pPr algn="ctr">
                        <a:spcAft>
                          <a:spcPts val="0"/>
                        </a:spcAft>
                      </a:pPr>
                      <a:r>
                        <a:rPr lang="es-EC" sz="1000">
                          <a:effectLst/>
                        </a:rPr>
                        <a:t>10</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11</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12</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13</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14</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15</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16</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17</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18</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19</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ctr">
                        <a:spcAft>
                          <a:spcPts val="0"/>
                        </a:spcAft>
                      </a:pPr>
                      <a:r>
                        <a:rPr lang="es-EC" sz="1000">
                          <a:effectLst/>
                        </a:rPr>
                        <a:t>20</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243044">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00129">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00129">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367.832,40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r>
              <a:tr h="255196">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spcAft>
                          <a:spcPts val="0"/>
                        </a:spcAft>
                      </a:pPr>
                      <a:r>
                        <a:rPr lang="es-EC" sz="1000">
                          <a:effectLst/>
                        </a:rPr>
                        <a:t>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00129">
                <a:tc>
                  <a:txBody>
                    <a:bodyPr/>
                    <a:lstStyle/>
                    <a:p>
                      <a:pPr algn="r">
                        <a:spcAft>
                          <a:spcPts val="0"/>
                        </a:spcAft>
                      </a:pPr>
                      <a:r>
                        <a:rPr lang="es-EC" sz="700">
                          <a:effectLst/>
                        </a:rPr>
                        <a:t>            23.604,44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24.406,99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25.236,82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26.094,88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26.982,10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27.899,49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28.848,08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29.828,91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30.843,09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31.891,76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32.976,08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11096">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00129">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27.587,43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11096">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34.615,00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34.615,00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34.615,00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11096">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11096">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00129">
                <a:tc>
                  <a:txBody>
                    <a:bodyPr/>
                    <a:lstStyle/>
                    <a:p>
                      <a:pPr algn="r">
                        <a:spcAft>
                          <a:spcPts val="0"/>
                        </a:spcAft>
                      </a:pPr>
                      <a:r>
                        <a:rPr lang="es-EC" sz="700">
                          <a:effectLst/>
                        </a:rPr>
                        <a:t>            51.191,87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51.994,42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87.439,25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53.682,31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54.569,53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90.101,92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56.435,51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57.416,34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93.045,52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59.479,19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60.563,51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267347">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pPr algn="ctr">
                        <a:spcAft>
                          <a:spcPts val="0"/>
                        </a:spcAft>
                      </a:pPr>
                      <a:r>
                        <a:rPr lang="es-EC" sz="1000">
                          <a:effectLst/>
                        </a:rPr>
                        <a:t>TIR</a:t>
                      </a:r>
                      <a:endParaRPr lang="es-EC" sz="1100">
                        <a:effectLst/>
                        <a:latin typeface="Times New Roman" panose="02020603050405020304" pitchFamily="18" charset="0"/>
                        <a:ea typeface="Times New Roman" panose="02020603050405020304" pitchFamily="18" charset="0"/>
                      </a:endParaRPr>
                    </a:p>
                  </a:txBody>
                  <a:tcPr marL="40315" marR="40315" marT="0" marB="0" anchor="b"/>
                </a:tc>
              </a:tr>
              <a:tr h="300129">
                <a:tc>
                  <a:txBody>
                    <a:bodyPr/>
                    <a:lstStyle/>
                    <a:p>
                      <a:pPr algn="r">
                        <a:spcAft>
                          <a:spcPts val="0"/>
                        </a:spcAft>
                      </a:pPr>
                      <a:r>
                        <a:rPr lang="es-EC" sz="700">
                          <a:effectLst/>
                        </a:rPr>
                        <a:t>         316.640,53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315.837,98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280.393,15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314.150,09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313.262,87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277.730,48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311.396,89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310.416,06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274.786,88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308.353,21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307.268,89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1000">
                          <a:effectLst/>
                        </a:rPr>
                        <a:t>25,28%</a:t>
                      </a:r>
                      <a:endParaRPr lang="es-EC" sz="1100">
                        <a:effectLst/>
                        <a:latin typeface="Times New Roman" panose="02020603050405020304" pitchFamily="18" charset="0"/>
                        <a:ea typeface="Times New Roman" panose="02020603050405020304" pitchFamily="18" charset="0"/>
                      </a:endParaRPr>
                    </a:p>
                  </a:txBody>
                  <a:tcPr marL="40315" marR="40315" marT="0" marB="0" anchor="b"/>
                </a:tc>
              </a:tr>
              <a:tr h="255196">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255196">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43004">
                <a:tc>
                  <a:txBody>
                    <a:bodyPr/>
                    <a:lstStyle/>
                    <a:p>
                      <a:pPr algn="r">
                        <a:spcAft>
                          <a:spcPts val="0"/>
                        </a:spcAft>
                      </a:pPr>
                      <a:r>
                        <a:rPr lang="es-EC" sz="800">
                          <a:effectLst/>
                        </a:rPr>
                        <a:t>          0,37826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0,34322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0,31142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0,28257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0,25639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0,23264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0,21109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0,19153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0,17379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0,15769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800">
                          <a:effectLst/>
                        </a:rPr>
                        <a:t>       0,14308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267347">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c>
                  <a:txBody>
                    <a:bodyPr/>
                    <a:lstStyle/>
                    <a:p>
                      <a:endParaRPr lang="es-EC" sz="900">
                        <a:effectLst/>
                        <a:latin typeface="Calibri" panose="020F0502020204030204" pitchFamily="34" charset="0"/>
                      </a:endParaRPr>
                    </a:p>
                  </a:txBody>
                  <a:tcPr marL="40315" marR="40315" marT="0" marB="0" anchor="b"/>
                </a:tc>
              </a:tr>
              <a:tr h="300129">
                <a:tc>
                  <a:txBody>
                    <a:bodyPr/>
                    <a:lstStyle/>
                    <a:p>
                      <a:pPr algn="r">
                        <a:spcAft>
                          <a:spcPts val="0"/>
                        </a:spcAft>
                      </a:pPr>
                      <a:r>
                        <a:rPr lang="es-EC" sz="700">
                          <a:effectLst/>
                        </a:rPr>
                        <a:t>         139.136,14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126.246,39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114.550,75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103.938,62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94.309,61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85.572,64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77.645,08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70.451,94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63.925,18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58.003,06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52.629,58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3.087.197,03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r>
              <a:tr h="300129">
                <a:tc>
                  <a:txBody>
                    <a:bodyPr/>
                    <a:lstStyle/>
                    <a:p>
                      <a:pPr algn="r">
                        <a:spcAft>
                          <a:spcPts val="0"/>
                        </a:spcAft>
                      </a:pPr>
                      <a:r>
                        <a:rPr lang="es-EC" sz="700">
                          <a:effectLst/>
                        </a:rPr>
                        <a:t>            19.363,82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17.845,38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27.230,42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15.169,04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13.991,24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20.961,34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11.912,87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10.997,11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16.170,28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9.379,20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8.665,45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1.804.955,16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r>
              <a:tr h="300129">
                <a:tc>
                  <a:txBody>
                    <a:bodyPr/>
                    <a:lstStyle/>
                    <a:p>
                      <a:pPr algn="r">
                        <a:spcAft>
                          <a:spcPts val="0"/>
                        </a:spcAft>
                      </a:pPr>
                      <a:r>
                        <a:rPr lang="es-EC" sz="700">
                          <a:effectLst/>
                        </a:rPr>
                        <a:t>         119.772,33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108.401,01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87.320,33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88.769,58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80.318,37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64.611,30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65.732,21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59.454,83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47.754,90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48.623,86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43.964,14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1.282.241,86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r>
              <a:tr h="300129">
                <a:tc>
                  <a:txBody>
                    <a:bodyPr/>
                    <a:lstStyle/>
                    <a:p>
                      <a:pPr algn="r">
                        <a:spcAft>
                          <a:spcPts val="0"/>
                        </a:spcAft>
                      </a:pPr>
                      <a:r>
                        <a:rPr lang="es-EC" sz="700">
                          <a:effectLst/>
                        </a:rPr>
                        <a:t>         587.291,33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695.692,35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783.012,67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871.782,25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952.100,62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1.016.711,93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1.082.444,14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1.141.898,97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1.189.653,87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     1.238.277,73   </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pPr algn="r">
                        <a:spcAft>
                          <a:spcPts val="0"/>
                        </a:spcAft>
                      </a:pPr>
                      <a:r>
                        <a:rPr lang="es-EC" sz="700">
                          <a:effectLst/>
                        </a:rPr>
                        <a:t>1.282.241</a:t>
                      </a:r>
                      <a:endParaRPr lang="es-EC" sz="1100">
                        <a:effectLst/>
                        <a:latin typeface="Times New Roman" panose="02020603050405020304" pitchFamily="18" charset="0"/>
                        <a:ea typeface="Times New Roman" panose="02020603050405020304" pitchFamily="18" charset="0"/>
                      </a:endParaRPr>
                    </a:p>
                  </a:txBody>
                  <a:tcPr marL="40315" marR="40315" marT="0" marB="0" anchor="b"/>
                </a:tc>
                <a:tc>
                  <a:txBody>
                    <a:bodyPr/>
                    <a:lstStyle/>
                    <a:p>
                      <a:endParaRPr lang="es-EC" sz="900" dirty="0">
                        <a:effectLst/>
                        <a:latin typeface="Calibri" panose="020F0502020204030204" pitchFamily="34" charset="0"/>
                      </a:endParaRPr>
                    </a:p>
                  </a:txBody>
                  <a:tcPr marL="40315" marR="40315" marT="0" marB="0" anchor="b"/>
                </a:tc>
              </a:tr>
            </a:tbl>
          </a:graphicData>
        </a:graphic>
      </p:graphicFrame>
    </p:spTree>
    <p:extLst>
      <p:ext uri="{BB962C8B-B14F-4D97-AF65-F5344CB8AC3E}">
        <p14:creationId xmlns:p14="http://schemas.microsoft.com/office/powerpoint/2010/main" xmlns="" val="7504446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1"/>
            <a:ext cx="8596668" cy="6362162"/>
          </a:xfrm>
        </p:spPr>
        <p:txBody>
          <a:bodyPr>
            <a:normAutofit fontScale="85000" lnSpcReduction="20000"/>
          </a:bodyPr>
          <a:lstStyle/>
          <a:p>
            <a:pPr marL="0" indent="0">
              <a:buNone/>
            </a:pPr>
            <a:r>
              <a:rPr lang="es-EC" b="1" dirty="0"/>
              <a:t>CAPITULO </a:t>
            </a:r>
            <a:r>
              <a:rPr lang="es-EC" b="1" dirty="0" smtClean="0"/>
              <a:t>7</a:t>
            </a:r>
            <a:endParaRPr lang="es-EC" dirty="0"/>
          </a:p>
          <a:p>
            <a:pPr marL="0" indent="0">
              <a:buNone/>
            </a:pPr>
            <a:r>
              <a:rPr lang="es-EC" b="1" dirty="0" smtClean="0"/>
              <a:t>CONCLUSIONES </a:t>
            </a:r>
            <a:r>
              <a:rPr lang="es-EC" b="1" dirty="0"/>
              <a:t>Y RECOMENDACIONES</a:t>
            </a:r>
          </a:p>
          <a:p>
            <a:pPr marL="0" indent="0">
              <a:buNone/>
            </a:pPr>
            <a:r>
              <a:rPr lang="es-EC" dirty="0"/>
              <a:t> </a:t>
            </a:r>
          </a:p>
          <a:p>
            <a:pPr lvl="0" algn="just"/>
            <a:r>
              <a:rPr lang="es-ES_tradnl" dirty="0"/>
              <a:t>De la evaluación técnico-económica realizada para la generación de 500 KVA a partir de la caña </a:t>
            </a:r>
            <a:r>
              <a:rPr lang="es-ES_tradnl" dirty="0" smtClean="0"/>
              <a:t>guadua </a:t>
            </a:r>
            <a:r>
              <a:rPr lang="es-ES_tradnl" dirty="0"/>
              <a:t>en </a:t>
            </a:r>
            <a:r>
              <a:rPr lang="es-ES_tradnl" dirty="0" smtClean="0"/>
              <a:t>la población</a:t>
            </a:r>
            <a:r>
              <a:rPr lang="es-ES_tradnl" dirty="0"/>
              <a:t>, aislada de Tiputini. Se concluye que el proyecto de instalación es técnicamente factible y económicamente viable.</a:t>
            </a:r>
            <a:endParaRPr lang="es-EC" dirty="0"/>
          </a:p>
          <a:p>
            <a:pPr marL="0" indent="0" algn="just">
              <a:buNone/>
            </a:pPr>
            <a:r>
              <a:rPr lang="es-ES_tradnl" dirty="0"/>
              <a:t> </a:t>
            </a:r>
            <a:endParaRPr lang="es-EC" dirty="0"/>
          </a:p>
          <a:p>
            <a:pPr lvl="0" algn="just"/>
            <a:r>
              <a:rPr lang="es-ES_tradnl" dirty="0"/>
              <a:t>Las hectáreas para la plantación y aprovechamiento de la caña guadua se encuentran con todas las características necesarias y ecológicamente distribuidas para que no causen un impacto ambiental en la comunidad. </a:t>
            </a:r>
            <a:endParaRPr lang="es-EC" dirty="0"/>
          </a:p>
          <a:p>
            <a:pPr algn="just"/>
            <a:endParaRPr lang="es-EC" dirty="0"/>
          </a:p>
          <a:p>
            <a:pPr lvl="0" algn="just"/>
            <a:r>
              <a:rPr lang="es-ES_tradnl" dirty="0"/>
              <a:t>La caña guadua es un excelente cultivo energético por sus condiciones de crecimiento facilitando la producción y el requerimiento para la implantación de la planta </a:t>
            </a:r>
            <a:r>
              <a:rPr lang="es-ES_tradnl" dirty="0" err="1"/>
              <a:t>biomásica</a:t>
            </a:r>
            <a:r>
              <a:rPr lang="es-ES_tradnl" dirty="0"/>
              <a:t>. </a:t>
            </a:r>
            <a:endParaRPr lang="es-EC" dirty="0"/>
          </a:p>
          <a:p>
            <a:pPr algn="just"/>
            <a:endParaRPr lang="es-EC" dirty="0"/>
          </a:p>
          <a:p>
            <a:pPr lvl="0" algn="just"/>
            <a:r>
              <a:rPr lang="es-ES_tradnl" dirty="0"/>
              <a:t>Este sistema energético limpio  sería muy importante para la comunidad  y el país en si ya que procura mermar la contaminación y el uso de combustibles que afectan al medio ambiente  y producen el efecto invernadero.</a:t>
            </a:r>
            <a:endParaRPr lang="es-EC" dirty="0"/>
          </a:p>
          <a:p>
            <a:pPr algn="just"/>
            <a:endParaRPr lang="es-EC" dirty="0"/>
          </a:p>
          <a:p>
            <a:pPr lvl="0" algn="just"/>
            <a:r>
              <a:rPr lang="es-ES_tradnl" dirty="0"/>
              <a:t>Con la planta </a:t>
            </a:r>
            <a:r>
              <a:rPr lang="es-ES_tradnl" dirty="0" err="1"/>
              <a:t>biomásica</a:t>
            </a:r>
            <a:r>
              <a:rPr lang="es-ES_tradnl" dirty="0"/>
              <a:t> en operación se proveerá de mayor cantidad de energía a la población como también llegar a nuevos abonados que puedan  ser parte de este derecho del buen vivir.</a:t>
            </a:r>
            <a:endParaRPr lang="es-EC" dirty="0"/>
          </a:p>
          <a:p>
            <a:pPr algn="just"/>
            <a:endParaRPr lang="es-EC" dirty="0"/>
          </a:p>
          <a:p>
            <a:pPr lvl="0" algn="just"/>
            <a:r>
              <a:rPr lang="es-ES_tradnl" dirty="0"/>
              <a:t>Siendo el costo del combustible muy alto, la planta de generación de energía es muy importante ya que al transcurrir el lapso de pago de la inversión se tendrá una utilidad que podrá ser utilizada para mejoras de la comunidad.</a:t>
            </a:r>
            <a:endParaRPr lang="es-EC" dirty="0"/>
          </a:p>
          <a:p>
            <a:pPr marL="0" indent="0">
              <a:buNone/>
            </a:pPr>
            <a:endParaRPr lang="es-EC" dirty="0"/>
          </a:p>
        </p:txBody>
      </p:sp>
    </p:spTree>
    <p:extLst>
      <p:ext uri="{BB962C8B-B14F-4D97-AF65-F5344CB8AC3E}">
        <p14:creationId xmlns:p14="http://schemas.microsoft.com/office/powerpoint/2010/main" xmlns="" val="293163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6"/>
            <a:ext cx="8596668" cy="6362163"/>
          </a:xfrm>
        </p:spPr>
        <p:txBody>
          <a:bodyPr/>
          <a:lstStyle/>
          <a:p>
            <a:pPr marL="0" indent="0">
              <a:buNone/>
            </a:pPr>
            <a:r>
              <a:rPr lang="es-ES" dirty="0"/>
              <a:t>El grupo electrógeno No.1, que sirve a la ciudad de Tiputini, tiene las siguientes características técnicas:</a:t>
            </a: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a:p>
        </p:txBody>
      </p:sp>
      <p:pic>
        <p:nvPicPr>
          <p:cNvPr id="4" name="Imagen 3" descr="F:\respaldo RBalarezo\PROYECTOS RENOVABLES\Proyectos nuevos\Tiputini\Fotos Tiputini\P1000226.JPG"/>
          <p:cNvPicPr/>
          <p:nvPr/>
        </p:nvPicPr>
        <p:blipFill>
          <a:blip r:embed="rId2" cstate="print"/>
          <a:srcRect/>
          <a:stretch>
            <a:fillRect/>
          </a:stretch>
        </p:blipFill>
        <p:spPr bwMode="auto">
          <a:xfrm>
            <a:off x="2599064" y="1295493"/>
            <a:ext cx="4160520" cy="2658321"/>
          </a:xfrm>
          <a:prstGeom prst="rect">
            <a:avLst/>
          </a:prstGeom>
          <a:noFill/>
          <a:ln w="9525">
            <a:noFill/>
            <a:miter lim="800000"/>
            <a:headEnd/>
            <a:tailEnd/>
          </a:ln>
        </p:spPr>
      </p:pic>
      <p:graphicFrame>
        <p:nvGraphicFramePr>
          <p:cNvPr id="5" name="Tabla 4"/>
          <p:cNvGraphicFramePr>
            <a:graphicFrameLocks noGrp="1"/>
          </p:cNvGraphicFramePr>
          <p:nvPr>
            <p:extLst>
              <p:ext uri="{D42A27DB-BD31-4B8C-83A1-F6EECF244321}">
                <p14:modId xmlns:p14="http://schemas.microsoft.com/office/powerpoint/2010/main" xmlns="" val="1825703417"/>
              </p:ext>
            </p:extLst>
          </p:nvPr>
        </p:nvGraphicFramePr>
        <p:xfrm>
          <a:off x="1828800" y="4467710"/>
          <a:ext cx="5540212" cy="1920240"/>
        </p:xfrm>
        <a:graphic>
          <a:graphicData uri="http://schemas.openxmlformats.org/drawingml/2006/table">
            <a:tbl>
              <a:tblPr firstRow="1" firstCol="1" bandRow="1">
                <a:tableStyleId>{5C22544A-7EE6-4342-B048-85BDC9FD1C3A}</a:tableStyleId>
              </a:tblPr>
              <a:tblGrid>
                <a:gridCol w="1896369"/>
                <a:gridCol w="3643843"/>
              </a:tblGrid>
              <a:tr h="0">
                <a:tc>
                  <a:txBody>
                    <a:bodyPr/>
                    <a:lstStyle/>
                    <a:p>
                      <a:pPr algn="just">
                        <a:lnSpc>
                          <a:spcPct val="150000"/>
                        </a:lnSpc>
                        <a:spcBef>
                          <a:spcPts val="1200"/>
                        </a:spcBef>
                        <a:spcAft>
                          <a:spcPts val="1200"/>
                        </a:spcAft>
                      </a:pPr>
                      <a:r>
                        <a:rPr lang="es-ES" sz="1200">
                          <a:effectLst/>
                        </a:rPr>
                        <a:t>Generador:</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a:effectLst/>
                        </a:rPr>
                        <a:t>Standford </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Motor de combustión: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a:effectLst/>
                        </a:rPr>
                        <a:t>Marca VOLVO, Modelo TAD1641GE</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Potencia: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a:effectLst/>
                        </a:rPr>
                        <a:t>450 KVA (360 kW)</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Consumo mensual: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a:effectLst/>
                        </a:rPr>
                        <a:t>6480 galones de diesel al mes</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Inicio de Operación: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a:effectLst/>
                        </a:rPr>
                        <a:t>13 /01/2011 </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Horas  de operación: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a:effectLst/>
                        </a:rPr>
                        <a:t>18 horas; de 6h00 a 24h00</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Voltaje:</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dirty="0">
                          <a:effectLst/>
                        </a:rPr>
                        <a:t>250 V, trifásico 60 Hz</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6029109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0"/>
            <a:ext cx="8596668" cy="6465193"/>
          </a:xfrm>
        </p:spPr>
        <p:txBody>
          <a:bodyPr>
            <a:normAutofit fontScale="85000" lnSpcReduction="10000"/>
          </a:bodyPr>
          <a:lstStyle/>
          <a:p>
            <a:pPr lvl="0" algn="just"/>
            <a:r>
              <a:rPr lang="es-ES_tradnl" dirty="0"/>
              <a:t>Se ha tomado en cuenta para el cálculo de los ingresos económicos el precio establecido de venta de energía eléctrica de la última resolución del CONELEC 004/11 de 14 de abril de 2011. Se considera además un incremento del precio de compra de biomasa, de la caña equivalente al valor porcentual de inflación del país, es decir, 3.4%.</a:t>
            </a:r>
            <a:endParaRPr lang="es-EC" dirty="0"/>
          </a:p>
          <a:p>
            <a:pPr algn="just"/>
            <a:endParaRPr lang="es-EC" dirty="0"/>
          </a:p>
          <a:p>
            <a:pPr lvl="0" algn="just"/>
            <a:r>
              <a:rPr lang="es-ES_tradnl" dirty="0" smtClean="0"/>
              <a:t>Los </a:t>
            </a:r>
            <a:r>
              <a:rPr lang="es-ES_tradnl" dirty="0"/>
              <a:t>proyectos en el sector social que se pueden realizar con de las rentas provenientes de la empresa mixta de generación de energía eléctrica a partir de biomasa serían notablemente beneficiosos para mejorar las condiciones de vida de los habitantes de la comunidad.</a:t>
            </a:r>
            <a:endParaRPr lang="es-EC" dirty="0"/>
          </a:p>
          <a:p>
            <a:pPr algn="just"/>
            <a:endParaRPr lang="es-EC" dirty="0"/>
          </a:p>
          <a:p>
            <a:pPr lvl="0" algn="just"/>
            <a:r>
              <a:rPr lang="es-ES_tradnl" dirty="0"/>
              <a:t>La participación comunitaria proveniente de un cultivo energético de caña </a:t>
            </a:r>
            <a:r>
              <a:rPr lang="es-ES_tradnl" dirty="0" smtClean="0"/>
              <a:t>guadua </a:t>
            </a:r>
            <a:r>
              <a:rPr lang="es-ES_tradnl" dirty="0"/>
              <a:t>en la Comunidad de Tiputini para la central térmica promoverá la creación directa  de puestos de empleo necesarios para sus habitantes. Se debe tomar en cuenta también que los cultivos de caña tienen un tiempo de crecimiento, para su primer corte. Es decir, que el combustible principal para la operación de la central térmica empezará a operar cuando se tenga biomasa lista para su combustión.</a:t>
            </a:r>
            <a:endParaRPr lang="es-EC" dirty="0"/>
          </a:p>
          <a:p>
            <a:pPr algn="just"/>
            <a:endParaRPr lang="es-EC" dirty="0"/>
          </a:p>
          <a:p>
            <a:pPr lvl="0" algn="just"/>
            <a:r>
              <a:rPr lang="es-ES_tradnl" dirty="0"/>
              <a:t>Los beneficios ambientales provenientes de la generación de energía eléctrica a partir de biomasa serán considerablemente importantes, con la central térmica con caña </a:t>
            </a:r>
            <a:r>
              <a:rPr lang="es-ES_tradnl" dirty="0" smtClean="0"/>
              <a:t>guadua </a:t>
            </a:r>
            <a:r>
              <a:rPr lang="es-ES_tradnl" dirty="0"/>
              <a:t>por sus excelentes características de captura de carbono.</a:t>
            </a:r>
            <a:endParaRPr lang="es-EC" dirty="0"/>
          </a:p>
          <a:p>
            <a:pPr marL="0" indent="0" algn="just">
              <a:buNone/>
            </a:pPr>
            <a:r>
              <a:rPr lang="es-ES_tradnl" dirty="0"/>
              <a:t> </a:t>
            </a:r>
            <a:endParaRPr lang="es-EC" dirty="0"/>
          </a:p>
          <a:p>
            <a:pPr lvl="0" algn="just"/>
            <a:r>
              <a:rPr lang="es-ES_tradnl" dirty="0"/>
              <a:t>La empresa mixta a conformarse para el funcionamiento y operación de las centrales térmicas a partir de biomasa en las comunidades sería pionera a nivel nacional y propenderá el desarrollo de proyectos de aprovechamiento de otras biomasas en el Ecuador y de manera general la utilización de recursos renovables para la generación de energía eléctrica amigables con el medio ambiente y con un amplio enfoque social.</a:t>
            </a:r>
            <a:endParaRPr lang="es-EC" dirty="0"/>
          </a:p>
          <a:p>
            <a:pPr marL="0" indent="0">
              <a:buNone/>
            </a:pPr>
            <a:endParaRPr lang="es-EC" dirty="0"/>
          </a:p>
        </p:txBody>
      </p:sp>
    </p:spTree>
    <p:extLst>
      <p:ext uri="{BB962C8B-B14F-4D97-AF65-F5344CB8AC3E}">
        <p14:creationId xmlns:p14="http://schemas.microsoft.com/office/powerpoint/2010/main" xmlns="" val="2796926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96215"/>
            <a:ext cx="8596668" cy="6297768"/>
          </a:xfrm>
        </p:spPr>
        <p:txBody>
          <a:bodyPr>
            <a:normAutofit fontScale="92500" lnSpcReduction="20000"/>
          </a:bodyPr>
          <a:lstStyle/>
          <a:p>
            <a:pPr lvl="0" algn="just"/>
            <a:r>
              <a:rPr lang="es-ES_tradnl" dirty="0"/>
              <a:t>En la actualidad existen instrumentos legales y regulaciones suficientes para la creación de empresas mixtas de generación de energía eléctrica con precios favorables respecto a la venta de energía eléctrica proveniente de recursos renovables no convencionales. </a:t>
            </a:r>
            <a:endParaRPr lang="es-EC" dirty="0"/>
          </a:p>
          <a:p>
            <a:pPr algn="just"/>
            <a:endParaRPr lang="es-EC" dirty="0"/>
          </a:p>
          <a:p>
            <a:pPr lvl="0" algn="just"/>
            <a:r>
              <a:rPr lang="es-ES_tradnl" dirty="0"/>
              <a:t>Debido a su sistema radicular y su enorme crecimiento para desarrollarse, permite cubrir y restaurar el equilibrio al ecosistema dañado a causas de incendios, tala de bosques o deslizamientos de tierra en un lapso de aproximadamente ocho años, porque reintegra gran cantidad de material orgánico producto de tallos y hojas muertas, devolviendo nuevamente la fertilidad al suelo, ya que fija el nitrógeno, fósforo, calcio, potasio y sílice que necesita.</a:t>
            </a:r>
            <a:endParaRPr lang="es-EC" dirty="0"/>
          </a:p>
          <a:p>
            <a:pPr algn="just"/>
            <a:endParaRPr lang="es-EC" dirty="0"/>
          </a:p>
          <a:p>
            <a:pPr lvl="0" algn="just"/>
            <a:r>
              <a:rPr lang="es-ES_tradnl" dirty="0"/>
              <a:t>Como recomendación podemos recalcar realizar proyectos híbridos con los paneles fotovoltaicos y hidroeléctricas donde el principal factor es el aprovechamiento de los recursos naturales y disminuir el daño ambiental y social.</a:t>
            </a:r>
            <a:endParaRPr lang="es-EC" dirty="0"/>
          </a:p>
          <a:p>
            <a:pPr algn="just"/>
            <a:endParaRPr lang="es-EC" dirty="0"/>
          </a:p>
          <a:p>
            <a:pPr lvl="0" algn="just"/>
            <a:r>
              <a:rPr lang="es-ES_tradnl" dirty="0"/>
              <a:t>Si bien no se cuenta con los recursos necesarios para proyectos individuales se puede realizar la propuesta que para los generadores de combustible sus backs (complementarios) sean de sistemas de energía limpia. </a:t>
            </a:r>
            <a:endParaRPr lang="es-EC" dirty="0"/>
          </a:p>
          <a:p>
            <a:pPr marL="0" indent="0" algn="just">
              <a:buNone/>
            </a:pPr>
            <a:r>
              <a:rPr lang="es-ES_tradnl" dirty="0"/>
              <a:t> </a:t>
            </a:r>
            <a:endParaRPr lang="es-EC" dirty="0"/>
          </a:p>
          <a:p>
            <a:pPr lvl="0" algn="just"/>
            <a:r>
              <a:rPr lang="es-ES_tradnl" dirty="0"/>
              <a:t>Los impactos ambientales son un factor fundamental en ecosistemas protegidos o que se encuentren de alguna manera en peligro de extinción por tal manera en este proyecto hemos considerando y concluido que privilegiamos al medio ambiente</a:t>
            </a:r>
            <a:r>
              <a:rPr lang="es-ES_tradnl" dirty="0" smtClean="0"/>
              <a:t>.</a:t>
            </a:r>
          </a:p>
          <a:p>
            <a:pPr lvl="0" algn="just"/>
            <a:endParaRPr lang="es-ES_tradnl" dirty="0"/>
          </a:p>
          <a:p>
            <a:pPr lvl="0" algn="just"/>
            <a:endParaRPr lang="es-EC" dirty="0"/>
          </a:p>
          <a:p>
            <a:pPr marL="0" indent="0">
              <a:buNone/>
            </a:pPr>
            <a:endParaRPr lang="es-EC" dirty="0"/>
          </a:p>
        </p:txBody>
      </p:sp>
    </p:spTree>
    <p:extLst>
      <p:ext uri="{BB962C8B-B14F-4D97-AF65-F5344CB8AC3E}">
        <p14:creationId xmlns:p14="http://schemas.microsoft.com/office/powerpoint/2010/main" xmlns="" val="16759628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06062"/>
            <a:ext cx="8596668" cy="6310647"/>
          </a:xfrm>
        </p:spPr>
        <p:txBody>
          <a:bodyPr/>
          <a:lstStyle/>
          <a:p>
            <a:pPr lvl="0" algn="just"/>
            <a:r>
              <a:rPr lang="es-ES_tradnl" dirty="0"/>
              <a:t>Por parte del estudio de la valoración  de impactos ambientales y considerando los datos estadísticos de las parcelas comprobamos que los impactos se encuentran menores al rango de aprobación.</a:t>
            </a:r>
            <a:endParaRPr lang="es-EC" dirty="0"/>
          </a:p>
          <a:p>
            <a:pPr algn="just"/>
            <a:endParaRPr lang="es-EC" dirty="0"/>
          </a:p>
          <a:p>
            <a:pPr lvl="0" algn="just"/>
            <a:r>
              <a:rPr lang="es-ES_tradnl" dirty="0"/>
              <a:t>La matriz de valoración fue determinada y realizada considerando todos los trabajos que se van a realizar con las ponderaciones que propone el estudio de impacto ambiental, sin embargo tomara en cuenta otros factores que puedan aparecer justificados por entidades públicas o privadas.</a:t>
            </a:r>
            <a:endParaRPr lang="es-EC" dirty="0"/>
          </a:p>
          <a:p>
            <a:pPr algn="just"/>
            <a:endParaRPr lang="es-EC" dirty="0"/>
          </a:p>
          <a:p>
            <a:pPr algn="just"/>
            <a:r>
              <a:rPr lang="es-ES_tradnl" dirty="0" smtClean="0"/>
              <a:t>El </a:t>
            </a:r>
            <a:r>
              <a:rPr lang="es-ES_tradnl" dirty="0"/>
              <a:t>estudio del agua (Proporcionado gentilmente por </a:t>
            </a:r>
            <a:r>
              <a:rPr lang="es-ES_tradnl" dirty="0" err="1"/>
              <a:t>Smartpro</a:t>
            </a:r>
            <a:r>
              <a:rPr lang="es-ES_tradnl" dirty="0"/>
              <a:t> y del cual no se puede hacer ningún uso sin aprobación del mismo), demostró la calidad del agua para la vida de la flora y fauna como </a:t>
            </a:r>
            <a:r>
              <a:rPr lang="es-ES_tradnl" dirty="0" smtClean="0"/>
              <a:t>positiva</a:t>
            </a:r>
          </a:p>
          <a:p>
            <a:pPr algn="just"/>
            <a:endParaRPr lang="es-ES_tradnl" dirty="0"/>
          </a:p>
          <a:p>
            <a:pPr algn="just"/>
            <a:endParaRPr lang="es-ES_tradnl" dirty="0" smtClean="0"/>
          </a:p>
          <a:p>
            <a:pPr marL="0" indent="0" algn="ctr">
              <a:buNone/>
            </a:pPr>
            <a:r>
              <a:rPr lang="es-ES_tradnl" sz="2800" b="1" dirty="0" smtClean="0"/>
              <a:t>MUCHAS GRACIAS </a:t>
            </a:r>
            <a:endParaRPr lang="es-EC" sz="2800" b="1" dirty="0"/>
          </a:p>
        </p:txBody>
      </p:sp>
    </p:spTree>
    <p:extLst>
      <p:ext uri="{BB962C8B-B14F-4D97-AF65-F5344CB8AC3E}">
        <p14:creationId xmlns:p14="http://schemas.microsoft.com/office/powerpoint/2010/main" xmlns="" val="238638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375042"/>
          </a:xfrm>
        </p:spPr>
        <p:txBody>
          <a:bodyPr/>
          <a:lstStyle/>
          <a:p>
            <a:pPr marL="0" indent="0">
              <a:buNone/>
            </a:pPr>
            <a:r>
              <a:rPr lang="es-ES" dirty="0" smtClean="0"/>
              <a:t>El grupo </a:t>
            </a:r>
            <a:r>
              <a:rPr lang="es-ES" dirty="0"/>
              <a:t>electrógeno  No.2 que se indica en la figura 1.4 es aquel que alimenta al batallón de Selva BS 59 Montecristi, posee las siguientes características técnicas</a:t>
            </a:r>
            <a:r>
              <a:rPr lang="es-ES" dirty="0" smtClean="0"/>
              <a:t>:</a:t>
            </a:r>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C" dirty="0"/>
          </a:p>
        </p:txBody>
      </p:sp>
      <p:pic>
        <p:nvPicPr>
          <p:cNvPr id="7" name="Imagen 6" descr="F:\respaldo RBalarezo\PROYECTOS RENOVABLES\Proyectos nuevos\Tiputini\Fotos Tiputini\P1000246.JPG"/>
          <p:cNvPicPr/>
          <p:nvPr/>
        </p:nvPicPr>
        <p:blipFill>
          <a:blip r:embed="rId2" cstate="print"/>
          <a:srcRect/>
          <a:stretch>
            <a:fillRect/>
          </a:stretch>
        </p:blipFill>
        <p:spPr bwMode="auto">
          <a:xfrm>
            <a:off x="2818062" y="1276863"/>
            <a:ext cx="4031615" cy="2320925"/>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xmlns="" val="4180709110"/>
              </p:ext>
            </p:extLst>
          </p:nvPr>
        </p:nvGraphicFramePr>
        <p:xfrm>
          <a:off x="2349749" y="4119117"/>
          <a:ext cx="4968240" cy="1979295"/>
        </p:xfrm>
        <a:graphic>
          <a:graphicData uri="http://schemas.openxmlformats.org/drawingml/2006/table">
            <a:tbl>
              <a:tblPr firstRow="1" firstCol="1" bandRow="1">
                <a:tableStyleId>{5C22544A-7EE6-4342-B048-85BDC9FD1C3A}</a:tableStyleId>
              </a:tblPr>
              <a:tblGrid>
                <a:gridCol w="2067560"/>
                <a:gridCol w="2900680"/>
              </a:tblGrid>
              <a:tr h="492760">
                <a:tc>
                  <a:txBody>
                    <a:bodyPr/>
                    <a:lstStyle/>
                    <a:p>
                      <a:pPr algn="just">
                        <a:lnSpc>
                          <a:spcPct val="150000"/>
                        </a:lnSpc>
                        <a:spcBef>
                          <a:spcPts val="1200"/>
                        </a:spcBef>
                        <a:spcAft>
                          <a:spcPts val="1200"/>
                        </a:spcAft>
                      </a:pPr>
                      <a:r>
                        <a:rPr lang="es-ES" sz="1200">
                          <a:effectLst/>
                        </a:rPr>
                        <a:t>Generador eléctrico: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a:effectLst/>
                        </a:rPr>
                        <a:t>Marca Standford modelo GS 150</a:t>
                      </a:r>
                      <a:endParaRPr lang="es-EC" sz="1200">
                        <a:effectLst/>
                        <a:latin typeface="Times New Roman" panose="02020603050405020304" pitchFamily="18" charset="0"/>
                        <a:ea typeface="Times New Roman" panose="02020603050405020304" pitchFamily="18" charset="0"/>
                      </a:endParaRPr>
                    </a:p>
                  </a:txBody>
                  <a:tcPr marL="68580" marR="68580" marT="0" marB="0"/>
                </a:tc>
              </a:tr>
              <a:tr h="492760">
                <a:tc>
                  <a:txBody>
                    <a:bodyPr/>
                    <a:lstStyle/>
                    <a:p>
                      <a:pPr algn="just">
                        <a:lnSpc>
                          <a:spcPct val="150000"/>
                        </a:lnSpc>
                        <a:spcBef>
                          <a:spcPts val="1200"/>
                        </a:spcBef>
                        <a:spcAft>
                          <a:spcPts val="1200"/>
                        </a:spcAft>
                      </a:pPr>
                      <a:r>
                        <a:rPr lang="es-ES" sz="1200">
                          <a:effectLst/>
                        </a:rPr>
                        <a:t>Motor de combustión: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Bef>
                          <a:spcPts val="1200"/>
                        </a:spcBef>
                        <a:spcAft>
                          <a:spcPts val="1200"/>
                        </a:spcAft>
                      </a:pPr>
                      <a:r>
                        <a:rPr lang="es-ES" sz="1200">
                          <a:effectLst/>
                        </a:rPr>
                        <a:t> Marca John Deere</a:t>
                      </a:r>
                      <a:endParaRPr lang="es-EC" sz="1200">
                        <a:effectLst/>
                        <a:latin typeface="Times New Roman" panose="02020603050405020304" pitchFamily="18" charset="0"/>
                        <a:ea typeface="Times New Roman" panose="02020603050405020304" pitchFamily="18" charset="0"/>
                      </a:endParaRPr>
                    </a:p>
                  </a:txBody>
                  <a:tcPr marL="68580" marR="68580" marT="0" marB="0"/>
                </a:tc>
              </a:tr>
              <a:tr h="492760">
                <a:tc>
                  <a:txBody>
                    <a:bodyPr/>
                    <a:lstStyle/>
                    <a:p>
                      <a:pPr algn="just">
                        <a:lnSpc>
                          <a:spcPct val="150000"/>
                        </a:lnSpc>
                        <a:spcBef>
                          <a:spcPts val="1200"/>
                        </a:spcBef>
                        <a:spcAft>
                          <a:spcPts val="1200"/>
                        </a:spcAft>
                      </a:pPr>
                      <a:r>
                        <a:rPr lang="es-ES" sz="1200">
                          <a:effectLst/>
                        </a:rPr>
                        <a:t>Potencia: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a:effectLst/>
                        </a:rPr>
                        <a:t>150 KVA</a:t>
                      </a:r>
                      <a:endParaRPr lang="es-EC" sz="1200">
                        <a:effectLst/>
                        <a:latin typeface="Times New Roman" panose="02020603050405020304" pitchFamily="18" charset="0"/>
                        <a:ea typeface="Times New Roman" panose="02020603050405020304" pitchFamily="18" charset="0"/>
                      </a:endParaRPr>
                    </a:p>
                  </a:txBody>
                  <a:tcPr marL="68580" marR="68580" marT="0" marB="0"/>
                </a:tc>
              </a:tr>
              <a:tr h="501015">
                <a:tc>
                  <a:txBody>
                    <a:bodyPr/>
                    <a:lstStyle/>
                    <a:p>
                      <a:pPr algn="just">
                        <a:lnSpc>
                          <a:spcPct val="150000"/>
                        </a:lnSpc>
                        <a:spcBef>
                          <a:spcPts val="1200"/>
                        </a:spcBef>
                        <a:spcAft>
                          <a:spcPts val="1200"/>
                        </a:spcAft>
                      </a:pPr>
                      <a:r>
                        <a:rPr lang="es-ES" sz="1200">
                          <a:effectLst/>
                        </a:rPr>
                        <a:t>Horas  de operación: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Bef>
                          <a:spcPts val="1200"/>
                        </a:spcBef>
                        <a:spcAft>
                          <a:spcPts val="1200"/>
                        </a:spcAft>
                      </a:pPr>
                      <a:r>
                        <a:rPr lang="es-ES" sz="1200" dirty="0">
                          <a:effectLst/>
                        </a:rPr>
                        <a:t>18 horas; de 6h00 a 24h00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317835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297768"/>
          </a:xfrm>
        </p:spPr>
        <p:txBody>
          <a:bodyPr/>
          <a:lstStyle/>
          <a:p>
            <a:pPr marL="0" indent="0" algn="just">
              <a:buNone/>
            </a:pPr>
            <a:r>
              <a:rPr lang="es-ES" dirty="0"/>
              <a:t>El grupo electrógeno  No.3, del sistema de agua potable posee las siguientes características técnicas</a:t>
            </a:r>
            <a:r>
              <a:rPr lang="es-ES" dirty="0" smtClean="0"/>
              <a:t>:</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2581879" y="1395613"/>
            <a:ext cx="4143375" cy="2495550"/>
          </a:xfrm>
          <a:prstGeom prst="rect">
            <a:avLst/>
          </a:prstGeom>
          <a:noFill/>
          <a:ln w="9525">
            <a:noFill/>
            <a:miter lim="800000"/>
            <a:headEnd/>
            <a:tailEnd/>
          </a:ln>
        </p:spPr>
      </p:pic>
      <p:graphicFrame>
        <p:nvGraphicFramePr>
          <p:cNvPr id="5" name="Tabla 4"/>
          <p:cNvGraphicFramePr>
            <a:graphicFrameLocks noGrp="1"/>
          </p:cNvGraphicFramePr>
          <p:nvPr>
            <p:extLst>
              <p:ext uri="{D42A27DB-BD31-4B8C-83A1-F6EECF244321}">
                <p14:modId xmlns:p14="http://schemas.microsoft.com/office/powerpoint/2010/main" xmlns="" val="448907387"/>
              </p:ext>
            </p:extLst>
          </p:nvPr>
        </p:nvGraphicFramePr>
        <p:xfrm>
          <a:off x="2109756" y="4642131"/>
          <a:ext cx="5087620" cy="1371600"/>
        </p:xfrm>
        <a:graphic>
          <a:graphicData uri="http://schemas.openxmlformats.org/drawingml/2006/table">
            <a:tbl>
              <a:tblPr firstRow="1" firstCol="1" bandRow="1">
                <a:tableStyleId>{5C22544A-7EE6-4342-B048-85BDC9FD1C3A}</a:tableStyleId>
              </a:tblPr>
              <a:tblGrid>
                <a:gridCol w="1926590"/>
                <a:gridCol w="3161030"/>
              </a:tblGrid>
              <a:tr h="450850">
                <a:tc>
                  <a:txBody>
                    <a:bodyPr/>
                    <a:lstStyle/>
                    <a:p>
                      <a:pPr algn="just">
                        <a:lnSpc>
                          <a:spcPct val="150000"/>
                        </a:lnSpc>
                        <a:spcBef>
                          <a:spcPts val="1200"/>
                        </a:spcBef>
                        <a:spcAft>
                          <a:spcPts val="1200"/>
                        </a:spcAft>
                      </a:pPr>
                      <a:r>
                        <a:rPr lang="es-ES" sz="1200">
                          <a:effectLst/>
                        </a:rPr>
                        <a:t>Generador eléctrico:</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5440" algn="just">
                        <a:lnSpc>
                          <a:spcPct val="150000"/>
                        </a:lnSpc>
                        <a:spcBef>
                          <a:spcPts val="1200"/>
                        </a:spcBef>
                        <a:spcAft>
                          <a:spcPts val="1200"/>
                        </a:spcAft>
                      </a:pPr>
                      <a:r>
                        <a:rPr lang="es-ES" sz="1200">
                          <a:effectLst/>
                        </a:rPr>
                        <a:t>Marca Standford modelo GTA162A1V48</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Motor de combustión: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5440" algn="just">
                        <a:lnSpc>
                          <a:spcPct val="150000"/>
                        </a:lnSpc>
                        <a:spcBef>
                          <a:spcPts val="1200"/>
                        </a:spcBef>
                        <a:spcAft>
                          <a:spcPts val="1200"/>
                        </a:spcAft>
                      </a:pPr>
                      <a:r>
                        <a:rPr lang="es-ES" sz="1200">
                          <a:effectLst/>
                        </a:rPr>
                        <a:t>Marca Standford</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Potencia:</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2270" algn="just">
                        <a:lnSpc>
                          <a:spcPct val="150000"/>
                        </a:lnSpc>
                        <a:spcBef>
                          <a:spcPts val="1200"/>
                        </a:spcBef>
                        <a:spcAft>
                          <a:spcPts val="1200"/>
                        </a:spcAft>
                      </a:pPr>
                      <a:r>
                        <a:rPr lang="es-ES" sz="1200">
                          <a:effectLst/>
                        </a:rPr>
                        <a:t>30 KVA</a:t>
                      </a:r>
                      <a:endParaRPr lang="es-EC"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just">
                        <a:lnSpc>
                          <a:spcPct val="150000"/>
                        </a:lnSpc>
                        <a:spcBef>
                          <a:spcPts val="1200"/>
                        </a:spcBef>
                        <a:spcAft>
                          <a:spcPts val="1200"/>
                        </a:spcAft>
                      </a:pPr>
                      <a:r>
                        <a:rPr lang="es-ES" sz="1200">
                          <a:effectLst/>
                        </a:rPr>
                        <a:t>Horas  de operación: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5440" algn="just">
                        <a:lnSpc>
                          <a:spcPct val="150000"/>
                        </a:lnSpc>
                        <a:spcBef>
                          <a:spcPts val="1200"/>
                        </a:spcBef>
                        <a:spcAft>
                          <a:spcPts val="1200"/>
                        </a:spcAft>
                      </a:pPr>
                      <a:r>
                        <a:rPr lang="es-ES" sz="1200" dirty="0">
                          <a:effectLst/>
                        </a:rPr>
                        <a:t>18 horas; de 6h00 a 24h00</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3360202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400800"/>
          </a:xfrm>
        </p:spPr>
        <p:txBody>
          <a:bodyPr/>
          <a:lstStyle/>
          <a:p>
            <a:pPr marL="0" indent="0" algn="just">
              <a:buNone/>
            </a:pPr>
            <a:r>
              <a:rPr lang="es-EC" dirty="0"/>
              <a:t>El Batallón 59, manifiesta que el trabajo que sigue realizando este grupo electrógeno para generar energía es alto, de tal manera solicitan se considere  un back up, el cuál permitirá que se realicen los debidos mantenimientos a tiempo; y así seguir abasteciendo al batallón como a las familias que se encuentran alimentadas de éste servicio, considerando los gastos que posee y que detallamos a continuación.</a:t>
            </a:r>
          </a:p>
          <a:p>
            <a:pPr marL="0" indent="0" algn="just">
              <a:buNone/>
            </a:pPr>
            <a:r>
              <a:rPr lang="es-ES" dirty="0"/>
              <a:t>El costo del </a:t>
            </a:r>
            <a:r>
              <a:rPr lang="es-ES" dirty="0" smtClean="0"/>
              <a:t>diésel </a:t>
            </a:r>
            <a:r>
              <a:rPr lang="es-ES" dirty="0"/>
              <a:t>en Tiputini es de 1.46 dólares por galón como se indica en la tabla 1.6. Este valor considera el costo del </a:t>
            </a:r>
            <a:r>
              <a:rPr lang="es-ES" dirty="0" smtClean="0"/>
              <a:t>diésel, </a:t>
            </a:r>
            <a:r>
              <a:rPr lang="es-ES" dirty="0"/>
              <a:t>más el transporte terrestre y fluvial hasta Tiputini</a:t>
            </a:r>
            <a:r>
              <a:rPr lang="es-ES" dirty="0" smtClean="0"/>
              <a:t>.</a:t>
            </a:r>
          </a:p>
          <a:p>
            <a:pPr marL="0" indent="0" algn="just">
              <a:buNone/>
            </a:pPr>
            <a:endParaRPr lang="es-ES" dirty="0"/>
          </a:p>
          <a:p>
            <a:pPr marL="0" indent="0" algn="just">
              <a:buNone/>
            </a:pPr>
            <a:endParaRPr lang="es-EC" dirty="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1804233831"/>
              </p:ext>
            </p:extLst>
          </p:nvPr>
        </p:nvGraphicFramePr>
        <p:xfrm>
          <a:off x="2070590" y="3362323"/>
          <a:ext cx="5218430" cy="3100705"/>
        </p:xfrm>
        <a:graphic>
          <a:graphicData uri="http://schemas.openxmlformats.org/drawingml/2006/table">
            <a:tbl>
              <a:tblPr firstRow="1" firstCol="1" bandRow="1">
                <a:tableStyleId>{5C22544A-7EE6-4342-B048-85BDC9FD1C3A}</a:tableStyleId>
              </a:tblPr>
              <a:tblGrid>
                <a:gridCol w="3945255"/>
                <a:gridCol w="1273175"/>
              </a:tblGrid>
              <a:tr h="508635">
                <a:tc>
                  <a:txBody>
                    <a:bodyPr/>
                    <a:lstStyle/>
                    <a:p>
                      <a:pPr algn="ctr">
                        <a:spcAft>
                          <a:spcPts val="0"/>
                        </a:spcAft>
                      </a:pPr>
                      <a:r>
                        <a:rPr lang="es-EC" sz="1200">
                          <a:effectLst/>
                        </a:rPr>
                        <a:t>Descripción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Valor Unitario USD/GALON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584200">
                <a:tc>
                  <a:txBody>
                    <a:bodyPr/>
                    <a:lstStyle/>
                    <a:p>
                      <a:pPr>
                        <a:spcAft>
                          <a:spcPts val="0"/>
                        </a:spcAft>
                      </a:pPr>
                      <a:r>
                        <a:rPr lang="es-EC" sz="1200">
                          <a:effectLst/>
                        </a:rPr>
                        <a:t>Costo del galón del diesel en Shushufindi incluye IVA (USD/galón)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1,08</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808355">
                <a:tc>
                  <a:txBody>
                    <a:bodyPr/>
                    <a:lstStyle/>
                    <a:p>
                      <a:pPr>
                        <a:spcAft>
                          <a:spcPts val="0"/>
                        </a:spcAft>
                      </a:pPr>
                      <a:r>
                        <a:rPr lang="es-EC" sz="1200">
                          <a:effectLst/>
                        </a:rPr>
                        <a:t>Transporte de 6.000,00 (seis mil) galones desde  la refinería ubicada en Shushufindi hasta la ciudad de El Coca. (USD/galón)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0,0464</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603250">
                <a:tc>
                  <a:txBody>
                    <a:bodyPr/>
                    <a:lstStyle/>
                    <a:p>
                      <a:pPr>
                        <a:spcAft>
                          <a:spcPts val="0"/>
                        </a:spcAft>
                      </a:pPr>
                      <a:r>
                        <a:rPr lang="es-EC" sz="1200">
                          <a:effectLst/>
                        </a:rPr>
                        <a:t>Transporte fluvial del Coca a Tiputini; 6000 galones a un costo de 2000 USD por viaje (USD/galón)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a:effectLst/>
                        </a:rPr>
                        <a:t>0,333</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596265">
                <a:tc>
                  <a:txBody>
                    <a:bodyPr/>
                    <a:lstStyle/>
                    <a:p>
                      <a:pPr>
                        <a:spcAft>
                          <a:spcPts val="0"/>
                        </a:spcAft>
                      </a:pPr>
                      <a:r>
                        <a:rPr lang="es-EC" sz="1200">
                          <a:effectLst/>
                        </a:rPr>
                        <a:t>Valor final del galón del diesel puesto en Tiputini (USD/galón)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1200" dirty="0">
                          <a:effectLst/>
                        </a:rPr>
                        <a:t>1,459</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xmlns="" val="3543437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310648"/>
          </a:xfrm>
        </p:spPr>
        <p:txBody>
          <a:bodyPr/>
          <a:lstStyle/>
          <a:p>
            <a:pPr marL="0" indent="0" algn="just">
              <a:buNone/>
            </a:pPr>
            <a:r>
              <a:rPr lang="es-ES" dirty="0"/>
              <a:t>La distribución de la energía eléctrica se la hace por medio de un transformador de 1000 </a:t>
            </a:r>
            <a:r>
              <a:rPr lang="es-ES" dirty="0" smtClean="0"/>
              <a:t>KVA.</a:t>
            </a: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buNone/>
            </a:pPr>
            <a:endParaRPr lang="es-EC" b="1" dirty="0" smtClean="0"/>
          </a:p>
          <a:p>
            <a:pPr marL="0" indent="0">
              <a:buNone/>
            </a:pPr>
            <a:r>
              <a:rPr lang="es-EC" b="1" dirty="0" smtClean="0"/>
              <a:t>REGISTROS </a:t>
            </a:r>
            <a:r>
              <a:rPr lang="es-EC" b="1" dirty="0"/>
              <a:t>HISTÓRICOS DE </a:t>
            </a:r>
            <a:r>
              <a:rPr lang="es-EC" b="1" dirty="0" smtClean="0"/>
              <a:t>CONSUMO</a:t>
            </a:r>
          </a:p>
          <a:p>
            <a:pPr marL="0" indent="0">
              <a:buNone/>
            </a:pPr>
            <a:endParaRPr lang="es-EC" dirty="0"/>
          </a:p>
          <a:p>
            <a:pPr marL="0" indent="0" algn="just">
              <a:buNone/>
            </a:pPr>
            <a:r>
              <a:rPr lang="es-ES" dirty="0"/>
              <a:t>A continuación se detalla una hoja de Control Diario de Operación, de la Agencia Tiputini de la CNELRS, de un día típico del 1 de Julio de 2011. </a:t>
            </a:r>
            <a:endParaRPr lang="es-EC" dirty="0"/>
          </a:p>
          <a:p>
            <a:pPr marL="0" indent="0" algn="just">
              <a:buNone/>
            </a:pPr>
            <a:endParaRPr lang="es-EC" dirty="0"/>
          </a:p>
          <a:p>
            <a:pPr marL="0" indent="0">
              <a:buNone/>
            </a:pPr>
            <a:endParaRPr lang="es-EC" dirty="0"/>
          </a:p>
        </p:txBody>
      </p:sp>
      <p:pic>
        <p:nvPicPr>
          <p:cNvPr id="4" name="Imagen 3" descr="F:\respaldo RBalarezo\PROYECTOS RENOVABLES\Proyectos nuevos\Tiputini\Fotos Tiputini\P1000227.JPG"/>
          <p:cNvPicPr/>
          <p:nvPr/>
        </p:nvPicPr>
        <p:blipFill>
          <a:blip r:embed="rId2" cstate="print"/>
          <a:srcRect/>
          <a:stretch>
            <a:fillRect/>
          </a:stretch>
        </p:blipFill>
        <p:spPr bwMode="auto">
          <a:xfrm>
            <a:off x="2690584" y="1224679"/>
            <a:ext cx="4080510" cy="2682875"/>
          </a:xfrm>
          <a:prstGeom prst="rect">
            <a:avLst/>
          </a:prstGeom>
          <a:noFill/>
          <a:ln w="9525">
            <a:noFill/>
            <a:miter lim="800000"/>
            <a:headEnd/>
            <a:tailEnd/>
          </a:ln>
        </p:spPr>
      </p:pic>
    </p:spTree>
    <p:extLst>
      <p:ext uri="{BB962C8B-B14F-4D97-AF65-F5344CB8AC3E}">
        <p14:creationId xmlns:p14="http://schemas.microsoft.com/office/powerpoint/2010/main" xmlns="" val="3606548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1350245454"/>
              </p:ext>
            </p:extLst>
          </p:nvPr>
        </p:nvGraphicFramePr>
        <p:xfrm>
          <a:off x="1622738" y="457638"/>
          <a:ext cx="6168979" cy="6059075"/>
        </p:xfrm>
        <a:graphic>
          <a:graphicData uri="http://schemas.openxmlformats.org/drawingml/2006/table">
            <a:tbl>
              <a:tblPr firstRow="1" firstCol="1" bandRow="1">
                <a:tableStyleId>{5C22544A-7EE6-4342-B048-85BDC9FD1C3A}</a:tableStyleId>
              </a:tblPr>
              <a:tblGrid>
                <a:gridCol w="1330681"/>
                <a:gridCol w="541244"/>
                <a:gridCol w="542240"/>
                <a:gridCol w="542240"/>
                <a:gridCol w="1478203"/>
                <a:gridCol w="1734371"/>
              </a:tblGrid>
              <a:tr h="373308">
                <a:tc gridSpan="6">
                  <a:txBody>
                    <a:bodyPr/>
                    <a:lstStyle/>
                    <a:p>
                      <a:pPr algn="just">
                        <a:spcBef>
                          <a:spcPts val="1200"/>
                        </a:spcBef>
                        <a:spcAft>
                          <a:spcPts val="0"/>
                        </a:spcAft>
                      </a:pPr>
                      <a:r>
                        <a:rPr lang="es-EC" sz="1200" dirty="0">
                          <a:effectLst/>
                        </a:rPr>
                        <a:t>CORPORACIÓN NACIONAL DE ELECTRICIDAD S.A.</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8444">
                <a:tc>
                  <a:txBody>
                    <a:bodyPr/>
                    <a:lstStyle/>
                    <a:p>
                      <a:pPr algn="just">
                        <a:spcBef>
                          <a:spcPts val="1200"/>
                        </a:spcBef>
                        <a:spcAft>
                          <a:spcPts val="0"/>
                        </a:spcAft>
                      </a:pPr>
                      <a:r>
                        <a:rPr lang="es-EC" sz="1200">
                          <a:effectLst/>
                        </a:rPr>
                        <a:t>AGENCIA: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gridSpan="5">
                  <a:txBody>
                    <a:bodyPr/>
                    <a:lstStyle/>
                    <a:p>
                      <a:pPr algn="just">
                        <a:spcBef>
                          <a:spcPts val="1200"/>
                        </a:spcBef>
                        <a:spcAft>
                          <a:spcPts val="0"/>
                        </a:spcAft>
                      </a:pPr>
                      <a:r>
                        <a:rPr lang="es-EC" sz="1200">
                          <a:effectLst/>
                        </a:rPr>
                        <a:t>TIPUTINI</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8444">
                <a:tc>
                  <a:txBody>
                    <a:bodyPr/>
                    <a:lstStyle/>
                    <a:p>
                      <a:pPr algn="just">
                        <a:spcBef>
                          <a:spcPts val="1200"/>
                        </a:spcBef>
                        <a:spcAft>
                          <a:spcPts val="0"/>
                        </a:spcAft>
                      </a:pPr>
                      <a:r>
                        <a:rPr lang="es-EC" sz="1200">
                          <a:effectLst/>
                        </a:rPr>
                        <a:t>FECHA: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gridSpan="5">
                  <a:txBody>
                    <a:bodyPr/>
                    <a:lstStyle/>
                    <a:p>
                      <a:pPr algn="just">
                        <a:spcBef>
                          <a:spcPts val="1200"/>
                        </a:spcBef>
                        <a:spcAft>
                          <a:spcPts val="0"/>
                        </a:spcAft>
                      </a:pPr>
                      <a:r>
                        <a:rPr lang="es-EC" sz="1200">
                          <a:effectLst/>
                        </a:rPr>
                        <a:t>Viernes 1 de Julio del 2011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8444">
                <a:tc>
                  <a:txBody>
                    <a:bodyPr/>
                    <a:lstStyle/>
                    <a:p>
                      <a:pPr algn="just">
                        <a:spcBef>
                          <a:spcPts val="1200"/>
                        </a:spcBef>
                        <a:spcAft>
                          <a:spcPts val="0"/>
                        </a:spcAft>
                      </a:pPr>
                      <a:r>
                        <a:rPr lang="es-EC" sz="1200">
                          <a:effectLst/>
                        </a:rPr>
                        <a:t>GRUPO:</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gridSpan="5">
                  <a:txBody>
                    <a:bodyPr/>
                    <a:lstStyle/>
                    <a:p>
                      <a:pPr algn="just">
                        <a:spcBef>
                          <a:spcPts val="1200"/>
                        </a:spcBef>
                        <a:spcAft>
                          <a:spcPts val="0"/>
                        </a:spcAft>
                      </a:pPr>
                      <a:r>
                        <a:rPr lang="es-EC" sz="1200">
                          <a:effectLst/>
                        </a:rPr>
                        <a:t>Volvo 450 KVA</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8444">
                <a:tc>
                  <a:txBody>
                    <a:bodyPr/>
                    <a:lstStyle/>
                    <a:p>
                      <a:pPr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l"/>
                      <a:endParaRPr lang="es-EC" sz="1000">
                        <a:effectLst/>
                        <a:latin typeface="Calibri" panose="020F0502020204030204" pitchFamily="34" charset="0"/>
                      </a:endParaRPr>
                    </a:p>
                  </a:txBody>
                  <a:tcPr marL="44450" marR="44450" marT="0" marB="0" anchor="b"/>
                </a:tc>
                <a:tc>
                  <a:txBody>
                    <a:bodyPr/>
                    <a:lstStyle/>
                    <a:p>
                      <a:pPr algn="l"/>
                      <a:endParaRPr lang="es-EC" sz="1000">
                        <a:effectLst/>
                        <a:latin typeface="Calibri" panose="020F0502020204030204" pitchFamily="34" charset="0"/>
                      </a:endParaRPr>
                    </a:p>
                  </a:txBody>
                  <a:tcPr marL="44450" marR="44450" marT="0" marB="0" anchor="b"/>
                </a:tc>
                <a:tc>
                  <a:txBody>
                    <a:bodyPr/>
                    <a:lstStyle/>
                    <a:p>
                      <a:pPr algn="l"/>
                      <a:endParaRPr lang="es-EC" sz="1000">
                        <a:effectLst/>
                        <a:latin typeface="Calibri" panose="020F0502020204030204" pitchFamily="34" charset="0"/>
                      </a:endParaRPr>
                    </a:p>
                  </a:txBody>
                  <a:tcPr marL="44450" marR="44450" marT="0" marB="0" anchor="b"/>
                </a:tc>
                <a:tc gridSpan="2">
                  <a:txBody>
                    <a:bodyPr/>
                    <a:lstStyle/>
                    <a:p>
                      <a:pPr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s-EC"/>
                    </a:p>
                  </a:txBody>
                  <a:tcPr/>
                </a:tc>
              </a:tr>
              <a:tr h="258444">
                <a:tc>
                  <a:txBody>
                    <a:bodyPr/>
                    <a:lstStyle/>
                    <a:p>
                      <a:pPr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l"/>
                      <a:endParaRPr lang="es-EC" sz="1000">
                        <a:effectLst/>
                        <a:latin typeface="Calibri" panose="020F0502020204030204" pitchFamily="34" charset="0"/>
                      </a:endParaRPr>
                    </a:p>
                  </a:txBody>
                  <a:tcPr marL="44450" marR="44450" marT="0" marB="0" anchor="b"/>
                </a:tc>
                <a:tc>
                  <a:txBody>
                    <a:bodyPr/>
                    <a:lstStyle/>
                    <a:p>
                      <a:pPr algn="l"/>
                      <a:endParaRPr lang="es-EC" sz="1000">
                        <a:effectLst/>
                        <a:latin typeface="Calibri" panose="020F0502020204030204" pitchFamily="34" charset="0"/>
                      </a:endParaRPr>
                    </a:p>
                  </a:txBody>
                  <a:tcPr marL="44450" marR="44450" marT="0" marB="0" anchor="b"/>
                </a:tc>
                <a:tc>
                  <a:txBody>
                    <a:bodyPr/>
                    <a:lstStyle/>
                    <a:p>
                      <a:pPr algn="l"/>
                      <a:endParaRPr lang="es-EC" sz="1000">
                        <a:effectLst/>
                        <a:latin typeface="Calibri" panose="020F0502020204030204" pitchFamily="34" charset="0"/>
                      </a:endParaRPr>
                    </a:p>
                  </a:txBody>
                  <a:tcPr marL="44450" marR="44450" marT="0" marB="0" anchor="b"/>
                </a:tc>
                <a:tc gridSpan="2">
                  <a:txBody>
                    <a:bodyPr/>
                    <a:lstStyle/>
                    <a:p>
                      <a:pPr algn="l">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es-EC"/>
                    </a:p>
                  </a:txBody>
                  <a:tcPr/>
                </a:tc>
              </a:tr>
              <a:tr h="516887">
                <a:tc rowSpan="2">
                  <a:txBody>
                    <a:bodyPr/>
                    <a:lstStyle/>
                    <a:p>
                      <a:pPr algn="ctr">
                        <a:spcBef>
                          <a:spcPts val="1200"/>
                        </a:spcBef>
                        <a:spcAft>
                          <a:spcPts val="0"/>
                        </a:spcAft>
                      </a:pPr>
                      <a:r>
                        <a:rPr lang="es-EC" sz="1200">
                          <a:effectLst/>
                        </a:rPr>
                        <a:t>Hora</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gridSpan="3">
                  <a:txBody>
                    <a:bodyPr/>
                    <a:lstStyle/>
                    <a:p>
                      <a:pPr algn="ctr">
                        <a:spcBef>
                          <a:spcPts val="1200"/>
                        </a:spcBef>
                        <a:spcAft>
                          <a:spcPts val="0"/>
                        </a:spcAft>
                      </a:pPr>
                      <a:r>
                        <a:rPr lang="es-EC" sz="1200" dirty="0" smtClean="0">
                          <a:effectLst/>
                        </a:rPr>
                        <a:t>CORRIENTE (AMPERIOS)</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rowSpan="2">
                  <a:txBody>
                    <a:bodyPr/>
                    <a:lstStyle/>
                    <a:p>
                      <a:pPr algn="ctr">
                        <a:spcBef>
                          <a:spcPts val="1200"/>
                        </a:spcBef>
                        <a:spcAft>
                          <a:spcPts val="0"/>
                        </a:spcAft>
                      </a:pPr>
                      <a:r>
                        <a:rPr lang="es-EC" sz="1200" dirty="0" smtClean="0">
                          <a:effectLst/>
                        </a:rPr>
                        <a:t>TENSIÓN</a:t>
                      </a:r>
                      <a:r>
                        <a:rPr lang="es-EC" sz="1200" baseline="0" dirty="0" smtClean="0">
                          <a:effectLst/>
                        </a:rPr>
                        <a:t> DE LÍNEA</a:t>
                      </a:r>
                      <a:r>
                        <a:rPr lang="es-EC" sz="1200" dirty="0" smtClean="0">
                          <a:effectLst/>
                        </a:rPr>
                        <a:t> </a:t>
                      </a:r>
                      <a:r>
                        <a:rPr lang="es-EC" sz="1200" dirty="0">
                          <a:effectLst/>
                        </a:rPr>
                        <a:t>(VAC)</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rowSpan="2">
                  <a:txBody>
                    <a:bodyPr/>
                    <a:lstStyle/>
                    <a:p>
                      <a:pPr algn="ctr">
                        <a:spcBef>
                          <a:spcPts val="1200"/>
                        </a:spcBef>
                        <a:spcAft>
                          <a:spcPts val="0"/>
                        </a:spcAft>
                      </a:pPr>
                      <a:r>
                        <a:rPr lang="es-EC" sz="1200" dirty="0" smtClean="0">
                          <a:effectLst/>
                        </a:rPr>
                        <a:t>POTENCIA (KW)</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r>
              <a:tr h="258444">
                <a:tc vMerge="1">
                  <a:txBody>
                    <a:bodyPr/>
                    <a:lstStyle/>
                    <a:p>
                      <a:endParaRPr lang="es-EC"/>
                    </a:p>
                  </a:txBody>
                  <a:tcPr/>
                </a:tc>
                <a:tc>
                  <a:txBody>
                    <a:bodyPr/>
                    <a:lstStyle/>
                    <a:p>
                      <a:pPr algn="just">
                        <a:spcBef>
                          <a:spcPts val="1200"/>
                        </a:spcBef>
                        <a:spcAft>
                          <a:spcPts val="0"/>
                        </a:spcAft>
                      </a:pPr>
                      <a:r>
                        <a:rPr lang="es-EC" sz="12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Bef>
                          <a:spcPts val="1200"/>
                        </a:spcBef>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Bef>
                          <a:spcPts val="1200"/>
                        </a:spcBef>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tc>
                <a:tc vMerge="1">
                  <a:txBody>
                    <a:bodyPr/>
                    <a:lstStyle/>
                    <a:p>
                      <a:endParaRPr lang="es-EC"/>
                    </a:p>
                  </a:txBody>
                  <a:tcPr/>
                </a:tc>
                <a:tc vMerge="1">
                  <a:txBody>
                    <a:bodyPr/>
                    <a:lstStyle/>
                    <a:p>
                      <a:endParaRPr lang="es-EC"/>
                    </a:p>
                  </a:txBody>
                  <a:tcPr/>
                </a:tc>
              </a:tr>
              <a:tr h="258444">
                <a:tc>
                  <a:txBody>
                    <a:bodyPr/>
                    <a:lstStyle/>
                    <a:p>
                      <a:pPr algn="ctr">
                        <a:spcBef>
                          <a:spcPts val="1200"/>
                        </a:spcBef>
                        <a:spcAft>
                          <a:spcPts val="0"/>
                        </a:spcAft>
                      </a:pPr>
                      <a:r>
                        <a:rPr lang="es-EC" sz="1200">
                          <a:effectLst/>
                        </a:rPr>
                        <a:t>10H00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110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122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117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11H00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151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120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72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12H00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155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163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81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13H00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178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182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117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14H00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226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221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187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132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15H00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240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232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195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138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16H00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176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187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216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129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17H00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195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204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225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123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18h00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178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157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183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113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19h00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213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173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206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125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20H00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223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192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224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137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21H00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225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204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282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133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22H00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266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282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217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121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258444">
                <a:tc>
                  <a:txBody>
                    <a:bodyPr/>
                    <a:lstStyle/>
                    <a:p>
                      <a:pPr algn="ctr">
                        <a:spcBef>
                          <a:spcPts val="1200"/>
                        </a:spcBef>
                        <a:spcAft>
                          <a:spcPts val="0"/>
                        </a:spcAft>
                      </a:pPr>
                      <a:r>
                        <a:rPr lang="es-EC" sz="1200">
                          <a:effectLst/>
                        </a:rPr>
                        <a:t>23H00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158</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139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263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a:effectLst/>
                        </a:rPr>
                        <a:t>254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Bef>
                          <a:spcPts val="1200"/>
                        </a:spcBef>
                        <a:spcAft>
                          <a:spcPts val="0"/>
                        </a:spcAft>
                      </a:pPr>
                      <a:r>
                        <a:rPr lang="es-EC" sz="1200" dirty="0">
                          <a:effectLst/>
                        </a:rPr>
                        <a:t>95</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3875039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09093"/>
            <a:ext cx="8596668" cy="6297769"/>
          </a:xfrm>
        </p:spPr>
        <p:txBody>
          <a:bodyPr/>
          <a:lstStyle/>
          <a:p>
            <a:pPr marL="0" indent="0" algn="just">
              <a:buNone/>
            </a:pPr>
            <a:r>
              <a:rPr lang="es-ES" dirty="0"/>
              <a:t>En la cual podemos observar que existen dos picos de consumo de potencia de 138 KW y a de 137 kW a las tres de la tarde y a las ocho de la noche </a:t>
            </a:r>
            <a:r>
              <a:rPr lang="es-ES" dirty="0" smtClean="0"/>
              <a:t>respectivamente.</a:t>
            </a:r>
            <a:endParaRPr lang="es-EC" dirty="0"/>
          </a:p>
          <a:p>
            <a:pPr marL="0" indent="0" algn="just">
              <a:buNone/>
            </a:pPr>
            <a:r>
              <a:rPr lang="es-ES" dirty="0"/>
              <a:t>El generador de 450 </a:t>
            </a:r>
            <a:r>
              <a:rPr lang="es-ES" dirty="0" err="1"/>
              <a:t>kVA</a:t>
            </a:r>
            <a:r>
              <a:rPr lang="es-ES" dirty="0"/>
              <a:t> solo está sirviendo a la población de Tiputini, y al momento no está conectado a la Brigada</a:t>
            </a:r>
            <a:r>
              <a:rPr lang="es-ES" dirty="0" smtClean="0"/>
              <a:t>.</a:t>
            </a:r>
            <a:endParaRPr lang="es-ES" baseline="30000" dirty="0"/>
          </a:p>
          <a:p>
            <a:pPr marL="0" indent="0" algn="just">
              <a:buNone/>
            </a:pPr>
            <a:endParaRPr lang="es-ES" baseline="30000" dirty="0"/>
          </a:p>
          <a:p>
            <a:pPr marL="0" indent="0" algn="just">
              <a:buNone/>
            </a:pPr>
            <a:endParaRPr lang="es-EC" dirty="0"/>
          </a:p>
          <a:p>
            <a:pPr marL="0" indent="0">
              <a:buNone/>
            </a:pPr>
            <a:endParaRPr lang="es-EC" dirty="0"/>
          </a:p>
        </p:txBody>
      </p:sp>
      <p:graphicFrame>
        <p:nvGraphicFramePr>
          <p:cNvPr id="4" name="Gráfico 3"/>
          <p:cNvGraphicFramePr/>
          <p:nvPr>
            <p:extLst>
              <p:ext uri="{D42A27DB-BD31-4B8C-83A1-F6EECF244321}">
                <p14:modId xmlns:p14="http://schemas.microsoft.com/office/powerpoint/2010/main" xmlns="" val="1273554795"/>
              </p:ext>
            </p:extLst>
          </p:nvPr>
        </p:nvGraphicFramePr>
        <p:xfrm>
          <a:off x="1184855" y="2339026"/>
          <a:ext cx="6941713" cy="4267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6333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375042"/>
          </a:xfrm>
        </p:spPr>
        <p:txBody>
          <a:bodyPr>
            <a:normAutofit/>
          </a:bodyPr>
          <a:lstStyle/>
          <a:p>
            <a:pPr marL="0" indent="0">
              <a:buNone/>
            </a:pPr>
            <a:endParaRPr lang="es-EC" b="1" dirty="0" smtClean="0"/>
          </a:p>
          <a:p>
            <a:pPr marL="0" indent="0">
              <a:buNone/>
            </a:pPr>
            <a:r>
              <a:rPr lang="es-EC" b="1" dirty="0" smtClean="0"/>
              <a:t>1.3</a:t>
            </a:r>
            <a:r>
              <a:rPr lang="es-EC" b="1" dirty="0"/>
              <a:t>.  </a:t>
            </a:r>
            <a:r>
              <a:rPr lang="es-ES" b="1" dirty="0"/>
              <a:t>DEFINICIÓN DEL </a:t>
            </a:r>
            <a:r>
              <a:rPr lang="es-ES" b="1" dirty="0" smtClean="0"/>
              <a:t>PROBLEMA</a:t>
            </a:r>
          </a:p>
          <a:p>
            <a:pPr marL="0" indent="0">
              <a:buNone/>
            </a:pPr>
            <a:endParaRPr lang="es-EC" dirty="0"/>
          </a:p>
          <a:p>
            <a:pPr algn="just"/>
            <a:r>
              <a:rPr lang="es-EC" dirty="0" smtClean="0"/>
              <a:t>Por la falta de recursos económicos y preocupación de los países latinoamericanos no se ha podido desarrollar estudios dedicados a la utilización de biomasa y la gran fuente de energía que esta puede ser al tener tierras muy fértiles y plantaciones las cuales podrían suplir en algún porcentaje la energía generada por el grupo electrógeno y pudiendo ser distribuida de una mejor manera a quien la necesita, considerando que l</a:t>
            </a:r>
            <a:r>
              <a:rPr lang="es-ES" dirty="0" smtClean="0"/>
              <a:t>a quema de biomasa libera aproximadamente la misma cantidad de dióxido de carbono que la quema de combustibles fósiles. </a:t>
            </a:r>
            <a:endParaRPr lang="es-ES" dirty="0" smtClean="0"/>
          </a:p>
          <a:p>
            <a:pPr algn="just"/>
            <a:endParaRPr lang="es-ES" dirty="0" smtClean="0"/>
          </a:p>
          <a:p>
            <a:pPr algn="just"/>
            <a:r>
              <a:rPr lang="es-ES" dirty="0" smtClean="0"/>
              <a:t>Las comunidades que se encuentran en sectores aislados no son tomadas en cuenta en proyectos de energía convencional considerando las grandes inversiones que se tendrían que realizar, de esta manera se niega un derecho constitucional el </a:t>
            </a:r>
            <a:r>
              <a:rPr lang="es-ES" dirty="0" err="1" smtClean="0"/>
              <a:t>cúal</a:t>
            </a:r>
            <a:r>
              <a:rPr lang="es-ES" dirty="0" smtClean="0"/>
              <a:t> representa el mejoramiento de la calidad de vida al no poseer los servicios básicos.   </a:t>
            </a:r>
          </a:p>
          <a:p>
            <a:pPr marL="0" indent="0">
              <a:buNone/>
            </a:pPr>
            <a:endParaRPr lang="es-EC" dirty="0"/>
          </a:p>
        </p:txBody>
      </p:sp>
    </p:spTree>
    <p:extLst>
      <p:ext uri="{BB962C8B-B14F-4D97-AF65-F5344CB8AC3E}">
        <p14:creationId xmlns:p14="http://schemas.microsoft.com/office/powerpoint/2010/main" xmlns="" val="428716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0310" y="115910"/>
            <a:ext cx="7830355" cy="6606862"/>
          </a:xfrm>
        </p:spPr>
        <p:txBody>
          <a:bodyPr>
            <a:normAutofit fontScale="77500" lnSpcReduction="20000"/>
          </a:bodyPr>
          <a:lstStyle/>
          <a:p>
            <a:pPr marL="0" indent="0">
              <a:buNone/>
            </a:pPr>
            <a:r>
              <a:rPr lang="es-EC" sz="1700" b="1" dirty="0"/>
              <a:t>CAPITULO </a:t>
            </a:r>
            <a:r>
              <a:rPr lang="es-EC" sz="1700" b="1" dirty="0" smtClean="0"/>
              <a:t>1</a:t>
            </a:r>
          </a:p>
          <a:p>
            <a:pPr marL="0" indent="0">
              <a:buNone/>
            </a:pPr>
            <a:endParaRPr lang="es-EC" sz="1700" dirty="0"/>
          </a:p>
          <a:p>
            <a:r>
              <a:rPr lang="es-EC" sz="1700" dirty="0" smtClean="0"/>
              <a:t>GENERALIDADES </a:t>
            </a:r>
          </a:p>
          <a:p>
            <a:r>
              <a:rPr lang="es-EC" sz="1700" dirty="0" smtClean="0"/>
              <a:t>1.1.  INTRODUCCIÓN</a:t>
            </a:r>
          </a:p>
          <a:p>
            <a:r>
              <a:rPr lang="es-EC" sz="1700" dirty="0" smtClean="0"/>
              <a:t>1.2.  ANTECEDENTES</a:t>
            </a:r>
          </a:p>
          <a:p>
            <a:r>
              <a:rPr lang="es-EC" sz="1700" dirty="0" smtClean="0"/>
              <a:t>1.2.1.   RECURSO    ACTUAL    DE    ABASTECIMIENTO    DE     ENERGIA ELÉCTRICA</a:t>
            </a:r>
          </a:p>
          <a:p>
            <a:r>
              <a:rPr lang="es-EC" sz="1700" dirty="0" smtClean="0"/>
              <a:t>1.2.2</a:t>
            </a:r>
            <a:r>
              <a:rPr lang="es-EC" sz="1700" dirty="0"/>
              <a:t>.   REGISTROS HISTÓRICOS DE </a:t>
            </a:r>
            <a:r>
              <a:rPr lang="es-EC" sz="1700" dirty="0" smtClean="0"/>
              <a:t>CONSUMO</a:t>
            </a:r>
          </a:p>
          <a:p>
            <a:r>
              <a:rPr lang="es-EC" sz="1700" dirty="0" smtClean="0"/>
              <a:t>1.3</a:t>
            </a:r>
            <a:r>
              <a:rPr lang="es-EC" sz="1700" dirty="0"/>
              <a:t>.  DEFINICIÓN DEL </a:t>
            </a:r>
            <a:r>
              <a:rPr lang="es-EC" sz="1700" dirty="0" smtClean="0"/>
              <a:t>PROBLEMA</a:t>
            </a:r>
          </a:p>
          <a:p>
            <a:r>
              <a:rPr lang="es-EC" sz="1700" dirty="0" smtClean="0"/>
              <a:t>1.4</a:t>
            </a:r>
            <a:r>
              <a:rPr lang="es-EC" sz="1700" dirty="0"/>
              <a:t>.  </a:t>
            </a:r>
            <a:r>
              <a:rPr lang="es-EC" sz="1700" dirty="0" smtClean="0"/>
              <a:t>OBJETIVOS</a:t>
            </a:r>
          </a:p>
          <a:p>
            <a:r>
              <a:rPr lang="es-EC" sz="1700" dirty="0" smtClean="0"/>
              <a:t>1.4.1</a:t>
            </a:r>
            <a:r>
              <a:rPr lang="es-EC" sz="1700" dirty="0"/>
              <a:t>.  </a:t>
            </a:r>
            <a:r>
              <a:rPr lang="es-EC" sz="1700" dirty="0" smtClean="0"/>
              <a:t>GENERAL</a:t>
            </a:r>
          </a:p>
          <a:p>
            <a:r>
              <a:rPr lang="es-EC" sz="1700" dirty="0" smtClean="0"/>
              <a:t>1.4.2</a:t>
            </a:r>
            <a:r>
              <a:rPr lang="es-EC" sz="1700" dirty="0"/>
              <a:t>.  </a:t>
            </a:r>
            <a:r>
              <a:rPr lang="es-EC" sz="1700" dirty="0" smtClean="0"/>
              <a:t>ESPECÍFICOS</a:t>
            </a:r>
          </a:p>
          <a:p>
            <a:r>
              <a:rPr lang="es-EC" sz="1700" dirty="0" smtClean="0"/>
              <a:t>1.5</a:t>
            </a:r>
            <a:r>
              <a:rPr lang="es-EC" sz="1700" dirty="0"/>
              <a:t>.  </a:t>
            </a:r>
            <a:r>
              <a:rPr lang="es-EC" sz="1700" dirty="0" smtClean="0"/>
              <a:t>ALCANCE</a:t>
            </a:r>
          </a:p>
          <a:p>
            <a:r>
              <a:rPr lang="es-EC" sz="1700" dirty="0" smtClean="0"/>
              <a:t>1.6</a:t>
            </a:r>
            <a:r>
              <a:rPr lang="es-EC" sz="1700" dirty="0"/>
              <a:t>.  JUSTIFICACIÓN E </a:t>
            </a:r>
            <a:r>
              <a:rPr lang="es-EC" sz="1700" dirty="0" smtClean="0"/>
              <a:t>IMPORTANCIA</a:t>
            </a:r>
          </a:p>
          <a:p>
            <a:endParaRPr lang="es-EC" sz="1700" dirty="0" smtClean="0"/>
          </a:p>
          <a:p>
            <a:pPr marL="0" indent="0">
              <a:buNone/>
            </a:pPr>
            <a:r>
              <a:rPr lang="es-EC" sz="1700" b="1" dirty="0" smtClean="0"/>
              <a:t>CAPITULO 2</a:t>
            </a:r>
          </a:p>
          <a:p>
            <a:pPr marL="0" indent="0">
              <a:buNone/>
            </a:pPr>
            <a:endParaRPr lang="es-EC" sz="1700" b="1" dirty="0" smtClean="0"/>
          </a:p>
          <a:p>
            <a:r>
              <a:rPr lang="es-EC" sz="1700" dirty="0" smtClean="0"/>
              <a:t>INGENIERÍA CONCEPTUAL</a:t>
            </a:r>
          </a:p>
          <a:p>
            <a:r>
              <a:rPr lang="es-EC" sz="1700" dirty="0" smtClean="0"/>
              <a:t>2.1</a:t>
            </a:r>
            <a:r>
              <a:rPr lang="es-EC" sz="1700" dirty="0"/>
              <a:t>.  </a:t>
            </a:r>
            <a:r>
              <a:rPr lang="es-EC" sz="1700" dirty="0" smtClean="0"/>
              <a:t>MICRORED</a:t>
            </a:r>
          </a:p>
          <a:p>
            <a:r>
              <a:rPr lang="es-EC" sz="1700" dirty="0" smtClean="0"/>
              <a:t>2.1.1</a:t>
            </a:r>
            <a:r>
              <a:rPr lang="es-EC" sz="1700" dirty="0"/>
              <a:t>.   </a:t>
            </a:r>
            <a:r>
              <a:rPr lang="es-EC" sz="1700" dirty="0" smtClean="0"/>
              <a:t>TERMODINÁMICA</a:t>
            </a:r>
          </a:p>
          <a:p>
            <a:r>
              <a:rPr lang="es-EC" sz="1700" dirty="0" smtClean="0"/>
              <a:t>2.1.2</a:t>
            </a:r>
            <a:r>
              <a:rPr lang="es-EC" sz="1700" dirty="0"/>
              <a:t>.   </a:t>
            </a:r>
            <a:r>
              <a:rPr lang="es-EC" sz="1700" dirty="0" smtClean="0"/>
              <a:t>ENERGIA</a:t>
            </a:r>
          </a:p>
          <a:p>
            <a:r>
              <a:rPr lang="es-EC" sz="1700" dirty="0" smtClean="0"/>
              <a:t>2.1.3</a:t>
            </a:r>
            <a:r>
              <a:rPr lang="es-EC" sz="1700" dirty="0"/>
              <a:t>.   </a:t>
            </a:r>
            <a:r>
              <a:rPr lang="es-EC" sz="1700" dirty="0" smtClean="0"/>
              <a:t>CALOR</a:t>
            </a:r>
          </a:p>
          <a:p>
            <a:r>
              <a:rPr lang="es-EC" sz="1700" dirty="0" smtClean="0"/>
              <a:t>2.1.4</a:t>
            </a:r>
            <a:r>
              <a:rPr lang="es-EC" sz="1700" dirty="0"/>
              <a:t>.   </a:t>
            </a:r>
            <a:r>
              <a:rPr lang="es-EC" sz="1700" dirty="0" smtClean="0"/>
              <a:t>VAPOR</a:t>
            </a:r>
          </a:p>
          <a:p>
            <a:r>
              <a:rPr lang="es-EC" sz="1700" dirty="0" smtClean="0"/>
              <a:t>2.1.5</a:t>
            </a:r>
            <a:r>
              <a:rPr lang="es-EC" sz="1700" dirty="0"/>
              <a:t>.   </a:t>
            </a:r>
            <a:r>
              <a:rPr lang="es-EC" sz="1700" dirty="0" smtClean="0"/>
              <a:t>CALDERA</a:t>
            </a:r>
          </a:p>
          <a:p>
            <a:pPr marL="0" indent="0">
              <a:buNone/>
            </a:pPr>
            <a:endParaRPr lang="es-EC" dirty="0"/>
          </a:p>
        </p:txBody>
      </p:sp>
    </p:spTree>
    <p:extLst>
      <p:ext uri="{BB962C8B-B14F-4D97-AF65-F5344CB8AC3E}">
        <p14:creationId xmlns:p14="http://schemas.microsoft.com/office/powerpoint/2010/main" xmlns="" val="587211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6375042"/>
          </a:xfrm>
        </p:spPr>
        <p:txBody>
          <a:bodyPr/>
          <a:lstStyle/>
          <a:p>
            <a:pPr marL="0" indent="0">
              <a:buNone/>
            </a:pPr>
            <a:endParaRPr lang="es-ES" b="1" dirty="0" smtClean="0"/>
          </a:p>
          <a:p>
            <a:pPr marL="0" indent="0">
              <a:buNone/>
            </a:pPr>
            <a:r>
              <a:rPr lang="es-ES" b="1" dirty="0" smtClean="0"/>
              <a:t>1.4</a:t>
            </a:r>
            <a:r>
              <a:rPr lang="es-ES" b="1" dirty="0"/>
              <a:t>.  </a:t>
            </a:r>
            <a:r>
              <a:rPr lang="es-ES" b="1" dirty="0" smtClean="0"/>
              <a:t>OBJETIVOS</a:t>
            </a:r>
          </a:p>
          <a:p>
            <a:pPr marL="0" indent="0">
              <a:buNone/>
            </a:pPr>
            <a:endParaRPr lang="es-EC" dirty="0"/>
          </a:p>
          <a:p>
            <a:pPr marL="0" indent="0">
              <a:buNone/>
            </a:pPr>
            <a:r>
              <a:rPr lang="es-ES" b="1" dirty="0"/>
              <a:t>1.4.1.  OBJETIVO </a:t>
            </a:r>
            <a:r>
              <a:rPr lang="es-ES" b="1" dirty="0" smtClean="0"/>
              <a:t>GENERAL</a:t>
            </a:r>
          </a:p>
          <a:p>
            <a:pPr marL="0" indent="0">
              <a:buNone/>
            </a:pPr>
            <a:endParaRPr lang="es-EC" dirty="0"/>
          </a:p>
          <a:p>
            <a:pPr marL="0" indent="0">
              <a:buNone/>
            </a:pPr>
            <a:r>
              <a:rPr lang="es-ES" dirty="0"/>
              <a:t>Realizar la ingeniería conceptual básica y de detalle de una microred, mediante biomasa para la generación eléctrica de 500 </a:t>
            </a:r>
            <a:r>
              <a:rPr lang="es-ES" dirty="0" err="1"/>
              <a:t>kva</a:t>
            </a:r>
            <a:r>
              <a:rPr lang="es-ES" dirty="0"/>
              <a:t> en el sector aislado de Tiputini. </a:t>
            </a:r>
            <a:endParaRPr lang="es-EC" dirty="0"/>
          </a:p>
          <a:p>
            <a:pPr marL="0" indent="0">
              <a:buNone/>
            </a:pPr>
            <a:endParaRPr lang="es-ES" b="1" dirty="0" smtClean="0"/>
          </a:p>
          <a:p>
            <a:pPr marL="0" indent="0">
              <a:buNone/>
            </a:pPr>
            <a:r>
              <a:rPr lang="es-ES" b="1" dirty="0" smtClean="0"/>
              <a:t>1.4.2</a:t>
            </a:r>
            <a:r>
              <a:rPr lang="es-ES" b="1" dirty="0"/>
              <a:t>.  OBJETIVOS </a:t>
            </a:r>
            <a:r>
              <a:rPr lang="es-ES" b="1" dirty="0" smtClean="0"/>
              <a:t>ESPECÍFICOS</a:t>
            </a:r>
          </a:p>
          <a:p>
            <a:pPr marL="0" indent="0">
              <a:buNone/>
            </a:pPr>
            <a:endParaRPr lang="es-EC" dirty="0"/>
          </a:p>
          <a:p>
            <a:pPr lvl="0"/>
            <a:r>
              <a:rPr lang="es-ES" dirty="0"/>
              <a:t>Realizar el estudio de factibilidad técnica para sustituir el consumo de la energía primaria </a:t>
            </a:r>
            <a:r>
              <a:rPr lang="es-ES" dirty="0" smtClean="0"/>
              <a:t>(diésel) </a:t>
            </a:r>
            <a:r>
              <a:rPr lang="es-ES" dirty="0"/>
              <a:t>utilizada en la generación eléctrica en la comunidad mediante la utilización de un sistema renovable de biomasa (caña guadua</a:t>
            </a:r>
            <a:r>
              <a:rPr lang="es-ES" dirty="0" smtClean="0"/>
              <a:t>).</a:t>
            </a:r>
          </a:p>
          <a:p>
            <a:pPr marL="0" lvl="0" indent="0">
              <a:buNone/>
            </a:pPr>
            <a:endParaRPr lang="es-EC" dirty="0"/>
          </a:p>
          <a:p>
            <a:pPr lvl="0"/>
            <a:r>
              <a:rPr lang="es-EC" dirty="0"/>
              <a:t>Desarrollar la factibilidad económica del proyecto.</a:t>
            </a:r>
          </a:p>
          <a:p>
            <a:pPr marL="0" indent="0">
              <a:buNone/>
            </a:pPr>
            <a:endParaRPr lang="es-EC" dirty="0"/>
          </a:p>
        </p:txBody>
      </p:sp>
    </p:spTree>
    <p:extLst>
      <p:ext uri="{BB962C8B-B14F-4D97-AF65-F5344CB8AC3E}">
        <p14:creationId xmlns:p14="http://schemas.microsoft.com/office/powerpoint/2010/main" xmlns="" val="3368202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336406"/>
          </a:xfrm>
        </p:spPr>
        <p:txBody>
          <a:bodyPr>
            <a:normAutofit lnSpcReduction="10000"/>
          </a:bodyPr>
          <a:lstStyle/>
          <a:p>
            <a:pPr marL="0" indent="0">
              <a:buNone/>
            </a:pPr>
            <a:r>
              <a:rPr lang="es-EC" b="1" dirty="0"/>
              <a:t>1.5.  </a:t>
            </a:r>
            <a:r>
              <a:rPr lang="es-EC" b="1" dirty="0" smtClean="0"/>
              <a:t>ALCANCE</a:t>
            </a:r>
          </a:p>
          <a:p>
            <a:pPr marL="0" indent="0">
              <a:buNone/>
            </a:pPr>
            <a:endParaRPr lang="es-EC" dirty="0"/>
          </a:p>
          <a:p>
            <a:pPr algn="just"/>
            <a:r>
              <a:rPr lang="es-EC" dirty="0"/>
              <a:t>El alcance de la presente tesis es </a:t>
            </a:r>
            <a:r>
              <a:rPr lang="es-EC" dirty="0" smtClean="0"/>
              <a:t>el desarrollar </a:t>
            </a:r>
            <a:r>
              <a:rPr lang="es-EC" dirty="0"/>
              <a:t>la ingeniería conceptual básica y de detalle de una </a:t>
            </a:r>
            <a:r>
              <a:rPr lang="es-EC" dirty="0" err="1"/>
              <a:t>microred</a:t>
            </a:r>
            <a:r>
              <a:rPr lang="es-EC" dirty="0"/>
              <a:t> para la generación eléctrica de 500 </a:t>
            </a:r>
            <a:r>
              <a:rPr lang="es-EC" dirty="0" err="1"/>
              <a:t>kva</a:t>
            </a:r>
            <a:r>
              <a:rPr lang="es-EC" dirty="0"/>
              <a:t> como proyecto de grado de la Escuela Politécnica del Ejército, y así proveer un estudio factible para  la implementación de sistemas fotovoltaicos ,híbridos </a:t>
            </a:r>
            <a:r>
              <a:rPr lang="es-EC" dirty="0" smtClean="0"/>
              <a:t>(diésel-fotovoltaico</a:t>
            </a:r>
            <a:r>
              <a:rPr lang="es-EC" dirty="0"/>
              <a:t>) o solar térmico para </a:t>
            </a:r>
            <a:r>
              <a:rPr lang="es-EC" dirty="0" smtClean="0"/>
              <a:t>las </a:t>
            </a:r>
            <a:r>
              <a:rPr lang="es-EC" dirty="0"/>
              <a:t>comunidades.</a:t>
            </a:r>
          </a:p>
          <a:p>
            <a:pPr algn="just"/>
            <a:r>
              <a:rPr lang="es-EC" dirty="0"/>
              <a:t>Presentando el diseño de </a:t>
            </a:r>
            <a:r>
              <a:rPr lang="es-EC" dirty="0" err="1"/>
              <a:t>microred</a:t>
            </a:r>
            <a:r>
              <a:rPr lang="es-EC" dirty="0"/>
              <a:t> dentro la cual se incluirá la disposición de todos los elementos conformada, por las características y cálculos correspondientes.</a:t>
            </a:r>
          </a:p>
          <a:p>
            <a:pPr algn="just"/>
            <a:r>
              <a:rPr lang="es-EC" dirty="0"/>
              <a:t>Además el diseño de la </a:t>
            </a:r>
            <a:r>
              <a:rPr lang="es-EC" dirty="0" err="1"/>
              <a:t>microred</a:t>
            </a:r>
            <a:r>
              <a:rPr lang="es-EC" dirty="0"/>
              <a:t> tiene como fin que pueda ser utilizado por otras fuentes de biomasa existentes en otros lugares y que puede generar la misma cantidad de energía o mucho más</a:t>
            </a:r>
            <a:r>
              <a:rPr lang="es-EC" dirty="0" smtClean="0"/>
              <a:t>.</a:t>
            </a:r>
          </a:p>
          <a:p>
            <a:pPr algn="just"/>
            <a:endParaRPr lang="es-EC" dirty="0"/>
          </a:p>
          <a:p>
            <a:pPr marL="0" indent="0" algn="just">
              <a:buNone/>
            </a:pPr>
            <a:r>
              <a:rPr lang="es-ES" b="1" dirty="0"/>
              <a:t>1.6.  JUSTIFICACIÓN E IMPORTANCIA </a:t>
            </a:r>
            <a:endParaRPr lang="es-ES" b="1" dirty="0" smtClean="0"/>
          </a:p>
          <a:p>
            <a:pPr marL="0" indent="0" algn="just">
              <a:buNone/>
            </a:pPr>
            <a:endParaRPr lang="es-ES" b="1" dirty="0"/>
          </a:p>
          <a:p>
            <a:pPr marL="0" indent="0" algn="just">
              <a:buNone/>
            </a:pPr>
            <a:r>
              <a:rPr lang="es-ES" dirty="0"/>
              <a:t>El proyecto va beneficiarle a la comunidad de Tiputini, el Estado Ecuatoriano y a la Escuela Politécnica del Ejército, puesto que van a tener a su disposición un  estudio factible de generación energética por medios renovables disponibles en la comunidad de la provincia de Orellana y se podrán implementar diversos proyectos para el desarrollo potencial de energías renovables que posee</a:t>
            </a:r>
            <a:endParaRPr lang="es-EC" dirty="0"/>
          </a:p>
          <a:p>
            <a:pPr algn="just"/>
            <a:endParaRPr lang="es-EC" dirty="0"/>
          </a:p>
          <a:p>
            <a:pPr marL="0" indent="0">
              <a:buNone/>
            </a:pPr>
            <a:endParaRPr lang="es-EC" dirty="0"/>
          </a:p>
        </p:txBody>
      </p:sp>
    </p:spTree>
    <p:extLst>
      <p:ext uri="{BB962C8B-B14F-4D97-AF65-F5344CB8AC3E}">
        <p14:creationId xmlns:p14="http://schemas.microsoft.com/office/powerpoint/2010/main" xmlns="" val="489461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1"/>
            <a:ext cx="8596668" cy="6426556"/>
          </a:xfrm>
        </p:spPr>
        <p:txBody>
          <a:bodyPr/>
          <a:lstStyle/>
          <a:p>
            <a:pPr marL="0" indent="0">
              <a:buNone/>
            </a:pPr>
            <a:r>
              <a:rPr lang="es-EC" b="1" dirty="0"/>
              <a:t>CAPITULO 2</a:t>
            </a:r>
            <a:endParaRPr lang="es-EC" dirty="0"/>
          </a:p>
          <a:p>
            <a:pPr marL="0" indent="0">
              <a:buNone/>
            </a:pPr>
            <a:r>
              <a:rPr lang="es-EC" b="1" dirty="0"/>
              <a:t>INGENIERÍA CONCEPTUAL </a:t>
            </a:r>
          </a:p>
          <a:p>
            <a:pPr marL="0" indent="0">
              <a:buNone/>
            </a:pPr>
            <a:endParaRPr lang="es-ES" b="1" dirty="0" smtClean="0"/>
          </a:p>
          <a:p>
            <a:pPr marL="0" indent="0">
              <a:buNone/>
            </a:pPr>
            <a:r>
              <a:rPr lang="es-ES" b="1" dirty="0" smtClean="0"/>
              <a:t>MICRORED</a:t>
            </a:r>
          </a:p>
          <a:p>
            <a:pPr marL="0" indent="0">
              <a:buNone/>
            </a:pPr>
            <a:endParaRPr lang="es-EC" dirty="0"/>
          </a:p>
          <a:p>
            <a:pPr marL="0" indent="0" algn="just">
              <a:buNone/>
            </a:pPr>
            <a:r>
              <a:rPr lang="es-ES" dirty="0"/>
              <a:t>Es un sistema de generación aislado de energía eléctrica privada y en menor escala con la incorporación de tecnología y colocación de generadores o(equipos eólicos, paneles solares y biomasa) favoreciendo la integración de las fuentes de generación de origen renovable, con el objetivo de ahorrar energía, reducir costos e incrementar la fiabilidad. </a:t>
            </a:r>
            <a:endParaRPr lang="es-ES" dirty="0" smtClean="0"/>
          </a:p>
          <a:p>
            <a:pPr marL="0" indent="0" algn="just">
              <a:buNone/>
            </a:pPr>
            <a:endParaRPr lang="es-ES" dirty="0"/>
          </a:p>
          <a:p>
            <a:pPr marL="0" indent="0" algn="just">
              <a:buNone/>
            </a:pPr>
            <a:endParaRPr lang="es-EC" dirty="0"/>
          </a:p>
        </p:txBody>
      </p:sp>
      <p:pic>
        <p:nvPicPr>
          <p:cNvPr id="4" name="Imagen 3"/>
          <p:cNvPicPr/>
          <p:nvPr/>
        </p:nvPicPr>
        <p:blipFill>
          <a:blip r:embed="rId2" cstate="print"/>
          <a:srcRect/>
          <a:stretch>
            <a:fillRect/>
          </a:stretch>
        </p:blipFill>
        <p:spPr bwMode="auto">
          <a:xfrm>
            <a:off x="1751528" y="3708941"/>
            <a:ext cx="6078828" cy="2472918"/>
          </a:xfrm>
          <a:prstGeom prst="rect">
            <a:avLst/>
          </a:prstGeom>
          <a:noFill/>
          <a:ln w="9525">
            <a:noFill/>
            <a:miter lim="800000"/>
            <a:headEnd/>
            <a:tailEnd/>
          </a:ln>
        </p:spPr>
      </p:pic>
    </p:spTree>
    <p:extLst>
      <p:ext uri="{BB962C8B-B14F-4D97-AF65-F5344CB8AC3E}">
        <p14:creationId xmlns:p14="http://schemas.microsoft.com/office/powerpoint/2010/main" xmlns="" val="17370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6426558"/>
          </a:xfrm>
        </p:spPr>
        <p:txBody>
          <a:bodyPr/>
          <a:lstStyle/>
          <a:p>
            <a:pPr marL="0" indent="0">
              <a:buNone/>
            </a:pPr>
            <a:r>
              <a:rPr lang="es-ES" b="1" dirty="0"/>
              <a:t>CICLO </a:t>
            </a:r>
            <a:r>
              <a:rPr lang="es-ES" b="1" dirty="0" smtClean="0"/>
              <a:t>RANKINE</a:t>
            </a:r>
          </a:p>
          <a:p>
            <a:pPr marL="0" indent="0" algn="just">
              <a:buNone/>
            </a:pPr>
            <a:r>
              <a:rPr lang="es-ES" dirty="0" smtClean="0"/>
              <a:t>Muchas </a:t>
            </a:r>
            <a:r>
              <a:rPr lang="es-ES" dirty="0"/>
              <a:t>de las dificultades tecnológicas que presenta la implantación del ciclo de Carnot pueden eliminarse si el vapor es sobrecalentado en la caldera y se condensa por completo en el condensador, como se muestra de manera esquemática en el diagrama T-s de la Figura 1.5. El ciclo que resulta es el ciclo </a:t>
            </a:r>
            <a:r>
              <a:rPr lang="es-ES" dirty="0" err="1"/>
              <a:t>Rankine</a:t>
            </a:r>
            <a:r>
              <a:rPr lang="es-ES" dirty="0" smtClean="0"/>
              <a:t>, este </a:t>
            </a:r>
            <a:r>
              <a:rPr lang="es-ES" dirty="0"/>
              <a:t>ciclo no incluye ninguna irreversibilidad interna y está compuesto por los siguientes cuatro procesos</a:t>
            </a:r>
            <a:r>
              <a:rPr lang="es-ES" dirty="0" smtClean="0"/>
              <a:t>:</a:t>
            </a:r>
          </a:p>
          <a:p>
            <a:pPr marL="0" indent="0" algn="just">
              <a:buNone/>
            </a:pPr>
            <a:endParaRPr lang="es-ES" dirty="0"/>
          </a:p>
          <a:p>
            <a:r>
              <a:rPr lang="es-ES" dirty="0"/>
              <a:t>1→2 Compresión </a:t>
            </a:r>
            <a:r>
              <a:rPr lang="es-ES" dirty="0" err="1"/>
              <a:t>isentrópica</a:t>
            </a:r>
            <a:r>
              <a:rPr lang="es-ES" dirty="0"/>
              <a:t> en una bomba.</a:t>
            </a:r>
            <a:endParaRPr lang="es-EC" dirty="0"/>
          </a:p>
          <a:p>
            <a:r>
              <a:rPr lang="es-ES" dirty="0"/>
              <a:t>2→3 Adición de calor a presión constante en una caldera.</a:t>
            </a:r>
            <a:endParaRPr lang="es-EC" dirty="0"/>
          </a:p>
          <a:p>
            <a:r>
              <a:rPr lang="es-ES" dirty="0"/>
              <a:t>3→4 Expansión </a:t>
            </a:r>
            <a:r>
              <a:rPr lang="es-ES" dirty="0" err="1"/>
              <a:t>isentrópica</a:t>
            </a:r>
            <a:r>
              <a:rPr lang="es-ES" dirty="0"/>
              <a:t> en una turbina.</a:t>
            </a:r>
            <a:endParaRPr lang="es-EC" dirty="0"/>
          </a:p>
          <a:p>
            <a:r>
              <a:rPr lang="es-ES" dirty="0"/>
              <a:t>4→1 Rechazo de calor a presión constante en un condensador</a:t>
            </a:r>
            <a:endParaRPr lang="es-EC" dirty="0"/>
          </a:p>
          <a:p>
            <a:pPr marL="0" indent="0">
              <a:buNone/>
            </a:pPr>
            <a:endParaRPr lang="es-EC" dirty="0" smtClean="0"/>
          </a:p>
          <a:p>
            <a:pPr marL="0" indent="0">
              <a:buNone/>
            </a:pPr>
            <a:endParaRPr lang="es-EC" dirty="0"/>
          </a:p>
        </p:txBody>
      </p:sp>
      <p:pic>
        <p:nvPicPr>
          <p:cNvPr id="4" name="Imagen 3"/>
          <p:cNvPicPr/>
          <p:nvPr/>
        </p:nvPicPr>
        <p:blipFill>
          <a:blip r:embed="rId2" cstate="print"/>
          <a:srcRect/>
          <a:stretch>
            <a:fillRect/>
          </a:stretch>
        </p:blipFill>
        <p:spPr bwMode="auto">
          <a:xfrm>
            <a:off x="2413125" y="4514045"/>
            <a:ext cx="5125085" cy="2131454"/>
          </a:xfrm>
          <a:prstGeom prst="rect">
            <a:avLst/>
          </a:prstGeom>
          <a:noFill/>
          <a:ln w="9525">
            <a:noFill/>
            <a:miter lim="800000"/>
            <a:headEnd/>
            <a:tailEnd/>
          </a:ln>
        </p:spPr>
      </p:pic>
    </p:spTree>
    <p:extLst>
      <p:ext uri="{BB962C8B-B14F-4D97-AF65-F5344CB8AC3E}">
        <p14:creationId xmlns:p14="http://schemas.microsoft.com/office/powerpoint/2010/main" xmlns="" val="1038302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349284"/>
          </a:xfrm>
        </p:spPr>
        <p:txBody>
          <a:bodyPr>
            <a:normAutofit fontScale="92500" lnSpcReduction="10000"/>
          </a:bodyPr>
          <a:lstStyle/>
          <a:p>
            <a:pPr marL="0" indent="0">
              <a:buNone/>
            </a:pPr>
            <a:r>
              <a:rPr lang="es-ES" b="1" dirty="0"/>
              <a:t>DEMANDA </a:t>
            </a:r>
            <a:r>
              <a:rPr lang="es-ES" b="1" dirty="0" smtClean="0"/>
              <a:t>ENERGÉTICA</a:t>
            </a:r>
            <a:endParaRPr lang="es-EC" dirty="0"/>
          </a:p>
          <a:p>
            <a:pPr marL="0" indent="0">
              <a:buNone/>
            </a:pPr>
            <a:endParaRPr lang="es-ES" b="1" dirty="0" smtClean="0"/>
          </a:p>
          <a:p>
            <a:pPr marL="0" indent="0">
              <a:buNone/>
            </a:pPr>
            <a:r>
              <a:rPr lang="es-ES" b="1" dirty="0" smtClean="0"/>
              <a:t>PROGRAMA PILOTO</a:t>
            </a:r>
          </a:p>
          <a:p>
            <a:pPr marL="0" indent="0">
              <a:buNone/>
            </a:pPr>
            <a:endParaRPr lang="es-EC" dirty="0"/>
          </a:p>
          <a:p>
            <a:pPr marL="0" indent="0" algn="just">
              <a:buNone/>
            </a:pPr>
            <a:r>
              <a:rPr lang="es-ES" dirty="0"/>
              <a:t>Esta  teoría  tiene como objetivo poner en marcha un programa piloto que culminará con el establecimiento de una comunidad modelo que integre el desarrollo de un plan energético local, con la capacidad del recurso humano y con los recursos energéticos disponibles, para que conjugados puedan dar respuesta a las necesidades de una mejor calidad de vida en las comunidades rurales, a través de proyectos energéticos en: empresas productivas, centros educativos, postas de salud, abastecimiento de agua, salones comunales, etc.</a:t>
            </a:r>
            <a:endParaRPr lang="es-EC" dirty="0"/>
          </a:p>
          <a:p>
            <a:pPr marL="0" indent="0" algn="just">
              <a:buNone/>
            </a:pPr>
            <a:r>
              <a:rPr lang="es-ES" dirty="0"/>
              <a:t>Por otro lado, también el uso de instrumentos para recopilar la información del desarrollo del proyecto resultando una parte fundamental</a:t>
            </a:r>
            <a:r>
              <a:rPr lang="es-ES" dirty="0" smtClean="0"/>
              <a:t>, como </a:t>
            </a:r>
            <a:r>
              <a:rPr lang="es-ES" dirty="0"/>
              <a:t>la obtención de datos del área social,  sus características y validez deben ser consideradas al momento de trabajar</a:t>
            </a:r>
            <a:r>
              <a:rPr lang="es-ES" dirty="0" smtClean="0"/>
              <a:t>.</a:t>
            </a:r>
          </a:p>
          <a:p>
            <a:pPr marL="0" indent="0" algn="just">
              <a:buNone/>
            </a:pPr>
            <a:endParaRPr lang="es-ES" dirty="0"/>
          </a:p>
          <a:p>
            <a:pPr marL="0" indent="0">
              <a:buNone/>
            </a:pPr>
            <a:r>
              <a:rPr lang="es-ES" b="1" dirty="0"/>
              <a:t>MÉTODOS Y FORMAS </a:t>
            </a:r>
            <a:endParaRPr lang="es-ES" b="1" dirty="0" smtClean="0"/>
          </a:p>
          <a:p>
            <a:pPr marL="0" indent="0">
              <a:buNone/>
            </a:pPr>
            <a:endParaRPr lang="es-EC" dirty="0"/>
          </a:p>
          <a:p>
            <a:pPr marL="0" indent="0">
              <a:buNone/>
            </a:pPr>
            <a:r>
              <a:rPr lang="es-ES" dirty="0"/>
              <a:t>La investigación va a considerar tres métodos: la observación, la encuesta y la entrevista. Podemos decir que, a grandes rasgos, el proceso para utilizar, y escoger, alguno de estos instrumentos de </a:t>
            </a:r>
            <a:r>
              <a:rPr lang="es-ES" dirty="0" smtClean="0"/>
              <a:t>medición.</a:t>
            </a:r>
            <a:endParaRPr lang="es-EC" dirty="0"/>
          </a:p>
          <a:p>
            <a:pPr marL="0" indent="0" algn="just">
              <a:buNone/>
            </a:pPr>
            <a:endParaRPr lang="es-EC" dirty="0"/>
          </a:p>
          <a:p>
            <a:pPr marL="0" indent="0">
              <a:buNone/>
            </a:pPr>
            <a:endParaRPr lang="es-EC" dirty="0"/>
          </a:p>
        </p:txBody>
      </p:sp>
    </p:spTree>
    <p:extLst>
      <p:ext uri="{BB962C8B-B14F-4D97-AF65-F5344CB8AC3E}">
        <p14:creationId xmlns:p14="http://schemas.microsoft.com/office/powerpoint/2010/main" xmlns="" val="1179521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362163"/>
          </a:xfrm>
        </p:spPr>
        <p:txBody>
          <a:bodyPr>
            <a:normAutofit fontScale="77500" lnSpcReduction="20000"/>
          </a:bodyPr>
          <a:lstStyle/>
          <a:p>
            <a:endParaRPr lang="es-ES" dirty="0" smtClean="0"/>
          </a:p>
          <a:p>
            <a:pPr marL="0" indent="0">
              <a:buNone/>
            </a:pPr>
            <a:r>
              <a:rPr lang="es-ES" dirty="0" smtClean="0"/>
              <a:t>Procedimiento </a:t>
            </a:r>
            <a:r>
              <a:rPr lang="es-ES" dirty="0"/>
              <a:t>para elaborar un cuestionario: </a:t>
            </a:r>
            <a:endParaRPr lang="es-ES" dirty="0" smtClean="0"/>
          </a:p>
          <a:p>
            <a:pPr marL="0" indent="0" algn="just">
              <a:buNone/>
            </a:pPr>
            <a:endParaRPr lang="es-EC" dirty="0"/>
          </a:p>
          <a:p>
            <a:pPr marL="0" indent="0" algn="just">
              <a:buNone/>
            </a:pPr>
            <a:r>
              <a:rPr lang="es-ES" dirty="0"/>
              <a:t>1.- Las preguntas han de ser pocas (no más de 30).</a:t>
            </a:r>
            <a:endParaRPr lang="es-EC" dirty="0"/>
          </a:p>
          <a:p>
            <a:pPr marL="0" indent="0" algn="just">
              <a:buNone/>
            </a:pPr>
            <a:r>
              <a:rPr lang="es-ES" dirty="0"/>
              <a:t>2.- Las preguntas preferentemente cerradas y numéricas.</a:t>
            </a:r>
            <a:endParaRPr lang="es-EC" dirty="0"/>
          </a:p>
          <a:p>
            <a:pPr marL="0" indent="0" algn="just">
              <a:buNone/>
            </a:pPr>
            <a:r>
              <a:rPr lang="es-ES" dirty="0"/>
              <a:t>3.- Redactar las preguntas con lenguaje sencillo.</a:t>
            </a:r>
            <a:endParaRPr lang="es-EC" dirty="0"/>
          </a:p>
          <a:p>
            <a:pPr marL="0" indent="0" algn="just">
              <a:buNone/>
            </a:pPr>
            <a:r>
              <a:rPr lang="es-ES" dirty="0"/>
              <a:t>4.- Formular las preguntas de forma concreta y precisa.</a:t>
            </a:r>
            <a:endParaRPr lang="es-EC" dirty="0"/>
          </a:p>
          <a:p>
            <a:pPr marL="0" indent="0" algn="just">
              <a:buNone/>
            </a:pPr>
            <a:r>
              <a:rPr lang="es-ES" dirty="0"/>
              <a:t>5.- Evitar utilizar palabras abstractas y ambiguas.</a:t>
            </a:r>
            <a:endParaRPr lang="es-EC" dirty="0"/>
          </a:p>
          <a:p>
            <a:pPr marL="0" indent="0" algn="just">
              <a:buNone/>
            </a:pPr>
            <a:r>
              <a:rPr lang="es-ES" dirty="0"/>
              <a:t>6.- Formular las preguntas de forma neutral.</a:t>
            </a:r>
            <a:endParaRPr lang="es-EC" dirty="0"/>
          </a:p>
          <a:p>
            <a:pPr marL="0" indent="0" algn="just">
              <a:buNone/>
            </a:pPr>
            <a:r>
              <a:rPr lang="es-ES" dirty="0"/>
              <a:t>7.- En las preguntas abiertas no dar ninguna opción alternativa.</a:t>
            </a:r>
            <a:endParaRPr lang="es-EC" dirty="0"/>
          </a:p>
          <a:p>
            <a:pPr marL="0" indent="0" algn="just">
              <a:buNone/>
            </a:pPr>
            <a:r>
              <a:rPr lang="es-ES" dirty="0"/>
              <a:t>8.- No hacer preguntas que obliguen a esfuerzos de memoria.</a:t>
            </a:r>
            <a:endParaRPr lang="es-EC" dirty="0"/>
          </a:p>
          <a:p>
            <a:pPr marL="0" indent="0" algn="just">
              <a:buNone/>
            </a:pPr>
            <a:r>
              <a:rPr lang="es-ES" dirty="0"/>
              <a:t>9.- No hacer preguntas que obliguen a consultar archivos.</a:t>
            </a:r>
            <a:endParaRPr lang="es-EC" dirty="0"/>
          </a:p>
          <a:p>
            <a:pPr marL="0" indent="0" algn="just">
              <a:buNone/>
            </a:pPr>
            <a:r>
              <a:rPr lang="es-ES" dirty="0"/>
              <a:t>10.- No hacer preguntas que obliguen a cálculos numéricos complicados.</a:t>
            </a:r>
            <a:endParaRPr lang="es-EC" dirty="0"/>
          </a:p>
          <a:p>
            <a:pPr marL="0" indent="0" algn="just">
              <a:buNone/>
            </a:pPr>
            <a:r>
              <a:rPr lang="es-ES" dirty="0"/>
              <a:t>11.- No hacer preguntas indiscretas.</a:t>
            </a:r>
            <a:endParaRPr lang="es-EC" dirty="0"/>
          </a:p>
          <a:p>
            <a:pPr marL="0" indent="0" algn="just">
              <a:buNone/>
            </a:pPr>
            <a:r>
              <a:rPr lang="es-ES" dirty="0" smtClean="0"/>
              <a:t>12</a:t>
            </a:r>
            <a:r>
              <a:rPr lang="es-ES" dirty="0"/>
              <a:t>.- Redactar las preguntas de forma personal y directa.</a:t>
            </a:r>
            <a:endParaRPr lang="es-EC" dirty="0"/>
          </a:p>
          <a:p>
            <a:pPr marL="0" indent="0" algn="just">
              <a:buNone/>
            </a:pPr>
            <a:r>
              <a:rPr lang="es-ES" dirty="0"/>
              <a:t>13.-Redactar las preguntas para que se contesten de forma directa e inequívoca.</a:t>
            </a:r>
            <a:endParaRPr lang="es-EC" dirty="0"/>
          </a:p>
          <a:p>
            <a:pPr marL="0" indent="0" algn="just">
              <a:buNone/>
            </a:pPr>
            <a:r>
              <a:rPr lang="es-ES" dirty="0"/>
              <a:t>14.- Que no levanten prejuicios en los encuestados.</a:t>
            </a:r>
            <a:endParaRPr lang="es-EC" dirty="0"/>
          </a:p>
          <a:p>
            <a:pPr marL="0" indent="0" algn="just">
              <a:buNone/>
            </a:pPr>
            <a:r>
              <a:rPr lang="es-ES" dirty="0"/>
              <a:t>15.- Redactar las preguntas limitadas a una sola idea o referencia.</a:t>
            </a:r>
            <a:endParaRPr lang="es-EC" dirty="0"/>
          </a:p>
          <a:p>
            <a:pPr marL="0" indent="0" algn="just">
              <a:buNone/>
            </a:pPr>
            <a:r>
              <a:rPr lang="es-ES" dirty="0"/>
              <a:t>16.- Evitar preguntas condicionantes que conlleven una carga emocional grande.</a:t>
            </a:r>
            <a:endParaRPr lang="es-EC" dirty="0"/>
          </a:p>
          <a:p>
            <a:pPr marL="0" indent="0" algn="just">
              <a:buNone/>
            </a:pPr>
            <a:r>
              <a:rPr lang="es-ES" dirty="0"/>
              <a:t>17.- Evitar estimular una respuesta condicionada. Es el caso de preguntas que presentan varias respuestas alternativas y una de ellas va unida a un objetivo tan altruista que difícilmente puede uno negarse</a:t>
            </a:r>
            <a:endParaRPr lang="es-EC" dirty="0"/>
          </a:p>
        </p:txBody>
      </p:sp>
    </p:spTree>
    <p:extLst>
      <p:ext uri="{BB962C8B-B14F-4D97-AF65-F5344CB8AC3E}">
        <p14:creationId xmlns:p14="http://schemas.microsoft.com/office/powerpoint/2010/main" xmlns="" val="2711242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6"/>
            <a:ext cx="8596668" cy="6336405"/>
          </a:xfrm>
        </p:spPr>
        <p:txBody>
          <a:bodyPr/>
          <a:lstStyle/>
          <a:p>
            <a:pPr marL="0" indent="0">
              <a:buNone/>
            </a:pPr>
            <a:r>
              <a:rPr lang="es-ES" b="1" dirty="0"/>
              <a:t>ENERGIAS RENOVABLES</a:t>
            </a:r>
            <a:endParaRPr lang="es-EC" dirty="0"/>
          </a:p>
          <a:p>
            <a:endParaRPr lang="es-ES" dirty="0" smtClean="0"/>
          </a:p>
          <a:p>
            <a:pPr marL="0" indent="0" algn="just">
              <a:buNone/>
            </a:pPr>
            <a:r>
              <a:rPr lang="es-ES" dirty="0" smtClean="0"/>
              <a:t>Se </a:t>
            </a:r>
            <a:r>
              <a:rPr lang="es-ES" dirty="0"/>
              <a:t>denomina energía renovable a la energía que se obtiene de fuentes naturales virtualmente inagotables, unas por la inmensa cantidad de energía que contienen, y otras </a:t>
            </a:r>
            <a:r>
              <a:rPr lang="es-ES" dirty="0" smtClean="0"/>
              <a:t>porque </a:t>
            </a:r>
            <a:r>
              <a:rPr lang="es-ES" dirty="0"/>
              <a:t>son capaces de regenerarse por medios </a:t>
            </a:r>
            <a:r>
              <a:rPr lang="es-ES" dirty="0" smtClean="0"/>
              <a:t>naturales.</a:t>
            </a:r>
          </a:p>
          <a:p>
            <a:pPr marL="0" indent="0">
              <a:buNone/>
            </a:pPr>
            <a:endParaRPr lang="es-ES" dirty="0" smtClean="0"/>
          </a:p>
          <a:p>
            <a:pPr marL="0" indent="0">
              <a:buNone/>
            </a:pPr>
            <a:r>
              <a:rPr lang="es-ES" dirty="0" smtClean="0"/>
              <a:t>Sus características principales son: </a:t>
            </a:r>
            <a:endParaRPr lang="es-EC" dirty="0" smtClean="0"/>
          </a:p>
          <a:p>
            <a:pPr lvl="0" algn="just"/>
            <a:r>
              <a:rPr lang="es-EC" dirty="0" smtClean="0"/>
              <a:t>Son </a:t>
            </a:r>
            <a:r>
              <a:rPr lang="es-EC" dirty="0"/>
              <a:t>limpias no generan residuos de difícil eliminación.</a:t>
            </a:r>
          </a:p>
          <a:p>
            <a:pPr lvl="0" algn="just"/>
            <a:r>
              <a:rPr lang="es-EC" dirty="0"/>
              <a:t>Su impacto ambiental es reducido. No producen emisiones de CO2 y otros gases contaminantes a la atmósfera.</a:t>
            </a:r>
          </a:p>
          <a:p>
            <a:pPr lvl="0" algn="just"/>
            <a:r>
              <a:rPr lang="es-EC" dirty="0"/>
              <a:t>Se producen de forma continua por lo que son ilimitadas.</a:t>
            </a:r>
          </a:p>
          <a:p>
            <a:pPr lvl="0" algn="just"/>
            <a:r>
              <a:rPr lang="es-EC" dirty="0"/>
              <a:t>Evitan la dependencia exterior, son autóctonas.</a:t>
            </a:r>
          </a:p>
          <a:p>
            <a:pPr lvl="0" algn="just"/>
            <a:r>
              <a:rPr lang="es-EC" dirty="0"/>
              <a:t>Son complementarias.</a:t>
            </a:r>
          </a:p>
          <a:p>
            <a:pPr lvl="0" algn="just"/>
            <a:r>
              <a:rPr lang="es-EC" dirty="0"/>
              <a:t>Equilibran desajustes interterritoriales.</a:t>
            </a:r>
          </a:p>
          <a:p>
            <a:pPr lvl="0" algn="just"/>
            <a:r>
              <a:rPr lang="es-EC" dirty="0"/>
              <a:t>Impulsan las economías locales con la creación de cinco veces más puestos de trabajo que las convencionales.</a:t>
            </a:r>
          </a:p>
          <a:p>
            <a:pPr lvl="0" algn="just"/>
            <a:r>
              <a:rPr lang="es-EC" dirty="0"/>
              <a:t>Son alternativa viable a las energías convencionales.</a:t>
            </a:r>
          </a:p>
          <a:p>
            <a:pPr marL="0" indent="0" algn="just">
              <a:buNone/>
            </a:pPr>
            <a:endParaRPr lang="es-EC" dirty="0"/>
          </a:p>
        </p:txBody>
      </p:sp>
    </p:spTree>
    <p:extLst>
      <p:ext uri="{BB962C8B-B14F-4D97-AF65-F5344CB8AC3E}">
        <p14:creationId xmlns:p14="http://schemas.microsoft.com/office/powerpoint/2010/main" xmlns="" val="2939675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21972"/>
            <a:ext cx="8596668" cy="6284889"/>
          </a:xfrm>
        </p:spPr>
        <p:txBody>
          <a:bodyPr/>
          <a:lstStyle/>
          <a:p>
            <a:pPr marL="0" indent="0">
              <a:buNone/>
            </a:pPr>
            <a:r>
              <a:rPr lang="es-ES" b="1" dirty="0" smtClean="0"/>
              <a:t>BIOMASA </a:t>
            </a:r>
            <a:endParaRPr lang="es-EC" dirty="0"/>
          </a:p>
          <a:p>
            <a:pPr marL="0" indent="0" algn="just">
              <a:buNone/>
            </a:pPr>
            <a:r>
              <a:rPr lang="es-ES" dirty="0"/>
              <a:t>Toda materia orgánica puede ser aprovechada para la producción de energía. Sin embargo, existen productos o cultivos que son mejores que otros por sus propiedades y dependiendo de la aplicación como se muestra en la Figura 1.12, a la que se encuentren destinados. </a:t>
            </a:r>
            <a:endParaRPr lang="es-ES" dirty="0" smtClean="0"/>
          </a:p>
          <a:p>
            <a:pPr marL="0" indent="0" algn="just">
              <a:buNone/>
            </a:pPr>
            <a:endParaRPr lang="es-ES" dirty="0" smtClean="0"/>
          </a:p>
          <a:p>
            <a:r>
              <a:rPr lang="es-ES" dirty="0"/>
              <a:t>Si se descompone en un ambiente anaeróbico puede también generar gas, o puede extraerse la celulosa para utilizarla como químico en la fabricación de productos.  </a:t>
            </a:r>
            <a:endParaRPr lang="es-EC" dirty="0"/>
          </a:p>
          <a:p>
            <a:r>
              <a:rPr lang="es-ES" dirty="0"/>
              <a:t>La caña de azúcar es un alimento extraordinario por su capacidad de almacenamiento de energía: como azúcar para la producción de alcohol, como bagazo mediante quema directa para producción de calor o por gasificación puede hacerse gas, como se indica en la Tabla 1.8.</a:t>
            </a:r>
            <a:r>
              <a:rPr lang="es-ES" baseline="30000" dirty="0"/>
              <a:t>17</a:t>
            </a:r>
            <a:endParaRPr lang="es-EC" dirty="0"/>
          </a:p>
          <a:p>
            <a:r>
              <a:rPr lang="es-ES" dirty="0"/>
              <a:t>Un </a:t>
            </a:r>
            <a:r>
              <a:rPr lang="es-ES" dirty="0" err="1"/>
              <a:t>biodigestor</a:t>
            </a:r>
            <a:r>
              <a:rPr lang="es-ES" dirty="0"/>
              <a:t> anaeróbico puede producir gas metano y su residuo también tiene un alto contenido de nitrógeno que se utiliza como fertilizante.  </a:t>
            </a:r>
            <a:endParaRPr lang="es-EC" dirty="0"/>
          </a:p>
          <a:p>
            <a:r>
              <a:rPr lang="es-ES" dirty="0"/>
              <a:t>Los desechos orgánicos municipales o industriales pueden ser tratados para aprovecharse como fuente de combustible.  En el sistema inglés la capacidad calorífica viene dada en BTU por libra masa. La equivalencia al sistema internacional es 10.000 BTU/lb = 23,26 MJ/kg.</a:t>
            </a:r>
            <a:endParaRPr lang="es-EC" dirty="0"/>
          </a:p>
          <a:p>
            <a:pPr marL="0" indent="0" algn="just">
              <a:buNone/>
            </a:pPr>
            <a:endParaRPr lang="es-EC" dirty="0"/>
          </a:p>
        </p:txBody>
      </p:sp>
    </p:spTree>
    <p:extLst>
      <p:ext uri="{BB962C8B-B14F-4D97-AF65-F5344CB8AC3E}">
        <p14:creationId xmlns:p14="http://schemas.microsoft.com/office/powerpoint/2010/main" xmlns="" val="357764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srcRect/>
          <a:stretch>
            <a:fillRect/>
          </a:stretch>
        </p:blipFill>
        <p:spPr bwMode="auto">
          <a:xfrm>
            <a:off x="991672" y="360608"/>
            <a:ext cx="8010659" cy="6143223"/>
          </a:xfrm>
          <a:prstGeom prst="rect">
            <a:avLst/>
          </a:prstGeom>
          <a:noFill/>
          <a:ln w="9525">
            <a:noFill/>
            <a:miter lim="800000"/>
            <a:headEnd/>
            <a:tailEnd/>
          </a:ln>
        </p:spPr>
      </p:pic>
    </p:spTree>
    <p:extLst>
      <p:ext uri="{BB962C8B-B14F-4D97-AF65-F5344CB8AC3E}">
        <p14:creationId xmlns:p14="http://schemas.microsoft.com/office/powerpoint/2010/main" xmlns="" val="45957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6400800"/>
          </a:xfrm>
        </p:spPr>
        <p:txBody>
          <a:bodyPr>
            <a:normAutofit fontScale="92500" lnSpcReduction="20000"/>
          </a:bodyPr>
          <a:lstStyle/>
          <a:p>
            <a:pPr marL="0" indent="0" algn="just">
              <a:buNone/>
            </a:pPr>
            <a:r>
              <a:rPr lang="es-ES" dirty="0"/>
              <a:t>El uso de la biomasa como combustible tiene beneficios significativos como: mitigar el efecto del cambio climático; reducir la lluvia ácida, la erosión del suelo, la contaminación del agua; reducir las cantidades de desechos en rellenos sanitarios y botaderos de basura; mejorar el ambiente y el hábitat natural; y en general, mejorar las condiciones del suelo para los cultivos y bosques.</a:t>
            </a:r>
            <a:endParaRPr lang="es-EC" dirty="0"/>
          </a:p>
          <a:p>
            <a:pPr marL="0" indent="0" algn="just">
              <a:buNone/>
            </a:pPr>
            <a:r>
              <a:rPr lang="es-ES" dirty="0" smtClean="0"/>
              <a:t>La </a:t>
            </a:r>
            <a:r>
              <a:rPr lang="es-ES" dirty="0"/>
              <a:t>biomasa trae consigo otros beneficios de carácter económico y social como la diversificación del uso de los cultivos para producción de energía y no solamente para consumo, compensando la variación de precios de algunos productos en ciertas épocas; ampliación de las zonas agrícolas creando empleos directos e indirectos; conformación de cooperativas y grupos agrícolas dedicados al cultivo; y </a:t>
            </a:r>
            <a:r>
              <a:rPr lang="es-ES" dirty="0" smtClean="0"/>
              <a:t>reducción </a:t>
            </a:r>
            <a:r>
              <a:rPr lang="es-ES" dirty="0"/>
              <a:t>del consumo de combustibles </a:t>
            </a:r>
            <a:r>
              <a:rPr lang="es-ES" dirty="0" smtClean="0"/>
              <a:t>fósiles.</a:t>
            </a:r>
          </a:p>
          <a:p>
            <a:pPr marL="0" indent="0" algn="just">
              <a:buNone/>
            </a:pPr>
            <a:endParaRPr lang="es-ES" dirty="0"/>
          </a:p>
          <a:p>
            <a:pPr marL="0" indent="0">
              <a:buNone/>
            </a:pPr>
            <a:r>
              <a:rPr lang="es-ES" b="1" dirty="0"/>
              <a:t>CAÑA </a:t>
            </a:r>
            <a:r>
              <a:rPr lang="es-ES" b="1" dirty="0" smtClean="0"/>
              <a:t>GUADUA</a:t>
            </a:r>
          </a:p>
          <a:p>
            <a:pPr marL="0" indent="0">
              <a:buNone/>
            </a:pPr>
            <a:endParaRPr lang="es-EC" dirty="0"/>
          </a:p>
          <a:p>
            <a:r>
              <a:rPr lang="es-ES" dirty="0"/>
              <a:t>“El nombre científico de la caña </a:t>
            </a:r>
            <a:r>
              <a:rPr lang="es-ES" dirty="0" err="1"/>
              <a:t>guadúa</a:t>
            </a:r>
            <a:r>
              <a:rPr lang="es-ES" dirty="0"/>
              <a:t> es </a:t>
            </a:r>
            <a:r>
              <a:rPr lang="es-ES" dirty="0" err="1"/>
              <a:t>Guadúa</a:t>
            </a:r>
            <a:r>
              <a:rPr lang="es-ES" dirty="0"/>
              <a:t> Angustifolia, que abarca un total aproximado de30 especies que crecen en todos los países de América, esta semilla alcanza hasta 30 metros de altura y 220 mm de diámetro; es considerada el tercer bambú más grande del mundo, superada únicamente por dos especies asiáticas: </a:t>
            </a:r>
            <a:r>
              <a:rPr lang="es-ES" dirty="0" err="1"/>
              <a:t>Dendrocalamus</a:t>
            </a:r>
            <a:r>
              <a:rPr lang="es-ES" dirty="0"/>
              <a:t> </a:t>
            </a:r>
            <a:r>
              <a:rPr lang="es-ES" dirty="0" err="1"/>
              <a:t>Giganteus</a:t>
            </a:r>
            <a:r>
              <a:rPr lang="es-ES" dirty="0"/>
              <a:t> y </a:t>
            </a:r>
            <a:r>
              <a:rPr lang="es-ES" dirty="0" err="1"/>
              <a:t>Dendrocalamus</a:t>
            </a:r>
            <a:r>
              <a:rPr lang="es-ES" dirty="0"/>
              <a:t>.</a:t>
            </a:r>
            <a:endParaRPr lang="es-EC" dirty="0"/>
          </a:p>
          <a:p>
            <a:r>
              <a:rPr lang="es-ES" dirty="0"/>
              <a:t>Las ventajas que presenta sobre otro tipo de madera es que la caña </a:t>
            </a:r>
            <a:r>
              <a:rPr lang="es-ES" dirty="0" err="1"/>
              <a:t>guadúa</a:t>
            </a:r>
            <a:r>
              <a:rPr lang="es-ES" dirty="0"/>
              <a:t> es un recurso renovable y sostenible. Esto significa que a diferencia de un árbol maderable, esta especie se multiplica vegetativamente. </a:t>
            </a:r>
            <a:endParaRPr lang="es-EC" dirty="0"/>
          </a:p>
          <a:p>
            <a:r>
              <a:rPr lang="es-ES" dirty="0"/>
              <a:t>Tiene una velocidad de crecimiento muy alta, reportando incremento de 5 a 10 cm en altura por día, y alcanzando su altura máxima de 30 metros, en 6 meses.</a:t>
            </a:r>
            <a:endParaRPr lang="es-EC" dirty="0"/>
          </a:p>
          <a:p>
            <a:pPr marL="0" indent="0" algn="just">
              <a:buNone/>
            </a:pPr>
            <a:endParaRPr lang="es-EC" dirty="0"/>
          </a:p>
        </p:txBody>
      </p:sp>
    </p:spTree>
    <p:extLst>
      <p:ext uri="{BB962C8B-B14F-4D97-AF65-F5344CB8AC3E}">
        <p14:creationId xmlns:p14="http://schemas.microsoft.com/office/powerpoint/2010/main" xmlns="" val="165422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914400" y="167426"/>
            <a:ext cx="7830355" cy="6690574"/>
          </a:xfrm>
        </p:spPr>
        <p:txBody>
          <a:bodyPr>
            <a:normAutofit fontScale="62500" lnSpcReduction="20000"/>
          </a:bodyPr>
          <a:lstStyle/>
          <a:p>
            <a:r>
              <a:rPr lang="es-EC" sz="2100" dirty="0"/>
              <a:t>2.1.6.   </a:t>
            </a:r>
            <a:r>
              <a:rPr lang="es-EC" sz="2100" dirty="0" smtClean="0"/>
              <a:t>TURBINA</a:t>
            </a:r>
          </a:p>
          <a:p>
            <a:r>
              <a:rPr lang="es-EC" sz="2100" dirty="0" smtClean="0"/>
              <a:t>2.1.7</a:t>
            </a:r>
            <a:r>
              <a:rPr lang="es-EC" sz="2100" dirty="0"/>
              <a:t>.   </a:t>
            </a:r>
            <a:r>
              <a:rPr lang="es-EC" sz="2100" dirty="0" smtClean="0"/>
              <a:t>CONDENSADOR</a:t>
            </a:r>
          </a:p>
          <a:p>
            <a:r>
              <a:rPr lang="es-EC" sz="2100" dirty="0" smtClean="0"/>
              <a:t>2.1.8</a:t>
            </a:r>
            <a:r>
              <a:rPr lang="es-EC" sz="2100" dirty="0"/>
              <a:t>.   </a:t>
            </a:r>
            <a:r>
              <a:rPr lang="es-EC" sz="2100" dirty="0" smtClean="0"/>
              <a:t>BOMBA</a:t>
            </a:r>
          </a:p>
          <a:p>
            <a:r>
              <a:rPr lang="es-EC" sz="2100" dirty="0" smtClean="0"/>
              <a:t>2.1.9</a:t>
            </a:r>
            <a:r>
              <a:rPr lang="es-EC" sz="2100" dirty="0"/>
              <a:t>.  CICLO </a:t>
            </a:r>
            <a:r>
              <a:rPr lang="es-EC" sz="2100" dirty="0" smtClean="0"/>
              <a:t>RANKINE</a:t>
            </a:r>
          </a:p>
          <a:p>
            <a:r>
              <a:rPr lang="es-EC" sz="2100" dirty="0" smtClean="0"/>
              <a:t>2.2</a:t>
            </a:r>
            <a:r>
              <a:rPr lang="es-EC" sz="2100" dirty="0"/>
              <a:t>.  DEMANDA </a:t>
            </a:r>
            <a:r>
              <a:rPr lang="es-EC" sz="2100" dirty="0" smtClean="0"/>
              <a:t>ENERGÉTICA</a:t>
            </a:r>
          </a:p>
          <a:p>
            <a:r>
              <a:rPr lang="es-EC" sz="2100" dirty="0" smtClean="0"/>
              <a:t>2.2.1</a:t>
            </a:r>
            <a:r>
              <a:rPr lang="es-EC" sz="2100" dirty="0"/>
              <a:t>.   PROGRAMA </a:t>
            </a:r>
            <a:r>
              <a:rPr lang="es-EC" sz="2100" dirty="0" smtClean="0"/>
              <a:t>PILOTO</a:t>
            </a:r>
          </a:p>
          <a:p>
            <a:r>
              <a:rPr lang="es-EC" sz="2100" dirty="0" smtClean="0"/>
              <a:t>2.2.2</a:t>
            </a:r>
            <a:r>
              <a:rPr lang="es-EC" sz="2100" dirty="0"/>
              <a:t>.   MÉTODOS Y </a:t>
            </a:r>
            <a:r>
              <a:rPr lang="es-EC" sz="2100" dirty="0" smtClean="0"/>
              <a:t>FORMAS</a:t>
            </a:r>
          </a:p>
          <a:p>
            <a:r>
              <a:rPr lang="es-EC" sz="2100" dirty="0" smtClean="0"/>
              <a:t>2.3</a:t>
            </a:r>
            <a:r>
              <a:rPr lang="es-EC" sz="2100" dirty="0"/>
              <a:t>.  ENERGIAS </a:t>
            </a:r>
            <a:r>
              <a:rPr lang="es-EC" sz="2100" dirty="0" smtClean="0"/>
              <a:t>RENOVABLES</a:t>
            </a:r>
          </a:p>
          <a:p>
            <a:r>
              <a:rPr lang="es-EC" sz="2100" dirty="0" smtClean="0"/>
              <a:t>2.3.1</a:t>
            </a:r>
            <a:r>
              <a:rPr lang="es-EC" sz="2100" dirty="0"/>
              <a:t>.  </a:t>
            </a:r>
            <a:r>
              <a:rPr lang="es-EC" sz="2100" dirty="0" smtClean="0"/>
              <a:t>BIOMASA</a:t>
            </a:r>
          </a:p>
          <a:p>
            <a:r>
              <a:rPr lang="es-EC" sz="2100" dirty="0" smtClean="0"/>
              <a:t>2.3.2</a:t>
            </a:r>
            <a:r>
              <a:rPr lang="es-EC" sz="2100" dirty="0"/>
              <a:t>.   APLICACIONES DE LA ENERGIA DE LA </a:t>
            </a:r>
            <a:r>
              <a:rPr lang="es-EC" sz="2100" dirty="0" smtClean="0"/>
              <a:t>BIOMASA</a:t>
            </a:r>
          </a:p>
          <a:p>
            <a:r>
              <a:rPr lang="es-EC" sz="2100" dirty="0" smtClean="0"/>
              <a:t>2.3.3</a:t>
            </a:r>
            <a:r>
              <a:rPr lang="es-EC" sz="2100" dirty="0"/>
              <a:t>.   CAÑA </a:t>
            </a:r>
            <a:r>
              <a:rPr lang="es-EC" sz="2100" dirty="0" smtClean="0"/>
              <a:t>GUADUA</a:t>
            </a:r>
          </a:p>
          <a:p>
            <a:r>
              <a:rPr lang="es-EC" sz="2100" dirty="0" smtClean="0"/>
              <a:t>2.4</a:t>
            </a:r>
            <a:r>
              <a:rPr lang="es-EC" sz="2100" dirty="0"/>
              <a:t>.  POBLACIÓN Y ESTATUS </a:t>
            </a:r>
            <a:r>
              <a:rPr lang="es-EC" sz="2100" dirty="0" smtClean="0"/>
              <a:t>SOCIAL</a:t>
            </a:r>
          </a:p>
          <a:p>
            <a:r>
              <a:rPr lang="es-EC" sz="2100" dirty="0" smtClean="0"/>
              <a:t>2.4.1</a:t>
            </a:r>
            <a:r>
              <a:rPr lang="es-EC" sz="2100" dirty="0"/>
              <a:t>.   ORIENTE </a:t>
            </a:r>
            <a:r>
              <a:rPr lang="es-EC" sz="2100" dirty="0" smtClean="0"/>
              <a:t>ECUATORIANO</a:t>
            </a:r>
          </a:p>
          <a:p>
            <a:r>
              <a:rPr lang="es-EC" sz="2100" dirty="0" smtClean="0"/>
              <a:t>2.5</a:t>
            </a:r>
            <a:r>
              <a:rPr lang="es-EC" sz="2100" dirty="0"/>
              <a:t>.  CONCEPTOS BÁSICOS DE INGENIERIA </a:t>
            </a:r>
            <a:r>
              <a:rPr lang="es-EC" sz="2100" dirty="0" smtClean="0"/>
              <a:t>ECONÓMICA</a:t>
            </a:r>
          </a:p>
          <a:p>
            <a:r>
              <a:rPr lang="es-EC" sz="2100" dirty="0" smtClean="0"/>
              <a:t>2.5.1</a:t>
            </a:r>
            <a:r>
              <a:rPr lang="es-EC" sz="2100" dirty="0"/>
              <a:t>.   FLUJO DE </a:t>
            </a:r>
            <a:r>
              <a:rPr lang="es-EC" sz="2100" dirty="0" smtClean="0"/>
              <a:t>EFECTIVO</a:t>
            </a:r>
          </a:p>
          <a:p>
            <a:r>
              <a:rPr lang="es-EC" sz="2100" dirty="0" smtClean="0"/>
              <a:t>2.5.2</a:t>
            </a:r>
            <a:r>
              <a:rPr lang="es-EC" sz="2100" dirty="0"/>
              <a:t>.   VALOR ACTUAL NETO DE LA INVERSIÓN (</a:t>
            </a:r>
            <a:r>
              <a:rPr lang="es-EC" sz="2100" dirty="0" smtClean="0"/>
              <a:t>VAN</a:t>
            </a:r>
          </a:p>
          <a:p>
            <a:r>
              <a:rPr lang="es-EC" sz="2100" dirty="0" smtClean="0"/>
              <a:t>2.5.3</a:t>
            </a:r>
            <a:r>
              <a:rPr lang="es-EC" sz="2100" dirty="0"/>
              <a:t>.   </a:t>
            </a:r>
            <a:r>
              <a:rPr lang="es-EC" sz="2100" dirty="0" smtClean="0"/>
              <a:t>TIR</a:t>
            </a:r>
          </a:p>
          <a:p>
            <a:endParaRPr lang="es-EC" sz="2100" dirty="0" smtClean="0"/>
          </a:p>
          <a:p>
            <a:pPr marL="0" indent="0">
              <a:buNone/>
            </a:pPr>
            <a:r>
              <a:rPr lang="es-EC" sz="2100" b="1" dirty="0" smtClean="0"/>
              <a:t>CAPITULO 3</a:t>
            </a:r>
          </a:p>
          <a:p>
            <a:pPr marL="0" indent="0">
              <a:buNone/>
            </a:pPr>
            <a:endParaRPr lang="es-EC" sz="2100" dirty="0" smtClean="0"/>
          </a:p>
          <a:p>
            <a:r>
              <a:rPr lang="es-EC" sz="2100" dirty="0" smtClean="0"/>
              <a:t>INGENIERÍA CONCEPTUAL</a:t>
            </a:r>
          </a:p>
          <a:p>
            <a:r>
              <a:rPr lang="es-EC" sz="2100" dirty="0" smtClean="0"/>
              <a:t>3.1.  LÍNEA BASE</a:t>
            </a:r>
          </a:p>
          <a:p>
            <a:r>
              <a:rPr lang="es-EC" sz="2100" dirty="0" smtClean="0"/>
              <a:t>3.2</a:t>
            </a:r>
            <a:r>
              <a:rPr lang="es-EC" sz="2100" dirty="0"/>
              <a:t>.  DESCRIPCIÓN DE LOS COMPONENTES DE LOS SISTEMAS DE GENERACIÓN, ALMACENAMIENTO Y TRATAMIENTO DE </a:t>
            </a:r>
            <a:r>
              <a:rPr lang="es-EC" sz="2100" dirty="0" smtClean="0"/>
              <a:t>AGUA</a:t>
            </a:r>
          </a:p>
          <a:p>
            <a:pPr marL="0" indent="0">
              <a:buNone/>
            </a:pPr>
            <a:endParaRPr lang="es-EC" dirty="0"/>
          </a:p>
        </p:txBody>
      </p:sp>
    </p:spTree>
    <p:extLst>
      <p:ext uri="{BB962C8B-B14F-4D97-AF65-F5344CB8AC3E}">
        <p14:creationId xmlns:p14="http://schemas.microsoft.com/office/powerpoint/2010/main" xmlns="" val="2509044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400800"/>
          </a:xfrm>
        </p:spPr>
        <p:txBody>
          <a:bodyPr/>
          <a:lstStyle/>
          <a:p>
            <a:pPr marL="0" indent="0" algn="just">
              <a:buNone/>
            </a:pPr>
            <a:r>
              <a:rPr lang="es-ES" dirty="0"/>
              <a:t>Los precios de venta de la caña de 6 metros de largo y 150 milímetros de diámetro varían de 0.70 a 1.50 USD por caña, según el Estudio Exploratorio de la Caña </a:t>
            </a:r>
            <a:r>
              <a:rPr lang="es-ES" dirty="0" err="1"/>
              <a:t>Guadúa</a:t>
            </a:r>
            <a:r>
              <a:rPr lang="es-ES" dirty="0"/>
              <a:t> en el Ecuador realizado por la USAID que se encuentra vigente hasta el </a:t>
            </a:r>
            <a:r>
              <a:rPr lang="es-ES" dirty="0" smtClean="0"/>
              <a:t>presente.</a:t>
            </a:r>
          </a:p>
          <a:p>
            <a:pPr marL="0" indent="0" algn="just">
              <a:buNone/>
            </a:pPr>
            <a:endParaRPr lang="es-ES" dirty="0"/>
          </a:p>
          <a:p>
            <a:pPr marL="0" indent="0" algn="just">
              <a:buNone/>
            </a:pPr>
            <a:endParaRPr lang="es-EC" dirty="0"/>
          </a:p>
        </p:txBody>
      </p:sp>
      <p:pic>
        <p:nvPicPr>
          <p:cNvPr id="4" name="Imagen 3"/>
          <p:cNvPicPr/>
          <p:nvPr/>
        </p:nvPicPr>
        <p:blipFill>
          <a:blip r:embed="rId2" cstate="print"/>
          <a:srcRect/>
          <a:stretch>
            <a:fillRect/>
          </a:stretch>
        </p:blipFill>
        <p:spPr bwMode="auto">
          <a:xfrm>
            <a:off x="677334" y="1931829"/>
            <a:ext cx="3173449" cy="3503054"/>
          </a:xfrm>
          <a:prstGeom prst="rect">
            <a:avLst/>
          </a:prstGeom>
          <a:noFill/>
          <a:ln w="9525">
            <a:noFill/>
            <a:miter lim="800000"/>
            <a:headEnd/>
            <a:tailEnd/>
          </a:ln>
        </p:spPr>
      </p:pic>
      <p:pic>
        <p:nvPicPr>
          <p:cNvPr id="5" name="Imagen 4" descr="http://www.scielo.org.ar/img/revistas/riat/v87n1/a04t1.jpg"/>
          <p:cNvPicPr/>
          <p:nvPr/>
        </p:nvPicPr>
        <p:blipFill>
          <a:blip r:embed="rId3" cstate="print"/>
          <a:srcRect/>
          <a:stretch>
            <a:fillRect/>
          </a:stretch>
        </p:blipFill>
        <p:spPr bwMode="auto">
          <a:xfrm>
            <a:off x="4708613" y="2266680"/>
            <a:ext cx="4200525" cy="2601534"/>
          </a:xfrm>
          <a:prstGeom prst="rect">
            <a:avLst/>
          </a:prstGeom>
          <a:noFill/>
          <a:ln w="9525">
            <a:noFill/>
            <a:miter lim="800000"/>
            <a:headEnd/>
            <a:tailEnd/>
          </a:ln>
        </p:spPr>
      </p:pic>
    </p:spTree>
    <p:extLst>
      <p:ext uri="{BB962C8B-B14F-4D97-AF65-F5344CB8AC3E}">
        <p14:creationId xmlns:p14="http://schemas.microsoft.com/office/powerpoint/2010/main" xmlns="" val="1168515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297769"/>
          </a:xfrm>
        </p:spPr>
        <p:txBody>
          <a:bodyPr>
            <a:normAutofit fontScale="77500" lnSpcReduction="20000"/>
          </a:bodyPr>
          <a:lstStyle/>
          <a:p>
            <a:pPr marL="0" indent="0">
              <a:buNone/>
            </a:pPr>
            <a:r>
              <a:rPr lang="es-ES" b="1" dirty="0"/>
              <a:t>SECTOR AISLADO DE </a:t>
            </a:r>
            <a:r>
              <a:rPr lang="es-ES" b="1" dirty="0" smtClean="0"/>
              <a:t>TIPUTINI</a:t>
            </a:r>
          </a:p>
          <a:p>
            <a:pPr marL="0" indent="0">
              <a:buNone/>
            </a:pPr>
            <a:endParaRPr lang="es-ES" b="1"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smtClean="0"/>
          </a:p>
          <a:p>
            <a:pPr marL="0" indent="0">
              <a:buNone/>
            </a:pPr>
            <a:endParaRPr lang="es-ES" b="1" dirty="0"/>
          </a:p>
          <a:p>
            <a:pPr marL="0" indent="0">
              <a:buNone/>
            </a:pPr>
            <a:r>
              <a:rPr lang="es-ES" dirty="0"/>
              <a:t>Ubicación geográfica:</a:t>
            </a:r>
            <a:endParaRPr lang="es-EC" dirty="0"/>
          </a:p>
          <a:p>
            <a:r>
              <a:rPr lang="es-ES" dirty="0"/>
              <a:t>Altura; aproximadamente200 msnm.</a:t>
            </a:r>
            <a:endParaRPr lang="es-EC" dirty="0"/>
          </a:p>
          <a:p>
            <a:pPr marL="0" indent="0">
              <a:buNone/>
            </a:pPr>
            <a:r>
              <a:rPr lang="es-ES" dirty="0"/>
              <a:t>Límites:</a:t>
            </a:r>
            <a:endParaRPr lang="es-EC" dirty="0"/>
          </a:p>
          <a:p>
            <a:r>
              <a:rPr lang="es-ES" dirty="0"/>
              <a:t>Norte; Parroquia Santa María de </a:t>
            </a:r>
            <a:r>
              <a:rPr lang="es-ES" dirty="0" err="1"/>
              <a:t>Huirima</a:t>
            </a:r>
            <a:r>
              <a:rPr lang="es-ES" dirty="0"/>
              <a:t>.</a:t>
            </a:r>
            <a:endParaRPr lang="es-EC" dirty="0"/>
          </a:p>
          <a:p>
            <a:r>
              <a:rPr lang="es-ES" dirty="0"/>
              <a:t>Sur; Parroquia Nuevo Rocafuerte.</a:t>
            </a:r>
            <a:endParaRPr lang="es-EC" dirty="0"/>
          </a:p>
          <a:p>
            <a:r>
              <a:rPr lang="es-ES" dirty="0"/>
              <a:t>Este; Parroquia </a:t>
            </a:r>
            <a:r>
              <a:rPr lang="es-ES" dirty="0" err="1"/>
              <a:t>Yasuní</a:t>
            </a:r>
            <a:r>
              <a:rPr lang="es-ES" dirty="0"/>
              <a:t>.</a:t>
            </a:r>
            <a:endParaRPr lang="es-EC" dirty="0"/>
          </a:p>
          <a:p>
            <a:r>
              <a:rPr lang="es-ES" dirty="0"/>
              <a:t>Oeste; Parroquia </a:t>
            </a:r>
            <a:r>
              <a:rPr lang="es-ES" dirty="0" err="1"/>
              <a:t>Cononaco</a:t>
            </a:r>
            <a:r>
              <a:rPr lang="es-ES" dirty="0"/>
              <a:t>.</a:t>
            </a:r>
            <a:endParaRPr lang="es-EC" dirty="0"/>
          </a:p>
          <a:p>
            <a:r>
              <a:rPr lang="es-ES" dirty="0"/>
              <a:t>Clima; su temperatura promedio es de 25 grados centígrados.</a:t>
            </a:r>
            <a:endParaRPr lang="es-EC" dirty="0"/>
          </a:p>
          <a:p>
            <a:pPr marL="0" indent="0">
              <a:buNone/>
            </a:pP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2757081" y="986576"/>
            <a:ext cx="4437174" cy="3390900"/>
          </a:xfrm>
          <a:prstGeom prst="rect">
            <a:avLst/>
          </a:prstGeom>
          <a:noFill/>
          <a:ln w="9525">
            <a:noFill/>
            <a:miter lim="800000"/>
            <a:headEnd/>
            <a:tailEnd/>
          </a:ln>
        </p:spPr>
      </p:pic>
    </p:spTree>
    <p:extLst>
      <p:ext uri="{BB962C8B-B14F-4D97-AF65-F5344CB8AC3E}">
        <p14:creationId xmlns:p14="http://schemas.microsoft.com/office/powerpoint/2010/main" xmlns="" val="2611340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362164"/>
          </a:xfrm>
        </p:spPr>
        <p:txBody>
          <a:bodyPr/>
          <a:lstStyle/>
          <a:p>
            <a:pPr marL="0" indent="0">
              <a:buNone/>
            </a:pPr>
            <a:r>
              <a:rPr lang="es-ES" b="1" dirty="0"/>
              <a:t>INGENIERIA ECONÓMICA </a:t>
            </a:r>
            <a:endParaRPr lang="es-EC" dirty="0"/>
          </a:p>
          <a:p>
            <a:pPr marL="0" indent="0">
              <a:buNone/>
            </a:pPr>
            <a:r>
              <a:rPr lang="es-ES" b="1" dirty="0" smtClean="0"/>
              <a:t>FLUJO </a:t>
            </a:r>
            <a:r>
              <a:rPr lang="es-ES" b="1" dirty="0"/>
              <a:t>DE EFECTIVO </a:t>
            </a:r>
            <a:endParaRPr lang="es-EC" dirty="0"/>
          </a:p>
          <a:p>
            <a:pPr marL="0" indent="0" algn="just">
              <a:buNone/>
            </a:pPr>
            <a:r>
              <a:rPr lang="es-ES" dirty="0"/>
              <a:t>La expresión que en el ámbito de la economía se conoce como estado de flujo de efectivo, es un parámetro de tipo contable que ofrece información en relación a los movimientos que se han realizado en un determinado periodo de tiempo o cualquiera de sus equivalentes.</a:t>
            </a:r>
            <a:endParaRPr lang="es-EC" dirty="0"/>
          </a:p>
          <a:p>
            <a:pPr marL="0" indent="0" algn="just">
              <a:buNone/>
            </a:pPr>
            <a:r>
              <a:rPr lang="es-ES" dirty="0"/>
              <a:t>Las actividades operativas, las </a:t>
            </a:r>
            <a:r>
              <a:rPr lang="es-ES" dirty="0">
                <a:hlinkClick r:id="rId3"/>
              </a:rPr>
              <a:t>inversiones</a:t>
            </a:r>
            <a:r>
              <a:rPr lang="es-ES" dirty="0"/>
              <a:t> y el financiamiento forman parte de las categorías contempladas en el marco del estado de flujo de efectivo. </a:t>
            </a:r>
            <a:endParaRPr lang="es-EC" dirty="0"/>
          </a:p>
          <a:p>
            <a:pPr marL="0" indent="0">
              <a:buNone/>
            </a:pPr>
            <a:endParaRPr lang="es-EC" dirty="0" smtClean="0"/>
          </a:p>
          <a:p>
            <a:pPr marL="0" indent="0">
              <a:buNone/>
            </a:pPr>
            <a:r>
              <a:rPr lang="es-ES" b="1" dirty="0"/>
              <a:t>VALOR ACTUAL NETO DE LA INVERSIÓN (VAN</a:t>
            </a:r>
            <a:r>
              <a:rPr lang="es-ES" b="1" dirty="0" smtClean="0"/>
              <a:t>)</a:t>
            </a:r>
          </a:p>
          <a:p>
            <a:pPr marL="0" indent="0">
              <a:buNone/>
            </a:pPr>
            <a:endParaRPr lang="es-EC" dirty="0"/>
          </a:p>
          <a:p>
            <a:r>
              <a:rPr lang="es-ES" dirty="0"/>
              <a:t>Es el exceso del valor actual de los ingresos generados por el proyecto menos la inversión.</a:t>
            </a:r>
            <a:endParaRPr lang="es-EC" dirty="0"/>
          </a:p>
          <a:p>
            <a:r>
              <a:rPr lang="es-ES" dirty="0"/>
              <a:t>Si el VAN es positivo se acepta el proyecto, caso contrario si es negativo se lo rechaza</a:t>
            </a:r>
            <a:endParaRPr lang="es-EC" dirty="0"/>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xmlns="" val="1490828369"/>
              </p:ext>
            </p:extLst>
          </p:nvPr>
        </p:nvGraphicFramePr>
        <p:xfrm>
          <a:off x="3425780" y="5795493"/>
          <a:ext cx="3295650" cy="457200"/>
        </p:xfrm>
        <a:graphic>
          <a:graphicData uri="http://schemas.openxmlformats.org/presentationml/2006/ole">
            <p:oleObj spid="_x0000_s9229" name="Ecuación" r:id="rId4" imgW="3263900" imgH="482600" progId="Equation.3">
              <p:embed/>
            </p:oleObj>
          </a:graphicData>
        </a:graphic>
      </p:graphicFrame>
    </p:spTree>
    <p:extLst>
      <p:ext uri="{BB962C8B-B14F-4D97-AF65-F5344CB8AC3E}">
        <p14:creationId xmlns:p14="http://schemas.microsoft.com/office/powerpoint/2010/main" xmlns="" val="4262530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297768"/>
          </a:xfrm>
        </p:spPr>
        <p:txBody>
          <a:bodyPr>
            <a:normAutofit fontScale="92500" lnSpcReduction="20000"/>
          </a:bodyPr>
          <a:lstStyle/>
          <a:p>
            <a:pPr marL="0" indent="0">
              <a:buNone/>
            </a:pPr>
            <a:r>
              <a:rPr lang="es-ES" b="1" dirty="0"/>
              <a:t>VAN ECONÓMICO PARA ESPESORES Y AISLANTES   </a:t>
            </a:r>
            <a:endParaRPr lang="es-ES" b="1" dirty="0" smtClean="0"/>
          </a:p>
          <a:p>
            <a:pPr marL="0" indent="0">
              <a:buNone/>
            </a:pPr>
            <a:endParaRPr lang="es-EC" dirty="0"/>
          </a:p>
          <a:p>
            <a:pPr algn="just"/>
            <a:r>
              <a:rPr lang="es-ES" dirty="0"/>
              <a:t>El procedimiento consiste en determinar, para cada inversión en aislamiento, el valor actualizado neto de los ahorros energéticos aportados y compararlo con los incrementos que supone la inversión.</a:t>
            </a:r>
            <a:endParaRPr lang="es-EC" dirty="0"/>
          </a:p>
          <a:p>
            <a:pPr algn="just"/>
            <a:r>
              <a:rPr lang="es-ES" dirty="0"/>
              <a:t>Para determinar el VAN, se determina el </a:t>
            </a:r>
            <a:r>
              <a:rPr lang="es-ES" dirty="0" err="1"/>
              <a:t>coef</a:t>
            </a:r>
            <a:r>
              <a:rPr lang="es-ES" dirty="0"/>
              <a:t>. VAN o coeficiente multiplicador que actualiza los ahorros en el periodo total que se considere</a:t>
            </a:r>
            <a:r>
              <a:rPr lang="es-ES" dirty="0" smtClean="0"/>
              <a:t>.</a:t>
            </a:r>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r>
              <a:rPr lang="es-ES" dirty="0"/>
              <a:t>Si el resultado de la inecuación es que el primer término es superior al segundo, indica que el incremento de ahorro es mayor que la inversión necesaria para obtenerlo. </a:t>
            </a:r>
            <a:endParaRPr lang="es-EC" dirty="0"/>
          </a:p>
          <a:p>
            <a:pPr algn="just"/>
            <a:r>
              <a:rPr lang="es-ES" dirty="0"/>
              <a:t>Por el contrario, si la inecuación indica que el incremento del ahorro obtenido requiere una inversión superior (primer término menos que el segundo) esta inversión no es rentable y debe disminuirse, es decir, reducir el espesor de aislamiento.</a:t>
            </a:r>
            <a:endParaRPr lang="es-EC" dirty="0"/>
          </a:p>
          <a:p>
            <a:pPr algn="just"/>
            <a:r>
              <a:rPr lang="es-ES" dirty="0"/>
              <a:t>Es obvio que la situación óptima (espesor óptimo económico) es precisamente la del equilibrio, es decir, cuando el incremento del ahorro es igual al incremento de la inversión</a:t>
            </a:r>
            <a:endParaRPr lang="es-ES" dirty="0" smtClean="0"/>
          </a:p>
          <a:p>
            <a:pPr algn="just"/>
            <a:endParaRPr lang="es-ES" dirty="0"/>
          </a:p>
          <a:p>
            <a:pPr algn="just"/>
            <a:endParaRPr lang="es-EC" dirty="0"/>
          </a:p>
          <a:p>
            <a:pPr marL="0" indent="0">
              <a:buNone/>
            </a:pP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2714574267"/>
              </p:ext>
            </p:extLst>
          </p:nvPr>
        </p:nvGraphicFramePr>
        <p:xfrm>
          <a:off x="2588653" y="2640840"/>
          <a:ext cx="5029200" cy="733425"/>
        </p:xfrm>
        <a:graphic>
          <a:graphicData uri="http://schemas.openxmlformats.org/presentationml/2006/ole">
            <p:oleObj spid="_x0000_s10251" name="Ecuación" r:id="rId3" imgW="4102100" imgH="622300" progId="Equation.3">
              <p:embed/>
            </p:oleObj>
          </a:graphicData>
        </a:graphic>
      </p:graphicFrame>
    </p:spTree>
    <p:extLst>
      <p:ext uri="{BB962C8B-B14F-4D97-AF65-F5344CB8AC3E}">
        <p14:creationId xmlns:p14="http://schemas.microsoft.com/office/powerpoint/2010/main" xmlns="" val="2597688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6"/>
            <a:ext cx="8596668" cy="6310647"/>
          </a:xfrm>
        </p:spPr>
        <p:txBody>
          <a:bodyPr>
            <a:normAutofit fontScale="77500" lnSpcReduction="20000"/>
          </a:bodyPr>
          <a:lstStyle/>
          <a:p>
            <a:pPr marL="0" indent="0">
              <a:buNone/>
            </a:pPr>
            <a:r>
              <a:rPr lang="es-ES" b="1" dirty="0" smtClean="0"/>
              <a:t>TIR</a:t>
            </a:r>
          </a:p>
          <a:p>
            <a:pPr marL="0" indent="0">
              <a:buNone/>
            </a:pPr>
            <a:endParaRPr lang="es-EC" dirty="0"/>
          </a:p>
          <a:p>
            <a:pPr marL="0" indent="0">
              <a:buNone/>
            </a:pPr>
            <a:r>
              <a:rPr lang="es-ES" dirty="0"/>
              <a:t>Tasa interna de retorno, es la tasa de interés que iguala a la inversión con el valor actual de los ingresos futuros. Para calcular el TIR hay que tener en cuenta: </a:t>
            </a:r>
            <a:endParaRPr lang="es-ES" dirty="0" smtClean="0"/>
          </a:p>
          <a:p>
            <a:endParaRPr lang="es-ES" dirty="0"/>
          </a:p>
          <a:p>
            <a:pPr lvl="0"/>
            <a:r>
              <a:rPr lang="es-ES" dirty="0"/>
              <a:t>Cuando la TIR es mayor que la tasa de interés, el rendimiento que obtendría el inversionista realizando la inversión es mayor que el que obtendría en la mejor inversión alternativa, por lo tanto, conviene realizar la inversión.</a:t>
            </a:r>
            <a:endParaRPr lang="es-EC" dirty="0"/>
          </a:p>
          <a:p>
            <a:pPr lvl="0"/>
            <a:r>
              <a:rPr lang="es-ES" dirty="0" smtClean="0"/>
              <a:t>Si </a:t>
            </a:r>
            <a:r>
              <a:rPr lang="es-ES" dirty="0"/>
              <a:t>la TIR es menor que la tasa de interés, el proyecto debe rechazarse</a:t>
            </a:r>
            <a:endParaRPr lang="es-EC" dirty="0"/>
          </a:p>
          <a:p>
            <a:pPr lvl="0"/>
            <a:r>
              <a:rPr lang="es-ES" dirty="0"/>
              <a:t>Cuando la TIR es igual a la tasa de interés, el inversionista es indiferente entre realizar la inversión o no.</a:t>
            </a:r>
            <a:endParaRPr lang="es-EC" dirty="0"/>
          </a:p>
          <a:p>
            <a:pPr marL="0" indent="0">
              <a:buNone/>
            </a:pPr>
            <a:r>
              <a:rPr lang="es-ES" dirty="0"/>
              <a:t> </a:t>
            </a:r>
            <a:endParaRPr lang="es-EC" dirty="0"/>
          </a:p>
          <a:p>
            <a:pPr marL="0" lvl="0" indent="0">
              <a:buNone/>
            </a:pPr>
            <a:r>
              <a:rPr lang="es-ES" dirty="0"/>
              <a:t>TIR &gt; i =&gt; realizar el proyecto</a:t>
            </a:r>
            <a:endParaRPr lang="es-EC" dirty="0"/>
          </a:p>
          <a:p>
            <a:pPr marL="0" lvl="0" indent="0">
              <a:buNone/>
            </a:pPr>
            <a:r>
              <a:rPr lang="es-ES" dirty="0"/>
              <a:t>TIR &lt; i =&gt; no realizar el proyecto</a:t>
            </a:r>
            <a:endParaRPr lang="es-EC" dirty="0"/>
          </a:p>
          <a:p>
            <a:pPr marL="0" lvl="0" indent="0">
              <a:buNone/>
            </a:pPr>
            <a:r>
              <a:rPr lang="es-ES" dirty="0"/>
              <a:t>TIR = i =&gt; el inversionista es indiferente entre realizar el proyecto o </a:t>
            </a:r>
            <a:r>
              <a:rPr lang="es-ES" dirty="0" smtClean="0"/>
              <a:t>no</a:t>
            </a:r>
          </a:p>
          <a:p>
            <a:pPr marL="0" lvl="0" indent="0">
              <a:buNone/>
            </a:pPr>
            <a:endParaRPr lang="es-EC" dirty="0"/>
          </a:p>
          <a:p>
            <a:pPr marL="0" indent="0">
              <a:buNone/>
            </a:pPr>
            <a:r>
              <a:rPr lang="es-ES" dirty="0"/>
              <a:t>La tasa de descuento con la que se compara la TIR puede ser</a:t>
            </a:r>
            <a:r>
              <a:rPr lang="es-ES" dirty="0" smtClean="0"/>
              <a:t>:</a:t>
            </a:r>
          </a:p>
          <a:p>
            <a:pPr marL="0" indent="0">
              <a:buNone/>
            </a:pPr>
            <a:endParaRPr lang="es-EC" dirty="0"/>
          </a:p>
          <a:p>
            <a:pPr lvl="0"/>
            <a:r>
              <a:rPr lang="es-ES" dirty="0"/>
              <a:t>La tasa de interés de los préstamos, en caso de que la inversión se financie con préstamos.</a:t>
            </a:r>
            <a:endParaRPr lang="es-EC" dirty="0"/>
          </a:p>
          <a:p>
            <a:pPr lvl="0"/>
            <a:r>
              <a:rPr lang="es-ES" dirty="0"/>
              <a:t>La tasa de retorno de las inversiones alternativas, en el caso de que la inversión se financie con capital propio y haya restricciones de capital.</a:t>
            </a:r>
            <a:endParaRPr lang="es-EC" dirty="0"/>
          </a:p>
          <a:p>
            <a:r>
              <a:rPr lang="es-ES" dirty="0"/>
              <a:t>Una combinación de la tasa de interés de los préstamos y la tasa de rentabilidad de las inversiones alternativas.</a:t>
            </a:r>
            <a:endParaRPr lang="es-EC" dirty="0"/>
          </a:p>
          <a:p>
            <a:pPr marL="0" indent="0">
              <a:buNone/>
            </a:pPr>
            <a:endParaRPr lang="es-EC" dirty="0"/>
          </a:p>
        </p:txBody>
      </p:sp>
    </p:spTree>
    <p:extLst>
      <p:ext uri="{BB962C8B-B14F-4D97-AF65-F5344CB8AC3E}">
        <p14:creationId xmlns:p14="http://schemas.microsoft.com/office/powerpoint/2010/main" xmlns="" val="53774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0"/>
            <a:ext cx="8596668" cy="6310647"/>
          </a:xfrm>
        </p:spPr>
        <p:txBody>
          <a:bodyPr>
            <a:normAutofit lnSpcReduction="10000"/>
          </a:bodyPr>
          <a:lstStyle/>
          <a:p>
            <a:pPr marL="0" indent="0">
              <a:buNone/>
            </a:pPr>
            <a:r>
              <a:rPr lang="es-EC" b="1" dirty="0"/>
              <a:t>CAPITULO 3</a:t>
            </a:r>
            <a:endParaRPr lang="es-EC" dirty="0"/>
          </a:p>
          <a:p>
            <a:pPr marL="0" indent="0">
              <a:buNone/>
            </a:pPr>
            <a:r>
              <a:rPr lang="es-EC" b="1" dirty="0"/>
              <a:t>INGENIERÍA BÁSICA</a:t>
            </a:r>
          </a:p>
          <a:p>
            <a:pPr marL="0" indent="0">
              <a:buNone/>
            </a:pPr>
            <a:r>
              <a:rPr lang="es-ES" b="1" dirty="0" smtClean="0"/>
              <a:t>LÍNEA BASE</a:t>
            </a:r>
          </a:p>
          <a:p>
            <a:pPr algn="just"/>
            <a:r>
              <a:rPr lang="es-ES" dirty="0"/>
              <a:t>Para obtener el punto de partida del proyecto es necesario conocer a detalle los valores de carga de los equipos para la población de Tiputini como para el cuartel y </a:t>
            </a:r>
            <a:r>
              <a:rPr lang="es-ES" dirty="0" smtClean="0"/>
              <a:t>así </a:t>
            </a:r>
            <a:r>
              <a:rPr lang="es-ES" dirty="0"/>
              <a:t>poder dimensionar a futuro el incremento de usuarios que va a solventar la microred. </a:t>
            </a:r>
            <a:endParaRPr lang="es-EC" dirty="0"/>
          </a:p>
          <a:p>
            <a:pPr algn="just"/>
            <a:r>
              <a:rPr lang="es-ES" dirty="0"/>
              <a:t>La curva de carga diaria de la población de Tiputini fue determinada por un analizador de redes  conectado en los bornes del generador de 450 KA, el día 10 y 11 de Julio del 2011, determinando así datos reales, que se pueden observar en la figura No. </a:t>
            </a:r>
            <a:r>
              <a:rPr lang="es-ES" dirty="0" smtClean="0"/>
              <a:t>1.20A </a:t>
            </a:r>
            <a:r>
              <a:rPr lang="es-ES" dirty="0"/>
              <a:t>y </a:t>
            </a:r>
            <a:r>
              <a:rPr lang="es-ES" dirty="0" smtClean="0"/>
              <a:t>1.20B</a:t>
            </a:r>
            <a:r>
              <a:rPr lang="es-ES" dirty="0" smtClean="0"/>
              <a:t>.</a:t>
            </a:r>
          </a:p>
          <a:p>
            <a:pPr algn="just"/>
            <a:endParaRPr lang="es-ES" dirty="0"/>
          </a:p>
          <a:p>
            <a:pPr marL="0" indent="0" algn="just">
              <a:buNone/>
            </a:pPr>
            <a:r>
              <a:rPr lang="es-ES" dirty="0"/>
              <a:t>Debido a que el generador siempre lo apagan a las 24h00,   hay que tomar en cuenta que las 14h00 del eje X es en realidad las 24h00, al instalarlo no se igualó la hora del analizar de redes.</a:t>
            </a:r>
            <a:endParaRPr lang="es-EC" dirty="0"/>
          </a:p>
          <a:p>
            <a:pPr marL="0" indent="0" algn="just">
              <a:buNone/>
            </a:pPr>
            <a:r>
              <a:rPr lang="es-ES" dirty="0"/>
              <a:t>El pico de  potencia máxima de consumo en un día normal de la población de Tiputini es de 172,3 KW alrededor de las 16h00.</a:t>
            </a:r>
            <a:endParaRPr lang="es-EC" dirty="0"/>
          </a:p>
          <a:p>
            <a:pPr marL="0" indent="0" algn="just">
              <a:buNone/>
            </a:pPr>
            <a:r>
              <a:rPr lang="es-ES" dirty="0"/>
              <a:t>Se ha considerado que el consumo del batallón más el sistema de agua potable es igual al valor medido de la carga de la población ya que el consumo del cuartel está alrededor de 130 kW por la información proporcionada en el mismo </a:t>
            </a:r>
            <a:r>
              <a:rPr lang="es-ES" dirty="0" smtClean="0"/>
              <a:t>cuartel.</a:t>
            </a:r>
            <a:endParaRPr lang="es-EC" dirty="0"/>
          </a:p>
        </p:txBody>
      </p:sp>
    </p:spTree>
    <p:extLst>
      <p:ext uri="{BB962C8B-B14F-4D97-AF65-F5344CB8AC3E}">
        <p14:creationId xmlns:p14="http://schemas.microsoft.com/office/powerpoint/2010/main" xmlns="" val="3716220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srcRect/>
          <a:stretch>
            <a:fillRect/>
          </a:stretch>
        </p:blipFill>
        <p:spPr bwMode="auto">
          <a:xfrm>
            <a:off x="677863" y="221258"/>
            <a:ext cx="8596312" cy="5767418"/>
          </a:xfrm>
          <a:prstGeom prst="rect">
            <a:avLst/>
          </a:prstGeom>
          <a:noFill/>
          <a:ln w="9525">
            <a:noFill/>
            <a:miter lim="800000"/>
            <a:headEnd/>
            <a:tailEnd/>
          </a:ln>
        </p:spPr>
      </p:pic>
      <p:sp>
        <p:nvSpPr>
          <p:cNvPr id="5" name="Rectángulo 4"/>
          <p:cNvSpPr/>
          <p:nvPr/>
        </p:nvSpPr>
        <p:spPr>
          <a:xfrm>
            <a:off x="1928019" y="6211669"/>
            <a:ext cx="6096000" cy="646331"/>
          </a:xfrm>
          <a:prstGeom prst="rect">
            <a:avLst/>
          </a:prstGeom>
        </p:spPr>
        <p:txBody>
          <a:bodyPr>
            <a:spAutoFit/>
          </a:bodyPr>
          <a:lstStyle/>
          <a:p>
            <a:pPr marL="179705" algn="ctr">
              <a:spcAft>
                <a:spcPts val="0"/>
              </a:spcAft>
            </a:pPr>
            <a:r>
              <a:rPr lang="es-EC" b="1" dirty="0">
                <a:latin typeface="Arial" panose="020B0604020202020204" pitchFamily="34" charset="0"/>
                <a:ea typeface="Times New Roman" panose="02020603050405020304" pitchFamily="18" charset="0"/>
              </a:rPr>
              <a:t>Figura 1.20A</a:t>
            </a:r>
            <a:r>
              <a:rPr lang="es-ES" dirty="0">
                <a:latin typeface="Arial" panose="020B0604020202020204" pitchFamily="34" charset="0"/>
                <a:ea typeface="Times New Roman" panose="02020603050405020304" pitchFamily="18" charset="0"/>
              </a:rPr>
              <a:t>Curva de carga diaria de la población de Tiputini.</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791150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srcRect/>
          <a:stretch>
            <a:fillRect/>
          </a:stretch>
        </p:blipFill>
        <p:spPr bwMode="auto">
          <a:xfrm>
            <a:off x="829469" y="296864"/>
            <a:ext cx="8293100" cy="5769086"/>
          </a:xfrm>
          <a:prstGeom prst="rect">
            <a:avLst/>
          </a:prstGeom>
          <a:noFill/>
          <a:ln w="9525">
            <a:noFill/>
            <a:miter lim="800000"/>
            <a:headEnd/>
            <a:tailEnd/>
          </a:ln>
        </p:spPr>
      </p:pic>
      <p:sp>
        <p:nvSpPr>
          <p:cNvPr id="5" name="Rectángulo 4"/>
          <p:cNvSpPr/>
          <p:nvPr/>
        </p:nvSpPr>
        <p:spPr>
          <a:xfrm>
            <a:off x="1928019" y="6211669"/>
            <a:ext cx="6096000" cy="646331"/>
          </a:xfrm>
          <a:prstGeom prst="rect">
            <a:avLst/>
          </a:prstGeom>
        </p:spPr>
        <p:txBody>
          <a:bodyPr>
            <a:spAutoFit/>
          </a:bodyPr>
          <a:lstStyle/>
          <a:p>
            <a:pPr marL="179705" algn="ctr">
              <a:spcAft>
                <a:spcPts val="0"/>
              </a:spcAft>
            </a:pPr>
            <a:r>
              <a:rPr lang="es-EC" b="1" dirty="0">
                <a:latin typeface="Arial" panose="020B0604020202020204" pitchFamily="34" charset="0"/>
                <a:ea typeface="Times New Roman" panose="02020603050405020304" pitchFamily="18" charset="0"/>
              </a:rPr>
              <a:t>Figura 1.20B</a:t>
            </a:r>
            <a:r>
              <a:rPr lang="es-ES" dirty="0">
                <a:latin typeface="Arial" panose="020B0604020202020204" pitchFamily="34" charset="0"/>
                <a:ea typeface="Times New Roman" panose="02020603050405020304" pitchFamily="18" charset="0"/>
              </a:rPr>
              <a:t>Curva de carga diaria de la población de Tiputini.</a:t>
            </a:r>
            <a:endParaRPr lang="es-EC"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975118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272011"/>
          </a:xfrm>
        </p:spPr>
        <p:txBody>
          <a:bodyPr/>
          <a:lstStyle/>
          <a:p>
            <a:pPr marL="0" indent="0" algn="ctr">
              <a:buNone/>
            </a:pPr>
            <a:r>
              <a:rPr lang="es-EC" sz="1400" dirty="0"/>
              <a:t>Cuadro No.1 Datos y  curva de carga de </a:t>
            </a:r>
            <a:r>
              <a:rPr lang="es-EC" sz="1400" dirty="0" err="1"/>
              <a:t>Tiputini</a:t>
            </a:r>
            <a:r>
              <a:rPr lang="es-EC" sz="1400" dirty="0"/>
              <a:t> incluyendo el Batallón de Selva y Generador del Sistema de Agua Potable</a:t>
            </a:r>
          </a:p>
          <a:p>
            <a:pPr marL="0" indent="0">
              <a:buNone/>
            </a:pPr>
            <a:endParaRPr lang="es-EC" dirty="0"/>
          </a:p>
        </p:txBody>
      </p:sp>
      <p:pic>
        <p:nvPicPr>
          <p:cNvPr id="5" name="Imagen 4"/>
          <p:cNvPicPr>
            <a:picLocks noChangeAspect="1"/>
          </p:cNvPicPr>
          <p:nvPr/>
        </p:nvPicPr>
        <p:blipFill>
          <a:blip r:embed="rId2" cstate="print"/>
          <a:stretch>
            <a:fillRect/>
          </a:stretch>
        </p:blipFill>
        <p:spPr>
          <a:xfrm>
            <a:off x="811368" y="940158"/>
            <a:ext cx="2485623" cy="5756856"/>
          </a:xfrm>
          <a:prstGeom prst="rect">
            <a:avLst/>
          </a:prstGeom>
        </p:spPr>
      </p:pic>
      <p:pic>
        <p:nvPicPr>
          <p:cNvPr id="6" name="Imagen 5"/>
          <p:cNvPicPr>
            <a:picLocks noChangeAspect="1"/>
          </p:cNvPicPr>
          <p:nvPr/>
        </p:nvPicPr>
        <p:blipFill>
          <a:blip r:embed="rId3" cstate="print"/>
          <a:stretch>
            <a:fillRect/>
          </a:stretch>
        </p:blipFill>
        <p:spPr>
          <a:xfrm>
            <a:off x="4742645" y="1332561"/>
            <a:ext cx="3505200" cy="1771650"/>
          </a:xfrm>
          <a:prstGeom prst="rect">
            <a:avLst/>
          </a:prstGeom>
        </p:spPr>
      </p:pic>
      <p:pic>
        <p:nvPicPr>
          <p:cNvPr id="7" name="Imagen 6"/>
          <p:cNvPicPr>
            <a:picLocks noChangeAspect="1"/>
          </p:cNvPicPr>
          <p:nvPr/>
        </p:nvPicPr>
        <p:blipFill>
          <a:blip r:embed="rId4" cstate="print"/>
          <a:stretch>
            <a:fillRect/>
          </a:stretch>
        </p:blipFill>
        <p:spPr>
          <a:xfrm>
            <a:off x="4742645" y="3380704"/>
            <a:ext cx="3505200" cy="2057400"/>
          </a:xfrm>
          <a:prstGeom prst="rect">
            <a:avLst/>
          </a:prstGeom>
        </p:spPr>
      </p:pic>
    </p:spTree>
    <p:extLst>
      <p:ext uri="{BB962C8B-B14F-4D97-AF65-F5344CB8AC3E}">
        <p14:creationId xmlns:p14="http://schemas.microsoft.com/office/powerpoint/2010/main" xmlns="" val="3437895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90152"/>
            <a:ext cx="8596668" cy="6593983"/>
          </a:xfrm>
        </p:spPr>
        <p:txBody>
          <a:bodyPr/>
          <a:lstStyle/>
          <a:p>
            <a:pPr marL="0" indent="0" algn="just">
              <a:buNone/>
            </a:pPr>
            <a:r>
              <a:rPr lang="es-ES" dirty="0"/>
              <a:t>Teniendo en cuenta el crecimiento </a:t>
            </a:r>
            <a:r>
              <a:rPr lang="es-ES" dirty="0" smtClean="0"/>
              <a:t>poblacional </a:t>
            </a:r>
            <a:r>
              <a:rPr lang="es-ES" dirty="0"/>
              <a:t>de Tiputini y del batallón (tabla adjunta en el capítulo 5 oferta y </a:t>
            </a:r>
            <a:r>
              <a:rPr lang="es-ES" dirty="0" smtClean="0"/>
              <a:t>demanda),</a:t>
            </a:r>
            <a:r>
              <a:rPr lang="es-ES" dirty="0"/>
              <a:t>se considera un incremento del  20% en 10 años de la carga a futuro que lo podemos observar en el siguiente cuadro a </a:t>
            </a:r>
            <a:r>
              <a:rPr lang="es-ES" dirty="0" smtClean="0"/>
              <a:t>continuación.</a:t>
            </a:r>
            <a:endParaRPr lang="es-EC" dirty="0"/>
          </a:p>
        </p:txBody>
      </p:sp>
      <p:pic>
        <p:nvPicPr>
          <p:cNvPr id="4" name="Imagen 3"/>
          <p:cNvPicPr>
            <a:picLocks noChangeAspect="1"/>
          </p:cNvPicPr>
          <p:nvPr/>
        </p:nvPicPr>
        <p:blipFill>
          <a:blip r:embed="rId2" cstate="print"/>
          <a:stretch>
            <a:fillRect/>
          </a:stretch>
        </p:blipFill>
        <p:spPr>
          <a:xfrm>
            <a:off x="1275008" y="1214036"/>
            <a:ext cx="2588385" cy="5470100"/>
          </a:xfrm>
          <a:prstGeom prst="rect">
            <a:avLst/>
          </a:prstGeom>
        </p:spPr>
      </p:pic>
      <p:pic>
        <p:nvPicPr>
          <p:cNvPr id="5" name="Imagen 4"/>
          <p:cNvPicPr>
            <a:picLocks noChangeAspect="1"/>
          </p:cNvPicPr>
          <p:nvPr/>
        </p:nvPicPr>
        <p:blipFill>
          <a:blip r:embed="rId3" cstate="print"/>
          <a:stretch>
            <a:fillRect/>
          </a:stretch>
        </p:blipFill>
        <p:spPr>
          <a:xfrm>
            <a:off x="5517456" y="1653593"/>
            <a:ext cx="3114675" cy="1733550"/>
          </a:xfrm>
          <a:prstGeom prst="rect">
            <a:avLst/>
          </a:prstGeom>
        </p:spPr>
      </p:pic>
      <p:pic>
        <p:nvPicPr>
          <p:cNvPr id="6" name="Imagen 5"/>
          <p:cNvPicPr>
            <a:picLocks noChangeAspect="1"/>
          </p:cNvPicPr>
          <p:nvPr/>
        </p:nvPicPr>
        <p:blipFill>
          <a:blip r:embed="rId4" cstate="print"/>
          <a:stretch>
            <a:fillRect/>
          </a:stretch>
        </p:blipFill>
        <p:spPr>
          <a:xfrm>
            <a:off x="5517456" y="3817109"/>
            <a:ext cx="2962275" cy="2266950"/>
          </a:xfrm>
          <a:prstGeom prst="rect">
            <a:avLst/>
          </a:prstGeom>
        </p:spPr>
      </p:pic>
    </p:spTree>
    <p:extLst>
      <p:ext uri="{BB962C8B-B14F-4D97-AF65-F5344CB8AC3E}">
        <p14:creationId xmlns:p14="http://schemas.microsoft.com/office/powerpoint/2010/main" xmlns="" val="401107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914400" y="218941"/>
            <a:ext cx="7830355" cy="6336405"/>
          </a:xfrm>
        </p:spPr>
        <p:txBody>
          <a:bodyPr>
            <a:normAutofit fontScale="70000" lnSpcReduction="20000"/>
          </a:bodyPr>
          <a:lstStyle/>
          <a:p>
            <a:r>
              <a:rPr lang="es-EC" dirty="0"/>
              <a:t>3.2.1.   SISTEMA DE </a:t>
            </a:r>
            <a:r>
              <a:rPr lang="es-EC" dirty="0" smtClean="0"/>
              <a:t>GENERACIÓN</a:t>
            </a:r>
          </a:p>
          <a:p>
            <a:r>
              <a:rPr lang="es-EC" dirty="0" smtClean="0"/>
              <a:t>3.2.2.   SISTEMA DE ALMACENAMIENTO DE AGUA</a:t>
            </a:r>
          </a:p>
          <a:p>
            <a:r>
              <a:rPr lang="es-EC" dirty="0" smtClean="0"/>
              <a:t>3.2.3</a:t>
            </a:r>
            <a:r>
              <a:rPr lang="es-EC" dirty="0"/>
              <a:t>.   SISTEMA DE TRATAMIENTO DE </a:t>
            </a:r>
            <a:r>
              <a:rPr lang="es-EC" dirty="0" smtClean="0"/>
              <a:t>AGUA</a:t>
            </a:r>
          </a:p>
          <a:p>
            <a:r>
              <a:rPr lang="es-EC" dirty="0" smtClean="0"/>
              <a:t>3.3</a:t>
            </a:r>
            <a:r>
              <a:rPr lang="es-EC" dirty="0"/>
              <a:t>.  DISEÑO </a:t>
            </a:r>
            <a:r>
              <a:rPr lang="es-EC" dirty="0" smtClean="0"/>
              <a:t>TÉRMICO</a:t>
            </a:r>
          </a:p>
          <a:p>
            <a:r>
              <a:rPr lang="es-EC" dirty="0" smtClean="0"/>
              <a:t>3.3.1</a:t>
            </a:r>
            <a:r>
              <a:rPr lang="es-EC" dirty="0"/>
              <a:t>.   CICLO </a:t>
            </a:r>
            <a:r>
              <a:rPr lang="es-EC" dirty="0" smtClean="0"/>
              <a:t>RANKINE</a:t>
            </a:r>
          </a:p>
          <a:p>
            <a:r>
              <a:rPr lang="es-EC" dirty="0" smtClean="0"/>
              <a:t>3.3.2</a:t>
            </a:r>
            <a:r>
              <a:rPr lang="es-EC" dirty="0"/>
              <a:t>.   FLUJO DE </a:t>
            </a:r>
            <a:r>
              <a:rPr lang="es-EC" dirty="0" smtClean="0"/>
              <a:t>VAPOR</a:t>
            </a:r>
          </a:p>
          <a:p>
            <a:r>
              <a:rPr lang="es-EC" dirty="0" smtClean="0"/>
              <a:t>3.3.3</a:t>
            </a:r>
            <a:r>
              <a:rPr lang="es-EC" dirty="0"/>
              <a:t>.   MASA DE </a:t>
            </a:r>
            <a:r>
              <a:rPr lang="es-EC" dirty="0" smtClean="0"/>
              <a:t>COMBUSTIBLE</a:t>
            </a:r>
          </a:p>
          <a:p>
            <a:r>
              <a:rPr lang="es-EC" dirty="0" smtClean="0"/>
              <a:t>3.3.4</a:t>
            </a:r>
            <a:r>
              <a:rPr lang="es-EC" dirty="0"/>
              <a:t>.   EFICIENCIA DE LA </a:t>
            </a:r>
            <a:r>
              <a:rPr lang="es-EC" dirty="0" smtClean="0"/>
              <a:t>CENTRAL</a:t>
            </a:r>
          </a:p>
          <a:p>
            <a:r>
              <a:rPr lang="es-EC" dirty="0" smtClean="0"/>
              <a:t>3.3.5</a:t>
            </a:r>
            <a:r>
              <a:rPr lang="es-EC" dirty="0"/>
              <a:t>.   COSTO ANUAL DE </a:t>
            </a:r>
            <a:r>
              <a:rPr lang="es-EC" dirty="0" smtClean="0"/>
              <a:t>COMBUSTIBLE</a:t>
            </a:r>
          </a:p>
          <a:p>
            <a:r>
              <a:rPr lang="es-EC" dirty="0" smtClean="0"/>
              <a:t>3.3.6.CÁLCULO </a:t>
            </a:r>
            <a:r>
              <a:rPr lang="es-EC" dirty="0"/>
              <a:t>DE ESPESOR Y SELECCIÓN DE AISLANTE PARA LA </a:t>
            </a:r>
            <a:r>
              <a:rPr lang="es-EC" dirty="0" smtClean="0"/>
              <a:t>TUBERÍA</a:t>
            </a:r>
          </a:p>
          <a:p>
            <a:r>
              <a:rPr lang="es-EC" dirty="0" smtClean="0"/>
              <a:t>3.4</a:t>
            </a:r>
            <a:r>
              <a:rPr lang="es-EC" dirty="0"/>
              <a:t>.  DISEÑO </a:t>
            </a:r>
            <a:r>
              <a:rPr lang="es-EC" dirty="0" smtClean="0"/>
              <a:t>MECÁNICO</a:t>
            </a:r>
          </a:p>
          <a:p>
            <a:r>
              <a:rPr lang="es-EC" dirty="0" smtClean="0"/>
              <a:t>3.4.1</a:t>
            </a:r>
            <a:r>
              <a:rPr lang="es-EC" dirty="0"/>
              <a:t>.   DIMENSIONAMIENTO DE LAS TUBERÍAS PRINCIPALES DE </a:t>
            </a:r>
            <a:r>
              <a:rPr lang="es-EC" dirty="0" smtClean="0"/>
              <a:t>VAPOR</a:t>
            </a:r>
          </a:p>
          <a:p>
            <a:r>
              <a:rPr lang="es-EC" dirty="0" smtClean="0"/>
              <a:t>3.4.2</a:t>
            </a:r>
            <a:r>
              <a:rPr lang="es-EC" dirty="0"/>
              <a:t>.  PROCEDIMIENTO DE CÁLCULO DE TUBERÍAS DE </a:t>
            </a:r>
            <a:r>
              <a:rPr lang="es-EC" dirty="0" smtClean="0"/>
              <a:t>VAPOR</a:t>
            </a:r>
          </a:p>
          <a:p>
            <a:endParaRPr lang="es-EC" dirty="0" smtClean="0"/>
          </a:p>
          <a:p>
            <a:pPr marL="0" indent="0">
              <a:buNone/>
            </a:pPr>
            <a:r>
              <a:rPr lang="es-EC" b="1" dirty="0" smtClean="0"/>
              <a:t>CAPITULO 4</a:t>
            </a:r>
          </a:p>
          <a:p>
            <a:pPr marL="0" indent="0">
              <a:buNone/>
            </a:pPr>
            <a:endParaRPr lang="es-EC" dirty="0" smtClean="0"/>
          </a:p>
          <a:p>
            <a:r>
              <a:rPr lang="es-EC" dirty="0" smtClean="0"/>
              <a:t>INGENIERÍA </a:t>
            </a:r>
            <a:r>
              <a:rPr lang="es-EC" dirty="0"/>
              <a:t>DE DETALLE </a:t>
            </a:r>
            <a:endParaRPr lang="es-EC" dirty="0" smtClean="0"/>
          </a:p>
          <a:p>
            <a:r>
              <a:rPr lang="es-EC" dirty="0" smtClean="0"/>
              <a:t>4.1</a:t>
            </a:r>
            <a:r>
              <a:rPr lang="es-EC" dirty="0"/>
              <a:t>.  IDENTIFICACIÓN DE </a:t>
            </a:r>
            <a:r>
              <a:rPr lang="es-EC" dirty="0" smtClean="0"/>
              <a:t>TUBERÍAS</a:t>
            </a:r>
          </a:p>
          <a:p>
            <a:r>
              <a:rPr lang="es-EC" dirty="0" smtClean="0"/>
              <a:t>4.2</a:t>
            </a:r>
            <a:r>
              <a:rPr lang="es-EC" dirty="0"/>
              <a:t>.  IDENTIFICACIÓN DE </a:t>
            </a:r>
            <a:r>
              <a:rPr lang="es-EC" dirty="0" smtClean="0"/>
              <a:t>VÁLVULAS</a:t>
            </a:r>
          </a:p>
          <a:p>
            <a:r>
              <a:rPr lang="es-EC" dirty="0" smtClean="0"/>
              <a:t>4.3</a:t>
            </a:r>
            <a:r>
              <a:rPr lang="es-EC" dirty="0"/>
              <a:t>.  </a:t>
            </a:r>
            <a:r>
              <a:rPr lang="es-EC" dirty="0" smtClean="0"/>
              <a:t>INSTRUMENTACIÓN</a:t>
            </a:r>
          </a:p>
          <a:p>
            <a:r>
              <a:rPr lang="es-EC" dirty="0" smtClean="0"/>
              <a:t>4.3.1</a:t>
            </a:r>
            <a:r>
              <a:rPr lang="es-EC" dirty="0"/>
              <a:t>.   CONTROL </a:t>
            </a:r>
            <a:r>
              <a:rPr lang="es-EC" dirty="0" smtClean="0"/>
              <a:t>DISCRETO</a:t>
            </a:r>
          </a:p>
          <a:p>
            <a:r>
              <a:rPr lang="es-EC" dirty="0" smtClean="0"/>
              <a:t>4.4</a:t>
            </a:r>
            <a:r>
              <a:rPr lang="es-EC" dirty="0"/>
              <a:t>.  DIAGRAMAS DE PROCESOS E INSTRUMENTOS (P&amp;ID</a:t>
            </a:r>
            <a:r>
              <a:rPr lang="es-EC" dirty="0" smtClean="0"/>
              <a:t>)</a:t>
            </a:r>
          </a:p>
          <a:p>
            <a:pPr marL="0" indent="0">
              <a:buNone/>
            </a:pPr>
            <a:endParaRPr lang="es-EC" dirty="0"/>
          </a:p>
        </p:txBody>
      </p:sp>
    </p:spTree>
    <p:extLst>
      <p:ext uri="{BB962C8B-B14F-4D97-AF65-F5344CB8AC3E}">
        <p14:creationId xmlns:p14="http://schemas.microsoft.com/office/powerpoint/2010/main" xmlns="" val="2332361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54547"/>
            <a:ext cx="8596668" cy="6529588"/>
          </a:xfrm>
        </p:spPr>
        <p:txBody>
          <a:bodyPr/>
          <a:lstStyle/>
          <a:p>
            <a:pPr marL="0" indent="0">
              <a:buNone/>
            </a:pPr>
            <a:endParaRPr lang="es-ES" dirty="0" smtClean="0"/>
          </a:p>
          <a:p>
            <a:pPr marL="0" indent="0" algn="just">
              <a:buNone/>
            </a:pPr>
            <a:r>
              <a:rPr lang="es-ES" dirty="0" smtClean="0"/>
              <a:t>Determinadas </a:t>
            </a:r>
            <a:r>
              <a:rPr lang="es-ES" dirty="0"/>
              <a:t>las cargas que la microred tendrá que abastecer hay que considerar algunos aspectos</a:t>
            </a:r>
            <a:r>
              <a:rPr lang="es-ES" dirty="0" smtClean="0"/>
              <a:t>:</a:t>
            </a:r>
          </a:p>
          <a:p>
            <a:pPr marL="0" indent="0" algn="just">
              <a:buNone/>
            </a:pPr>
            <a:endParaRPr lang="es-EC" dirty="0"/>
          </a:p>
          <a:p>
            <a:pPr lvl="0" algn="just"/>
            <a:r>
              <a:rPr lang="es-ES" dirty="0"/>
              <a:t>La carga a futuro es directamente proporcional al consumo económico que </a:t>
            </a:r>
            <a:r>
              <a:rPr lang="es-ES" dirty="0" smtClean="0"/>
              <a:t>posea </a:t>
            </a:r>
            <a:r>
              <a:rPr lang="es-ES" dirty="0"/>
              <a:t>la población de tal manera que depende de las condiciones que se puedan establecer durante cada año</a:t>
            </a:r>
            <a:r>
              <a:rPr lang="es-ES" dirty="0" smtClean="0"/>
              <a:t>.</a:t>
            </a:r>
          </a:p>
          <a:p>
            <a:pPr lvl="0" algn="just"/>
            <a:endParaRPr lang="es-EC" dirty="0"/>
          </a:p>
          <a:p>
            <a:pPr lvl="0" algn="just"/>
            <a:r>
              <a:rPr lang="es-ES" dirty="0"/>
              <a:t>La comunidad de </a:t>
            </a:r>
            <a:r>
              <a:rPr lang="es-ES" dirty="0" smtClean="0"/>
              <a:t>Tiputini esta </a:t>
            </a:r>
            <a:r>
              <a:rPr lang="es-ES" dirty="0"/>
              <a:t>en desarrollo de tal manera que aprovechar sus recursos es fundamental para el proyecto </a:t>
            </a:r>
            <a:r>
              <a:rPr lang="es-ES" dirty="0" smtClean="0"/>
              <a:t>teniendo </a:t>
            </a:r>
            <a:r>
              <a:rPr lang="es-ES" dirty="0"/>
              <a:t>en consideración ser primeramente el complemento (back) del generador actual y a futuro la fuente principal energética para toda la comunidad y el batallón.</a:t>
            </a:r>
            <a:endParaRPr lang="es-EC" dirty="0"/>
          </a:p>
          <a:p>
            <a:pPr marL="0" indent="0">
              <a:buNone/>
            </a:pPr>
            <a:endParaRPr lang="es-EC" dirty="0"/>
          </a:p>
        </p:txBody>
      </p:sp>
    </p:spTree>
    <p:extLst>
      <p:ext uri="{BB962C8B-B14F-4D97-AF65-F5344CB8AC3E}">
        <p14:creationId xmlns:p14="http://schemas.microsoft.com/office/powerpoint/2010/main" xmlns="" val="517094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03031"/>
            <a:ext cx="8596668" cy="6593983"/>
          </a:xfrm>
        </p:spPr>
        <p:txBody>
          <a:bodyPr/>
          <a:lstStyle/>
          <a:p>
            <a:pPr marL="0" indent="0">
              <a:buNone/>
            </a:pPr>
            <a:r>
              <a:rPr lang="es-ES" b="1" dirty="0"/>
              <a:t>DESCRIPCIÓN DE LOS COMPONENTES DEL SISTEMA DE GENERACIÓN, ALMACENAMIENTO Y TRATAMIENTO DE </a:t>
            </a:r>
            <a:r>
              <a:rPr lang="es-ES" b="1" dirty="0" smtClean="0"/>
              <a:t>AGUA</a:t>
            </a:r>
            <a:endParaRPr lang="es-EC" dirty="0"/>
          </a:p>
          <a:p>
            <a:pPr marL="0" indent="0">
              <a:buNone/>
            </a:pPr>
            <a:r>
              <a:rPr lang="es-ES" b="1" dirty="0" smtClean="0"/>
              <a:t>SISTEMA </a:t>
            </a:r>
            <a:r>
              <a:rPr lang="es-ES" b="1" dirty="0"/>
              <a:t>DE </a:t>
            </a:r>
            <a:r>
              <a:rPr lang="es-ES" b="1" dirty="0" smtClean="0"/>
              <a:t>GENERACIÓN</a:t>
            </a:r>
            <a:endParaRPr lang="es-EC" dirty="0"/>
          </a:p>
          <a:p>
            <a:pPr marL="0" indent="0">
              <a:buNone/>
            </a:pPr>
            <a:r>
              <a:rPr lang="es-ES" b="1" dirty="0" smtClean="0"/>
              <a:t>TURBINA </a:t>
            </a:r>
            <a:r>
              <a:rPr lang="es-ES" b="1" dirty="0"/>
              <a:t>Y GENERADOR </a:t>
            </a:r>
            <a:r>
              <a:rPr lang="es-ES" b="1" dirty="0" smtClean="0"/>
              <a:t>ELÉCTRICO</a:t>
            </a:r>
          </a:p>
          <a:p>
            <a:pPr marL="0" indent="0" algn="just">
              <a:buNone/>
            </a:pPr>
            <a:r>
              <a:rPr lang="es-ES" dirty="0"/>
              <a:t>La turbina será de una sola etapa, también debe incluir un sistema de lubricación adecuado de los componentes que por su modo de operación tengan movimiento relativo entre sí. </a:t>
            </a:r>
            <a:endParaRPr lang="es-ES" dirty="0" smtClean="0"/>
          </a:p>
          <a:p>
            <a:pPr marL="0" indent="0" algn="just">
              <a:buNone/>
            </a:pPr>
            <a:endParaRPr lang="es-ES" dirty="0"/>
          </a:p>
          <a:p>
            <a:pPr marL="0" indent="0" algn="just">
              <a:buNone/>
            </a:pPr>
            <a:endParaRPr lang="es-EC" dirty="0"/>
          </a:p>
          <a:p>
            <a:pPr marL="0" indent="0">
              <a:buNone/>
            </a:pPr>
            <a:endParaRPr lang="es-EC" dirty="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2828862751"/>
              </p:ext>
            </p:extLst>
          </p:nvPr>
        </p:nvGraphicFramePr>
        <p:xfrm>
          <a:off x="1661375" y="3021412"/>
          <a:ext cx="6260025" cy="3675602"/>
        </p:xfrm>
        <a:graphic>
          <a:graphicData uri="http://schemas.openxmlformats.org/drawingml/2006/table">
            <a:tbl>
              <a:tblPr firstRow="1" firstCol="1" bandRow="1">
                <a:tableStyleId>{5C22544A-7EE6-4342-B048-85BDC9FD1C3A}</a:tableStyleId>
              </a:tblPr>
              <a:tblGrid>
                <a:gridCol w="1153075"/>
                <a:gridCol w="5106950"/>
              </a:tblGrid>
              <a:tr h="369114">
                <a:tc>
                  <a:txBody>
                    <a:bodyPr/>
                    <a:lstStyle/>
                    <a:p>
                      <a:pPr algn="just">
                        <a:lnSpc>
                          <a:spcPct val="150000"/>
                        </a:lnSpc>
                        <a:spcAft>
                          <a:spcPts val="0"/>
                        </a:spcAft>
                      </a:pPr>
                      <a:r>
                        <a:rPr lang="es-ES_tradnl" sz="1200">
                          <a:effectLst/>
                        </a:rPr>
                        <a:t>Equipo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s-ES_tradnl" sz="1200">
                          <a:effectLst/>
                        </a:rPr>
                        <a:t>Especificaciones TB-100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3306488">
                <a:tc>
                  <a:txBody>
                    <a:bodyPr/>
                    <a:lstStyle/>
                    <a:p>
                      <a:pPr algn="just">
                        <a:lnSpc>
                          <a:spcPct val="150000"/>
                        </a:lnSpc>
                        <a:spcAft>
                          <a:spcPts val="0"/>
                        </a:spcAft>
                      </a:pPr>
                      <a:r>
                        <a:rPr lang="es-ES_tradnl" sz="1200">
                          <a:effectLst/>
                        </a:rPr>
                        <a:t>Turbina-Generador</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200" dirty="0">
                          <a:effectLst/>
                        </a:rPr>
                        <a:t>- Generador de 537 KVA (430 </a:t>
                      </a:r>
                      <a:r>
                        <a:rPr lang="es-ES_tradnl" sz="1200" dirty="0" err="1">
                          <a:effectLst/>
                        </a:rPr>
                        <a:t>Kw</a:t>
                      </a:r>
                      <a:r>
                        <a:rPr lang="es-ES_tradnl" sz="1200" dirty="0">
                          <a:effectLst/>
                        </a:rPr>
                        <a:t>)</a:t>
                      </a:r>
                      <a:endParaRPr lang="es-EC" sz="1200" dirty="0">
                        <a:effectLst/>
                      </a:endParaRPr>
                    </a:p>
                    <a:p>
                      <a:pPr algn="just">
                        <a:lnSpc>
                          <a:spcPct val="150000"/>
                        </a:lnSpc>
                        <a:spcAft>
                          <a:spcPts val="0"/>
                        </a:spcAft>
                      </a:pPr>
                      <a:r>
                        <a:rPr lang="es-ES_tradnl" sz="1200" dirty="0">
                          <a:effectLst/>
                        </a:rPr>
                        <a:t>-Turbina de condensación de una etapa.</a:t>
                      </a:r>
                      <a:endParaRPr lang="es-EC" sz="1200" dirty="0">
                        <a:effectLst/>
                      </a:endParaRPr>
                    </a:p>
                    <a:p>
                      <a:pPr algn="just">
                        <a:lnSpc>
                          <a:spcPct val="150000"/>
                        </a:lnSpc>
                        <a:spcAft>
                          <a:spcPts val="0"/>
                        </a:spcAft>
                      </a:pPr>
                      <a:r>
                        <a:rPr lang="es-ES_tradnl" sz="1200" dirty="0">
                          <a:effectLst/>
                        </a:rPr>
                        <a:t>-Presión máxima de ingreso 45 Bar</a:t>
                      </a:r>
                      <a:endParaRPr lang="es-EC" sz="1200" dirty="0">
                        <a:effectLst/>
                      </a:endParaRPr>
                    </a:p>
                    <a:p>
                      <a:pPr algn="just">
                        <a:lnSpc>
                          <a:spcPct val="150000"/>
                        </a:lnSpc>
                        <a:spcAft>
                          <a:spcPts val="0"/>
                        </a:spcAft>
                      </a:pPr>
                      <a:r>
                        <a:rPr lang="es-ES_tradnl" sz="1200" dirty="0">
                          <a:effectLst/>
                        </a:rPr>
                        <a:t>-Temperatura máxima 450ºC.</a:t>
                      </a:r>
                      <a:endParaRPr lang="es-EC" sz="1200" dirty="0">
                        <a:effectLst/>
                      </a:endParaRPr>
                    </a:p>
                    <a:p>
                      <a:pPr algn="just">
                        <a:lnSpc>
                          <a:spcPct val="150000"/>
                        </a:lnSpc>
                        <a:spcAft>
                          <a:spcPts val="0"/>
                        </a:spcAft>
                      </a:pPr>
                      <a:r>
                        <a:rPr lang="es-ES_tradnl" sz="1200" dirty="0">
                          <a:effectLst/>
                        </a:rPr>
                        <a:t>-Sistema de lubricación.</a:t>
                      </a:r>
                      <a:endParaRPr lang="es-EC" sz="1200" dirty="0">
                        <a:effectLst/>
                      </a:endParaRPr>
                    </a:p>
                    <a:p>
                      <a:pPr algn="just">
                        <a:lnSpc>
                          <a:spcPct val="150000"/>
                        </a:lnSpc>
                        <a:spcAft>
                          <a:spcPts val="0"/>
                        </a:spcAft>
                      </a:pPr>
                      <a:r>
                        <a:rPr lang="es-ES_tradnl" sz="1200" dirty="0">
                          <a:effectLst/>
                        </a:rPr>
                        <a:t>-Acoplamiento con reductor y medidor de velocidad EDG (</a:t>
                      </a:r>
                      <a:r>
                        <a:rPr lang="es-ES_tradnl" sz="1200" dirty="0" err="1">
                          <a:effectLst/>
                        </a:rPr>
                        <a:t>Elliot</a:t>
                      </a:r>
                      <a:r>
                        <a:rPr lang="es-ES_tradnl" sz="1200" dirty="0">
                          <a:effectLst/>
                        </a:rPr>
                        <a:t> Digital </a:t>
                      </a:r>
                      <a:r>
                        <a:rPr lang="es-ES_tradnl" sz="1200" dirty="0" err="1">
                          <a:effectLst/>
                        </a:rPr>
                        <a:t>Governor</a:t>
                      </a:r>
                      <a:r>
                        <a:rPr lang="es-ES_tradnl" sz="1200" dirty="0">
                          <a:effectLst/>
                        </a:rPr>
                        <a:t>)</a:t>
                      </a:r>
                      <a:endParaRPr lang="es-EC" sz="1200" dirty="0">
                        <a:effectLst/>
                      </a:endParaRPr>
                    </a:p>
                    <a:p>
                      <a:pPr algn="just">
                        <a:lnSpc>
                          <a:spcPct val="150000"/>
                        </a:lnSpc>
                        <a:spcAft>
                          <a:spcPts val="0"/>
                        </a:spcAft>
                      </a:pPr>
                      <a:r>
                        <a:rPr lang="es-ES_tradnl" sz="1200" dirty="0">
                          <a:effectLst/>
                        </a:rPr>
                        <a:t>- La eficiencia del generador al menos 95%.</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593616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80305"/>
            <a:ext cx="8596668" cy="6439436"/>
          </a:xfrm>
        </p:spPr>
        <p:txBody>
          <a:bodyPr>
            <a:normAutofit fontScale="92500"/>
          </a:bodyPr>
          <a:lstStyle/>
          <a:p>
            <a:pPr marL="0" indent="0">
              <a:buNone/>
            </a:pPr>
            <a:r>
              <a:rPr lang="es-ES" b="1" dirty="0"/>
              <a:t>CALDERA </a:t>
            </a:r>
            <a:endParaRPr lang="es-EC" dirty="0"/>
          </a:p>
          <a:p>
            <a:pPr marL="0" indent="0" algn="just">
              <a:buNone/>
            </a:pPr>
            <a:r>
              <a:rPr lang="es-ES" dirty="0"/>
              <a:t>La eficiencia del generador de vapor debe ser superior a 85%.Cada uno de los elementos que conforman el sistema de distribución de vapor garantizarán el suministro eficiente de vapor a la turbina, así como, la recirculación de condensado desde la salida de la misma hasta el ingreso a la caldera para completar el Ciclo Termodinámico de operación de la central </a:t>
            </a:r>
            <a:r>
              <a:rPr lang="es-ES" dirty="0" smtClean="0"/>
              <a:t>térmica.</a:t>
            </a:r>
          </a:p>
          <a:p>
            <a:pPr marL="0" indent="0" algn="just">
              <a:buNone/>
            </a:pPr>
            <a:endParaRPr lang="es-ES" b="1" dirty="0" smtClean="0"/>
          </a:p>
          <a:p>
            <a:pPr marL="0" indent="0" algn="just">
              <a:buNone/>
            </a:pPr>
            <a:r>
              <a:rPr lang="es-ES" b="1" dirty="0" smtClean="0"/>
              <a:t>CONCIDERACIONES </a:t>
            </a:r>
            <a:r>
              <a:rPr lang="es-ES" b="1" dirty="0"/>
              <a:t>PARA SELECCIÓN DE LA </a:t>
            </a:r>
            <a:r>
              <a:rPr lang="es-ES" b="1" dirty="0" smtClean="0"/>
              <a:t>CALDERA</a:t>
            </a:r>
          </a:p>
          <a:p>
            <a:pPr marL="0" indent="0" algn="just">
              <a:buNone/>
            </a:pPr>
            <a:endParaRPr lang="es-ES" dirty="0" smtClean="0"/>
          </a:p>
          <a:p>
            <a:pPr algn="just"/>
            <a:r>
              <a:rPr lang="es-ES" dirty="0"/>
              <a:t>La industria de construcción de calderas y de recipientes a presión está estrechamente regulada por la Sociedad Americana de Ingenieros Mecánicos (ASME) y los códigos emitidos por este organismo, son aquellos que gobiernan el diseño, construcción, montaje e inspección con el objetivo de asegurar la calidad de los equipos construidos bajo lineamientos y recomendaciones establecidas.</a:t>
            </a:r>
            <a:endParaRPr lang="es-EC" dirty="0"/>
          </a:p>
          <a:p>
            <a:pPr algn="just"/>
            <a:r>
              <a:rPr lang="es-ES" dirty="0"/>
              <a:t>Todos los recipientes sometidos a presión y calderas deben tener un estampe ASME que avale su construcción bajo el código empleado.</a:t>
            </a:r>
            <a:endParaRPr lang="es-EC" dirty="0"/>
          </a:p>
          <a:p>
            <a:pPr algn="just"/>
            <a:r>
              <a:rPr lang="es-ES" dirty="0"/>
              <a:t>Consideraciones ambientales vigentes modelan el diseño y desempeño de los equipos, emisiones, descarga de fluidos a sumideros limitan el uso exclusivo de un generador en un lugar específico, por lo que en base a estos aspectos el sistema de generación deberá tener equipos y accesorios adicionales para disminuir el impacto ambiental que podría generar la implementación de un generador. </a:t>
            </a:r>
            <a:endParaRPr lang="es-EC" dirty="0"/>
          </a:p>
        </p:txBody>
      </p:sp>
    </p:spTree>
    <p:extLst>
      <p:ext uri="{BB962C8B-B14F-4D97-AF65-F5344CB8AC3E}">
        <p14:creationId xmlns:p14="http://schemas.microsoft.com/office/powerpoint/2010/main" xmlns="" val="87430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349284"/>
          </a:xfrm>
        </p:spPr>
        <p:txBody>
          <a:bodyPr/>
          <a:lstStyle/>
          <a:p>
            <a:pPr marL="0" indent="0" algn="ctr">
              <a:buNone/>
            </a:pPr>
            <a:r>
              <a:rPr lang="es-EC" dirty="0"/>
              <a:t>Tabla 1.11</a:t>
            </a:r>
            <a:r>
              <a:rPr lang="es-EC" b="1" dirty="0"/>
              <a:t>Requerimientos para selección de caldera</a:t>
            </a:r>
            <a:endParaRPr lang="es-EC" dirty="0"/>
          </a:p>
        </p:txBody>
      </p:sp>
      <p:pic>
        <p:nvPicPr>
          <p:cNvPr id="9" name="Imagen 8"/>
          <p:cNvPicPr>
            <a:picLocks noChangeAspect="1"/>
          </p:cNvPicPr>
          <p:nvPr/>
        </p:nvPicPr>
        <p:blipFill>
          <a:blip r:embed="rId2" cstate="print"/>
          <a:stretch>
            <a:fillRect/>
          </a:stretch>
        </p:blipFill>
        <p:spPr>
          <a:xfrm>
            <a:off x="798490" y="952366"/>
            <a:ext cx="8049296" cy="5667375"/>
          </a:xfrm>
          <a:prstGeom prst="rect">
            <a:avLst/>
          </a:prstGeom>
        </p:spPr>
      </p:pic>
    </p:spTree>
    <p:extLst>
      <p:ext uri="{BB962C8B-B14F-4D97-AF65-F5344CB8AC3E}">
        <p14:creationId xmlns:p14="http://schemas.microsoft.com/office/powerpoint/2010/main" xmlns="" val="2365878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400800"/>
          </a:xfrm>
        </p:spPr>
        <p:txBody>
          <a:bodyPr/>
          <a:lstStyle/>
          <a:p>
            <a:pPr marL="0" indent="0">
              <a:buNone/>
            </a:pPr>
            <a:r>
              <a:rPr lang="es-EC" dirty="0" smtClean="0"/>
              <a:t>Especificaciones de la Caldera Seleccionada</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xmlns="" val="2256724220"/>
              </p:ext>
            </p:extLst>
          </p:nvPr>
        </p:nvGraphicFramePr>
        <p:xfrm>
          <a:off x="1493951" y="1326523"/>
          <a:ext cx="6326936" cy="4481848"/>
        </p:xfrm>
        <a:graphic>
          <a:graphicData uri="http://schemas.openxmlformats.org/drawingml/2006/table">
            <a:tbl>
              <a:tblPr firstRow="1" firstCol="1" bandRow="1">
                <a:tableStyleId>{5C22544A-7EE6-4342-B048-85BDC9FD1C3A}</a:tableStyleId>
              </a:tblPr>
              <a:tblGrid>
                <a:gridCol w="1113348"/>
                <a:gridCol w="5213588"/>
              </a:tblGrid>
              <a:tr h="426908">
                <a:tc>
                  <a:txBody>
                    <a:bodyPr/>
                    <a:lstStyle/>
                    <a:p>
                      <a:pPr algn="just">
                        <a:lnSpc>
                          <a:spcPct val="150000"/>
                        </a:lnSpc>
                        <a:spcAft>
                          <a:spcPts val="0"/>
                        </a:spcAft>
                      </a:pPr>
                      <a:r>
                        <a:rPr lang="es-ES_tradnl" sz="1200">
                          <a:effectLst/>
                        </a:rPr>
                        <a:t>Equipo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s-ES_tradnl" sz="1200">
                          <a:effectLst/>
                        </a:rPr>
                        <a:t>Especificaciones CL-100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4054940">
                <a:tc>
                  <a:txBody>
                    <a:bodyPr/>
                    <a:lstStyle/>
                    <a:p>
                      <a:pPr algn="just">
                        <a:lnSpc>
                          <a:spcPct val="150000"/>
                        </a:lnSpc>
                        <a:spcAft>
                          <a:spcPts val="0"/>
                        </a:spcAft>
                      </a:pPr>
                      <a:r>
                        <a:rPr lang="es-ES_tradnl" sz="1200">
                          <a:effectLst/>
                        </a:rPr>
                        <a:t>Generador de Vapor</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200" dirty="0">
                          <a:effectLst/>
                        </a:rPr>
                        <a:t>-Caldera </a:t>
                      </a:r>
                      <a:r>
                        <a:rPr lang="es-ES_tradnl" sz="1200" dirty="0" err="1" smtClean="0">
                          <a:effectLst/>
                        </a:rPr>
                        <a:t>acuotubulares</a:t>
                      </a:r>
                      <a:r>
                        <a:rPr lang="es-ES_tradnl" sz="1200" dirty="0" smtClean="0">
                          <a:effectLst/>
                        </a:rPr>
                        <a:t> diseñada </a:t>
                      </a:r>
                      <a:r>
                        <a:rPr lang="es-ES_tradnl" sz="1200" dirty="0">
                          <a:effectLst/>
                        </a:rPr>
                        <a:t>para trabajar con biomasa con humedad de hasta 50 y 75 %.</a:t>
                      </a:r>
                      <a:endParaRPr lang="es-EC" sz="1200" dirty="0">
                        <a:effectLst/>
                      </a:endParaRPr>
                    </a:p>
                    <a:p>
                      <a:pPr algn="just">
                        <a:lnSpc>
                          <a:spcPct val="150000"/>
                        </a:lnSpc>
                        <a:spcAft>
                          <a:spcPts val="0"/>
                        </a:spcAft>
                      </a:pPr>
                      <a:r>
                        <a:rPr lang="es-ES_tradnl" sz="1200" dirty="0">
                          <a:effectLst/>
                        </a:rPr>
                        <a:t>-Capacidad de generación de vapor de 10 a 60 ton/h.</a:t>
                      </a:r>
                      <a:endParaRPr lang="es-EC" sz="1200" dirty="0">
                        <a:effectLst/>
                      </a:endParaRPr>
                    </a:p>
                    <a:p>
                      <a:pPr algn="just">
                        <a:lnSpc>
                          <a:spcPct val="150000"/>
                        </a:lnSpc>
                        <a:spcAft>
                          <a:spcPts val="0"/>
                        </a:spcAft>
                      </a:pPr>
                      <a:r>
                        <a:rPr lang="es-ES_tradnl" sz="1200" dirty="0">
                          <a:effectLst/>
                        </a:rPr>
                        <a:t>-Potencia útil de salida 7 a 42 </a:t>
                      </a:r>
                      <a:r>
                        <a:rPr lang="es-ES_tradnl" sz="1200" dirty="0" err="1">
                          <a:effectLst/>
                        </a:rPr>
                        <a:t>Mw</a:t>
                      </a:r>
                      <a:r>
                        <a:rPr lang="es-ES_tradnl" sz="1200" dirty="0">
                          <a:effectLst/>
                        </a:rPr>
                        <a:t>.</a:t>
                      </a:r>
                      <a:endParaRPr lang="es-EC" sz="1200" dirty="0">
                        <a:effectLst/>
                      </a:endParaRPr>
                    </a:p>
                    <a:p>
                      <a:pPr algn="just">
                        <a:lnSpc>
                          <a:spcPct val="150000"/>
                        </a:lnSpc>
                        <a:spcAft>
                          <a:spcPts val="0"/>
                        </a:spcAft>
                      </a:pPr>
                      <a:r>
                        <a:rPr lang="es-ES_tradnl" sz="1200" dirty="0">
                          <a:effectLst/>
                        </a:rPr>
                        <a:t>-Presión de diseño 20 a 60 bar.</a:t>
                      </a:r>
                      <a:endParaRPr lang="es-EC" sz="1200" dirty="0">
                        <a:effectLst/>
                      </a:endParaRPr>
                    </a:p>
                    <a:p>
                      <a:pPr algn="just">
                        <a:lnSpc>
                          <a:spcPct val="150000"/>
                        </a:lnSpc>
                        <a:spcAft>
                          <a:spcPts val="0"/>
                        </a:spcAft>
                      </a:pPr>
                      <a:r>
                        <a:rPr lang="es-ES_tradnl" sz="1200" dirty="0">
                          <a:effectLst/>
                        </a:rPr>
                        <a:t>-Temperatura de vapor de 350 a 450 °C.</a:t>
                      </a:r>
                      <a:endParaRPr lang="es-EC" sz="1200" dirty="0">
                        <a:effectLst/>
                      </a:endParaRPr>
                    </a:p>
                    <a:p>
                      <a:pPr algn="just">
                        <a:lnSpc>
                          <a:spcPct val="150000"/>
                        </a:lnSpc>
                        <a:spcAft>
                          <a:spcPts val="0"/>
                        </a:spcAft>
                      </a:pPr>
                      <a:r>
                        <a:rPr lang="es-ES_tradnl" sz="1200" dirty="0">
                          <a:effectLst/>
                        </a:rPr>
                        <a:t>-Rendimiento 85%.</a:t>
                      </a:r>
                      <a:endParaRPr lang="es-EC" sz="1200" dirty="0">
                        <a:effectLst/>
                      </a:endParaRPr>
                    </a:p>
                    <a:p>
                      <a:pPr algn="just">
                        <a:lnSpc>
                          <a:spcPct val="150000"/>
                        </a:lnSpc>
                        <a:spcAft>
                          <a:spcPts val="0"/>
                        </a:spcAft>
                      </a:pPr>
                      <a:r>
                        <a:rPr lang="es-ES_tradnl" sz="1200" dirty="0">
                          <a:effectLst/>
                        </a:rPr>
                        <a:t>-Circulación natural.</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163613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6452315"/>
          </a:xfrm>
        </p:spPr>
        <p:txBody>
          <a:bodyPr/>
          <a:lstStyle/>
          <a:p>
            <a:pPr marL="0" indent="0">
              <a:buNone/>
            </a:pPr>
            <a:r>
              <a:rPr lang="es-ES" b="1" dirty="0"/>
              <a:t>CONDENSADOR</a:t>
            </a:r>
            <a:endParaRPr lang="es-EC" dirty="0"/>
          </a:p>
          <a:p>
            <a:pPr marL="0" indent="0" algn="just">
              <a:buNone/>
            </a:pPr>
            <a:r>
              <a:rPr lang="es-ES" dirty="0"/>
              <a:t>Para el condensador se tiene que considerar los tubos del cliente, que deben cumplir con el peso y vibraciones para pasar al enfriador. Se debe proporcionan una distancia mínima de 2 m entre las tomas de aire y/o obstáculos. </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3550997207"/>
              </p:ext>
            </p:extLst>
          </p:nvPr>
        </p:nvGraphicFramePr>
        <p:xfrm>
          <a:off x="1828800" y="2408350"/>
          <a:ext cx="6249663" cy="2885156"/>
        </p:xfrm>
        <a:graphic>
          <a:graphicData uri="http://schemas.openxmlformats.org/drawingml/2006/table">
            <a:tbl>
              <a:tblPr firstRow="1" firstCol="1" bandRow="1">
                <a:tableStyleId>{5C22544A-7EE6-4342-B048-85BDC9FD1C3A}</a:tableStyleId>
              </a:tblPr>
              <a:tblGrid>
                <a:gridCol w="1099750"/>
                <a:gridCol w="5149913"/>
              </a:tblGrid>
              <a:tr h="375080">
                <a:tc>
                  <a:txBody>
                    <a:bodyPr/>
                    <a:lstStyle/>
                    <a:p>
                      <a:pPr algn="just">
                        <a:lnSpc>
                          <a:spcPct val="150000"/>
                        </a:lnSpc>
                        <a:spcAft>
                          <a:spcPts val="0"/>
                        </a:spcAft>
                      </a:pPr>
                      <a:r>
                        <a:rPr lang="es-ES_tradnl" sz="1200">
                          <a:effectLst/>
                        </a:rPr>
                        <a:t>Equipo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s-ES_tradnl" sz="1200">
                          <a:effectLst/>
                        </a:rPr>
                        <a:t>Especificaciones CD-100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2510076">
                <a:tc>
                  <a:txBody>
                    <a:bodyPr/>
                    <a:lstStyle/>
                    <a:p>
                      <a:pPr algn="just">
                        <a:lnSpc>
                          <a:spcPct val="150000"/>
                        </a:lnSpc>
                        <a:spcAft>
                          <a:spcPts val="0"/>
                        </a:spcAft>
                      </a:pPr>
                      <a:r>
                        <a:rPr lang="es-ES_tradnl" sz="1200">
                          <a:effectLst/>
                        </a:rPr>
                        <a:t>Condensador de Vapor</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200" dirty="0">
                          <a:effectLst/>
                        </a:rPr>
                        <a:t>-Alta eficacia y baja pérdida de presión.</a:t>
                      </a:r>
                      <a:endParaRPr lang="es-EC" sz="1200" dirty="0">
                        <a:effectLst/>
                      </a:endParaRPr>
                    </a:p>
                    <a:p>
                      <a:pPr algn="just">
                        <a:lnSpc>
                          <a:spcPct val="150000"/>
                        </a:lnSpc>
                        <a:spcAft>
                          <a:spcPts val="0"/>
                        </a:spcAft>
                      </a:pPr>
                      <a:r>
                        <a:rPr lang="es-ES_tradnl" sz="1200" dirty="0">
                          <a:effectLst/>
                        </a:rPr>
                        <a:t>-Fácil limpieza y durabilidad ilimitada con el cuidado.</a:t>
                      </a:r>
                      <a:endParaRPr lang="es-EC" sz="1200" dirty="0">
                        <a:effectLst/>
                      </a:endParaRPr>
                    </a:p>
                    <a:p>
                      <a:pPr algn="just">
                        <a:lnSpc>
                          <a:spcPct val="150000"/>
                        </a:lnSpc>
                        <a:spcAft>
                          <a:spcPts val="0"/>
                        </a:spcAft>
                      </a:pPr>
                      <a:r>
                        <a:rPr lang="es-ES_tradnl" sz="1200" dirty="0">
                          <a:effectLst/>
                        </a:rPr>
                        <a:t>-Máxima eficiencia de trasferencia de calor.</a:t>
                      </a:r>
                      <a:endParaRPr lang="es-EC" sz="1200" dirty="0">
                        <a:effectLst/>
                      </a:endParaRPr>
                    </a:p>
                    <a:p>
                      <a:pPr algn="just">
                        <a:lnSpc>
                          <a:spcPct val="150000"/>
                        </a:lnSpc>
                        <a:spcAft>
                          <a:spcPts val="0"/>
                        </a:spcAft>
                      </a:pPr>
                      <a:r>
                        <a:rPr lang="es-ES_tradnl" sz="1200" dirty="0">
                          <a:effectLst/>
                        </a:rPr>
                        <a:t>-Alta resistencia térmica y mecánica.</a:t>
                      </a:r>
                      <a:endParaRPr lang="es-EC" sz="1200" dirty="0">
                        <a:effectLst/>
                      </a:endParaRPr>
                    </a:p>
                    <a:p>
                      <a:pPr algn="just">
                        <a:lnSpc>
                          <a:spcPct val="150000"/>
                        </a:lnSpc>
                        <a:spcAft>
                          <a:spcPts val="0"/>
                        </a:spcAft>
                      </a:pPr>
                      <a:r>
                        <a:rPr lang="es-ES_tradnl" sz="1200" dirty="0">
                          <a:effectLst/>
                        </a:rPr>
                        <a:t>-Posee un ventilador axial.</a:t>
                      </a:r>
                      <a:endParaRPr lang="es-EC" sz="1200" dirty="0">
                        <a:effectLst/>
                      </a:endParaRPr>
                    </a:p>
                    <a:p>
                      <a:pPr algn="just">
                        <a:lnSpc>
                          <a:spcPct val="150000"/>
                        </a:lnSpc>
                        <a:spcAft>
                          <a:spcPts val="0"/>
                        </a:spcAft>
                      </a:pPr>
                      <a:r>
                        <a:rPr lang="es-ES_tradnl" sz="1200" dirty="0">
                          <a:effectLst/>
                        </a:rPr>
                        <a:t>-Posee una bomba centrifuga interna.</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2044256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06063"/>
            <a:ext cx="8596668" cy="6323526"/>
          </a:xfrm>
        </p:spPr>
        <p:txBody>
          <a:bodyPr/>
          <a:lstStyle/>
          <a:p>
            <a:pPr marL="0" indent="0">
              <a:buNone/>
            </a:pPr>
            <a:r>
              <a:rPr lang="es-ES" b="1" dirty="0"/>
              <a:t>PIERNA COLECTORA</a:t>
            </a:r>
            <a:endParaRPr lang="es-EC" dirty="0"/>
          </a:p>
          <a:p>
            <a:pPr marL="0" indent="0" algn="just">
              <a:buNone/>
            </a:pPr>
            <a:r>
              <a:rPr lang="es-ES" dirty="0"/>
              <a:t>La función de las piernas colectoras es remover el condensado de las tuberías de trasporte de vapor, son llamadas también como patas de </a:t>
            </a:r>
            <a:r>
              <a:rPr lang="es-ES" dirty="0" smtClean="0"/>
              <a:t>goteo .</a:t>
            </a:r>
            <a:r>
              <a:rPr lang="es-ES" dirty="0"/>
              <a:t>El TD1464 es un purgador termodinámico para vapor a media presión con extremos para soldar o con bridas, adecuado para drenaje </a:t>
            </a:r>
            <a:r>
              <a:rPr lang="es-ES" dirty="0" smtClean="0"/>
              <a:t>de líneas </a:t>
            </a:r>
            <a:r>
              <a:rPr lang="es-ES" dirty="0"/>
              <a:t>principales</a:t>
            </a:r>
            <a:r>
              <a:rPr lang="es-ES" dirty="0" smtClean="0"/>
              <a:t>.</a:t>
            </a:r>
          </a:p>
          <a:p>
            <a:pPr marL="0" indent="0" algn="just">
              <a:buNone/>
            </a:pPr>
            <a:endParaRPr lang="es-ES" dirty="0"/>
          </a:p>
          <a:p>
            <a:pPr marL="0" indent="0" algn="just">
              <a:buNone/>
            </a:pPr>
            <a:endParaRPr lang="es-EC" dirty="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401106111"/>
              </p:ext>
            </p:extLst>
          </p:nvPr>
        </p:nvGraphicFramePr>
        <p:xfrm>
          <a:off x="1571223" y="2562897"/>
          <a:ext cx="6709892" cy="2728704"/>
        </p:xfrm>
        <a:graphic>
          <a:graphicData uri="http://schemas.openxmlformats.org/drawingml/2006/table">
            <a:tbl>
              <a:tblPr firstRow="1" firstCol="1" bandRow="1">
                <a:tableStyleId>{5C22544A-7EE6-4342-B048-85BDC9FD1C3A}</a:tableStyleId>
              </a:tblPr>
              <a:tblGrid>
                <a:gridCol w="1180737"/>
                <a:gridCol w="5529155"/>
              </a:tblGrid>
              <a:tr h="355105">
                <a:tc>
                  <a:txBody>
                    <a:bodyPr/>
                    <a:lstStyle/>
                    <a:p>
                      <a:pPr algn="just">
                        <a:lnSpc>
                          <a:spcPct val="150000"/>
                        </a:lnSpc>
                        <a:spcAft>
                          <a:spcPts val="0"/>
                        </a:spcAft>
                      </a:pPr>
                      <a:r>
                        <a:rPr lang="es-ES_tradnl" sz="1200">
                          <a:effectLst/>
                        </a:rPr>
                        <a:t>Equipo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s-ES_tradnl" sz="1200">
                          <a:effectLst/>
                        </a:rPr>
                        <a:t>Especificaciones PC-1</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2373599">
                <a:tc>
                  <a:txBody>
                    <a:bodyPr/>
                    <a:lstStyle/>
                    <a:p>
                      <a:pPr algn="just">
                        <a:lnSpc>
                          <a:spcPct val="150000"/>
                        </a:lnSpc>
                        <a:spcAft>
                          <a:spcPts val="0"/>
                        </a:spcAft>
                      </a:pPr>
                      <a:r>
                        <a:rPr lang="es-ES_tradnl" sz="1200">
                          <a:effectLst/>
                        </a:rPr>
                        <a:t>Pierna colectora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200" dirty="0">
                          <a:effectLst/>
                        </a:rPr>
                        <a:t>-Material de acero inoxidable.</a:t>
                      </a:r>
                      <a:endParaRPr lang="es-EC" sz="1200" dirty="0">
                        <a:effectLst/>
                      </a:endParaRPr>
                    </a:p>
                    <a:p>
                      <a:pPr algn="just">
                        <a:lnSpc>
                          <a:spcPct val="150000"/>
                        </a:lnSpc>
                        <a:spcAft>
                          <a:spcPts val="0"/>
                        </a:spcAft>
                      </a:pPr>
                      <a:r>
                        <a:rPr lang="es-ES_tradnl" sz="1200" dirty="0">
                          <a:effectLst/>
                        </a:rPr>
                        <a:t>-Presión de 8 a 63 bar.</a:t>
                      </a:r>
                      <a:endParaRPr lang="es-EC" sz="1200" dirty="0">
                        <a:effectLst/>
                      </a:endParaRPr>
                    </a:p>
                    <a:p>
                      <a:pPr algn="just">
                        <a:lnSpc>
                          <a:spcPct val="150000"/>
                        </a:lnSpc>
                        <a:spcAft>
                          <a:spcPts val="0"/>
                        </a:spcAft>
                      </a:pPr>
                      <a:r>
                        <a:rPr lang="es-ES_tradnl" sz="1200" dirty="0">
                          <a:effectLst/>
                        </a:rPr>
                        <a:t>- Purgador termodinámico para vapor SPIRAX SARCO TD 1464 de15mm con bridas DIN PN64.</a:t>
                      </a:r>
                      <a:endParaRPr lang="es-EC" sz="1200" dirty="0">
                        <a:effectLst/>
                      </a:endParaRPr>
                    </a:p>
                    <a:p>
                      <a:pPr algn="just">
                        <a:lnSpc>
                          <a:spcPct val="150000"/>
                        </a:lnSpc>
                        <a:spcAft>
                          <a:spcPts val="0"/>
                        </a:spcAft>
                      </a:pPr>
                      <a:r>
                        <a:rPr lang="es-ES_tradnl" sz="1200" dirty="0">
                          <a:effectLst/>
                        </a:rPr>
                        <a:t>- Instalarlo en una tubería horizontal con la placa características en </a:t>
                      </a:r>
                      <a:r>
                        <a:rPr lang="es-ES_tradnl" sz="1200" dirty="0" smtClean="0">
                          <a:effectLst/>
                        </a:rPr>
                        <a:t>la parte </a:t>
                      </a:r>
                      <a:r>
                        <a:rPr lang="es-ES_tradnl" sz="1200" dirty="0">
                          <a:effectLst/>
                        </a:rPr>
                        <a:t>superior.</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210133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297769"/>
          </a:xfrm>
        </p:spPr>
        <p:txBody>
          <a:bodyPr/>
          <a:lstStyle/>
          <a:p>
            <a:pPr marL="0" indent="0">
              <a:buNone/>
            </a:pPr>
            <a:r>
              <a:rPr lang="es-ES" b="1" dirty="0" smtClean="0"/>
              <a:t>SISTEMA </a:t>
            </a:r>
            <a:r>
              <a:rPr lang="es-ES" b="1" dirty="0"/>
              <a:t>DE ALMACENAMIENTO DE AGUA</a:t>
            </a:r>
            <a:endParaRPr lang="es-EC" dirty="0"/>
          </a:p>
          <a:p>
            <a:pPr marL="0" indent="0">
              <a:buNone/>
            </a:pPr>
            <a:r>
              <a:rPr lang="es-ES" b="1" dirty="0" smtClean="0"/>
              <a:t>TANQUE </a:t>
            </a:r>
            <a:r>
              <a:rPr lang="es-ES" b="1" dirty="0"/>
              <a:t>DE ALMACENAMIENTO</a:t>
            </a:r>
            <a:endParaRPr lang="es-EC" dirty="0"/>
          </a:p>
          <a:p>
            <a:pPr algn="just"/>
            <a:r>
              <a:rPr lang="es-ES" dirty="0" smtClean="0"/>
              <a:t>El tanque existente </a:t>
            </a:r>
            <a:r>
              <a:rPr lang="es-ES" dirty="0" smtClean="0"/>
              <a:t>fue </a:t>
            </a:r>
            <a:r>
              <a:rPr lang="es-ES" dirty="0" err="1" smtClean="0"/>
              <a:t>relaizado</a:t>
            </a:r>
            <a:r>
              <a:rPr lang="es-ES" dirty="0" smtClean="0"/>
              <a:t> con la </a:t>
            </a:r>
            <a:r>
              <a:rPr lang="es-ES" dirty="0" smtClean="0"/>
              <a:t>Norma </a:t>
            </a:r>
            <a:r>
              <a:rPr lang="es-ES" dirty="0"/>
              <a:t>de diseño </a:t>
            </a:r>
            <a:r>
              <a:rPr lang="es-ES" dirty="0" smtClean="0"/>
              <a:t>API </a:t>
            </a:r>
            <a:r>
              <a:rPr lang="es-ES" dirty="0"/>
              <a:t>12F, los materiales a usarse para los tanques son los siguientes, en conformidad con la sección 4, de la norma mencionada:</a:t>
            </a:r>
            <a:endParaRPr lang="es-EC" dirty="0"/>
          </a:p>
          <a:p>
            <a:pPr lvl="0" algn="just"/>
            <a:r>
              <a:rPr lang="es-ES" dirty="0"/>
              <a:t>Planchas de fondo, techo y cuerpo ASTM A36.</a:t>
            </a:r>
            <a:endParaRPr lang="es-EC" dirty="0"/>
          </a:p>
          <a:p>
            <a:pPr lvl="0" algn="just"/>
            <a:r>
              <a:rPr lang="es-ES" dirty="0"/>
              <a:t>Elementos estructurales ASTM A36.</a:t>
            </a:r>
            <a:endParaRPr lang="es-EC" dirty="0"/>
          </a:p>
          <a:p>
            <a:pPr algn="just"/>
            <a:r>
              <a:rPr lang="es-ES" dirty="0"/>
              <a:t>El diseño de espesores en conformidad con la sección 5:</a:t>
            </a:r>
            <a:endParaRPr lang="es-EC" dirty="0"/>
          </a:p>
          <a:p>
            <a:pPr lvl="0" algn="just"/>
            <a:r>
              <a:rPr lang="es-ES" dirty="0"/>
              <a:t>Espesor de plancha del cuerpo 1/4".</a:t>
            </a:r>
            <a:endParaRPr lang="es-EC" dirty="0"/>
          </a:p>
          <a:p>
            <a:pPr lvl="0" algn="just"/>
            <a:r>
              <a:rPr lang="es-ES" dirty="0"/>
              <a:t>Espesor de las planchas de fondo 1/4".</a:t>
            </a:r>
            <a:endParaRPr lang="es-EC" dirty="0"/>
          </a:p>
          <a:p>
            <a:pPr algn="just"/>
            <a:r>
              <a:rPr lang="es-ES" dirty="0"/>
              <a:t>Espesor de las planchas del techo 3/16</a:t>
            </a:r>
            <a:r>
              <a:rPr lang="es-ES" dirty="0" smtClean="0"/>
              <a:t>".</a:t>
            </a:r>
          </a:p>
          <a:p>
            <a:pPr algn="just"/>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1325356650"/>
              </p:ext>
            </p:extLst>
          </p:nvPr>
        </p:nvGraphicFramePr>
        <p:xfrm>
          <a:off x="1403797" y="4617747"/>
          <a:ext cx="6233375" cy="1873204"/>
        </p:xfrm>
        <a:graphic>
          <a:graphicData uri="http://schemas.openxmlformats.org/drawingml/2006/table">
            <a:tbl>
              <a:tblPr firstRow="1" firstCol="1" bandRow="1">
                <a:tableStyleId>{5C22544A-7EE6-4342-B048-85BDC9FD1C3A}</a:tableStyleId>
              </a:tblPr>
              <a:tblGrid>
                <a:gridCol w="1566863"/>
                <a:gridCol w="4666512"/>
              </a:tblGrid>
              <a:tr h="312201">
                <a:tc>
                  <a:txBody>
                    <a:bodyPr/>
                    <a:lstStyle/>
                    <a:p>
                      <a:pPr algn="just">
                        <a:lnSpc>
                          <a:spcPct val="150000"/>
                        </a:lnSpc>
                        <a:spcAft>
                          <a:spcPts val="0"/>
                        </a:spcAft>
                      </a:pPr>
                      <a:r>
                        <a:rPr lang="es-ES_tradnl" sz="1200">
                          <a:effectLst/>
                        </a:rPr>
                        <a:t>Equipo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s-ES_tradnl" sz="1200">
                          <a:effectLst/>
                        </a:rPr>
                        <a:t>Especificaciones T-200</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1561003">
                <a:tc>
                  <a:txBody>
                    <a:bodyPr/>
                    <a:lstStyle/>
                    <a:p>
                      <a:pPr algn="just">
                        <a:lnSpc>
                          <a:spcPct val="150000"/>
                        </a:lnSpc>
                        <a:spcAft>
                          <a:spcPts val="0"/>
                        </a:spcAft>
                      </a:pPr>
                      <a:r>
                        <a:rPr lang="es-ES_tradnl" sz="1200">
                          <a:effectLst/>
                        </a:rPr>
                        <a:t>Tanque de almacenamiento de agua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200" dirty="0">
                          <a:effectLst/>
                        </a:rPr>
                        <a:t>-Capacidad 500 </a:t>
                      </a:r>
                      <a:r>
                        <a:rPr lang="es-ES_tradnl" sz="1200" dirty="0" err="1">
                          <a:effectLst/>
                        </a:rPr>
                        <a:t>bbl</a:t>
                      </a:r>
                      <a:endParaRPr lang="es-EC" sz="1200" dirty="0">
                        <a:effectLst/>
                      </a:endParaRPr>
                    </a:p>
                    <a:p>
                      <a:pPr algn="just">
                        <a:lnSpc>
                          <a:spcPct val="150000"/>
                        </a:lnSpc>
                        <a:spcAft>
                          <a:spcPts val="0"/>
                        </a:spcAft>
                      </a:pPr>
                      <a:r>
                        <a:rPr lang="es-ES_tradnl" sz="1200" dirty="0">
                          <a:effectLst/>
                        </a:rPr>
                        <a:t>-Tamaño 12´3</a:t>
                      </a:r>
                      <a:r>
                        <a:rPr lang="es-ES" sz="1200" dirty="0">
                          <a:effectLst/>
                        </a:rPr>
                        <a:t>" x 24´3/16" H</a:t>
                      </a:r>
                      <a:r>
                        <a:rPr lang="es-ES_tradnl" sz="1200" dirty="0">
                          <a:effectLst/>
                        </a:rPr>
                        <a:t>.</a:t>
                      </a:r>
                      <a:endParaRPr lang="es-EC" sz="1200" dirty="0">
                        <a:effectLst/>
                      </a:endParaRPr>
                    </a:p>
                    <a:p>
                      <a:pPr algn="just">
                        <a:lnSpc>
                          <a:spcPct val="150000"/>
                        </a:lnSpc>
                        <a:spcAft>
                          <a:spcPts val="0"/>
                        </a:spcAft>
                      </a:pPr>
                      <a:r>
                        <a:rPr lang="es-ES_tradnl" sz="1200" dirty="0">
                          <a:effectLst/>
                        </a:rPr>
                        <a:t>-Diseño PT (ATM 125°F).</a:t>
                      </a:r>
                      <a:endParaRPr lang="es-EC" sz="1200" dirty="0">
                        <a:effectLst/>
                      </a:endParaRPr>
                    </a:p>
                    <a:p>
                      <a:pPr algn="just">
                        <a:lnSpc>
                          <a:spcPct val="150000"/>
                        </a:lnSpc>
                        <a:spcAft>
                          <a:spcPts val="0"/>
                        </a:spcAft>
                      </a:pPr>
                      <a:r>
                        <a:rPr lang="es-ES_tradnl" sz="1200" dirty="0">
                          <a:effectLst/>
                        </a:rPr>
                        <a:t>-Corrosión permisible 1/16</a:t>
                      </a:r>
                      <a:r>
                        <a:rPr lang="es-ES" sz="1200" dirty="0">
                          <a:effectLst/>
                        </a:rPr>
                        <a:t>".</a:t>
                      </a:r>
                      <a:endParaRPr lang="es-EC" sz="1200" dirty="0">
                        <a:effectLst/>
                      </a:endParaRPr>
                    </a:p>
                    <a:p>
                      <a:pPr algn="just">
                        <a:lnSpc>
                          <a:spcPct val="150000"/>
                        </a:lnSpc>
                        <a:spcAft>
                          <a:spcPts val="0"/>
                        </a:spcAft>
                      </a:pPr>
                      <a:r>
                        <a:rPr lang="es-ES" sz="1200" dirty="0">
                          <a:effectLst/>
                        </a:rPr>
                        <a:t>- Gravedad específica 1.</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300693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336406"/>
          </a:xfrm>
        </p:spPr>
        <p:txBody>
          <a:bodyPr>
            <a:normAutofit/>
          </a:bodyPr>
          <a:lstStyle/>
          <a:p>
            <a:pPr marL="0" indent="0">
              <a:buNone/>
            </a:pPr>
            <a:r>
              <a:rPr lang="es-ES" b="1" dirty="0" smtClean="0"/>
              <a:t>BOMBA</a:t>
            </a:r>
          </a:p>
          <a:p>
            <a:pPr marL="0" indent="0">
              <a:buNone/>
            </a:pPr>
            <a:endParaRPr lang="es-ES" b="1"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endParaRPr lang="es-ES" dirty="0" smtClean="0"/>
          </a:p>
          <a:p>
            <a:pPr marL="0" indent="0">
              <a:buNone/>
            </a:pPr>
            <a:r>
              <a:rPr lang="es-ES" b="1" dirty="0"/>
              <a:t>SISTEMA DE TRATAMIENTO DE </a:t>
            </a:r>
            <a:r>
              <a:rPr lang="es-ES" b="1" dirty="0" smtClean="0"/>
              <a:t>AGUA</a:t>
            </a:r>
          </a:p>
          <a:p>
            <a:pPr marL="0" indent="0">
              <a:buNone/>
            </a:pPr>
            <a:endParaRPr lang="es-ES" b="1" dirty="0"/>
          </a:p>
          <a:p>
            <a:pPr marL="0" indent="0" algn="just">
              <a:buNone/>
            </a:pPr>
            <a:r>
              <a:rPr lang="es-ES" dirty="0"/>
              <a:t>El paquete compacto, montado sobre un </a:t>
            </a:r>
            <a:r>
              <a:rPr lang="es-ES" dirty="0" err="1"/>
              <a:t>Skid</a:t>
            </a:r>
            <a:r>
              <a:rPr lang="es-ES" dirty="0"/>
              <a:t> transportable con dimensiones de 3.00 m de largo por 2.00 m de ancho.</a:t>
            </a:r>
            <a:endParaRPr lang="es-EC" dirty="0"/>
          </a:p>
          <a:p>
            <a:pPr marL="0" indent="0" algn="just">
              <a:buNone/>
            </a:pPr>
            <a:r>
              <a:rPr lang="es-ES" dirty="0"/>
              <a:t>Contara con un caudal hasta 1.0 m3 y cuyos materiales serán de acero negro A-36 de 5mm de espesor, con un refuerzo exterior de tipo omega de 6mm y recubierto con pintura </a:t>
            </a:r>
            <a:r>
              <a:rPr lang="es-ES" dirty="0" err="1"/>
              <a:t>epoxica</a:t>
            </a:r>
            <a:r>
              <a:rPr lang="es-ES" dirty="0"/>
              <a:t> FDA en su interior, y pintura poliuretano en su exterior.</a:t>
            </a:r>
            <a:endParaRPr lang="es-EC" dirty="0"/>
          </a:p>
          <a:p>
            <a:pPr marL="0" indent="0">
              <a:buNone/>
            </a:pPr>
            <a:endParaRPr lang="es-ES" b="1" dirty="0" smtClean="0"/>
          </a:p>
          <a:p>
            <a:pPr marL="0" indent="0">
              <a:buNone/>
            </a:pPr>
            <a:endParaRPr lang="es-ES" b="1" dirty="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3587469467"/>
              </p:ext>
            </p:extLst>
          </p:nvPr>
        </p:nvGraphicFramePr>
        <p:xfrm>
          <a:off x="1635618" y="1101815"/>
          <a:ext cx="6658376" cy="2259569"/>
        </p:xfrm>
        <a:graphic>
          <a:graphicData uri="http://schemas.openxmlformats.org/drawingml/2006/table">
            <a:tbl>
              <a:tblPr firstRow="1" firstCol="1" bandRow="1">
                <a:tableStyleId>{5C22544A-7EE6-4342-B048-85BDC9FD1C3A}</a:tableStyleId>
              </a:tblPr>
              <a:tblGrid>
                <a:gridCol w="1673695"/>
                <a:gridCol w="4984681"/>
              </a:tblGrid>
              <a:tr h="376595">
                <a:tc>
                  <a:txBody>
                    <a:bodyPr/>
                    <a:lstStyle/>
                    <a:p>
                      <a:pPr algn="just">
                        <a:lnSpc>
                          <a:spcPct val="150000"/>
                        </a:lnSpc>
                        <a:spcAft>
                          <a:spcPts val="0"/>
                        </a:spcAft>
                      </a:pPr>
                      <a:r>
                        <a:rPr lang="es-ES_tradnl" sz="1200">
                          <a:effectLst/>
                        </a:rPr>
                        <a:t>Equipo</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es-ES_tradnl" sz="1200">
                          <a:effectLst/>
                        </a:rPr>
                        <a:t>Especificaciones P-3A/B</a:t>
                      </a:r>
                      <a:endParaRPr lang="es-EC" sz="1200">
                        <a:effectLst/>
                        <a:latin typeface="Times New Roman" panose="02020603050405020304" pitchFamily="18" charset="0"/>
                        <a:ea typeface="Times New Roman" panose="02020603050405020304" pitchFamily="18" charset="0"/>
                      </a:endParaRPr>
                    </a:p>
                  </a:txBody>
                  <a:tcPr marL="68580" marR="68580" marT="0" marB="0" anchor="ctr"/>
                </a:tc>
              </a:tr>
              <a:tr h="1882974">
                <a:tc>
                  <a:txBody>
                    <a:bodyPr/>
                    <a:lstStyle/>
                    <a:p>
                      <a:pPr algn="just">
                        <a:lnSpc>
                          <a:spcPct val="150000"/>
                        </a:lnSpc>
                        <a:spcAft>
                          <a:spcPts val="0"/>
                        </a:spcAft>
                      </a:pPr>
                      <a:r>
                        <a:rPr lang="es-ES_tradnl" sz="1200" dirty="0" smtClean="0">
                          <a:effectLst/>
                        </a:rPr>
                        <a:t>Bombas</a:t>
                      </a:r>
                      <a:r>
                        <a:rPr lang="es-ES_tradnl" sz="1200" baseline="0" dirty="0" smtClean="0">
                          <a:effectLst/>
                        </a:rPr>
                        <a:t> </a:t>
                      </a:r>
                      <a:r>
                        <a:rPr lang="es-ES_tradnl" sz="1200" dirty="0" smtClean="0">
                          <a:effectLst/>
                        </a:rPr>
                        <a:t>centrifugas </a:t>
                      </a:r>
                      <a:r>
                        <a:rPr lang="es-ES_tradnl" sz="1200" dirty="0">
                          <a:effectLst/>
                        </a:rPr>
                        <a:t>para agua potable</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50000"/>
                        </a:lnSpc>
                        <a:spcAft>
                          <a:spcPts val="0"/>
                        </a:spcAft>
                      </a:pPr>
                      <a:r>
                        <a:rPr lang="es-ES_tradnl" sz="1200" dirty="0">
                          <a:effectLst/>
                        </a:rPr>
                        <a:t>-Líquido agua potable (G.E = 1).</a:t>
                      </a:r>
                      <a:endParaRPr lang="es-EC" sz="1200" dirty="0">
                        <a:effectLst/>
                      </a:endParaRPr>
                    </a:p>
                    <a:p>
                      <a:pPr algn="just">
                        <a:lnSpc>
                          <a:spcPct val="150000"/>
                        </a:lnSpc>
                        <a:spcAft>
                          <a:spcPts val="0"/>
                        </a:spcAft>
                      </a:pPr>
                      <a:r>
                        <a:rPr lang="es-ES_tradnl" sz="1200" dirty="0">
                          <a:effectLst/>
                        </a:rPr>
                        <a:t>-Presión de diseño 285 </a:t>
                      </a:r>
                      <a:r>
                        <a:rPr lang="es-ES_tradnl" sz="1200" dirty="0" err="1">
                          <a:effectLst/>
                        </a:rPr>
                        <a:t>psig</a:t>
                      </a:r>
                      <a:r>
                        <a:rPr lang="es-ES_tradnl" sz="1200" dirty="0">
                          <a:effectLst/>
                        </a:rPr>
                        <a:t>.</a:t>
                      </a:r>
                      <a:endParaRPr lang="es-EC" sz="1200" dirty="0">
                        <a:effectLst/>
                      </a:endParaRPr>
                    </a:p>
                    <a:p>
                      <a:pPr algn="just">
                        <a:lnSpc>
                          <a:spcPct val="150000"/>
                        </a:lnSpc>
                        <a:spcAft>
                          <a:spcPts val="0"/>
                        </a:spcAft>
                      </a:pPr>
                      <a:r>
                        <a:rPr lang="es-ES_tradnl" sz="1200" dirty="0">
                          <a:effectLst/>
                        </a:rPr>
                        <a:t>-Temperatura 100 °F.</a:t>
                      </a:r>
                      <a:endParaRPr lang="es-EC" sz="1200" dirty="0">
                        <a:effectLst/>
                      </a:endParaRPr>
                    </a:p>
                    <a:p>
                      <a:pPr algn="just">
                        <a:lnSpc>
                          <a:spcPct val="150000"/>
                        </a:lnSpc>
                        <a:spcAft>
                          <a:spcPts val="0"/>
                        </a:spcAft>
                      </a:pPr>
                      <a:r>
                        <a:rPr lang="es-ES_tradnl" sz="1200" dirty="0">
                          <a:effectLst/>
                        </a:rPr>
                        <a:t>-Presión de descarga 75 </a:t>
                      </a:r>
                      <a:r>
                        <a:rPr lang="es-ES_tradnl" sz="1200" dirty="0" err="1">
                          <a:effectLst/>
                        </a:rPr>
                        <a:t>psig</a:t>
                      </a:r>
                      <a:r>
                        <a:rPr lang="es-ES" sz="1200" dirty="0">
                          <a:effectLst/>
                        </a:rPr>
                        <a:t>.</a:t>
                      </a:r>
                      <a:endParaRPr lang="es-EC" sz="1200" dirty="0">
                        <a:effectLst/>
                      </a:endParaRPr>
                    </a:p>
                    <a:p>
                      <a:pPr algn="just">
                        <a:lnSpc>
                          <a:spcPct val="150000"/>
                        </a:lnSpc>
                        <a:spcAft>
                          <a:spcPts val="0"/>
                        </a:spcAft>
                      </a:pPr>
                      <a:r>
                        <a:rPr lang="es-ES" sz="1200" dirty="0">
                          <a:effectLst/>
                        </a:rPr>
                        <a:t>- Temperatura de bombeo 65 – 75 °F.</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4210201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6413679"/>
          </a:xfrm>
        </p:spPr>
        <p:txBody>
          <a:bodyPr/>
          <a:lstStyle/>
          <a:p>
            <a:pPr marL="0" indent="0" algn="just">
              <a:buNone/>
            </a:pPr>
            <a:r>
              <a:rPr lang="es-ES" dirty="0"/>
              <a:t>La floculación será hidráulica, con una sedimentación de alta tasa con módulos de tipo tubulares construidos en ABS, mientras que la filtración será de alta tasa a presión vertical descendente con la desinfección de cloro </a:t>
            </a:r>
            <a:r>
              <a:rPr lang="es-ES" dirty="0" smtClean="0"/>
              <a:t>liquido.</a:t>
            </a:r>
          </a:p>
          <a:p>
            <a:pPr marL="0" indent="0" algn="just">
              <a:buNone/>
            </a:pPr>
            <a:r>
              <a:rPr lang="es-ES" dirty="0"/>
              <a:t>Las dimensiones de la planta serán de 1.83 m de largo, 1.22 m de ancho y 1.22 m de alto y con base tipo IPN 200 mm, donde existirán también los controladores de motores eléctricos, paneles de control y tubería e </a:t>
            </a:r>
            <a:r>
              <a:rPr lang="es-ES" dirty="0" smtClean="0"/>
              <a:t>instrumentación.</a:t>
            </a:r>
            <a:endParaRPr lang="es-ES" b="1" dirty="0"/>
          </a:p>
          <a:p>
            <a:pPr marL="0" indent="0">
              <a:buNone/>
            </a:pPr>
            <a:endParaRPr lang="es-EC" dirty="0"/>
          </a:p>
        </p:txBody>
      </p:sp>
      <p:pic>
        <p:nvPicPr>
          <p:cNvPr id="4" name="Imagen 3"/>
          <p:cNvPicPr>
            <a:picLocks noChangeAspect="1"/>
          </p:cNvPicPr>
          <p:nvPr/>
        </p:nvPicPr>
        <p:blipFill>
          <a:blip r:embed="rId2" cstate="print"/>
          <a:stretch>
            <a:fillRect/>
          </a:stretch>
        </p:blipFill>
        <p:spPr>
          <a:xfrm>
            <a:off x="1043188" y="2438734"/>
            <a:ext cx="7804597" cy="4013581"/>
          </a:xfrm>
          <a:prstGeom prst="rect">
            <a:avLst/>
          </a:prstGeom>
        </p:spPr>
      </p:pic>
    </p:spTree>
    <p:extLst>
      <p:ext uri="{BB962C8B-B14F-4D97-AF65-F5344CB8AC3E}">
        <p14:creationId xmlns:p14="http://schemas.microsoft.com/office/powerpoint/2010/main" xmlns="" val="21831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914400" y="154546"/>
            <a:ext cx="7830355" cy="6593984"/>
          </a:xfrm>
        </p:spPr>
        <p:txBody>
          <a:bodyPr>
            <a:normAutofit fontScale="70000" lnSpcReduction="20000"/>
          </a:bodyPr>
          <a:lstStyle/>
          <a:p>
            <a:r>
              <a:rPr lang="es-EC" dirty="0"/>
              <a:t>4.5.  </a:t>
            </a:r>
            <a:r>
              <a:rPr lang="es-EC" dirty="0" smtClean="0"/>
              <a:t>P&amp;ID</a:t>
            </a:r>
          </a:p>
          <a:p>
            <a:r>
              <a:rPr lang="es-EC" dirty="0" smtClean="0"/>
              <a:t>4.6</a:t>
            </a:r>
            <a:r>
              <a:rPr lang="es-EC" dirty="0"/>
              <a:t>.  ANÁLISIS DEL IMPACTO </a:t>
            </a:r>
            <a:r>
              <a:rPr lang="es-EC" dirty="0" smtClean="0"/>
              <a:t>AMBIENTAL</a:t>
            </a:r>
          </a:p>
          <a:p>
            <a:r>
              <a:rPr lang="es-EC" dirty="0" smtClean="0"/>
              <a:t>4.6.1</a:t>
            </a:r>
            <a:r>
              <a:rPr lang="es-EC" dirty="0"/>
              <a:t>.   EVALUACIÓN DE IMPACTOS </a:t>
            </a:r>
            <a:r>
              <a:rPr lang="es-EC" dirty="0" smtClean="0"/>
              <a:t>AMBIENTALES</a:t>
            </a:r>
          </a:p>
          <a:p>
            <a:r>
              <a:rPr lang="es-EC" dirty="0" smtClean="0"/>
              <a:t>4.6.2</a:t>
            </a:r>
            <a:r>
              <a:rPr lang="es-EC" dirty="0"/>
              <a:t>.   ANÁLISIS DE AGUA RIO </a:t>
            </a:r>
            <a:r>
              <a:rPr lang="es-EC" dirty="0" smtClean="0"/>
              <a:t>TIPUTINI</a:t>
            </a:r>
          </a:p>
          <a:p>
            <a:endParaRPr lang="es-EC" dirty="0" smtClean="0"/>
          </a:p>
          <a:p>
            <a:pPr marL="0" indent="0">
              <a:buNone/>
            </a:pPr>
            <a:r>
              <a:rPr lang="es-EC" b="1" dirty="0" smtClean="0"/>
              <a:t>CAPITULO 5</a:t>
            </a:r>
          </a:p>
          <a:p>
            <a:pPr marL="0" indent="0">
              <a:buNone/>
            </a:pPr>
            <a:endParaRPr lang="es-EC" dirty="0" smtClean="0"/>
          </a:p>
          <a:p>
            <a:r>
              <a:rPr lang="es-EC" dirty="0" smtClean="0"/>
              <a:t>ANALISIS </a:t>
            </a:r>
            <a:r>
              <a:rPr lang="es-EC" dirty="0"/>
              <a:t>DE RESULTADOS PARA LA IMPLEMENTACIÓN A DETALLE DE LA MICRORED </a:t>
            </a:r>
            <a:endParaRPr lang="es-EC" dirty="0" smtClean="0"/>
          </a:p>
          <a:p>
            <a:r>
              <a:rPr lang="es-EC" dirty="0" smtClean="0"/>
              <a:t>5.1</a:t>
            </a:r>
            <a:r>
              <a:rPr lang="es-EC" dirty="0"/>
              <a:t>.  ANÁLISIS OFERTA – DEMANDA </a:t>
            </a:r>
            <a:endParaRPr lang="es-EC" dirty="0" smtClean="0"/>
          </a:p>
          <a:p>
            <a:r>
              <a:rPr lang="es-EC" dirty="0" smtClean="0"/>
              <a:t>5.2</a:t>
            </a:r>
            <a:r>
              <a:rPr lang="es-EC" dirty="0"/>
              <a:t>.  CONSTRUCCIÓN DE </a:t>
            </a:r>
            <a:r>
              <a:rPr lang="es-EC" dirty="0" smtClean="0"/>
              <a:t>GRÁFICAS</a:t>
            </a:r>
          </a:p>
          <a:p>
            <a:r>
              <a:rPr lang="es-EC" dirty="0" smtClean="0"/>
              <a:t>5.3</a:t>
            </a:r>
            <a:r>
              <a:rPr lang="es-EC" dirty="0"/>
              <a:t>.  FACTIBILIDAD PARA LA CREACIÓN DE LA </a:t>
            </a:r>
            <a:r>
              <a:rPr lang="es-EC" dirty="0" smtClean="0"/>
              <a:t>MICRORED</a:t>
            </a:r>
          </a:p>
          <a:p>
            <a:r>
              <a:rPr lang="es-EC" dirty="0" smtClean="0"/>
              <a:t>5.4</a:t>
            </a:r>
            <a:r>
              <a:rPr lang="es-EC" dirty="0"/>
              <a:t>.  PROGRAMA DE </a:t>
            </a:r>
            <a:r>
              <a:rPr lang="es-EC" dirty="0" smtClean="0"/>
              <a:t>MANTENIMIENTO</a:t>
            </a:r>
          </a:p>
          <a:p>
            <a:r>
              <a:rPr lang="es-EC" dirty="0" smtClean="0"/>
              <a:t>5.4.1</a:t>
            </a:r>
            <a:r>
              <a:rPr lang="es-EC" dirty="0"/>
              <a:t>.   MANTENIMIENTO DE LA </a:t>
            </a:r>
            <a:r>
              <a:rPr lang="es-EC" dirty="0" smtClean="0"/>
              <a:t>BOMBA</a:t>
            </a:r>
          </a:p>
          <a:p>
            <a:r>
              <a:rPr lang="es-EC" dirty="0" smtClean="0"/>
              <a:t>5.4.2</a:t>
            </a:r>
            <a:r>
              <a:rPr lang="es-EC" dirty="0"/>
              <a:t>.   MANTENIMIENTO DE LA </a:t>
            </a:r>
            <a:r>
              <a:rPr lang="es-EC" dirty="0" smtClean="0"/>
              <a:t>CALDERA</a:t>
            </a:r>
          </a:p>
          <a:p>
            <a:r>
              <a:rPr lang="es-EC" dirty="0" smtClean="0"/>
              <a:t>5.4.3</a:t>
            </a:r>
            <a:r>
              <a:rPr lang="es-EC" dirty="0"/>
              <a:t>.   MANTENIMIENTO DEL </a:t>
            </a:r>
            <a:r>
              <a:rPr lang="es-EC" dirty="0" smtClean="0"/>
              <a:t>CONDENSADOR</a:t>
            </a:r>
          </a:p>
          <a:p>
            <a:r>
              <a:rPr lang="es-EC" dirty="0" smtClean="0"/>
              <a:t>5.4.4</a:t>
            </a:r>
            <a:r>
              <a:rPr lang="es-EC" dirty="0"/>
              <a:t>.   MANTENIMIENTO DE LA </a:t>
            </a:r>
            <a:r>
              <a:rPr lang="es-EC" dirty="0" smtClean="0"/>
              <a:t>TURBINA</a:t>
            </a:r>
          </a:p>
          <a:p>
            <a:r>
              <a:rPr lang="es-EC" dirty="0" smtClean="0"/>
              <a:t>5.5</a:t>
            </a:r>
            <a:r>
              <a:rPr lang="es-EC" dirty="0"/>
              <a:t>.  PERSONAL PARA EL MANTENIMIENTO Y TRABAJOS </a:t>
            </a:r>
            <a:r>
              <a:rPr lang="es-EC" dirty="0" smtClean="0"/>
              <a:t>PLANTA</a:t>
            </a:r>
          </a:p>
          <a:p>
            <a:r>
              <a:rPr lang="es-EC" dirty="0" smtClean="0"/>
              <a:t>5.6</a:t>
            </a:r>
            <a:r>
              <a:rPr lang="es-EC" dirty="0"/>
              <a:t>.  FACILIDADES DE LA </a:t>
            </a:r>
            <a:r>
              <a:rPr lang="es-EC" dirty="0" smtClean="0"/>
              <a:t>MICRORED</a:t>
            </a:r>
          </a:p>
          <a:p>
            <a:r>
              <a:rPr lang="es-EC" dirty="0" smtClean="0"/>
              <a:t>5.7</a:t>
            </a:r>
            <a:r>
              <a:rPr lang="es-EC" dirty="0"/>
              <a:t>.  CONSIDERACIONES AMBIENTALES Y </a:t>
            </a:r>
            <a:r>
              <a:rPr lang="es-EC" dirty="0" smtClean="0"/>
              <a:t>SOCIALES</a:t>
            </a:r>
          </a:p>
          <a:p>
            <a:endParaRPr lang="es-EC" dirty="0" smtClean="0"/>
          </a:p>
          <a:p>
            <a:pPr marL="0" indent="0">
              <a:buNone/>
            </a:pPr>
            <a:r>
              <a:rPr lang="es-EC" b="1" dirty="0" smtClean="0"/>
              <a:t>CAPITULO 6</a:t>
            </a:r>
          </a:p>
          <a:p>
            <a:pPr marL="0" indent="0">
              <a:buNone/>
            </a:pPr>
            <a:endParaRPr lang="es-EC" dirty="0" smtClean="0"/>
          </a:p>
          <a:p>
            <a:r>
              <a:rPr lang="es-EC" dirty="0" smtClean="0"/>
              <a:t>ANÁLISIS </a:t>
            </a:r>
            <a:r>
              <a:rPr lang="es-EC" dirty="0"/>
              <a:t>ECONÓMICO Y </a:t>
            </a:r>
            <a:r>
              <a:rPr lang="es-EC" dirty="0" smtClean="0"/>
              <a:t>FINANCIERO</a:t>
            </a:r>
          </a:p>
          <a:p>
            <a:pPr marL="0" indent="0">
              <a:buNone/>
            </a:pPr>
            <a:endParaRPr lang="es-EC" dirty="0"/>
          </a:p>
          <a:p>
            <a:pPr marL="0" indent="0">
              <a:buNone/>
            </a:pPr>
            <a:endParaRPr lang="es-EC" dirty="0"/>
          </a:p>
        </p:txBody>
      </p:sp>
    </p:spTree>
    <p:extLst>
      <p:ext uri="{BB962C8B-B14F-4D97-AF65-F5344CB8AC3E}">
        <p14:creationId xmlns:p14="http://schemas.microsoft.com/office/powerpoint/2010/main" xmlns="" val="2205427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stretch>
            <a:fillRect/>
          </a:stretch>
        </p:blipFill>
        <p:spPr>
          <a:xfrm>
            <a:off x="1751527" y="577884"/>
            <a:ext cx="6009011" cy="3248025"/>
          </a:xfrm>
          <a:prstGeom prst="rect">
            <a:avLst/>
          </a:prstGeom>
        </p:spPr>
      </p:pic>
      <p:pic>
        <p:nvPicPr>
          <p:cNvPr id="5" name="Imagen 4"/>
          <p:cNvPicPr>
            <a:picLocks noChangeAspect="1"/>
          </p:cNvPicPr>
          <p:nvPr/>
        </p:nvPicPr>
        <p:blipFill>
          <a:blip r:embed="rId3" cstate="print"/>
          <a:stretch>
            <a:fillRect/>
          </a:stretch>
        </p:blipFill>
        <p:spPr>
          <a:xfrm>
            <a:off x="1751528" y="4096085"/>
            <a:ext cx="5999486" cy="2143125"/>
          </a:xfrm>
          <a:prstGeom prst="rect">
            <a:avLst/>
          </a:prstGeom>
        </p:spPr>
      </p:pic>
    </p:spTree>
    <p:extLst>
      <p:ext uri="{BB962C8B-B14F-4D97-AF65-F5344CB8AC3E}">
        <p14:creationId xmlns:p14="http://schemas.microsoft.com/office/powerpoint/2010/main" xmlns="" val="1699907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93183"/>
            <a:ext cx="8596668" cy="6452316"/>
          </a:xfrm>
        </p:spPr>
        <p:txBody>
          <a:bodyPr/>
          <a:lstStyle/>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r>
              <a:rPr lang="es-ES" b="1" dirty="0" smtClean="0"/>
              <a:t>SISTEMA </a:t>
            </a:r>
            <a:r>
              <a:rPr lang="es-ES" b="1" dirty="0"/>
              <a:t>MODULAR</a:t>
            </a:r>
            <a:endParaRPr lang="es-EC" dirty="0"/>
          </a:p>
          <a:p>
            <a:pPr algn="just"/>
            <a:r>
              <a:rPr lang="es-ES" dirty="0"/>
              <a:t>Estará constituido por un </a:t>
            </a:r>
            <a:r>
              <a:rPr lang="es-ES" dirty="0" err="1"/>
              <a:t>Skid</a:t>
            </a:r>
            <a:r>
              <a:rPr lang="es-ES" dirty="0"/>
              <a:t> tanque de acero negro al carbón de 5 mm A-36 de 5 mm de espesor tiene las siguientes características:</a:t>
            </a:r>
            <a:endParaRPr lang="es-EC" dirty="0"/>
          </a:p>
          <a:p>
            <a:pPr lvl="0" algn="just"/>
            <a:r>
              <a:rPr lang="es-EC" dirty="0"/>
              <a:t>Tratamiento de preliminares mediante un </a:t>
            </a:r>
            <a:r>
              <a:rPr lang="es-EC" dirty="0" err="1"/>
              <a:t>hidrociclón</a:t>
            </a:r>
            <a:r>
              <a:rPr lang="es-EC" dirty="0" smtClean="0"/>
              <a:t>.</a:t>
            </a:r>
          </a:p>
          <a:p>
            <a:pPr lvl="0" algn="just"/>
            <a:r>
              <a:rPr lang="es-EC" dirty="0"/>
              <a:t>Electroválvula de control de ingreso.</a:t>
            </a:r>
          </a:p>
          <a:p>
            <a:pPr lvl="0" algn="just"/>
            <a:r>
              <a:rPr lang="es-EC" dirty="0"/>
              <a:t>Mezcla rápida.</a:t>
            </a:r>
          </a:p>
          <a:p>
            <a:pPr lvl="0" algn="just"/>
            <a:r>
              <a:rPr lang="es-EC" dirty="0"/>
              <a:t>Coagulación y regulación de pH.</a:t>
            </a:r>
          </a:p>
          <a:p>
            <a:pPr lvl="0" algn="just"/>
            <a:r>
              <a:rPr lang="es-EC" dirty="0"/>
              <a:t>Floculación.</a:t>
            </a:r>
          </a:p>
          <a:p>
            <a:pPr lvl="0" algn="just"/>
            <a:endParaRPr lang="es-EC" dirty="0"/>
          </a:p>
          <a:p>
            <a:pPr marL="0" indent="0">
              <a:buNone/>
            </a:pPr>
            <a:endParaRPr lang="es-EC" dirty="0"/>
          </a:p>
        </p:txBody>
      </p:sp>
      <p:pic>
        <p:nvPicPr>
          <p:cNvPr id="4" name="Imagen 3"/>
          <p:cNvPicPr>
            <a:picLocks noChangeAspect="1"/>
          </p:cNvPicPr>
          <p:nvPr/>
        </p:nvPicPr>
        <p:blipFill>
          <a:blip r:embed="rId2" cstate="print"/>
          <a:stretch>
            <a:fillRect/>
          </a:stretch>
        </p:blipFill>
        <p:spPr>
          <a:xfrm>
            <a:off x="1609859" y="487049"/>
            <a:ext cx="6302929" cy="2638425"/>
          </a:xfrm>
          <a:prstGeom prst="rect">
            <a:avLst/>
          </a:prstGeom>
        </p:spPr>
      </p:pic>
    </p:spTree>
    <p:extLst>
      <p:ext uri="{BB962C8B-B14F-4D97-AF65-F5344CB8AC3E}">
        <p14:creationId xmlns:p14="http://schemas.microsoft.com/office/powerpoint/2010/main" xmlns="" val="868797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426557"/>
          </a:xfrm>
        </p:spPr>
        <p:txBody>
          <a:bodyPr/>
          <a:lstStyle/>
          <a:p>
            <a:pPr lvl="0" algn="just"/>
            <a:endParaRPr lang="es-EC" dirty="0" smtClean="0"/>
          </a:p>
          <a:p>
            <a:pPr lvl="0" algn="just"/>
            <a:r>
              <a:rPr lang="es-EC" dirty="0" smtClean="0"/>
              <a:t>Sedimentación</a:t>
            </a:r>
            <a:r>
              <a:rPr lang="es-EC" dirty="0"/>
              <a:t>.</a:t>
            </a:r>
          </a:p>
          <a:p>
            <a:pPr lvl="0" algn="just"/>
            <a:r>
              <a:rPr lang="es-EC" dirty="0"/>
              <a:t>Tanque de equilibrio. </a:t>
            </a:r>
          </a:p>
          <a:p>
            <a:pPr lvl="0" algn="just"/>
            <a:r>
              <a:rPr lang="es-EC" dirty="0"/>
              <a:t>Filtración.</a:t>
            </a:r>
          </a:p>
          <a:p>
            <a:pPr lvl="0" algn="just"/>
            <a:r>
              <a:rPr lang="es-EC" dirty="0"/>
              <a:t>Desinfección.</a:t>
            </a:r>
          </a:p>
          <a:p>
            <a:pPr lvl="0" algn="just"/>
            <a:r>
              <a:rPr lang="es-MX" dirty="0"/>
              <a:t>Equipo de Medición de Caudal y Totalizador.</a:t>
            </a:r>
            <a:endParaRPr lang="es-EC" dirty="0"/>
          </a:p>
          <a:p>
            <a:pPr lvl="0" algn="just"/>
            <a:r>
              <a:rPr lang="es-MX" dirty="0"/>
              <a:t>Bombas Dosificadoras para Coagulación y Regulación de </a:t>
            </a:r>
            <a:r>
              <a:rPr lang="es-MX" dirty="0" err="1"/>
              <a:t>Ph</a:t>
            </a:r>
            <a:r>
              <a:rPr lang="es-MX" dirty="0"/>
              <a:t>.</a:t>
            </a:r>
            <a:endParaRPr lang="es-EC" dirty="0"/>
          </a:p>
          <a:p>
            <a:pPr marL="0" indent="0">
              <a:buNone/>
            </a:pPr>
            <a:endParaRPr lang="es-ES" b="1" dirty="0" smtClean="0"/>
          </a:p>
          <a:p>
            <a:pPr marL="0" indent="0">
              <a:buNone/>
            </a:pPr>
            <a:r>
              <a:rPr lang="es-ES" b="1" dirty="0" smtClean="0"/>
              <a:t>DISEÑO </a:t>
            </a:r>
            <a:r>
              <a:rPr lang="es-ES" b="1" dirty="0"/>
              <a:t>TÉRMICO</a:t>
            </a:r>
            <a:endParaRPr lang="es-EC" dirty="0"/>
          </a:p>
          <a:p>
            <a:r>
              <a:rPr lang="es-ES" dirty="0"/>
              <a:t>Las condiciones iniciales para el estudio del ciclo </a:t>
            </a:r>
            <a:r>
              <a:rPr lang="es-ES" dirty="0" err="1"/>
              <a:t>Rankine</a:t>
            </a:r>
            <a:r>
              <a:rPr lang="es-ES" dirty="0"/>
              <a:t> serán proporcionada por la turbina y descritas en la tabla a continuación:</a:t>
            </a:r>
            <a:endParaRPr lang="es-EC" dirty="0"/>
          </a:p>
          <a:p>
            <a:pPr marL="0" indent="0" algn="ctr">
              <a:buNone/>
            </a:pPr>
            <a:endParaRPr lang="es-EC" b="1" dirty="0" smtClean="0"/>
          </a:p>
          <a:p>
            <a:pPr marL="0" indent="0" algn="ctr">
              <a:buNone/>
            </a:pPr>
            <a:r>
              <a:rPr lang="es-EC" b="1" dirty="0" smtClean="0"/>
              <a:t>Tabla </a:t>
            </a:r>
            <a:r>
              <a:rPr lang="es-EC" b="1" dirty="0"/>
              <a:t>1.26</a:t>
            </a:r>
            <a:r>
              <a:rPr lang="es-EC" dirty="0"/>
              <a:t> Condiciones de la </a:t>
            </a:r>
            <a:r>
              <a:rPr lang="es-EC" dirty="0" smtClean="0"/>
              <a:t>turbina</a:t>
            </a:r>
            <a:endParaRPr lang="es-EC" dirty="0"/>
          </a:p>
          <a:p>
            <a:pPr marL="0" indent="0">
              <a:buNone/>
            </a:pPr>
            <a:endParaRPr lang="es-EC" dirty="0"/>
          </a:p>
        </p:txBody>
      </p:sp>
    </p:spTree>
    <p:extLst>
      <p:ext uri="{BB962C8B-B14F-4D97-AF65-F5344CB8AC3E}">
        <p14:creationId xmlns:p14="http://schemas.microsoft.com/office/powerpoint/2010/main" xmlns="" val="2343064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6974" y="180304"/>
            <a:ext cx="8527027" cy="6452315"/>
          </a:xfrm>
        </p:spPr>
        <p:txBody>
          <a:bodyPr/>
          <a:lstStyle/>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r>
              <a:rPr lang="es-ES" b="1" dirty="0" smtClean="0"/>
              <a:t>CICLO </a:t>
            </a:r>
            <a:r>
              <a:rPr lang="es-ES" b="1" dirty="0"/>
              <a:t>RANKINE</a:t>
            </a:r>
            <a:endParaRPr lang="es-EC" dirty="0"/>
          </a:p>
          <a:p>
            <a:pPr marL="0" lvl="0" indent="0">
              <a:buNone/>
            </a:pPr>
            <a:r>
              <a:rPr lang="es-ES" dirty="0"/>
              <a:t>Estado 1 (Bomba)</a:t>
            </a:r>
            <a:endParaRPr lang="es-EC" dirty="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1235220041"/>
              </p:ext>
            </p:extLst>
          </p:nvPr>
        </p:nvGraphicFramePr>
        <p:xfrm>
          <a:off x="1738648" y="366393"/>
          <a:ext cx="6426558" cy="2705100"/>
        </p:xfrm>
        <a:graphic>
          <a:graphicData uri="http://schemas.openxmlformats.org/drawingml/2006/table">
            <a:tbl>
              <a:tblPr firstRow="1" firstCol="1" bandRow="1">
                <a:tableStyleId>{5C22544A-7EE6-4342-B048-85BDC9FD1C3A}</a:tableStyleId>
              </a:tblPr>
              <a:tblGrid>
                <a:gridCol w="2516108"/>
                <a:gridCol w="462520"/>
                <a:gridCol w="462520"/>
                <a:gridCol w="2985410"/>
              </a:tblGrid>
              <a:tr h="470535">
                <a:tc gridSpan="2">
                  <a:txBody>
                    <a:bodyPr/>
                    <a:lstStyle/>
                    <a:p>
                      <a:pPr algn="just">
                        <a:lnSpc>
                          <a:spcPct val="150000"/>
                        </a:lnSpc>
                        <a:spcBef>
                          <a:spcPts val="1200"/>
                        </a:spcBef>
                        <a:spcAft>
                          <a:spcPts val="1200"/>
                        </a:spcAft>
                      </a:pPr>
                      <a:r>
                        <a:rPr lang="es-ES" sz="1200">
                          <a:effectLst/>
                        </a:rPr>
                        <a:t>Empresa distribuidora:</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marL="179705" algn="just">
                        <a:lnSpc>
                          <a:spcPct val="150000"/>
                        </a:lnSpc>
                        <a:spcBef>
                          <a:spcPts val="1200"/>
                        </a:spcBef>
                        <a:spcAft>
                          <a:spcPts val="1200"/>
                        </a:spcAft>
                      </a:pPr>
                      <a:r>
                        <a:rPr lang="es-ES" sz="1200">
                          <a:effectLst/>
                        </a:rPr>
                        <a:t>TGM TURBINAS </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470535">
                <a:tc gridSpan="2">
                  <a:txBody>
                    <a:bodyPr/>
                    <a:lstStyle/>
                    <a:p>
                      <a:pPr algn="just">
                        <a:lnSpc>
                          <a:spcPct val="150000"/>
                        </a:lnSpc>
                        <a:spcBef>
                          <a:spcPts val="1200"/>
                        </a:spcBef>
                        <a:spcAft>
                          <a:spcPts val="1200"/>
                        </a:spcAft>
                      </a:pPr>
                      <a:r>
                        <a:rPr lang="es-ES" sz="1200">
                          <a:effectLst/>
                        </a:rPr>
                        <a:t>Modelo:</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marL="179705" algn="just">
                        <a:lnSpc>
                          <a:spcPct val="150000"/>
                        </a:lnSpc>
                        <a:spcBef>
                          <a:spcPts val="1200"/>
                        </a:spcBef>
                        <a:spcAft>
                          <a:spcPts val="1200"/>
                        </a:spcAft>
                      </a:pPr>
                      <a:r>
                        <a:rPr lang="es-ES" sz="1200">
                          <a:effectLst/>
                        </a:rPr>
                        <a:t>TS300P</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470535">
                <a:tc gridSpan="2">
                  <a:txBody>
                    <a:bodyPr/>
                    <a:lstStyle/>
                    <a:p>
                      <a:pPr algn="just">
                        <a:lnSpc>
                          <a:spcPct val="150000"/>
                        </a:lnSpc>
                        <a:spcBef>
                          <a:spcPts val="1200"/>
                        </a:spcBef>
                        <a:spcAft>
                          <a:spcPts val="1200"/>
                        </a:spcAft>
                      </a:pPr>
                      <a:r>
                        <a:rPr lang="es-ES" sz="1200">
                          <a:effectLst/>
                        </a:rPr>
                        <a:t>Potencia máxima:</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marL="179705" algn="just">
                        <a:lnSpc>
                          <a:spcPct val="150000"/>
                        </a:lnSpc>
                        <a:spcBef>
                          <a:spcPts val="1200"/>
                        </a:spcBef>
                        <a:spcAft>
                          <a:spcPts val="1200"/>
                        </a:spcAft>
                      </a:pPr>
                      <a:r>
                        <a:rPr lang="es-ES" sz="1200">
                          <a:effectLst/>
                        </a:rPr>
                        <a:t>430 kW</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470535">
                <a:tc gridSpan="4">
                  <a:txBody>
                    <a:bodyPr/>
                    <a:lstStyle/>
                    <a:p>
                      <a:pPr algn="ctr">
                        <a:lnSpc>
                          <a:spcPct val="150000"/>
                        </a:lnSpc>
                        <a:spcBef>
                          <a:spcPts val="1200"/>
                        </a:spcBef>
                        <a:spcAft>
                          <a:spcPts val="1200"/>
                        </a:spcAft>
                      </a:pPr>
                      <a:r>
                        <a:rPr lang="es-ES" sz="1200">
                          <a:effectLst/>
                        </a:rPr>
                        <a:t>Condiciones de Vapor</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70535">
                <a:tc>
                  <a:txBody>
                    <a:bodyPr/>
                    <a:lstStyle/>
                    <a:p>
                      <a:pPr algn="just">
                        <a:lnSpc>
                          <a:spcPct val="150000"/>
                        </a:lnSpc>
                        <a:spcBef>
                          <a:spcPts val="1200"/>
                        </a:spcBef>
                        <a:spcAft>
                          <a:spcPts val="1200"/>
                        </a:spcAft>
                      </a:pPr>
                      <a:r>
                        <a:rPr lang="es-ES" sz="1200">
                          <a:effectLst/>
                        </a:rPr>
                        <a:t>Entrada: 45 bar</a:t>
                      </a:r>
                      <a:endParaRPr lang="es-EC"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just">
                        <a:lnSpc>
                          <a:spcPct val="150000"/>
                        </a:lnSpc>
                        <a:spcBef>
                          <a:spcPts val="1200"/>
                        </a:spcBef>
                        <a:spcAft>
                          <a:spcPts val="1200"/>
                        </a:spcAft>
                      </a:pPr>
                      <a:r>
                        <a:rPr lang="es-ES" sz="1200">
                          <a:effectLst/>
                        </a:rPr>
                        <a:t>Temperatura: 400 °C ± 50</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algn="just">
                        <a:lnSpc>
                          <a:spcPct val="150000"/>
                        </a:lnSpc>
                        <a:spcBef>
                          <a:spcPts val="1200"/>
                        </a:spcBef>
                        <a:spcAft>
                          <a:spcPts val="1200"/>
                        </a:spcAft>
                      </a:pPr>
                      <a:r>
                        <a:rPr lang="es-ES" sz="1200" dirty="0">
                          <a:effectLst/>
                        </a:rPr>
                        <a:t>Salida= 5 bar</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5" name="Imagen 4"/>
          <p:cNvPicPr/>
          <p:nvPr/>
        </p:nvPicPr>
        <p:blipFill>
          <a:blip r:embed="rId2" cstate="print"/>
          <a:srcRect/>
          <a:stretch>
            <a:fillRect/>
          </a:stretch>
        </p:blipFill>
        <p:spPr bwMode="auto">
          <a:xfrm>
            <a:off x="3116687" y="3747752"/>
            <a:ext cx="4981986" cy="2884867"/>
          </a:xfrm>
          <a:prstGeom prst="rect">
            <a:avLst/>
          </a:prstGeom>
          <a:noFill/>
          <a:ln w="9525">
            <a:noFill/>
            <a:miter lim="800000"/>
            <a:headEnd/>
            <a:tailEnd/>
          </a:ln>
        </p:spPr>
      </p:pic>
    </p:spTree>
    <p:extLst>
      <p:ext uri="{BB962C8B-B14F-4D97-AF65-F5344CB8AC3E}">
        <p14:creationId xmlns:p14="http://schemas.microsoft.com/office/powerpoint/2010/main" xmlns="" val="3718590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06063"/>
            <a:ext cx="8596668" cy="6439436"/>
          </a:xfrm>
        </p:spPr>
        <p:txBody>
          <a:bodyPr/>
          <a:lstStyle/>
          <a:p>
            <a:r>
              <a:rPr lang="en-US" dirty="0"/>
              <a:t>P1= 5 bar  h1 = </a:t>
            </a:r>
            <a:r>
              <a:rPr lang="en-US" dirty="0" err="1"/>
              <a:t>hf</a:t>
            </a:r>
            <a:r>
              <a:rPr lang="en-US" dirty="0"/>
              <a:t> = 640.09 [KJ/KG]</a:t>
            </a:r>
            <a:endParaRPr lang="es-EC" dirty="0"/>
          </a:p>
          <a:p>
            <a:r>
              <a:rPr lang="es-EC" dirty="0"/>
              <a:t>Líquido Saturado V1=</a:t>
            </a:r>
            <a:r>
              <a:rPr lang="es-EC" dirty="0" err="1"/>
              <a:t>Vf</a:t>
            </a:r>
            <a:r>
              <a:rPr lang="es-EC" dirty="0"/>
              <a:t> = 0.0010925 [m </a:t>
            </a:r>
            <a:r>
              <a:rPr lang="es-EC" baseline="30000" dirty="0"/>
              <a:t>3</a:t>
            </a:r>
            <a:r>
              <a:rPr lang="es-EC" dirty="0"/>
              <a:t>/KG]</a:t>
            </a:r>
          </a:p>
          <a:p>
            <a:pPr marL="0" indent="0">
              <a:buNone/>
            </a:pPr>
            <a:endParaRPr lang="es-ES" dirty="0" smtClean="0"/>
          </a:p>
          <a:p>
            <a:pPr marL="0" indent="0">
              <a:buNone/>
            </a:pPr>
            <a:r>
              <a:rPr lang="es-ES" dirty="0" smtClean="0"/>
              <a:t>Estos </a:t>
            </a:r>
            <a:r>
              <a:rPr lang="es-ES" dirty="0"/>
              <a:t>valores están dados por la tabla </a:t>
            </a:r>
            <a:r>
              <a:rPr lang="es-ES" dirty="0" smtClean="0"/>
              <a:t>“Tablas y Diagramas Termodinámicos-Según la Presión”. (Anexo 1)</a:t>
            </a:r>
          </a:p>
          <a:p>
            <a:pPr marL="0" indent="0">
              <a:buNone/>
            </a:pPr>
            <a:r>
              <a:rPr lang="es-ES" dirty="0" smtClean="0"/>
              <a:t>A </a:t>
            </a:r>
            <a:r>
              <a:rPr lang="es-ES" dirty="0"/>
              <a:t>la salida de la bomba el agua tiene una entropía y una temperatura de:</a:t>
            </a:r>
            <a:endParaRPr lang="es-EC" dirty="0"/>
          </a:p>
          <a:p>
            <a:r>
              <a:rPr lang="en-US" dirty="0"/>
              <a:t>S1= 1.8604 [KJ/KG°K]</a:t>
            </a:r>
            <a:endParaRPr lang="es-EC" dirty="0"/>
          </a:p>
          <a:p>
            <a:r>
              <a:rPr lang="es-ES" dirty="0"/>
              <a:t>T1= 151.83 [°C</a:t>
            </a:r>
            <a:r>
              <a:rPr lang="es-ES" dirty="0" smtClean="0"/>
              <a:t>]</a:t>
            </a:r>
          </a:p>
          <a:p>
            <a:pPr marL="0" indent="0">
              <a:buNone/>
            </a:pPr>
            <a:endParaRPr lang="es-ES" dirty="0"/>
          </a:p>
          <a:p>
            <a:pPr marL="0" lvl="0" indent="0">
              <a:buNone/>
            </a:pPr>
            <a:r>
              <a:rPr lang="es-ES" dirty="0"/>
              <a:t>Estado 2 (Caldera</a:t>
            </a:r>
            <a:r>
              <a:rPr lang="es-ES" dirty="0" smtClean="0"/>
              <a:t>)</a:t>
            </a:r>
          </a:p>
          <a:p>
            <a:pPr marL="0" lvl="0" indent="0">
              <a:buNone/>
            </a:pPr>
            <a:endParaRPr lang="es-ES" dirty="0"/>
          </a:p>
          <a:p>
            <a:pPr marL="0" lvl="0" indent="0">
              <a:buNone/>
            </a:pPr>
            <a:endParaRPr lang="es-EC" dirty="0"/>
          </a:p>
          <a:p>
            <a:pPr marL="0" indent="0">
              <a:buNone/>
            </a:pP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2228045" y="4162014"/>
            <a:ext cx="4905410" cy="2483485"/>
          </a:xfrm>
          <a:prstGeom prst="rect">
            <a:avLst/>
          </a:prstGeom>
          <a:noFill/>
          <a:ln w="9525">
            <a:noFill/>
            <a:miter lim="800000"/>
            <a:headEnd/>
            <a:tailEnd/>
          </a:ln>
        </p:spPr>
      </p:pic>
    </p:spTree>
    <p:extLst>
      <p:ext uri="{BB962C8B-B14F-4D97-AF65-F5344CB8AC3E}">
        <p14:creationId xmlns:p14="http://schemas.microsoft.com/office/powerpoint/2010/main" xmlns="" val="3100842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336406"/>
          </a:xfrm>
        </p:spPr>
        <p:txBody>
          <a:bodyPr/>
          <a:lstStyle/>
          <a:p>
            <a:r>
              <a:rPr lang="es-ES" dirty="0"/>
              <a:t>Presión 2: P2= 45</a:t>
            </a:r>
            <a:endParaRPr lang="es-EC" dirty="0"/>
          </a:p>
          <a:p>
            <a:r>
              <a:rPr lang="es-ES" dirty="0"/>
              <a:t>Entalpia 2: S2 = S1</a:t>
            </a:r>
            <a:endParaRPr lang="es-EC" dirty="0"/>
          </a:p>
          <a:p>
            <a:pPr marL="0" indent="0" algn="ctr">
              <a:buNone/>
            </a:pPr>
            <a:r>
              <a:rPr lang="es-ES" i="1" dirty="0" err="1" smtClean="0"/>
              <a:t>Wbomba</a:t>
            </a:r>
            <a:r>
              <a:rPr lang="es-ES" i="1" dirty="0"/>
              <a:t>, entrada = V (P2 – P1);</a:t>
            </a:r>
            <a:endParaRPr lang="es-EC" dirty="0"/>
          </a:p>
          <a:p>
            <a:pPr marL="0" indent="0" algn="ctr">
              <a:buNone/>
            </a:pPr>
            <a:r>
              <a:rPr lang="es-ES" i="1" dirty="0" err="1"/>
              <a:t>Wbomba,entrada</a:t>
            </a:r>
            <a:r>
              <a:rPr lang="es-ES" i="1" dirty="0"/>
              <a:t> =0.10925 (45 – 5)</a:t>
            </a:r>
            <a:endParaRPr lang="es-EC" dirty="0"/>
          </a:p>
          <a:p>
            <a:pPr marL="0" indent="0" algn="ctr">
              <a:buNone/>
            </a:pPr>
            <a:r>
              <a:rPr lang="es-ES" i="1" dirty="0" err="1"/>
              <a:t>Wbomba,entrada</a:t>
            </a:r>
            <a:r>
              <a:rPr lang="es-ES" i="1" dirty="0"/>
              <a:t> = 4.37 [KJ/KG]</a:t>
            </a:r>
            <a:endParaRPr lang="es-EC" dirty="0"/>
          </a:p>
          <a:p>
            <a:pPr marL="0" indent="0" algn="ctr">
              <a:buNone/>
            </a:pPr>
            <a:r>
              <a:rPr lang="es-ES" i="1" dirty="0"/>
              <a:t>h2=h1 + </a:t>
            </a:r>
            <a:r>
              <a:rPr lang="es-ES" i="1" dirty="0" err="1"/>
              <a:t>Wbomba,entrada</a:t>
            </a:r>
            <a:endParaRPr lang="es-EC" dirty="0"/>
          </a:p>
          <a:p>
            <a:pPr marL="0" indent="0" algn="ctr">
              <a:buNone/>
            </a:pPr>
            <a:r>
              <a:rPr lang="es-EC" i="1" dirty="0"/>
              <a:t>h2= 640.09 + 4.37 [KJ/KG]</a:t>
            </a:r>
            <a:endParaRPr lang="es-EC" dirty="0"/>
          </a:p>
          <a:p>
            <a:pPr marL="0" indent="0" algn="ctr">
              <a:buNone/>
            </a:pPr>
            <a:r>
              <a:rPr lang="es-EC" i="1" dirty="0"/>
              <a:t>h2= 644.46 [KJ/KG]</a:t>
            </a:r>
            <a:endParaRPr lang="es-EC" dirty="0"/>
          </a:p>
          <a:p>
            <a:pPr marL="0" indent="0" algn="just">
              <a:buNone/>
            </a:pPr>
            <a:endParaRPr lang="es-ES" dirty="0" smtClean="0"/>
          </a:p>
          <a:p>
            <a:pPr marL="0" indent="0" algn="just">
              <a:buNone/>
            </a:pPr>
            <a:r>
              <a:rPr lang="es-ES" dirty="0" smtClean="0"/>
              <a:t>Con </a:t>
            </a:r>
            <a:r>
              <a:rPr lang="es-ES" dirty="0"/>
              <a:t>el desarrollo a la entrada de este punto tenemos que la entropía y temperatura a la entrada de la caldera</a:t>
            </a:r>
            <a:r>
              <a:rPr lang="es-ES" dirty="0" smtClean="0"/>
              <a:t>:</a:t>
            </a:r>
          </a:p>
          <a:p>
            <a:pPr marL="0" indent="0" algn="just">
              <a:buNone/>
            </a:pPr>
            <a:endParaRPr lang="es-EC" dirty="0"/>
          </a:p>
          <a:p>
            <a:r>
              <a:rPr lang="en-US" dirty="0"/>
              <a:t>S2= 1.8604 [KJ/KG°K]</a:t>
            </a:r>
            <a:endParaRPr lang="es-EC" dirty="0"/>
          </a:p>
          <a:p>
            <a:pPr marL="0" indent="0">
              <a:buNone/>
            </a:pPr>
            <a:r>
              <a:rPr lang="en-US" dirty="0" err="1" smtClean="0"/>
              <a:t>Temperatura</a:t>
            </a:r>
            <a:r>
              <a:rPr lang="en-US" dirty="0" smtClean="0"/>
              <a:t>:</a:t>
            </a:r>
            <a:endParaRPr lang="es-EC" dirty="0"/>
          </a:p>
          <a:p>
            <a:r>
              <a:rPr lang="en-US" dirty="0"/>
              <a:t>T2= 151.89 [°C]</a:t>
            </a:r>
            <a:endParaRPr lang="es-EC" dirty="0"/>
          </a:p>
          <a:p>
            <a:pPr marL="0" indent="0">
              <a:buNone/>
            </a:pPr>
            <a:endParaRPr lang="es-EC" dirty="0"/>
          </a:p>
        </p:txBody>
      </p:sp>
    </p:spTree>
    <p:extLst>
      <p:ext uri="{BB962C8B-B14F-4D97-AF65-F5344CB8AC3E}">
        <p14:creationId xmlns:p14="http://schemas.microsoft.com/office/powerpoint/2010/main" xmlns="" val="3094504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413679"/>
          </a:xfrm>
        </p:spPr>
        <p:txBody>
          <a:bodyPr/>
          <a:lstStyle/>
          <a:p>
            <a:pPr marL="0" lvl="0" indent="0">
              <a:buNone/>
            </a:pPr>
            <a:r>
              <a:rPr lang="es-ES" dirty="0"/>
              <a:t>Estado 3 (Turbina</a:t>
            </a:r>
            <a:r>
              <a:rPr lang="es-ES" dirty="0" smtClean="0"/>
              <a:t>)</a:t>
            </a:r>
          </a:p>
          <a:p>
            <a:pPr marL="0" lvl="0" indent="0">
              <a:buNone/>
            </a:pPr>
            <a:endParaRPr lang="es-ES" dirty="0"/>
          </a:p>
          <a:p>
            <a:pPr marL="0" lvl="0" indent="0">
              <a:buNone/>
            </a:pPr>
            <a:endParaRPr lang="es-ES" dirty="0" smtClean="0"/>
          </a:p>
          <a:p>
            <a:pPr marL="0" lvl="0" indent="0">
              <a:buNone/>
            </a:pPr>
            <a:endParaRPr lang="es-ES" dirty="0"/>
          </a:p>
          <a:p>
            <a:pPr marL="0" lvl="0" indent="0">
              <a:buNone/>
            </a:pPr>
            <a:endParaRPr lang="es-ES" dirty="0" smtClean="0"/>
          </a:p>
          <a:p>
            <a:pPr marL="0" lvl="0" indent="0">
              <a:buNone/>
            </a:pPr>
            <a:endParaRPr lang="es-ES" dirty="0"/>
          </a:p>
          <a:p>
            <a:pPr marL="0" lvl="0" indent="0">
              <a:buNone/>
            </a:pPr>
            <a:endParaRPr lang="es-ES" dirty="0" smtClean="0"/>
          </a:p>
          <a:p>
            <a:pPr marL="0" lvl="0" indent="0">
              <a:buNone/>
            </a:pPr>
            <a:endParaRPr lang="es-ES" dirty="0"/>
          </a:p>
          <a:p>
            <a:pPr marL="0" lvl="0" indent="0">
              <a:buNone/>
            </a:pPr>
            <a:endParaRPr lang="es-ES" dirty="0" smtClean="0"/>
          </a:p>
          <a:p>
            <a:endParaRPr lang="en-US" dirty="0" smtClean="0"/>
          </a:p>
          <a:p>
            <a:pPr marL="0" indent="0">
              <a:buNone/>
            </a:pPr>
            <a:r>
              <a:rPr lang="en-US" dirty="0" smtClean="0"/>
              <a:t>                 P3</a:t>
            </a:r>
            <a:r>
              <a:rPr lang="en-US" dirty="0"/>
              <a:t>= 45 bar                               h3 = 3205.60 [KJ/KG]</a:t>
            </a:r>
            <a:endParaRPr lang="es-EC" dirty="0"/>
          </a:p>
          <a:p>
            <a:pPr marL="0" indent="0">
              <a:buNone/>
            </a:pPr>
            <a:r>
              <a:rPr lang="en-US" dirty="0" smtClean="0"/>
              <a:t>                 T3</a:t>
            </a:r>
            <a:r>
              <a:rPr lang="en-US" dirty="0"/>
              <a:t>= 400 °C                              S3= </a:t>
            </a:r>
            <a:r>
              <a:rPr lang="en-US" dirty="0" smtClean="0"/>
              <a:t>6.7070</a:t>
            </a:r>
          </a:p>
          <a:p>
            <a:endParaRPr lang="en-US" dirty="0"/>
          </a:p>
          <a:p>
            <a:r>
              <a:rPr lang="en-US" dirty="0"/>
              <a:t>Volumen:</a:t>
            </a:r>
            <a:endParaRPr lang="es-EC" dirty="0"/>
          </a:p>
          <a:p>
            <a:r>
              <a:rPr lang="en-US" dirty="0"/>
              <a:t>V= 0.064 [m3/KG]</a:t>
            </a:r>
            <a:endParaRPr lang="es-EC" dirty="0"/>
          </a:p>
          <a:p>
            <a:endParaRPr lang="es-EC" dirty="0"/>
          </a:p>
          <a:p>
            <a:pPr marL="0" lvl="0" indent="0">
              <a:buNone/>
            </a:pP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1972359" y="1308717"/>
            <a:ext cx="6006617" cy="2592070"/>
          </a:xfrm>
          <a:prstGeom prst="rect">
            <a:avLst/>
          </a:prstGeom>
          <a:noFill/>
          <a:ln w="9525">
            <a:noFill/>
            <a:miter lim="800000"/>
            <a:headEnd/>
            <a:tailEnd/>
          </a:ln>
        </p:spPr>
      </p:pic>
    </p:spTree>
    <p:extLst>
      <p:ext uri="{BB962C8B-B14F-4D97-AF65-F5344CB8AC3E}">
        <p14:creationId xmlns:p14="http://schemas.microsoft.com/office/powerpoint/2010/main" xmlns="" val="1233477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54547"/>
            <a:ext cx="8596668" cy="6516710"/>
          </a:xfrm>
        </p:spPr>
        <p:txBody>
          <a:bodyPr>
            <a:normAutofit fontScale="85000" lnSpcReduction="20000"/>
          </a:bodyPr>
          <a:lstStyle/>
          <a:p>
            <a:pPr marL="0" lvl="0" indent="0">
              <a:buNone/>
            </a:pPr>
            <a:r>
              <a:rPr lang="es-ES" dirty="0"/>
              <a:t>Estado 4 (Condensador</a:t>
            </a:r>
            <a:r>
              <a:rPr lang="es-ES" dirty="0" smtClean="0"/>
              <a:t>)</a:t>
            </a:r>
          </a:p>
          <a:p>
            <a:pPr marL="0" lvl="0" indent="0">
              <a:buNone/>
            </a:pPr>
            <a:endParaRPr lang="es-ES" dirty="0"/>
          </a:p>
          <a:p>
            <a:pPr marL="0" lvl="0" indent="0">
              <a:buNone/>
            </a:pPr>
            <a:endParaRPr lang="es-ES" dirty="0" smtClean="0"/>
          </a:p>
          <a:p>
            <a:pPr marL="0" lvl="0" indent="0">
              <a:buNone/>
            </a:pPr>
            <a:endParaRPr lang="es-ES" dirty="0"/>
          </a:p>
          <a:p>
            <a:pPr marL="0" lvl="0" indent="0">
              <a:buNone/>
            </a:pPr>
            <a:endParaRPr lang="es-ES" dirty="0" smtClean="0"/>
          </a:p>
          <a:p>
            <a:pPr marL="0" lvl="0" indent="0">
              <a:buNone/>
            </a:pPr>
            <a:endParaRPr lang="es-ES" dirty="0"/>
          </a:p>
          <a:p>
            <a:pPr marL="0" lvl="0" indent="0">
              <a:buNone/>
            </a:pPr>
            <a:endParaRPr lang="es-ES" dirty="0" smtClean="0"/>
          </a:p>
          <a:p>
            <a:pPr marL="0" lvl="0" indent="0">
              <a:buNone/>
            </a:pPr>
            <a:endParaRPr lang="es-ES" dirty="0"/>
          </a:p>
          <a:p>
            <a:pPr marL="0" lvl="0" indent="0">
              <a:buNone/>
            </a:pPr>
            <a:endParaRPr lang="es-ES" dirty="0" smtClean="0"/>
          </a:p>
          <a:p>
            <a:pPr marL="0" lvl="0" indent="0">
              <a:buNone/>
            </a:pPr>
            <a:endParaRPr lang="es-ES" dirty="0"/>
          </a:p>
          <a:p>
            <a:endParaRPr lang="es-ES" dirty="0" smtClean="0"/>
          </a:p>
          <a:p>
            <a:endParaRPr lang="es-ES" dirty="0" smtClean="0"/>
          </a:p>
          <a:p>
            <a:pPr marL="0" indent="0">
              <a:buNone/>
            </a:pPr>
            <a:r>
              <a:rPr lang="es-ES" sz="1900" dirty="0" smtClean="0"/>
              <a:t>A </a:t>
            </a:r>
            <a:r>
              <a:rPr lang="es-ES" sz="1900" dirty="0"/>
              <a:t>la salida de la turbina el agua tiene una entropía:</a:t>
            </a:r>
            <a:endParaRPr lang="es-EC" sz="1900" dirty="0"/>
          </a:p>
          <a:p>
            <a:r>
              <a:rPr lang="en-US" sz="1900" dirty="0"/>
              <a:t>S4= 6.7070 [KJ/KG/°K]</a:t>
            </a:r>
            <a:endParaRPr lang="es-EC" sz="1900" dirty="0"/>
          </a:p>
          <a:p>
            <a:pPr marL="0" indent="0">
              <a:buNone/>
            </a:pPr>
            <a:r>
              <a:rPr lang="en-US" sz="1900" dirty="0" err="1"/>
              <a:t>Temperatura</a:t>
            </a:r>
            <a:r>
              <a:rPr lang="en-US" sz="1900" dirty="0"/>
              <a:t>:</a:t>
            </a:r>
            <a:endParaRPr lang="es-EC" sz="1900" dirty="0"/>
          </a:p>
          <a:p>
            <a:r>
              <a:rPr lang="en-US" sz="1900" dirty="0"/>
              <a:t>T4= 151.83 [°C]</a:t>
            </a:r>
            <a:endParaRPr lang="es-EC" sz="1900" dirty="0"/>
          </a:p>
          <a:p>
            <a:pPr marL="0" indent="0">
              <a:buNone/>
            </a:pPr>
            <a:r>
              <a:rPr lang="en-US" sz="1900" dirty="0"/>
              <a:t>Volumen:</a:t>
            </a:r>
            <a:endParaRPr lang="es-EC" sz="1900" dirty="0"/>
          </a:p>
          <a:p>
            <a:r>
              <a:rPr lang="en-US" sz="1900" dirty="0"/>
              <a:t>V= 0.37456 [m3/KG]</a:t>
            </a:r>
            <a:endParaRPr lang="es-EC" sz="1900" dirty="0"/>
          </a:p>
          <a:p>
            <a:r>
              <a:rPr lang="es-ES" sz="1900" dirty="0"/>
              <a:t>P4= 5 bar (Mezcla Saturada)</a:t>
            </a:r>
            <a:endParaRPr lang="es-EC" sz="1900" dirty="0"/>
          </a:p>
          <a:p>
            <a:pPr marL="0" indent="0">
              <a:buNone/>
            </a:pPr>
            <a:r>
              <a:rPr lang="es-ES" sz="1900" dirty="0" smtClean="0"/>
              <a:t> S4=S3</a:t>
            </a:r>
            <a:endParaRPr lang="es-EC" sz="1900" dirty="0" smtClean="0"/>
          </a:p>
          <a:p>
            <a:pPr marL="0" lvl="0" indent="0">
              <a:buNone/>
            </a:pP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1970468" y="708338"/>
            <a:ext cx="5387147" cy="2794717"/>
          </a:xfrm>
          <a:prstGeom prst="rect">
            <a:avLst/>
          </a:prstGeom>
          <a:noFill/>
          <a:ln w="9525">
            <a:noFill/>
            <a:miter lim="800000"/>
            <a:headEnd/>
            <a:tailEnd/>
          </a:ln>
        </p:spPr>
      </p:pic>
    </p:spTree>
    <p:extLst>
      <p:ext uri="{BB962C8B-B14F-4D97-AF65-F5344CB8AC3E}">
        <p14:creationId xmlns:p14="http://schemas.microsoft.com/office/powerpoint/2010/main" xmlns="" val="30351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522787" y="231821"/>
                <a:ext cx="8596668" cy="6426556"/>
              </a:xfrm>
            </p:spPr>
            <p:txBody>
              <a:bodyPr>
                <a:normAutofit lnSpcReduction="10000"/>
              </a:bodyPr>
              <a:lstStyle/>
              <a:p>
                <a:pPr marL="0" indent="0" algn="just">
                  <a:buNone/>
                </a:pPr>
                <a:r>
                  <a:rPr lang="es-ES" dirty="0"/>
                  <a:t>En el punto de salida de la turbina y entrada al condensador existe una mezcla con calidad que viene determinada por</a:t>
                </a:r>
                <a:r>
                  <a:rPr lang="es-ES" dirty="0" smtClean="0"/>
                  <a:t>:</a:t>
                </a:r>
              </a:p>
              <a:p>
                <a:pPr marL="0" indent="0" algn="just">
                  <a:buNone/>
                </a:pPr>
                <a:endParaRPr lang="es-ES" dirty="0"/>
              </a:p>
              <a:p>
                <a:pPr marL="0" indent="0">
                  <a:buNone/>
                </a:pPr>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𝑋</m:t>
                      </m:r>
                      <m:r>
                        <a:rPr lang="es-ES_tradnl" i="1">
                          <a:latin typeface="Cambria Math" panose="02040503050406030204" pitchFamily="18" charset="0"/>
                        </a:rPr>
                        <m:t>= </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_tradnl" i="1">
                                  <a:latin typeface="Cambria Math" panose="02040503050406030204" pitchFamily="18" charset="0"/>
                                </a:rPr>
                                <m:t>𝑆</m:t>
                              </m:r>
                            </m:e>
                            <m:sub>
                              <m:r>
                                <a:rPr lang="es-ES_tradnl" i="1">
                                  <a:latin typeface="Cambria Math" panose="02040503050406030204" pitchFamily="18" charset="0"/>
                                </a:rPr>
                                <m:t>4</m:t>
                              </m:r>
                            </m:sub>
                          </m:sSub>
                          <m:r>
                            <a:rPr lang="es-ES_tradnl" i="1">
                              <a:latin typeface="Cambria Math" panose="02040503050406030204" pitchFamily="18" charset="0"/>
                            </a:rPr>
                            <m:t>−</m:t>
                          </m:r>
                          <m:sSub>
                            <m:sSubPr>
                              <m:ctrlPr>
                                <a:rPr lang="es-EC" i="1">
                                  <a:latin typeface="Cambria Math" panose="02040503050406030204" pitchFamily="18" charset="0"/>
                                </a:rPr>
                              </m:ctrlPr>
                            </m:sSubPr>
                            <m:e>
                              <m:r>
                                <a:rPr lang="es-ES_tradnl" i="1">
                                  <a:latin typeface="Cambria Math" panose="02040503050406030204" pitchFamily="18" charset="0"/>
                                </a:rPr>
                                <m:t>𝑆</m:t>
                              </m:r>
                            </m:e>
                            <m:sub>
                              <m:r>
                                <a:rPr lang="es-ES_tradnl" i="1">
                                  <a:latin typeface="Cambria Math" panose="02040503050406030204" pitchFamily="18" charset="0"/>
                                </a:rPr>
                                <m:t>1</m:t>
                              </m:r>
                            </m:sub>
                          </m:sSub>
                        </m:num>
                        <m:den>
                          <m:sSub>
                            <m:sSubPr>
                              <m:ctrlPr>
                                <a:rPr lang="es-EC" i="1">
                                  <a:latin typeface="Cambria Math" panose="02040503050406030204" pitchFamily="18" charset="0"/>
                                </a:rPr>
                              </m:ctrlPr>
                            </m:sSubPr>
                            <m:e>
                              <m:r>
                                <a:rPr lang="es-ES_tradnl" i="1">
                                  <a:latin typeface="Cambria Math" panose="02040503050406030204" pitchFamily="18" charset="0"/>
                                </a:rPr>
                                <m:t>𝑆</m:t>
                              </m:r>
                            </m:e>
                            <m:sub>
                              <m:r>
                                <a:rPr lang="es-ES_tradnl" i="1">
                                  <a:latin typeface="Cambria Math" panose="02040503050406030204" pitchFamily="18" charset="0"/>
                                </a:rPr>
                                <m:t>𝑓𝑔</m:t>
                              </m:r>
                              <m:r>
                                <a:rPr lang="es-ES_tradnl" i="1">
                                  <a:latin typeface="Cambria Math" panose="02040503050406030204" pitchFamily="18" charset="0"/>
                                </a:rPr>
                                <m:t>1</m:t>
                              </m:r>
                            </m:sub>
                          </m:sSub>
                        </m:den>
                      </m:f>
                    </m:oMath>
                  </m:oMathPara>
                </a14:m>
                <a:endParaRPr lang="es-EC" dirty="0" smtClean="0"/>
              </a:p>
              <a:p>
                <a:pPr marL="0" indent="0">
                  <a:buNone/>
                </a:pPr>
                <a:r>
                  <a:rPr lang="es-ES" dirty="0"/>
                  <a:t>Por tanto:</a:t>
                </a:r>
                <a:endParaRPr lang="es-EC" dirty="0"/>
              </a:p>
              <a:p>
                <a:pPr marL="0" indent="0">
                  <a:buNone/>
                </a:pPr>
                <a:endParaRPr lang="es-EC" dirty="0" smtClean="0"/>
              </a:p>
              <a:p>
                <a:pPr marL="0" indent="0">
                  <a:buNone/>
                </a:pPr>
                <a:endParaRPr lang="es-EC" dirty="0"/>
              </a:p>
              <a:p>
                <a:pPr marL="0" indent="0">
                  <a:buNone/>
                </a:pPr>
                <a:endParaRPr lang="es-EC" dirty="0" smtClean="0"/>
              </a:p>
              <a:p>
                <a:pPr marL="0" indent="0" algn="just">
                  <a:buNone/>
                </a:pPr>
                <a:r>
                  <a:rPr lang="es-ES" dirty="0"/>
                  <a:t>Con el valor de calidad, se determina la entalpía a la salida de la turbina y entrada al condensador, con</a:t>
                </a:r>
                <a:r>
                  <a:rPr lang="es-ES" dirty="0" smtClean="0"/>
                  <a:t>:</a:t>
                </a:r>
              </a:p>
              <a:p>
                <a:pPr marL="0" indent="0" algn="just">
                  <a:buNone/>
                </a:pPr>
                <a:endParaRPr lang="es-ES"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h</m:t>
                          </m:r>
                        </m:e>
                        <m:sub>
                          <m:r>
                            <a:rPr lang="es-ES_tradnl" i="1">
                              <a:latin typeface="Cambria Math" panose="02040503050406030204" pitchFamily="18" charset="0"/>
                            </a:rPr>
                            <m:t>4</m:t>
                          </m:r>
                        </m:sub>
                      </m:sSub>
                      <m:r>
                        <a:rPr lang="es-ES_tradnl" i="1">
                          <a:latin typeface="Cambria Math" panose="02040503050406030204" pitchFamily="18" charset="0"/>
                        </a:rPr>
                        <m:t>=</m:t>
                      </m:r>
                      <m:r>
                        <a:rPr lang="es-ES_tradnl" i="1">
                          <a:latin typeface="Cambria Math" panose="02040503050406030204" pitchFamily="18" charset="0"/>
                        </a:rPr>
                        <m:t>𝑋</m:t>
                      </m:r>
                      <m:r>
                        <a:rPr lang="es-ES_tradnl" i="1">
                          <a:latin typeface="Cambria Math" panose="02040503050406030204" pitchFamily="18" charset="0"/>
                        </a:rPr>
                        <m:t>. </m:t>
                      </m:r>
                      <m:sSub>
                        <m:sSubPr>
                          <m:ctrlPr>
                            <a:rPr lang="es-EC" i="1">
                              <a:latin typeface="Cambria Math" panose="02040503050406030204" pitchFamily="18" charset="0"/>
                            </a:rPr>
                          </m:ctrlPr>
                        </m:sSubPr>
                        <m:e>
                          <m:r>
                            <a:rPr lang="es-ES_tradnl" i="1">
                              <a:latin typeface="Cambria Math" panose="02040503050406030204" pitchFamily="18" charset="0"/>
                            </a:rPr>
                            <m:t>h</m:t>
                          </m:r>
                        </m:e>
                        <m:sub>
                          <m:r>
                            <a:rPr lang="es-ES_tradnl" i="1">
                              <a:latin typeface="Cambria Math" panose="02040503050406030204" pitchFamily="18" charset="0"/>
                            </a:rPr>
                            <m:t>𝑓𝑔</m:t>
                          </m:r>
                          <m:r>
                            <a:rPr lang="es-ES_tradnl" i="1">
                              <a:latin typeface="Cambria Math" panose="02040503050406030204" pitchFamily="18" charset="0"/>
                            </a:rPr>
                            <m:t>1</m:t>
                          </m:r>
                        </m:sub>
                      </m:sSub>
                      <m:r>
                        <a:rPr lang="es-ES_tradnl" i="1">
                          <a:latin typeface="Cambria Math" panose="02040503050406030204" pitchFamily="18" charset="0"/>
                        </a:rPr>
                        <m:t>+ </m:t>
                      </m:r>
                      <m:sSub>
                        <m:sSubPr>
                          <m:ctrlPr>
                            <a:rPr lang="es-EC" i="1">
                              <a:latin typeface="Cambria Math" panose="02040503050406030204" pitchFamily="18" charset="0"/>
                            </a:rPr>
                          </m:ctrlPr>
                        </m:sSubPr>
                        <m:e>
                          <m:r>
                            <a:rPr lang="es-ES_tradnl" i="1">
                              <a:latin typeface="Cambria Math" panose="02040503050406030204" pitchFamily="18" charset="0"/>
                            </a:rPr>
                            <m:t>h</m:t>
                          </m:r>
                        </m:e>
                        <m:sub>
                          <m:r>
                            <a:rPr lang="es-ES_tradnl" i="1">
                              <a:latin typeface="Cambria Math" panose="02040503050406030204" pitchFamily="18" charset="0"/>
                            </a:rPr>
                            <m:t>𝑓</m:t>
                          </m:r>
                          <m:r>
                            <a:rPr lang="es-ES_tradnl" i="1">
                              <a:latin typeface="Cambria Math" panose="02040503050406030204" pitchFamily="18" charset="0"/>
                            </a:rPr>
                            <m:t>1</m:t>
                          </m:r>
                        </m:sub>
                      </m:sSub>
                      <m:r>
                        <a:rPr lang="es-ES_tradnl" i="1">
                          <a:latin typeface="Cambria Math" panose="02040503050406030204" pitchFamily="18" charset="0"/>
                        </a:rPr>
                        <m:t> (</m:t>
                      </m:r>
                      <m:r>
                        <a:rPr lang="es-ES_tradnl" i="1">
                          <a:latin typeface="Cambria Math" panose="02040503050406030204" pitchFamily="18" charset="0"/>
                        </a:rPr>
                        <m:t>𝐾𝐽</m:t>
                      </m:r>
                      <m:r>
                        <a:rPr lang="es-ES_tradnl" i="1">
                          <a:latin typeface="Cambria Math" panose="02040503050406030204" pitchFamily="18" charset="0"/>
                        </a:rPr>
                        <m:t>/</m:t>
                      </m:r>
                      <m:r>
                        <a:rPr lang="es-ES_tradnl" i="1">
                          <a:latin typeface="Cambria Math" panose="02040503050406030204" pitchFamily="18" charset="0"/>
                        </a:rPr>
                        <m:t>𝑘𝑔</m:t>
                      </m:r>
                      <m:r>
                        <a:rPr lang="es-ES_tradnl" i="1">
                          <a:latin typeface="Cambria Math" panose="02040503050406030204" pitchFamily="18" charset="0"/>
                        </a:rPr>
                        <m:t>)</m:t>
                      </m:r>
                    </m:oMath>
                  </m:oMathPara>
                </a14:m>
                <a:endParaRPr lang="es-EC" dirty="0" smtClean="0"/>
              </a:p>
              <a:p>
                <a:pPr marL="0" indent="0" algn="just">
                  <a:buNone/>
                </a:pPr>
                <a:r>
                  <a:rPr lang="es-ES" dirty="0"/>
                  <a:t>De donde</a:t>
                </a:r>
                <a:r>
                  <a:rPr lang="es-ES" dirty="0" smtClean="0"/>
                  <a:t>:</a:t>
                </a:r>
              </a:p>
              <a:p>
                <a:pPr marL="0" indent="0" algn="just">
                  <a:buNone/>
                </a:pPr>
                <a:endParaRPr lang="es-EC" dirty="0"/>
              </a:p>
              <a:p>
                <a:pPr marL="0" indent="0">
                  <a:buNone/>
                </a:pPr>
                <a:r>
                  <a:rPr lang="es-EC" i="1" dirty="0" smtClean="0"/>
                  <a:t>                                        h4 </a:t>
                </a:r>
                <a:r>
                  <a:rPr lang="es-EC" i="1" dirty="0"/>
                  <a:t>= 640.09+[(0.97)(2108.01)]</a:t>
                </a:r>
                <a:endParaRPr lang="es-EC" dirty="0"/>
              </a:p>
              <a:p>
                <a:pPr marL="0" indent="0">
                  <a:buNone/>
                </a:pPr>
                <a:r>
                  <a:rPr lang="es-EC" i="1" dirty="0"/>
                  <a:t> </a:t>
                </a:r>
                <a:endParaRPr lang="es-EC" dirty="0"/>
              </a:p>
              <a:p>
                <a:pPr marL="0" indent="0">
                  <a:buNone/>
                </a:pPr>
                <a:r>
                  <a:rPr lang="es-EC" i="1" dirty="0" smtClean="0"/>
                  <a:t>                                            h4 </a:t>
                </a:r>
                <a:r>
                  <a:rPr lang="es-EC" i="1" dirty="0"/>
                  <a:t>= 2684.85 [</a:t>
                </a:r>
                <a:r>
                  <a:rPr lang="es-ES" i="1" dirty="0"/>
                  <a:t>KJ / Kg]</a:t>
                </a:r>
                <a:endParaRPr lang="es-EC" dirty="0"/>
              </a:p>
              <a:p>
                <a:pPr marL="0" indent="0" algn="just">
                  <a:buNone/>
                </a:pP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522787" y="231821"/>
                <a:ext cx="8596668" cy="6426556"/>
              </a:xfrm>
              <a:blipFill rotWithShape="0">
                <a:blip r:embed="rId3" cstate="print"/>
                <a:stretch>
                  <a:fillRect l="-638" t="-949" r="-567"/>
                </a:stretch>
              </a:blipFill>
            </p:spPr>
            <p:txBody>
              <a:bodyPr/>
              <a:lstStyle/>
              <a:p>
                <a:r>
                  <a:rPr lang="es-EC">
                    <a:noFill/>
                  </a:rPr>
                  <a:t> </a:t>
                </a:r>
              </a:p>
            </p:txBody>
          </p:sp>
        </mc:Fallback>
      </mc:AlternateContent>
      <p:sp>
        <p:nvSpPr>
          <p:cNvPr id="7" name="Rectangle 5"/>
          <p:cNvSpPr>
            <a:spLocks noChangeArrowheads="1"/>
          </p:cNvSpPr>
          <p:nvPr/>
        </p:nvSpPr>
        <p:spPr bwMode="auto">
          <a:xfrm>
            <a:off x="-154547"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xmlns="" val="2503289560"/>
              </p:ext>
            </p:extLst>
          </p:nvPr>
        </p:nvGraphicFramePr>
        <p:xfrm>
          <a:off x="3953814" y="2530699"/>
          <a:ext cx="2381250" cy="585988"/>
        </p:xfrm>
        <a:graphic>
          <a:graphicData uri="http://schemas.openxmlformats.org/presentationml/2006/ole">
            <p:oleObj spid="_x0000_s21515" name="Ecuación" r:id="rId4" imgW="1726451" imgH="393529" progId="Equation.3">
              <p:embed/>
            </p:oleObj>
          </a:graphicData>
        </a:graphic>
      </p:graphicFrame>
    </p:spTree>
    <p:extLst>
      <p:ext uri="{BB962C8B-B14F-4D97-AF65-F5344CB8AC3E}">
        <p14:creationId xmlns:p14="http://schemas.microsoft.com/office/powerpoint/2010/main" xmlns="" val="3805483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218941"/>
                <a:ext cx="8596668" cy="6503831"/>
              </a:xfrm>
            </p:spPr>
            <p:txBody>
              <a:bodyPr/>
              <a:lstStyle/>
              <a:p>
                <a:pPr marL="0" indent="0" algn="just">
                  <a:buNone/>
                </a:pPr>
                <a:endParaRPr lang="es-ES" dirty="0" smtClean="0"/>
              </a:p>
              <a:p>
                <a:pPr marL="0" indent="0" algn="just">
                  <a:buNone/>
                </a:pPr>
                <a:r>
                  <a:rPr lang="es-ES" dirty="0" smtClean="0"/>
                  <a:t>Para </a:t>
                </a:r>
                <a:r>
                  <a:rPr lang="es-ES" dirty="0"/>
                  <a:t>determinar en calor de entrada y de salida se emplea las siguientes </a:t>
                </a:r>
                <a:r>
                  <a:rPr lang="es-ES" dirty="0" smtClean="0"/>
                  <a:t>ecuaciones:</a:t>
                </a:r>
              </a:p>
              <a:p>
                <a:pPr marL="0" indent="0" algn="just">
                  <a:buNone/>
                </a:pPr>
                <a:endParaRPr lang="es-ES"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𝑄</m:t>
                          </m:r>
                        </m:e>
                        <m:sub>
                          <m:r>
                            <a:rPr lang="es-ES_tradnl" i="1">
                              <a:latin typeface="Cambria Math" panose="02040503050406030204" pitchFamily="18" charset="0"/>
                            </a:rPr>
                            <m:t>𝑒𝑛</m:t>
                          </m:r>
                        </m:sub>
                      </m:sSub>
                      <m:r>
                        <a:rPr lang="es-ES" i="1">
                          <a:latin typeface="Cambria Math" panose="02040503050406030204" pitchFamily="18" charset="0"/>
                        </a:rPr>
                        <m:t>= </m:t>
                      </m:r>
                      <m:sSub>
                        <m:sSubPr>
                          <m:ctrlPr>
                            <a:rPr lang="es-EC"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3</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2 </m:t>
                          </m:r>
                        </m:sub>
                      </m:sSub>
                      <m:r>
                        <a:rPr lang="es-ES" i="1">
                          <a:latin typeface="Cambria Math" panose="02040503050406030204" pitchFamily="18" charset="0"/>
                        </a:rPr>
                        <m:t> (</m:t>
                      </m:r>
                      <m:r>
                        <a:rPr lang="es-ES_tradnl" i="1">
                          <a:latin typeface="Cambria Math" panose="02040503050406030204" pitchFamily="18" charset="0"/>
                        </a:rPr>
                        <m:t>𝐾𝐽</m:t>
                      </m:r>
                      <m:r>
                        <a:rPr lang="es-ES" i="1">
                          <a:latin typeface="Cambria Math" panose="02040503050406030204" pitchFamily="18" charset="0"/>
                        </a:rPr>
                        <m:t>/</m:t>
                      </m:r>
                      <m:r>
                        <a:rPr lang="es-ES_tradnl" i="1">
                          <a:latin typeface="Cambria Math" panose="02040503050406030204" pitchFamily="18" charset="0"/>
                        </a:rPr>
                        <m:t>𝑘𝑔</m:t>
                      </m:r>
                      <m:r>
                        <a:rPr lang="es-ES" i="1">
                          <a:latin typeface="Cambria Math" panose="02040503050406030204" pitchFamily="18" charset="0"/>
                        </a:rPr>
                        <m:t>)</m:t>
                      </m:r>
                    </m:oMath>
                  </m:oMathPara>
                </a14:m>
                <a:endParaRPr lang="es-EC" dirty="0"/>
              </a:p>
              <a:p>
                <a:endParaRPr lang="es-EC" dirty="0"/>
              </a:p>
              <a:p>
                <a:pPr marL="0" indent="0" algn="ctr">
                  <a:buNone/>
                </a:pPr>
                <a:r>
                  <a:rPr lang="es-EC" i="1" dirty="0" err="1"/>
                  <a:t>qentrada</a:t>
                </a:r>
                <a:r>
                  <a:rPr lang="es-EC" i="1" dirty="0"/>
                  <a:t> = 3205.60-644.46</a:t>
                </a:r>
                <a:endParaRPr lang="es-EC" dirty="0"/>
              </a:p>
              <a:p>
                <a:pPr marL="0" indent="0" algn="ctr">
                  <a:buNone/>
                </a:pPr>
                <a:r>
                  <a:rPr lang="es-EC" i="1" dirty="0"/>
                  <a:t> </a:t>
                </a:r>
                <a:endParaRPr lang="es-EC" dirty="0"/>
              </a:p>
              <a:p>
                <a:pPr marL="0" indent="0" algn="ctr">
                  <a:buNone/>
                </a:pPr>
                <a:r>
                  <a:rPr lang="es-EC" i="1" dirty="0" err="1"/>
                  <a:t>qentrada</a:t>
                </a:r>
                <a:r>
                  <a:rPr lang="es-EC" i="1" dirty="0"/>
                  <a:t> = 2561.14 [KJ / Kg]</a:t>
                </a:r>
                <a:endParaRPr lang="es-EC" dirty="0"/>
              </a:p>
              <a:p>
                <a:pPr marL="0" indent="0" algn="ctr">
                  <a:buNone/>
                </a:pPr>
                <a:r>
                  <a:rPr lang="es-EC" i="1" dirty="0"/>
                  <a:t> </a:t>
                </a: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𝑄</m:t>
                          </m:r>
                        </m:e>
                        <m:sub>
                          <m:r>
                            <a:rPr lang="es-ES_tradnl" i="1">
                              <a:latin typeface="Cambria Math" panose="02040503050406030204" pitchFamily="18" charset="0"/>
                            </a:rPr>
                            <m:t>𝑠𝑎𝑙</m:t>
                          </m:r>
                        </m:sub>
                      </m:sSub>
                      <m:r>
                        <a:rPr lang="es-ES" i="1">
                          <a:latin typeface="Cambria Math" panose="02040503050406030204" pitchFamily="18" charset="0"/>
                        </a:rPr>
                        <m:t>= </m:t>
                      </m:r>
                      <m:sSub>
                        <m:sSubPr>
                          <m:ctrlPr>
                            <a:rPr lang="es-EC"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4</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1</m:t>
                          </m:r>
                        </m:sub>
                      </m:sSub>
                      <m:r>
                        <a:rPr lang="es-ES" i="1">
                          <a:latin typeface="Cambria Math" panose="02040503050406030204" pitchFamily="18" charset="0"/>
                        </a:rPr>
                        <m:t> (</m:t>
                      </m:r>
                      <m:r>
                        <a:rPr lang="es-ES_tradnl" i="1">
                          <a:latin typeface="Cambria Math" panose="02040503050406030204" pitchFamily="18" charset="0"/>
                        </a:rPr>
                        <m:t>𝐾𝐽</m:t>
                      </m:r>
                      <m:r>
                        <a:rPr lang="es-ES" i="1">
                          <a:latin typeface="Cambria Math" panose="02040503050406030204" pitchFamily="18" charset="0"/>
                        </a:rPr>
                        <m:t>/</m:t>
                      </m:r>
                      <m:r>
                        <a:rPr lang="es-ES_tradnl" i="1">
                          <a:latin typeface="Cambria Math" panose="02040503050406030204" pitchFamily="18" charset="0"/>
                        </a:rPr>
                        <m:t>𝑘𝑔</m:t>
                      </m:r>
                      <m:r>
                        <a:rPr lang="es-ES" i="1">
                          <a:latin typeface="Cambria Math" panose="02040503050406030204" pitchFamily="18" charset="0"/>
                        </a:rPr>
                        <m:t>)</m:t>
                      </m:r>
                    </m:oMath>
                  </m:oMathPara>
                </a14:m>
                <a:endParaRPr lang="es-EC" dirty="0"/>
              </a:p>
              <a:p>
                <a:pPr marL="0" indent="0">
                  <a:buNone/>
                </a:pPr>
                <a:r>
                  <a:rPr lang="es-EC" i="1" dirty="0"/>
                  <a:t> </a:t>
                </a:r>
                <a:endParaRPr lang="es-EC" dirty="0"/>
              </a:p>
              <a:p>
                <a:pPr marL="0" indent="0" algn="ctr">
                  <a:buNone/>
                </a:pPr>
                <a:r>
                  <a:rPr lang="es-EC" i="1" dirty="0" err="1"/>
                  <a:t>qsalida</a:t>
                </a:r>
                <a:r>
                  <a:rPr lang="es-EC" i="1" dirty="0"/>
                  <a:t> = 2684.85-640.09</a:t>
                </a:r>
                <a:endParaRPr lang="es-EC" dirty="0"/>
              </a:p>
              <a:p>
                <a:pPr marL="0" indent="0" algn="ctr">
                  <a:buNone/>
                </a:pPr>
                <a:r>
                  <a:rPr lang="es-EC" i="1" dirty="0"/>
                  <a:t> </a:t>
                </a:r>
                <a:endParaRPr lang="es-EC" dirty="0"/>
              </a:p>
              <a:p>
                <a:pPr marL="0" indent="0" algn="ctr">
                  <a:buNone/>
                </a:pPr>
                <a:r>
                  <a:rPr lang="es-EC" i="1" dirty="0" err="1"/>
                  <a:t>qsalida</a:t>
                </a:r>
                <a:r>
                  <a:rPr lang="es-EC" i="1" dirty="0"/>
                  <a:t> = 2044.76[KJ / Kg]</a:t>
                </a:r>
                <a:endParaRPr lang="es-EC" dirty="0"/>
              </a:p>
              <a:p>
                <a:pPr marL="0" indent="0" algn="just">
                  <a:buNone/>
                </a:pPr>
                <a:endParaRPr lang="es-EC" dirty="0"/>
              </a:p>
              <a:p>
                <a:pPr marL="0" indent="0">
                  <a:buNone/>
                </a:pP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218941"/>
                <a:ext cx="8596668" cy="6503831"/>
              </a:xfrm>
              <a:blipFill rotWithShape="0">
                <a:blip r:embed="rId2" cstate="print"/>
                <a:stretch>
                  <a:fillRect l="-567" r="-638"/>
                </a:stretch>
              </a:blipFill>
            </p:spPr>
            <p:txBody>
              <a:bodyPr/>
              <a:lstStyle/>
              <a:p>
                <a:r>
                  <a:rPr lang="es-EC">
                    <a:noFill/>
                  </a:rPr>
                  <a:t> </a:t>
                </a:r>
              </a:p>
            </p:txBody>
          </p:sp>
        </mc:Fallback>
      </mc:AlternateContent>
    </p:spTree>
    <p:extLst>
      <p:ext uri="{BB962C8B-B14F-4D97-AF65-F5344CB8AC3E}">
        <p14:creationId xmlns:p14="http://schemas.microsoft.com/office/powerpoint/2010/main" xmlns="" val="68329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914400" y="321972"/>
            <a:ext cx="7830355" cy="6194737"/>
          </a:xfrm>
        </p:spPr>
        <p:txBody>
          <a:bodyPr>
            <a:normAutofit/>
          </a:bodyPr>
          <a:lstStyle/>
          <a:p>
            <a:r>
              <a:rPr lang="es-EC" sz="1400" dirty="0"/>
              <a:t>6.1.  ANÁLISIS FINANCIERO</a:t>
            </a:r>
          </a:p>
          <a:p>
            <a:r>
              <a:rPr lang="es-EC" sz="1400" dirty="0"/>
              <a:t>6.2 ANÁLISIS ECONÓMICO</a:t>
            </a:r>
          </a:p>
          <a:p>
            <a:r>
              <a:rPr lang="es-EC" sz="1300" dirty="0" smtClean="0"/>
              <a:t>6.3</a:t>
            </a:r>
            <a:r>
              <a:rPr lang="es-EC" sz="1300" dirty="0"/>
              <a:t>.  COSTOS </a:t>
            </a:r>
            <a:r>
              <a:rPr lang="es-EC" sz="1300" dirty="0" smtClean="0"/>
              <a:t>INDIRECTOS</a:t>
            </a:r>
          </a:p>
          <a:p>
            <a:r>
              <a:rPr lang="es-EC" sz="1300" dirty="0" smtClean="0"/>
              <a:t>6.3.1</a:t>
            </a:r>
            <a:r>
              <a:rPr lang="es-EC" sz="1300" dirty="0"/>
              <a:t>.   </a:t>
            </a:r>
            <a:r>
              <a:rPr lang="es-EC" sz="1300" dirty="0" smtClean="0"/>
              <a:t>IMPREVISTOS</a:t>
            </a:r>
          </a:p>
          <a:p>
            <a:r>
              <a:rPr lang="es-EC" sz="1300" dirty="0" smtClean="0"/>
              <a:t>6.4</a:t>
            </a:r>
            <a:r>
              <a:rPr lang="es-EC" sz="1300" dirty="0"/>
              <a:t>.  COSTOS DIRECTOS Y </a:t>
            </a:r>
            <a:r>
              <a:rPr lang="es-EC" sz="1300" dirty="0" smtClean="0"/>
              <a:t>FINANCIADOS</a:t>
            </a:r>
          </a:p>
          <a:p>
            <a:r>
              <a:rPr lang="es-EC" sz="1300" dirty="0" smtClean="0"/>
              <a:t>6.5</a:t>
            </a:r>
            <a:r>
              <a:rPr lang="es-EC" sz="1300" dirty="0"/>
              <a:t>.  COSTO TOTAL DEL </a:t>
            </a:r>
            <a:r>
              <a:rPr lang="es-EC" sz="1300" dirty="0" smtClean="0"/>
              <a:t>PROYECTO</a:t>
            </a:r>
          </a:p>
          <a:p>
            <a:endParaRPr lang="es-EC" sz="1300" dirty="0" smtClean="0"/>
          </a:p>
          <a:p>
            <a:pPr marL="0" indent="0">
              <a:buNone/>
            </a:pPr>
            <a:r>
              <a:rPr lang="es-EC" sz="1300" b="1" dirty="0" smtClean="0"/>
              <a:t>CAPITULO 7</a:t>
            </a:r>
          </a:p>
          <a:p>
            <a:pPr marL="0" indent="0">
              <a:buNone/>
            </a:pPr>
            <a:endParaRPr lang="es-EC" sz="1300" dirty="0" smtClean="0"/>
          </a:p>
          <a:p>
            <a:r>
              <a:rPr lang="es-EC" sz="1300" dirty="0" smtClean="0"/>
              <a:t>CONCLUSIONES </a:t>
            </a:r>
            <a:r>
              <a:rPr lang="es-EC" sz="1300" dirty="0"/>
              <a:t>Y </a:t>
            </a:r>
            <a:r>
              <a:rPr lang="es-EC" sz="1300" dirty="0" smtClean="0"/>
              <a:t>RECOMENDACIONES</a:t>
            </a:r>
          </a:p>
          <a:p>
            <a:r>
              <a:rPr lang="es-EC" sz="1300" dirty="0" smtClean="0"/>
              <a:t>REFERENCIAS BIBLIOGRÁFICAS</a:t>
            </a:r>
          </a:p>
          <a:p>
            <a:r>
              <a:rPr lang="es-EC" sz="1300" dirty="0" smtClean="0"/>
              <a:t>ANEXOS</a:t>
            </a:r>
          </a:p>
          <a:p>
            <a:pPr marL="0" indent="0">
              <a:buNone/>
            </a:pPr>
            <a:endParaRPr lang="es-EC" dirty="0"/>
          </a:p>
          <a:p>
            <a:pPr marL="0" indent="0">
              <a:buNone/>
            </a:pPr>
            <a:endParaRPr lang="es-EC" dirty="0"/>
          </a:p>
        </p:txBody>
      </p:sp>
    </p:spTree>
    <p:extLst>
      <p:ext uri="{BB962C8B-B14F-4D97-AF65-F5344CB8AC3E}">
        <p14:creationId xmlns:p14="http://schemas.microsoft.com/office/powerpoint/2010/main" xmlns="" val="297944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93183"/>
                <a:ext cx="8596668" cy="6529589"/>
              </a:xfrm>
            </p:spPr>
            <p:txBody>
              <a:bodyPr/>
              <a:lstStyle/>
              <a:p>
                <a:pPr marL="0" indent="0">
                  <a:buNone/>
                </a:pPr>
                <a:endParaRPr lang="es-ES" dirty="0" smtClean="0"/>
              </a:p>
              <a:p>
                <a:pPr marL="0" indent="0">
                  <a:buNone/>
                </a:pPr>
                <a:r>
                  <a:rPr lang="es-ES" dirty="0" smtClean="0"/>
                  <a:t>Ya </a:t>
                </a:r>
                <a:r>
                  <a:rPr lang="es-ES" dirty="0"/>
                  <a:t>realizado el cálculo del ciclo tenemos como resultado:</a:t>
                </a:r>
                <a:endParaRPr lang="es-EC" dirty="0"/>
              </a:p>
              <a:p>
                <a:pPr marL="0" indent="0">
                  <a:buNone/>
                </a:pPr>
                <a:endParaRPr lang="es-EC" b="1" dirty="0" smtClean="0"/>
              </a:p>
              <a:p>
                <a:pPr marL="0" indent="0" algn="ctr">
                  <a:buNone/>
                </a:pPr>
                <a:r>
                  <a:rPr lang="es-EC" b="1" dirty="0" smtClean="0"/>
                  <a:t>Tabla 1.27</a:t>
                </a:r>
                <a:r>
                  <a:rPr lang="es-EC" dirty="0" smtClean="0"/>
                  <a:t>  Propiedades termodinámicas de la central térmica con biomasa</a:t>
                </a:r>
              </a:p>
              <a:p>
                <a:pPr marL="0" indent="0" algn="ctr">
                  <a:buNone/>
                </a:pPr>
                <a:endParaRPr lang="es-EC" dirty="0"/>
              </a:p>
              <a:p>
                <a:pPr marL="0" indent="0" algn="ctr">
                  <a:buNone/>
                </a:pPr>
                <a:endParaRPr lang="es-EC" dirty="0" smtClean="0"/>
              </a:p>
              <a:p>
                <a:pPr marL="0" indent="0" algn="ctr">
                  <a:buNone/>
                </a:pPr>
                <a:endParaRPr lang="es-EC" dirty="0"/>
              </a:p>
              <a:p>
                <a:pPr marL="0" indent="0" algn="ctr">
                  <a:buNone/>
                </a:pPr>
                <a:endParaRPr lang="es-EC" dirty="0" smtClean="0"/>
              </a:p>
              <a:p>
                <a:pPr marL="0" indent="0" algn="ctr">
                  <a:buNone/>
                </a:pPr>
                <a:endParaRPr lang="es-EC" dirty="0"/>
              </a:p>
              <a:p>
                <a:pPr marL="0" indent="0" algn="ctr">
                  <a:buNone/>
                </a:pPr>
                <a:endParaRPr lang="es-EC" dirty="0" smtClean="0"/>
              </a:p>
              <a:p>
                <a:pPr marL="0" indent="0" algn="just">
                  <a:buNone/>
                </a:pPr>
                <a:r>
                  <a:rPr lang="es-ES" dirty="0"/>
                  <a:t>De tal forma vamos a determinar la eficiencia térmica del ciclo en la cual vamos a utilizar la siguiente ecuación</a:t>
                </a:r>
                <a:r>
                  <a:rPr lang="es-ES" dirty="0" smtClean="0"/>
                  <a:t>:</a:t>
                </a:r>
              </a:p>
              <a:p>
                <a:pPr marL="0" indent="0" algn="just">
                  <a:buNone/>
                </a:pPr>
                <a:endParaRPr lang="es-EC" dirty="0"/>
              </a:p>
              <a:p>
                <a:pPr marL="0" indent="0" algn="ctr">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𝜂</m:t>
                          </m:r>
                        </m:e>
                        <m:sub>
                          <m:r>
                            <a:rPr lang="es-ES_tradnl" i="1">
                              <a:latin typeface="Cambria Math" panose="02040503050406030204" pitchFamily="18" charset="0"/>
                            </a:rPr>
                            <m:t>𝑐𝑖𝑐𝑙𝑜</m:t>
                          </m:r>
                        </m:sub>
                      </m:sSub>
                      <m:r>
                        <a:rPr lang="es-ES_tradnl" i="1">
                          <a:latin typeface="Cambria Math" panose="02040503050406030204" pitchFamily="18" charset="0"/>
                        </a:rPr>
                        <m:t>= </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𝑛𝑒𝑡𝑜</m:t>
                              </m:r>
                            </m:sub>
                          </m:sSub>
                        </m:num>
                        <m:den>
                          <m:sSub>
                            <m:sSubPr>
                              <m:ctrlPr>
                                <a:rPr lang="es-EC" i="1">
                                  <a:latin typeface="Cambria Math" panose="02040503050406030204" pitchFamily="18" charset="0"/>
                                </a:rPr>
                              </m:ctrlPr>
                            </m:sSubPr>
                            <m:e>
                              <m:r>
                                <a:rPr lang="es-ES_tradnl" i="1">
                                  <a:latin typeface="Cambria Math" panose="02040503050406030204" pitchFamily="18" charset="0"/>
                                </a:rPr>
                                <m:t>𝑄</m:t>
                              </m:r>
                            </m:e>
                            <m:sub>
                              <m:r>
                                <a:rPr lang="es-ES_tradnl" i="1">
                                  <a:latin typeface="Cambria Math" panose="02040503050406030204" pitchFamily="18" charset="0"/>
                                </a:rPr>
                                <m:t>𝑒𝑛</m:t>
                              </m:r>
                            </m:sub>
                          </m:sSub>
                        </m:den>
                      </m:f>
                    </m:oMath>
                  </m:oMathPara>
                </a14:m>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93183"/>
                <a:ext cx="8596668" cy="6529589"/>
              </a:xfrm>
              <a:blipFill rotWithShape="0">
                <a:blip r:embed="rId2" cstate="print"/>
                <a:stretch>
                  <a:fillRect l="-567" r="-638"/>
                </a:stretch>
              </a:blipFill>
            </p:spPr>
            <p:txBody>
              <a:bodyPr/>
              <a:lstStyle/>
              <a:p>
                <a:r>
                  <a:rPr lang="es-EC">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xmlns="" val="2836385527"/>
              </p:ext>
            </p:extLst>
          </p:nvPr>
        </p:nvGraphicFramePr>
        <p:xfrm>
          <a:off x="1803043" y="2116940"/>
          <a:ext cx="6503831" cy="1720965"/>
        </p:xfrm>
        <a:graphic>
          <a:graphicData uri="http://schemas.openxmlformats.org/drawingml/2006/table">
            <a:tbl>
              <a:tblPr firstRow="1" firstCol="1" bandRow="1">
                <a:tableStyleId>{5C22544A-7EE6-4342-B048-85BDC9FD1C3A}</a:tableStyleId>
              </a:tblPr>
              <a:tblGrid>
                <a:gridCol w="1014029"/>
                <a:gridCol w="1149112"/>
                <a:gridCol w="1149112"/>
                <a:gridCol w="1001421"/>
                <a:gridCol w="1139206"/>
                <a:gridCol w="1050951"/>
              </a:tblGrid>
              <a:tr h="344193">
                <a:tc>
                  <a:txBody>
                    <a:bodyPr/>
                    <a:lstStyle/>
                    <a:p>
                      <a:pPr algn="ctr">
                        <a:spcAft>
                          <a:spcPts val="0"/>
                        </a:spcAft>
                      </a:pPr>
                      <a:r>
                        <a:rPr lang="es-ES" sz="1100" dirty="0">
                          <a:effectLst/>
                        </a:rPr>
                        <a:t>Punto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T (°C)</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Presión (Bar)</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v(m</a:t>
                      </a:r>
                      <a:r>
                        <a:rPr lang="es-ES" sz="1100" baseline="30000">
                          <a:effectLst/>
                        </a:rPr>
                        <a:t>3</a:t>
                      </a:r>
                      <a:r>
                        <a:rPr lang="es-ES" sz="1100">
                          <a:effectLst/>
                        </a:rPr>
                        <a:t>/kg)</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h(kJ/kg)</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s(KJ/kgK)</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44193">
                <a:tc>
                  <a:txBody>
                    <a:bodyPr/>
                    <a:lstStyle/>
                    <a:p>
                      <a:pPr algn="ctr">
                        <a:spcAft>
                          <a:spcPts val="0"/>
                        </a:spcAft>
                      </a:pPr>
                      <a:r>
                        <a:rPr lang="es-ES" sz="11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151,83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0,00109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640,09</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1,86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44193">
                <a:tc>
                  <a:txBody>
                    <a:bodyPr/>
                    <a:lstStyle/>
                    <a:p>
                      <a:pPr algn="ctr">
                        <a:spcAft>
                          <a:spcPts val="0"/>
                        </a:spcAft>
                      </a:pPr>
                      <a:r>
                        <a:rPr lang="es-ES" sz="1100">
                          <a:effectLst/>
                        </a:rPr>
                        <a:t>2</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dirty="0">
                          <a:effectLst/>
                        </a:rPr>
                        <a:t>151,89</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644,46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1,86</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44193">
                <a:tc>
                  <a:txBody>
                    <a:bodyPr/>
                    <a:lstStyle/>
                    <a:p>
                      <a:pPr algn="ctr">
                        <a:spcAft>
                          <a:spcPts val="0"/>
                        </a:spcAft>
                      </a:pPr>
                      <a:r>
                        <a:rPr lang="es-ES" sz="11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450,00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45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0,06434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3.205,60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6,70</a:t>
                      </a:r>
                      <a:endParaRPr lang="es-EC" sz="1200">
                        <a:effectLst/>
                        <a:latin typeface="Times New Roman" panose="02020603050405020304" pitchFamily="18" charset="0"/>
                        <a:ea typeface="Times New Roman" panose="02020603050405020304" pitchFamily="18" charset="0"/>
                      </a:endParaRPr>
                    </a:p>
                  </a:txBody>
                  <a:tcPr marL="44450" marR="44450" marT="0" marB="0" anchor="b"/>
                </a:tc>
              </a:tr>
              <a:tr h="344193">
                <a:tc>
                  <a:txBody>
                    <a:bodyPr/>
                    <a:lstStyle/>
                    <a:p>
                      <a:pPr algn="ctr">
                        <a:spcAft>
                          <a:spcPts val="0"/>
                        </a:spcAft>
                      </a:pPr>
                      <a:r>
                        <a:rPr lang="es-ES" sz="1100">
                          <a:effectLst/>
                        </a:rPr>
                        <a:t>4</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151,83</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S" sz="1100">
                          <a:effectLst/>
                        </a:rPr>
                        <a:t>0,37567</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a:effectLst/>
                        </a:rPr>
                        <a:t>2.684,85</a:t>
                      </a:r>
                      <a:endParaRPr lang="es-EC" sz="1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es-ES" sz="1100" dirty="0">
                          <a:effectLst/>
                        </a:rPr>
                        <a:t>6,70</a:t>
                      </a:r>
                      <a:endParaRPr lang="es-EC" sz="12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xmlns="" val="1515624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334851"/>
                <a:ext cx="8596668" cy="6233374"/>
              </a:xfrm>
            </p:spPr>
            <p:txBody>
              <a:bodyPr/>
              <a:lstStyle/>
              <a:p>
                <a:pPr marL="0" indent="0">
                  <a:buNone/>
                </a:pPr>
                <a:r>
                  <a:rPr lang="es-ES" dirty="0"/>
                  <a:t>Donde:</a:t>
                </a:r>
                <a:endParaRPr lang="es-EC" dirty="0"/>
              </a:p>
              <a:p>
                <a:pPr marL="0" indent="0" algn="ctr">
                  <a:buNone/>
                </a:pPr>
                <a14:m>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𝑛𝑒𝑡𝑜</m:t>
                        </m:r>
                      </m:sub>
                    </m:sSub>
                    <m:r>
                      <a:rPr lang="es-ES_tradnl" i="1">
                        <a:latin typeface="Cambria Math" panose="02040503050406030204" pitchFamily="18" charset="0"/>
                      </a:rPr>
                      <m:t>= </m:t>
                    </m:r>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𝑠𝑎𝑙</m:t>
                        </m:r>
                      </m:sub>
                    </m:sSub>
                    <m:r>
                      <a:rPr lang="es-ES_tradnl" i="1">
                        <a:latin typeface="Cambria Math" panose="02040503050406030204" pitchFamily="18" charset="0"/>
                      </a:rPr>
                      <m:t>−</m:t>
                    </m:r>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𝑒𝑛</m:t>
                        </m:r>
                      </m:sub>
                    </m:sSub>
                    <m:r>
                      <a:rPr lang="es-ES_tradnl" i="1">
                        <a:latin typeface="Cambria Math" panose="02040503050406030204" pitchFamily="18" charset="0"/>
                      </a:rPr>
                      <m:t> (</m:t>
                    </m:r>
                    <m:r>
                      <a:rPr lang="es-ES_tradnl" i="1">
                        <a:latin typeface="Cambria Math" panose="02040503050406030204" pitchFamily="18" charset="0"/>
                      </a:rPr>
                      <m:t>𝐾𝐽</m:t>
                    </m:r>
                    <m:r>
                      <a:rPr lang="es-ES_tradnl" i="1">
                        <a:latin typeface="Cambria Math" panose="02040503050406030204" pitchFamily="18" charset="0"/>
                      </a:rPr>
                      <m:t>/</m:t>
                    </m:r>
                    <m:r>
                      <a:rPr lang="es-ES_tradnl" i="1">
                        <a:latin typeface="Cambria Math" panose="02040503050406030204" pitchFamily="18" charset="0"/>
                      </a:rPr>
                      <m:t>𝑘𝑔</m:t>
                    </m:r>
                    <m:r>
                      <a:rPr lang="es-ES_tradnl" i="1">
                        <a:latin typeface="Cambria Math" panose="02040503050406030204" pitchFamily="18" charset="0"/>
                      </a:rPr>
                      <m:t>)</m:t>
                    </m:r>
                  </m:oMath>
                </a14:m>
                <a:r>
                  <a:rPr lang="es-ES_tradnl" dirty="0"/>
                  <a:t>y</a:t>
                </a:r>
                <a:endParaRPr lang="es-EC" dirty="0"/>
              </a:p>
              <a:p>
                <a:pPr marL="0" indent="0" algn="ctr">
                  <a:buNone/>
                </a:pPr>
                <a14:m>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𝑠𝑎𝑙</m:t>
                        </m:r>
                      </m:sub>
                    </m:sSub>
                    <m:r>
                      <a:rPr lang="es-ES_tradnl" i="1">
                        <a:latin typeface="Cambria Math" panose="02040503050406030204" pitchFamily="18" charset="0"/>
                      </a:rPr>
                      <m:t>=</m:t>
                    </m:r>
                    <m:sSub>
                      <m:sSubPr>
                        <m:ctrlPr>
                          <a:rPr lang="es-EC" i="1">
                            <a:latin typeface="Cambria Math" panose="02040503050406030204" pitchFamily="18" charset="0"/>
                          </a:rPr>
                        </m:ctrlPr>
                      </m:sSubPr>
                      <m:e>
                        <m:r>
                          <a:rPr lang="es-ES_tradnl" i="1">
                            <a:latin typeface="Cambria Math" panose="02040503050406030204" pitchFamily="18" charset="0"/>
                          </a:rPr>
                          <m:t>h</m:t>
                        </m:r>
                      </m:e>
                      <m:sub>
                        <m:r>
                          <a:rPr lang="es-ES_tradnl" i="1">
                            <a:latin typeface="Cambria Math" panose="02040503050406030204" pitchFamily="18" charset="0"/>
                          </a:rPr>
                          <m:t>3</m:t>
                        </m:r>
                      </m:sub>
                    </m:sSub>
                    <m:r>
                      <a:rPr lang="es-ES_tradnl" i="1">
                        <a:latin typeface="Cambria Math" panose="02040503050406030204" pitchFamily="18" charset="0"/>
                      </a:rPr>
                      <m:t>−</m:t>
                    </m:r>
                    <m:sSub>
                      <m:sSubPr>
                        <m:ctrlPr>
                          <a:rPr lang="es-EC" i="1">
                            <a:latin typeface="Cambria Math" panose="02040503050406030204" pitchFamily="18" charset="0"/>
                          </a:rPr>
                        </m:ctrlPr>
                      </m:sSubPr>
                      <m:e>
                        <m:r>
                          <a:rPr lang="es-ES_tradnl" i="1">
                            <a:latin typeface="Cambria Math" panose="02040503050406030204" pitchFamily="18" charset="0"/>
                          </a:rPr>
                          <m:t>h</m:t>
                        </m:r>
                      </m:e>
                      <m:sub>
                        <m:r>
                          <a:rPr lang="es-ES_tradnl" i="1">
                            <a:latin typeface="Cambria Math" panose="02040503050406030204" pitchFamily="18" charset="0"/>
                          </a:rPr>
                          <m:t>4</m:t>
                        </m:r>
                      </m:sub>
                    </m:sSub>
                    <m:r>
                      <a:rPr lang="es-ES_tradnl" i="1">
                        <a:latin typeface="Cambria Math" panose="02040503050406030204" pitchFamily="18" charset="0"/>
                      </a:rPr>
                      <m:t> (</m:t>
                    </m:r>
                    <m:r>
                      <a:rPr lang="es-ES_tradnl" i="1">
                        <a:latin typeface="Cambria Math" panose="02040503050406030204" pitchFamily="18" charset="0"/>
                      </a:rPr>
                      <m:t>𝐾𝐽</m:t>
                    </m:r>
                    <m:r>
                      <a:rPr lang="es-ES_tradnl" i="1">
                        <a:latin typeface="Cambria Math" panose="02040503050406030204" pitchFamily="18" charset="0"/>
                      </a:rPr>
                      <m:t>/</m:t>
                    </m:r>
                    <m:r>
                      <a:rPr lang="es-ES_tradnl" i="1">
                        <a:latin typeface="Cambria Math" panose="02040503050406030204" pitchFamily="18" charset="0"/>
                      </a:rPr>
                      <m:t>𝑘𝑔</m:t>
                    </m:r>
                    <m:r>
                      <a:rPr lang="es-ES_tradnl" i="1">
                        <a:latin typeface="Cambria Math" panose="02040503050406030204" pitchFamily="18" charset="0"/>
                      </a:rPr>
                      <m:t>)</m:t>
                    </m:r>
                  </m:oMath>
                </a14:m>
                <a:r>
                  <a:rPr lang="es-ES_tradnl" dirty="0"/>
                  <a:t> ;</a:t>
                </a: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𝑒𝑛</m:t>
                          </m:r>
                        </m:sub>
                      </m:sSub>
                      <m:r>
                        <a:rPr lang="es-ES_tradnl" i="1">
                          <a:latin typeface="Cambria Math" panose="02040503050406030204" pitchFamily="18" charset="0"/>
                        </a:rPr>
                        <m:t>=</m:t>
                      </m:r>
                      <m:sSub>
                        <m:sSubPr>
                          <m:ctrlPr>
                            <a:rPr lang="es-EC" i="1">
                              <a:latin typeface="Cambria Math" panose="02040503050406030204" pitchFamily="18" charset="0"/>
                            </a:rPr>
                          </m:ctrlPr>
                        </m:sSubPr>
                        <m:e>
                          <m:r>
                            <a:rPr lang="es-ES_tradnl" i="1">
                              <a:latin typeface="Cambria Math" panose="02040503050406030204" pitchFamily="18" charset="0"/>
                            </a:rPr>
                            <m:t>h</m:t>
                          </m:r>
                        </m:e>
                        <m:sub>
                          <m:r>
                            <a:rPr lang="es-ES_tradnl" i="1">
                              <a:latin typeface="Cambria Math" panose="02040503050406030204" pitchFamily="18" charset="0"/>
                            </a:rPr>
                            <m:t>2</m:t>
                          </m:r>
                        </m:sub>
                      </m:sSub>
                      <m:r>
                        <a:rPr lang="es-ES_tradnl" i="1">
                          <a:latin typeface="Cambria Math" panose="02040503050406030204" pitchFamily="18" charset="0"/>
                        </a:rPr>
                        <m:t>−</m:t>
                      </m:r>
                      <m:sSub>
                        <m:sSubPr>
                          <m:ctrlPr>
                            <a:rPr lang="es-EC" i="1">
                              <a:latin typeface="Cambria Math" panose="02040503050406030204" pitchFamily="18" charset="0"/>
                            </a:rPr>
                          </m:ctrlPr>
                        </m:sSubPr>
                        <m:e>
                          <m:r>
                            <a:rPr lang="es-ES_tradnl" i="1">
                              <a:latin typeface="Cambria Math" panose="02040503050406030204" pitchFamily="18" charset="0"/>
                            </a:rPr>
                            <m:t>h</m:t>
                          </m:r>
                        </m:e>
                        <m:sub>
                          <m:r>
                            <a:rPr lang="es-ES_tradnl" i="1">
                              <a:latin typeface="Cambria Math" panose="02040503050406030204" pitchFamily="18" charset="0"/>
                            </a:rPr>
                            <m:t>1</m:t>
                          </m:r>
                        </m:sub>
                      </m:sSub>
                      <m:r>
                        <a:rPr lang="es-ES_tradnl" i="1">
                          <a:latin typeface="Cambria Math" panose="02040503050406030204" pitchFamily="18" charset="0"/>
                        </a:rPr>
                        <m:t> (</m:t>
                      </m:r>
                      <m:r>
                        <a:rPr lang="es-ES_tradnl" i="1">
                          <a:latin typeface="Cambria Math" panose="02040503050406030204" pitchFamily="18" charset="0"/>
                        </a:rPr>
                        <m:t>𝐾𝐽</m:t>
                      </m:r>
                      <m:r>
                        <a:rPr lang="es-ES_tradnl" i="1">
                          <a:latin typeface="Cambria Math" panose="02040503050406030204" pitchFamily="18" charset="0"/>
                        </a:rPr>
                        <m:t>/</m:t>
                      </m:r>
                      <m:r>
                        <a:rPr lang="es-ES_tradnl" i="1">
                          <a:latin typeface="Cambria Math" panose="02040503050406030204" pitchFamily="18" charset="0"/>
                        </a:rPr>
                        <m:t>𝑘𝑔</m:t>
                      </m:r>
                      <m:r>
                        <a:rPr lang="es-ES_tradnl" i="1">
                          <a:latin typeface="Cambria Math" panose="02040503050406030204" pitchFamily="18" charset="0"/>
                        </a:rPr>
                        <m:t>)</m:t>
                      </m:r>
                    </m:oMath>
                  </m:oMathPara>
                </a14:m>
                <a:endParaRPr lang="es-EC" dirty="0" smtClean="0"/>
              </a:p>
              <a:p>
                <a:pPr marL="0" indent="0">
                  <a:buNone/>
                </a:pPr>
                <a:endParaRPr lang="es-EC" dirty="0"/>
              </a:p>
              <a:p>
                <a:pPr marL="0" indent="0" algn="just">
                  <a:buNone/>
                </a:pPr>
                <a:r>
                  <a:rPr lang="es-ES" dirty="0"/>
                  <a:t>Con las entalpías en los distintos puntos del Ciclo </a:t>
                </a:r>
                <a:r>
                  <a:rPr lang="es-ES" dirty="0" err="1"/>
                  <a:t>Rankine</a:t>
                </a:r>
                <a:r>
                  <a:rPr lang="es-ES" dirty="0"/>
                  <a:t> y empleando las ecuaciones  y datos se determina los valores de trabajo de entrada y salida, así</a:t>
                </a:r>
                <a:r>
                  <a:rPr lang="es-ES" dirty="0" smtClean="0"/>
                  <a:t>:</a:t>
                </a:r>
              </a:p>
              <a:p>
                <a:pPr marL="0" indent="0" algn="just">
                  <a:buNone/>
                </a:pPr>
                <a:endParaRPr lang="es-ES"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𝑠𝑎𝑙</m:t>
                          </m:r>
                        </m:sub>
                      </m:sSub>
                      <m:r>
                        <a:rPr lang="es-ES_tradnl" i="1">
                          <a:latin typeface="Cambria Math" panose="02040503050406030204" pitchFamily="18" charset="0"/>
                        </a:rPr>
                        <m:t>= 520,18 (</m:t>
                      </m:r>
                      <m:r>
                        <a:rPr lang="es-ES_tradnl" i="1">
                          <a:latin typeface="Cambria Math" panose="02040503050406030204" pitchFamily="18" charset="0"/>
                        </a:rPr>
                        <m:t>𝐾𝐽</m:t>
                      </m:r>
                      <m:r>
                        <a:rPr lang="es-ES_tradnl" i="1">
                          <a:latin typeface="Cambria Math" panose="02040503050406030204" pitchFamily="18" charset="0"/>
                        </a:rPr>
                        <m:t>/</m:t>
                      </m:r>
                      <m:r>
                        <a:rPr lang="es-ES_tradnl" i="1">
                          <a:latin typeface="Cambria Math" panose="02040503050406030204" pitchFamily="18" charset="0"/>
                        </a:rPr>
                        <m:t>𝑘𝑔</m:t>
                      </m:r>
                      <m:r>
                        <a:rPr lang="es-ES_tradnl" i="1">
                          <a:latin typeface="Cambria Math" panose="02040503050406030204" pitchFamily="18" charset="0"/>
                        </a:rPr>
                        <m:t>)</m:t>
                      </m:r>
                    </m:oMath>
                  </m:oMathPara>
                </a14:m>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𝑒𝑛</m:t>
                          </m:r>
                        </m:sub>
                      </m:sSub>
                      <m:r>
                        <a:rPr lang="es-ES_tradnl" i="1">
                          <a:latin typeface="Cambria Math" panose="02040503050406030204" pitchFamily="18" charset="0"/>
                        </a:rPr>
                        <m:t>=      4,37 (</m:t>
                      </m:r>
                      <m:r>
                        <a:rPr lang="es-ES_tradnl" i="1">
                          <a:latin typeface="Cambria Math" panose="02040503050406030204" pitchFamily="18" charset="0"/>
                        </a:rPr>
                        <m:t>𝐾𝐽</m:t>
                      </m:r>
                      <m:r>
                        <a:rPr lang="es-ES_tradnl" i="1">
                          <a:latin typeface="Cambria Math" panose="02040503050406030204" pitchFamily="18" charset="0"/>
                        </a:rPr>
                        <m:t>/</m:t>
                      </m:r>
                      <m:r>
                        <a:rPr lang="es-ES_tradnl" i="1">
                          <a:latin typeface="Cambria Math" panose="02040503050406030204" pitchFamily="18" charset="0"/>
                        </a:rPr>
                        <m:t>𝑘𝑔</m:t>
                      </m:r>
                      <m:r>
                        <a:rPr lang="es-ES_tradnl" i="1">
                          <a:latin typeface="Cambria Math" panose="02040503050406030204" pitchFamily="18" charset="0"/>
                        </a:rPr>
                        <m:t>)</m:t>
                      </m:r>
                    </m:oMath>
                  </m:oMathPara>
                </a14:m>
                <a:endParaRPr lang="es-EC" dirty="0" smtClean="0"/>
              </a:p>
              <a:p>
                <a:pPr marL="0" indent="0">
                  <a:buNone/>
                </a:pPr>
                <a:endParaRPr lang="es-EC" dirty="0"/>
              </a:p>
              <a:p>
                <a:pPr marL="0" indent="0">
                  <a:buNone/>
                </a:pPr>
                <a:r>
                  <a:rPr lang="es-ES" dirty="0"/>
                  <a:t>Con lo que el trabajo neto del ciclo es:</a:t>
                </a:r>
                <a:endParaRPr lang="es-EC" dirty="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𝑊</m:t>
                          </m:r>
                        </m:e>
                        <m:sub>
                          <m:r>
                            <a:rPr lang="es-ES_tradnl" i="1">
                              <a:latin typeface="Cambria Math" panose="02040503050406030204" pitchFamily="18" charset="0"/>
                            </a:rPr>
                            <m:t>𝑛𝑒𝑡𝑜</m:t>
                          </m:r>
                        </m:sub>
                      </m:sSub>
                      <m:r>
                        <a:rPr lang="es-ES_tradnl" i="1">
                          <a:latin typeface="Cambria Math" panose="02040503050406030204" pitchFamily="18" charset="0"/>
                        </a:rPr>
                        <m:t>=515,81 (</m:t>
                      </m:r>
                      <m:r>
                        <a:rPr lang="es-ES_tradnl" i="1">
                          <a:latin typeface="Cambria Math" panose="02040503050406030204" pitchFamily="18" charset="0"/>
                        </a:rPr>
                        <m:t>𝐾𝐽</m:t>
                      </m:r>
                      <m:r>
                        <a:rPr lang="es-ES_tradnl" i="1">
                          <a:latin typeface="Cambria Math" panose="02040503050406030204" pitchFamily="18" charset="0"/>
                        </a:rPr>
                        <m:t>/</m:t>
                      </m:r>
                      <m:r>
                        <a:rPr lang="es-ES_tradnl" i="1">
                          <a:latin typeface="Cambria Math" panose="02040503050406030204" pitchFamily="18" charset="0"/>
                        </a:rPr>
                        <m:t>𝑘𝑔</m:t>
                      </m:r>
                      <m:r>
                        <a:rPr lang="es-ES_tradnl" i="1">
                          <a:latin typeface="Cambria Math" panose="02040503050406030204" pitchFamily="18" charset="0"/>
                        </a:rPr>
                        <m:t>)</m:t>
                      </m:r>
                    </m:oMath>
                  </m:oMathPara>
                </a14:m>
                <a:endParaRPr lang="es-EC" dirty="0"/>
              </a:p>
              <a:p>
                <a:pPr marL="0" indent="0">
                  <a:buNone/>
                </a:pPr>
                <a:endParaRPr lang="es-EC" dirty="0" smtClean="0"/>
              </a:p>
              <a:p>
                <a:pPr marL="0" indent="0">
                  <a:buNone/>
                </a:pPr>
                <a:r>
                  <a:rPr lang="es-ES" dirty="0"/>
                  <a:t>Sustituyendo los valores respectivos se obtiene el calor de entrada al ciclo por unidad de masa del fluido de trabajo, así:</a:t>
                </a:r>
                <a:endParaRPr lang="es-EC" dirty="0"/>
              </a:p>
              <a:p>
                <a:pPr marL="0" indent="0">
                  <a:buNone/>
                </a:pPr>
                <a:endParaRPr lang="es-EC" dirty="0"/>
              </a:p>
              <a:p>
                <a:pPr marL="0" indent="0" algn="just">
                  <a:buNone/>
                </a:pPr>
                <a:endParaRPr lang="es-EC" dirty="0"/>
              </a:p>
              <a:p>
                <a:pPr marL="0" indent="0">
                  <a:buNone/>
                </a:pPr>
                <a:endParaRPr lang="es-EC" dirty="0"/>
              </a:p>
              <a:p>
                <a:pPr marL="0" indent="0">
                  <a:buNone/>
                </a:pP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334851"/>
                <a:ext cx="8596668" cy="6233374"/>
              </a:xfrm>
              <a:blipFill rotWithShape="0">
                <a:blip r:embed="rId2" cstate="print"/>
                <a:stretch>
                  <a:fillRect l="-567" t="-685" r="-638"/>
                </a:stretch>
              </a:blipFill>
            </p:spPr>
            <p:txBody>
              <a:bodyPr/>
              <a:lstStyle/>
              <a:p>
                <a:r>
                  <a:rPr lang="es-EC">
                    <a:noFill/>
                  </a:rPr>
                  <a:t> </a:t>
                </a:r>
              </a:p>
            </p:txBody>
          </p:sp>
        </mc:Fallback>
      </mc:AlternateContent>
    </p:spTree>
    <p:extLst>
      <p:ext uri="{BB962C8B-B14F-4D97-AF65-F5344CB8AC3E}">
        <p14:creationId xmlns:p14="http://schemas.microsoft.com/office/powerpoint/2010/main" xmlns="" val="1620325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193183"/>
                <a:ext cx="8596668" cy="6490952"/>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𝑄</m:t>
                          </m:r>
                        </m:e>
                        <m:sub>
                          <m:r>
                            <a:rPr lang="es-ES_tradnl" i="1">
                              <a:latin typeface="Cambria Math" panose="02040503050406030204" pitchFamily="18" charset="0"/>
                            </a:rPr>
                            <m:t>𝑒𝑛</m:t>
                          </m:r>
                        </m:sub>
                      </m:sSub>
                      <m:r>
                        <a:rPr lang="es-EC" i="1">
                          <a:latin typeface="Cambria Math" panose="02040503050406030204" pitchFamily="18" charset="0"/>
                        </a:rPr>
                        <m:t>=2561,14  (</m:t>
                      </m:r>
                      <m:r>
                        <a:rPr lang="es-ES_tradnl" i="1">
                          <a:latin typeface="Cambria Math" panose="02040503050406030204" pitchFamily="18" charset="0"/>
                        </a:rPr>
                        <m:t>𝐾𝐽</m:t>
                      </m:r>
                      <m:r>
                        <a:rPr lang="es-EC" i="1">
                          <a:latin typeface="Cambria Math" panose="02040503050406030204" pitchFamily="18" charset="0"/>
                        </a:rPr>
                        <m:t>/</m:t>
                      </m:r>
                      <m:r>
                        <a:rPr lang="es-ES_tradnl" i="1">
                          <a:latin typeface="Cambria Math" panose="02040503050406030204" pitchFamily="18" charset="0"/>
                        </a:rPr>
                        <m:t>𝑘𝑔</m:t>
                      </m:r>
                      <m:r>
                        <a:rPr lang="es-EC" i="1">
                          <a:latin typeface="Cambria Math" panose="02040503050406030204" pitchFamily="18" charset="0"/>
                        </a:rPr>
                        <m:t>)</m:t>
                      </m:r>
                    </m:oMath>
                  </m:oMathPara>
                </a14:m>
                <a:endParaRPr lang="es-EC" dirty="0"/>
              </a:p>
              <a:p>
                <a:pPr marL="0" indent="0" algn="just">
                  <a:buNone/>
                </a:pPr>
                <a:r>
                  <a:rPr lang="es-ES" dirty="0"/>
                  <a:t>Finalmente, reemplazando el trabajo neto y calor de entrada y se tiene que la eficiencia del ciclo para la central térmica con biomasa propuesta es</a:t>
                </a:r>
                <a:r>
                  <a:rPr lang="es-ES" dirty="0" smtClean="0"/>
                  <a:t>:</a:t>
                </a:r>
              </a:p>
              <a:p>
                <a:pPr marL="0" indent="0" algn="just">
                  <a:buNone/>
                </a:pPr>
                <a:endParaRPr lang="es-ES" dirty="0"/>
              </a:p>
              <a:p>
                <a:pPr marL="0" indent="0" algn="just">
                  <a:buNone/>
                </a:pPr>
                <a14:m>
                  <m:oMathPara xmlns:m="http://schemas.openxmlformats.org/officeDocument/2006/math">
                    <m:oMathParaPr>
                      <m:jc m:val="centerGroup"/>
                    </m:oMathParaPr>
                    <m:oMath xmlns:m="http://schemas.openxmlformats.org/officeDocument/2006/math">
                      <m:sSub>
                        <m:sSubPr>
                          <m:ctrlPr>
                            <a:rPr lang="es-EC" b="1" i="1">
                              <a:latin typeface="Cambria Math" panose="02040503050406030204" pitchFamily="18" charset="0"/>
                            </a:rPr>
                          </m:ctrlPr>
                        </m:sSubPr>
                        <m:e>
                          <m:r>
                            <a:rPr lang="es-ES_tradnl" b="1" i="1">
                              <a:latin typeface="Cambria Math" panose="02040503050406030204" pitchFamily="18" charset="0"/>
                            </a:rPr>
                            <m:t>𝜼</m:t>
                          </m:r>
                        </m:e>
                        <m:sub>
                          <m:r>
                            <a:rPr lang="es-ES_tradnl" b="1" i="1">
                              <a:latin typeface="Cambria Math" panose="02040503050406030204" pitchFamily="18" charset="0"/>
                            </a:rPr>
                            <m:t>𝒄𝒊𝒄𝒍𝒐</m:t>
                          </m:r>
                        </m:sub>
                      </m:sSub>
                      <m:r>
                        <a:rPr lang="es-ES_tradnl" b="1" i="1">
                          <a:latin typeface="Cambria Math" panose="02040503050406030204" pitchFamily="18" charset="0"/>
                        </a:rPr>
                        <m:t>= </m:t>
                      </m:r>
                      <m:r>
                        <a:rPr lang="es-ES_tradnl" b="1" i="1">
                          <a:latin typeface="Cambria Math" panose="02040503050406030204" pitchFamily="18" charset="0"/>
                        </a:rPr>
                        <m:t>𝟐𝟎</m:t>
                      </m:r>
                      <m:r>
                        <a:rPr lang="es-ES_tradnl" b="1" i="1">
                          <a:latin typeface="Cambria Math" panose="02040503050406030204" pitchFamily="18" charset="0"/>
                        </a:rPr>
                        <m:t>  %</m:t>
                      </m:r>
                    </m:oMath>
                  </m:oMathPara>
                </a14:m>
                <a:endParaRPr lang="es-EC" dirty="0" smtClean="0"/>
              </a:p>
              <a:p>
                <a:pPr marL="0" indent="0" algn="just">
                  <a:buNone/>
                </a:pPr>
                <a:endParaRPr lang="es-EC" dirty="0"/>
              </a:p>
              <a:p>
                <a:pPr marL="0" indent="0" algn="just">
                  <a:buNone/>
                </a:pPr>
                <a:r>
                  <a:rPr lang="es-ES" b="1" dirty="0"/>
                  <a:t>FLUJO DE VAPOR </a:t>
                </a:r>
                <a:endParaRPr lang="es-ES" b="1" dirty="0" smtClean="0"/>
              </a:p>
              <a:p>
                <a:pPr marL="0" indent="0" algn="just">
                  <a:buNone/>
                </a:pPr>
                <a:r>
                  <a:rPr lang="es-ES" dirty="0" smtClean="0"/>
                  <a:t>Se encuentra </a:t>
                </a:r>
                <a:r>
                  <a:rPr lang="es-ES" dirty="0"/>
                  <a:t>definido por la cantidad de energía que se quiere producir; para nuestro caso es de 500 KVA (400 kW) por lo tanto</a:t>
                </a:r>
                <a:r>
                  <a:rPr lang="es-ES" dirty="0" smtClean="0"/>
                  <a:t>:</a:t>
                </a:r>
              </a:p>
              <a:p>
                <a:pPr marL="0" indent="0" algn="ctr">
                  <a:buNone/>
                </a:pPr>
                <a:endParaRPr lang="es-ES" i="1" dirty="0" smtClean="0"/>
              </a:p>
              <a:p>
                <a:pPr marL="0" indent="0" algn="ctr">
                  <a:buNone/>
                </a:pPr>
                <a:r>
                  <a:rPr lang="es-ES" i="1" dirty="0" smtClean="0"/>
                  <a:t>Pe</a:t>
                </a:r>
                <a:r>
                  <a:rPr lang="es-ES" i="1" dirty="0"/>
                  <a:t>= </a:t>
                </a:r>
                <a:r>
                  <a:rPr lang="es-ES" i="1" dirty="0" err="1"/>
                  <a:t>m</a:t>
                </a:r>
                <a:r>
                  <a:rPr lang="es-ES" i="1" baseline="-25000" dirty="0" err="1"/>
                  <a:t>vapor</a:t>
                </a:r>
                <a:r>
                  <a:rPr lang="es-ES" i="1" dirty="0"/>
                  <a:t> * (h3-h4)</a:t>
                </a:r>
                <a:endParaRPr lang="es-EC" dirty="0"/>
              </a:p>
              <a:p>
                <a:pPr marL="0" indent="0" algn="ctr">
                  <a:buNone/>
                </a:pPr>
                <a:r>
                  <a:rPr lang="es-ES" i="1" dirty="0" err="1"/>
                  <a:t>m</a:t>
                </a:r>
                <a:r>
                  <a:rPr lang="es-ES" i="1" baseline="-25000" dirty="0" err="1"/>
                  <a:t>vapor</a:t>
                </a:r>
                <a:r>
                  <a:rPr lang="es-ES" i="1" dirty="0"/>
                  <a:t>=   Pe/ (h3-h4)</a:t>
                </a:r>
                <a:endParaRPr lang="es-EC" dirty="0"/>
              </a:p>
              <a:p>
                <a:pPr marL="0" indent="0" algn="just">
                  <a:buNone/>
                </a:pPr>
                <a:endParaRPr lang="es-EC" dirty="0"/>
              </a:p>
              <a:p>
                <a:pPr marL="0" indent="0">
                  <a:buNone/>
                </a:pP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193183"/>
                <a:ext cx="8596668" cy="6490952"/>
              </a:xfrm>
              <a:blipFill rotWithShape="0">
                <a:blip r:embed="rId3" cstate="print"/>
                <a:stretch>
                  <a:fillRect l="-567" r="-638"/>
                </a:stretch>
              </a:blipFill>
            </p:spPr>
            <p:txBody>
              <a:bodyPr/>
              <a:lstStyle/>
              <a:p>
                <a:r>
                  <a:rPr lang="es-EC">
                    <a:noFill/>
                  </a:rPr>
                  <a:t> </a:t>
                </a:r>
              </a:p>
            </p:txBody>
          </p:sp>
        </mc:Fallback>
      </mc:AlternateContent>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xmlns="" val="3120391746"/>
              </p:ext>
            </p:extLst>
          </p:nvPr>
        </p:nvGraphicFramePr>
        <p:xfrm>
          <a:off x="3550406" y="4955242"/>
          <a:ext cx="2850524" cy="611746"/>
        </p:xfrm>
        <a:graphic>
          <a:graphicData uri="http://schemas.openxmlformats.org/presentationml/2006/ole">
            <p:oleObj spid="_x0000_s23563" name="Ecuación" r:id="rId4" imgW="1688367" imgH="393529" progId="Equation.3">
              <p:embed/>
            </p:oleObj>
          </a:graphicData>
        </a:graphic>
      </p:graphicFrame>
      <mc:AlternateContent xmlns:mc="http://schemas.openxmlformats.org/markup-compatibility/2006">
        <mc:Choice xmlns:a14="http://schemas.microsoft.com/office/drawing/2010/main" xmlns="" Requires="a14">
          <p:sp>
            <p:nvSpPr>
              <p:cNvPr id="9" name="Rectángulo 8"/>
              <p:cNvSpPr/>
              <p:nvPr/>
            </p:nvSpPr>
            <p:spPr>
              <a:xfrm>
                <a:off x="2977076" y="5969452"/>
                <a:ext cx="3997184"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𝑣𝑎𝑝𝑜𝑟</m:t>
                          </m:r>
                        </m:sub>
                      </m:sSub>
                      <m:r>
                        <a:rPr lang="es-EC" i="0">
                          <a:latin typeface="Cambria Math" panose="02040503050406030204" pitchFamily="18" charset="0"/>
                        </a:rPr>
                        <m:t>= 0,76 </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𝑘𝑔𝑣</m:t>
                              </m:r>
                            </m:num>
                            <m:den>
                              <m:r>
                                <a:rPr lang="es-EC" i="1">
                                  <a:latin typeface="Cambria Math" panose="02040503050406030204" pitchFamily="18" charset="0"/>
                                </a:rPr>
                                <m:t>𝑠</m:t>
                              </m:r>
                            </m:den>
                          </m:f>
                        </m:e>
                      </m:d>
                      <m:r>
                        <a:rPr lang="es-EC" i="1">
                          <a:latin typeface="Cambria Math" panose="02040503050406030204" pitchFamily="18" charset="0"/>
                        </a:rPr>
                        <m:t>𝑜</m:t>
                      </m:r>
                      <m:r>
                        <a:rPr lang="es-EC" i="0">
                          <a:latin typeface="Cambria Math" panose="02040503050406030204" pitchFamily="18" charset="0"/>
                        </a:rPr>
                        <m:t>  2,73 </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𝑡𝑜𝑛𝑣</m:t>
                              </m:r>
                            </m:num>
                            <m:den>
                              <m:r>
                                <a:rPr lang="es-EC" i="1">
                                  <a:latin typeface="Cambria Math" panose="02040503050406030204" pitchFamily="18" charset="0"/>
                                </a:rPr>
                                <m:t>h</m:t>
                              </m:r>
                            </m:den>
                          </m:f>
                        </m:e>
                      </m:d>
                    </m:oMath>
                  </m:oMathPara>
                </a14:m>
                <a:endParaRPr lang="es-EC" dirty="0"/>
              </a:p>
            </p:txBody>
          </p:sp>
        </mc:Choice>
        <mc:Fallback>
          <p:sp>
            <p:nvSpPr>
              <p:cNvPr id="9" name="Rectángulo 8"/>
              <p:cNvSpPr>
                <a:spLocks noRot="1" noChangeAspect="1" noMove="1" noResize="1" noEditPoints="1" noAdjustHandles="1" noChangeArrowheads="1" noChangeShapeType="1" noTextEdit="1"/>
              </p:cNvSpPr>
              <p:nvPr/>
            </p:nvSpPr>
            <p:spPr>
              <a:xfrm>
                <a:off x="2977076" y="5969452"/>
                <a:ext cx="3997184" cy="714683"/>
              </a:xfrm>
              <a:prstGeom prst="rect">
                <a:avLst/>
              </a:prstGeom>
              <a:blipFill rotWithShape="0">
                <a:blip r:embed="rId5" cstate="print"/>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xmlns="" val="2222230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Marcador de contenido 2"/>
              <p:cNvSpPr>
                <a:spLocks noGrp="1"/>
              </p:cNvSpPr>
              <p:nvPr>
                <p:ph idx="1"/>
              </p:nvPr>
            </p:nvSpPr>
            <p:spPr>
              <a:xfrm>
                <a:off x="677334" y="206063"/>
                <a:ext cx="8596668" cy="6452314"/>
              </a:xfrm>
            </p:spPr>
            <p:txBody>
              <a:bodyPr/>
              <a:lstStyle/>
              <a:p>
                <a:pPr marL="0" indent="0">
                  <a:buNone/>
                </a:pPr>
                <a:r>
                  <a:rPr lang="es-ES" b="1" dirty="0" smtClean="0"/>
                  <a:t>MASA DE COMBUSTIBLE</a:t>
                </a:r>
                <a:endParaRPr lang="es-EC" dirty="0"/>
              </a:p>
              <a:p>
                <a:pPr marL="0" indent="0" algn="just">
                  <a:buNone/>
                </a:pPr>
                <a:r>
                  <a:rPr lang="es-ES" dirty="0"/>
                  <a:t>La cantidad de combustible por unidad de tiempo necesaria para generar 400 </a:t>
                </a:r>
                <a:r>
                  <a:rPr lang="es-ES" dirty="0" err="1"/>
                  <a:t>Kwe</a:t>
                </a:r>
                <a:r>
                  <a:rPr lang="es-ES" dirty="0"/>
                  <a:t> dependerá directamente de la capacidad de energía desprendida por cada unidad másica de combustible. Por lo tanto el flujo másico del combustible viene determinado por</a:t>
                </a:r>
                <a:r>
                  <a:rPr lang="es-ES" dirty="0" smtClean="0"/>
                  <a:t>:</a:t>
                </a:r>
              </a:p>
              <a:p>
                <a:pPr marL="0" indent="0" algn="just">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_tradnl" i="1">
                              <a:latin typeface="Cambria Math" panose="02040503050406030204" pitchFamily="18" charset="0"/>
                            </a:rPr>
                            <m:t>𝑚</m:t>
                          </m:r>
                        </m:e>
                        <m:sub>
                          <m:r>
                            <a:rPr lang="es-ES_tradnl" i="1">
                              <a:latin typeface="Cambria Math" panose="02040503050406030204" pitchFamily="18" charset="0"/>
                            </a:rPr>
                            <m:t>𝑐𝑜𝑚𝑏</m:t>
                          </m:r>
                        </m:sub>
                      </m:sSub>
                      <m:r>
                        <a:rPr lang="es-ES_tradnl"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_tradnl" i="1">
                                  <a:latin typeface="Cambria Math" panose="02040503050406030204" pitchFamily="18" charset="0"/>
                                </a:rPr>
                                <m:t>𝑚</m:t>
                              </m:r>
                            </m:e>
                            <m:sub>
                              <m:r>
                                <a:rPr lang="es-ES_tradnl" i="1">
                                  <a:latin typeface="Cambria Math" panose="02040503050406030204" pitchFamily="18" charset="0"/>
                                </a:rPr>
                                <m:t>𝑣𝑎𝑝𝑜𝑟</m:t>
                              </m:r>
                            </m:sub>
                          </m:sSub>
                          <m:r>
                            <a:rPr lang="es-ES_tradnl" i="1">
                              <a:latin typeface="Cambria Math" panose="02040503050406030204" pitchFamily="18" charset="0"/>
                            </a:rPr>
                            <m:t>𝑥</m:t>
                          </m:r>
                          <m:sSub>
                            <m:sSubPr>
                              <m:ctrlPr>
                                <a:rPr lang="es-EC" i="1">
                                  <a:latin typeface="Cambria Math" panose="02040503050406030204" pitchFamily="18" charset="0"/>
                                </a:rPr>
                              </m:ctrlPr>
                            </m:sSubPr>
                            <m:e>
                              <m:r>
                                <a:rPr lang="es-ES_tradnl" i="1">
                                  <a:latin typeface="Cambria Math" panose="02040503050406030204" pitchFamily="18" charset="0"/>
                                </a:rPr>
                                <m:t>𝑄</m:t>
                              </m:r>
                            </m:e>
                            <m:sub>
                              <m:r>
                                <a:rPr lang="es-ES_tradnl" i="1">
                                  <a:latin typeface="Cambria Math" panose="02040503050406030204" pitchFamily="18" charset="0"/>
                                </a:rPr>
                                <m:t>𝑒𝑛</m:t>
                              </m:r>
                            </m:sub>
                          </m:sSub>
                        </m:num>
                        <m:den>
                          <m:r>
                            <a:rPr lang="es-ES_tradnl" i="1">
                              <a:latin typeface="Cambria Math" panose="02040503050406030204" pitchFamily="18" charset="0"/>
                            </a:rPr>
                            <m:t>𝑃</m:t>
                          </m:r>
                          <m:r>
                            <a:rPr lang="es-ES_tradnl" i="1">
                              <a:latin typeface="Cambria Math" panose="02040503050406030204" pitchFamily="18" charset="0"/>
                            </a:rPr>
                            <m:t>.</m:t>
                          </m:r>
                          <m:r>
                            <a:rPr lang="es-ES_tradnl" i="1">
                              <a:latin typeface="Cambria Math" panose="02040503050406030204" pitchFamily="18" charset="0"/>
                            </a:rPr>
                            <m:t>𝐶</m:t>
                          </m:r>
                          <m:r>
                            <a:rPr lang="es-ES_tradnl" i="1">
                              <a:latin typeface="Cambria Math" panose="02040503050406030204" pitchFamily="18" charset="0"/>
                            </a:rPr>
                            <m:t>.</m:t>
                          </m:r>
                          <m:r>
                            <a:rPr lang="es-ES_tradnl" i="1">
                              <a:latin typeface="Cambria Math" panose="02040503050406030204" pitchFamily="18" charset="0"/>
                            </a:rPr>
                            <m:t>𝐼</m:t>
                          </m:r>
                          <m:r>
                            <a:rPr lang="es-ES_tradnl" i="1">
                              <a:latin typeface="Cambria Math" panose="02040503050406030204" pitchFamily="18" charset="0"/>
                            </a:rPr>
                            <m:t>.  </m:t>
                          </m:r>
                          <m:sSub>
                            <m:sSubPr>
                              <m:ctrlPr>
                                <a:rPr lang="es-EC" i="1">
                                  <a:latin typeface="Cambria Math" panose="02040503050406030204" pitchFamily="18" charset="0"/>
                                </a:rPr>
                              </m:ctrlPr>
                            </m:sSubPr>
                            <m:e>
                              <m:r>
                                <a:rPr lang="es-ES_tradnl" i="1">
                                  <a:latin typeface="Cambria Math" panose="02040503050406030204" pitchFamily="18" charset="0"/>
                                </a:rPr>
                                <m:t>𝑥</m:t>
                              </m:r>
                              <m:r>
                                <a:rPr lang="es-ES_tradnl" i="1">
                                  <a:latin typeface="Cambria Math" panose="02040503050406030204" pitchFamily="18" charset="0"/>
                                </a:rPr>
                                <m:t>𝜂</m:t>
                              </m:r>
                            </m:e>
                            <m:sub>
                              <m:r>
                                <a:rPr lang="es-ES_tradnl" i="1">
                                  <a:latin typeface="Cambria Math" panose="02040503050406030204" pitchFamily="18" charset="0"/>
                                </a:rPr>
                                <m:t>𝑐𝑎𝑙</m:t>
                              </m:r>
                            </m:sub>
                          </m:sSub>
                        </m:den>
                      </m:f>
                      <m:r>
                        <a:rPr lang="es-ES_tradnl" i="1">
                          <a:latin typeface="Cambria Math" panose="02040503050406030204" pitchFamily="18" charset="0"/>
                        </a:rPr>
                        <m:t>  (</m:t>
                      </m:r>
                      <m:r>
                        <a:rPr lang="es-ES_tradnl" i="1">
                          <a:latin typeface="Cambria Math" panose="02040503050406030204" pitchFamily="18" charset="0"/>
                        </a:rPr>
                        <m:t>𝑘𝑔</m:t>
                      </m:r>
                      <m:r>
                        <a:rPr lang="es-ES_tradnl" i="1">
                          <a:latin typeface="Cambria Math" panose="02040503050406030204" pitchFamily="18" charset="0"/>
                        </a:rPr>
                        <m:t>/</m:t>
                      </m:r>
                      <m:r>
                        <a:rPr lang="es-ES_tradnl" i="1">
                          <a:latin typeface="Cambria Math" panose="02040503050406030204" pitchFamily="18" charset="0"/>
                        </a:rPr>
                        <m:t>𝑠</m:t>
                      </m:r>
                      <m:r>
                        <a:rPr lang="es-ES_tradnl" i="1">
                          <a:latin typeface="Cambria Math" panose="02040503050406030204" pitchFamily="18" charset="0"/>
                        </a:rPr>
                        <m:t>)</m:t>
                      </m:r>
                    </m:oMath>
                  </m:oMathPara>
                </a14:m>
                <a:endParaRPr lang="es-EC" dirty="0" smtClean="0"/>
              </a:p>
              <a:p>
                <a:pPr marL="0" indent="0">
                  <a:buNone/>
                </a:pPr>
                <a:r>
                  <a:rPr lang="es-ES" dirty="0"/>
                  <a:t>Y vamos a considerar 2 puntos muy importantes que son</a:t>
                </a:r>
                <a:r>
                  <a:rPr lang="es-ES" dirty="0" smtClean="0"/>
                  <a:t>:</a:t>
                </a:r>
              </a:p>
              <a:p>
                <a:pPr marL="0" indent="0">
                  <a:buNone/>
                </a:pPr>
                <a:endParaRPr lang="es-EC" dirty="0"/>
              </a:p>
              <a:p>
                <a:pPr lvl="0"/>
                <a:r>
                  <a:rPr lang="es-ES" dirty="0"/>
                  <a:t>Las propiedades de la caña guadua P.C.I.</a:t>
                </a:r>
                <a:endParaRPr lang="es-EC" dirty="0"/>
              </a:p>
              <a:p>
                <a:pPr lvl="0"/>
                <a:r>
                  <a:rPr lang="es-ES" dirty="0"/>
                  <a:t>La eficiencia de la caldera la cual vamos a asumir con un 85</a:t>
                </a:r>
                <a:r>
                  <a:rPr lang="es-ES" dirty="0" smtClean="0"/>
                  <a:t>%</a:t>
                </a:r>
              </a:p>
              <a:p>
                <a:pPr lvl="0"/>
                <a:endParaRPr lang="es-EC" dirty="0"/>
              </a:p>
              <a:p>
                <a:pPr marL="0" indent="0" algn="just">
                  <a:buNone/>
                </a:pPr>
                <a:endParaRPr lang="es-EC" dirty="0"/>
              </a:p>
              <a:p>
                <a:pPr marL="0" indent="0">
                  <a:buNone/>
                </a:pP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4" y="206063"/>
                <a:ext cx="8596668" cy="6452314"/>
              </a:xfrm>
              <a:blipFill rotWithShape="0">
                <a:blip r:embed="rId3" cstate="print"/>
                <a:stretch>
                  <a:fillRect l="-567" t="-662" r="-638"/>
                </a:stretch>
              </a:blipFill>
            </p:spPr>
            <p:txBody>
              <a:bodyPr/>
              <a:lstStyle/>
              <a:p>
                <a:r>
                  <a:rPr lang="es-EC">
                    <a:noFill/>
                  </a:rPr>
                  <a:t> </a:t>
                </a:r>
              </a:p>
            </p:txBody>
          </p:sp>
        </mc:Fallback>
      </mc:AlternateContent>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3516075147"/>
              </p:ext>
            </p:extLst>
          </p:nvPr>
        </p:nvGraphicFramePr>
        <p:xfrm>
          <a:off x="3567448" y="4320862"/>
          <a:ext cx="2503595" cy="552450"/>
        </p:xfrm>
        <a:graphic>
          <a:graphicData uri="http://schemas.openxmlformats.org/presentationml/2006/ole">
            <p:oleObj spid="_x0000_s24599" name="Ecuación" r:id="rId4" imgW="1714500" imgH="457200" progId="Equation.3">
              <p:embed/>
            </p:oleObj>
          </a:graphicData>
        </a:graphic>
      </p:graphicFrame>
      <p:sp>
        <p:nvSpPr>
          <p:cNvPr id="6" name="Rectangle 3"/>
          <p:cNvSpPr>
            <a:spLocks noChangeArrowheads="1"/>
          </p:cNvSpPr>
          <p:nvPr/>
        </p:nvSpPr>
        <p:spPr bwMode="auto">
          <a:xfrm>
            <a:off x="407988" y="11620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xmlns="" val="596026304"/>
              </p:ext>
            </p:extLst>
          </p:nvPr>
        </p:nvGraphicFramePr>
        <p:xfrm>
          <a:off x="3567448" y="5086483"/>
          <a:ext cx="2466975" cy="457200"/>
        </p:xfrm>
        <a:graphic>
          <a:graphicData uri="http://schemas.openxmlformats.org/presentationml/2006/ole">
            <p:oleObj spid="_x0000_s24600" name="Ecuación" r:id="rId5" imgW="1930400" imgH="393700" progId="Equation.3">
              <p:embed/>
            </p:oleObj>
          </a:graphicData>
        </a:graphic>
      </p:graphicFrame>
      <p:sp>
        <p:nvSpPr>
          <p:cNvPr id="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to 9"/>
          <p:cNvGraphicFramePr>
            <a:graphicFrameLocks noChangeAspect="1"/>
          </p:cNvGraphicFramePr>
          <p:nvPr>
            <p:extLst>
              <p:ext uri="{D42A27DB-BD31-4B8C-83A1-F6EECF244321}">
                <p14:modId xmlns:p14="http://schemas.microsoft.com/office/powerpoint/2010/main" xmlns="" val="2358824283"/>
              </p:ext>
            </p:extLst>
          </p:nvPr>
        </p:nvGraphicFramePr>
        <p:xfrm>
          <a:off x="2704563" y="5911404"/>
          <a:ext cx="3576769" cy="386365"/>
        </p:xfrm>
        <a:graphic>
          <a:graphicData uri="http://schemas.openxmlformats.org/presentationml/2006/ole">
            <p:oleObj spid="_x0000_s24601" name="Ecuación" r:id="rId6" imgW="2311400" imgH="228600" progId="Equation.3">
              <p:embed/>
            </p:oleObj>
          </a:graphicData>
        </a:graphic>
      </p:graphicFrame>
    </p:spTree>
    <p:extLst>
      <p:ext uri="{BB962C8B-B14F-4D97-AF65-F5344CB8AC3E}">
        <p14:creationId xmlns:p14="http://schemas.microsoft.com/office/powerpoint/2010/main" xmlns="" val="1787556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323527"/>
          </a:xfrm>
        </p:spPr>
        <p:txBody>
          <a:bodyPr/>
          <a:lstStyle/>
          <a:p>
            <a:pPr marL="0" indent="0">
              <a:buNone/>
            </a:pPr>
            <a:r>
              <a:rPr lang="es-ES" b="1" dirty="0"/>
              <a:t>EFICIENCIA DE LA CENTRAL </a:t>
            </a:r>
            <a:endParaRPr lang="es-EC" dirty="0"/>
          </a:p>
          <a:p>
            <a:pPr marL="0" indent="0">
              <a:buNone/>
            </a:pPr>
            <a:r>
              <a:rPr lang="es-EC" dirty="0"/>
              <a:t>Para calcular la eficiencia de la central tenemos</a:t>
            </a:r>
            <a:r>
              <a:rPr lang="es-EC" dirty="0" smtClean="0"/>
              <a:t>:</a:t>
            </a:r>
          </a:p>
          <a:p>
            <a:pPr marL="0" indent="0">
              <a:buNone/>
            </a:pPr>
            <a:endParaRPr lang="es-EC" dirty="0"/>
          </a:p>
          <a:p>
            <a:pPr marL="0" indent="0">
              <a:buNone/>
            </a:pPr>
            <a:endParaRPr lang="es-EC" dirty="0" smtClean="0"/>
          </a:p>
          <a:p>
            <a:pPr marL="0" indent="0">
              <a:buNone/>
            </a:pPr>
            <a:endParaRPr lang="es-EC" dirty="0"/>
          </a:p>
          <a:p>
            <a:pPr marL="0" indent="0">
              <a:buNone/>
            </a:pPr>
            <a:r>
              <a:rPr lang="es-ES" dirty="0"/>
              <a:t>Donde </a:t>
            </a:r>
            <a:endParaRPr lang="es-EC" dirty="0"/>
          </a:p>
          <a:p>
            <a:r>
              <a:rPr lang="es-ES" dirty="0"/>
              <a:t>Potencia Ge = Potencia generada (500 KVA)</a:t>
            </a:r>
            <a:endParaRPr lang="es-EC" dirty="0"/>
          </a:p>
          <a:p>
            <a:r>
              <a:rPr lang="es-ES" dirty="0"/>
              <a:t>Potencia Co = Potencia comparada</a:t>
            </a:r>
            <a:endParaRPr lang="es-EC" dirty="0"/>
          </a:p>
          <a:p>
            <a:pPr marL="0" indent="0">
              <a:buNone/>
            </a:pPr>
            <a:endParaRPr lang="es-ES" dirty="0" smtClean="0"/>
          </a:p>
          <a:p>
            <a:pPr marL="0" indent="0">
              <a:buNone/>
            </a:pPr>
            <a:r>
              <a:rPr lang="es-ES" dirty="0" smtClean="0"/>
              <a:t>Pero </a:t>
            </a:r>
            <a:r>
              <a:rPr lang="es-ES" dirty="0"/>
              <a:t>para obtener la potencia comparada tenemos que considerar las propiedades de la caña guadua </a:t>
            </a:r>
            <a:r>
              <a:rPr lang="es-ES" dirty="0" smtClean="0"/>
              <a:t>del lugar que </a:t>
            </a:r>
            <a:r>
              <a:rPr lang="es-ES" dirty="0"/>
              <a:t>son</a:t>
            </a:r>
            <a:r>
              <a:rPr lang="es-ES" dirty="0" smtClean="0"/>
              <a:t>:</a:t>
            </a:r>
          </a:p>
          <a:p>
            <a:pPr marL="0" indent="0">
              <a:buNone/>
            </a:pPr>
            <a:endParaRPr lang="es-EC" dirty="0"/>
          </a:p>
          <a:p>
            <a:pPr lvl="0"/>
            <a:r>
              <a:rPr lang="es-ES" dirty="0"/>
              <a:t>PCI: 18000 </a:t>
            </a:r>
            <a:r>
              <a:rPr lang="es-EC" dirty="0"/>
              <a:t>[KJ / Kg]</a:t>
            </a:r>
          </a:p>
          <a:p>
            <a:pPr lvl="0"/>
            <a:r>
              <a:rPr lang="es-ES" dirty="0"/>
              <a:t>Humedad: 0.583%</a:t>
            </a:r>
            <a:endParaRPr lang="es-EC" dirty="0"/>
          </a:p>
          <a:p>
            <a:pPr lvl="0"/>
            <a:r>
              <a:rPr lang="es-ES" dirty="0"/>
              <a:t>Combinación seca: 0.411%</a:t>
            </a:r>
            <a:endParaRPr lang="es-EC" dirty="0"/>
          </a:p>
          <a:p>
            <a:pPr marL="0" indent="0">
              <a:buNone/>
            </a:pPr>
            <a:endParaRPr lang="es-EC" dirty="0" smtClean="0"/>
          </a:p>
          <a:p>
            <a:pPr marL="0" indent="0">
              <a:buNone/>
            </a:pPr>
            <a:endParaRPr lang="es-EC" dirty="0"/>
          </a:p>
          <a:p>
            <a:pPr marL="0" indent="0">
              <a:buNone/>
            </a:pPr>
            <a:endParaRPr lang="es-EC" dirty="0"/>
          </a:p>
          <a:p>
            <a:pPr marL="0" indent="0">
              <a:buNone/>
            </a:pP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3576062822"/>
              </p:ext>
            </p:extLst>
          </p:nvPr>
        </p:nvGraphicFramePr>
        <p:xfrm>
          <a:off x="3451539" y="1275009"/>
          <a:ext cx="2402580" cy="515154"/>
        </p:xfrm>
        <a:graphic>
          <a:graphicData uri="http://schemas.openxmlformats.org/presentationml/2006/ole">
            <p:oleObj spid="_x0000_s25608" name="Ecuación" r:id="rId3" imgW="1320227" imgH="393529" progId="Equation.3">
              <p:embed/>
            </p:oleObj>
          </a:graphicData>
        </a:graphic>
      </p:graphicFrame>
    </p:spTree>
    <p:extLst>
      <p:ext uri="{BB962C8B-B14F-4D97-AF65-F5344CB8AC3E}">
        <p14:creationId xmlns:p14="http://schemas.microsoft.com/office/powerpoint/2010/main" xmlns="" val="57366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413678"/>
          </a:xfrm>
        </p:spPr>
        <p:txBody>
          <a:bodyPr/>
          <a:lstStyle/>
          <a:p>
            <a:pPr marL="0" indent="0">
              <a:buNone/>
            </a:pPr>
            <a:r>
              <a:rPr lang="es-ES" dirty="0"/>
              <a:t>La potencia comparada está dada por:</a:t>
            </a:r>
            <a:endParaRPr lang="es-EC" dirty="0"/>
          </a:p>
          <a:p>
            <a:pPr marL="0" indent="0">
              <a:buNone/>
            </a:pPr>
            <a:endParaRPr lang="es-EC" dirty="0" smtClean="0"/>
          </a:p>
          <a:p>
            <a:pPr marL="0" indent="0" algn="ctr">
              <a:buNone/>
            </a:pPr>
            <a:r>
              <a:rPr lang="es-ES" i="1" dirty="0"/>
              <a:t>PC = PCI * Humedad * Combinación seca</a:t>
            </a:r>
            <a:endParaRPr lang="es-EC" dirty="0"/>
          </a:p>
          <a:p>
            <a:pPr marL="0" indent="0" algn="ctr">
              <a:buNone/>
            </a:pPr>
            <a:r>
              <a:rPr lang="es-ES" i="1" dirty="0"/>
              <a:t>PC= 18000 * 0.583 * 0.411</a:t>
            </a:r>
            <a:endParaRPr lang="es-EC" dirty="0"/>
          </a:p>
          <a:p>
            <a:pPr marL="0" indent="0" algn="ctr">
              <a:buNone/>
            </a:pPr>
            <a:r>
              <a:rPr lang="es-ES" i="1" dirty="0"/>
              <a:t>PC= 935.78 [kW]</a:t>
            </a:r>
            <a:endParaRPr lang="es-EC" dirty="0"/>
          </a:p>
          <a:p>
            <a:pPr marL="0" indent="0">
              <a:buNone/>
            </a:pPr>
            <a:r>
              <a:rPr lang="es-ES" dirty="0"/>
              <a:t>Por lo tanto: </a:t>
            </a: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r>
              <a:rPr lang="es-ES" b="1" dirty="0" smtClean="0"/>
              <a:t>COSTO </a:t>
            </a:r>
            <a:r>
              <a:rPr lang="es-ES" b="1" dirty="0"/>
              <a:t>ANUAL DE COMBUSTIBLE </a:t>
            </a:r>
            <a:endParaRPr lang="es-EC" dirty="0"/>
          </a:p>
          <a:p>
            <a:pPr marL="0" indent="0">
              <a:buNone/>
            </a:pPr>
            <a:endParaRPr lang="es-EC" dirty="0" smtClean="0"/>
          </a:p>
          <a:p>
            <a:pPr marL="0" indent="0">
              <a:buNone/>
            </a:pPr>
            <a:r>
              <a:rPr lang="es-EC" dirty="0" smtClean="0"/>
              <a:t>El </a:t>
            </a:r>
            <a:r>
              <a:rPr lang="es-EC" dirty="0"/>
              <a:t>costo anual de </a:t>
            </a:r>
            <a:r>
              <a:rPr lang="es-EC" dirty="0" smtClean="0"/>
              <a:t>combustible </a:t>
            </a:r>
            <a:r>
              <a:rPr lang="es-EC" dirty="0"/>
              <a:t>se encuentra dado por la siguiente ecuación:</a:t>
            </a:r>
          </a:p>
          <a:p>
            <a:pPr marL="0" indent="0">
              <a:buNone/>
            </a:pPr>
            <a:endParaRPr lang="es-EC" dirty="0"/>
          </a:p>
          <a:p>
            <a:pPr marL="0" indent="0">
              <a:buNone/>
            </a:pPr>
            <a:endParaRPr lang="es-EC" dirty="0" smtClean="0"/>
          </a:p>
          <a:p>
            <a:pPr marL="0" indent="0">
              <a:buNone/>
            </a:pP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1643274835"/>
              </p:ext>
            </p:extLst>
          </p:nvPr>
        </p:nvGraphicFramePr>
        <p:xfrm>
          <a:off x="3580327" y="2871988"/>
          <a:ext cx="2357366" cy="605308"/>
        </p:xfrm>
        <a:graphic>
          <a:graphicData uri="http://schemas.openxmlformats.org/presentationml/2006/ole">
            <p:oleObj spid="_x0000_s26638" name="Ecuación" r:id="rId3" imgW="1663700" imgH="393700" progId="Equation.3">
              <p:embed/>
            </p:oleObj>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xmlns="" val="1042257576"/>
              </p:ext>
            </p:extLst>
          </p:nvPr>
        </p:nvGraphicFramePr>
        <p:xfrm>
          <a:off x="2229328" y="5697225"/>
          <a:ext cx="5059363" cy="533400"/>
        </p:xfrm>
        <a:graphic>
          <a:graphicData uri="http://schemas.openxmlformats.org/presentationml/2006/ole">
            <p:oleObj spid="_x0000_s26639" name="Ecuación" r:id="rId4" imgW="4165600" imgH="482600" progId="Equation.3">
              <p:embed/>
            </p:oleObj>
          </a:graphicData>
        </a:graphic>
      </p:graphicFrame>
    </p:spTree>
    <p:extLst>
      <p:ext uri="{BB962C8B-B14F-4D97-AF65-F5344CB8AC3E}">
        <p14:creationId xmlns:p14="http://schemas.microsoft.com/office/powerpoint/2010/main" xmlns="" val="1174805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96214"/>
            <a:ext cx="8596668" cy="6284889"/>
          </a:xfrm>
        </p:spPr>
        <p:txBody>
          <a:bodyPr/>
          <a:lstStyle/>
          <a:p>
            <a:pPr marL="0" indent="0">
              <a:buNone/>
            </a:pPr>
            <a:r>
              <a:rPr lang="es-EC" dirty="0"/>
              <a:t>Donde:</a:t>
            </a:r>
          </a:p>
          <a:p>
            <a:r>
              <a:rPr lang="es-EC" dirty="0" err="1"/>
              <a:t>N</a:t>
            </a:r>
            <a:r>
              <a:rPr lang="es-EC" baseline="-25000" dirty="0" err="1"/>
              <a:t>central</a:t>
            </a:r>
            <a:r>
              <a:rPr lang="es-EC" baseline="-25000" dirty="0"/>
              <a:t> </a:t>
            </a:r>
            <a:r>
              <a:rPr lang="es-EC" dirty="0"/>
              <a:t>= Potencia nominal de generación de la central [</a:t>
            </a:r>
            <a:r>
              <a:rPr lang="es-EC" dirty="0" err="1"/>
              <a:t>Kw</a:t>
            </a:r>
            <a:r>
              <a:rPr lang="es-ES" dirty="0"/>
              <a:t>]</a:t>
            </a:r>
            <a:endParaRPr lang="es-EC" dirty="0"/>
          </a:p>
          <a:p>
            <a:pPr algn="just"/>
            <a:r>
              <a:rPr lang="es-ES" dirty="0"/>
              <a:t>F = Factor de planta 0,95 (se considera este factor en concordancia con las </a:t>
            </a:r>
            <a:r>
              <a:rPr lang="es-ES" dirty="0" smtClean="0"/>
              <a:t>horas </a:t>
            </a:r>
            <a:r>
              <a:rPr lang="es-ES" dirty="0"/>
              <a:t>de trabajo de la turbina)</a:t>
            </a:r>
            <a:endParaRPr lang="es-EC" dirty="0"/>
          </a:p>
          <a:p>
            <a:pPr algn="just"/>
            <a:r>
              <a:rPr lang="es-ES" dirty="0" smtClean="0"/>
              <a:t>C </a:t>
            </a:r>
            <a:r>
              <a:rPr lang="es-ES" dirty="0"/>
              <a:t>= Costo de compra del combustible por </a:t>
            </a:r>
            <a:r>
              <a:rPr lang="es-ES" dirty="0" smtClean="0"/>
              <a:t>millón </a:t>
            </a:r>
            <a:r>
              <a:rPr lang="es-ES" dirty="0"/>
              <a:t>de BTU generado, se toma </a:t>
            </a:r>
            <a:r>
              <a:rPr lang="es-ES" dirty="0" smtClean="0"/>
              <a:t>en cuenta </a:t>
            </a:r>
            <a:r>
              <a:rPr lang="es-ES" dirty="0"/>
              <a:t>el valor referencial averiguado en las </a:t>
            </a:r>
            <a:r>
              <a:rPr lang="es-ES" dirty="0" smtClean="0"/>
              <a:t>extractoras </a:t>
            </a:r>
            <a:r>
              <a:rPr lang="es-ES" dirty="0"/>
              <a:t>de 10.67 </a:t>
            </a:r>
            <a:r>
              <a:rPr lang="es-ES" dirty="0" smtClean="0"/>
              <a:t>USD/</a:t>
            </a:r>
            <a:r>
              <a:rPr lang="es-ES" dirty="0"/>
              <a:t>d</a:t>
            </a:r>
            <a:r>
              <a:rPr lang="es-ES" dirty="0" smtClean="0"/>
              <a:t>onde </a:t>
            </a:r>
            <a:r>
              <a:rPr lang="es-ES" dirty="0"/>
              <a:t>caña guadua.</a:t>
            </a:r>
            <a:endParaRPr lang="es-EC" dirty="0"/>
          </a:p>
          <a:p>
            <a:r>
              <a:rPr lang="es-ES" dirty="0" smtClean="0"/>
              <a:t>T </a:t>
            </a:r>
            <a:r>
              <a:rPr lang="es-ES" dirty="0"/>
              <a:t>= Número de </a:t>
            </a:r>
            <a:r>
              <a:rPr lang="es-ES" dirty="0" smtClean="0"/>
              <a:t>horas </a:t>
            </a:r>
            <a:r>
              <a:rPr lang="es-ES" dirty="0"/>
              <a:t>de operación anual de la planta de generación eléctrica </a:t>
            </a:r>
            <a:r>
              <a:rPr lang="es-ES" dirty="0" smtClean="0"/>
              <a:t> </a:t>
            </a:r>
            <a:r>
              <a:rPr lang="es-ES" dirty="0"/>
              <a:t>se considera 8322 h/año</a:t>
            </a:r>
            <a:r>
              <a:rPr lang="es-ES" dirty="0" smtClean="0"/>
              <a:t>.</a:t>
            </a:r>
          </a:p>
          <a:p>
            <a:endParaRPr lang="es-ES" dirty="0"/>
          </a:p>
          <a:p>
            <a:endParaRPr lang="es-EC" dirty="0"/>
          </a:p>
          <a:p>
            <a:pPr marL="0" indent="0">
              <a:buNone/>
            </a:pPr>
            <a:endParaRPr lang="es-EC" dirty="0" smtClean="0"/>
          </a:p>
          <a:p>
            <a:pPr marL="0" indent="0">
              <a:buNone/>
            </a:pPr>
            <a:endParaRPr lang="es-EC" dirty="0"/>
          </a:p>
          <a:p>
            <a:pPr marL="0" indent="0">
              <a:buNone/>
            </a:pPr>
            <a:endParaRPr lang="es-EC" dirty="0"/>
          </a:p>
        </p:txBody>
      </p:sp>
      <p:graphicFrame>
        <p:nvGraphicFramePr>
          <p:cNvPr id="4" name="Objeto 3"/>
          <p:cNvGraphicFramePr>
            <a:graphicFrameLocks noChangeAspect="1"/>
          </p:cNvGraphicFramePr>
          <p:nvPr>
            <p:extLst>
              <p:ext uri="{D42A27DB-BD31-4B8C-83A1-F6EECF244321}">
                <p14:modId xmlns:p14="http://schemas.microsoft.com/office/powerpoint/2010/main" xmlns="" val="3004051013"/>
              </p:ext>
            </p:extLst>
          </p:nvPr>
        </p:nvGraphicFramePr>
        <p:xfrm>
          <a:off x="2694860" y="4201687"/>
          <a:ext cx="4954588" cy="536575"/>
        </p:xfrm>
        <a:graphic>
          <a:graphicData uri="http://schemas.openxmlformats.org/presentationml/2006/ole">
            <p:oleObj spid="_x0000_s27662" name="Ecuación" r:id="rId3" imgW="4216400" imgH="431800" progId="Equation.3">
              <p:embed/>
            </p:oleObj>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xmlns="" val="1102491768"/>
              </p:ext>
            </p:extLst>
          </p:nvPr>
        </p:nvGraphicFramePr>
        <p:xfrm>
          <a:off x="3183861" y="5402105"/>
          <a:ext cx="3583614" cy="373488"/>
        </p:xfrm>
        <a:graphic>
          <a:graphicData uri="http://schemas.openxmlformats.org/presentationml/2006/ole">
            <p:oleObj spid="_x0000_s27663" name="Ecuación" r:id="rId4" imgW="1841500" imgH="203200" progId="Equation.3">
              <p:embed/>
            </p:oleObj>
          </a:graphicData>
        </a:graphic>
      </p:graphicFrame>
    </p:spTree>
    <p:extLst>
      <p:ext uri="{BB962C8B-B14F-4D97-AF65-F5344CB8AC3E}">
        <p14:creationId xmlns:p14="http://schemas.microsoft.com/office/powerpoint/2010/main" xmlns="" val="1671967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349284"/>
          </a:xfrm>
        </p:spPr>
        <p:txBody>
          <a:bodyPr/>
          <a:lstStyle/>
          <a:p>
            <a:pPr marL="0" indent="0">
              <a:buNone/>
            </a:pPr>
            <a:r>
              <a:rPr lang="es-ES" b="1" dirty="0" smtClean="0"/>
              <a:t>CÁLCULO </a:t>
            </a:r>
            <a:r>
              <a:rPr lang="es-ES" b="1" dirty="0"/>
              <a:t>DE ESPESOR Y SELECCIÓN DE AISLANTE PARA LA </a:t>
            </a:r>
            <a:r>
              <a:rPr lang="es-ES" b="1" dirty="0" smtClean="0"/>
              <a:t>TUBERÍA</a:t>
            </a:r>
          </a:p>
          <a:p>
            <a:pPr marL="0" indent="0">
              <a:buNone/>
            </a:pPr>
            <a:endParaRPr lang="es-ES" b="1" dirty="0"/>
          </a:p>
          <a:p>
            <a:pPr marL="0" indent="0" algn="just">
              <a:buNone/>
            </a:pPr>
            <a:r>
              <a:rPr lang="es-ES" dirty="0"/>
              <a:t>El sistema de aislamientos térmicos son materiales o combinaciones de éstos que se usan para suministrar resistencia al flujo de calor. </a:t>
            </a:r>
            <a:endParaRPr lang="es-EC" dirty="0"/>
          </a:p>
          <a:p>
            <a:pPr marL="0" indent="0" algn="just">
              <a:buNone/>
            </a:pPr>
            <a:r>
              <a:rPr lang="es-ES" dirty="0"/>
              <a:t>La mayor parte de ellos son materiales heterogéneos, los cuales tienen baja conductividad térmica y contienen bolsas de aire. </a:t>
            </a:r>
            <a:endParaRPr lang="es-EC" dirty="0"/>
          </a:p>
          <a:p>
            <a:pPr marL="0" indent="0" algn="just">
              <a:buNone/>
            </a:pPr>
            <a:r>
              <a:rPr lang="es-ES" dirty="0"/>
              <a:t>La fuerza impulsora para el flujo de calor es la diferencia de temperatura y entre más grande sea, mayor será la velocidad de transferencia de calor.</a:t>
            </a:r>
            <a:endParaRPr lang="es-EC" dirty="0"/>
          </a:p>
          <a:p>
            <a:pPr marL="0" indent="0" algn="just">
              <a:buNone/>
            </a:pPr>
            <a:r>
              <a:rPr lang="es-ES" dirty="0" smtClean="0"/>
              <a:t>Los </a:t>
            </a:r>
            <a:r>
              <a:rPr lang="es-ES" dirty="0"/>
              <a:t>aislamientos térmicos actúan como barreras que retardan el flujo de calor entre dos medios a diferente temperatura</a:t>
            </a:r>
            <a:r>
              <a:rPr lang="es-ES" dirty="0" smtClean="0"/>
              <a:t>.</a:t>
            </a:r>
          </a:p>
          <a:p>
            <a:pPr marL="0" indent="0" algn="just">
              <a:buNone/>
            </a:pPr>
            <a:endParaRPr lang="es-ES" dirty="0"/>
          </a:p>
          <a:p>
            <a:pPr marL="0" indent="0" algn="just">
              <a:buNone/>
            </a:pPr>
            <a:r>
              <a:rPr lang="es-ES" dirty="0"/>
              <a:t>Por lo tanto las principales razones que necesitamos encontrar en el material que vamos a elegir son las siguientes:</a:t>
            </a:r>
            <a:endParaRPr lang="es-EC" dirty="0"/>
          </a:p>
          <a:p>
            <a:pPr marL="0" indent="0" algn="just">
              <a:buNone/>
            </a:pPr>
            <a:endParaRPr lang="es-EC" dirty="0"/>
          </a:p>
          <a:p>
            <a:pPr lvl="0" algn="just"/>
            <a:r>
              <a:rPr lang="es-ES" dirty="0"/>
              <a:t>Conservación de energía mediante la reducción de la velocidad del flujo de calor.</a:t>
            </a:r>
            <a:endParaRPr lang="es-EC" dirty="0"/>
          </a:p>
          <a:p>
            <a:pPr marL="0" indent="0" algn="just">
              <a:buNone/>
            </a:pPr>
            <a:endParaRPr lang="es-EC" dirty="0"/>
          </a:p>
        </p:txBody>
      </p:sp>
    </p:spTree>
    <p:extLst>
      <p:ext uri="{BB962C8B-B14F-4D97-AF65-F5344CB8AC3E}">
        <p14:creationId xmlns:p14="http://schemas.microsoft.com/office/powerpoint/2010/main" xmlns="" val="3100513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400800"/>
          </a:xfrm>
        </p:spPr>
        <p:txBody>
          <a:bodyPr>
            <a:normAutofit lnSpcReduction="10000"/>
          </a:bodyPr>
          <a:lstStyle/>
          <a:p>
            <a:pPr lvl="0" algn="just"/>
            <a:r>
              <a:rPr lang="es-ES" dirty="0"/>
              <a:t>Protección y comodidad personales, ya que las superficies calientes representa un peligro para las personas que trabajan en la zona y </a:t>
            </a:r>
            <a:r>
              <a:rPr lang="es-ES" dirty="0" err="1"/>
              <a:t>asi</a:t>
            </a:r>
            <a:r>
              <a:rPr lang="es-ES" dirty="0"/>
              <a:t> dar cumplimiento a las normas de seguridad necesarias.</a:t>
            </a:r>
            <a:endParaRPr lang="es-EC" dirty="0"/>
          </a:p>
          <a:p>
            <a:pPr lvl="0" algn="just"/>
            <a:r>
              <a:rPr lang="es-ES" dirty="0"/>
              <a:t>Mantenimiento de la temperatura de los procesos sensibles a la misma para mantenerla en todo su extensión.</a:t>
            </a:r>
            <a:endParaRPr lang="es-EC" dirty="0"/>
          </a:p>
          <a:p>
            <a:pPr lvl="0" algn="just"/>
            <a:r>
              <a:rPr lang="es-ES" dirty="0"/>
              <a:t>Prevención de la corrosión y la condensación sobre las superficies exteriores de tanques y tuberías.</a:t>
            </a:r>
            <a:endParaRPr lang="es-EC" dirty="0"/>
          </a:p>
          <a:p>
            <a:pPr lvl="0" algn="just"/>
            <a:r>
              <a:rPr lang="es-ES" dirty="0"/>
              <a:t>Reducción del ruido y la vibración con una selección apropiada del material aislante</a:t>
            </a:r>
            <a:r>
              <a:rPr lang="es-ES" dirty="0" smtClean="0"/>
              <a:t>.</a:t>
            </a:r>
          </a:p>
          <a:p>
            <a:pPr lvl="0" algn="just"/>
            <a:endParaRPr lang="es-ES" dirty="0"/>
          </a:p>
          <a:p>
            <a:pPr marL="0" indent="0">
              <a:buNone/>
            </a:pPr>
            <a:r>
              <a:rPr lang="es-ES" b="1" dirty="0"/>
              <a:t>AISLANTES TÉRMICOS</a:t>
            </a:r>
            <a:endParaRPr lang="es-EC" dirty="0"/>
          </a:p>
          <a:p>
            <a:pPr marL="0" lvl="0" indent="0">
              <a:buNone/>
            </a:pPr>
            <a:endParaRPr lang="es-ES" dirty="0" smtClean="0"/>
          </a:p>
          <a:p>
            <a:pPr marL="0" lvl="0" indent="0" algn="just">
              <a:buNone/>
            </a:pPr>
            <a:r>
              <a:rPr lang="es-ES" dirty="0" smtClean="0"/>
              <a:t>Materiales </a:t>
            </a:r>
            <a:r>
              <a:rPr lang="es-ES" dirty="0"/>
              <a:t>minerales fibrosos o celulares, como el vidrio, la sílice, las rocas, las escorias o el asbesto.</a:t>
            </a:r>
            <a:endParaRPr lang="es-EC" dirty="0"/>
          </a:p>
          <a:p>
            <a:pPr lvl="0" algn="just"/>
            <a:r>
              <a:rPr lang="es-ES" dirty="0"/>
              <a:t>Materiales orgánicos fibrosos o celulares, como la caña, el algodón o el caucho.</a:t>
            </a:r>
            <a:endParaRPr lang="es-EC" dirty="0"/>
          </a:p>
          <a:p>
            <a:pPr lvl="0" algn="just"/>
            <a:r>
              <a:rPr lang="es-ES" dirty="0"/>
              <a:t>Plásticos orgánicos celulares, como el </a:t>
            </a:r>
            <a:r>
              <a:rPr lang="es-ES" dirty="0" err="1" smtClean="0"/>
              <a:t>polietireno</a:t>
            </a:r>
            <a:r>
              <a:rPr lang="es-ES" dirty="0" smtClean="0"/>
              <a:t> </a:t>
            </a:r>
            <a:r>
              <a:rPr lang="es-ES" dirty="0"/>
              <a:t>o poliuretano.</a:t>
            </a:r>
            <a:endParaRPr lang="es-EC" dirty="0"/>
          </a:p>
          <a:p>
            <a:pPr algn="just"/>
            <a:r>
              <a:rPr lang="es-ES" dirty="0"/>
              <a:t>Materiales que reflejan el calor ( que deban dar a espacios vacíos o llenos de aire o gas).</a:t>
            </a:r>
            <a:endParaRPr lang="es-EC" dirty="0"/>
          </a:p>
          <a:p>
            <a:pPr marL="0" indent="0">
              <a:buNone/>
            </a:pPr>
            <a:endParaRPr lang="es-EC" dirty="0" smtClean="0"/>
          </a:p>
          <a:p>
            <a:pPr marL="0" indent="0">
              <a:buNone/>
            </a:pPr>
            <a:endParaRPr lang="es-EC" dirty="0"/>
          </a:p>
        </p:txBody>
      </p:sp>
    </p:spTree>
    <p:extLst>
      <p:ext uri="{BB962C8B-B14F-4D97-AF65-F5344CB8AC3E}">
        <p14:creationId xmlns:p14="http://schemas.microsoft.com/office/powerpoint/2010/main" xmlns="" val="6492301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09093"/>
            <a:ext cx="8596668" cy="6297769"/>
          </a:xfrm>
        </p:spPr>
        <p:txBody>
          <a:bodyPr/>
          <a:lstStyle/>
          <a:p>
            <a:pPr marL="0" indent="0">
              <a:buNone/>
            </a:pPr>
            <a:r>
              <a:rPr lang="es-ES" b="1" dirty="0" smtClean="0"/>
              <a:t>LANA </a:t>
            </a:r>
            <a:r>
              <a:rPr lang="es-ES" b="1" dirty="0"/>
              <a:t>DE VIDRIO</a:t>
            </a:r>
            <a:endParaRPr lang="es-EC" dirty="0"/>
          </a:p>
          <a:p>
            <a:pPr marL="0" indent="0" algn="just">
              <a:buNone/>
            </a:pPr>
            <a:r>
              <a:rPr lang="es-ES" dirty="0"/>
              <a:t>Un material aislante se caracteriza por el valor de su conductividad térmica; su poder aislante es tanto más elevado cuando más pequeña es su conductividad.</a:t>
            </a:r>
            <a:endParaRPr lang="es-EC" dirty="0"/>
          </a:p>
          <a:p>
            <a:pPr marL="0" indent="0" algn="just">
              <a:buNone/>
            </a:pPr>
            <a:r>
              <a:rPr lang="es-ES" dirty="0"/>
              <a:t>La lana de vidrio es una material compuesto. El fieltro, que se forma en la cadena, está constituido por fibras entrecruzadas desordenadamente, que impiden las corrientes de convección del aire, por lo tanto el aire inmovilizado por la red de fibras, es un volumen proporcionalmente importante por el cual el calor se realizara por convección. </a:t>
            </a:r>
            <a:endParaRPr lang="es-ES" dirty="0" smtClean="0"/>
          </a:p>
          <a:p>
            <a:pPr marL="0" indent="0" algn="just">
              <a:buNone/>
            </a:pPr>
            <a:endParaRPr lang="es-ES" dirty="0"/>
          </a:p>
          <a:p>
            <a:pPr marL="0" indent="0">
              <a:buNone/>
            </a:pPr>
            <a:r>
              <a:rPr lang="es-ES" b="1" dirty="0"/>
              <a:t>LANA DE ROCA</a:t>
            </a:r>
            <a:endParaRPr lang="es-EC" dirty="0"/>
          </a:p>
          <a:p>
            <a:pPr marL="0" indent="0" algn="just">
              <a:buNone/>
            </a:pPr>
            <a:r>
              <a:rPr lang="es-ES" dirty="0"/>
              <a:t>Las fibras, una vez impregnadas con un encolado compuesto de aceite mineral y una resina, caen sobre un tapiz metálico en movimiento para pasar a una estufa en la que un circuito de aire caliente asegura la polimerización del colado.</a:t>
            </a:r>
            <a:endParaRPr lang="es-EC" dirty="0"/>
          </a:p>
          <a:p>
            <a:pPr marL="0" indent="0" algn="just">
              <a:buNone/>
            </a:pPr>
            <a:r>
              <a:rPr lang="es-ES" dirty="0"/>
              <a:t>La variación de la velocidad del tapiz de recepción permite obtener diferentes densidades y espesores del material aislante. </a:t>
            </a:r>
            <a:endParaRPr lang="es-EC" dirty="0"/>
          </a:p>
          <a:p>
            <a:pPr marL="0" indent="0" algn="just">
              <a:buNone/>
            </a:pPr>
            <a:endParaRPr lang="es-EC" dirty="0" smtClean="0"/>
          </a:p>
          <a:p>
            <a:pPr marL="0" indent="0" algn="just">
              <a:buNone/>
            </a:pPr>
            <a:r>
              <a:rPr lang="es-ES" dirty="0"/>
              <a:t>En resumen se tiene a disposición estos materiales para el proyecto el cual se muestra en la tabla 1.28.</a:t>
            </a:r>
            <a:endParaRPr lang="es-EC" dirty="0"/>
          </a:p>
          <a:p>
            <a:pPr marL="0" indent="0" algn="just">
              <a:buNone/>
            </a:pPr>
            <a:endParaRPr lang="es-EC" dirty="0"/>
          </a:p>
          <a:p>
            <a:pPr marL="0" indent="0">
              <a:buNone/>
            </a:pPr>
            <a:endParaRPr lang="es-EC" dirty="0"/>
          </a:p>
        </p:txBody>
      </p:sp>
    </p:spTree>
    <p:extLst>
      <p:ext uri="{BB962C8B-B14F-4D97-AF65-F5344CB8AC3E}">
        <p14:creationId xmlns:p14="http://schemas.microsoft.com/office/powerpoint/2010/main" xmlns="" val="220988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6426558"/>
          </a:xfrm>
        </p:spPr>
        <p:txBody>
          <a:bodyPr>
            <a:normAutofit fontScale="92500" lnSpcReduction="20000"/>
          </a:bodyPr>
          <a:lstStyle/>
          <a:p>
            <a:pPr marL="0" indent="0">
              <a:buNone/>
            </a:pPr>
            <a:r>
              <a:rPr lang="es-EC" b="1" dirty="0"/>
              <a:t>RESUMEN </a:t>
            </a:r>
            <a:endParaRPr lang="es-EC" b="1" dirty="0" smtClean="0"/>
          </a:p>
          <a:p>
            <a:pPr marL="0" indent="0">
              <a:buNone/>
            </a:pPr>
            <a:endParaRPr lang="es-EC" dirty="0"/>
          </a:p>
          <a:p>
            <a:pPr algn="just"/>
            <a:r>
              <a:rPr lang="es-EC" dirty="0"/>
              <a:t>El presente proyecto </a:t>
            </a:r>
            <a:r>
              <a:rPr lang="es-EC" dirty="0" smtClean="0"/>
              <a:t>desarrolla una </a:t>
            </a:r>
            <a:r>
              <a:rPr lang="es-EC" dirty="0"/>
              <a:t>alternativa viable de generación eléctrica, que contara con Ingeniería Conceptual Básica y de Detalle, con una inversión de $ 996.000,00 (USD), para la obtención de la Microred de 500 KVA (Sistema de energía generado por una turbina utilizando la biomasa del </a:t>
            </a:r>
            <a:r>
              <a:rPr lang="es-EC" dirty="0" smtClean="0"/>
              <a:t>sector para suplir </a:t>
            </a:r>
            <a:r>
              <a:rPr lang="es-EC" dirty="0"/>
              <a:t>los actuales generadores a </a:t>
            </a:r>
            <a:r>
              <a:rPr lang="es-EC" dirty="0" smtClean="0"/>
              <a:t>diésel </a:t>
            </a:r>
            <a:r>
              <a:rPr lang="es-EC" dirty="0"/>
              <a:t>o a su vez ser el back up) enfocado su implementación  a comunidades aisladas, zonas rurales y/o urbanas marginales y satisfacer así una de las necesidades básicas que ciertas zonas en el Ecuador no dispone.</a:t>
            </a:r>
          </a:p>
          <a:p>
            <a:pPr algn="just"/>
            <a:r>
              <a:rPr lang="es-EC" dirty="0"/>
              <a:t>La ventaja más destacable es que la turbina trabajara con fuentes primarias y secundarias de biomasa que posee la comunidad para la generación eléctrica y de esta manera el costo del combustible </a:t>
            </a:r>
            <a:r>
              <a:rPr lang="es-EC" dirty="0" smtClean="0"/>
              <a:t>diésel </a:t>
            </a:r>
            <a:r>
              <a:rPr lang="es-EC" dirty="0"/>
              <a:t>y la transportación ya que las condiciones geográficas de las comunidades no son las más favorables. Los mantenimientos de los equipos se los realizaran en periodos de tiempo extensos e se incluirán capacitaciones al personal. </a:t>
            </a:r>
          </a:p>
          <a:p>
            <a:pPr algn="just"/>
            <a:r>
              <a:rPr lang="es-EC" dirty="0"/>
              <a:t>Se realizara el estudio para suplir la demanda de energía tomando en consideración los beneficios económicos y ambientales que se ganara con el proyecto; demostrando el cambio que puede tener la comunidad para mejorar su calidad de vida.</a:t>
            </a:r>
          </a:p>
          <a:p>
            <a:pPr algn="just"/>
            <a:r>
              <a:rPr lang="es-EC" dirty="0"/>
              <a:t>El objetivo de esta tesis es la presentación de una alternativa energética la cual puede ser implementada en las zonas más alejadas del país, donde la disposición del servicio eléctrico es muy bajo por las dificultades  y condiciones </a:t>
            </a:r>
            <a:r>
              <a:rPr lang="es-EC" dirty="0" smtClean="0"/>
              <a:t>mencionadas en </a:t>
            </a:r>
            <a:r>
              <a:rPr lang="es-EC" dirty="0"/>
              <a:t>párrafos anteriores, de igual forma se muestra un ejemplo para la inversión de nuevos proyectos energéticos,  teniendo en cuenta que se puede aprovechar los recursos naturales de la zona, incluyendo un análisis económico – financiero del sistema.     </a:t>
            </a:r>
          </a:p>
          <a:p>
            <a:pPr marL="0" indent="0">
              <a:buNone/>
            </a:pPr>
            <a:endParaRPr lang="es-EC" dirty="0"/>
          </a:p>
        </p:txBody>
      </p:sp>
    </p:spTree>
    <p:extLst>
      <p:ext uri="{BB962C8B-B14F-4D97-AF65-F5344CB8AC3E}">
        <p14:creationId xmlns:p14="http://schemas.microsoft.com/office/powerpoint/2010/main" xmlns="" val="7777973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96215"/>
            <a:ext cx="8596668" cy="6323526"/>
          </a:xfrm>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smtClean="0"/>
          </a:p>
          <a:p>
            <a:pPr marL="0" indent="0" algn="just">
              <a:buNone/>
            </a:pPr>
            <a:r>
              <a:rPr lang="es-ES" dirty="0" smtClean="0"/>
              <a:t>Por </a:t>
            </a:r>
            <a:r>
              <a:rPr lang="es-ES" dirty="0"/>
              <a:t>lo tanto por las características de la temperatura de nuestro proyecto de 400 °C y del precio escogeremos la lana de vidrio</a:t>
            </a:r>
            <a:r>
              <a:rPr lang="es-ES" dirty="0" smtClean="0"/>
              <a:t>.</a:t>
            </a:r>
          </a:p>
          <a:p>
            <a:pPr marL="0" indent="0" algn="just">
              <a:buNone/>
            </a:pPr>
            <a:endParaRPr lang="es-ES" dirty="0"/>
          </a:p>
          <a:p>
            <a:pPr marL="0" indent="0" algn="just">
              <a:buNone/>
            </a:pPr>
            <a:r>
              <a:rPr lang="es-ES" b="1" dirty="0"/>
              <a:t>TRANSMISIÓN DEL CALOR </a:t>
            </a:r>
            <a:endParaRPr lang="es-ES" b="1" dirty="0" smtClean="0"/>
          </a:p>
          <a:p>
            <a:pPr marL="0" indent="0" algn="just">
              <a:buNone/>
            </a:pPr>
            <a:endParaRPr lang="es-EC" dirty="0"/>
          </a:p>
          <a:p>
            <a:pPr marL="0" indent="0" algn="just">
              <a:buNone/>
            </a:pPr>
            <a:r>
              <a:rPr lang="es-ES" dirty="0"/>
              <a:t>Cuando dos cuerpos se encuentran a temperaturas diferentes, se produce un flujo del cuerpo más caliente al más frio, hasta que se alcanza el equilibrio térmico.</a:t>
            </a:r>
            <a:endParaRPr lang="es-EC" dirty="0"/>
          </a:p>
          <a:p>
            <a:pPr marL="0" indent="0">
              <a:buNone/>
            </a:pPr>
            <a:endParaRPr lang="es-EC" dirty="0"/>
          </a:p>
          <a:p>
            <a:pPr marL="0" indent="0">
              <a:buNone/>
            </a:pPr>
            <a:endParaRPr lang="es-EC" dirty="0"/>
          </a:p>
        </p:txBody>
      </p:sp>
      <p:pic>
        <p:nvPicPr>
          <p:cNvPr id="5" name="Imagen 4"/>
          <p:cNvPicPr/>
          <p:nvPr/>
        </p:nvPicPr>
        <p:blipFill>
          <a:blip r:embed="rId2" cstate="print"/>
          <a:srcRect/>
          <a:stretch>
            <a:fillRect/>
          </a:stretch>
        </p:blipFill>
        <p:spPr bwMode="auto">
          <a:xfrm>
            <a:off x="2869690" y="492505"/>
            <a:ext cx="4211955" cy="2498725"/>
          </a:xfrm>
          <a:prstGeom prst="rect">
            <a:avLst/>
          </a:prstGeom>
          <a:noFill/>
          <a:ln w="9525">
            <a:noFill/>
            <a:miter lim="800000"/>
            <a:headEnd/>
            <a:tailEnd/>
          </a:ln>
        </p:spPr>
      </p:pic>
    </p:spTree>
    <p:extLst>
      <p:ext uri="{BB962C8B-B14F-4D97-AF65-F5344CB8AC3E}">
        <p14:creationId xmlns:p14="http://schemas.microsoft.com/office/powerpoint/2010/main" xmlns="" val="1291322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284890"/>
          </a:xfrm>
        </p:spPr>
        <p:txBody>
          <a:bodyPr/>
          <a:lstStyle/>
          <a:p>
            <a:pPr marL="0" indent="0">
              <a:buNone/>
            </a:pPr>
            <a:endParaRPr lang="es-ES" dirty="0" smtClean="0"/>
          </a:p>
          <a:p>
            <a:pPr marL="0" indent="0" algn="just">
              <a:buNone/>
            </a:pPr>
            <a:r>
              <a:rPr lang="es-ES" dirty="0" smtClean="0"/>
              <a:t>El </a:t>
            </a:r>
            <a:r>
              <a:rPr lang="es-ES" dirty="0"/>
              <a:t>cambio de calor se produce de 3 maneras</a:t>
            </a:r>
            <a:r>
              <a:rPr lang="es-ES" dirty="0" smtClean="0"/>
              <a:t>:</a:t>
            </a:r>
          </a:p>
          <a:p>
            <a:pPr marL="0" indent="0" algn="just">
              <a:buNone/>
            </a:pPr>
            <a:endParaRPr lang="es-EC" dirty="0"/>
          </a:p>
          <a:p>
            <a:pPr marL="0" indent="0" algn="just">
              <a:buNone/>
            </a:pPr>
            <a:r>
              <a:rPr lang="es-ES" dirty="0" smtClean="0"/>
              <a:t>1</a:t>
            </a:r>
            <a:r>
              <a:rPr lang="es-ES" dirty="0"/>
              <a:t>.- Por conducción el calor se transmite de molécula a molécula sin cambio aparente de materia, por lo que esta forma de calor interesa esencialmente a los sólidos</a:t>
            </a:r>
            <a:r>
              <a:rPr lang="es-ES" dirty="0" smtClean="0"/>
              <a:t>.</a:t>
            </a:r>
          </a:p>
          <a:p>
            <a:pPr marL="0" indent="0" algn="just">
              <a:buNone/>
            </a:pPr>
            <a:endParaRPr lang="es-EC" dirty="0"/>
          </a:p>
          <a:p>
            <a:pPr marL="0" indent="0" algn="just">
              <a:buNone/>
            </a:pPr>
            <a:r>
              <a:rPr lang="es-ES" dirty="0" smtClean="0"/>
              <a:t>2</a:t>
            </a:r>
            <a:r>
              <a:rPr lang="es-ES" dirty="0"/>
              <a:t>.- Por convección es una forma de propagación que es propia de los fluidos líquidos y gases. Las moléculas en contacto con un cuerpo a temperatura más alta se calientan, disminuyendo su densidad y desplazándose por gravedad, si un momento entran en contacto con un cuerpo frio cederán calor aumentando su densidad y desplazándola en sentido contrario</a:t>
            </a:r>
            <a:r>
              <a:rPr lang="es-ES" dirty="0" smtClean="0"/>
              <a:t>.</a:t>
            </a:r>
          </a:p>
          <a:p>
            <a:pPr marL="0" indent="0" algn="just">
              <a:buNone/>
            </a:pPr>
            <a:endParaRPr lang="es-EC" dirty="0"/>
          </a:p>
          <a:p>
            <a:pPr marL="0" indent="0" algn="just">
              <a:buNone/>
            </a:pPr>
            <a:r>
              <a:rPr lang="es-ES" dirty="0"/>
              <a:t>3.- Poe radiación se constituye por ondas electromagnéticas de diferentes longitudes, mientras las dos formas de transmisiones anteriores necesitan de un soporte material esta se realiza por </a:t>
            </a:r>
            <a:r>
              <a:rPr lang="es-ES" dirty="0" smtClean="0"/>
              <a:t>vacío.</a:t>
            </a:r>
            <a:endParaRPr lang="es-EC" dirty="0"/>
          </a:p>
          <a:p>
            <a:pPr marL="0" indent="0">
              <a:buNone/>
            </a:pPr>
            <a:endParaRPr lang="es-EC" dirty="0"/>
          </a:p>
        </p:txBody>
      </p:sp>
    </p:spTree>
    <p:extLst>
      <p:ext uri="{BB962C8B-B14F-4D97-AF65-F5344CB8AC3E}">
        <p14:creationId xmlns:p14="http://schemas.microsoft.com/office/powerpoint/2010/main" xmlns="" val="946292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67425"/>
            <a:ext cx="8596668" cy="6516710"/>
          </a:xfrm>
        </p:spPr>
        <p:txBody>
          <a:bodyPr/>
          <a:lstStyle/>
          <a:p>
            <a:pPr marL="0" indent="0">
              <a:buNone/>
            </a:pPr>
            <a:r>
              <a:rPr lang="es-ES" b="1" dirty="0" smtClean="0"/>
              <a:t>ESPESOR </a:t>
            </a:r>
            <a:r>
              <a:rPr lang="es-ES" b="1" dirty="0"/>
              <a:t>ÓPTIMO ECONÓMICO DE </a:t>
            </a:r>
            <a:r>
              <a:rPr lang="es-ES" b="1" dirty="0" smtClean="0"/>
              <a:t>AISLAMIENTO</a:t>
            </a:r>
          </a:p>
          <a:p>
            <a:pPr marL="0" indent="0" algn="just">
              <a:buNone/>
            </a:pPr>
            <a:endParaRPr lang="es-EC" dirty="0"/>
          </a:p>
          <a:p>
            <a:pPr algn="just"/>
            <a:r>
              <a:rPr lang="es-ES" dirty="0"/>
              <a:t>Se debe tener en conciencia de que el aislamiento no elimina la trasferencia de calor; simplemente la reduce. </a:t>
            </a:r>
            <a:endParaRPr lang="es-EC" dirty="0"/>
          </a:p>
          <a:p>
            <a:pPr algn="just"/>
            <a:r>
              <a:rPr lang="es-ES" dirty="0"/>
              <a:t>Entre más grueso sea el aislamiento, menor será la trasferencia de calor, pero también más elevado el costo del aislamiento.</a:t>
            </a:r>
            <a:endParaRPr lang="es-EC" dirty="0"/>
          </a:p>
          <a:p>
            <a:pPr algn="just"/>
            <a:r>
              <a:rPr lang="es-ES" dirty="0"/>
              <a:t>La máxima trasferencia de calor de un sistema al ambiente se deriva de establecer un balance económico con respecto al espesor del aislante, entre los costos de los diferentes componentes del sistema termoaislante (costos fijos, ascendentes) y los costos de energía térmica desperdiciada (costos de operación, descendentes), ya sea para alta o baja temperatura como se muestra en la figura 1.21</a:t>
            </a:r>
            <a:endParaRPr lang="es-EC" dirty="0"/>
          </a:p>
        </p:txBody>
      </p:sp>
      <p:pic>
        <p:nvPicPr>
          <p:cNvPr id="4" name="Imagen 3"/>
          <p:cNvPicPr/>
          <p:nvPr/>
        </p:nvPicPr>
        <p:blipFill>
          <a:blip r:embed="rId2" cstate="print"/>
          <a:srcRect/>
          <a:stretch>
            <a:fillRect/>
          </a:stretch>
        </p:blipFill>
        <p:spPr bwMode="auto">
          <a:xfrm>
            <a:off x="2425570" y="4225441"/>
            <a:ext cx="4533265" cy="2368542"/>
          </a:xfrm>
          <a:prstGeom prst="rect">
            <a:avLst/>
          </a:prstGeom>
          <a:noFill/>
          <a:ln w="9525">
            <a:noFill/>
            <a:miter lim="800000"/>
            <a:headEnd/>
            <a:tailEnd/>
          </a:ln>
        </p:spPr>
      </p:pic>
    </p:spTree>
    <p:extLst>
      <p:ext uri="{BB962C8B-B14F-4D97-AF65-F5344CB8AC3E}">
        <p14:creationId xmlns:p14="http://schemas.microsoft.com/office/powerpoint/2010/main" xmlns="" val="3743333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0"/>
            <a:ext cx="8596668" cy="6439435"/>
          </a:xfrm>
        </p:spPr>
        <p:txBody>
          <a:bodyPr/>
          <a:lstStyle/>
          <a:p>
            <a:pPr marL="0" indent="0">
              <a:buNone/>
            </a:pPr>
            <a:r>
              <a:rPr lang="es-ES" b="1" dirty="0"/>
              <a:t>CÁLCULO</a:t>
            </a:r>
            <a:endParaRPr lang="es-EC" dirty="0"/>
          </a:p>
          <a:p>
            <a:pPr marL="0" indent="0">
              <a:buNone/>
            </a:pPr>
            <a:r>
              <a:rPr lang="es-ES" dirty="0"/>
              <a:t>Parámetros de partida son:</a:t>
            </a:r>
            <a:endParaRPr lang="es-EC" dirty="0"/>
          </a:p>
          <a:p>
            <a:r>
              <a:rPr lang="es-EC" dirty="0"/>
              <a:t>Temperatura interior                                                                       25 °C</a:t>
            </a:r>
          </a:p>
          <a:p>
            <a:r>
              <a:rPr lang="es-EC" dirty="0"/>
              <a:t>Temperatura ambiente                                                                  400 °C</a:t>
            </a:r>
          </a:p>
          <a:p>
            <a:r>
              <a:rPr lang="es-EC" dirty="0" err="1"/>
              <a:t>Coef</a:t>
            </a:r>
            <a:r>
              <a:rPr lang="es-EC" dirty="0"/>
              <a:t>. Conductividad entre Ti y </a:t>
            </a:r>
            <a:r>
              <a:rPr lang="es-EC" dirty="0" err="1"/>
              <a:t>Ta°C</a:t>
            </a:r>
            <a:r>
              <a:rPr lang="es-EC" dirty="0"/>
              <a:t>,  λ (lana de vidrio)      0,04W/(</a:t>
            </a:r>
            <a:r>
              <a:rPr lang="es-EC" dirty="0" err="1"/>
              <a:t>m.K</a:t>
            </a:r>
            <a:r>
              <a:rPr lang="es-EC" dirty="0"/>
              <a:t>)</a:t>
            </a:r>
          </a:p>
          <a:p>
            <a:r>
              <a:rPr lang="es-EC" dirty="0" err="1"/>
              <a:t>Coef</a:t>
            </a:r>
            <a:r>
              <a:rPr lang="es-EC" dirty="0"/>
              <a:t>. Superficial externo, h</a:t>
            </a:r>
            <a:r>
              <a:rPr lang="es-EC" baseline="-25000" dirty="0"/>
              <a:t>e</a:t>
            </a:r>
            <a:r>
              <a:rPr lang="es-EC" dirty="0"/>
              <a:t>	                                          12W/(m</a:t>
            </a:r>
            <a:r>
              <a:rPr lang="es-EC" baseline="30000" dirty="0"/>
              <a:t>2</a:t>
            </a:r>
            <a:r>
              <a:rPr lang="es-EC" dirty="0"/>
              <a:t>.K)</a:t>
            </a:r>
          </a:p>
          <a:p>
            <a:r>
              <a:rPr lang="es-EC" dirty="0"/>
              <a:t>Tiempo de funcionamiento de la instalación, Z                    8322(h/año)</a:t>
            </a:r>
          </a:p>
          <a:p>
            <a:r>
              <a:rPr lang="es-EC" dirty="0"/>
              <a:t>Costo de la energía                                                         0,61($/10</a:t>
            </a:r>
            <a:r>
              <a:rPr lang="es-EC" baseline="30000" dirty="0"/>
              <a:t>6</a:t>
            </a:r>
            <a:r>
              <a:rPr lang="es-EC" dirty="0"/>
              <a:t>BTU)</a:t>
            </a:r>
          </a:p>
          <a:p>
            <a:r>
              <a:rPr lang="es-EC" dirty="0"/>
              <a:t>Número de años de estudio, n                                                    20 años</a:t>
            </a:r>
          </a:p>
          <a:p>
            <a:r>
              <a:rPr lang="es-EC" dirty="0"/>
              <a:t>Incremento del costo de la energía en el periodo, b                 3 %anual</a:t>
            </a:r>
          </a:p>
          <a:p>
            <a:r>
              <a:rPr lang="es-EC" dirty="0"/>
              <a:t>Interés anual del dinero, deducidos impuestos, r</a:t>
            </a:r>
            <a:r>
              <a:rPr lang="es-EC" baseline="-25000" dirty="0"/>
              <a:t>o</a:t>
            </a:r>
            <a:r>
              <a:rPr lang="es-EC" dirty="0"/>
              <a:t>                    5 %anual</a:t>
            </a:r>
          </a:p>
          <a:p>
            <a:r>
              <a:rPr lang="es-EC" dirty="0"/>
              <a:t>Tasa de inflación anual prevista,                                              3 %</a:t>
            </a:r>
            <a:r>
              <a:rPr lang="es-EC" dirty="0" smtClean="0"/>
              <a:t>anual</a:t>
            </a:r>
          </a:p>
          <a:p>
            <a:endParaRPr lang="es-EC" dirty="0"/>
          </a:p>
          <a:p>
            <a:pPr marL="0" indent="0">
              <a:buNone/>
            </a:pPr>
            <a:r>
              <a:rPr lang="es-ES" dirty="0"/>
              <a:t>1: Se determinará el </a:t>
            </a:r>
            <a:r>
              <a:rPr lang="es-ES" dirty="0" err="1"/>
              <a:t>Coef</a:t>
            </a:r>
            <a:r>
              <a:rPr lang="es-ES" dirty="0"/>
              <a:t>. VAN con los datos económicos obtenidos de las tablas generadas por el Banco Central de Ecuador.</a:t>
            </a:r>
            <a:endParaRPr lang="es-EC" dirty="0"/>
          </a:p>
          <a:p>
            <a:endParaRPr lang="es-EC" dirty="0"/>
          </a:p>
          <a:p>
            <a:pPr marL="0" indent="0">
              <a:buNone/>
            </a:pPr>
            <a:endParaRPr lang="es-EC" dirty="0"/>
          </a:p>
        </p:txBody>
      </p:sp>
    </p:spTree>
    <p:extLst>
      <p:ext uri="{BB962C8B-B14F-4D97-AF65-F5344CB8AC3E}">
        <p14:creationId xmlns:p14="http://schemas.microsoft.com/office/powerpoint/2010/main" xmlns="" val="38815067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323527"/>
          </a:xfrm>
        </p:spPr>
        <p:txBody>
          <a:bodyPr/>
          <a:lstStyle/>
          <a:p>
            <a:pPr marL="0" indent="0">
              <a:buNone/>
            </a:pPr>
            <a:endParaRPr lang="es-EC" dirty="0" smtClean="0"/>
          </a:p>
          <a:p>
            <a:pPr marL="0" indent="0">
              <a:buNone/>
            </a:pPr>
            <a:endParaRPr lang="es-EC" dirty="0"/>
          </a:p>
          <a:p>
            <a:pPr marL="0" indent="0">
              <a:buNone/>
            </a:pPr>
            <a:endParaRPr lang="es-EC" dirty="0" smtClean="0"/>
          </a:p>
          <a:p>
            <a:pPr marL="0" indent="0">
              <a:buNone/>
            </a:pPr>
            <a:r>
              <a:rPr lang="es-ES" dirty="0" smtClean="0"/>
              <a:t>Siendo:</a:t>
            </a:r>
          </a:p>
          <a:p>
            <a:pPr marL="0" indent="0">
              <a:buNone/>
            </a:pPr>
            <a:endParaRPr lang="es-ES" dirty="0"/>
          </a:p>
          <a:p>
            <a:pPr marL="0" indent="0">
              <a:buNone/>
            </a:pPr>
            <a:endParaRPr lang="es-ES" dirty="0" smtClean="0"/>
          </a:p>
          <a:p>
            <a:pPr marL="0" indent="0">
              <a:buNone/>
            </a:pPr>
            <a:r>
              <a:rPr lang="es-ES" dirty="0"/>
              <a:t>Donde:</a:t>
            </a:r>
            <a:endParaRPr lang="es-EC" dirty="0"/>
          </a:p>
          <a:p>
            <a:pPr algn="just"/>
            <a:r>
              <a:rPr lang="es-ES" dirty="0"/>
              <a:t>b = Aumento previsible del costo de la energía en %</a:t>
            </a:r>
            <a:endParaRPr lang="es-EC" dirty="0"/>
          </a:p>
          <a:p>
            <a:pPr algn="just"/>
            <a:r>
              <a:rPr lang="es-ES" dirty="0"/>
              <a:t>r = Tasa de actualización neta en % (equivalente al interés bancario deducidos los impuestos y la inflación)</a:t>
            </a:r>
            <a:endParaRPr lang="es-EC" dirty="0"/>
          </a:p>
          <a:p>
            <a:pPr algn="just"/>
            <a:r>
              <a:rPr lang="es-ES" dirty="0"/>
              <a:t>n = Número de años para los que se efectúa el estudio (horizonte económico).</a:t>
            </a:r>
            <a:endParaRPr lang="es-EC" dirty="0"/>
          </a:p>
          <a:p>
            <a:pPr marL="0" indent="0" algn="just">
              <a:buNone/>
            </a:pPr>
            <a:endParaRPr lang="es-ES" dirty="0" smtClean="0"/>
          </a:p>
          <a:p>
            <a:pPr marL="0" indent="0" algn="just">
              <a:buNone/>
            </a:pPr>
            <a:endParaRPr lang="es-ES" dirty="0" smtClean="0"/>
          </a:p>
          <a:p>
            <a:pPr marL="0" indent="0" algn="just">
              <a:buNone/>
            </a:pPr>
            <a:r>
              <a:rPr lang="es-ES" dirty="0" smtClean="0"/>
              <a:t> </a:t>
            </a:r>
            <a:endParaRPr lang="es-EC" dirty="0"/>
          </a:p>
          <a:p>
            <a:pPr marL="0" indent="0">
              <a:buNone/>
            </a:pP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3800076356"/>
              </p:ext>
            </p:extLst>
          </p:nvPr>
        </p:nvGraphicFramePr>
        <p:xfrm>
          <a:off x="3812146" y="476519"/>
          <a:ext cx="1801697" cy="682580"/>
        </p:xfrm>
        <a:graphic>
          <a:graphicData uri="http://schemas.openxmlformats.org/presentationml/2006/ole">
            <p:oleObj spid="_x0000_s28715" name="Ecuación" r:id="rId3" imgW="1320227" imgH="418918" progId="Equation.3">
              <p:embed/>
            </p:oleObj>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xmlns="" val="2189240857"/>
              </p:ext>
            </p:extLst>
          </p:nvPr>
        </p:nvGraphicFramePr>
        <p:xfrm>
          <a:off x="3940934" y="1757968"/>
          <a:ext cx="1861530" cy="643943"/>
        </p:xfrm>
        <a:graphic>
          <a:graphicData uri="http://schemas.openxmlformats.org/presentationml/2006/ole">
            <p:oleObj spid="_x0000_s28716" name="Ecuación" r:id="rId4" imgW="1002865" imgH="418918" progId="Equation.3">
              <p:embed/>
            </p:oleObj>
          </a:graphicData>
        </a:graphic>
      </p:graphicFrame>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xmlns="" val="4276722401"/>
              </p:ext>
            </p:extLst>
          </p:nvPr>
        </p:nvGraphicFramePr>
        <p:xfrm>
          <a:off x="2907139" y="4829577"/>
          <a:ext cx="1810014" cy="457200"/>
        </p:xfrm>
        <a:graphic>
          <a:graphicData uri="http://schemas.openxmlformats.org/presentationml/2006/ole">
            <p:oleObj spid="_x0000_s28717" name="Ecuación" r:id="rId5" imgW="1002865" imgH="418918" progId="Equation.3">
              <p:embed/>
            </p:oleObj>
          </a:graphicData>
        </a:graphic>
      </p:graphicFrame>
      <p:sp>
        <p:nvSpPr>
          <p:cNvPr id="1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xmlns="" val="833292898"/>
              </p:ext>
            </p:extLst>
          </p:nvPr>
        </p:nvGraphicFramePr>
        <p:xfrm>
          <a:off x="5582120" y="4829577"/>
          <a:ext cx="942305" cy="319088"/>
        </p:xfrm>
        <a:graphic>
          <a:graphicData uri="http://schemas.openxmlformats.org/presentationml/2006/ole">
            <p:oleObj spid="_x0000_s28718" name="Ecuación" r:id="rId6" imgW="494870" imgH="177646" progId="Equation.3">
              <p:embed/>
            </p:oleObj>
          </a:graphicData>
        </a:graphic>
      </p:graphicFrame>
      <p:sp>
        <p:nvSpPr>
          <p:cNvPr id="12"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xmlns="" val="2307708155"/>
              </p:ext>
            </p:extLst>
          </p:nvPr>
        </p:nvGraphicFramePr>
        <p:xfrm>
          <a:off x="2907139" y="5843789"/>
          <a:ext cx="1733550" cy="457200"/>
        </p:xfrm>
        <a:graphic>
          <a:graphicData uri="http://schemas.openxmlformats.org/presentationml/2006/ole">
            <p:oleObj spid="_x0000_s28719" name="Ecuación" r:id="rId7" imgW="1739900" imgH="419100" progId="Equation.3">
              <p:embed/>
            </p:oleObj>
          </a:graphicData>
        </a:graphic>
      </p:graphicFrame>
      <p:sp>
        <p:nvSpPr>
          <p:cNvPr id="14"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Objeto 14"/>
          <p:cNvGraphicFramePr>
            <a:graphicFrameLocks noChangeAspect="1"/>
          </p:cNvGraphicFramePr>
          <p:nvPr>
            <p:extLst>
              <p:ext uri="{D42A27DB-BD31-4B8C-83A1-F6EECF244321}">
                <p14:modId xmlns:p14="http://schemas.microsoft.com/office/powerpoint/2010/main" xmlns="" val="268477135"/>
              </p:ext>
            </p:extLst>
          </p:nvPr>
        </p:nvGraphicFramePr>
        <p:xfrm>
          <a:off x="5306800" y="5939492"/>
          <a:ext cx="1578399" cy="265794"/>
        </p:xfrm>
        <a:graphic>
          <a:graphicData uri="http://schemas.openxmlformats.org/presentationml/2006/ole">
            <p:oleObj spid="_x0000_s28720" name="Ecuación" r:id="rId8" imgW="1193800" imgH="203200" progId="Equation.3">
              <p:embed/>
            </p:oleObj>
          </a:graphicData>
        </a:graphic>
      </p:graphicFrame>
    </p:spTree>
    <p:extLst>
      <p:ext uri="{BB962C8B-B14F-4D97-AF65-F5344CB8AC3E}">
        <p14:creationId xmlns:p14="http://schemas.microsoft.com/office/powerpoint/2010/main" xmlns="" val="3901262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93183"/>
            <a:ext cx="8596668" cy="6516710"/>
          </a:xfrm>
        </p:spPr>
        <p:txBody>
          <a:bodyPr/>
          <a:lstStyle/>
          <a:p>
            <a:pPr marL="0" indent="0">
              <a:buNone/>
            </a:pPr>
            <a:r>
              <a:rPr lang="es-ES" dirty="0"/>
              <a:t>2: Se investigara espesor de aislamiento que se encuentran en el mercado y se detallaran a continuación en la tabla 1.33.</a:t>
            </a:r>
            <a:endParaRPr lang="es-EC" dirty="0"/>
          </a:p>
          <a:p>
            <a:pPr marL="0" indent="0">
              <a:buNone/>
            </a:pPr>
            <a:r>
              <a:rPr lang="es-ES" dirty="0"/>
              <a:t>Espesores para aislantes </a:t>
            </a:r>
            <a:endParaRPr lang="es-ES" dirty="0" smtClean="0"/>
          </a:p>
          <a:p>
            <a:pPr marL="0" indent="0">
              <a:buNone/>
            </a:pPr>
            <a:endParaRPr lang="es-ES" dirty="0"/>
          </a:p>
          <a:p>
            <a:pPr marL="0" indent="0">
              <a:buNone/>
            </a:pPr>
            <a:endParaRPr lang="es-EC" dirty="0" smtClean="0"/>
          </a:p>
          <a:p>
            <a:pPr marL="0" indent="0">
              <a:buNone/>
            </a:pPr>
            <a:r>
              <a:rPr lang="es-ES" dirty="0"/>
              <a:t>3: Es necesario calcular las pérdidas de energía para cada espesor de aislamiento y por unidad de superficie. </a:t>
            </a:r>
            <a:endParaRPr lang="es-EC" dirty="0"/>
          </a:p>
          <a:p>
            <a:pPr marL="0" indent="0">
              <a:buNone/>
            </a:pPr>
            <a:r>
              <a:rPr lang="es-ES" dirty="0"/>
              <a:t>Donde</a:t>
            </a:r>
            <a:r>
              <a:rPr lang="es-ES" dirty="0" smtClean="0"/>
              <a:t>:</a:t>
            </a:r>
          </a:p>
          <a:p>
            <a:pPr marL="0" indent="0">
              <a:buNone/>
            </a:pPr>
            <a:r>
              <a:rPr lang="es-ES" dirty="0" smtClean="0"/>
              <a:t>                       = </a:t>
            </a:r>
            <a:r>
              <a:rPr lang="es-ES" dirty="0" err="1"/>
              <a:t>Dif</a:t>
            </a:r>
            <a:r>
              <a:rPr lang="es-ES" dirty="0"/>
              <a:t>. De temperaturas interior y ambiente (K</a:t>
            </a:r>
            <a:r>
              <a:rPr lang="es-ES" dirty="0" smtClean="0"/>
              <a:t>)</a:t>
            </a:r>
          </a:p>
          <a:p>
            <a:pPr marL="0" indent="0">
              <a:buNone/>
            </a:pPr>
            <a:endParaRPr lang="es-ES" dirty="0"/>
          </a:p>
          <a:p>
            <a:pPr marL="0" indent="0">
              <a:buNone/>
            </a:pPr>
            <a:r>
              <a:rPr lang="es-ES" dirty="0" smtClean="0"/>
              <a:t>              = </a:t>
            </a:r>
            <a:r>
              <a:rPr lang="es-ES" dirty="0"/>
              <a:t>Coeficiente superficial externo de transmisión de calor W/(m2 . K</a:t>
            </a:r>
            <a:r>
              <a:rPr lang="es-ES" dirty="0" smtClean="0"/>
              <a:t>)</a:t>
            </a:r>
          </a:p>
          <a:p>
            <a:pPr marL="0" indent="0">
              <a:buNone/>
            </a:pPr>
            <a:r>
              <a:rPr lang="es-ES" dirty="0" smtClean="0"/>
              <a:t>                </a:t>
            </a:r>
          </a:p>
          <a:p>
            <a:pPr marL="0" indent="0">
              <a:buNone/>
            </a:pPr>
            <a:r>
              <a:rPr lang="es-ES" dirty="0"/>
              <a:t> </a:t>
            </a:r>
            <a:r>
              <a:rPr lang="es-ES" dirty="0" smtClean="0"/>
              <a:t>                          = </a:t>
            </a:r>
            <a:r>
              <a:rPr lang="es-ES" dirty="0"/>
              <a:t>Conductividad térmica del aislante entre </a:t>
            </a:r>
            <a:endParaRPr lang="es-EC" dirty="0"/>
          </a:p>
          <a:p>
            <a:pPr marL="0" indent="0">
              <a:buNone/>
            </a:pPr>
            <a:r>
              <a:rPr lang="es-ES" dirty="0" smtClean="0"/>
              <a:t>                   </a:t>
            </a:r>
          </a:p>
          <a:p>
            <a:pPr marL="0" indent="0">
              <a:buNone/>
            </a:pPr>
            <a:r>
              <a:rPr lang="es-ES" dirty="0"/>
              <a:t> </a:t>
            </a:r>
            <a:r>
              <a:rPr lang="es-ES" dirty="0" smtClean="0"/>
              <a:t>                                       = </a:t>
            </a:r>
            <a:r>
              <a:rPr lang="es-ES" dirty="0"/>
              <a:t>Espesor de aislamiento (m)</a:t>
            </a:r>
            <a:endParaRPr lang="es-EC" dirty="0"/>
          </a:p>
          <a:p>
            <a:pPr marL="0" indent="0">
              <a:buNone/>
            </a:pPr>
            <a:endParaRPr lang="es-EC" dirty="0" smtClean="0"/>
          </a:p>
          <a:p>
            <a:pPr marL="0" indent="0">
              <a:buNone/>
            </a:pPr>
            <a:endParaRPr lang="es-EC" dirty="0" smtClean="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xmlns="" val="2898790329"/>
              </p:ext>
            </p:extLst>
          </p:nvPr>
        </p:nvGraphicFramePr>
        <p:xfrm>
          <a:off x="2343956" y="1627274"/>
          <a:ext cx="5557378" cy="291678"/>
        </p:xfrm>
        <a:graphic>
          <a:graphicData uri="http://schemas.openxmlformats.org/drawingml/2006/table">
            <a:tbl>
              <a:tblPr firstRow="1" firstCol="1" bandRow="1">
                <a:tableStyleId>{5C22544A-7EE6-4342-B048-85BDC9FD1C3A}</a:tableStyleId>
              </a:tblPr>
              <a:tblGrid>
                <a:gridCol w="593493"/>
                <a:gridCol w="593493"/>
                <a:gridCol w="594198"/>
                <a:gridCol w="594198"/>
                <a:gridCol w="594198"/>
                <a:gridCol w="670414"/>
                <a:gridCol w="670414"/>
                <a:gridCol w="576556"/>
                <a:gridCol w="670414"/>
              </a:tblGrid>
              <a:tr h="291678">
                <a:tc>
                  <a:txBody>
                    <a:bodyPr/>
                    <a:lstStyle/>
                    <a:p>
                      <a:pPr algn="ctr">
                        <a:spcAft>
                          <a:spcPts val="0"/>
                        </a:spcAft>
                      </a:pPr>
                      <a:r>
                        <a:rPr lang="es-EC" sz="1200">
                          <a:effectLst/>
                        </a:rPr>
                        <a:t>0.010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rPr>
                        <a:t>0.015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rPr>
                        <a:t>0.020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rPr>
                        <a:t>0.025</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rPr>
                        <a:t>0.038</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highlight>
                            <a:srgbClr val="FFFF00"/>
                          </a:highlight>
                        </a:rPr>
                        <a:t>0.050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highlight>
                            <a:srgbClr val="00FFFF"/>
                          </a:highlight>
                        </a:rPr>
                        <a:t>0.060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rPr>
                        <a:t>0.070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dirty="0">
                          <a:effectLst/>
                        </a:rPr>
                        <a:t>metros</a:t>
                      </a:r>
                      <a:endParaRPr lang="es-EC"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27" name="Rectangle 2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8" name="Objeto 27"/>
          <p:cNvGraphicFramePr>
            <a:graphicFrameLocks noChangeAspect="1"/>
          </p:cNvGraphicFramePr>
          <p:nvPr>
            <p:extLst>
              <p:ext uri="{D42A27DB-BD31-4B8C-83A1-F6EECF244321}">
                <p14:modId xmlns:p14="http://schemas.microsoft.com/office/powerpoint/2010/main" xmlns="" val="1475325369"/>
              </p:ext>
            </p:extLst>
          </p:nvPr>
        </p:nvGraphicFramePr>
        <p:xfrm>
          <a:off x="811368" y="3181083"/>
          <a:ext cx="669701" cy="434326"/>
        </p:xfrm>
        <a:graphic>
          <a:graphicData uri="http://schemas.openxmlformats.org/presentationml/2006/ole">
            <p:oleObj spid="_x0000_s29756" name="Ecuación" r:id="rId3" imgW="419100" imgH="228600" progId="Equation.3">
              <p:embed/>
            </p:oleObj>
          </a:graphicData>
        </a:graphic>
      </p:graphicFrame>
      <p:sp>
        <p:nvSpPr>
          <p:cNvPr id="29" name="Rectangle 2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0" name="Objeto 29"/>
          <p:cNvGraphicFramePr>
            <a:graphicFrameLocks noChangeAspect="1"/>
          </p:cNvGraphicFramePr>
          <p:nvPr>
            <p:extLst>
              <p:ext uri="{D42A27DB-BD31-4B8C-83A1-F6EECF244321}">
                <p14:modId xmlns:p14="http://schemas.microsoft.com/office/powerpoint/2010/main" xmlns="" val="1987045912"/>
              </p:ext>
            </p:extLst>
          </p:nvPr>
        </p:nvGraphicFramePr>
        <p:xfrm>
          <a:off x="810359" y="3912392"/>
          <a:ext cx="554802" cy="351286"/>
        </p:xfrm>
        <a:graphic>
          <a:graphicData uri="http://schemas.openxmlformats.org/presentationml/2006/ole">
            <p:oleObj spid="_x0000_s29757" name="Ecuación" r:id="rId4" imgW="165028" imgH="228501" progId="Equation.3">
              <p:embed/>
            </p:oleObj>
          </a:graphicData>
        </a:graphic>
      </p:graphicFrame>
      <p:sp>
        <p:nvSpPr>
          <p:cNvPr id="31" name="Rectangle 2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2" name="Objeto 31"/>
          <p:cNvGraphicFramePr>
            <a:graphicFrameLocks noChangeAspect="1"/>
          </p:cNvGraphicFramePr>
          <p:nvPr>
            <p:extLst>
              <p:ext uri="{D42A27DB-BD31-4B8C-83A1-F6EECF244321}">
                <p14:modId xmlns:p14="http://schemas.microsoft.com/office/powerpoint/2010/main" xmlns="" val="347424031"/>
              </p:ext>
            </p:extLst>
          </p:nvPr>
        </p:nvGraphicFramePr>
        <p:xfrm>
          <a:off x="867808" y="4852885"/>
          <a:ext cx="649781" cy="309765"/>
        </p:xfrm>
        <a:graphic>
          <a:graphicData uri="http://schemas.openxmlformats.org/presentationml/2006/ole">
            <p:oleObj spid="_x0000_s29758" name="Ecuación" r:id="rId5" imgW="139579" imgH="177646" progId="Equation.3">
              <p:embed/>
            </p:oleObj>
          </a:graphicData>
        </a:graphic>
      </p:graphicFrame>
      <p:sp>
        <p:nvSpPr>
          <p:cNvPr id="33" name="Rectangle 3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4" name="Objeto 33"/>
          <p:cNvGraphicFramePr>
            <a:graphicFrameLocks noChangeAspect="1"/>
          </p:cNvGraphicFramePr>
          <p:nvPr>
            <p:extLst>
              <p:ext uri="{D42A27DB-BD31-4B8C-83A1-F6EECF244321}">
                <p14:modId xmlns:p14="http://schemas.microsoft.com/office/powerpoint/2010/main" xmlns="" val="1348663396"/>
              </p:ext>
            </p:extLst>
          </p:nvPr>
        </p:nvGraphicFramePr>
        <p:xfrm>
          <a:off x="931268" y="5677594"/>
          <a:ext cx="312983" cy="329753"/>
        </p:xfrm>
        <a:graphic>
          <a:graphicData uri="http://schemas.openxmlformats.org/presentationml/2006/ole">
            <p:oleObj spid="_x0000_s29759" name="Ecuación" r:id="rId6" imgW="139579" imgH="177646" progId="Equation.3">
              <p:embed/>
            </p:oleObj>
          </a:graphicData>
        </a:graphic>
      </p:graphicFrame>
    </p:spTree>
    <p:extLst>
      <p:ext uri="{BB962C8B-B14F-4D97-AF65-F5344CB8AC3E}">
        <p14:creationId xmlns:p14="http://schemas.microsoft.com/office/powerpoint/2010/main" xmlns="" val="35086631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93183"/>
            <a:ext cx="8596668" cy="6426558"/>
          </a:xfrm>
        </p:spPr>
        <p:txBody>
          <a:bodyPr/>
          <a:lstStyle/>
          <a:p>
            <a:pPr marL="0" indent="0">
              <a:buNone/>
            </a:pPr>
            <a:r>
              <a:rPr lang="es-ES" dirty="0"/>
              <a:t>De tal manera</a:t>
            </a:r>
            <a:r>
              <a:rPr lang="es-ES" dirty="0" smtClean="0"/>
              <a:t>:</a:t>
            </a:r>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a:t>4: Obtenidas las perdidas vamos a calcular el valor el valor económico de las perdidas por año.</a:t>
            </a:r>
            <a:endParaRPr lang="es-EC" dirty="0"/>
          </a:p>
          <a:p>
            <a:pPr marL="0" indent="0">
              <a:buNone/>
            </a:pPr>
            <a:r>
              <a:rPr lang="es-ES" dirty="0"/>
              <a:t>Donde:</a:t>
            </a:r>
            <a:endParaRPr lang="es-EC" dirty="0"/>
          </a:p>
          <a:p>
            <a:r>
              <a:rPr lang="es-ES" dirty="0"/>
              <a:t>E         = Costo de la energía % (W . h)</a:t>
            </a:r>
            <a:endParaRPr lang="es-EC" dirty="0"/>
          </a:p>
          <a:p>
            <a:r>
              <a:rPr lang="es-ES" dirty="0"/>
              <a:t>Z          = N° de horas de funcionamiento al año (h).</a:t>
            </a:r>
            <a:endParaRPr lang="es-EC" dirty="0"/>
          </a:p>
          <a:p>
            <a:pPr marL="0" indent="0">
              <a:buNone/>
            </a:pPr>
            <a:endParaRPr lang="es-ES" dirty="0" smtClean="0"/>
          </a:p>
          <a:p>
            <a:pPr marL="0" indent="0">
              <a:buNone/>
            </a:pPr>
            <a:r>
              <a:rPr lang="es-ES" dirty="0" smtClean="0"/>
              <a:t>De </a:t>
            </a:r>
            <a:r>
              <a:rPr lang="es-ES" dirty="0"/>
              <a:t>tal manera:</a:t>
            </a:r>
            <a:endParaRPr lang="es-EC" dirty="0"/>
          </a:p>
          <a:p>
            <a:pPr marL="0" indent="0">
              <a:buNone/>
            </a:pPr>
            <a:endParaRPr lang="es-EC" dirty="0"/>
          </a:p>
          <a:p>
            <a:pPr marL="0" indent="0">
              <a:buNone/>
            </a:pPr>
            <a:endParaRPr lang="es-EC" dirty="0" smtClean="0"/>
          </a:p>
          <a:p>
            <a:pPr marL="0" indent="0">
              <a:buNone/>
            </a:pP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2906498997"/>
              </p:ext>
            </p:extLst>
          </p:nvPr>
        </p:nvGraphicFramePr>
        <p:xfrm>
          <a:off x="1403798" y="890654"/>
          <a:ext cx="1622738" cy="914400"/>
        </p:xfrm>
        <a:graphic>
          <a:graphicData uri="http://schemas.openxmlformats.org/presentationml/2006/ole">
            <p:oleObj spid="_x0000_s30768" name="Ecuación" r:id="rId3" imgW="1257300" imgH="647700" progId="Equation.3">
              <p:embed/>
            </p:oleObj>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xmlns="" val="4101498794"/>
              </p:ext>
            </p:extLst>
          </p:nvPr>
        </p:nvGraphicFramePr>
        <p:xfrm>
          <a:off x="3629021" y="890654"/>
          <a:ext cx="1814579" cy="783599"/>
        </p:xfrm>
        <a:graphic>
          <a:graphicData uri="http://schemas.openxmlformats.org/presentationml/2006/ole">
            <p:oleObj spid="_x0000_s30769" name="Ecuación" r:id="rId4" imgW="1498600" imgH="596900" progId="Equation.3">
              <p:embed/>
            </p:oleObj>
          </a:graphicData>
        </a:graphic>
      </p:graphicFrame>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xmlns="" val="3838562705"/>
              </p:ext>
            </p:extLst>
          </p:nvPr>
        </p:nvGraphicFramePr>
        <p:xfrm>
          <a:off x="6168175" y="1071629"/>
          <a:ext cx="1190625" cy="276225"/>
        </p:xfrm>
        <a:graphic>
          <a:graphicData uri="http://schemas.openxmlformats.org/presentationml/2006/ole">
            <p:oleObj spid="_x0000_s30770" name="Ecuación" r:id="rId5" imgW="1181100" imgH="228600" progId="Equation.3">
              <p:embed/>
            </p:oleObj>
          </a:graphicData>
        </a:graphic>
      </p:graphicFrame>
      <p:sp>
        <p:nvSpPr>
          <p:cNvPr id="15"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 name="Objeto 15"/>
          <p:cNvGraphicFramePr>
            <a:graphicFrameLocks noChangeAspect="1"/>
          </p:cNvGraphicFramePr>
          <p:nvPr>
            <p:extLst>
              <p:ext uri="{D42A27DB-BD31-4B8C-83A1-F6EECF244321}">
                <p14:modId xmlns:p14="http://schemas.microsoft.com/office/powerpoint/2010/main" xmlns="" val="3781587067"/>
              </p:ext>
            </p:extLst>
          </p:nvPr>
        </p:nvGraphicFramePr>
        <p:xfrm>
          <a:off x="3876541" y="4778062"/>
          <a:ext cx="1733550" cy="276225"/>
        </p:xfrm>
        <a:graphic>
          <a:graphicData uri="http://schemas.openxmlformats.org/presentationml/2006/ole">
            <p:oleObj spid="_x0000_s30771" name="Ecuación" r:id="rId6" imgW="1727200" imgH="228600" progId="Equation.3">
              <p:embed/>
            </p:oleObj>
          </a:graphicData>
        </a:graphic>
      </p:graphicFrame>
      <p:sp>
        <p:nvSpPr>
          <p:cNvPr id="17"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 name="Objeto 17"/>
          <p:cNvGraphicFramePr>
            <a:graphicFrameLocks noChangeAspect="1"/>
          </p:cNvGraphicFramePr>
          <p:nvPr>
            <p:extLst>
              <p:ext uri="{D42A27DB-BD31-4B8C-83A1-F6EECF244321}">
                <p14:modId xmlns:p14="http://schemas.microsoft.com/office/powerpoint/2010/main" xmlns="" val="4246925281"/>
              </p:ext>
            </p:extLst>
          </p:nvPr>
        </p:nvGraphicFramePr>
        <p:xfrm>
          <a:off x="3438525" y="5311863"/>
          <a:ext cx="2657475" cy="276225"/>
        </p:xfrm>
        <a:graphic>
          <a:graphicData uri="http://schemas.openxmlformats.org/presentationml/2006/ole">
            <p:oleObj spid="_x0000_s30772" name="Ecuación" r:id="rId7" imgW="2679700" imgH="228600" progId="Equation.3">
              <p:embed/>
            </p:oleObj>
          </a:graphicData>
        </a:graphic>
      </p:graphicFrame>
      <p:sp>
        <p:nvSpPr>
          <p:cNvPr id="19"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Objeto 19"/>
          <p:cNvGraphicFramePr>
            <a:graphicFrameLocks noChangeAspect="1"/>
          </p:cNvGraphicFramePr>
          <p:nvPr>
            <p:extLst>
              <p:ext uri="{D42A27DB-BD31-4B8C-83A1-F6EECF244321}">
                <p14:modId xmlns:p14="http://schemas.microsoft.com/office/powerpoint/2010/main" xmlns="" val="3528110469"/>
              </p:ext>
            </p:extLst>
          </p:nvPr>
        </p:nvGraphicFramePr>
        <p:xfrm>
          <a:off x="4143241" y="5944270"/>
          <a:ext cx="1466850" cy="276225"/>
        </p:xfrm>
        <a:graphic>
          <a:graphicData uri="http://schemas.openxmlformats.org/presentationml/2006/ole">
            <p:oleObj spid="_x0000_s30773" name="Ecuación" r:id="rId8" imgW="1447800" imgH="228600" progId="Equation.3">
              <p:embed/>
            </p:oleObj>
          </a:graphicData>
        </a:graphic>
      </p:graphicFrame>
    </p:spTree>
    <p:extLst>
      <p:ext uri="{BB962C8B-B14F-4D97-AF65-F5344CB8AC3E}">
        <p14:creationId xmlns:p14="http://schemas.microsoft.com/office/powerpoint/2010/main" xmlns="" val="763272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323526"/>
          </a:xfrm>
        </p:spPr>
        <p:txBody>
          <a:bodyPr/>
          <a:lstStyle/>
          <a:p>
            <a:pPr marL="0" indent="0">
              <a:buNone/>
            </a:pPr>
            <a:r>
              <a:rPr lang="es-ES" dirty="0"/>
              <a:t>5: Para obtener el valor por periodo de el proyecto procedemos a multiplicar por el VAN ya calculado</a:t>
            </a:r>
            <a:r>
              <a:rPr lang="es-ES" dirty="0" smtClean="0"/>
              <a:t>.</a:t>
            </a:r>
          </a:p>
          <a:p>
            <a:pPr marL="0" indent="0">
              <a:buNone/>
            </a:pPr>
            <a:endParaRPr lang="es-ES" dirty="0"/>
          </a:p>
          <a:p>
            <a:pPr marL="0" indent="0">
              <a:buNone/>
            </a:pPr>
            <a:endParaRPr lang="es-ES" dirty="0" smtClean="0"/>
          </a:p>
          <a:p>
            <a:pPr marL="0" indent="0" algn="just">
              <a:buNone/>
            </a:pPr>
            <a:endParaRPr lang="es-ES" dirty="0" smtClean="0"/>
          </a:p>
          <a:p>
            <a:pPr marL="0" indent="0" algn="just">
              <a:buNone/>
            </a:pPr>
            <a:r>
              <a:rPr lang="es-ES" dirty="0" smtClean="0"/>
              <a:t>6</a:t>
            </a:r>
            <a:r>
              <a:rPr lang="es-ES" dirty="0"/>
              <a:t>: Ya obtenidos  estos mismos valores para otros espesores se va a realizar el incremento del ahorro y el incremento de inversión del aislamiento entre 2 espesores consecutivos  y se tabularan para observarlos en la gráfica y visualizar de mejor manera el resultado como se indica en la tabla 1.30</a:t>
            </a:r>
            <a:endParaRPr lang="es-EC" dirty="0"/>
          </a:p>
          <a:p>
            <a:pPr marL="0" indent="0">
              <a:buNone/>
            </a:pP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701747536"/>
              </p:ext>
            </p:extLst>
          </p:nvPr>
        </p:nvGraphicFramePr>
        <p:xfrm>
          <a:off x="987922" y="1300766"/>
          <a:ext cx="2128766" cy="309093"/>
        </p:xfrm>
        <a:graphic>
          <a:graphicData uri="http://schemas.openxmlformats.org/presentationml/2006/ole">
            <p:oleObj spid="_x0000_s31766" name="Ecuación" r:id="rId3" imgW="1447800" imgH="228600" progId="Equation.3">
              <p:embed/>
            </p:oleObj>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xmlns="" val="176813703"/>
              </p:ext>
            </p:extLst>
          </p:nvPr>
        </p:nvGraphicFramePr>
        <p:xfrm>
          <a:off x="3876541" y="1300766"/>
          <a:ext cx="1647825" cy="276225"/>
        </p:xfrm>
        <a:graphic>
          <a:graphicData uri="http://schemas.openxmlformats.org/presentationml/2006/ole">
            <p:oleObj spid="_x0000_s31767" name="Ecuación" r:id="rId4" imgW="1689100" imgH="228600" progId="Equation.3">
              <p:embed/>
            </p:oleObj>
          </a:graphicData>
        </a:graphic>
      </p:graphicFrame>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xmlns="" val="418615025"/>
              </p:ext>
            </p:extLst>
          </p:nvPr>
        </p:nvGraphicFramePr>
        <p:xfrm>
          <a:off x="6503831" y="1300765"/>
          <a:ext cx="1276350" cy="276225"/>
        </p:xfrm>
        <a:graphic>
          <a:graphicData uri="http://schemas.openxmlformats.org/presentationml/2006/ole">
            <p:oleObj spid="_x0000_s31768" name="Ecuación" r:id="rId5" imgW="1295400" imgH="228600" progId="Equation.3">
              <p:embed/>
            </p:oleObj>
          </a:graphicData>
        </a:graphic>
      </p:graphicFrame>
      <p:pic>
        <p:nvPicPr>
          <p:cNvPr id="10" name="Imagen 9"/>
          <p:cNvPicPr/>
          <p:nvPr/>
        </p:nvPicPr>
        <p:blipFill>
          <a:blip r:embed="rId6" cstate="print"/>
          <a:srcRect/>
          <a:stretch>
            <a:fillRect/>
          </a:stretch>
        </p:blipFill>
        <p:spPr bwMode="auto">
          <a:xfrm>
            <a:off x="1171977" y="3610354"/>
            <a:ext cx="7096260" cy="2597263"/>
          </a:xfrm>
          <a:prstGeom prst="rect">
            <a:avLst/>
          </a:prstGeom>
          <a:noFill/>
          <a:ln w="9525">
            <a:noFill/>
            <a:miter lim="800000"/>
            <a:headEnd/>
            <a:tailEnd/>
          </a:ln>
        </p:spPr>
      </p:pic>
    </p:spTree>
    <p:extLst>
      <p:ext uri="{BB962C8B-B14F-4D97-AF65-F5344CB8AC3E}">
        <p14:creationId xmlns:p14="http://schemas.microsoft.com/office/powerpoint/2010/main" xmlns="" val="209660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1"/>
            <a:ext cx="8596668" cy="6387920"/>
          </a:xfrm>
        </p:spPr>
        <p:txBody>
          <a:bodyPr>
            <a:normAutofit lnSpcReduction="10000"/>
          </a:bodyPr>
          <a:lstStyle/>
          <a:p>
            <a:pPr marL="0" indent="0" algn="just">
              <a:buNone/>
            </a:pPr>
            <a:r>
              <a:rPr lang="es-ES" dirty="0"/>
              <a:t>El espesor óptimo económico podemos visualizar en el gráfico es aquel que sufre cambio de signo y es 0.060 (m) sin embargo al no encontrase en el mercado ecuatoriano escogemos el de 0.050</a:t>
            </a:r>
            <a:r>
              <a:rPr lang="es-ES" dirty="0" smtClean="0"/>
              <a:t>.</a:t>
            </a:r>
          </a:p>
          <a:p>
            <a:pPr marL="0" indent="0">
              <a:buNone/>
            </a:pPr>
            <a:endParaRPr lang="es-ES" dirty="0"/>
          </a:p>
          <a:p>
            <a:pPr marL="0" indent="0">
              <a:buNone/>
            </a:pPr>
            <a:r>
              <a:rPr lang="es-ES" b="1" dirty="0"/>
              <a:t>DISEÑO MECÁNICO</a:t>
            </a:r>
            <a:endParaRPr lang="es-EC" dirty="0"/>
          </a:p>
          <a:p>
            <a:pPr marL="0" indent="0">
              <a:buNone/>
            </a:pPr>
            <a:r>
              <a:rPr lang="es-ES" b="1" dirty="0" smtClean="0"/>
              <a:t>DIMENSIONAMIENTO </a:t>
            </a:r>
            <a:r>
              <a:rPr lang="es-ES" b="1" dirty="0"/>
              <a:t>DE LAS TUBERÍAS PRINCIPALES DE </a:t>
            </a:r>
            <a:r>
              <a:rPr lang="es-ES" b="1" dirty="0" smtClean="0"/>
              <a:t>VAPOR</a:t>
            </a:r>
          </a:p>
          <a:p>
            <a:pPr marL="0" indent="0">
              <a:buNone/>
            </a:pPr>
            <a:endParaRPr lang="es-EC" dirty="0"/>
          </a:p>
          <a:p>
            <a:pPr algn="just"/>
            <a:r>
              <a:rPr lang="es-ES" dirty="0"/>
              <a:t>El sistema de distribución de vapor constituye el objetivo principal de la generación de vapor desde la caldera hacia los diferentes puntos o centros de consumo donde la utilización de vapor recalentado es primordial, el dimensionamiento de las tuberías de vapor resulta ser un factor importante debido a las altas velocidades que se manejan para este tipo de vapor.</a:t>
            </a:r>
            <a:endParaRPr lang="es-EC" dirty="0"/>
          </a:p>
          <a:p>
            <a:pPr algn="just"/>
            <a:r>
              <a:rPr lang="es-ES" dirty="0"/>
              <a:t>Entonces un incorrecto dimensionamiento y montaje de las tuberías de vapor hace que no llegue a la presión y temperatura deseadas, además puede provocar golpes de ariete y erosiones en las tuberías.</a:t>
            </a:r>
            <a:endParaRPr lang="es-EC" dirty="0"/>
          </a:p>
          <a:p>
            <a:pPr algn="just"/>
            <a:r>
              <a:rPr lang="es-ES" dirty="0"/>
              <a:t>El aire y la humedad son dos elementos indeseables en el vapor  por las siguientes causas:</a:t>
            </a:r>
            <a:endParaRPr lang="es-EC" dirty="0"/>
          </a:p>
          <a:p>
            <a:pPr lvl="0" algn="just"/>
            <a:r>
              <a:rPr lang="es-ES" dirty="0"/>
              <a:t>El aire  contenido en el vapor  hace disminuir la temperatura ;</a:t>
            </a:r>
            <a:endParaRPr lang="es-EC" dirty="0"/>
          </a:p>
          <a:p>
            <a:pPr lvl="0" algn="just"/>
            <a:r>
              <a:rPr lang="es-ES" dirty="0"/>
              <a:t>La humedad en cambio hace disminuir su valor o poder calorífico.</a:t>
            </a:r>
            <a:endParaRPr lang="es-EC" dirty="0"/>
          </a:p>
          <a:p>
            <a:pPr marL="0" indent="0">
              <a:buNone/>
            </a:pPr>
            <a:endParaRPr lang="es-EC" dirty="0"/>
          </a:p>
          <a:p>
            <a:pPr marL="0" indent="0">
              <a:buNone/>
            </a:pPr>
            <a:endParaRPr lang="es-EC" dirty="0"/>
          </a:p>
        </p:txBody>
      </p:sp>
    </p:spTree>
    <p:extLst>
      <p:ext uri="{BB962C8B-B14F-4D97-AF65-F5344CB8AC3E}">
        <p14:creationId xmlns:p14="http://schemas.microsoft.com/office/powerpoint/2010/main" xmlns="" val="4014250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67425"/>
            <a:ext cx="8596668" cy="6426558"/>
          </a:xfrm>
        </p:spPr>
        <p:txBody>
          <a:bodyPr>
            <a:normAutofit/>
          </a:bodyPr>
          <a:lstStyle/>
          <a:p>
            <a:pPr marL="0" indent="0">
              <a:buNone/>
            </a:pPr>
            <a:r>
              <a:rPr lang="es-ES" dirty="0"/>
              <a:t>Parámetros para Dimensionar Tuberías de Vapor</a:t>
            </a:r>
            <a:endParaRPr lang="es-EC" dirty="0"/>
          </a:p>
          <a:p>
            <a:pPr marL="0" indent="0">
              <a:buNone/>
            </a:pPr>
            <a:endParaRPr lang="es-EC" dirty="0" smtClean="0"/>
          </a:p>
          <a:p>
            <a:r>
              <a:rPr lang="es-ES" dirty="0"/>
              <a:t>Caudal </a:t>
            </a:r>
            <a:r>
              <a:rPr lang="es-ES" dirty="0" smtClean="0"/>
              <a:t>másico</a:t>
            </a:r>
          </a:p>
          <a:p>
            <a:r>
              <a:rPr lang="es-ES" dirty="0"/>
              <a:t>Presión de vapor</a:t>
            </a:r>
            <a:endParaRPr lang="es-EC" dirty="0"/>
          </a:p>
          <a:p>
            <a:r>
              <a:rPr lang="es-ES" dirty="0"/>
              <a:t>Temperatura de vapor</a:t>
            </a:r>
            <a:endParaRPr lang="es-EC" dirty="0"/>
          </a:p>
          <a:p>
            <a:r>
              <a:rPr lang="es-ES" dirty="0"/>
              <a:t>Caída de presión máxima </a:t>
            </a:r>
            <a:r>
              <a:rPr lang="es-ES" dirty="0" smtClean="0"/>
              <a:t>admisible (No excede el 20%)</a:t>
            </a:r>
          </a:p>
          <a:p>
            <a:endParaRPr lang="es-EC" dirty="0"/>
          </a:p>
          <a:p>
            <a:pPr marL="0" indent="0">
              <a:buNone/>
            </a:pPr>
            <a:r>
              <a:rPr lang="es-ES" dirty="0"/>
              <a:t>Existen por lo tanto factores importantes que definen el diámetro de las tuberías en un sistema de vapor, así tenemos:</a:t>
            </a:r>
            <a:endParaRPr lang="es-EC" dirty="0"/>
          </a:p>
          <a:p>
            <a:pPr lvl="0">
              <a:buFont typeface="Wingdings" panose="05000000000000000000" pitchFamily="2" charset="2"/>
              <a:buChar char="§"/>
            </a:pPr>
            <a:r>
              <a:rPr lang="es-ES" dirty="0"/>
              <a:t>El vapor utilizado en este tipo de industria es vapor recalentado debido a que posee turbinas a vapor las mismas que son sensibles a la presencia de vapor saturado en el sistema</a:t>
            </a:r>
            <a:r>
              <a:rPr lang="es-ES" dirty="0" smtClean="0"/>
              <a:t>.</a:t>
            </a:r>
          </a:p>
          <a:p>
            <a:pPr>
              <a:buFont typeface="Arial" panose="020B0604020202020204" pitchFamily="34" charset="0"/>
              <a:buChar char="•"/>
            </a:pPr>
            <a:r>
              <a:rPr lang="es-ES" dirty="0" smtClean="0"/>
              <a:t>Mientras </a:t>
            </a:r>
            <a:r>
              <a:rPr lang="es-ES" dirty="0"/>
              <a:t>más baja sea la presión, mayor tamaño de tubería se requerirá debido al incremento del volumen específico.</a:t>
            </a:r>
            <a:endParaRPr lang="es-EC" dirty="0"/>
          </a:p>
          <a:p>
            <a:pPr>
              <a:buFont typeface="Arial" panose="020B0604020202020204" pitchFamily="34" charset="0"/>
              <a:buChar char="•"/>
            </a:pPr>
            <a:r>
              <a:rPr lang="es-ES" dirty="0"/>
              <a:t>A mayor caudal (mayor velocidad) se incrementa la caída de presión para un determinado diámetro de tubería </a:t>
            </a:r>
            <a:endParaRPr lang="es-EC" dirty="0"/>
          </a:p>
          <a:p>
            <a:r>
              <a:rPr lang="es-ES" dirty="0"/>
              <a:t>Velocidad de vapor: </a:t>
            </a:r>
            <a:endParaRPr lang="es-EC" dirty="0"/>
          </a:p>
          <a:p>
            <a:pPr marL="0" indent="0">
              <a:buNone/>
            </a:pPr>
            <a:endParaRPr lang="es-EC" dirty="0"/>
          </a:p>
        </p:txBody>
      </p:sp>
    </p:spTree>
    <p:extLst>
      <p:ext uri="{BB962C8B-B14F-4D97-AF65-F5344CB8AC3E}">
        <p14:creationId xmlns:p14="http://schemas.microsoft.com/office/powerpoint/2010/main" xmlns="" val="122491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362163"/>
          </a:xfrm>
        </p:spPr>
        <p:txBody>
          <a:bodyPr/>
          <a:lstStyle/>
          <a:p>
            <a:pPr marL="0" indent="0">
              <a:buNone/>
            </a:pPr>
            <a:r>
              <a:rPr lang="es-EC" b="1" dirty="0" smtClean="0"/>
              <a:t>1.1.INTRODUCCIÓN</a:t>
            </a:r>
          </a:p>
          <a:p>
            <a:pPr marL="0" indent="0">
              <a:buNone/>
            </a:pPr>
            <a:endParaRPr lang="es-EC" dirty="0"/>
          </a:p>
          <a:p>
            <a:pPr marL="0" indent="0" algn="just">
              <a:buNone/>
            </a:pPr>
            <a:r>
              <a:rPr lang="es-EC" dirty="0"/>
              <a:t>La energía de la </a:t>
            </a:r>
            <a:r>
              <a:rPr lang="es-EC" dirty="0">
                <a:hlinkClick r:id="rId2" tooltip="Biomasa"/>
              </a:rPr>
              <a:t>biomasa</a:t>
            </a:r>
            <a:r>
              <a:rPr lang="es-EC" dirty="0"/>
              <a:t> es un tipo de </a:t>
            </a:r>
            <a:r>
              <a:rPr lang="es-EC" dirty="0">
                <a:hlinkClick r:id="rId3" tooltip="Energía renovable"/>
              </a:rPr>
              <a:t>energía renovable</a:t>
            </a:r>
            <a:r>
              <a:rPr lang="es-EC" dirty="0"/>
              <a:t> procedente del aprovechamiento de la materia orgánica e inorgánica formada en algún proceso biológico o mecánico, generalmente, de las sustancias que constituyen los seres vivos (plantas, ser humano, animales, entre otros), o sus restos y residuos. El aprovechamiento de la energía de la biomasa se hace directamente (gasificación), por diferentes medios para obtener su fin</a:t>
            </a:r>
            <a:r>
              <a:rPr lang="es-EC" dirty="0" smtClean="0"/>
              <a:t>.</a:t>
            </a:r>
          </a:p>
          <a:p>
            <a:pPr marL="0" indent="0" algn="just">
              <a:buNone/>
            </a:pPr>
            <a:endParaRPr lang="es-EC" dirty="0"/>
          </a:p>
          <a:p>
            <a:pPr marL="0" indent="0" algn="just">
              <a:buNone/>
            </a:pPr>
            <a:r>
              <a:rPr lang="es-ES" b="1" dirty="0"/>
              <a:t>Tabla 1.1</a:t>
            </a:r>
            <a:r>
              <a:rPr lang="es-ES" dirty="0"/>
              <a:t> Aprovechamiento de la biomasa a partir de la gasificación </a:t>
            </a:r>
            <a:endParaRPr lang="es-EC" dirty="0"/>
          </a:p>
          <a:p>
            <a:pPr marL="0" indent="0" algn="just">
              <a:buNone/>
            </a:pPr>
            <a:endParaRPr lang="es-EC" dirty="0" smtClean="0"/>
          </a:p>
          <a:p>
            <a:pPr marL="0" indent="0" algn="just">
              <a:buNone/>
            </a:pPr>
            <a:endParaRPr lang="es-EC" dirty="0"/>
          </a:p>
          <a:p>
            <a:pPr marL="0" indent="0">
              <a:buNone/>
            </a:pPr>
            <a:endParaRPr lang="es-EC" dirty="0"/>
          </a:p>
        </p:txBody>
      </p:sp>
      <p:pic>
        <p:nvPicPr>
          <p:cNvPr id="4" name="Imagen 3"/>
          <p:cNvPicPr/>
          <p:nvPr/>
        </p:nvPicPr>
        <p:blipFill>
          <a:blip r:embed="rId4" cstate="print"/>
          <a:srcRect/>
          <a:stretch>
            <a:fillRect/>
          </a:stretch>
        </p:blipFill>
        <p:spPr bwMode="auto">
          <a:xfrm>
            <a:off x="3774883" y="4224270"/>
            <a:ext cx="2401570" cy="1777284"/>
          </a:xfrm>
          <a:prstGeom prst="rect">
            <a:avLst/>
          </a:prstGeom>
          <a:noFill/>
          <a:ln w="9525">
            <a:noFill/>
            <a:miter lim="800000"/>
            <a:headEnd/>
            <a:tailEnd/>
          </a:ln>
        </p:spPr>
      </p:pic>
    </p:spTree>
    <p:extLst>
      <p:ext uri="{BB962C8B-B14F-4D97-AF65-F5344CB8AC3E}">
        <p14:creationId xmlns:p14="http://schemas.microsoft.com/office/powerpoint/2010/main" xmlns="" val="15577876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284890"/>
          </a:xfrm>
        </p:spPr>
        <p:txBody>
          <a:bodyPr>
            <a:normAutofit/>
          </a:bodyPr>
          <a:lstStyle/>
          <a:p>
            <a:pPr marL="0" indent="0" algn="ctr">
              <a:buNone/>
            </a:pPr>
            <a:r>
              <a:rPr lang="es-EC" b="1" dirty="0"/>
              <a:t>VELOCIDADES RECOMENDADAS PARA DIMENSIONAMIENTO DE </a:t>
            </a:r>
            <a:endParaRPr lang="es-EC" dirty="0"/>
          </a:p>
          <a:p>
            <a:pPr marL="0" indent="0" algn="ctr">
              <a:buNone/>
            </a:pPr>
            <a:r>
              <a:rPr lang="es-EC" b="1" dirty="0"/>
              <a:t>TUBERÍAS </a:t>
            </a:r>
            <a:endParaRPr lang="es-EC" b="1" dirty="0" smtClean="0"/>
          </a:p>
          <a:p>
            <a:pPr marL="0" indent="0" algn="ctr">
              <a:buNone/>
            </a:pPr>
            <a:endParaRPr lang="es-EC" b="1" dirty="0"/>
          </a:p>
          <a:p>
            <a:pPr marL="0" indent="0" algn="ctr">
              <a:buNone/>
            </a:pPr>
            <a:endParaRPr lang="es-EC" b="1" dirty="0" smtClean="0"/>
          </a:p>
          <a:p>
            <a:pPr marL="0" indent="0" algn="ctr">
              <a:buNone/>
            </a:pPr>
            <a:endParaRPr lang="es-EC" b="1" dirty="0"/>
          </a:p>
          <a:p>
            <a:pPr marL="0" indent="0" algn="ctr">
              <a:buNone/>
            </a:pPr>
            <a:endParaRPr lang="es-EC" b="1" dirty="0" smtClean="0"/>
          </a:p>
          <a:p>
            <a:pPr marL="0" indent="0" algn="ctr">
              <a:buNone/>
            </a:pPr>
            <a:endParaRPr lang="es-EC" b="1" dirty="0"/>
          </a:p>
          <a:p>
            <a:pPr marL="0" indent="0" algn="ctr">
              <a:buNone/>
            </a:pPr>
            <a:endParaRPr lang="es-EC" b="1" dirty="0" smtClean="0"/>
          </a:p>
          <a:p>
            <a:pPr marL="0" indent="0">
              <a:buNone/>
            </a:pPr>
            <a:r>
              <a:rPr lang="es-ES" b="1" dirty="0" smtClean="0"/>
              <a:t>CÁLCULO </a:t>
            </a:r>
            <a:r>
              <a:rPr lang="es-ES" b="1" dirty="0"/>
              <a:t>DE TUBERÍAS DE VAPOR</a:t>
            </a:r>
            <a:endParaRPr lang="es-EC" dirty="0"/>
          </a:p>
          <a:p>
            <a:r>
              <a:rPr lang="es-ES" u="sng" dirty="0"/>
              <a:t>Parámetros de dimensionamiento de tubería que conducen vapor de ingreso:</a:t>
            </a:r>
            <a:endParaRPr lang="es-EC" dirty="0"/>
          </a:p>
          <a:p>
            <a:r>
              <a:rPr lang="es-EC" dirty="0"/>
              <a:t>Caudal de vapor:                                                                6.006Lb</a:t>
            </a:r>
            <a:r>
              <a:rPr lang="es-EC" baseline="-25000" dirty="0"/>
              <a:t>vapor</a:t>
            </a:r>
            <a:r>
              <a:rPr lang="es-EC" dirty="0"/>
              <a:t>/</a:t>
            </a:r>
            <a:r>
              <a:rPr lang="es-EC" dirty="0" err="1"/>
              <a:t>hr</a:t>
            </a:r>
            <a:endParaRPr lang="es-EC" dirty="0"/>
          </a:p>
          <a:p>
            <a:r>
              <a:rPr lang="es-EC" dirty="0"/>
              <a:t>Presión del vapor al inicio del tramo                                   652.68Psia</a:t>
            </a:r>
          </a:p>
          <a:p>
            <a:r>
              <a:rPr lang="es-EC" dirty="0"/>
              <a:t>Temperatura del vapor  			                     </a:t>
            </a:r>
            <a:r>
              <a:rPr lang="es-EC" dirty="0" smtClean="0"/>
              <a:t>            </a:t>
            </a:r>
            <a:r>
              <a:rPr lang="es-EC" dirty="0" err="1"/>
              <a:t>Tvapor</a:t>
            </a:r>
            <a:r>
              <a:rPr lang="es-EC" dirty="0"/>
              <a:t>= 752 º F</a:t>
            </a:r>
          </a:p>
          <a:p>
            <a:r>
              <a:rPr lang="es-EC" dirty="0"/>
              <a:t>Velocidad promedio del vapor recalentado                        11.250 Ft /min</a:t>
            </a:r>
          </a:p>
          <a:p>
            <a:r>
              <a:rPr lang="es-EC" dirty="0"/>
              <a:t>Volumen específico del vapor                                            1,0375 Ft3/</a:t>
            </a:r>
            <a:r>
              <a:rPr lang="es-EC" dirty="0" err="1"/>
              <a:t>Lbm</a:t>
            </a: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2493770" y="1097924"/>
            <a:ext cx="4963795" cy="2057400"/>
          </a:xfrm>
          <a:prstGeom prst="rect">
            <a:avLst/>
          </a:prstGeom>
          <a:noFill/>
          <a:ln w="9525">
            <a:noFill/>
            <a:miter lim="800000"/>
            <a:headEnd/>
            <a:tailEnd/>
          </a:ln>
        </p:spPr>
      </p:pic>
    </p:spTree>
    <p:extLst>
      <p:ext uri="{BB962C8B-B14F-4D97-AF65-F5344CB8AC3E}">
        <p14:creationId xmlns:p14="http://schemas.microsoft.com/office/powerpoint/2010/main" xmlns="" val="14338449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6375042"/>
          </a:xfrm>
        </p:spPr>
        <p:txBody>
          <a:bodyPr>
            <a:normAutofit/>
          </a:bodyPr>
          <a:lstStyle/>
          <a:p>
            <a:pPr marL="0" indent="0" algn="just">
              <a:buNone/>
            </a:pPr>
            <a:r>
              <a:rPr lang="es-ES" dirty="0"/>
              <a:t>1: Dividimos el flujo de vapor requerido por el factor de corrección para vapor </a:t>
            </a:r>
            <a:r>
              <a:rPr lang="es-ES" dirty="0" smtClean="0"/>
              <a:t>recalentado, </a:t>
            </a:r>
            <a:r>
              <a:rPr lang="es-ES" dirty="0"/>
              <a:t>este nos dará un valor de flujo de vapor saturado equivalente</a:t>
            </a:r>
            <a:r>
              <a:rPr lang="es-ES" dirty="0" smtClean="0"/>
              <a:t>.</a:t>
            </a:r>
          </a:p>
          <a:p>
            <a:pPr marL="0" indent="0" algn="ctr">
              <a:buNone/>
            </a:pPr>
            <a:r>
              <a:rPr lang="es-EC" b="1" dirty="0"/>
              <a:t>FACTOR DE CORRECCIÓN: VAPOR </a:t>
            </a:r>
            <a:r>
              <a:rPr lang="es-EC" b="1" dirty="0" smtClean="0"/>
              <a:t>RECALENTADO</a:t>
            </a:r>
          </a:p>
          <a:p>
            <a:pPr marL="0" indent="0" algn="ctr">
              <a:buNone/>
            </a:pPr>
            <a:endParaRPr lang="es-EC" b="1" dirty="0"/>
          </a:p>
          <a:p>
            <a:pPr marL="0" indent="0" algn="ctr">
              <a:buNone/>
            </a:pPr>
            <a:endParaRPr lang="es-EC" b="1" dirty="0" smtClean="0"/>
          </a:p>
          <a:p>
            <a:pPr marL="0" indent="0" algn="ctr">
              <a:buNone/>
            </a:pPr>
            <a:endParaRPr lang="es-EC" b="1" dirty="0"/>
          </a:p>
          <a:p>
            <a:pPr marL="0" indent="0" algn="ctr">
              <a:buNone/>
            </a:pPr>
            <a:endParaRPr lang="es-EC" b="1" dirty="0" smtClean="0"/>
          </a:p>
          <a:p>
            <a:pPr marL="0" indent="0" algn="ctr">
              <a:buNone/>
            </a:pPr>
            <a:endParaRPr lang="es-EC" b="1" dirty="0"/>
          </a:p>
          <a:p>
            <a:pPr marL="0" indent="0" algn="ctr">
              <a:buNone/>
            </a:pPr>
            <a:endParaRPr lang="es-EC" b="1" dirty="0" smtClean="0"/>
          </a:p>
          <a:p>
            <a:pPr marL="0" indent="0" algn="ctr">
              <a:buNone/>
            </a:pPr>
            <a:endParaRPr lang="es-EC" b="1" dirty="0"/>
          </a:p>
          <a:p>
            <a:pPr marL="0" indent="0" algn="ctr">
              <a:buNone/>
            </a:pPr>
            <a:endParaRPr lang="es-EC" b="1" dirty="0" smtClean="0"/>
          </a:p>
          <a:p>
            <a:pPr marL="0" indent="0" algn="ctr">
              <a:buNone/>
            </a:pPr>
            <a:r>
              <a:rPr lang="es-ES" dirty="0" smtClean="0"/>
              <a:t>Factor </a:t>
            </a:r>
            <a:r>
              <a:rPr lang="es-ES" dirty="0" smtClean="0"/>
              <a:t>de corrección “ARMSTRONG MACHINE WORKS” </a:t>
            </a:r>
            <a:endParaRPr lang="es-ES" dirty="0" smtClean="0"/>
          </a:p>
          <a:p>
            <a:pPr marL="0" indent="0" algn="ctr">
              <a:buNone/>
            </a:pPr>
            <a:endParaRPr lang="es-EC" b="1" dirty="0" smtClean="0"/>
          </a:p>
          <a:p>
            <a:r>
              <a:rPr lang="es-ES" dirty="0"/>
              <a:t>Factor de corrección (tabla 15, valor interpolado):    </a:t>
            </a:r>
            <a:r>
              <a:rPr lang="es-ES" dirty="0" smtClean="0"/>
              <a:t>        </a:t>
            </a:r>
            <a:r>
              <a:rPr lang="es-ES" dirty="0"/>
              <a:t>0.92</a:t>
            </a:r>
            <a:endParaRPr lang="es-EC" dirty="0"/>
          </a:p>
          <a:p>
            <a:r>
              <a:rPr lang="es-ES" dirty="0"/>
              <a:t>Caudal de vapor corregido:                       </a:t>
            </a:r>
            <a:r>
              <a:rPr lang="es-ES" dirty="0" smtClean="0"/>
              <a:t>             </a:t>
            </a:r>
            <a:r>
              <a:rPr lang="es-ES" dirty="0"/>
              <a:t>6.528,26 </a:t>
            </a:r>
            <a:r>
              <a:rPr lang="es-ES" dirty="0" err="1"/>
              <a:t>Lbvapor</a:t>
            </a:r>
            <a:r>
              <a:rPr lang="es-ES" dirty="0"/>
              <a:t>/</a:t>
            </a:r>
            <a:r>
              <a:rPr lang="es-ES" dirty="0" err="1"/>
              <a:t>hr</a:t>
            </a:r>
            <a:endParaRPr lang="es-EC" dirty="0"/>
          </a:p>
          <a:p>
            <a:pPr marL="0" indent="0" algn="ctr">
              <a:buNone/>
            </a:pPr>
            <a:endParaRPr lang="es-EC" dirty="0"/>
          </a:p>
          <a:p>
            <a:pPr marL="0" indent="0" algn="just">
              <a:buNone/>
            </a:pP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1648496" y="1887355"/>
            <a:ext cx="6722771" cy="2904101"/>
          </a:xfrm>
          <a:prstGeom prst="rect">
            <a:avLst/>
          </a:prstGeom>
          <a:noFill/>
          <a:ln w="9525">
            <a:noFill/>
            <a:miter lim="800000"/>
            <a:headEnd/>
            <a:tailEnd/>
          </a:ln>
        </p:spPr>
      </p:pic>
    </p:spTree>
    <p:extLst>
      <p:ext uri="{BB962C8B-B14F-4D97-AF65-F5344CB8AC3E}">
        <p14:creationId xmlns:p14="http://schemas.microsoft.com/office/powerpoint/2010/main" xmlns="" val="20261658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375043"/>
          </a:xfrm>
        </p:spPr>
        <p:txBody>
          <a:bodyPr/>
          <a:lstStyle/>
          <a:p>
            <a:pPr marL="0" indent="0" algn="just">
              <a:buNone/>
            </a:pPr>
            <a:r>
              <a:rPr lang="es-ES" dirty="0"/>
              <a:t>2: Una vez determinado este valor podemos usar la ecuación de continuidad mostrada a </a:t>
            </a:r>
            <a:r>
              <a:rPr lang="es-ES" dirty="0" smtClean="0"/>
              <a:t>continuación:</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r>
              <a:rPr lang="es-ES" dirty="0"/>
              <a:t>Despejando  la ecuación anterior el área interna tenemos:</a:t>
            </a:r>
            <a:endParaRPr lang="es-EC" dirty="0"/>
          </a:p>
          <a:p>
            <a:pPr marL="0" indent="0" algn="just">
              <a:buNone/>
            </a:pPr>
            <a:endParaRPr lang="es-ES" dirty="0" smtClean="0"/>
          </a:p>
          <a:p>
            <a:pPr marL="0" indent="0">
              <a:buNone/>
            </a:pPr>
            <a:r>
              <a:rPr lang="es-ES" dirty="0" smtClean="0"/>
              <a:t>                                                           O                </a:t>
            </a:r>
            <a:endParaRPr lang="es-ES" dirty="0"/>
          </a:p>
          <a:p>
            <a:pPr marL="0" indent="0">
              <a:buNone/>
            </a:pPr>
            <a:endParaRPr lang="es-EC" dirty="0" smtClean="0"/>
          </a:p>
          <a:p>
            <a:pPr marL="0" indent="0">
              <a:buNone/>
            </a:pPr>
            <a:r>
              <a:rPr lang="es-ES" dirty="0"/>
              <a:t>Donde:</a:t>
            </a:r>
            <a:endParaRPr lang="es-EC" dirty="0"/>
          </a:p>
          <a:p>
            <a:r>
              <a:rPr lang="es-ES" dirty="0"/>
              <a:t>2.4 : Es un factor de corrección de unidades</a:t>
            </a:r>
            <a:r>
              <a:rPr lang="es-ES" dirty="0" smtClean="0"/>
              <a:t>.</a:t>
            </a:r>
          </a:p>
          <a:p>
            <a:r>
              <a:rPr lang="es-ES" dirty="0" smtClean="0"/>
              <a:t>           = </a:t>
            </a:r>
            <a:r>
              <a:rPr lang="es-ES" dirty="0"/>
              <a:t>Flujo másico de vapor ( </a:t>
            </a:r>
            <a:r>
              <a:rPr lang="es-ES" dirty="0" err="1"/>
              <a:t>Lbmvapor</a:t>
            </a:r>
            <a:r>
              <a:rPr lang="es-ES" dirty="0"/>
              <a:t> / </a:t>
            </a:r>
            <a:r>
              <a:rPr lang="es-ES" dirty="0" err="1"/>
              <a:t>hr</a:t>
            </a:r>
            <a:r>
              <a:rPr lang="es-ES" dirty="0"/>
              <a:t>. )</a:t>
            </a:r>
            <a:endParaRPr lang="es-EC" dirty="0"/>
          </a:p>
          <a:p>
            <a:pPr marL="0" indent="0">
              <a:buNone/>
            </a:pPr>
            <a:endParaRPr lang="es-EC" dirty="0"/>
          </a:p>
        </p:txBody>
      </p:sp>
      <p:pic>
        <p:nvPicPr>
          <p:cNvPr id="4" name="Imagen 3"/>
          <p:cNvPicPr/>
          <p:nvPr/>
        </p:nvPicPr>
        <p:blipFill>
          <a:blip r:embed="rId3" cstate="print"/>
          <a:srcRect/>
          <a:stretch>
            <a:fillRect/>
          </a:stretch>
        </p:blipFill>
        <p:spPr bwMode="auto">
          <a:xfrm>
            <a:off x="2465830" y="977766"/>
            <a:ext cx="5019675" cy="1682750"/>
          </a:xfrm>
          <a:prstGeom prst="rect">
            <a:avLst/>
          </a:prstGeom>
          <a:noFill/>
          <a:ln w="9525">
            <a:noFill/>
            <a:miter lim="800000"/>
            <a:headEnd/>
            <a:tailEnd/>
          </a:ln>
        </p:spPr>
      </p:pic>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xmlns="" val="1548740369"/>
              </p:ext>
            </p:extLst>
          </p:nvPr>
        </p:nvGraphicFramePr>
        <p:xfrm>
          <a:off x="3606085" y="2737117"/>
          <a:ext cx="1918952" cy="643588"/>
        </p:xfrm>
        <a:graphic>
          <a:graphicData uri="http://schemas.openxmlformats.org/presentationml/2006/ole">
            <p:oleObj spid="_x0000_s32797" name="Ecuación" r:id="rId4" imgW="939392" imgH="317362" progId="Equation.3">
              <p:embed/>
            </p:oleObj>
          </a:graphicData>
        </a:graphic>
      </p:graphicFrame>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xmlns="" val="3728764839"/>
              </p:ext>
            </p:extLst>
          </p:nvPr>
        </p:nvGraphicFramePr>
        <p:xfrm>
          <a:off x="2865478" y="4370342"/>
          <a:ext cx="1081015" cy="768327"/>
        </p:xfrm>
        <a:graphic>
          <a:graphicData uri="http://schemas.openxmlformats.org/presentationml/2006/ole">
            <p:oleObj spid="_x0000_s32798" name="Ecuación" r:id="rId5" imgW="736280" imgH="583947" progId="Equation.3">
              <p:embed/>
            </p:oleObj>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xmlns="" val="2800768591"/>
              </p:ext>
            </p:extLst>
          </p:nvPr>
        </p:nvGraphicFramePr>
        <p:xfrm>
          <a:off x="5735392" y="4372543"/>
          <a:ext cx="1095375" cy="832722"/>
        </p:xfrm>
        <a:graphic>
          <a:graphicData uri="http://schemas.openxmlformats.org/presentationml/2006/ole">
            <p:oleObj spid="_x0000_s32799" name="Ecuación" r:id="rId6" imgW="1117600" imgH="571500" progId="Equation.3">
              <p:embed/>
            </p:oleObj>
          </a:graphicData>
        </a:graphic>
      </p:graphicFrame>
      <p:sp>
        <p:nvSpPr>
          <p:cNvPr id="12"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xmlns="" val="2231641933"/>
              </p:ext>
            </p:extLst>
          </p:nvPr>
        </p:nvGraphicFramePr>
        <p:xfrm>
          <a:off x="1081826" y="6091707"/>
          <a:ext cx="566670" cy="540913"/>
        </p:xfrm>
        <a:graphic>
          <a:graphicData uri="http://schemas.openxmlformats.org/presentationml/2006/ole">
            <p:oleObj spid="_x0000_s32800" name="Ecuación" r:id="rId7" imgW="380835" imgH="304668" progId="Equation.3">
              <p:embed/>
            </p:oleObj>
          </a:graphicData>
        </a:graphic>
      </p:graphicFrame>
    </p:spTree>
    <p:extLst>
      <p:ext uri="{BB962C8B-B14F-4D97-AF65-F5344CB8AC3E}">
        <p14:creationId xmlns:p14="http://schemas.microsoft.com/office/powerpoint/2010/main" xmlns="" val="25786002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21973"/>
            <a:ext cx="8596668" cy="6207616"/>
          </a:xfrm>
        </p:spPr>
        <p:txBody>
          <a:bodyPr/>
          <a:lstStyle/>
          <a:p>
            <a:endParaRPr lang="es-ES" dirty="0" smtClean="0"/>
          </a:p>
          <a:p>
            <a:endParaRPr lang="es-ES" dirty="0"/>
          </a:p>
          <a:p>
            <a:endParaRPr lang="es-ES" dirty="0" smtClean="0"/>
          </a:p>
          <a:p>
            <a:endParaRPr lang="es-ES" dirty="0"/>
          </a:p>
          <a:p>
            <a:endParaRPr lang="es-ES" dirty="0" smtClean="0"/>
          </a:p>
          <a:p>
            <a:endParaRPr lang="es-ES" dirty="0"/>
          </a:p>
          <a:p>
            <a:pPr marL="0" indent="0" algn="just">
              <a:buNone/>
            </a:pPr>
            <a:endParaRPr lang="es-ES" dirty="0" smtClean="0"/>
          </a:p>
          <a:p>
            <a:pPr marL="0" indent="0" algn="just">
              <a:buNone/>
            </a:pPr>
            <a:r>
              <a:rPr lang="es-ES" dirty="0" smtClean="0"/>
              <a:t>3</a:t>
            </a:r>
            <a:r>
              <a:rPr lang="es-ES" dirty="0"/>
              <a:t>: Una vez determinada el área transversal interna de la tubería, procedemos a determinar su diámetro, ya sea utilizando la tabla 1.37, o la ecuación 3.6 siguiente: </a:t>
            </a:r>
            <a:endParaRPr lang="es-ES" dirty="0" smtClean="0"/>
          </a:p>
          <a:p>
            <a:pPr marL="0" indent="0" algn="just">
              <a:buNone/>
            </a:pPr>
            <a:endParaRPr lang="es-ES" dirty="0"/>
          </a:p>
          <a:p>
            <a:pPr marL="0" indent="0" algn="ctr">
              <a:buNone/>
            </a:pPr>
            <a:r>
              <a:rPr lang="es-EC" b="1" dirty="0"/>
              <a:t>DIMENSIONES DE TUBERÍAS SCHEDULE 80</a:t>
            </a:r>
            <a:endParaRPr lang="es-EC" dirty="0"/>
          </a:p>
          <a:p>
            <a:pPr marL="0" indent="0" algn="just">
              <a:buNone/>
            </a:pPr>
            <a:endParaRPr lang="es-EC" dirty="0"/>
          </a:p>
        </p:txBody>
      </p:sp>
      <p:pic>
        <p:nvPicPr>
          <p:cNvPr id="5" name="Imagen 4"/>
          <p:cNvPicPr>
            <a:picLocks noChangeAspect="1"/>
          </p:cNvPicPr>
          <p:nvPr/>
        </p:nvPicPr>
        <p:blipFill>
          <a:blip r:embed="rId2" cstate="print"/>
          <a:stretch>
            <a:fillRect/>
          </a:stretch>
        </p:blipFill>
        <p:spPr>
          <a:xfrm>
            <a:off x="1867437" y="611343"/>
            <a:ext cx="6336405" cy="2144735"/>
          </a:xfrm>
          <a:prstGeom prst="rect">
            <a:avLst/>
          </a:prstGeom>
        </p:spPr>
      </p:pic>
    </p:spTree>
    <p:extLst>
      <p:ext uri="{BB962C8B-B14F-4D97-AF65-F5344CB8AC3E}">
        <p14:creationId xmlns:p14="http://schemas.microsoft.com/office/powerpoint/2010/main" xmlns="" val="7502759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47731"/>
            <a:ext cx="8596668" cy="6336404"/>
          </a:xfrm>
        </p:spPr>
        <p:txBody>
          <a:bodyPr/>
          <a:lstStyle/>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r>
              <a:rPr lang="es-ES" dirty="0" smtClean="0"/>
              <a:t>De </a:t>
            </a:r>
            <a:r>
              <a:rPr lang="es-ES" dirty="0"/>
              <a:t>la ecuación 3.5 tenemos </a:t>
            </a:r>
            <a:endParaRPr lang="es-EC" dirty="0"/>
          </a:p>
          <a:p>
            <a:pPr marL="0" indent="0">
              <a:buNone/>
            </a:pPr>
            <a:endParaRPr lang="es-EC" dirty="0"/>
          </a:p>
        </p:txBody>
      </p:sp>
      <p:pic>
        <p:nvPicPr>
          <p:cNvPr id="5" name="Imagen 4"/>
          <p:cNvPicPr/>
          <p:nvPr/>
        </p:nvPicPr>
        <p:blipFill>
          <a:blip r:embed="rId3" cstate="print"/>
          <a:srcRect/>
          <a:stretch>
            <a:fillRect/>
          </a:stretch>
        </p:blipFill>
        <p:spPr bwMode="auto">
          <a:xfrm>
            <a:off x="1918952" y="347731"/>
            <a:ext cx="6091707" cy="4584877"/>
          </a:xfrm>
          <a:prstGeom prst="rect">
            <a:avLst/>
          </a:prstGeom>
          <a:noFill/>
          <a:ln w="9525">
            <a:noFill/>
            <a:miter lim="800000"/>
            <a:headEnd/>
            <a:tailEnd/>
          </a:ln>
        </p:spPr>
      </p:pic>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xmlns="" val="3476723858"/>
              </p:ext>
            </p:extLst>
          </p:nvPr>
        </p:nvGraphicFramePr>
        <p:xfrm>
          <a:off x="4056845" y="5756856"/>
          <a:ext cx="1352282" cy="695460"/>
        </p:xfrm>
        <a:graphic>
          <a:graphicData uri="http://schemas.openxmlformats.org/presentationml/2006/ole">
            <p:oleObj spid="_x0000_s33800" name="Ecuación" r:id="rId4" imgW="710891" imgH="495085" progId="Equation.3">
              <p:embed/>
            </p:oleObj>
          </a:graphicData>
        </a:graphic>
      </p:graphicFrame>
    </p:spTree>
    <p:extLst>
      <p:ext uri="{BB962C8B-B14F-4D97-AF65-F5344CB8AC3E}">
        <p14:creationId xmlns:p14="http://schemas.microsoft.com/office/powerpoint/2010/main" xmlns="" val="11386360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284890"/>
          </a:xfrm>
        </p:spPr>
        <p:txBody>
          <a:bodyPr/>
          <a:lstStyle/>
          <a:p>
            <a:pPr marL="0" indent="0">
              <a:buNone/>
            </a:pPr>
            <a:endParaRPr lang="es-EC" dirty="0" smtClean="0"/>
          </a:p>
          <a:p>
            <a:pPr marL="0" indent="0">
              <a:buNone/>
            </a:pPr>
            <a:endParaRPr lang="es-ES" dirty="0" smtClean="0"/>
          </a:p>
          <a:p>
            <a:pPr marL="0" indent="0">
              <a:buNone/>
            </a:pPr>
            <a:r>
              <a:rPr lang="es-ES" dirty="0" smtClean="0"/>
              <a:t>Como </a:t>
            </a:r>
            <a:r>
              <a:rPr lang="es-ES" dirty="0"/>
              <a:t>se necesita valores fabricados tomamos el siguiente diámetro</a:t>
            </a:r>
            <a:r>
              <a:rPr lang="es-ES" dirty="0" smtClean="0"/>
              <a:t>:</a:t>
            </a:r>
          </a:p>
          <a:p>
            <a:pPr marL="0" indent="0">
              <a:buNone/>
            </a:pPr>
            <a:endParaRPr lang="es-ES" dirty="0"/>
          </a:p>
          <a:p>
            <a:pPr marL="0" indent="0">
              <a:buNone/>
            </a:pPr>
            <a:endParaRPr lang="es-ES" dirty="0" smtClean="0"/>
          </a:p>
          <a:p>
            <a:pPr marL="0" indent="0">
              <a:buNone/>
            </a:pPr>
            <a:endParaRPr lang="es-ES" dirty="0"/>
          </a:p>
          <a:p>
            <a:pPr marL="0" indent="0" algn="just">
              <a:buNone/>
            </a:pPr>
            <a:r>
              <a:rPr lang="es-ES" dirty="0"/>
              <a:t>Según el diagrama </a:t>
            </a:r>
            <a:r>
              <a:rPr lang="es-ES" dirty="0" smtClean="0"/>
              <a:t>y criterio personal para el dimensionamiento </a:t>
            </a:r>
            <a:r>
              <a:rPr lang="es-ES" dirty="0"/>
              <a:t>de tubería el diámetro es</a:t>
            </a:r>
            <a:r>
              <a:rPr lang="es-ES" dirty="0" smtClean="0"/>
              <a:t>:</a:t>
            </a:r>
          </a:p>
          <a:p>
            <a:pPr marL="0" indent="0" algn="just">
              <a:buNone/>
            </a:pPr>
            <a:endParaRPr lang="es-ES" dirty="0"/>
          </a:p>
          <a:p>
            <a:pPr marL="0" indent="0" algn="just">
              <a:buNone/>
            </a:pPr>
            <a:endParaRPr lang="es-ES" dirty="0" smtClean="0"/>
          </a:p>
          <a:p>
            <a:pPr marL="0" indent="0" algn="just">
              <a:buNone/>
            </a:pPr>
            <a:r>
              <a:rPr lang="es-ES" dirty="0"/>
              <a:t>De la ecuación de </a:t>
            </a:r>
            <a:r>
              <a:rPr lang="es-ES" dirty="0" err="1"/>
              <a:t>Darcy</a:t>
            </a:r>
            <a:r>
              <a:rPr lang="es-ES" dirty="0"/>
              <a:t> se tiene lo siguiente</a:t>
            </a:r>
            <a:r>
              <a:rPr lang="es-ES" dirty="0" smtClean="0"/>
              <a:t>:</a:t>
            </a:r>
          </a:p>
          <a:p>
            <a:pPr marL="0" indent="0" algn="just">
              <a:buNone/>
            </a:pPr>
            <a:endParaRPr lang="es-ES" dirty="0"/>
          </a:p>
          <a:p>
            <a:pPr marL="0" indent="0" algn="just">
              <a:buNone/>
            </a:pPr>
            <a:r>
              <a:rPr lang="es-EC" dirty="0" smtClean="0"/>
              <a:t>                            Caída </a:t>
            </a:r>
            <a:r>
              <a:rPr lang="es-EC" dirty="0"/>
              <a:t>de presión:         </a:t>
            </a:r>
            <a:r>
              <a:rPr lang="es-EC" dirty="0" smtClean="0"/>
              <a:t>  </a:t>
            </a:r>
            <a:r>
              <a:rPr lang="es-EC" dirty="0"/>
              <a:t>5.96 </a:t>
            </a:r>
            <a:r>
              <a:rPr lang="es-EC" dirty="0" err="1"/>
              <a:t>Psig</a:t>
            </a:r>
            <a:r>
              <a:rPr lang="es-EC" dirty="0"/>
              <a:t> x100 Ft de tubería</a:t>
            </a:r>
          </a:p>
          <a:p>
            <a:pPr marL="0" indent="0" algn="just">
              <a:buNone/>
            </a:pPr>
            <a:endParaRPr lang="es-EC" dirty="0"/>
          </a:p>
          <a:p>
            <a:pPr marL="0" indent="0" algn="just">
              <a:buNone/>
            </a:pPr>
            <a:endParaRPr lang="es-ES" dirty="0"/>
          </a:p>
          <a:p>
            <a:pPr marL="0" indent="0" algn="just">
              <a:buNone/>
            </a:pPr>
            <a:endParaRPr lang="es-EC" dirty="0"/>
          </a:p>
          <a:p>
            <a:pPr marL="0" indent="0">
              <a:buNone/>
            </a:pPr>
            <a:endParaRPr lang="es-EC" dirty="0"/>
          </a:p>
          <a:p>
            <a:pPr marL="0" indent="0">
              <a:buNone/>
            </a:pP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2235725485"/>
              </p:ext>
            </p:extLst>
          </p:nvPr>
        </p:nvGraphicFramePr>
        <p:xfrm>
          <a:off x="3863662" y="283335"/>
          <a:ext cx="1854558" cy="566671"/>
        </p:xfrm>
        <a:graphic>
          <a:graphicData uri="http://schemas.openxmlformats.org/presentationml/2006/ole">
            <p:oleObj spid="_x0000_s34838" name="Ecuación" r:id="rId3" imgW="710891" imgH="279279" progId="Equation.3">
              <p:embed/>
            </p:oleObj>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xmlns="" val="2115172270"/>
              </p:ext>
            </p:extLst>
          </p:nvPr>
        </p:nvGraphicFramePr>
        <p:xfrm>
          <a:off x="4275786" y="1712890"/>
          <a:ext cx="1275008" cy="618186"/>
        </p:xfrm>
        <a:graphic>
          <a:graphicData uri="http://schemas.openxmlformats.org/presentationml/2006/ole">
            <p:oleObj spid="_x0000_s34839" name="Ecuación" r:id="rId4" imgW="685800" imgH="393700" progId="Equation.3">
              <p:embed/>
            </p:oleObj>
          </a:graphicData>
        </a:graphic>
      </p:graphicFrame>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xmlns="" val="2522179917"/>
              </p:ext>
            </p:extLst>
          </p:nvPr>
        </p:nvGraphicFramePr>
        <p:xfrm>
          <a:off x="4372377" y="3425780"/>
          <a:ext cx="1081826" cy="553792"/>
        </p:xfrm>
        <a:graphic>
          <a:graphicData uri="http://schemas.openxmlformats.org/presentationml/2006/ole">
            <p:oleObj spid="_x0000_s34840" name="Ecuación" r:id="rId5" imgW="533169" imgH="279279" progId="Equation.3">
              <p:embed/>
            </p:oleObj>
          </a:graphicData>
        </a:graphic>
      </p:graphicFrame>
    </p:spTree>
    <p:extLst>
      <p:ext uri="{BB962C8B-B14F-4D97-AF65-F5344CB8AC3E}">
        <p14:creationId xmlns:p14="http://schemas.microsoft.com/office/powerpoint/2010/main" xmlns="" val="1430593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6349284"/>
          </a:xfrm>
        </p:spPr>
        <p:txBody>
          <a:bodyPr>
            <a:normAutofit fontScale="77500" lnSpcReduction="20000"/>
          </a:bodyPr>
          <a:lstStyle/>
          <a:p>
            <a:pPr marL="0" indent="0">
              <a:buNone/>
            </a:pPr>
            <a:endParaRPr lang="es-EC" sz="2100" u="sng" dirty="0" smtClean="0"/>
          </a:p>
          <a:p>
            <a:pPr marL="0" indent="0">
              <a:buNone/>
            </a:pPr>
            <a:r>
              <a:rPr lang="es-EC" sz="2100" u="sng" dirty="0" smtClean="0"/>
              <a:t>Parámetros </a:t>
            </a:r>
            <a:r>
              <a:rPr lang="es-EC" sz="2100" u="sng" dirty="0"/>
              <a:t>de dimensionamiento de tubería que conducen vapor de escape:</a:t>
            </a:r>
            <a:endParaRPr lang="es-EC" sz="2100" dirty="0"/>
          </a:p>
          <a:p>
            <a:pPr marL="0" indent="0">
              <a:buNone/>
            </a:pPr>
            <a:endParaRPr lang="es-EC" sz="2100" dirty="0" smtClean="0"/>
          </a:p>
          <a:p>
            <a:r>
              <a:rPr lang="es-EC" sz="2100" dirty="0"/>
              <a:t>Caudal de vapor:                                                6.528,26Lb</a:t>
            </a:r>
            <a:r>
              <a:rPr lang="es-EC" sz="2100" baseline="-25000" dirty="0"/>
              <a:t>vapor</a:t>
            </a:r>
            <a:r>
              <a:rPr lang="es-EC" sz="2100" dirty="0"/>
              <a:t>/</a:t>
            </a:r>
            <a:r>
              <a:rPr lang="es-EC" sz="2100" dirty="0" err="1"/>
              <a:t>hr</a:t>
            </a:r>
            <a:endParaRPr lang="es-EC" sz="2100" dirty="0"/>
          </a:p>
          <a:p>
            <a:r>
              <a:rPr lang="es-EC" sz="2100" dirty="0"/>
              <a:t>Presión del vapor al inicio del tramo                       72.51Psia</a:t>
            </a:r>
          </a:p>
          <a:p>
            <a:r>
              <a:rPr lang="es-EC" sz="2100" dirty="0"/>
              <a:t>Temperatura del vapor  		</a:t>
            </a:r>
            <a:r>
              <a:rPr lang="es-EC" sz="2100" dirty="0" smtClean="0"/>
              <a:t>                     </a:t>
            </a:r>
            <a:r>
              <a:rPr lang="es-EC" sz="2100" dirty="0"/>
              <a:t>	</a:t>
            </a:r>
            <a:r>
              <a:rPr lang="es-EC" sz="2100" dirty="0" err="1"/>
              <a:t>Tvapor</a:t>
            </a:r>
            <a:r>
              <a:rPr lang="es-EC" sz="2100" dirty="0"/>
              <a:t>= 303.80 º </a:t>
            </a:r>
            <a:r>
              <a:rPr lang="es-EC" sz="2100" dirty="0" smtClean="0"/>
              <a:t>F</a:t>
            </a:r>
          </a:p>
          <a:p>
            <a:r>
              <a:rPr lang="es-EC" sz="2100" dirty="0"/>
              <a:t>Velocidad promedio del vapor </a:t>
            </a:r>
            <a:r>
              <a:rPr lang="es-EC" sz="2100" dirty="0" smtClean="0"/>
              <a:t>escape       (</a:t>
            </a:r>
            <a:r>
              <a:rPr lang="es-ES" sz="2100" dirty="0" smtClean="0"/>
              <a:t>105.5 </a:t>
            </a:r>
            <a:r>
              <a:rPr lang="es-ES" sz="2100" dirty="0"/>
              <a:t>Pies / Segó 6,330 Pies/ min. </a:t>
            </a:r>
            <a:r>
              <a:rPr lang="es-ES" sz="2100" dirty="0" smtClean="0"/>
              <a:t>)</a:t>
            </a:r>
          </a:p>
          <a:p>
            <a:r>
              <a:rPr lang="es-ES_tradnl" sz="2100" dirty="0"/>
              <a:t>Volumen específico del vapor                      </a:t>
            </a:r>
            <a:r>
              <a:rPr lang="es-ES_tradnl" sz="2100" dirty="0" smtClean="0"/>
              <a:t>        </a:t>
            </a:r>
            <a:r>
              <a:rPr lang="es-ES_tradnl" sz="2100" dirty="0"/>
              <a:t>5,99 </a:t>
            </a:r>
            <a:r>
              <a:rPr lang="es-ES_tradnl" sz="2100" dirty="0" smtClean="0"/>
              <a:t>Ft3/</a:t>
            </a:r>
            <a:r>
              <a:rPr lang="es-ES_tradnl" sz="2100" dirty="0" err="1" smtClean="0"/>
              <a:t>Lbm</a:t>
            </a:r>
            <a:endParaRPr lang="es-ES_tradnl" sz="2100" dirty="0" smtClean="0"/>
          </a:p>
          <a:p>
            <a:endParaRPr lang="es-ES_tradnl" sz="2100" dirty="0"/>
          </a:p>
          <a:p>
            <a:pPr marL="0" indent="0" algn="just">
              <a:buNone/>
            </a:pPr>
            <a:r>
              <a:rPr lang="es-ES" sz="2100" dirty="0"/>
              <a:t>1: Una vez que el vapor recalentado pasa y se expansiona </a:t>
            </a:r>
            <a:r>
              <a:rPr lang="es-ES" sz="2100" dirty="0" err="1"/>
              <a:t>isoentrópicamente</a:t>
            </a:r>
            <a:r>
              <a:rPr lang="es-ES" sz="2100" dirty="0"/>
              <a:t> a través de la turbina se produce una caída substancial de presión de 652.68 </a:t>
            </a:r>
            <a:r>
              <a:rPr lang="es-ES" sz="2100" dirty="0" err="1"/>
              <a:t>Psia</a:t>
            </a:r>
            <a:r>
              <a:rPr lang="es-ES" sz="2100" dirty="0"/>
              <a:t> a 72.51 </a:t>
            </a:r>
            <a:r>
              <a:rPr lang="es-ES" sz="2100" dirty="0" err="1"/>
              <a:t>Psia</a:t>
            </a:r>
            <a:r>
              <a:rPr lang="es-ES" sz="2100" dirty="0"/>
              <a:t>, este tipo de vapor llamado vapor de escape a una presión de 72.51 </a:t>
            </a:r>
            <a:r>
              <a:rPr lang="es-ES" sz="2100" dirty="0" err="1"/>
              <a:t>Psia</a:t>
            </a:r>
            <a:r>
              <a:rPr lang="es-ES" sz="2100" dirty="0"/>
              <a:t>, es utilizado para el proceso en evaporadores, tachos, calentadores de jugo, por lo que la tubería utilizada, es una tubería de acero al carbono ASTM A - 53 Schedule </a:t>
            </a:r>
            <a:r>
              <a:rPr lang="es-ES" sz="2100" dirty="0" smtClean="0"/>
              <a:t>40.</a:t>
            </a:r>
          </a:p>
          <a:p>
            <a:pPr marL="0" indent="0" algn="just">
              <a:buNone/>
            </a:pPr>
            <a:endParaRPr lang="es-ES" sz="2100" dirty="0"/>
          </a:p>
          <a:p>
            <a:pPr marL="0" indent="0" algn="ctr">
              <a:buNone/>
            </a:pPr>
            <a:r>
              <a:rPr lang="es-EC" sz="2100" b="1" dirty="0" smtClean="0"/>
              <a:t>VELOCIDADES </a:t>
            </a:r>
            <a:r>
              <a:rPr lang="es-EC" sz="2100" b="1" dirty="0"/>
              <a:t>RECOMENDADAS PARA EL DIMENSIONAMIENTO DE </a:t>
            </a:r>
            <a:endParaRPr lang="es-EC" sz="2100" dirty="0"/>
          </a:p>
          <a:p>
            <a:pPr marL="0" indent="0" algn="ctr">
              <a:buNone/>
            </a:pPr>
            <a:r>
              <a:rPr lang="es-EC" sz="2100" b="1" dirty="0"/>
              <a:t>TUBERÍAS QUE TRANSPORTAN VAPOR DE ESCAPE</a:t>
            </a:r>
            <a:endParaRPr lang="es-EC" sz="2100" dirty="0"/>
          </a:p>
          <a:p>
            <a:pPr marL="0" indent="0" algn="just">
              <a:buNone/>
            </a:pPr>
            <a:endParaRPr lang="es-ES" dirty="0" smtClean="0"/>
          </a:p>
          <a:p>
            <a:pPr marL="0" indent="0" algn="just">
              <a:buNone/>
            </a:pPr>
            <a:endParaRPr lang="es-EC" dirty="0"/>
          </a:p>
          <a:p>
            <a:endParaRPr lang="es-EC" dirty="0"/>
          </a:p>
          <a:p>
            <a:pPr marL="0" indent="0">
              <a:buNone/>
            </a:pPr>
            <a:r>
              <a:rPr lang="es-EC" dirty="0" smtClean="0"/>
              <a:t> </a:t>
            </a:r>
            <a:endParaRPr lang="es-EC" dirty="0"/>
          </a:p>
        </p:txBody>
      </p:sp>
      <p:sp>
        <p:nvSpPr>
          <p:cNvPr id="1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xmlns="" val="589123472"/>
              </p:ext>
            </p:extLst>
          </p:nvPr>
        </p:nvGraphicFramePr>
        <p:xfrm>
          <a:off x="5112913" y="2266682"/>
          <a:ext cx="180975" cy="276225"/>
        </p:xfrm>
        <a:graphic>
          <a:graphicData uri="http://schemas.openxmlformats.org/presentationml/2006/ole">
            <p:oleObj spid="_x0000_s35860" name="Ecuación" r:id="rId3" imgW="152334" imgH="279279" progId="Equation.3">
              <p:embed/>
            </p:oleObj>
          </a:graphicData>
        </a:graphic>
      </p:graphicFrame>
    </p:spTree>
    <p:extLst>
      <p:ext uri="{BB962C8B-B14F-4D97-AF65-F5344CB8AC3E}">
        <p14:creationId xmlns:p14="http://schemas.microsoft.com/office/powerpoint/2010/main" xmlns="" val="33391921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06062"/>
            <a:ext cx="8596668" cy="6426557"/>
          </a:xfrm>
        </p:spPr>
        <p:txBody>
          <a:bodyPr/>
          <a:lstStyle/>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endParaRPr lang="es-EC" dirty="0" smtClean="0"/>
          </a:p>
          <a:p>
            <a:pPr marL="0" indent="0" algn="just">
              <a:buNone/>
            </a:pPr>
            <a:endParaRPr lang="es-ES" dirty="0" smtClean="0"/>
          </a:p>
          <a:p>
            <a:pPr marL="0" indent="0" algn="just">
              <a:buNone/>
            </a:pPr>
            <a:r>
              <a:rPr lang="es-ES" dirty="0" smtClean="0"/>
              <a:t>Cuando </a:t>
            </a:r>
            <a:r>
              <a:rPr lang="es-ES" dirty="0"/>
              <a:t>se tiene que dimensionar tuberías que conducen vapor de escape se puede elegir usar las ecuaciones 3.5 y 3.6, o seguir un procedimiento sencillo y rápido, mediante la utilización de diagramas experimentales para el cual utilizamos la figura 1.22 en donde vamos a desplazarnos con el caudal de vapor y la temperatura en </a:t>
            </a:r>
            <a:r>
              <a:rPr lang="es-ES" dirty="0" err="1"/>
              <a:t>psig</a:t>
            </a:r>
            <a:r>
              <a:rPr lang="es-ES" dirty="0"/>
              <a:t> correspondientemente. </a:t>
            </a:r>
            <a:endParaRPr lang="es-EC" dirty="0"/>
          </a:p>
          <a:p>
            <a:endParaRPr lang="es-EC" b="1" dirty="0" smtClean="0"/>
          </a:p>
          <a:p>
            <a:pPr marL="0" indent="0" algn="ctr">
              <a:buNone/>
            </a:pPr>
            <a:r>
              <a:rPr lang="es-EC" b="1" dirty="0" smtClean="0"/>
              <a:t>DIAGRAMA </a:t>
            </a:r>
            <a:r>
              <a:rPr lang="es-EC" b="1" dirty="0"/>
              <a:t>PARA DIMENSIONAR TUBERÍAS DE VAPOR</a:t>
            </a:r>
          </a:p>
          <a:p>
            <a:pPr marL="0" indent="0">
              <a:buNone/>
            </a:pP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2314826" y="626572"/>
            <a:ext cx="5038090" cy="2333625"/>
          </a:xfrm>
          <a:prstGeom prst="rect">
            <a:avLst/>
          </a:prstGeom>
          <a:noFill/>
          <a:ln w="9525">
            <a:noFill/>
            <a:miter lim="800000"/>
            <a:headEnd/>
            <a:tailEnd/>
          </a:ln>
        </p:spPr>
      </p:pic>
    </p:spTree>
    <p:extLst>
      <p:ext uri="{BB962C8B-B14F-4D97-AF65-F5344CB8AC3E}">
        <p14:creationId xmlns:p14="http://schemas.microsoft.com/office/powerpoint/2010/main" xmlns="" val="17179661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srcRect t="1715" r="-359"/>
          <a:stretch>
            <a:fillRect/>
          </a:stretch>
        </p:blipFill>
        <p:spPr bwMode="auto">
          <a:xfrm>
            <a:off x="1468192" y="244475"/>
            <a:ext cx="6400799" cy="6297613"/>
          </a:xfrm>
          <a:prstGeom prst="rect">
            <a:avLst/>
          </a:prstGeom>
          <a:noFill/>
          <a:ln w="9525">
            <a:noFill/>
            <a:miter lim="800000"/>
            <a:headEnd/>
            <a:tailEnd/>
          </a:ln>
        </p:spPr>
      </p:pic>
    </p:spTree>
    <p:extLst>
      <p:ext uri="{BB962C8B-B14F-4D97-AF65-F5344CB8AC3E}">
        <p14:creationId xmlns:p14="http://schemas.microsoft.com/office/powerpoint/2010/main" xmlns="" val="27835628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284890"/>
          </a:xfrm>
        </p:spPr>
        <p:txBody>
          <a:bodyPr/>
          <a:lstStyle/>
          <a:p>
            <a:pPr marL="0" indent="0">
              <a:buNone/>
            </a:pPr>
            <a:endParaRPr lang="es-ES" dirty="0" smtClean="0"/>
          </a:p>
          <a:p>
            <a:pPr marL="0" indent="0">
              <a:buNone/>
            </a:pPr>
            <a:r>
              <a:rPr lang="es-ES" dirty="0" smtClean="0"/>
              <a:t>De </a:t>
            </a:r>
            <a:r>
              <a:rPr lang="es-ES" dirty="0"/>
              <a:t>la figura 1.22 se tiene:</a:t>
            </a:r>
            <a:endParaRPr lang="es-EC" dirty="0"/>
          </a:p>
          <a:p>
            <a:pPr marL="0" indent="0">
              <a:buNone/>
            </a:pPr>
            <a:r>
              <a:rPr lang="es-ES" dirty="0" smtClean="0"/>
              <a:t>Diámetro </a:t>
            </a:r>
            <a:r>
              <a:rPr lang="es-ES" dirty="0"/>
              <a:t>de la tubería (Schedule40 ):                                 3”</a:t>
            </a:r>
            <a:endParaRPr lang="es-EC" dirty="0"/>
          </a:p>
          <a:p>
            <a:pPr marL="0" indent="0">
              <a:buNone/>
            </a:pPr>
            <a:r>
              <a:rPr lang="es-ES" dirty="0"/>
              <a:t>Velocidad promedio del vapor de escape           </a:t>
            </a:r>
            <a:r>
              <a:rPr lang="es-ES" dirty="0" smtClean="0"/>
              <a:t>         </a:t>
            </a:r>
            <a:r>
              <a:rPr lang="es-ES" dirty="0"/>
              <a:t>6.330 Ft /min</a:t>
            </a:r>
            <a:endParaRPr lang="es-EC" dirty="0"/>
          </a:p>
          <a:p>
            <a:pPr marL="0" indent="0">
              <a:buNone/>
            </a:pPr>
            <a:endParaRPr lang="es-ES" dirty="0" smtClean="0"/>
          </a:p>
          <a:p>
            <a:pPr marL="0" indent="0" algn="just">
              <a:buNone/>
            </a:pPr>
            <a:r>
              <a:rPr lang="es-ES" dirty="0" smtClean="0"/>
              <a:t>2</a:t>
            </a:r>
            <a:r>
              <a:rPr lang="es-ES" dirty="0"/>
              <a:t>: Posteriormente, se calcula la caída de presión empleando la figura 1.23, para dicho efecto, se entra al diagrama ubicando los valores de caudal de vapor, presión en la línea y el diámetro conocido o a su vez utilizamos la ecuación de </a:t>
            </a:r>
            <a:r>
              <a:rPr lang="es-ES" dirty="0" err="1" smtClean="0"/>
              <a:t>Darcy</a:t>
            </a:r>
            <a:r>
              <a:rPr lang="es-ES" dirty="0" smtClean="0"/>
              <a:t>:</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ctr">
              <a:buNone/>
            </a:pPr>
            <a:r>
              <a:rPr lang="es-ES" b="1" dirty="0"/>
              <a:t>NOMOGRAMA PARA DETERMINAR CAÍDAS DE PRESION POR CADA 100 Ft DE TUBERÍA QUE CONDUCEN VAPOR SATURADO</a:t>
            </a:r>
            <a:r>
              <a:rPr lang="es-ES" dirty="0" smtClean="0"/>
              <a:t> </a:t>
            </a: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xmlns="" val="3547727954"/>
              </p:ext>
            </p:extLst>
          </p:nvPr>
        </p:nvGraphicFramePr>
        <p:xfrm>
          <a:off x="3348507" y="3793499"/>
          <a:ext cx="3039947" cy="945926"/>
        </p:xfrm>
        <a:graphic>
          <a:graphicData uri="http://schemas.openxmlformats.org/presentationml/2006/ole">
            <p:oleObj spid="_x0000_s36871" name="Ecuación" r:id="rId3" imgW="1955800" imgH="533400" progId="Equation.3">
              <p:embed/>
            </p:oleObj>
          </a:graphicData>
        </a:graphic>
      </p:graphicFrame>
    </p:spTree>
    <p:extLst>
      <p:ext uri="{BB962C8B-B14F-4D97-AF65-F5344CB8AC3E}">
        <p14:creationId xmlns:p14="http://schemas.microsoft.com/office/powerpoint/2010/main" xmlns="" val="67126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31820"/>
            <a:ext cx="8596668" cy="6375041"/>
          </a:xfrm>
        </p:spPr>
        <p:txBody>
          <a:bodyPr/>
          <a:lstStyle/>
          <a:p>
            <a:pPr marL="0" indent="0">
              <a:buNone/>
            </a:pPr>
            <a:r>
              <a:rPr lang="es-EC" b="1" dirty="0" smtClean="0"/>
              <a:t>1.2.ANTECEDENTES</a:t>
            </a:r>
          </a:p>
          <a:p>
            <a:pPr marL="0" indent="0">
              <a:buNone/>
            </a:pPr>
            <a:endParaRPr lang="es-EC" dirty="0"/>
          </a:p>
          <a:p>
            <a:pPr marL="0" indent="0" algn="just">
              <a:buNone/>
            </a:pPr>
            <a:r>
              <a:rPr lang="es-EC" dirty="0"/>
              <a:t>Tiputini se encuentra en la latitud -0.75 y longitud  - 75.53  a 335 km al este de la ciudad de Quito. Son las poblaciones más extremas del Ecuador y el acceso se lo hace en manera terrestre por 70 km desde la ciudad de Nueva Loja hasta el río Napo y de allí 200 km al sur por medio fluvial</a:t>
            </a:r>
            <a:r>
              <a:rPr lang="es-EC" dirty="0" smtClean="0"/>
              <a:t>.</a:t>
            </a:r>
          </a:p>
          <a:p>
            <a:pPr marL="0" indent="0" algn="just">
              <a:buNone/>
            </a:pPr>
            <a:endParaRPr lang="es-EC" dirty="0"/>
          </a:p>
          <a:p>
            <a:pPr marL="0" indent="0" algn="just">
              <a:buNone/>
            </a:pPr>
            <a:r>
              <a:rPr lang="es-EC" dirty="0"/>
              <a:t>La comunidad de Tiputini está ubicada  en el cantón Aguarico, en la provincia de Orellana. La población del cantón es de cerca de 9644 habitantes según el Censo del 2010, por otra parte la comunidad de </a:t>
            </a:r>
            <a:r>
              <a:rPr lang="es-EC" dirty="0" smtClean="0"/>
              <a:t>Nuevo Rocafuerte </a:t>
            </a:r>
            <a:r>
              <a:rPr lang="es-EC" dirty="0"/>
              <a:t>tiene cerca de 8649 habitantes y el resto en las comunidades rurales </a:t>
            </a:r>
            <a:r>
              <a:rPr lang="es-EC" dirty="0" smtClean="0"/>
              <a:t>de Capitán </a:t>
            </a:r>
            <a:r>
              <a:rPr lang="es-EC" dirty="0"/>
              <a:t>Augusto Rivadeneira, </a:t>
            </a:r>
            <a:r>
              <a:rPr lang="es-EC" dirty="0" err="1"/>
              <a:t>Cononaco</a:t>
            </a:r>
            <a:r>
              <a:rPr lang="es-EC" dirty="0"/>
              <a:t>, Santa María de </a:t>
            </a:r>
            <a:r>
              <a:rPr lang="es-EC" dirty="0" err="1"/>
              <a:t>Huiririma</a:t>
            </a:r>
            <a:r>
              <a:rPr lang="es-EC" dirty="0"/>
              <a:t> y Tiputini. </a:t>
            </a:r>
            <a:endParaRPr lang="es-EC" dirty="0" smtClean="0"/>
          </a:p>
          <a:p>
            <a:pPr marL="0" indent="0" algn="just">
              <a:buNone/>
            </a:pPr>
            <a:endParaRPr lang="es-EC" dirty="0"/>
          </a:p>
          <a:p>
            <a:pPr marL="0" indent="0" algn="just">
              <a:buNone/>
            </a:pPr>
            <a:r>
              <a:rPr lang="es-EC" dirty="0"/>
              <a:t>El número de familias de Tiputini es de 142, tomando en cuenta que el servicio eléctrico se obtiene de un grupo electrógeno a </a:t>
            </a:r>
            <a:r>
              <a:rPr lang="es-EC" dirty="0" err="1"/>
              <a:t>diesel</a:t>
            </a:r>
            <a:r>
              <a:rPr lang="es-EC" dirty="0"/>
              <a:t> de 450 KVA que sirve tanto a los usuarios urbanos como al Batallón Montecristi BS 57 ubicado en el sector.</a:t>
            </a:r>
          </a:p>
          <a:p>
            <a:pPr marL="0" indent="0">
              <a:buNone/>
            </a:pPr>
            <a:endParaRPr lang="es-EC" dirty="0"/>
          </a:p>
        </p:txBody>
      </p:sp>
    </p:spTree>
    <p:extLst>
      <p:ext uri="{BB962C8B-B14F-4D97-AF65-F5344CB8AC3E}">
        <p14:creationId xmlns:p14="http://schemas.microsoft.com/office/powerpoint/2010/main" xmlns="" val="11240931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7"/>
            <a:ext cx="8596668" cy="6349284"/>
          </a:xfrm>
        </p:spPr>
        <p:txBody>
          <a:bodyPr>
            <a:normAutofit lnSpcReduction="10000"/>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r>
              <a:rPr lang="es-EC" dirty="0" smtClean="0"/>
              <a:t>                          Monograma </a:t>
            </a:r>
            <a:r>
              <a:rPr lang="es-ES" dirty="0" smtClean="0"/>
              <a:t>“ARMSTRONG MACHINE WORKS” </a:t>
            </a:r>
            <a:endParaRPr lang="es-ES" dirty="0"/>
          </a:p>
          <a:p>
            <a:pPr marL="0" indent="0">
              <a:buNone/>
            </a:pPr>
            <a:endParaRPr lang="es-ES" dirty="0" smtClean="0"/>
          </a:p>
          <a:p>
            <a:pPr marL="0" indent="0">
              <a:buNone/>
            </a:pPr>
            <a:r>
              <a:rPr lang="es-ES" dirty="0" smtClean="0"/>
              <a:t>De </a:t>
            </a:r>
            <a:r>
              <a:rPr lang="es-ES" dirty="0"/>
              <a:t>la figura 1.23se tiene lo siguiente:</a:t>
            </a:r>
            <a:endParaRPr lang="es-EC" dirty="0"/>
          </a:p>
          <a:p>
            <a:r>
              <a:rPr lang="es-ES" dirty="0"/>
              <a:t>Caída de presión:                         7.0 </a:t>
            </a:r>
            <a:r>
              <a:rPr lang="es-ES" dirty="0" err="1"/>
              <a:t>Psig</a:t>
            </a:r>
            <a:r>
              <a:rPr lang="es-ES" dirty="0"/>
              <a:t> x100 Ft de tubería</a:t>
            </a:r>
            <a:endParaRPr lang="es-EC" dirty="0"/>
          </a:p>
          <a:p>
            <a:pPr marL="0" indent="0">
              <a:buNone/>
            </a:pPr>
            <a:endParaRPr lang="es-EC" dirty="0"/>
          </a:p>
        </p:txBody>
      </p:sp>
      <p:pic>
        <p:nvPicPr>
          <p:cNvPr id="4" name="Imagen 3"/>
          <p:cNvPicPr/>
          <p:nvPr/>
        </p:nvPicPr>
        <p:blipFill>
          <a:blip r:embed="rId2" cstate="print">
            <a:lum bright="-36000" contrast="-12000"/>
            <a:grayscl/>
            <a:biLevel thresh="50000"/>
          </a:blip>
          <a:srcRect l="33211" t="19469" b="15157"/>
          <a:stretch>
            <a:fillRect/>
          </a:stretch>
        </p:blipFill>
        <p:spPr bwMode="auto">
          <a:xfrm>
            <a:off x="2353577" y="141668"/>
            <a:ext cx="4780280" cy="5027740"/>
          </a:xfrm>
          <a:prstGeom prst="rect">
            <a:avLst/>
          </a:prstGeom>
          <a:noFill/>
          <a:ln w="9525">
            <a:noFill/>
            <a:miter lim="800000"/>
            <a:headEnd/>
            <a:tailEnd/>
          </a:ln>
        </p:spPr>
      </p:pic>
    </p:spTree>
    <p:extLst>
      <p:ext uri="{BB962C8B-B14F-4D97-AF65-F5344CB8AC3E}">
        <p14:creationId xmlns:p14="http://schemas.microsoft.com/office/powerpoint/2010/main" xmlns="" val="27298766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93183"/>
            <a:ext cx="8596668" cy="6375042"/>
          </a:xfrm>
        </p:spPr>
        <p:txBody>
          <a:bodyPr/>
          <a:lstStyle/>
          <a:p>
            <a:pPr marL="0" indent="0">
              <a:buNone/>
            </a:pPr>
            <a:r>
              <a:rPr lang="es-EC" b="1" dirty="0" smtClean="0"/>
              <a:t>CAPITULO 4</a:t>
            </a:r>
            <a:endParaRPr lang="es-EC" dirty="0"/>
          </a:p>
          <a:p>
            <a:pPr marL="0" indent="0">
              <a:buNone/>
            </a:pPr>
            <a:r>
              <a:rPr lang="es-EC" b="1" dirty="0" smtClean="0"/>
              <a:t>INGENIERÍA </a:t>
            </a:r>
            <a:r>
              <a:rPr lang="es-EC" b="1" dirty="0"/>
              <a:t>DE DETALLE </a:t>
            </a:r>
            <a:r>
              <a:rPr lang="es-EC" dirty="0"/>
              <a:t> </a:t>
            </a:r>
            <a:endParaRPr lang="es-EC" dirty="0" smtClean="0"/>
          </a:p>
          <a:p>
            <a:pPr marL="0" indent="0">
              <a:buNone/>
            </a:pPr>
            <a:endParaRPr lang="es-ES" b="1" dirty="0" smtClean="0"/>
          </a:p>
          <a:p>
            <a:pPr marL="0" indent="0">
              <a:buNone/>
            </a:pPr>
            <a:r>
              <a:rPr lang="es-ES" b="1" dirty="0" smtClean="0"/>
              <a:t>IDENTIFICACIÓN </a:t>
            </a:r>
            <a:r>
              <a:rPr lang="es-ES" b="1" dirty="0"/>
              <a:t>DE TUBERÍAS </a:t>
            </a:r>
            <a:endParaRPr lang="es-EC" dirty="0"/>
          </a:p>
          <a:p>
            <a:pPr marL="0" indent="0" algn="just">
              <a:buNone/>
            </a:pPr>
            <a:endParaRPr lang="es-ES" dirty="0" smtClean="0"/>
          </a:p>
          <a:p>
            <a:pPr marL="0" indent="0" algn="just">
              <a:buNone/>
            </a:pPr>
            <a:r>
              <a:rPr lang="es-ES" dirty="0" smtClean="0"/>
              <a:t>Para </a:t>
            </a:r>
            <a:r>
              <a:rPr lang="es-ES" dirty="0"/>
              <a:t>reconocer las tuberías se propone codificarlas tomando en consideración el servicio que prestan, la selección a la que se dirigen, el diámetro nominal y si fuese principal o una ramificación. Esto se puede desarrollar de la siguiente manera:</a:t>
            </a:r>
            <a:endParaRPr lang="es-EC" dirty="0"/>
          </a:p>
        </p:txBody>
      </p:sp>
      <p:pic>
        <p:nvPicPr>
          <p:cNvPr id="4" name="Imagen 3"/>
          <p:cNvPicPr/>
          <p:nvPr/>
        </p:nvPicPr>
        <p:blipFill>
          <a:blip r:embed="rId2" cstate="print"/>
          <a:srcRect/>
          <a:stretch>
            <a:fillRect/>
          </a:stretch>
        </p:blipFill>
        <p:spPr bwMode="auto">
          <a:xfrm>
            <a:off x="2526874" y="3943819"/>
            <a:ext cx="4562475" cy="2009775"/>
          </a:xfrm>
          <a:prstGeom prst="rect">
            <a:avLst/>
          </a:prstGeom>
          <a:noFill/>
          <a:ln w="9525">
            <a:noFill/>
            <a:miter lim="800000"/>
            <a:headEnd/>
            <a:tailEnd/>
          </a:ln>
        </p:spPr>
      </p:pic>
    </p:spTree>
    <p:extLst>
      <p:ext uri="{BB962C8B-B14F-4D97-AF65-F5344CB8AC3E}">
        <p14:creationId xmlns:p14="http://schemas.microsoft.com/office/powerpoint/2010/main" xmlns="" val="1038828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70456"/>
            <a:ext cx="8596668" cy="6426557"/>
          </a:xfrm>
        </p:spPr>
        <p:txBody>
          <a:bodyPr>
            <a:normAutofit fontScale="92500" lnSpcReduction="10000"/>
          </a:bodyPr>
          <a:lstStyle/>
          <a:p>
            <a:pPr marL="0" indent="0">
              <a:buNone/>
            </a:pPr>
            <a:r>
              <a:rPr lang="es-ES" b="1" dirty="0"/>
              <a:t>IDENTIFICACIÓN DE VÁLVULAS </a:t>
            </a:r>
            <a:endParaRPr lang="es-EC" dirty="0"/>
          </a:p>
          <a:p>
            <a:endParaRPr lang="es-ES" dirty="0" smtClean="0"/>
          </a:p>
          <a:p>
            <a:pPr marL="0" indent="0" algn="just">
              <a:buNone/>
            </a:pPr>
            <a:r>
              <a:rPr lang="es-ES" dirty="0" smtClean="0"/>
              <a:t>Para </a:t>
            </a:r>
            <a:r>
              <a:rPr lang="es-ES" dirty="0"/>
              <a:t>la codificación de válvulas, se toma en cuenta el servicio de la línea y el material del cual se encuentra formado dicha línea ya que existen muchos tipos de caras en las válvulas las cuales son factores para una mejor durabilidad y desarrollo del proceso que se encuentra realizando</a:t>
            </a:r>
            <a:r>
              <a:rPr lang="es-ES" dirty="0" smtClean="0"/>
              <a:t>.</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buNone/>
            </a:pPr>
            <a:endParaRPr lang="es-ES" b="1" dirty="0" smtClean="0"/>
          </a:p>
          <a:p>
            <a:pPr marL="0" indent="0">
              <a:buNone/>
            </a:pPr>
            <a:r>
              <a:rPr lang="es-ES" b="1" dirty="0" smtClean="0"/>
              <a:t>INSTRUMENTACIÓN</a:t>
            </a:r>
            <a:endParaRPr lang="es-EC" dirty="0"/>
          </a:p>
          <a:p>
            <a:pPr marL="0" indent="0" algn="just">
              <a:buNone/>
            </a:pPr>
            <a:r>
              <a:rPr lang="es-ES" dirty="0"/>
              <a:t>Independientemente de la estrategia de control, la implementación del sistema de control conlleva</a:t>
            </a:r>
            <a:r>
              <a:rPr lang="es-ES" dirty="0" smtClean="0"/>
              <a:t>:</a:t>
            </a:r>
          </a:p>
          <a:p>
            <a:pPr marL="0" indent="0" algn="just">
              <a:buNone/>
            </a:pPr>
            <a:endParaRPr lang="es-EC" dirty="0"/>
          </a:p>
          <a:p>
            <a:pPr marL="0" indent="0" algn="just">
              <a:buNone/>
            </a:pPr>
            <a:r>
              <a:rPr lang="es-ES" dirty="0"/>
              <a:t>• Medir variables de proceso (nivel, temperatura, caudal,...)</a:t>
            </a:r>
            <a:endParaRPr lang="es-EC" dirty="0"/>
          </a:p>
          <a:p>
            <a:pPr marL="0" indent="0" algn="just">
              <a:buNone/>
            </a:pPr>
            <a:r>
              <a:rPr lang="es-ES" dirty="0"/>
              <a:t>• Calcular acciones de control.</a:t>
            </a:r>
            <a:endParaRPr lang="es-EC" dirty="0"/>
          </a:p>
          <a:p>
            <a:pPr marL="0" indent="0" algn="just">
              <a:buNone/>
            </a:pPr>
            <a:r>
              <a:rPr lang="es-ES" dirty="0"/>
              <a:t>• Manipular variables de entrada al proceso</a:t>
            </a:r>
            <a:endParaRPr lang="es-EC" dirty="0"/>
          </a:p>
          <a:p>
            <a:pPr marL="0" indent="0" algn="just">
              <a:buNone/>
            </a:pPr>
            <a:endParaRPr lang="es-ES" dirty="0" smtClean="0"/>
          </a:p>
          <a:p>
            <a:pPr marL="0" indent="0" algn="just">
              <a:buNone/>
            </a:pPr>
            <a:endParaRPr lang="es-ES" dirty="0"/>
          </a:p>
          <a:p>
            <a:pPr marL="0" indent="0" algn="just">
              <a:buNone/>
            </a:pPr>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2909951" y="2469927"/>
            <a:ext cx="3848100" cy="1428750"/>
          </a:xfrm>
          <a:prstGeom prst="rect">
            <a:avLst/>
          </a:prstGeom>
          <a:noFill/>
          <a:ln w="9525">
            <a:noFill/>
            <a:miter lim="800000"/>
            <a:headEnd/>
            <a:tailEnd/>
          </a:ln>
        </p:spPr>
      </p:pic>
    </p:spTree>
    <p:extLst>
      <p:ext uri="{BB962C8B-B14F-4D97-AF65-F5344CB8AC3E}">
        <p14:creationId xmlns:p14="http://schemas.microsoft.com/office/powerpoint/2010/main" xmlns="" val="14643229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54546"/>
            <a:ext cx="8596668" cy="6387921"/>
          </a:xfrm>
        </p:spPr>
        <p:txBody>
          <a:bodyPr/>
          <a:lstStyle/>
          <a:p>
            <a:pPr algn="just"/>
            <a:r>
              <a:rPr lang="es-ES" dirty="0"/>
              <a:t>Instrumentación necesaria:</a:t>
            </a:r>
            <a:endParaRPr lang="es-EC" dirty="0"/>
          </a:p>
          <a:p>
            <a:pPr lvl="0" algn="just"/>
            <a:r>
              <a:rPr lang="es-ES" dirty="0"/>
              <a:t>Instrumentos de medida</a:t>
            </a:r>
            <a:endParaRPr lang="es-EC" dirty="0"/>
          </a:p>
          <a:p>
            <a:pPr lvl="0" algn="just"/>
            <a:r>
              <a:rPr lang="es-ES" dirty="0"/>
              <a:t>Actuadores</a:t>
            </a:r>
            <a:endParaRPr lang="es-EC" dirty="0"/>
          </a:p>
          <a:p>
            <a:pPr lvl="0" algn="just"/>
            <a:r>
              <a:rPr lang="es-ES" dirty="0"/>
              <a:t>Sistemas de transmisión de información</a:t>
            </a:r>
            <a:endParaRPr lang="es-EC" dirty="0"/>
          </a:p>
          <a:p>
            <a:pPr lvl="0" algn="just"/>
            <a:r>
              <a:rPr lang="es-ES" dirty="0" smtClean="0"/>
              <a:t>Controladores</a:t>
            </a:r>
          </a:p>
          <a:p>
            <a:pPr lvl="0" algn="just"/>
            <a:endParaRPr lang="es-ES" dirty="0"/>
          </a:p>
          <a:p>
            <a:pPr lvl="0" algn="just"/>
            <a:endParaRPr lang="es-ES" dirty="0" smtClean="0"/>
          </a:p>
          <a:p>
            <a:pPr lvl="0" algn="just"/>
            <a:endParaRPr lang="es-ES" dirty="0"/>
          </a:p>
          <a:p>
            <a:pPr lvl="0" algn="just"/>
            <a:endParaRPr lang="es-ES" dirty="0" smtClean="0"/>
          </a:p>
          <a:p>
            <a:pPr lvl="0" algn="just"/>
            <a:endParaRPr lang="es-ES" dirty="0"/>
          </a:p>
          <a:p>
            <a:pPr lvl="0" algn="just"/>
            <a:endParaRPr lang="es-ES" dirty="0" smtClean="0"/>
          </a:p>
          <a:p>
            <a:pPr lvl="0" algn="just"/>
            <a:endParaRPr lang="es-ES" dirty="0"/>
          </a:p>
          <a:p>
            <a:pPr marL="0" lvl="0" indent="0">
              <a:buNone/>
            </a:pPr>
            <a:r>
              <a:rPr lang="es-ES" dirty="0"/>
              <a:t>La variable controlada toma valores en un rango continuo</a:t>
            </a:r>
            <a:endParaRPr lang="es-EC" dirty="0"/>
          </a:p>
          <a:p>
            <a:pPr marL="0" lvl="0" indent="0">
              <a:buNone/>
            </a:pPr>
            <a:r>
              <a:rPr lang="es-ES" dirty="0"/>
              <a:t>Se mide continuamente la variable controlada</a:t>
            </a:r>
            <a:endParaRPr lang="es-EC" dirty="0"/>
          </a:p>
          <a:p>
            <a:pPr marL="0" lvl="0" indent="0">
              <a:buNone/>
            </a:pPr>
            <a:r>
              <a:rPr lang="es-ES" dirty="0"/>
              <a:t>Se actúa continuamente sobre un rango de valores del actuador</a:t>
            </a:r>
            <a:endParaRPr lang="es-EC" dirty="0"/>
          </a:p>
          <a:p>
            <a:pPr lvl="0" algn="just"/>
            <a:endParaRPr lang="es-EC" dirty="0"/>
          </a:p>
          <a:p>
            <a:pPr marL="0" indent="0">
              <a:buNone/>
            </a:pPr>
            <a:endParaRPr lang="es-EC" dirty="0"/>
          </a:p>
        </p:txBody>
      </p:sp>
      <p:pic>
        <p:nvPicPr>
          <p:cNvPr id="4" name="Imagen 3"/>
          <p:cNvPicPr/>
          <p:nvPr/>
        </p:nvPicPr>
        <p:blipFill>
          <a:blip r:embed="rId2" cstate="print"/>
          <a:srcRect/>
          <a:stretch>
            <a:fillRect/>
          </a:stretch>
        </p:blipFill>
        <p:spPr bwMode="auto">
          <a:xfrm>
            <a:off x="2885069" y="2612734"/>
            <a:ext cx="3305175" cy="2276475"/>
          </a:xfrm>
          <a:prstGeom prst="rect">
            <a:avLst/>
          </a:prstGeom>
          <a:noFill/>
          <a:ln w="9525">
            <a:noFill/>
            <a:miter lim="800000"/>
            <a:headEnd/>
            <a:tailEnd/>
          </a:ln>
        </p:spPr>
      </p:pic>
    </p:spTree>
    <p:extLst>
      <p:ext uri="{BB962C8B-B14F-4D97-AF65-F5344CB8AC3E}">
        <p14:creationId xmlns:p14="http://schemas.microsoft.com/office/powerpoint/2010/main" xmlns="" val="6018696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8"/>
            <a:ext cx="8596668" cy="6387921"/>
          </a:xfrm>
        </p:spPr>
        <p:txBody>
          <a:bodyPr/>
          <a:lstStyle/>
          <a:p>
            <a:pPr marL="0" indent="0">
              <a:buNone/>
            </a:pPr>
            <a:r>
              <a:rPr lang="es-ES" b="1" dirty="0"/>
              <a:t>DIAGRAMAS DE PROCESOS E INSTRUMENTOS (P&amp;ID)</a:t>
            </a:r>
            <a:endParaRPr lang="es-EC" dirty="0"/>
          </a:p>
          <a:p>
            <a:pPr marL="0" indent="0" algn="just">
              <a:buNone/>
            </a:pPr>
            <a:r>
              <a:rPr lang="es-ES" dirty="0"/>
              <a:t>Son unidades de procesos y </a:t>
            </a:r>
            <a:r>
              <a:rPr lang="es-ES" dirty="0" smtClean="0"/>
              <a:t>actuadores representados con símbolos </a:t>
            </a:r>
            <a:r>
              <a:rPr lang="es-ES" dirty="0"/>
              <a:t>especiales como también la ubicación de  instrumentos </a:t>
            </a:r>
            <a:r>
              <a:rPr lang="es-ES" dirty="0" smtClean="0"/>
              <a:t>de medida </a:t>
            </a:r>
            <a:r>
              <a:rPr lang="es-ES" dirty="0"/>
              <a:t>y alta  regulación en las líneas de las tuberías, donde se encuentran representados en su mayoría </a:t>
            </a:r>
            <a:r>
              <a:rPr lang="es-ES" dirty="0" smtClean="0"/>
              <a:t>por círculos con números </a:t>
            </a:r>
            <a:r>
              <a:rPr lang="es-ES" dirty="0"/>
              <a:t>y letras</a:t>
            </a:r>
            <a:r>
              <a:rPr lang="es-ES" dirty="0" smtClean="0"/>
              <a:t>.</a:t>
            </a:r>
          </a:p>
          <a:p>
            <a:pPr marL="0" indent="0" algn="just">
              <a:buNone/>
            </a:pPr>
            <a:endParaRPr lang="es-ES" dirty="0"/>
          </a:p>
          <a:p>
            <a:pPr marL="0" indent="0" algn="just">
              <a:buNone/>
            </a:pPr>
            <a:endParaRPr lang="es-EC" dirty="0"/>
          </a:p>
        </p:txBody>
      </p:sp>
      <p:pic>
        <p:nvPicPr>
          <p:cNvPr id="4" name="Imagen 3"/>
          <p:cNvPicPr/>
          <p:nvPr/>
        </p:nvPicPr>
        <p:blipFill>
          <a:blip r:embed="rId2" cstate="print"/>
          <a:srcRect/>
          <a:stretch>
            <a:fillRect/>
          </a:stretch>
        </p:blipFill>
        <p:spPr bwMode="auto">
          <a:xfrm>
            <a:off x="2382994" y="2154124"/>
            <a:ext cx="5391150" cy="1979993"/>
          </a:xfrm>
          <a:prstGeom prst="rect">
            <a:avLst/>
          </a:prstGeom>
          <a:noFill/>
          <a:ln w="9525">
            <a:noFill/>
            <a:miter lim="800000"/>
            <a:headEnd/>
            <a:tailEnd/>
          </a:ln>
        </p:spPr>
      </p:pic>
      <p:pic>
        <p:nvPicPr>
          <p:cNvPr id="5" name="Imagen 4"/>
          <p:cNvPicPr/>
          <p:nvPr/>
        </p:nvPicPr>
        <p:blipFill>
          <a:blip r:embed="rId3" cstate="print"/>
          <a:srcRect/>
          <a:stretch>
            <a:fillRect/>
          </a:stretch>
        </p:blipFill>
        <p:spPr bwMode="auto">
          <a:xfrm>
            <a:off x="2382994" y="4678113"/>
            <a:ext cx="5400675" cy="1352550"/>
          </a:xfrm>
          <a:prstGeom prst="rect">
            <a:avLst/>
          </a:prstGeom>
          <a:noFill/>
          <a:ln w="9525">
            <a:noFill/>
            <a:miter lim="800000"/>
            <a:headEnd/>
            <a:tailEnd/>
          </a:ln>
        </p:spPr>
      </p:pic>
    </p:spTree>
    <p:extLst>
      <p:ext uri="{BB962C8B-B14F-4D97-AF65-F5344CB8AC3E}">
        <p14:creationId xmlns:p14="http://schemas.microsoft.com/office/powerpoint/2010/main" xmlns="" val="7719278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44699"/>
            <a:ext cx="8596668" cy="6362163"/>
          </a:xfrm>
        </p:spPr>
        <p:txBody>
          <a:bodyPr/>
          <a:lstStyle/>
          <a:p>
            <a:pPr marL="0" indent="0">
              <a:buNone/>
            </a:pPr>
            <a:r>
              <a:rPr lang="es-ES" dirty="0"/>
              <a:t>Instrumentos Digitales</a:t>
            </a:r>
            <a:endParaRPr lang="es-EC" dirty="0"/>
          </a:p>
          <a:p>
            <a:pPr marL="0" indent="0">
              <a:buNone/>
            </a:pPr>
            <a:endParaRPr lang="es-EC" dirty="0" smtClean="0"/>
          </a:p>
          <a:p>
            <a:pPr marL="0" indent="0">
              <a:buNone/>
            </a:pPr>
            <a:endParaRPr lang="es-EC" dirty="0"/>
          </a:p>
        </p:txBody>
      </p:sp>
      <p:pic>
        <p:nvPicPr>
          <p:cNvPr id="4" name="Imagen 3"/>
          <p:cNvPicPr/>
          <p:nvPr/>
        </p:nvPicPr>
        <p:blipFill>
          <a:blip r:embed="rId2" cstate="print"/>
          <a:srcRect/>
          <a:stretch>
            <a:fillRect/>
          </a:stretch>
        </p:blipFill>
        <p:spPr bwMode="auto">
          <a:xfrm>
            <a:off x="2176530" y="1056068"/>
            <a:ext cx="6014970" cy="5203063"/>
          </a:xfrm>
          <a:prstGeom prst="rect">
            <a:avLst/>
          </a:prstGeom>
          <a:noFill/>
          <a:ln w="9525">
            <a:noFill/>
            <a:miter lim="800000"/>
            <a:headEnd/>
            <a:tailEnd/>
          </a:ln>
        </p:spPr>
      </p:pic>
    </p:spTree>
    <p:extLst>
      <p:ext uri="{BB962C8B-B14F-4D97-AF65-F5344CB8AC3E}">
        <p14:creationId xmlns:p14="http://schemas.microsoft.com/office/powerpoint/2010/main" xmlns="" val="8506438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57577"/>
            <a:ext cx="8596668" cy="6465195"/>
          </a:xfrm>
        </p:spPr>
        <p:txBody>
          <a:bodyPr/>
          <a:lstStyle/>
          <a:p>
            <a:pPr marL="0" indent="0" algn="just">
              <a:buNone/>
            </a:pPr>
            <a:r>
              <a:rPr lang="es-ES" dirty="0"/>
              <a:t>Los sistemas de control de procesos se representan en los diagramas de proceso e instrumentos utilizando símbolos e iconos simples</a:t>
            </a:r>
            <a:r>
              <a:rPr lang="es-ES" dirty="0" smtClean="0"/>
              <a:t>. Estos </a:t>
            </a:r>
            <a:r>
              <a:rPr lang="es-ES" dirty="0"/>
              <a:t>diagramas permiten entender el funcionamiento integrado del proceso y del sistema de control.</a:t>
            </a:r>
            <a:endParaRPr lang="es-EC" dirty="0"/>
          </a:p>
          <a:p>
            <a:pPr marL="0" indent="0" algn="just">
              <a:buNone/>
            </a:pPr>
            <a:r>
              <a:rPr lang="es-ES" dirty="0"/>
              <a:t>En la norma ISA se emplean líneas sólidas para representar las conexiones del proceso y líneas a trazo discontinuo o líneas de trazo continuo con marcas para las comunicaciones </a:t>
            </a:r>
            <a:r>
              <a:rPr lang="es-ES" dirty="0" smtClean="0"/>
              <a:t>entre Instrumentos.</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endParaRPr lang="es-ES" dirty="0" smtClean="0"/>
          </a:p>
          <a:p>
            <a:pPr marL="0" indent="0" algn="just">
              <a:buNone/>
            </a:pPr>
            <a:r>
              <a:rPr lang="es-ES" dirty="0"/>
              <a:t>La identificación del tipo de instrumento se realiza con dos o más letras:</a:t>
            </a:r>
            <a:endParaRPr lang="es-EC" dirty="0"/>
          </a:p>
          <a:p>
            <a:pPr algn="just"/>
            <a:r>
              <a:rPr lang="es-ES" dirty="0" smtClean="0"/>
              <a:t>La </a:t>
            </a:r>
            <a:r>
              <a:rPr lang="es-ES" dirty="0"/>
              <a:t>primera indica el tipo de variable que se mide, se indica, se transmite o se controla. </a:t>
            </a:r>
            <a:endParaRPr lang="es-EC" dirty="0"/>
          </a:p>
          <a:p>
            <a:pPr algn="just"/>
            <a:r>
              <a:rPr lang="es-ES" dirty="0" smtClean="0"/>
              <a:t>La </a:t>
            </a:r>
            <a:r>
              <a:rPr lang="es-ES" dirty="0"/>
              <a:t>segunda letra indica la función que realiza el instrumento en el bucle (control (C), indicación (I), registro (R), etc.</a:t>
            </a:r>
            <a:endParaRPr lang="es-EC" dirty="0"/>
          </a:p>
          <a:p>
            <a:pPr marL="0" indent="0">
              <a:buNone/>
            </a:pPr>
            <a:endParaRPr lang="es-ES" dirty="0" smtClean="0"/>
          </a:p>
          <a:p>
            <a:pPr marL="0" indent="0">
              <a:buNone/>
            </a:pPr>
            <a:endParaRPr lang="es-EC" dirty="0"/>
          </a:p>
        </p:txBody>
      </p:sp>
      <p:pic>
        <p:nvPicPr>
          <p:cNvPr id="4" name="Imagen 3"/>
          <p:cNvPicPr/>
          <p:nvPr/>
        </p:nvPicPr>
        <p:blipFill>
          <a:blip r:embed="rId2" cstate="print"/>
          <a:srcRect/>
          <a:stretch>
            <a:fillRect/>
          </a:stretch>
        </p:blipFill>
        <p:spPr bwMode="auto">
          <a:xfrm>
            <a:off x="1854558" y="2585299"/>
            <a:ext cx="6086273" cy="1600335"/>
          </a:xfrm>
          <a:prstGeom prst="rect">
            <a:avLst/>
          </a:prstGeom>
          <a:noFill/>
          <a:ln w="9525">
            <a:noFill/>
            <a:miter lim="800000"/>
            <a:headEnd/>
            <a:tailEnd/>
          </a:ln>
        </p:spPr>
      </p:pic>
    </p:spTree>
    <p:extLst>
      <p:ext uri="{BB962C8B-B14F-4D97-AF65-F5344CB8AC3E}">
        <p14:creationId xmlns:p14="http://schemas.microsoft.com/office/powerpoint/2010/main" xmlns="" val="28815658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93183"/>
            <a:ext cx="8596668" cy="6490952"/>
          </a:xfrm>
        </p:spPr>
        <p:txBody>
          <a:bodyPr/>
          <a:lstStyle/>
          <a:p>
            <a:pPr marL="0" indent="0">
              <a:buNone/>
            </a:pPr>
            <a:r>
              <a:rPr lang="es-ES" b="1" dirty="0" smtClean="0"/>
              <a:t>P&amp;ID</a:t>
            </a:r>
            <a:endParaRPr lang="es-EC" dirty="0"/>
          </a:p>
          <a:p>
            <a:pPr marL="0" indent="0">
              <a:buNone/>
            </a:pPr>
            <a:r>
              <a:rPr lang="es-ES" dirty="0" smtClean="0"/>
              <a:t>A continuación </a:t>
            </a:r>
            <a:r>
              <a:rPr lang="es-ES" dirty="0"/>
              <a:t>se encuentran los 3  P&amp;ID que se realizaron: </a:t>
            </a:r>
            <a:endParaRPr lang="es-ES" dirty="0" smtClean="0"/>
          </a:p>
          <a:p>
            <a:pPr marL="0" indent="0">
              <a:buNone/>
            </a:pPr>
            <a:endParaRPr lang="es-EC" dirty="0"/>
          </a:p>
          <a:p>
            <a:pPr lvl="0"/>
            <a:r>
              <a:rPr lang="es-ES" dirty="0"/>
              <a:t>Sistema de tratamiento de agua cruda.</a:t>
            </a:r>
            <a:endParaRPr lang="es-EC" dirty="0"/>
          </a:p>
          <a:p>
            <a:pPr lvl="0"/>
            <a:r>
              <a:rPr lang="es-ES" dirty="0"/>
              <a:t>Sistema de almacenamiento de agua.</a:t>
            </a:r>
            <a:endParaRPr lang="es-EC" dirty="0"/>
          </a:p>
          <a:p>
            <a:pPr lvl="0"/>
            <a:r>
              <a:rPr lang="es-ES" dirty="0"/>
              <a:t>Sistema de generación de biomasa.</a:t>
            </a:r>
            <a:endParaRPr lang="es-EC" dirty="0"/>
          </a:p>
          <a:p>
            <a:pPr marL="0" indent="0">
              <a:buNone/>
            </a:pPr>
            <a:endParaRPr lang="es-EC" dirty="0"/>
          </a:p>
        </p:txBody>
      </p:sp>
    </p:spTree>
    <p:extLst>
      <p:ext uri="{BB962C8B-B14F-4D97-AF65-F5344CB8AC3E}">
        <p14:creationId xmlns:p14="http://schemas.microsoft.com/office/powerpoint/2010/main" xmlns="" val="3074128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80304"/>
            <a:ext cx="8596668" cy="6490951"/>
          </a:xfrm>
        </p:spPr>
        <p:txBody>
          <a:bodyPr/>
          <a:lstStyle/>
          <a:p>
            <a:pPr marL="0" indent="0">
              <a:buNone/>
            </a:pPr>
            <a:r>
              <a:rPr lang="es-ES" b="1" dirty="0"/>
              <a:t>ANÁLISIS DEL IMPACTO AMBIENTAL </a:t>
            </a:r>
            <a:endParaRPr lang="es-EC" dirty="0"/>
          </a:p>
          <a:p>
            <a:pPr marL="0" indent="0">
              <a:buNone/>
            </a:pPr>
            <a:endParaRPr lang="es-ES" dirty="0" smtClean="0"/>
          </a:p>
          <a:p>
            <a:pPr marL="0" indent="0">
              <a:buNone/>
            </a:pPr>
            <a:r>
              <a:rPr lang="es-ES" dirty="0" smtClean="0"/>
              <a:t>Fase </a:t>
            </a:r>
            <a:r>
              <a:rPr lang="es-ES" dirty="0"/>
              <a:t>de </a:t>
            </a:r>
            <a:r>
              <a:rPr lang="es-ES" dirty="0" smtClean="0"/>
              <a:t>Campo</a:t>
            </a:r>
          </a:p>
          <a:p>
            <a:pPr marL="0" indent="0">
              <a:buNone/>
            </a:pPr>
            <a:endParaRPr lang="es-EC" dirty="0"/>
          </a:p>
          <a:p>
            <a:r>
              <a:rPr lang="es-ES" dirty="0"/>
              <a:t>Inventarios Cuantitativos</a:t>
            </a:r>
            <a:endParaRPr lang="es-EC" dirty="0"/>
          </a:p>
          <a:p>
            <a:pPr marL="0" indent="0">
              <a:buNone/>
            </a:pPr>
            <a:endParaRPr lang="es-ES" dirty="0" smtClean="0"/>
          </a:p>
          <a:p>
            <a:pPr marL="0" indent="0" algn="just">
              <a:buNone/>
            </a:pPr>
            <a:r>
              <a:rPr lang="es-ES" dirty="0" smtClean="0"/>
              <a:t>Se </a:t>
            </a:r>
            <a:r>
              <a:rPr lang="es-ES" dirty="0"/>
              <a:t>ubicaron distintas parcelas temporales que con variación de sus dimensiones se tomaran en cuenta considerando la naturaleza del sitio. </a:t>
            </a:r>
            <a:endParaRPr lang="es-EC" dirty="0"/>
          </a:p>
          <a:p>
            <a:pPr marL="0" indent="0" algn="just">
              <a:buNone/>
            </a:pPr>
            <a:r>
              <a:rPr lang="es-ES" dirty="0"/>
              <a:t>Los límites de las parcelas fueron demarcados con cinta métrica y señalados con cinta de color. </a:t>
            </a:r>
            <a:endParaRPr lang="es-EC" dirty="0"/>
          </a:p>
          <a:p>
            <a:pPr marL="0" indent="0" algn="just">
              <a:buNone/>
            </a:pPr>
            <a:r>
              <a:rPr lang="es-ES" dirty="0"/>
              <a:t>Dentro de cada parcela se identificaron, tabularon, midieron y documentaron, todos los árboles y lianas con un Diámetro a la Altura del Pecho (DAP) igual o superior a 10 cm (aproximadamente a 1,3m del suelo). </a:t>
            </a:r>
            <a:endParaRPr lang="es-EC" dirty="0"/>
          </a:p>
          <a:p>
            <a:pPr marL="0" indent="0" algn="just">
              <a:buNone/>
            </a:pPr>
            <a:r>
              <a:rPr lang="es-ES" dirty="0"/>
              <a:t>Esta metodología utiliza los mismos parámetros de las parcelas permanentes de una hectárea (Campbell, 1989 y Cerón, 2003), modificada para el estudio. Se realizaron colecciones botánicas para los individuos que no pudieron ser determinados en el campo. </a:t>
            </a:r>
            <a:endParaRPr lang="es-EC" dirty="0"/>
          </a:p>
          <a:p>
            <a:pPr marL="0" indent="0">
              <a:buNone/>
            </a:pPr>
            <a:endParaRPr lang="es-EC" dirty="0"/>
          </a:p>
        </p:txBody>
      </p:sp>
    </p:spTree>
    <p:extLst>
      <p:ext uri="{BB962C8B-B14F-4D97-AF65-F5344CB8AC3E}">
        <p14:creationId xmlns:p14="http://schemas.microsoft.com/office/powerpoint/2010/main" xmlns="" val="18398577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83335"/>
            <a:ext cx="8596668" cy="6310648"/>
          </a:xfrm>
        </p:spPr>
        <p:txBody>
          <a:bodyPr/>
          <a:lstStyle/>
          <a:p>
            <a:r>
              <a:rPr lang="es-ES" dirty="0"/>
              <a:t>Inventarios </a:t>
            </a:r>
            <a:r>
              <a:rPr lang="es-ES" dirty="0" smtClean="0"/>
              <a:t>Cualitativos</a:t>
            </a:r>
          </a:p>
          <a:p>
            <a:pPr marL="0" indent="0">
              <a:buNone/>
            </a:pPr>
            <a:endParaRPr lang="es-EC" dirty="0"/>
          </a:p>
          <a:p>
            <a:pPr marL="0" indent="0" algn="just">
              <a:buNone/>
            </a:pPr>
            <a:r>
              <a:rPr lang="es-ES" dirty="0"/>
              <a:t>La metodología se basa en la técnica de observación cualitativa directa e implica identificar grupos dominantes en los diferentes estratos del sector </a:t>
            </a:r>
            <a:r>
              <a:rPr lang="es-ES" dirty="0" err="1"/>
              <a:t>Tiputini</a:t>
            </a:r>
            <a:r>
              <a:rPr lang="es-ES" dirty="0"/>
              <a:t>, para el presente estudio. </a:t>
            </a:r>
            <a:endParaRPr lang="es-EC" dirty="0"/>
          </a:p>
          <a:p>
            <a:pPr marL="0" indent="0" algn="just">
              <a:buNone/>
            </a:pPr>
            <a:r>
              <a:rPr lang="es-ES" dirty="0"/>
              <a:t>Se ubicara un sitio en el campo, se identificara las especies vegetales más frecuentes de 0 - 20 m a la redonda (=0 - 1.256 m² ) y sobre la base de la arquitectura vegetal del bosque húmedo tropical determinar la estructura de cada punto cualitativo, clasificándolos de la siguiente manera: </a:t>
            </a:r>
            <a:endParaRPr lang="es-EC" dirty="0"/>
          </a:p>
          <a:p>
            <a:pPr marL="0" indent="0" algn="just">
              <a:buNone/>
            </a:pPr>
            <a:r>
              <a:rPr lang="es-ES" dirty="0"/>
              <a:t>Emergentes, árboles superiores a los 35 m de altura; dosel, árboles entre 20 y 30 m de altura; </a:t>
            </a:r>
            <a:r>
              <a:rPr lang="es-ES" dirty="0" err="1"/>
              <a:t>subdosel</a:t>
            </a:r>
            <a:r>
              <a:rPr lang="es-ES" dirty="0"/>
              <a:t>, que consta de árboles de 10 a 20 m de altura; sotobosque, constituido por individuos menores a 10 m de altura; y estrato herbáceo, conformado por plantas menores a 2 m de </a:t>
            </a:r>
            <a:r>
              <a:rPr lang="es-ES" dirty="0" smtClean="0"/>
              <a:t>altura.</a:t>
            </a:r>
            <a:endParaRPr lang="es-ES" baseline="30000" dirty="0" smtClean="0"/>
          </a:p>
          <a:p>
            <a:pPr marL="0" indent="0" algn="just">
              <a:buNone/>
            </a:pPr>
            <a:endParaRPr lang="es-EC" dirty="0"/>
          </a:p>
          <a:p>
            <a:pPr algn="just"/>
            <a:r>
              <a:rPr lang="es-ES" dirty="0"/>
              <a:t>Marcación de </a:t>
            </a:r>
            <a:r>
              <a:rPr lang="es-ES" dirty="0" smtClean="0"/>
              <a:t>árboles</a:t>
            </a:r>
          </a:p>
          <a:p>
            <a:pPr algn="just"/>
            <a:endParaRPr lang="es-EC" dirty="0"/>
          </a:p>
          <a:p>
            <a:pPr marL="0" indent="0" algn="just">
              <a:buNone/>
            </a:pPr>
            <a:r>
              <a:rPr lang="es-ES" dirty="0"/>
              <a:t>Se desarrolló mediante caminatas para los trabajos topográficos, donde se colocaron cintas de color con código a cada árbol mayor a 40 cm de DAP. </a:t>
            </a:r>
            <a:endParaRPr lang="es-EC" dirty="0"/>
          </a:p>
          <a:p>
            <a:pPr marL="0" indent="0">
              <a:buNone/>
            </a:pPr>
            <a:endParaRPr lang="es-EC" dirty="0"/>
          </a:p>
        </p:txBody>
      </p:sp>
    </p:spTree>
    <p:extLst>
      <p:ext uri="{BB962C8B-B14F-4D97-AF65-F5344CB8AC3E}">
        <p14:creationId xmlns:p14="http://schemas.microsoft.com/office/powerpoint/2010/main" xmlns="" val="543384752"/>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355</TotalTime>
  <Words>10607</Words>
  <Application>Microsoft Office PowerPoint</Application>
  <PresentationFormat>Personalizado</PresentationFormat>
  <Paragraphs>1944</Paragraphs>
  <Slides>122</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122</vt:i4>
      </vt:variant>
    </vt:vector>
  </HeadingPairs>
  <TitlesOfParts>
    <vt:vector size="124" baseType="lpstr">
      <vt:lpstr>Faceta</vt:lpstr>
      <vt:lpstr>Ecuación</vt:lpstr>
      <vt:lpstr>     ESCUELA POLITÉCNICA DEL EJÉRCITO DEPARTAMENTO DE CIENCIAS DE LA ENERGÍA Y MECÁNICA CARRERA DE INGENIERÍA MECÁNICA   “INGENIERÍA CONCEPTUAL BÁSICA Y DE DETALLE DE UNA MICRORED MEDIANTE BIOMASA PARA LA GENERACIÓN ELÉCTRICA DE 500 KVA EN EL SECTOR AISLADO DE TIPUTINI PROVINCIA DE ORELLANA CANTÓN AGUARICO PROYECTO PREVIO A LA OBTENCION DEL TÍTULO DE INGENIERO MECÁNICO”   ELABORADO POR: JORGE LUIS PALACIOS AGUAS   DIRECTOR: ING. ÁNGELO VILLAVICENCIO  CODIRECTOR: ING. WILSON YÉPEZ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Palacios CCP</dc:creator>
  <cp:lastModifiedBy>user</cp:lastModifiedBy>
  <cp:revision>38</cp:revision>
  <dcterms:created xsi:type="dcterms:W3CDTF">2013-09-02T20:35:30Z</dcterms:created>
  <dcterms:modified xsi:type="dcterms:W3CDTF">2013-11-01T02:01:03Z</dcterms:modified>
</cp:coreProperties>
</file>