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2" r:id="rId8"/>
    <p:sldId id="263" r:id="rId9"/>
    <p:sldId id="266" r:id="rId10"/>
    <p:sldId id="268" r:id="rId11"/>
    <p:sldId id="270" r:id="rId12"/>
    <p:sldId id="273" r:id="rId13"/>
    <p:sldId id="275" r:id="rId14"/>
    <p:sldId id="277" r:id="rId15"/>
    <p:sldId id="278" r:id="rId16"/>
    <p:sldId id="280" r:id="rId17"/>
    <p:sldId id="326" r:id="rId18"/>
    <p:sldId id="328" r:id="rId19"/>
    <p:sldId id="284" r:id="rId20"/>
    <p:sldId id="286" r:id="rId21"/>
    <p:sldId id="311" r:id="rId22"/>
    <p:sldId id="312" r:id="rId23"/>
    <p:sldId id="314" r:id="rId24"/>
    <p:sldId id="317" r:id="rId25"/>
    <p:sldId id="319" r:id="rId26"/>
    <p:sldId id="320" r:id="rId27"/>
    <p:sldId id="321" r:id="rId28"/>
    <p:sldId id="322" r:id="rId29"/>
    <p:sldId id="323" r:id="rId30"/>
    <p:sldId id="324" r:id="rId31"/>
    <p:sldId id="325" r:id="rId32"/>
    <p:sldId id="341" r:id="rId33"/>
    <p:sldId id="342" r:id="rId34"/>
    <p:sldId id="340" r:id="rId35"/>
    <p:sldId id="344" r:id="rId36"/>
    <p:sldId id="347" r:id="rId37"/>
    <p:sldId id="346" r:id="rId38"/>
    <p:sldId id="349" r:id="rId39"/>
    <p:sldId id="352" r:id="rId40"/>
    <p:sldId id="350" r:id="rId41"/>
    <p:sldId id="353" r:id="rId42"/>
    <p:sldId id="358" r:id="rId43"/>
    <p:sldId id="359" r:id="rId44"/>
    <p:sldId id="363" r:id="rId45"/>
    <p:sldId id="364" r:id="rId46"/>
    <p:sldId id="360" r:id="rId47"/>
    <p:sldId id="361" r:id="rId48"/>
    <p:sldId id="371" r:id="rId49"/>
    <p:sldId id="372" r:id="rId50"/>
    <p:sldId id="365" r:id="rId51"/>
    <p:sldId id="366" r:id="rId52"/>
    <p:sldId id="367" r:id="rId53"/>
    <p:sldId id="368" r:id="rId54"/>
    <p:sldId id="36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048B0-5FC7-49F1-8DBD-93FB55348529}" type="doc">
      <dgm:prSet loTypeId="urn:microsoft.com/office/officeart/2005/8/layout/cycle1" loCatId="cycle" qsTypeId="urn:microsoft.com/office/officeart/2005/8/quickstyle/3d2" qsCatId="3D" csTypeId="urn:microsoft.com/office/officeart/2005/8/colors/colorful5" csCatId="colorful" phldr="1"/>
      <dgm:spPr/>
      <dgm:t>
        <a:bodyPr/>
        <a:lstStyle/>
        <a:p>
          <a:endParaRPr lang="es-EC"/>
        </a:p>
      </dgm:t>
    </dgm:pt>
    <dgm:pt modelId="{1EC0F61D-96AE-4092-B507-C1F992A4B448}">
      <dgm:prSet phldrT="[Texto]" custT="1"/>
      <dgm:spPr/>
      <dgm:t>
        <a:bodyPr/>
        <a:lstStyle/>
        <a:p>
          <a:r>
            <a:rPr lang="es-EC" sz="1000"/>
            <a:t>1. Descubrimiento</a:t>
          </a:r>
        </a:p>
      </dgm:t>
    </dgm:pt>
    <dgm:pt modelId="{D20F9B89-2AA0-4DC7-9513-6FE3701063BF}" type="parTrans" cxnId="{17CA78DA-0EBF-4344-A295-74261FD1987D}">
      <dgm:prSet/>
      <dgm:spPr/>
      <dgm:t>
        <a:bodyPr/>
        <a:lstStyle/>
        <a:p>
          <a:endParaRPr lang="es-EC"/>
        </a:p>
      </dgm:t>
    </dgm:pt>
    <dgm:pt modelId="{A868D091-2672-424A-9361-283F817C74FC}" type="sibTrans" cxnId="{17CA78DA-0EBF-4344-A295-74261FD1987D}">
      <dgm:prSet/>
      <dgm:spPr/>
      <dgm:t>
        <a:bodyPr/>
        <a:lstStyle/>
        <a:p>
          <a:endParaRPr lang="es-EC"/>
        </a:p>
      </dgm:t>
    </dgm:pt>
    <dgm:pt modelId="{F3542737-6D5C-4FF2-9D36-8DBE265C1616}">
      <dgm:prSet phldrT="[Texto]" custT="1"/>
      <dgm:spPr/>
      <dgm:t>
        <a:bodyPr/>
        <a:lstStyle/>
        <a:p>
          <a:r>
            <a:rPr lang="es-EC" sz="1000"/>
            <a:t>2. Priorización de activos</a:t>
          </a:r>
        </a:p>
      </dgm:t>
    </dgm:pt>
    <dgm:pt modelId="{5D544C79-67AA-43BE-A155-31D6050FE046}" type="parTrans" cxnId="{796C5A95-434F-442C-A13F-C3C498F7B3F1}">
      <dgm:prSet/>
      <dgm:spPr/>
      <dgm:t>
        <a:bodyPr/>
        <a:lstStyle/>
        <a:p>
          <a:endParaRPr lang="es-EC"/>
        </a:p>
      </dgm:t>
    </dgm:pt>
    <dgm:pt modelId="{CBD3FA3E-FE9E-4A2A-8D70-6933AC59D1F4}" type="sibTrans" cxnId="{796C5A95-434F-442C-A13F-C3C498F7B3F1}">
      <dgm:prSet/>
      <dgm:spPr/>
      <dgm:t>
        <a:bodyPr/>
        <a:lstStyle/>
        <a:p>
          <a:endParaRPr lang="es-EC"/>
        </a:p>
      </dgm:t>
    </dgm:pt>
    <dgm:pt modelId="{5D078E37-C639-4144-A5A4-45E351658B55}">
      <dgm:prSet phldrT="[Texto]" custT="1"/>
      <dgm:spPr/>
      <dgm:t>
        <a:bodyPr/>
        <a:lstStyle/>
        <a:p>
          <a:r>
            <a:rPr lang="es-EC" sz="1000"/>
            <a:t>3. Evaluación</a:t>
          </a:r>
        </a:p>
      </dgm:t>
    </dgm:pt>
    <dgm:pt modelId="{321F3687-39DF-4A47-A5D8-F4EE0F3712A5}" type="parTrans" cxnId="{9CEEDB1C-C8C5-48BF-AFEB-349A6183DA17}">
      <dgm:prSet/>
      <dgm:spPr/>
      <dgm:t>
        <a:bodyPr/>
        <a:lstStyle/>
        <a:p>
          <a:endParaRPr lang="es-EC"/>
        </a:p>
      </dgm:t>
    </dgm:pt>
    <dgm:pt modelId="{B38E1CA6-D555-47DC-903E-A4ADDE104AEE}" type="sibTrans" cxnId="{9CEEDB1C-C8C5-48BF-AFEB-349A6183DA17}">
      <dgm:prSet/>
      <dgm:spPr/>
      <dgm:t>
        <a:bodyPr/>
        <a:lstStyle/>
        <a:p>
          <a:endParaRPr lang="es-EC"/>
        </a:p>
      </dgm:t>
    </dgm:pt>
    <dgm:pt modelId="{ECC8F767-4F46-4462-BFB8-739C3F119649}">
      <dgm:prSet phldrT="[Texto]" custT="1"/>
      <dgm:spPr/>
      <dgm:t>
        <a:bodyPr/>
        <a:lstStyle/>
        <a:p>
          <a:r>
            <a:rPr lang="es-EC" sz="1000"/>
            <a:t>4. Informe</a:t>
          </a:r>
        </a:p>
      </dgm:t>
    </dgm:pt>
    <dgm:pt modelId="{167E7E54-929A-46C4-B52D-088F1101A910}" type="parTrans" cxnId="{AEA43E23-9CE6-4222-84FF-D04EA623799A}">
      <dgm:prSet/>
      <dgm:spPr/>
      <dgm:t>
        <a:bodyPr/>
        <a:lstStyle/>
        <a:p>
          <a:endParaRPr lang="es-EC"/>
        </a:p>
      </dgm:t>
    </dgm:pt>
    <dgm:pt modelId="{264BF362-F7D0-4DB9-8964-D81993F8C3DE}" type="sibTrans" cxnId="{AEA43E23-9CE6-4222-84FF-D04EA623799A}">
      <dgm:prSet/>
      <dgm:spPr/>
      <dgm:t>
        <a:bodyPr/>
        <a:lstStyle/>
        <a:p>
          <a:endParaRPr lang="es-EC"/>
        </a:p>
      </dgm:t>
    </dgm:pt>
    <dgm:pt modelId="{7151798F-BD1F-42A7-8177-5FF15F11A2DE}">
      <dgm:prSet phldrT="[Texto]" custT="1"/>
      <dgm:spPr/>
      <dgm:t>
        <a:bodyPr/>
        <a:lstStyle/>
        <a:p>
          <a:r>
            <a:rPr lang="es-EC" sz="1000"/>
            <a:t>5. Remediación</a:t>
          </a:r>
        </a:p>
      </dgm:t>
    </dgm:pt>
    <dgm:pt modelId="{8F0AEC3A-F654-49DF-9472-01E6AB162DDA}" type="parTrans" cxnId="{59E098D4-AA08-4AD2-924A-0F14C9D7EE83}">
      <dgm:prSet/>
      <dgm:spPr/>
      <dgm:t>
        <a:bodyPr/>
        <a:lstStyle/>
        <a:p>
          <a:endParaRPr lang="es-EC"/>
        </a:p>
      </dgm:t>
    </dgm:pt>
    <dgm:pt modelId="{04011376-403E-42BE-9443-F011B4641F88}" type="sibTrans" cxnId="{59E098D4-AA08-4AD2-924A-0F14C9D7EE83}">
      <dgm:prSet/>
      <dgm:spPr/>
      <dgm:t>
        <a:bodyPr/>
        <a:lstStyle/>
        <a:p>
          <a:endParaRPr lang="es-EC"/>
        </a:p>
      </dgm:t>
    </dgm:pt>
    <dgm:pt modelId="{4FD012C0-34B4-46BE-826E-776619E2D609}">
      <dgm:prSet phldrT="[Texto]" custT="1"/>
      <dgm:spPr/>
      <dgm:t>
        <a:bodyPr/>
        <a:lstStyle/>
        <a:p>
          <a:r>
            <a:rPr lang="es-EC" sz="1000"/>
            <a:t>6. Verificación</a:t>
          </a:r>
        </a:p>
      </dgm:t>
    </dgm:pt>
    <dgm:pt modelId="{E2BA1F63-FDC4-456E-8472-7A91E4FBC4E4}" type="parTrans" cxnId="{71A44EEE-B7E0-4250-9284-21CC2D6E3342}">
      <dgm:prSet/>
      <dgm:spPr/>
      <dgm:t>
        <a:bodyPr/>
        <a:lstStyle/>
        <a:p>
          <a:endParaRPr lang="es-EC"/>
        </a:p>
      </dgm:t>
    </dgm:pt>
    <dgm:pt modelId="{E8706C76-7233-4F60-A0E2-2B72CF72EF12}" type="sibTrans" cxnId="{71A44EEE-B7E0-4250-9284-21CC2D6E3342}">
      <dgm:prSet/>
      <dgm:spPr/>
      <dgm:t>
        <a:bodyPr/>
        <a:lstStyle/>
        <a:p>
          <a:endParaRPr lang="es-EC"/>
        </a:p>
      </dgm:t>
    </dgm:pt>
    <dgm:pt modelId="{3F2E1543-AC05-4C88-AD11-3A8C61FFD3DE}" type="pres">
      <dgm:prSet presAssocID="{55B048B0-5FC7-49F1-8DBD-93FB55348529}" presName="cycle" presStyleCnt="0">
        <dgm:presLayoutVars>
          <dgm:dir/>
          <dgm:resizeHandles val="exact"/>
        </dgm:presLayoutVars>
      </dgm:prSet>
      <dgm:spPr/>
      <dgm:t>
        <a:bodyPr/>
        <a:lstStyle/>
        <a:p>
          <a:endParaRPr lang="es-EC"/>
        </a:p>
      </dgm:t>
    </dgm:pt>
    <dgm:pt modelId="{216DCC88-9FF8-4AB3-B4FA-035CE35F8B48}" type="pres">
      <dgm:prSet presAssocID="{1EC0F61D-96AE-4092-B507-C1F992A4B448}" presName="dummy" presStyleCnt="0"/>
      <dgm:spPr/>
    </dgm:pt>
    <dgm:pt modelId="{9730608A-83DE-4F75-88B4-740A6E1ED693}" type="pres">
      <dgm:prSet presAssocID="{1EC0F61D-96AE-4092-B507-C1F992A4B448}" presName="node" presStyleLbl="revTx" presStyleIdx="0" presStyleCnt="6" custScaleX="142576">
        <dgm:presLayoutVars>
          <dgm:bulletEnabled val="1"/>
        </dgm:presLayoutVars>
      </dgm:prSet>
      <dgm:spPr/>
      <dgm:t>
        <a:bodyPr/>
        <a:lstStyle/>
        <a:p>
          <a:endParaRPr lang="es-EC"/>
        </a:p>
      </dgm:t>
    </dgm:pt>
    <dgm:pt modelId="{2ACC420E-DD53-41FD-9D6E-318EC49A227F}" type="pres">
      <dgm:prSet presAssocID="{A868D091-2672-424A-9361-283F817C74FC}" presName="sibTrans" presStyleLbl="node1" presStyleIdx="0" presStyleCnt="6"/>
      <dgm:spPr/>
      <dgm:t>
        <a:bodyPr/>
        <a:lstStyle/>
        <a:p>
          <a:endParaRPr lang="es-EC"/>
        </a:p>
      </dgm:t>
    </dgm:pt>
    <dgm:pt modelId="{9F6F62D4-9365-4CFA-8D2C-76305151C2C9}" type="pres">
      <dgm:prSet presAssocID="{F3542737-6D5C-4FF2-9D36-8DBE265C1616}" presName="dummy" presStyleCnt="0"/>
      <dgm:spPr/>
    </dgm:pt>
    <dgm:pt modelId="{FF889B93-8180-4C71-B4C1-28F7A6BE5668}" type="pres">
      <dgm:prSet presAssocID="{F3542737-6D5C-4FF2-9D36-8DBE265C1616}" presName="node" presStyleLbl="revTx" presStyleIdx="1" presStyleCnt="6">
        <dgm:presLayoutVars>
          <dgm:bulletEnabled val="1"/>
        </dgm:presLayoutVars>
      </dgm:prSet>
      <dgm:spPr/>
      <dgm:t>
        <a:bodyPr/>
        <a:lstStyle/>
        <a:p>
          <a:endParaRPr lang="es-EC"/>
        </a:p>
      </dgm:t>
    </dgm:pt>
    <dgm:pt modelId="{9621FBBD-4CA1-4D31-8A3C-A0E308F5A621}" type="pres">
      <dgm:prSet presAssocID="{CBD3FA3E-FE9E-4A2A-8D70-6933AC59D1F4}" presName="sibTrans" presStyleLbl="node1" presStyleIdx="1" presStyleCnt="6"/>
      <dgm:spPr/>
      <dgm:t>
        <a:bodyPr/>
        <a:lstStyle/>
        <a:p>
          <a:endParaRPr lang="es-EC"/>
        </a:p>
      </dgm:t>
    </dgm:pt>
    <dgm:pt modelId="{2E38F978-4AB6-4958-A64C-FD7BFF1E15D0}" type="pres">
      <dgm:prSet presAssocID="{5D078E37-C639-4144-A5A4-45E351658B55}" presName="dummy" presStyleCnt="0"/>
      <dgm:spPr/>
    </dgm:pt>
    <dgm:pt modelId="{B89D4263-EDB5-4ED9-96AE-C239CCAE27BD}" type="pres">
      <dgm:prSet presAssocID="{5D078E37-C639-4144-A5A4-45E351658B55}" presName="node" presStyleLbl="revTx" presStyleIdx="2" presStyleCnt="6">
        <dgm:presLayoutVars>
          <dgm:bulletEnabled val="1"/>
        </dgm:presLayoutVars>
      </dgm:prSet>
      <dgm:spPr/>
      <dgm:t>
        <a:bodyPr/>
        <a:lstStyle/>
        <a:p>
          <a:endParaRPr lang="es-EC"/>
        </a:p>
      </dgm:t>
    </dgm:pt>
    <dgm:pt modelId="{BFBE9ECC-F654-413C-B899-61968BEA7F31}" type="pres">
      <dgm:prSet presAssocID="{B38E1CA6-D555-47DC-903E-A4ADDE104AEE}" presName="sibTrans" presStyleLbl="node1" presStyleIdx="2" presStyleCnt="6"/>
      <dgm:spPr/>
      <dgm:t>
        <a:bodyPr/>
        <a:lstStyle/>
        <a:p>
          <a:endParaRPr lang="es-EC"/>
        </a:p>
      </dgm:t>
    </dgm:pt>
    <dgm:pt modelId="{8D23B873-319C-4169-994A-767054339308}" type="pres">
      <dgm:prSet presAssocID="{ECC8F767-4F46-4462-BFB8-739C3F119649}" presName="dummy" presStyleCnt="0"/>
      <dgm:spPr/>
    </dgm:pt>
    <dgm:pt modelId="{F935E13A-B19C-4937-8F89-1A63F7265309}" type="pres">
      <dgm:prSet presAssocID="{ECC8F767-4F46-4462-BFB8-739C3F119649}" presName="node" presStyleLbl="revTx" presStyleIdx="3" presStyleCnt="6">
        <dgm:presLayoutVars>
          <dgm:bulletEnabled val="1"/>
        </dgm:presLayoutVars>
      </dgm:prSet>
      <dgm:spPr/>
      <dgm:t>
        <a:bodyPr/>
        <a:lstStyle/>
        <a:p>
          <a:endParaRPr lang="es-EC"/>
        </a:p>
      </dgm:t>
    </dgm:pt>
    <dgm:pt modelId="{03F8ABCA-5083-4500-8362-74B7A750B527}" type="pres">
      <dgm:prSet presAssocID="{264BF362-F7D0-4DB9-8964-D81993F8C3DE}" presName="sibTrans" presStyleLbl="node1" presStyleIdx="3" presStyleCnt="6"/>
      <dgm:spPr/>
      <dgm:t>
        <a:bodyPr/>
        <a:lstStyle/>
        <a:p>
          <a:endParaRPr lang="es-EC"/>
        </a:p>
      </dgm:t>
    </dgm:pt>
    <dgm:pt modelId="{F272629F-1EA7-4953-AD89-B19AC519E91A}" type="pres">
      <dgm:prSet presAssocID="{7151798F-BD1F-42A7-8177-5FF15F11A2DE}" presName="dummy" presStyleCnt="0"/>
      <dgm:spPr/>
    </dgm:pt>
    <dgm:pt modelId="{8C3626A5-25FC-409E-B59C-C30124807D20}" type="pres">
      <dgm:prSet presAssocID="{7151798F-BD1F-42A7-8177-5FF15F11A2DE}" presName="node" presStyleLbl="revTx" presStyleIdx="4" presStyleCnt="6" custScaleX="110725">
        <dgm:presLayoutVars>
          <dgm:bulletEnabled val="1"/>
        </dgm:presLayoutVars>
      </dgm:prSet>
      <dgm:spPr/>
      <dgm:t>
        <a:bodyPr/>
        <a:lstStyle/>
        <a:p>
          <a:endParaRPr lang="es-EC"/>
        </a:p>
      </dgm:t>
    </dgm:pt>
    <dgm:pt modelId="{E8A764DF-2DCB-4C9B-8A9B-F52B814CE6F0}" type="pres">
      <dgm:prSet presAssocID="{04011376-403E-42BE-9443-F011B4641F88}" presName="sibTrans" presStyleLbl="node1" presStyleIdx="4" presStyleCnt="6"/>
      <dgm:spPr/>
      <dgm:t>
        <a:bodyPr/>
        <a:lstStyle/>
        <a:p>
          <a:endParaRPr lang="es-EC"/>
        </a:p>
      </dgm:t>
    </dgm:pt>
    <dgm:pt modelId="{D1A12C5F-F211-461F-BF0D-3A3AF6100D7B}" type="pres">
      <dgm:prSet presAssocID="{4FD012C0-34B4-46BE-826E-776619E2D609}" presName="dummy" presStyleCnt="0"/>
      <dgm:spPr/>
    </dgm:pt>
    <dgm:pt modelId="{DF0144AC-E9FF-4408-9260-5881A569C724}" type="pres">
      <dgm:prSet presAssocID="{4FD012C0-34B4-46BE-826E-776619E2D609}" presName="node" presStyleLbl="revTx" presStyleIdx="5" presStyleCnt="6">
        <dgm:presLayoutVars>
          <dgm:bulletEnabled val="1"/>
        </dgm:presLayoutVars>
      </dgm:prSet>
      <dgm:spPr/>
      <dgm:t>
        <a:bodyPr/>
        <a:lstStyle/>
        <a:p>
          <a:endParaRPr lang="es-EC"/>
        </a:p>
      </dgm:t>
    </dgm:pt>
    <dgm:pt modelId="{72A7C4DE-9E83-4EA0-A0E9-074CE74C1A45}" type="pres">
      <dgm:prSet presAssocID="{E8706C76-7233-4F60-A0E2-2B72CF72EF12}" presName="sibTrans" presStyleLbl="node1" presStyleIdx="5" presStyleCnt="6"/>
      <dgm:spPr/>
      <dgm:t>
        <a:bodyPr/>
        <a:lstStyle/>
        <a:p>
          <a:endParaRPr lang="es-EC"/>
        </a:p>
      </dgm:t>
    </dgm:pt>
  </dgm:ptLst>
  <dgm:cxnLst>
    <dgm:cxn modelId="{31AF2AF9-0196-4651-B73C-FE188CC64E68}" type="presOf" srcId="{CBD3FA3E-FE9E-4A2A-8D70-6933AC59D1F4}" destId="{9621FBBD-4CA1-4D31-8A3C-A0E308F5A621}" srcOrd="0" destOrd="0" presId="urn:microsoft.com/office/officeart/2005/8/layout/cycle1"/>
    <dgm:cxn modelId="{17CA78DA-0EBF-4344-A295-74261FD1987D}" srcId="{55B048B0-5FC7-49F1-8DBD-93FB55348529}" destId="{1EC0F61D-96AE-4092-B507-C1F992A4B448}" srcOrd="0" destOrd="0" parTransId="{D20F9B89-2AA0-4DC7-9513-6FE3701063BF}" sibTransId="{A868D091-2672-424A-9361-283F817C74FC}"/>
    <dgm:cxn modelId="{EB8AB945-EF55-4F03-BBA1-52CAC55E9692}" type="presOf" srcId="{F3542737-6D5C-4FF2-9D36-8DBE265C1616}" destId="{FF889B93-8180-4C71-B4C1-28F7A6BE5668}" srcOrd="0" destOrd="0" presId="urn:microsoft.com/office/officeart/2005/8/layout/cycle1"/>
    <dgm:cxn modelId="{71A44EEE-B7E0-4250-9284-21CC2D6E3342}" srcId="{55B048B0-5FC7-49F1-8DBD-93FB55348529}" destId="{4FD012C0-34B4-46BE-826E-776619E2D609}" srcOrd="5" destOrd="0" parTransId="{E2BA1F63-FDC4-456E-8472-7A91E4FBC4E4}" sibTransId="{E8706C76-7233-4F60-A0E2-2B72CF72EF12}"/>
    <dgm:cxn modelId="{59E098D4-AA08-4AD2-924A-0F14C9D7EE83}" srcId="{55B048B0-5FC7-49F1-8DBD-93FB55348529}" destId="{7151798F-BD1F-42A7-8177-5FF15F11A2DE}" srcOrd="4" destOrd="0" parTransId="{8F0AEC3A-F654-49DF-9472-01E6AB162DDA}" sibTransId="{04011376-403E-42BE-9443-F011B4641F88}"/>
    <dgm:cxn modelId="{F6C83F0D-F148-492D-AA2D-32485B5AF01F}" type="presOf" srcId="{A868D091-2672-424A-9361-283F817C74FC}" destId="{2ACC420E-DD53-41FD-9D6E-318EC49A227F}" srcOrd="0" destOrd="0" presId="urn:microsoft.com/office/officeart/2005/8/layout/cycle1"/>
    <dgm:cxn modelId="{69603D1E-F197-4E56-9583-06A9D03F7B50}" type="presOf" srcId="{04011376-403E-42BE-9443-F011B4641F88}" destId="{E8A764DF-2DCB-4C9B-8A9B-F52B814CE6F0}" srcOrd="0" destOrd="0" presId="urn:microsoft.com/office/officeart/2005/8/layout/cycle1"/>
    <dgm:cxn modelId="{21E7381C-E79F-450E-8F77-CBF954862CAC}" type="presOf" srcId="{1EC0F61D-96AE-4092-B507-C1F992A4B448}" destId="{9730608A-83DE-4F75-88B4-740A6E1ED693}" srcOrd="0" destOrd="0" presId="urn:microsoft.com/office/officeart/2005/8/layout/cycle1"/>
    <dgm:cxn modelId="{39E2EE88-674A-4EE9-8891-A6FCAB4B0D02}" type="presOf" srcId="{264BF362-F7D0-4DB9-8964-D81993F8C3DE}" destId="{03F8ABCA-5083-4500-8362-74B7A750B527}" srcOrd="0" destOrd="0" presId="urn:microsoft.com/office/officeart/2005/8/layout/cycle1"/>
    <dgm:cxn modelId="{BA5E27B6-F3B7-43C0-A808-AAB79DBE8475}" type="presOf" srcId="{55B048B0-5FC7-49F1-8DBD-93FB55348529}" destId="{3F2E1543-AC05-4C88-AD11-3A8C61FFD3DE}" srcOrd="0" destOrd="0" presId="urn:microsoft.com/office/officeart/2005/8/layout/cycle1"/>
    <dgm:cxn modelId="{8D838D33-6F59-431B-94E5-78DAB44BD72A}" type="presOf" srcId="{4FD012C0-34B4-46BE-826E-776619E2D609}" destId="{DF0144AC-E9FF-4408-9260-5881A569C724}" srcOrd="0" destOrd="0" presId="urn:microsoft.com/office/officeart/2005/8/layout/cycle1"/>
    <dgm:cxn modelId="{9CEEDB1C-C8C5-48BF-AFEB-349A6183DA17}" srcId="{55B048B0-5FC7-49F1-8DBD-93FB55348529}" destId="{5D078E37-C639-4144-A5A4-45E351658B55}" srcOrd="2" destOrd="0" parTransId="{321F3687-39DF-4A47-A5D8-F4EE0F3712A5}" sibTransId="{B38E1CA6-D555-47DC-903E-A4ADDE104AEE}"/>
    <dgm:cxn modelId="{E494476E-4DDD-497C-A8CB-DB798891A0E6}" type="presOf" srcId="{ECC8F767-4F46-4462-BFB8-739C3F119649}" destId="{F935E13A-B19C-4937-8F89-1A63F7265309}" srcOrd="0" destOrd="0" presId="urn:microsoft.com/office/officeart/2005/8/layout/cycle1"/>
    <dgm:cxn modelId="{E7189DC8-5D02-4A14-89F5-1998D5A221FA}" type="presOf" srcId="{5D078E37-C639-4144-A5A4-45E351658B55}" destId="{B89D4263-EDB5-4ED9-96AE-C239CCAE27BD}" srcOrd="0" destOrd="0" presId="urn:microsoft.com/office/officeart/2005/8/layout/cycle1"/>
    <dgm:cxn modelId="{07DAF963-2852-4E8A-A85C-F54C31F3C431}" type="presOf" srcId="{B38E1CA6-D555-47DC-903E-A4ADDE104AEE}" destId="{BFBE9ECC-F654-413C-B899-61968BEA7F31}" srcOrd="0" destOrd="0" presId="urn:microsoft.com/office/officeart/2005/8/layout/cycle1"/>
    <dgm:cxn modelId="{796C5A95-434F-442C-A13F-C3C498F7B3F1}" srcId="{55B048B0-5FC7-49F1-8DBD-93FB55348529}" destId="{F3542737-6D5C-4FF2-9D36-8DBE265C1616}" srcOrd="1" destOrd="0" parTransId="{5D544C79-67AA-43BE-A155-31D6050FE046}" sibTransId="{CBD3FA3E-FE9E-4A2A-8D70-6933AC59D1F4}"/>
    <dgm:cxn modelId="{AEA43E23-9CE6-4222-84FF-D04EA623799A}" srcId="{55B048B0-5FC7-49F1-8DBD-93FB55348529}" destId="{ECC8F767-4F46-4462-BFB8-739C3F119649}" srcOrd="3" destOrd="0" parTransId="{167E7E54-929A-46C4-B52D-088F1101A910}" sibTransId="{264BF362-F7D0-4DB9-8964-D81993F8C3DE}"/>
    <dgm:cxn modelId="{34DD3819-81A3-4E73-B423-65A2E981D6D0}" type="presOf" srcId="{E8706C76-7233-4F60-A0E2-2B72CF72EF12}" destId="{72A7C4DE-9E83-4EA0-A0E9-074CE74C1A45}" srcOrd="0" destOrd="0" presId="urn:microsoft.com/office/officeart/2005/8/layout/cycle1"/>
    <dgm:cxn modelId="{343327F6-88A9-43C2-92B5-70767E6D716D}" type="presOf" srcId="{7151798F-BD1F-42A7-8177-5FF15F11A2DE}" destId="{8C3626A5-25FC-409E-B59C-C30124807D20}" srcOrd="0" destOrd="0" presId="urn:microsoft.com/office/officeart/2005/8/layout/cycle1"/>
    <dgm:cxn modelId="{522702C9-CBDD-4097-8F95-E8555D750314}" type="presParOf" srcId="{3F2E1543-AC05-4C88-AD11-3A8C61FFD3DE}" destId="{216DCC88-9FF8-4AB3-B4FA-035CE35F8B48}" srcOrd="0" destOrd="0" presId="urn:microsoft.com/office/officeart/2005/8/layout/cycle1"/>
    <dgm:cxn modelId="{54E5B9F7-90BF-46AF-9BF2-33EADF3FAE97}" type="presParOf" srcId="{3F2E1543-AC05-4C88-AD11-3A8C61FFD3DE}" destId="{9730608A-83DE-4F75-88B4-740A6E1ED693}" srcOrd="1" destOrd="0" presId="urn:microsoft.com/office/officeart/2005/8/layout/cycle1"/>
    <dgm:cxn modelId="{CE6B51C1-74E8-4341-B3A9-B5A6CAA95213}" type="presParOf" srcId="{3F2E1543-AC05-4C88-AD11-3A8C61FFD3DE}" destId="{2ACC420E-DD53-41FD-9D6E-318EC49A227F}" srcOrd="2" destOrd="0" presId="urn:microsoft.com/office/officeart/2005/8/layout/cycle1"/>
    <dgm:cxn modelId="{910C56F9-F923-44E9-8A84-CAE41C97557C}" type="presParOf" srcId="{3F2E1543-AC05-4C88-AD11-3A8C61FFD3DE}" destId="{9F6F62D4-9365-4CFA-8D2C-76305151C2C9}" srcOrd="3" destOrd="0" presId="urn:microsoft.com/office/officeart/2005/8/layout/cycle1"/>
    <dgm:cxn modelId="{D53146DF-4F6C-4A5B-A69B-140D22FB11DD}" type="presParOf" srcId="{3F2E1543-AC05-4C88-AD11-3A8C61FFD3DE}" destId="{FF889B93-8180-4C71-B4C1-28F7A6BE5668}" srcOrd="4" destOrd="0" presId="urn:microsoft.com/office/officeart/2005/8/layout/cycle1"/>
    <dgm:cxn modelId="{4B67172F-E5C1-4CC4-BD82-89CFC10D11CE}" type="presParOf" srcId="{3F2E1543-AC05-4C88-AD11-3A8C61FFD3DE}" destId="{9621FBBD-4CA1-4D31-8A3C-A0E308F5A621}" srcOrd="5" destOrd="0" presId="urn:microsoft.com/office/officeart/2005/8/layout/cycle1"/>
    <dgm:cxn modelId="{E42517DF-0198-481B-B5C4-0FD6CF4167CD}" type="presParOf" srcId="{3F2E1543-AC05-4C88-AD11-3A8C61FFD3DE}" destId="{2E38F978-4AB6-4958-A64C-FD7BFF1E15D0}" srcOrd="6" destOrd="0" presId="urn:microsoft.com/office/officeart/2005/8/layout/cycle1"/>
    <dgm:cxn modelId="{F066082C-15D6-48E5-90A9-00757F785859}" type="presParOf" srcId="{3F2E1543-AC05-4C88-AD11-3A8C61FFD3DE}" destId="{B89D4263-EDB5-4ED9-96AE-C239CCAE27BD}" srcOrd="7" destOrd="0" presId="urn:microsoft.com/office/officeart/2005/8/layout/cycle1"/>
    <dgm:cxn modelId="{5827B407-6D39-466F-A292-F1AF97D82DD8}" type="presParOf" srcId="{3F2E1543-AC05-4C88-AD11-3A8C61FFD3DE}" destId="{BFBE9ECC-F654-413C-B899-61968BEA7F31}" srcOrd="8" destOrd="0" presId="urn:microsoft.com/office/officeart/2005/8/layout/cycle1"/>
    <dgm:cxn modelId="{C0EDE5F8-2DD3-4F2A-A1A9-B6D36363D598}" type="presParOf" srcId="{3F2E1543-AC05-4C88-AD11-3A8C61FFD3DE}" destId="{8D23B873-319C-4169-994A-767054339308}" srcOrd="9" destOrd="0" presId="urn:microsoft.com/office/officeart/2005/8/layout/cycle1"/>
    <dgm:cxn modelId="{4A8D2105-82E3-49C2-9196-21B0F5B611B7}" type="presParOf" srcId="{3F2E1543-AC05-4C88-AD11-3A8C61FFD3DE}" destId="{F935E13A-B19C-4937-8F89-1A63F7265309}" srcOrd="10" destOrd="0" presId="urn:microsoft.com/office/officeart/2005/8/layout/cycle1"/>
    <dgm:cxn modelId="{E0748DD6-90C0-490F-A45F-13A9E5E2AC0D}" type="presParOf" srcId="{3F2E1543-AC05-4C88-AD11-3A8C61FFD3DE}" destId="{03F8ABCA-5083-4500-8362-74B7A750B527}" srcOrd="11" destOrd="0" presId="urn:microsoft.com/office/officeart/2005/8/layout/cycle1"/>
    <dgm:cxn modelId="{5A937DB5-6591-4530-80D1-5FC0CE31FA6F}" type="presParOf" srcId="{3F2E1543-AC05-4C88-AD11-3A8C61FFD3DE}" destId="{F272629F-1EA7-4953-AD89-B19AC519E91A}" srcOrd="12" destOrd="0" presId="urn:microsoft.com/office/officeart/2005/8/layout/cycle1"/>
    <dgm:cxn modelId="{64FF6C8A-DF1B-4409-801E-103C64BC06DF}" type="presParOf" srcId="{3F2E1543-AC05-4C88-AD11-3A8C61FFD3DE}" destId="{8C3626A5-25FC-409E-B59C-C30124807D20}" srcOrd="13" destOrd="0" presId="urn:microsoft.com/office/officeart/2005/8/layout/cycle1"/>
    <dgm:cxn modelId="{970E7E6A-81DD-4ADA-B1C0-3E9E20CF9EB4}" type="presParOf" srcId="{3F2E1543-AC05-4C88-AD11-3A8C61FFD3DE}" destId="{E8A764DF-2DCB-4C9B-8A9B-F52B814CE6F0}" srcOrd="14" destOrd="0" presId="urn:microsoft.com/office/officeart/2005/8/layout/cycle1"/>
    <dgm:cxn modelId="{8833D99A-FD15-45C9-BD3C-84F5BA5C438E}" type="presParOf" srcId="{3F2E1543-AC05-4C88-AD11-3A8C61FFD3DE}" destId="{D1A12C5F-F211-461F-BF0D-3A3AF6100D7B}" srcOrd="15" destOrd="0" presId="urn:microsoft.com/office/officeart/2005/8/layout/cycle1"/>
    <dgm:cxn modelId="{EE895DD3-32CE-4791-A673-7FDF0F89FD3D}" type="presParOf" srcId="{3F2E1543-AC05-4C88-AD11-3A8C61FFD3DE}" destId="{DF0144AC-E9FF-4408-9260-5881A569C724}" srcOrd="16" destOrd="0" presId="urn:microsoft.com/office/officeart/2005/8/layout/cycle1"/>
    <dgm:cxn modelId="{F56796A3-4F36-4E9C-B7E9-637D42A9CA07}" type="presParOf" srcId="{3F2E1543-AC05-4C88-AD11-3A8C61FFD3DE}" destId="{72A7C4DE-9E83-4EA0-A0E9-074CE74C1A45}"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01F3F-2F2D-4821-9991-4E5C76436065}" type="doc">
      <dgm:prSet loTypeId="urn:microsoft.com/office/officeart/2005/8/layout/cycle5" loCatId="cycle" qsTypeId="urn:microsoft.com/office/officeart/2005/8/quickstyle/simple4" qsCatId="simple" csTypeId="urn:microsoft.com/office/officeart/2005/8/colors/colorful1#1" csCatId="colorful" phldr="1"/>
      <dgm:spPr/>
      <dgm:t>
        <a:bodyPr/>
        <a:lstStyle/>
        <a:p>
          <a:endParaRPr lang="es-EC"/>
        </a:p>
      </dgm:t>
    </dgm:pt>
    <dgm:pt modelId="{04948C4F-65AE-49F0-BCA4-2F9CED3EEAD0}">
      <dgm:prSet phldrT="[Text]" custT="1"/>
      <dgm:spPr/>
      <dgm:t>
        <a:bodyPr/>
        <a:lstStyle/>
        <a:p>
          <a:r>
            <a:rPr lang="es-EC" sz="800"/>
            <a:t>Information Gathering</a:t>
          </a:r>
        </a:p>
        <a:p>
          <a:r>
            <a:rPr lang="es-EC" sz="1100" b="1"/>
            <a:t>1</a:t>
          </a:r>
          <a:endParaRPr lang="es-EC" sz="1600" b="1"/>
        </a:p>
      </dgm:t>
    </dgm:pt>
    <dgm:pt modelId="{FE14FFE0-FF1D-4B17-A3C0-5B6BA39EE585}" type="parTrans" cxnId="{F03DBBB8-9FE0-46FD-B0C6-9B4284142639}">
      <dgm:prSet/>
      <dgm:spPr/>
      <dgm:t>
        <a:bodyPr/>
        <a:lstStyle/>
        <a:p>
          <a:endParaRPr lang="es-EC"/>
        </a:p>
      </dgm:t>
    </dgm:pt>
    <dgm:pt modelId="{27D7E0CC-38C5-4589-8A09-3C821DAF53E2}" type="sibTrans" cxnId="{F03DBBB8-9FE0-46FD-B0C6-9B4284142639}">
      <dgm:prSet/>
      <dgm:spPr/>
      <dgm:t>
        <a:bodyPr/>
        <a:lstStyle/>
        <a:p>
          <a:endParaRPr lang="es-EC"/>
        </a:p>
      </dgm:t>
    </dgm:pt>
    <dgm:pt modelId="{1C0013FE-464B-42F9-9D59-84C6D8B3BBCF}">
      <dgm:prSet phldrT="[Text]" custT="1"/>
      <dgm:spPr/>
      <dgm:t>
        <a:bodyPr/>
        <a:lstStyle/>
        <a:p>
          <a:r>
            <a:rPr lang="es-EC" sz="900"/>
            <a:t>Network Mapping</a:t>
          </a:r>
          <a:endParaRPr lang="es-EC" sz="1050"/>
        </a:p>
        <a:p>
          <a:r>
            <a:rPr lang="es-EC" sz="1100" b="1"/>
            <a:t>2</a:t>
          </a:r>
        </a:p>
      </dgm:t>
    </dgm:pt>
    <dgm:pt modelId="{BF1A33B5-1B53-4385-95D6-C34F782FFC5D}" type="parTrans" cxnId="{49EA55E7-DCAF-4FD5-AA93-38859A7B42C2}">
      <dgm:prSet/>
      <dgm:spPr/>
      <dgm:t>
        <a:bodyPr/>
        <a:lstStyle/>
        <a:p>
          <a:endParaRPr lang="es-EC"/>
        </a:p>
      </dgm:t>
    </dgm:pt>
    <dgm:pt modelId="{B7F706B0-90B8-4732-8773-A563921D1637}" type="sibTrans" cxnId="{49EA55E7-DCAF-4FD5-AA93-38859A7B42C2}">
      <dgm:prSet/>
      <dgm:spPr/>
      <dgm:t>
        <a:bodyPr/>
        <a:lstStyle/>
        <a:p>
          <a:endParaRPr lang="es-EC"/>
        </a:p>
      </dgm:t>
    </dgm:pt>
    <dgm:pt modelId="{7315043D-8EEA-4E20-889E-0AE26BA03D86}">
      <dgm:prSet phldrT="[Text]" custT="1"/>
      <dgm:spPr/>
      <dgm:t>
        <a:bodyPr/>
        <a:lstStyle/>
        <a:p>
          <a:r>
            <a:rPr lang="es-EC" sz="800"/>
            <a:t>Vulnerability Identification</a:t>
          </a:r>
        </a:p>
        <a:p>
          <a:r>
            <a:rPr lang="es-EC" sz="1100" b="1"/>
            <a:t>3</a:t>
          </a:r>
        </a:p>
      </dgm:t>
    </dgm:pt>
    <dgm:pt modelId="{E9049AB5-2C31-4C95-94D0-DD81CD59FAE4}" type="parTrans" cxnId="{1B8BF5B1-2643-4A19-A30F-43C0471AA1F2}">
      <dgm:prSet/>
      <dgm:spPr/>
      <dgm:t>
        <a:bodyPr/>
        <a:lstStyle/>
        <a:p>
          <a:endParaRPr lang="es-EC"/>
        </a:p>
      </dgm:t>
    </dgm:pt>
    <dgm:pt modelId="{51F33123-435A-42D3-BCEE-C29EC516E79D}" type="sibTrans" cxnId="{1B8BF5B1-2643-4A19-A30F-43C0471AA1F2}">
      <dgm:prSet/>
      <dgm:spPr/>
      <dgm:t>
        <a:bodyPr/>
        <a:lstStyle/>
        <a:p>
          <a:endParaRPr lang="es-EC"/>
        </a:p>
      </dgm:t>
    </dgm:pt>
    <dgm:pt modelId="{F8EA7449-2E93-49E3-BACC-4A928421EFD8}">
      <dgm:prSet phldrT="[Text]" custT="1"/>
      <dgm:spPr/>
      <dgm:t>
        <a:bodyPr/>
        <a:lstStyle/>
        <a:p>
          <a:r>
            <a:rPr lang="es-EC" sz="800"/>
            <a:t>Penetration</a:t>
          </a:r>
        </a:p>
        <a:p>
          <a:r>
            <a:rPr lang="es-EC" sz="1100" b="1"/>
            <a:t>4</a:t>
          </a:r>
        </a:p>
      </dgm:t>
    </dgm:pt>
    <dgm:pt modelId="{4CCA9211-840C-4469-B1A3-F8A618180412}" type="parTrans" cxnId="{093910B5-BC08-4C98-A7EA-8D7C811E96D1}">
      <dgm:prSet/>
      <dgm:spPr/>
      <dgm:t>
        <a:bodyPr/>
        <a:lstStyle/>
        <a:p>
          <a:endParaRPr lang="es-EC"/>
        </a:p>
      </dgm:t>
    </dgm:pt>
    <dgm:pt modelId="{EF68730B-5ECE-40F6-8784-45A5B036E9A7}" type="sibTrans" cxnId="{093910B5-BC08-4C98-A7EA-8D7C811E96D1}">
      <dgm:prSet/>
      <dgm:spPr/>
      <dgm:t>
        <a:bodyPr/>
        <a:lstStyle/>
        <a:p>
          <a:endParaRPr lang="es-EC"/>
        </a:p>
      </dgm:t>
    </dgm:pt>
    <dgm:pt modelId="{144DE076-B811-4F75-865B-C23EA7BC14BD}">
      <dgm:prSet phldrT="[Text]" custT="1"/>
      <dgm:spPr/>
      <dgm:t>
        <a:bodyPr/>
        <a:lstStyle/>
        <a:p>
          <a:r>
            <a:rPr lang="es-EC" sz="800"/>
            <a:t>Gaining Access &amp; Privilege Escalation</a:t>
          </a:r>
        </a:p>
        <a:p>
          <a:r>
            <a:rPr lang="es-EC" sz="1100" b="1"/>
            <a:t>5</a:t>
          </a:r>
        </a:p>
      </dgm:t>
    </dgm:pt>
    <dgm:pt modelId="{F3FE48F6-09BD-426C-A3F2-7B54C96528A7}" type="parTrans" cxnId="{52EFA6A1-0697-4BB3-A192-1D66C3BE05D7}">
      <dgm:prSet/>
      <dgm:spPr/>
      <dgm:t>
        <a:bodyPr/>
        <a:lstStyle/>
        <a:p>
          <a:endParaRPr lang="es-EC"/>
        </a:p>
      </dgm:t>
    </dgm:pt>
    <dgm:pt modelId="{7063DFF6-38AD-45F9-BD6D-7B1C75632D36}" type="sibTrans" cxnId="{52EFA6A1-0697-4BB3-A192-1D66C3BE05D7}">
      <dgm:prSet/>
      <dgm:spPr/>
      <dgm:t>
        <a:bodyPr/>
        <a:lstStyle/>
        <a:p>
          <a:endParaRPr lang="es-EC"/>
        </a:p>
      </dgm:t>
    </dgm:pt>
    <dgm:pt modelId="{07148655-9E2A-4871-A407-46A72E85C61F}">
      <dgm:prSet custT="1"/>
      <dgm:spPr/>
      <dgm:t>
        <a:bodyPr/>
        <a:lstStyle/>
        <a:p>
          <a:r>
            <a:rPr lang="es-EC" sz="800"/>
            <a:t>Enumerating Further</a:t>
          </a:r>
        </a:p>
        <a:p>
          <a:r>
            <a:rPr lang="es-EC" sz="1100" b="1"/>
            <a:t>6 </a:t>
          </a:r>
        </a:p>
      </dgm:t>
    </dgm:pt>
    <dgm:pt modelId="{94389853-2D37-409B-9EFE-8DBAB65715FD}" type="parTrans" cxnId="{A2ACB855-3968-4AD2-8482-DA71176D76A8}">
      <dgm:prSet/>
      <dgm:spPr/>
      <dgm:t>
        <a:bodyPr/>
        <a:lstStyle/>
        <a:p>
          <a:endParaRPr lang="es-EC"/>
        </a:p>
      </dgm:t>
    </dgm:pt>
    <dgm:pt modelId="{140858B1-6388-48B2-B472-E0F09B2CC5A5}" type="sibTrans" cxnId="{A2ACB855-3968-4AD2-8482-DA71176D76A8}">
      <dgm:prSet/>
      <dgm:spPr/>
      <dgm:t>
        <a:bodyPr/>
        <a:lstStyle/>
        <a:p>
          <a:endParaRPr lang="es-EC"/>
        </a:p>
      </dgm:t>
    </dgm:pt>
    <dgm:pt modelId="{F81500A6-C031-4DE3-9BB7-3CA0A96500A1}">
      <dgm:prSet custT="1"/>
      <dgm:spPr/>
      <dgm:t>
        <a:bodyPr/>
        <a:lstStyle/>
        <a:p>
          <a:r>
            <a:rPr lang="es-EC" sz="800"/>
            <a:t>Compromising Remote Users/Sites</a:t>
          </a:r>
        </a:p>
        <a:p>
          <a:r>
            <a:rPr lang="es-EC" sz="1100" b="1"/>
            <a:t>7</a:t>
          </a:r>
        </a:p>
      </dgm:t>
    </dgm:pt>
    <dgm:pt modelId="{5EF3AAB3-7627-42A1-BDEC-33E1A578E686}" type="parTrans" cxnId="{15E360C3-393A-4272-B881-B5BEB98E77CF}">
      <dgm:prSet/>
      <dgm:spPr/>
      <dgm:t>
        <a:bodyPr/>
        <a:lstStyle/>
        <a:p>
          <a:endParaRPr lang="es-EC"/>
        </a:p>
      </dgm:t>
    </dgm:pt>
    <dgm:pt modelId="{EADA8352-A1A9-41F9-9E3D-B08E7C79CF40}" type="sibTrans" cxnId="{15E360C3-393A-4272-B881-B5BEB98E77CF}">
      <dgm:prSet/>
      <dgm:spPr/>
      <dgm:t>
        <a:bodyPr/>
        <a:lstStyle/>
        <a:p>
          <a:endParaRPr lang="es-EC"/>
        </a:p>
      </dgm:t>
    </dgm:pt>
    <dgm:pt modelId="{999EAD37-85C6-4BD2-A4EE-0DE2621766C5}">
      <dgm:prSet custT="1"/>
      <dgm:spPr/>
      <dgm:t>
        <a:bodyPr/>
        <a:lstStyle/>
        <a:p>
          <a:r>
            <a:rPr lang="es-EC" sz="800"/>
            <a:t>Maintening Access</a:t>
          </a:r>
        </a:p>
        <a:p>
          <a:r>
            <a:rPr lang="es-EC" sz="1100" b="1"/>
            <a:t>8</a:t>
          </a:r>
        </a:p>
      </dgm:t>
    </dgm:pt>
    <dgm:pt modelId="{BE2165EE-D305-4486-AD7D-919AD796BFF4}" type="parTrans" cxnId="{5B54A417-A8FE-4485-B93E-176422A0A4CF}">
      <dgm:prSet/>
      <dgm:spPr/>
      <dgm:t>
        <a:bodyPr/>
        <a:lstStyle/>
        <a:p>
          <a:endParaRPr lang="es-EC"/>
        </a:p>
      </dgm:t>
    </dgm:pt>
    <dgm:pt modelId="{07D0129A-4B96-4221-8064-CFBB17659BE0}" type="sibTrans" cxnId="{5B54A417-A8FE-4485-B93E-176422A0A4CF}">
      <dgm:prSet/>
      <dgm:spPr/>
      <dgm:t>
        <a:bodyPr/>
        <a:lstStyle/>
        <a:p>
          <a:endParaRPr lang="es-EC"/>
        </a:p>
      </dgm:t>
    </dgm:pt>
    <dgm:pt modelId="{999EB3BF-4C7E-4C07-9482-24ECF36C7F7E}">
      <dgm:prSet custT="1"/>
      <dgm:spPr/>
      <dgm:t>
        <a:bodyPr/>
        <a:lstStyle/>
        <a:p>
          <a:r>
            <a:rPr lang="es-EC" sz="800"/>
            <a:t>Covering Tracks</a:t>
          </a:r>
        </a:p>
        <a:p>
          <a:r>
            <a:rPr lang="es-EC" sz="1100" b="1"/>
            <a:t>9</a:t>
          </a:r>
        </a:p>
      </dgm:t>
    </dgm:pt>
    <dgm:pt modelId="{423130A7-F58F-46B3-9D7C-2870A0DEECE7}" type="parTrans" cxnId="{F5483B40-7488-47B3-ACD5-F84DFFE6B37D}">
      <dgm:prSet/>
      <dgm:spPr/>
      <dgm:t>
        <a:bodyPr/>
        <a:lstStyle/>
        <a:p>
          <a:endParaRPr lang="es-EC"/>
        </a:p>
      </dgm:t>
    </dgm:pt>
    <dgm:pt modelId="{1A837DDD-E681-40B4-8369-4A61E9C13A96}" type="sibTrans" cxnId="{F5483B40-7488-47B3-ACD5-F84DFFE6B37D}">
      <dgm:prSet/>
      <dgm:spPr/>
      <dgm:t>
        <a:bodyPr/>
        <a:lstStyle/>
        <a:p>
          <a:endParaRPr lang="es-EC"/>
        </a:p>
      </dgm:t>
    </dgm:pt>
    <dgm:pt modelId="{73858159-951D-4C5C-A03A-6B734A4FCC29}" type="pres">
      <dgm:prSet presAssocID="{A5D01F3F-2F2D-4821-9991-4E5C76436065}" presName="cycle" presStyleCnt="0">
        <dgm:presLayoutVars>
          <dgm:dir/>
          <dgm:resizeHandles val="exact"/>
        </dgm:presLayoutVars>
      </dgm:prSet>
      <dgm:spPr/>
      <dgm:t>
        <a:bodyPr/>
        <a:lstStyle/>
        <a:p>
          <a:endParaRPr lang="es-EC"/>
        </a:p>
      </dgm:t>
    </dgm:pt>
    <dgm:pt modelId="{F57BE80D-66E5-4256-9AD5-BC29F68FA16B}" type="pres">
      <dgm:prSet presAssocID="{04948C4F-65AE-49F0-BCA4-2F9CED3EEAD0}" presName="node" presStyleLbl="node1" presStyleIdx="0" presStyleCnt="9" custScaleX="126865" custScaleY="116186">
        <dgm:presLayoutVars>
          <dgm:bulletEnabled val="1"/>
        </dgm:presLayoutVars>
      </dgm:prSet>
      <dgm:spPr/>
      <dgm:t>
        <a:bodyPr/>
        <a:lstStyle/>
        <a:p>
          <a:endParaRPr lang="es-EC"/>
        </a:p>
      </dgm:t>
    </dgm:pt>
    <dgm:pt modelId="{466A18AE-F3DC-4C88-AE7C-FE25A336DA71}" type="pres">
      <dgm:prSet presAssocID="{04948C4F-65AE-49F0-BCA4-2F9CED3EEAD0}" presName="spNode" presStyleCnt="0"/>
      <dgm:spPr/>
    </dgm:pt>
    <dgm:pt modelId="{3AF3FB8E-916B-47A3-B0D2-1AA2A2328FDA}" type="pres">
      <dgm:prSet presAssocID="{27D7E0CC-38C5-4589-8A09-3C821DAF53E2}" presName="sibTrans" presStyleLbl="sibTrans1D1" presStyleIdx="0" presStyleCnt="9"/>
      <dgm:spPr/>
      <dgm:t>
        <a:bodyPr/>
        <a:lstStyle/>
        <a:p>
          <a:endParaRPr lang="es-EC"/>
        </a:p>
      </dgm:t>
    </dgm:pt>
    <dgm:pt modelId="{8BC1704C-2045-4050-B158-3EA0A9AE7D9D}" type="pres">
      <dgm:prSet presAssocID="{1C0013FE-464B-42F9-9D59-84C6D8B3BBCF}" presName="node" presStyleLbl="node1" presStyleIdx="1" presStyleCnt="9" custScaleX="124926" custScaleY="106089">
        <dgm:presLayoutVars>
          <dgm:bulletEnabled val="1"/>
        </dgm:presLayoutVars>
      </dgm:prSet>
      <dgm:spPr/>
      <dgm:t>
        <a:bodyPr/>
        <a:lstStyle/>
        <a:p>
          <a:endParaRPr lang="es-EC"/>
        </a:p>
      </dgm:t>
    </dgm:pt>
    <dgm:pt modelId="{F334792F-5978-429D-AC0C-FF9450BCBD41}" type="pres">
      <dgm:prSet presAssocID="{1C0013FE-464B-42F9-9D59-84C6D8B3BBCF}" presName="spNode" presStyleCnt="0"/>
      <dgm:spPr/>
    </dgm:pt>
    <dgm:pt modelId="{2F4223B1-7EAB-4594-B693-9D9E1806ECAA}" type="pres">
      <dgm:prSet presAssocID="{B7F706B0-90B8-4732-8773-A563921D1637}" presName="sibTrans" presStyleLbl="sibTrans1D1" presStyleIdx="1" presStyleCnt="9"/>
      <dgm:spPr/>
      <dgm:t>
        <a:bodyPr/>
        <a:lstStyle/>
        <a:p>
          <a:endParaRPr lang="es-EC"/>
        </a:p>
      </dgm:t>
    </dgm:pt>
    <dgm:pt modelId="{746F9923-7725-466B-92CB-D40DB47FF0B1}" type="pres">
      <dgm:prSet presAssocID="{7315043D-8EEA-4E20-889E-0AE26BA03D86}" presName="node" presStyleLbl="node1" presStyleIdx="2" presStyleCnt="9" custScaleX="131857" custScaleY="123313">
        <dgm:presLayoutVars>
          <dgm:bulletEnabled val="1"/>
        </dgm:presLayoutVars>
      </dgm:prSet>
      <dgm:spPr/>
      <dgm:t>
        <a:bodyPr/>
        <a:lstStyle/>
        <a:p>
          <a:endParaRPr lang="es-EC"/>
        </a:p>
      </dgm:t>
    </dgm:pt>
    <dgm:pt modelId="{99F054D5-95FC-4EE6-893B-28C0B78CFAF8}" type="pres">
      <dgm:prSet presAssocID="{7315043D-8EEA-4E20-889E-0AE26BA03D86}" presName="spNode" presStyleCnt="0"/>
      <dgm:spPr/>
    </dgm:pt>
    <dgm:pt modelId="{1CC1E611-6BBC-4F1A-94B0-8598469983CF}" type="pres">
      <dgm:prSet presAssocID="{51F33123-435A-42D3-BCEE-C29EC516E79D}" presName="sibTrans" presStyleLbl="sibTrans1D1" presStyleIdx="2" presStyleCnt="9"/>
      <dgm:spPr/>
      <dgm:t>
        <a:bodyPr/>
        <a:lstStyle/>
        <a:p>
          <a:endParaRPr lang="es-EC"/>
        </a:p>
      </dgm:t>
    </dgm:pt>
    <dgm:pt modelId="{416F7201-48D4-470A-B6AD-BB98D4DF1719}" type="pres">
      <dgm:prSet presAssocID="{F8EA7449-2E93-49E3-BACC-4A928421EFD8}" presName="node" presStyleLbl="node1" presStyleIdx="3" presStyleCnt="9" custScaleX="127393" custScaleY="128906">
        <dgm:presLayoutVars>
          <dgm:bulletEnabled val="1"/>
        </dgm:presLayoutVars>
      </dgm:prSet>
      <dgm:spPr/>
      <dgm:t>
        <a:bodyPr/>
        <a:lstStyle/>
        <a:p>
          <a:endParaRPr lang="es-EC"/>
        </a:p>
      </dgm:t>
    </dgm:pt>
    <dgm:pt modelId="{F5140965-21F4-4918-8AFA-D986645B3CDF}" type="pres">
      <dgm:prSet presAssocID="{F8EA7449-2E93-49E3-BACC-4A928421EFD8}" presName="spNode" presStyleCnt="0"/>
      <dgm:spPr/>
    </dgm:pt>
    <dgm:pt modelId="{A72E0D91-2343-4633-9DF2-8DA373BB7C57}" type="pres">
      <dgm:prSet presAssocID="{EF68730B-5ECE-40F6-8784-45A5B036E9A7}" presName="sibTrans" presStyleLbl="sibTrans1D1" presStyleIdx="3" presStyleCnt="9"/>
      <dgm:spPr/>
      <dgm:t>
        <a:bodyPr/>
        <a:lstStyle/>
        <a:p>
          <a:endParaRPr lang="es-EC"/>
        </a:p>
      </dgm:t>
    </dgm:pt>
    <dgm:pt modelId="{67C26A72-7967-4072-94FB-93284723F96A}" type="pres">
      <dgm:prSet presAssocID="{144DE076-B811-4F75-865B-C23EA7BC14BD}" presName="node" presStyleLbl="node1" presStyleIdx="4" presStyleCnt="9" custScaleX="118265" custScaleY="120669">
        <dgm:presLayoutVars>
          <dgm:bulletEnabled val="1"/>
        </dgm:presLayoutVars>
      </dgm:prSet>
      <dgm:spPr/>
      <dgm:t>
        <a:bodyPr/>
        <a:lstStyle/>
        <a:p>
          <a:endParaRPr lang="es-EC"/>
        </a:p>
      </dgm:t>
    </dgm:pt>
    <dgm:pt modelId="{C52AA542-8627-4101-AEB2-4FB9080621C1}" type="pres">
      <dgm:prSet presAssocID="{144DE076-B811-4F75-865B-C23EA7BC14BD}" presName="spNode" presStyleCnt="0"/>
      <dgm:spPr/>
    </dgm:pt>
    <dgm:pt modelId="{9374CE0A-245D-4FBD-A976-F6B8246D911F}" type="pres">
      <dgm:prSet presAssocID="{7063DFF6-38AD-45F9-BD6D-7B1C75632D36}" presName="sibTrans" presStyleLbl="sibTrans1D1" presStyleIdx="4" presStyleCnt="9"/>
      <dgm:spPr/>
      <dgm:t>
        <a:bodyPr/>
        <a:lstStyle/>
        <a:p>
          <a:endParaRPr lang="es-EC"/>
        </a:p>
      </dgm:t>
    </dgm:pt>
    <dgm:pt modelId="{0DB28270-F77B-418B-A399-1521F80A9698}" type="pres">
      <dgm:prSet presAssocID="{07148655-9E2A-4871-A407-46A72E85C61F}" presName="node" presStyleLbl="node1" presStyleIdx="5" presStyleCnt="9" custScaleX="126882" custScaleY="121569">
        <dgm:presLayoutVars>
          <dgm:bulletEnabled val="1"/>
        </dgm:presLayoutVars>
      </dgm:prSet>
      <dgm:spPr/>
      <dgm:t>
        <a:bodyPr/>
        <a:lstStyle/>
        <a:p>
          <a:endParaRPr lang="es-EC"/>
        </a:p>
      </dgm:t>
    </dgm:pt>
    <dgm:pt modelId="{E806A76B-A122-4153-ADD3-CBDD4A92841A}" type="pres">
      <dgm:prSet presAssocID="{07148655-9E2A-4871-A407-46A72E85C61F}" presName="spNode" presStyleCnt="0"/>
      <dgm:spPr/>
    </dgm:pt>
    <dgm:pt modelId="{A4F1BD35-A841-45CD-B7A5-73BA6275BD5B}" type="pres">
      <dgm:prSet presAssocID="{140858B1-6388-48B2-B472-E0F09B2CC5A5}" presName="sibTrans" presStyleLbl="sibTrans1D1" presStyleIdx="5" presStyleCnt="9"/>
      <dgm:spPr/>
      <dgm:t>
        <a:bodyPr/>
        <a:lstStyle/>
        <a:p>
          <a:endParaRPr lang="es-EC"/>
        </a:p>
      </dgm:t>
    </dgm:pt>
    <dgm:pt modelId="{0674899C-DFE2-440E-9D3D-59B8F5C52121}" type="pres">
      <dgm:prSet presAssocID="{F81500A6-C031-4DE3-9BB7-3CA0A96500A1}" presName="node" presStyleLbl="node1" presStyleIdx="6" presStyleCnt="9" custScaleX="129326" custScaleY="128906">
        <dgm:presLayoutVars>
          <dgm:bulletEnabled val="1"/>
        </dgm:presLayoutVars>
      </dgm:prSet>
      <dgm:spPr/>
      <dgm:t>
        <a:bodyPr/>
        <a:lstStyle/>
        <a:p>
          <a:endParaRPr lang="es-EC"/>
        </a:p>
      </dgm:t>
    </dgm:pt>
    <dgm:pt modelId="{AECFCB20-7402-4BB2-942F-1D55F276CCE3}" type="pres">
      <dgm:prSet presAssocID="{F81500A6-C031-4DE3-9BB7-3CA0A96500A1}" presName="spNode" presStyleCnt="0"/>
      <dgm:spPr/>
    </dgm:pt>
    <dgm:pt modelId="{02564BBC-9FB0-4218-B604-F87397EAF92B}" type="pres">
      <dgm:prSet presAssocID="{EADA8352-A1A9-41F9-9E3D-B08E7C79CF40}" presName="sibTrans" presStyleLbl="sibTrans1D1" presStyleIdx="6" presStyleCnt="9"/>
      <dgm:spPr/>
      <dgm:t>
        <a:bodyPr/>
        <a:lstStyle/>
        <a:p>
          <a:endParaRPr lang="es-EC"/>
        </a:p>
      </dgm:t>
    </dgm:pt>
    <dgm:pt modelId="{444677BB-48C1-45F5-A3AF-72FF6179CE06}" type="pres">
      <dgm:prSet presAssocID="{999EAD37-85C6-4BD2-A4EE-0DE2621766C5}" presName="node" presStyleLbl="node1" presStyleIdx="7" presStyleCnt="9" custScaleX="127672" custScaleY="119709">
        <dgm:presLayoutVars>
          <dgm:bulletEnabled val="1"/>
        </dgm:presLayoutVars>
      </dgm:prSet>
      <dgm:spPr/>
      <dgm:t>
        <a:bodyPr/>
        <a:lstStyle/>
        <a:p>
          <a:endParaRPr lang="es-EC"/>
        </a:p>
      </dgm:t>
    </dgm:pt>
    <dgm:pt modelId="{7C0BF547-DCAB-460E-9FFC-28704599CB99}" type="pres">
      <dgm:prSet presAssocID="{999EAD37-85C6-4BD2-A4EE-0DE2621766C5}" presName="spNode" presStyleCnt="0"/>
      <dgm:spPr/>
    </dgm:pt>
    <dgm:pt modelId="{32DA4AD7-CA5E-4259-84EC-AC0B86D05C78}" type="pres">
      <dgm:prSet presAssocID="{07D0129A-4B96-4221-8064-CFBB17659BE0}" presName="sibTrans" presStyleLbl="sibTrans1D1" presStyleIdx="7" presStyleCnt="9"/>
      <dgm:spPr/>
      <dgm:t>
        <a:bodyPr/>
        <a:lstStyle/>
        <a:p>
          <a:endParaRPr lang="es-EC"/>
        </a:p>
      </dgm:t>
    </dgm:pt>
    <dgm:pt modelId="{1548A9F3-0F86-47DF-A47D-66404CD48DEA}" type="pres">
      <dgm:prSet presAssocID="{999EB3BF-4C7E-4C07-9482-24ECF36C7F7E}" presName="node" presStyleLbl="node1" presStyleIdx="8" presStyleCnt="9" custScaleX="130630" custScaleY="131045" custRadScaleRad="99589" custRadScaleInc="-1491">
        <dgm:presLayoutVars>
          <dgm:bulletEnabled val="1"/>
        </dgm:presLayoutVars>
      </dgm:prSet>
      <dgm:spPr/>
      <dgm:t>
        <a:bodyPr/>
        <a:lstStyle/>
        <a:p>
          <a:endParaRPr lang="es-EC"/>
        </a:p>
      </dgm:t>
    </dgm:pt>
    <dgm:pt modelId="{352997EE-41D4-4109-8AE5-4B761CBFB6D9}" type="pres">
      <dgm:prSet presAssocID="{999EB3BF-4C7E-4C07-9482-24ECF36C7F7E}" presName="spNode" presStyleCnt="0"/>
      <dgm:spPr/>
    </dgm:pt>
    <dgm:pt modelId="{B6AFB44D-7743-4D72-B8A5-B7BB9EBF4CFD}" type="pres">
      <dgm:prSet presAssocID="{1A837DDD-E681-40B4-8369-4A61E9C13A96}" presName="sibTrans" presStyleLbl="sibTrans1D1" presStyleIdx="8" presStyleCnt="9"/>
      <dgm:spPr/>
      <dgm:t>
        <a:bodyPr/>
        <a:lstStyle/>
        <a:p>
          <a:endParaRPr lang="es-EC"/>
        </a:p>
      </dgm:t>
    </dgm:pt>
  </dgm:ptLst>
  <dgm:cxnLst>
    <dgm:cxn modelId="{093910B5-BC08-4C98-A7EA-8D7C811E96D1}" srcId="{A5D01F3F-2F2D-4821-9991-4E5C76436065}" destId="{F8EA7449-2E93-49E3-BACC-4A928421EFD8}" srcOrd="3" destOrd="0" parTransId="{4CCA9211-840C-4469-B1A3-F8A618180412}" sibTransId="{EF68730B-5ECE-40F6-8784-45A5B036E9A7}"/>
    <dgm:cxn modelId="{3AE03E2D-937A-4DEB-8C8D-BD950FD45856}" type="presOf" srcId="{1A837DDD-E681-40B4-8369-4A61E9C13A96}" destId="{B6AFB44D-7743-4D72-B8A5-B7BB9EBF4CFD}" srcOrd="0" destOrd="0" presId="urn:microsoft.com/office/officeart/2005/8/layout/cycle5"/>
    <dgm:cxn modelId="{38061D21-0EE4-48E6-93BA-6F63377FF78F}" type="presOf" srcId="{1C0013FE-464B-42F9-9D59-84C6D8B3BBCF}" destId="{8BC1704C-2045-4050-B158-3EA0A9AE7D9D}" srcOrd="0" destOrd="0" presId="urn:microsoft.com/office/officeart/2005/8/layout/cycle5"/>
    <dgm:cxn modelId="{D0E39323-16CF-4738-BE2A-29BF3710D386}" type="presOf" srcId="{F81500A6-C031-4DE3-9BB7-3CA0A96500A1}" destId="{0674899C-DFE2-440E-9D3D-59B8F5C52121}" srcOrd="0" destOrd="0" presId="urn:microsoft.com/office/officeart/2005/8/layout/cycle5"/>
    <dgm:cxn modelId="{D868470F-009D-466B-B912-7DF5BB86F618}" type="presOf" srcId="{51F33123-435A-42D3-BCEE-C29EC516E79D}" destId="{1CC1E611-6BBC-4F1A-94B0-8598469983CF}" srcOrd="0" destOrd="0" presId="urn:microsoft.com/office/officeart/2005/8/layout/cycle5"/>
    <dgm:cxn modelId="{F754D4AA-A9E3-4D62-9703-0A0CD2C51B02}" type="presOf" srcId="{07D0129A-4B96-4221-8064-CFBB17659BE0}" destId="{32DA4AD7-CA5E-4259-84EC-AC0B86D05C78}" srcOrd="0" destOrd="0" presId="urn:microsoft.com/office/officeart/2005/8/layout/cycle5"/>
    <dgm:cxn modelId="{66D6E552-9FA7-48D5-9A05-A1097E481CBD}" type="presOf" srcId="{B7F706B0-90B8-4732-8773-A563921D1637}" destId="{2F4223B1-7EAB-4594-B693-9D9E1806ECAA}" srcOrd="0" destOrd="0" presId="urn:microsoft.com/office/officeart/2005/8/layout/cycle5"/>
    <dgm:cxn modelId="{A2ACB855-3968-4AD2-8482-DA71176D76A8}" srcId="{A5D01F3F-2F2D-4821-9991-4E5C76436065}" destId="{07148655-9E2A-4871-A407-46A72E85C61F}" srcOrd="5" destOrd="0" parTransId="{94389853-2D37-409B-9EFE-8DBAB65715FD}" sibTransId="{140858B1-6388-48B2-B472-E0F09B2CC5A5}"/>
    <dgm:cxn modelId="{49EA55E7-DCAF-4FD5-AA93-38859A7B42C2}" srcId="{A5D01F3F-2F2D-4821-9991-4E5C76436065}" destId="{1C0013FE-464B-42F9-9D59-84C6D8B3BBCF}" srcOrd="1" destOrd="0" parTransId="{BF1A33B5-1B53-4385-95D6-C34F782FFC5D}" sibTransId="{B7F706B0-90B8-4732-8773-A563921D1637}"/>
    <dgm:cxn modelId="{A7ED855A-9C84-48F3-94E7-D640F2D38319}" type="presOf" srcId="{999EB3BF-4C7E-4C07-9482-24ECF36C7F7E}" destId="{1548A9F3-0F86-47DF-A47D-66404CD48DEA}" srcOrd="0" destOrd="0" presId="urn:microsoft.com/office/officeart/2005/8/layout/cycle5"/>
    <dgm:cxn modelId="{F779A6CA-3ADE-4FDC-BD93-A731E43BC870}" type="presOf" srcId="{999EAD37-85C6-4BD2-A4EE-0DE2621766C5}" destId="{444677BB-48C1-45F5-A3AF-72FF6179CE06}" srcOrd="0" destOrd="0" presId="urn:microsoft.com/office/officeart/2005/8/layout/cycle5"/>
    <dgm:cxn modelId="{E11AB8D1-E10B-40C9-A63E-DF0088EA4C27}" type="presOf" srcId="{140858B1-6388-48B2-B472-E0F09B2CC5A5}" destId="{A4F1BD35-A841-45CD-B7A5-73BA6275BD5B}" srcOrd="0" destOrd="0" presId="urn:microsoft.com/office/officeart/2005/8/layout/cycle5"/>
    <dgm:cxn modelId="{597B9A98-77D7-4E07-AB91-9431DA94A6C9}" type="presOf" srcId="{04948C4F-65AE-49F0-BCA4-2F9CED3EEAD0}" destId="{F57BE80D-66E5-4256-9AD5-BC29F68FA16B}" srcOrd="0" destOrd="0" presId="urn:microsoft.com/office/officeart/2005/8/layout/cycle5"/>
    <dgm:cxn modelId="{F03DBBB8-9FE0-46FD-B0C6-9B4284142639}" srcId="{A5D01F3F-2F2D-4821-9991-4E5C76436065}" destId="{04948C4F-65AE-49F0-BCA4-2F9CED3EEAD0}" srcOrd="0" destOrd="0" parTransId="{FE14FFE0-FF1D-4B17-A3C0-5B6BA39EE585}" sibTransId="{27D7E0CC-38C5-4589-8A09-3C821DAF53E2}"/>
    <dgm:cxn modelId="{6D7E113C-2E0D-46A0-B6E8-8665EAD392B7}" type="presOf" srcId="{27D7E0CC-38C5-4589-8A09-3C821DAF53E2}" destId="{3AF3FB8E-916B-47A3-B0D2-1AA2A2328FDA}" srcOrd="0" destOrd="0" presId="urn:microsoft.com/office/officeart/2005/8/layout/cycle5"/>
    <dgm:cxn modelId="{DD953454-3BAB-47B2-9259-E9D723216169}" type="presOf" srcId="{7063DFF6-38AD-45F9-BD6D-7B1C75632D36}" destId="{9374CE0A-245D-4FBD-A976-F6B8246D911F}" srcOrd="0" destOrd="0" presId="urn:microsoft.com/office/officeart/2005/8/layout/cycle5"/>
    <dgm:cxn modelId="{5B54A417-A8FE-4485-B93E-176422A0A4CF}" srcId="{A5D01F3F-2F2D-4821-9991-4E5C76436065}" destId="{999EAD37-85C6-4BD2-A4EE-0DE2621766C5}" srcOrd="7" destOrd="0" parTransId="{BE2165EE-D305-4486-AD7D-919AD796BFF4}" sibTransId="{07D0129A-4B96-4221-8064-CFBB17659BE0}"/>
    <dgm:cxn modelId="{BBF833AE-2034-4B99-B8C4-4CB982B611B9}" type="presOf" srcId="{07148655-9E2A-4871-A407-46A72E85C61F}" destId="{0DB28270-F77B-418B-A399-1521F80A9698}" srcOrd="0" destOrd="0" presId="urn:microsoft.com/office/officeart/2005/8/layout/cycle5"/>
    <dgm:cxn modelId="{F9B153F6-C404-4876-8641-CD2105CE44F2}" type="presOf" srcId="{A5D01F3F-2F2D-4821-9991-4E5C76436065}" destId="{73858159-951D-4C5C-A03A-6B734A4FCC29}" srcOrd="0" destOrd="0" presId="urn:microsoft.com/office/officeart/2005/8/layout/cycle5"/>
    <dgm:cxn modelId="{15E360C3-393A-4272-B881-B5BEB98E77CF}" srcId="{A5D01F3F-2F2D-4821-9991-4E5C76436065}" destId="{F81500A6-C031-4DE3-9BB7-3CA0A96500A1}" srcOrd="6" destOrd="0" parTransId="{5EF3AAB3-7627-42A1-BDEC-33E1A578E686}" sibTransId="{EADA8352-A1A9-41F9-9E3D-B08E7C79CF40}"/>
    <dgm:cxn modelId="{38127A62-A79B-4DAC-B217-B931BCBE4125}" type="presOf" srcId="{144DE076-B811-4F75-865B-C23EA7BC14BD}" destId="{67C26A72-7967-4072-94FB-93284723F96A}" srcOrd="0" destOrd="0" presId="urn:microsoft.com/office/officeart/2005/8/layout/cycle5"/>
    <dgm:cxn modelId="{1B8BF5B1-2643-4A19-A30F-43C0471AA1F2}" srcId="{A5D01F3F-2F2D-4821-9991-4E5C76436065}" destId="{7315043D-8EEA-4E20-889E-0AE26BA03D86}" srcOrd="2" destOrd="0" parTransId="{E9049AB5-2C31-4C95-94D0-DD81CD59FAE4}" sibTransId="{51F33123-435A-42D3-BCEE-C29EC516E79D}"/>
    <dgm:cxn modelId="{42118AB9-7A11-47F5-97BC-3F4B654DBCE0}" type="presOf" srcId="{EADA8352-A1A9-41F9-9E3D-B08E7C79CF40}" destId="{02564BBC-9FB0-4218-B604-F87397EAF92B}" srcOrd="0" destOrd="0" presId="urn:microsoft.com/office/officeart/2005/8/layout/cycle5"/>
    <dgm:cxn modelId="{F5483B40-7488-47B3-ACD5-F84DFFE6B37D}" srcId="{A5D01F3F-2F2D-4821-9991-4E5C76436065}" destId="{999EB3BF-4C7E-4C07-9482-24ECF36C7F7E}" srcOrd="8" destOrd="0" parTransId="{423130A7-F58F-46B3-9D7C-2870A0DEECE7}" sibTransId="{1A837DDD-E681-40B4-8369-4A61E9C13A96}"/>
    <dgm:cxn modelId="{FF4F4212-5A30-4EEC-8490-FC5CB3BE534A}" type="presOf" srcId="{EF68730B-5ECE-40F6-8784-45A5B036E9A7}" destId="{A72E0D91-2343-4633-9DF2-8DA373BB7C57}" srcOrd="0" destOrd="0" presId="urn:microsoft.com/office/officeart/2005/8/layout/cycle5"/>
    <dgm:cxn modelId="{52EFA6A1-0697-4BB3-A192-1D66C3BE05D7}" srcId="{A5D01F3F-2F2D-4821-9991-4E5C76436065}" destId="{144DE076-B811-4F75-865B-C23EA7BC14BD}" srcOrd="4" destOrd="0" parTransId="{F3FE48F6-09BD-426C-A3F2-7B54C96528A7}" sibTransId="{7063DFF6-38AD-45F9-BD6D-7B1C75632D36}"/>
    <dgm:cxn modelId="{89D45145-D69A-4B0D-8817-DABDC836747E}" type="presOf" srcId="{F8EA7449-2E93-49E3-BACC-4A928421EFD8}" destId="{416F7201-48D4-470A-B6AD-BB98D4DF1719}" srcOrd="0" destOrd="0" presId="urn:microsoft.com/office/officeart/2005/8/layout/cycle5"/>
    <dgm:cxn modelId="{5D740CC8-E1F1-4452-9D95-20279A042C26}" type="presOf" srcId="{7315043D-8EEA-4E20-889E-0AE26BA03D86}" destId="{746F9923-7725-466B-92CB-D40DB47FF0B1}" srcOrd="0" destOrd="0" presId="urn:microsoft.com/office/officeart/2005/8/layout/cycle5"/>
    <dgm:cxn modelId="{F9FE94B7-15AB-4632-A80A-83C5BA8E0071}" type="presParOf" srcId="{73858159-951D-4C5C-A03A-6B734A4FCC29}" destId="{F57BE80D-66E5-4256-9AD5-BC29F68FA16B}" srcOrd="0" destOrd="0" presId="urn:microsoft.com/office/officeart/2005/8/layout/cycle5"/>
    <dgm:cxn modelId="{5DD19EE4-FCBF-4364-9FE1-FE727BBFFE33}" type="presParOf" srcId="{73858159-951D-4C5C-A03A-6B734A4FCC29}" destId="{466A18AE-F3DC-4C88-AE7C-FE25A336DA71}" srcOrd="1" destOrd="0" presId="urn:microsoft.com/office/officeart/2005/8/layout/cycle5"/>
    <dgm:cxn modelId="{48912503-7196-43B3-B312-400276640DD1}" type="presParOf" srcId="{73858159-951D-4C5C-A03A-6B734A4FCC29}" destId="{3AF3FB8E-916B-47A3-B0D2-1AA2A2328FDA}" srcOrd="2" destOrd="0" presId="urn:microsoft.com/office/officeart/2005/8/layout/cycle5"/>
    <dgm:cxn modelId="{37B1BF4E-4042-4D17-8C42-B7C588370E7B}" type="presParOf" srcId="{73858159-951D-4C5C-A03A-6B734A4FCC29}" destId="{8BC1704C-2045-4050-B158-3EA0A9AE7D9D}" srcOrd="3" destOrd="0" presId="urn:microsoft.com/office/officeart/2005/8/layout/cycle5"/>
    <dgm:cxn modelId="{2DC59E7C-577A-49D6-A45B-5C01B1D8A6A0}" type="presParOf" srcId="{73858159-951D-4C5C-A03A-6B734A4FCC29}" destId="{F334792F-5978-429D-AC0C-FF9450BCBD41}" srcOrd="4" destOrd="0" presId="urn:microsoft.com/office/officeart/2005/8/layout/cycle5"/>
    <dgm:cxn modelId="{C4942E3C-0C5B-49F9-B92D-5F724519D05C}" type="presParOf" srcId="{73858159-951D-4C5C-A03A-6B734A4FCC29}" destId="{2F4223B1-7EAB-4594-B693-9D9E1806ECAA}" srcOrd="5" destOrd="0" presId="urn:microsoft.com/office/officeart/2005/8/layout/cycle5"/>
    <dgm:cxn modelId="{488EB431-473E-47A8-ACE2-FAD30F55C322}" type="presParOf" srcId="{73858159-951D-4C5C-A03A-6B734A4FCC29}" destId="{746F9923-7725-466B-92CB-D40DB47FF0B1}" srcOrd="6" destOrd="0" presId="urn:microsoft.com/office/officeart/2005/8/layout/cycle5"/>
    <dgm:cxn modelId="{AC110EA3-DD4C-400C-8A58-27F926447AF3}" type="presParOf" srcId="{73858159-951D-4C5C-A03A-6B734A4FCC29}" destId="{99F054D5-95FC-4EE6-893B-28C0B78CFAF8}" srcOrd="7" destOrd="0" presId="urn:microsoft.com/office/officeart/2005/8/layout/cycle5"/>
    <dgm:cxn modelId="{70E97709-4182-41EA-A58D-ACFEC8D9802D}" type="presParOf" srcId="{73858159-951D-4C5C-A03A-6B734A4FCC29}" destId="{1CC1E611-6BBC-4F1A-94B0-8598469983CF}" srcOrd="8" destOrd="0" presId="urn:microsoft.com/office/officeart/2005/8/layout/cycle5"/>
    <dgm:cxn modelId="{A630AE33-F7D2-481F-B5FA-516A8A535147}" type="presParOf" srcId="{73858159-951D-4C5C-A03A-6B734A4FCC29}" destId="{416F7201-48D4-470A-B6AD-BB98D4DF1719}" srcOrd="9" destOrd="0" presId="urn:microsoft.com/office/officeart/2005/8/layout/cycle5"/>
    <dgm:cxn modelId="{911EA849-3E92-4413-B383-DAAE4162A97B}" type="presParOf" srcId="{73858159-951D-4C5C-A03A-6B734A4FCC29}" destId="{F5140965-21F4-4918-8AFA-D986645B3CDF}" srcOrd="10" destOrd="0" presId="urn:microsoft.com/office/officeart/2005/8/layout/cycle5"/>
    <dgm:cxn modelId="{311D6EBA-5A40-4C2B-A233-4B23BBF85DAB}" type="presParOf" srcId="{73858159-951D-4C5C-A03A-6B734A4FCC29}" destId="{A72E0D91-2343-4633-9DF2-8DA373BB7C57}" srcOrd="11" destOrd="0" presId="urn:microsoft.com/office/officeart/2005/8/layout/cycle5"/>
    <dgm:cxn modelId="{7AE9A385-105F-4118-B37A-41064D75AAA4}" type="presParOf" srcId="{73858159-951D-4C5C-A03A-6B734A4FCC29}" destId="{67C26A72-7967-4072-94FB-93284723F96A}" srcOrd="12" destOrd="0" presId="urn:microsoft.com/office/officeart/2005/8/layout/cycle5"/>
    <dgm:cxn modelId="{DB586E24-E689-446F-AD5F-37BB5DFBA927}" type="presParOf" srcId="{73858159-951D-4C5C-A03A-6B734A4FCC29}" destId="{C52AA542-8627-4101-AEB2-4FB9080621C1}" srcOrd="13" destOrd="0" presId="urn:microsoft.com/office/officeart/2005/8/layout/cycle5"/>
    <dgm:cxn modelId="{468AD4A2-F1BA-4453-B2A8-D99DC5C3F1D9}" type="presParOf" srcId="{73858159-951D-4C5C-A03A-6B734A4FCC29}" destId="{9374CE0A-245D-4FBD-A976-F6B8246D911F}" srcOrd="14" destOrd="0" presId="urn:microsoft.com/office/officeart/2005/8/layout/cycle5"/>
    <dgm:cxn modelId="{6339F4A0-E94C-4096-8A3B-6F8E04A29339}" type="presParOf" srcId="{73858159-951D-4C5C-A03A-6B734A4FCC29}" destId="{0DB28270-F77B-418B-A399-1521F80A9698}" srcOrd="15" destOrd="0" presId="urn:microsoft.com/office/officeart/2005/8/layout/cycle5"/>
    <dgm:cxn modelId="{F4D173B0-D2B1-4770-8BD0-C576B6BEF7D2}" type="presParOf" srcId="{73858159-951D-4C5C-A03A-6B734A4FCC29}" destId="{E806A76B-A122-4153-ADD3-CBDD4A92841A}" srcOrd="16" destOrd="0" presId="urn:microsoft.com/office/officeart/2005/8/layout/cycle5"/>
    <dgm:cxn modelId="{103416B0-0EC2-4F24-B673-BB373EF7C728}" type="presParOf" srcId="{73858159-951D-4C5C-A03A-6B734A4FCC29}" destId="{A4F1BD35-A841-45CD-B7A5-73BA6275BD5B}" srcOrd="17" destOrd="0" presId="urn:microsoft.com/office/officeart/2005/8/layout/cycle5"/>
    <dgm:cxn modelId="{12A64006-B5D4-4C0C-993B-20D9B6A1661A}" type="presParOf" srcId="{73858159-951D-4C5C-A03A-6B734A4FCC29}" destId="{0674899C-DFE2-440E-9D3D-59B8F5C52121}" srcOrd="18" destOrd="0" presId="urn:microsoft.com/office/officeart/2005/8/layout/cycle5"/>
    <dgm:cxn modelId="{7BF4CA41-D159-4B6A-B41D-2F31A86E91C3}" type="presParOf" srcId="{73858159-951D-4C5C-A03A-6B734A4FCC29}" destId="{AECFCB20-7402-4BB2-942F-1D55F276CCE3}" srcOrd="19" destOrd="0" presId="urn:microsoft.com/office/officeart/2005/8/layout/cycle5"/>
    <dgm:cxn modelId="{8D1AEBE8-2B34-4D90-983B-AC51B91C97C2}" type="presParOf" srcId="{73858159-951D-4C5C-A03A-6B734A4FCC29}" destId="{02564BBC-9FB0-4218-B604-F87397EAF92B}" srcOrd="20" destOrd="0" presId="urn:microsoft.com/office/officeart/2005/8/layout/cycle5"/>
    <dgm:cxn modelId="{1D0551A7-703C-48B8-B369-1172CEDDB0FA}" type="presParOf" srcId="{73858159-951D-4C5C-A03A-6B734A4FCC29}" destId="{444677BB-48C1-45F5-A3AF-72FF6179CE06}" srcOrd="21" destOrd="0" presId="urn:microsoft.com/office/officeart/2005/8/layout/cycle5"/>
    <dgm:cxn modelId="{ED6662DF-1E7E-42E4-9650-C0C5054D1891}" type="presParOf" srcId="{73858159-951D-4C5C-A03A-6B734A4FCC29}" destId="{7C0BF547-DCAB-460E-9FFC-28704599CB99}" srcOrd="22" destOrd="0" presId="urn:microsoft.com/office/officeart/2005/8/layout/cycle5"/>
    <dgm:cxn modelId="{B9A09757-4BEC-48B6-9CDE-1CCEBDE0D551}" type="presParOf" srcId="{73858159-951D-4C5C-A03A-6B734A4FCC29}" destId="{32DA4AD7-CA5E-4259-84EC-AC0B86D05C78}" srcOrd="23" destOrd="0" presId="urn:microsoft.com/office/officeart/2005/8/layout/cycle5"/>
    <dgm:cxn modelId="{D2666CC0-123A-4907-9382-CA2FAE58A392}" type="presParOf" srcId="{73858159-951D-4C5C-A03A-6B734A4FCC29}" destId="{1548A9F3-0F86-47DF-A47D-66404CD48DEA}" srcOrd="24" destOrd="0" presId="urn:microsoft.com/office/officeart/2005/8/layout/cycle5"/>
    <dgm:cxn modelId="{B8A78BBE-36FF-4F06-A5DE-2DE050E628CE}" type="presParOf" srcId="{73858159-951D-4C5C-A03A-6B734A4FCC29}" destId="{352997EE-41D4-4109-8AE5-4B761CBFB6D9}" srcOrd="25" destOrd="0" presId="urn:microsoft.com/office/officeart/2005/8/layout/cycle5"/>
    <dgm:cxn modelId="{DADB268A-2B82-4909-9539-D2847C772D85}" type="presParOf" srcId="{73858159-951D-4C5C-A03A-6B734A4FCC29}" destId="{B6AFB44D-7743-4D72-B8A5-B7BB9EBF4CFD}" srcOrd="26"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360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0973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126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661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385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3005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608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351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8592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9335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8259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0029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1653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6873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3544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097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9/10/2013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902819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28401" y="695460"/>
            <a:ext cx="8574622" cy="4266724"/>
          </a:xfrm>
        </p:spPr>
        <p:txBody>
          <a:bodyPr>
            <a:noAutofit/>
          </a:bodyPr>
          <a:lstStyle/>
          <a:p>
            <a:r>
              <a:rPr lang="es-ES" sz="4400" b="1" dirty="0"/>
              <a:t>SISTEMA DE PROTECCIÓN INTEGRAL APLICABLE A REDES DE AREA METROPOLITANA PRIVADAS Y REDES DE ÁREA DE CAMPUS CONTRA ATAQUES DE MALWARE MODERNO </a:t>
            </a:r>
            <a:endParaRPr lang="es-EC" sz="4400" b="1" dirty="0"/>
          </a:p>
        </p:txBody>
      </p:sp>
      <p:sp>
        <p:nvSpPr>
          <p:cNvPr id="3" name="Subtítulo 2"/>
          <p:cNvSpPr>
            <a:spLocks noGrp="1"/>
          </p:cNvSpPr>
          <p:nvPr>
            <p:ph type="subTitle" idx="1"/>
          </p:nvPr>
        </p:nvSpPr>
        <p:spPr>
          <a:xfrm>
            <a:off x="4515378" y="5541732"/>
            <a:ext cx="6987645" cy="1103767"/>
          </a:xfrm>
        </p:spPr>
        <p:txBody>
          <a:bodyPr/>
          <a:lstStyle/>
          <a:p>
            <a:r>
              <a:rPr lang="es-EC" dirty="0" smtClean="0"/>
              <a:t>Autores: 	Pablo Alberto Atiaga Galeas</a:t>
            </a:r>
          </a:p>
          <a:p>
            <a:r>
              <a:rPr lang="es-EC" dirty="0" smtClean="0"/>
              <a:t>			Grace Katherine Arteaga Delgado</a:t>
            </a:r>
            <a:endParaRPr lang="es-EC" dirty="0"/>
          </a:p>
        </p:txBody>
      </p:sp>
    </p:spTree>
    <p:extLst>
      <p:ext uri="{BB962C8B-B14F-4D97-AF65-F5344CB8AC3E}">
        <p14:creationId xmlns:p14="http://schemas.microsoft.com/office/powerpoint/2010/main" val="250357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PALO ALTO NETWORKS</a:t>
            </a:r>
          </a:p>
        </p:txBody>
      </p:sp>
      <p:sp>
        <p:nvSpPr>
          <p:cNvPr id="3" name="Marcador de texto 2"/>
          <p:cNvSpPr>
            <a:spLocks noGrp="1"/>
          </p:cNvSpPr>
          <p:nvPr>
            <p:ph type="body" idx="1"/>
          </p:nvPr>
        </p:nvSpPr>
        <p:spPr/>
        <p:txBody>
          <a:bodyPr/>
          <a:lstStyle/>
          <a:p>
            <a:r>
              <a:rPr lang="es-EC" dirty="0" smtClean="0"/>
              <a:t>Ventajas:</a:t>
            </a:r>
            <a:endParaRPr lang="es-EC" dirty="0"/>
          </a:p>
        </p:txBody>
      </p:sp>
      <p:sp>
        <p:nvSpPr>
          <p:cNvPr id="4" name="Marcador de contenido 3"/>
          <p:cNvSpPr>
            <a:spLocks noGrp="1"/>
          </p:cNvSpPr>
          <p:nvPr>
            <p:ph sz="half" idx="2"/>
          </p:nvPr>
        </p:nvSpPr>
        <p:spPr>
          <a:xfrm>
            <a:off x="2589212" y="2548966"/>
            <a:ext cx="4342893" cy="3993502"/>
          </a:xfrm>
        </p:spPr>
        <p:txBody>
          <a:bodyPr>
            <a:normAutofit fontScale="77500" lnSpcReduction="20000"/>
          </a:bodyPr>
          <a:lstStyle/>
          <a:p>
            <a:pPr lvl="0"/>
            <a:r>
              <a:rPr lang="es-EC" dirty="0" smtClean="0"/>
              <a:t>Amigable</a:t>
            </a:r>
          </a:p>
          <a:p>
            <a:pPr lvl="0"/>
            <a:r>
              <a:rPr lang="es-EC" dirty="0" smtClean="0"/>
              <a:t>Latencia muy baja</a:t>
            </a:r>
          </a:p>
          <a:p>
            <a:pPr lvl="0"/>
            <a:r>
              <a:rPr lang="es-EC" dirty="0" smtClean="0"/>
              <a:t>Políticas </a:t>
            </a:r>
            <a:r>
              <a:rPr lang="es-EC" dirty="0"/>
              <a:t>unificadas</a:t>
            </a:r>
          </a:p>
          <a:p>
            <a:pPr lvl="0"/>
            <a:r>
              <a:rPr lang="es-EC" dirty="0"/>
              <a:t>Puede descifrar el tráfico SSL y SSH</a:t>
            </a:r>
          </a:p>
          <a:p>
            <a:pPr lvl="0"/>
            <a:r>
              <a:rPr lang="es-EC" dirty="0"/>
              <a:t>Líder en el cuadrante de </a:t>
            </a:r>
            <a:r>
              <a:rPr lang="es-EC" dirty="0" err="1"/>
              <a:t>Gartner</a:t>
            </a:r>
            <a:r>
              <a:rPr lang="es-EC" dirty="0"/>
              <a:t> y el más visionario</a:t>
            </a:r>
          </a:p>
          <a:p>
            <a:pPr lvl="0"/>
            <a:r>
              <a:rPr lang="es-EC" dirty="0"/>
              <a:t>Identifica aplicaciones</a:t>
            </a:r>
          </a:p>
          <a:p>
            <a:pPr lvl="0"/>
            <a:r>
              <a:rPr lang="es-EC" dirty="0"/>
              <a:t>Identifica usuarios</a:t>
            </a:r>
          </a:p>
          <a:p>
            <a:pPr lvl="0"/>
            <a:r>
              <a:rPr lang="es-EC" dirty="0"/>
              <a:t>Puede crear firmas de ataques basados en su comportamiento</a:t>
            </a:r>
          </a:p>
          <a:p>
            <a:pPr lvl="0"/>
            <a:r>
              <a:rPr lang="es-EC" dirty="0" err="1"/>
              <a:t>Degradamiento</a:t>
            </a:r>
            <a:r>
              <a:rPr lang="es-EC" dirty="0"/>
              <a:t> de rendimiento muy bajo</a:t>
            </a:r>
          </a:p>
          <a:p>
            <a:pPr lvl="0"/>
            <a:r>
              <a:rPr lang="es-EC" dirty="0"/>
              <a:t>Es muy versátil en </a:t>
            </a:r>
            <a:r>
              <a:rPr lang="es-EC" dirty="0" err="1"/>
              <a:t>networking</a:t>
            </a:r>
            <a:r>
              <a:rPr lang="es-EC" dirty="0"/>
              <a:t>, sobre todo para la creación de </a:t>
            </a:r>
            <a:r>
              <a:rPr lang="es-EC" dirty="0" err="1"/>
              <a:t>VPN’s</a:t>
            </a:r>
            <a:endParaRPr lang="es-EC" dirty="0"/>
          </a:p>
          <a:p>
            <a:pPr lvl="0"/>
            <a:r>
              <a:rPr lang="es-EC" dirty="0"/>
              <a:t>Da protección completa a usuarios </a:t>
            </a:r>
            <a:r>
              <a:rPr lang="es-EC" dirty="0" smtClean="0"/>
              <a:t>remotos</a:t>
            </a:r>
            <a:endParaRPr lang="es-EC" dirty="0"/>
          </a:p>
        </p:txBody>
      </p:sp>
      <p:sp>
        <p:nvSpPr>
          <p:cNvPr id="5" name="Marcador de texto 4"/>
          <p:cNvSpPr>
            <a:spLocks noGrp="1"/>
          </p:cNvSpPr>
          <p:nvPr>
            <p:ph type="body" sz="quarter" idx="3"/>
          </p:nvPr>
        </p:nvSpPr>
        <p:spPr/>
        <p:txBody>
          <a:bodyPr/>
          <a:lstStyle/>
          <a:p>
            <a:r>
              <a:rPr lang="es-EC" dirty="0" smtClean="0"/>
              <a:t>Desventajas:</a:t>
            </a:r>
            <a:endParaRPr lang="es-EC" dirty="0"/>
          </a:p>
        </p:txBody>
      </p:sp>
      <p:sp>
        <p:nvSpPr>
          <p:cNvPr id="6" name="Marcador de contenido 5"/>
          <p:cNvSpPr>
            <a:spLocks noGrp="1"/>
          </p:cNvSpPr>
          <p:nvPr>
            <p:ph sz="quarter" idx="4"/>
          </p:nvPr>
        </p:nvSpPr>
        <p:spPr/>
        <p:txBody>
          <a:bodyPr/>
          <a:lstStyle/>
          <a:p>
            <a:pPr lvl="0"/>
            <a:r>
              <a:rPr lang="es-EC" sz="1400" dirty="0"/>
              <a:t>Es el firewall más costoso del mercado.</a:t>
            </a:r>
          </a:p>
          <a:p>
            <a:pPr lvl="0"/>
            <a:r>
              <a:rPr lang="es-EC" sz="1400" dirty="0"/>
              <a:t>El sistema de prevención de intrusos es basado en firmas</a:t>
            </a:r>
          </a:p>
          <a:p>
            <a:endParaRPr lang="es-EC" dirty="0"/>
          </a:p>
        </p:txBody>
      </p:sp>
    </p:spTree>
    <p:extLst>
      <p:ext uri="{BB962C8B-B14F-4D97-AF65-F5344CB8AC3E}">
        <p14:creationId xmlns:p14="http://schemas.microsoft.com/office/powerpoint/2010/main" val="125451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FIREEYE</a:t>
            </a:r>
            <a:endParaRPr lang="es-EC" dirty="0"/>
          </a:p>
        </p:txBody>
      </p:sp>
      <p:sp>
        <p:nvSpPr>
          <p:cNvPr id="3" name="Marcador de contenido 2"/>
          <p:cNvSpPr>
            <a:spLocks noGrp="1"/>
          </p:cNvSpPr>
          <p:nvPr>
            <p:ph idx="1"/>
          </p:nvPr>
        </p:nvSpPr>
        <p:spPr>
          <a:xfrm>
            <a:off x="2589212" y="2133599"/>
            <a:ext cx="8915400" cy="1240666"/>
          </a:xfrm>
        </p:spPr>
        <p:txBody>
          <a:bodyPr>
            <a:normAutofit/>
          </a:bodyPr>
          <a:lstStyle/>
          <a:p>
            <a:r>
              <a:rPr lang="es-EC" dirty="0" smtClean="0"/>
              <a:t>El </a:t>
            </a:r>
            <a:r>
              <a:rPr lang="es-EC" dirty="0"/>
              <a:t>sistema de protección de malware para tráfico web (Web MPS) se encarga de controlar el vector de amenazas web. Es un sistema cerrado capaz de controlar </a:t>
            </a:r>
            <a:r>
              <a:rPr lang="es-EC" dirty="0" err="1"/>
              <a:t>exploits</a:t>
            </a:r>
            <a:r>
              <a:rPr lang="es-EC" dirty="0"/>
              <a:t> web en tráfico de entrada y de salida y </a:t>
            </a:r>
            <a:r>
              <a:rPr lang="es-EC" dirty="0" err="1"/>
              <a:t>callbacks</a:t>
            </a:r>
            <a:r>
              <a:rPr lang="es-EC" dirty="0"/>
              <a:t> </a:t>
            </a:r>
            <a:r>
              <a:rPr lang="es-EC" dirty="0" smtClean="0"/>
              <a:t>en </a:t>
            </a:r>
            <a:r>
              <a:rPr lang="es-EC" dirty="0"/>
              <a:t>diferentes protocolos. </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685581" y="3551347"/>
            <a:ext cx="8377372" cy="2716601"/>
          </a:xfrm>
          <a:prstGeom prst="rect">
            <a:avLst/>
          </a:prstGeom>
          <a:noFill/>
          <a:ln>
            <a:solidFill>
              <a:schemeClr val="bg1">
                <a:lumMod val="75000"/>
              </a:schemeClr>
            </a:solidFill>
          </a:ln>
        </p:spPr>
      </p:pic>
    </p:spTree>
    <p:extLst>
      <p:ext uri="{BB962C8B-B14F-4D97-AF65-F5344CB8AC3E}">
        <p14:creationId xmlns:p14="http://schemas.microsoft.com/office/powerpoint/2010/main" val="2878496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FIREEYE</a:t>
            </a:r>
            <a:endParaRPr lang="es-EC" dirty="0"/>
          </a:p>
        </p:txBody>
      </p:sp>
      <p:sp>
        <p:nvSpPr>
          <p:cNvPr id="3" name="Marcador de texto 2"/>
          <p:cNvSpPr>
            <a:spLocks noGrp="1"/>
          </p:cNvSpPr>
          <p:nvPr>
            <p:ph type="body" idx="1"/>
          </p:nvPr>
        </p:nvSpPr>
        <p:spPr/>
        <p:txBody>
          <a:bodyPr/>
          <a:lstStyle/>
          <a:p>
            <a:r>
              <a:rPr lang="es-EC" dirty="0" smtClean="0"/>
              <a:t>Ventajas:</a:t>
            </a:r>
            <a:endParaRPr lang="es-EC" dirty="0"/>
          </a:p>
        </p:txBody>
      </p:sp>
      <p:sp>
        <p:nvSpPr>
          <p:cNvPr id="4" name="Marcador de contenido 3"/>
          <p:cNvSpPr>
            <a:spLocks noGrp="1"/>
          </p:cNvSpPr>
          <p:nvPr>
            <p:ph sz="half" idx="2"/>
          </p:nvPr>
        </p:nvSpPr>
        <p:spPr>
          <a:xfrm>
            <a:off x="2589212" y="2548966"/>
            <a:ext cx="4342893" cy="3993502"/>
          </a:xfrm>
        </p:spPr>
        <p:txBody>
          <a:bodyPr>
            <a:normAutofit fontScale="92500" lnSpcReduction="10000"/>
          </a:bodyPr>
          <a:lstStyle/>
          <a:p>
            <a:pPr lvl="0"/>
            <a:r>
              <a:rPr lang="es-EC" dirty="0"/>
              <a:t>Es capaz de detectar cualquier tipo de malware sofisticado.</a:t>
            </a:r>
          </a:p>
          <a:p>
            <a:pPr lvl="0"/>
            <a:r>
              <a:rPr lang="es-EC" dirty="0"/>
              <a:t>Es capaz de detener </a:t>
            </a:r>
            <a:r>
              <a:rPr lang="es-EC" dirty="0" err="1"/>
              <a:t>callbacks</a:t>
            </a:r>
            <a:r>
              <a:rPr lang="es-EC" dirty="0"/>
              <a:t> en caso de que ingrese un host infectado.</a:t>
            </a:r>
          </a:p>
          <a:p>
            <a:pPr lvl="0"/>
            <a:r>
              <a:rPr lang="es-EC" dirty="0"/>
              <a:t>Fácil instalación y configuración.</a:t>
            </a:r>
          </a:p>
          <a:p>
            <a:pPr lvl="0"/>
            <a:r>
              <a:rPr lang="es-EC" dirty="0"/>
              <a:t>Es capaz de enviar notificaciones vía correo electrónico o vía </a:t>
            </a:r>
            <a:r>
              <a:rPr lang="es-EC" dirty="0" err="1"/>
              <a:t>syslog</a:t>
            </a:r>
            <a:r>
              <a:rPr lang="es-EC" dirty="0"/>
              <a:t> hacia un sistema de correlación de eventos.</a:t>
            </a:r>
          </a:p>
          <a:p>
            <a:pPr lvl="0"/>
            <a:r>
              <a:rPr lang="es-EC" dirty="0"/>
              <a:t>No genera latencia.</a:t>
            </a:r>
          </a:p>
          <a:p>
            <a:pPr lvl="0"/>
            <a:r>
              <a:rPr lang="es-EC" dirty="0"/>
              <a:t>Recibe colaboraciones de todas las partes del mundo (MPC Network</a:t>
            </a:r>
            <a:r>
              <a:rPr lang="es-EC" dirty="0" smtClean="0"/>
              <a:t>).</a:t>
            </a:r>
            <a:endParaRPr lang="es-EC" dirty="0"/>
          </a:p>
        </p:txBody>
      </p:sp>
      <p:sp>
        <p:nvSpPr>
          <p:cNvPr id="5" name="Marcador de texto 4"/>
          <p:cNvSpPr>
            <a:spLocks noGrp="1"/>
          </p:cNvSpPr>
          <p:nvPr>
            <p:ph type="body" sz="quarter" idx="3"/>
          </p:nvPr>
        </p:nvSpPr>
        <p:spPr/>
        <p:txBody>
          <a:bodyPr/>
          <a:lstStyle/>
          <a:p>
            <a:r>
              <a:rPr lang="es-EC" dirty="0" smtClean="0"/>
              <a:t>Desventajas:</a:t>
            </a:r>
            <a:endParaRPr lang="es-EC" dirty="0"/>
          </a:p>
        </p:txBody>
      </p:sp>
      <p:sp>
        <p:nvSpPr>
          <p:cNvPr id="6" name="Marcador de contenido 5"/>
          <p:cNvSpPr>
            <a:spLocks noGrp="1"/>
          </p:cNvSpPr>
          <p:nvPr>
            <p:ph sz="quarter" idx="4"/>
          </p:nvPr>
        </p:nvSpPr>
        <p:spPr/>
        <p:txBody>
          <a:bodyPr>
            <a:normAutofit/>
          </a:bodyPr>
          <a:lstStyle/>
          <a:p>
            <a:pPr lvl="0"/>
            <a:r>
              <a:rPr lang="es-EC" sz="1700" dirty="0"/>
              <a:t>No es capaz de descifrar tráfico.</a:t>
            </a:r>
          </a:p>
          <a:p>
            <a:pPr lvl="0"/>
            <a:r>
              <a:rPr lang="es-EC" sz="1700" dirty="0"/>
              <a:t>Debido a la cantidad de interfaces tiene limitaciones para colocar el equipo en sectores internos.</a:t>
            </a:r>
          </a:p>
          <a:p>
            <a:pPr lvl="0"/>
            <a:r>
              <a:rPr lang="es-EC" sz="1700" dirty="0"/>
              <a:t>El equipo más grande soporta 1Gbps de </a:t>
            </a:r>
            <a:r>
              <a:rPr lang="es-EC" sz="1700" dirty="0" err="1"/>
              <a:t>thoughput</a:t>
            </a:r>
            <a:r>
              <a:rPr lang="es-EC" sz="1700" dirty="0"/>
              <a:t>, lo que limita su funcionamiento en ambientes muy grandes.</a:t>
            </a:r>
          </a:p>
          <a:p>
            <a:pPr lvl="0"/>
            <a:r>
              <a:rPr lang="es-EC" sz="1700" dirty="0" smtClean="0"/>
              <a:t>Es </a:t>
            </a:r>
            <a:r>
              <a:rPr lang="es-EC" sz="1700" dirty="0"/>
              <a:t>una herramienta costosa</a:t>
            </a:r>
            <a:r>
              <a:rPr lang="es-EC" sz="1700" dirty="0" smtClean="0"/>
              <a:t>.</a:t>
            </a:r>
            <a:endParaRPr lang="es-EC" sz="1700" dirty="0"/>
          </a:p>
        </p:txBody>
      </p:sp>
    </p:spTree>
    <p:extLst>
      <p:ext uri="{BB962C8B-B14F-4D97-AF65-F5344CB8AC3E}">
        <p14:creationId xmlns:p14="http://schemas.microsoft.com/office/powerpoint/2010/main" val="3818416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SNORT</a:t>
            </a:r>
            <a:endParaRPr lang="es-EC" dirty="0"/>
          </a:p>
        </p:txBody>
      </p:sp>
      <p:sp>
        <p:nvSpPr>
          <p:cNvPr id="5" name="Rectangle 2"/>
          <p:cNvSpPr>
            <a:spLocks noChangeArrowheads="1"/>
          </p:cNvSpPr>
          <p:nvPr/>
        </p:nvSpPr>
        <p:spPr bwMode="auto">
          <a:xfrm>
            <a:off x="3915177" y="1905000"/>
            <a:ext cx="1591659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268686098"/>
              </p:ext>
            </p:extLst>
          </p:nvPr>
        </p:nvGraphicFramePr>
        <p:xfrm>
          <a:off x="4314422" y="1905000"/>
          <a:ext cx="4725240" cy="4700370"/>
        </p:xfrm>
        <a:graphic>
          <a:graphicData uri="http://schemas.openxmlformats.org/presentationml/2006/ole">
            <mc:AlternateContent xmlns:mc="http://schemas.openxmlformats.org/markup-compatibility/2006">
              <mc:Choice xmlns:v="urn:schemas-microsoft-com:vml" Requires="v">
                <p:oleObj spid="_x0000_s2075" name="Visio" r:id="rId3" imgW="4733143" imgH="4715200" progId="Visio.Drawing.11">
                  <p:embed/>
                </p:oleObj>
              </mc:Choice>
              <mc:Fallback>
                <p:oleObj name="Visio" r:id="rId3" imgW="4733143" imgH="471520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422" y="1905000"/>
                        <a:ext cx="4725240" cy="4700370"/>
                      </a:xfrm>
                      <a:prstGeom prst="rect">
                        <a:avLst/>
                      </a:prstGeom>
                      <a:noFill/>
                    </p:spPr>
                  </p:pic>
                </p:oleObj>
              </mc:Fallback>
            </mc:AlternateContent>
          </a:graphicData>
        </a:graphic>
      </p:graphicFrame>
    </p:spTree>
    <p:extLst>
      <p:ext uri="{BB962C8B-B14F-4D97-AF65-F5344CB8AC3E}">
        <p14:creationId xmlns:p14="http://schemas.microsoft.com/office/powerpoint/2010/main" val="358993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SNORT</a:t>
            </a:r>
            <a:endParaRPr lang="es-EC" dirty="0"/>
          </a:p>
        </p:txBody>
      </p:sp>
      <p:sp>
        <p:nvSpPr>
          <p:cNvPr id="3" name="Marcador de texto 2"/>
          <p:cNvSpPr>
            <a:spLocks noGrp="1"/>
          </p:cNvSpPr>
          <p:nvPr>
            <p:ph type="body" idx="1"/>
          </p:nvPr>
        </p:nvSpPr>
        <p:spPr/>
        <p:txBody>
          <a:bodyPr/>
          <a:lstStyle/>
          <a:p>
            <a:r>
              <a:rPr lang="es-EC" dirty="0" smtClean="0"/>
              <a:t>Ventajas:</a:t>
            </a:r>
            <a:endParaRPr lang="es-EC" dirty="0"/>
          </a:p>
        </p:txBody>
      </p:sp>
      <p:sp>
        <p:nvSpPr>
          <p:cNvPr id="4" name="Marcador de contenido 3"/>
          <p:cNvSpPr>
            <a:spLocks noGrp="1"/>
          </p:cNvSpPr>
          <p:nvPr>
            <p:ph sz="half" idx="2"/>
          </p:nvPr>
        </p:nvSpPr>
        <p:spPr>
          <a:xfrm>
            <a:off x="2589212" y="2548966"/>
            <a:ext cx="4342893" cy="3993502"/>
          </a:xfrm>
        </p:spPr>
        <p:txBody>
          <a:bodyPr>
            <a:normAutofit lnSpcReduction="10000"/>
          </a:bodyPr>
          <a:lstStyle/>
          <a:p>
            <a:pPr lvl="0"/>
            <a:r>
              <a:rPr lang="es-ES" dirty="0"/>
              <a:t>Es un software gratuito y de código abierto.</a:t>
            </a:r>
            <a:endParaRPr lang="es-EC" dirty="0"/>
          </a:p>
          <a:p>
            <a:pPr lvl="0"/>
            <a:r>
              <a:rPr lang="es-ES" dirty="0"/>
              <a:t>Tiene gran cantidad de colaboradores alrededor del mundo.</a:t>
            </a:r>
            <a:endParaRPr lang="es-EC" dirty="0"/>
          </a:p>
          <a:p>
            <a:pPr lvl="0"/>
            <a:r>
              <a:rPr lang="es-ES" dirty="0"/>
              <a:t>Es posible la creación de software adicional para mejorar la capacidad de detección de amenazas.</a:t>
            </a:r>
            <a:endParaRPr lang="es-EC" dirty="0"/>
          </a:p>
          <a:p>
            <a:pPr lvl="0"/>
            <a:r>
              <a:rPr lang="es-ES" dirty="0"/>
              <a:t>Se pueden crear reglas propias.</a:t>
            </a:r>
            <a:endParaRPr lang="es-EC" dirty="0"/>
          </a:p>
          <a:p>
            <a:pPr lvl="0"/>
            <a:r>
              <a:rPr lang="es-ES" dirty="0"/>
              <a:t>Proporciona bastante información para un análisis forense.</a:t>
            </a:r>
            <a:endParaRPr lang="es-EC" dirty="0"/>
          </a:p>
        </p:txBody>
      </p:sp>
      <p:sp>
        <p:nvSpPr>
          <p:cNvPr id="5" name="Marcador de texto 4"/>
          <p:cNvSpPr>
            <a:spLocks noGrp="1"/>
          </p:cNvSpPr>
          <p:nvPr>
            <p:ph type="body" sz="quarter" idx="3"/>
          </p:nvPr>
        </p:nvSpPr>
        <p:spPr/>
        <p:txBody>
          <a:bodyPr/>
          <a:lstStyle/>
          <a:p>
            <a:r>
              <a:rPr lang="es-EC" dirty="0" smtClean="0"/>
              <a:t>Desventajas:</a:t>
            </a:r>
            <a:endParaRPr lang="es-EC" dirty="0"/>
          </a:p>
        </p:txBody>
      </p:sp>
      <p:sp>
        <p:nvSpPr>
          <p:cNvPr id="6" name="Marcador de contenido 5"/>
          <p:cNvSpPr>
            <a:spLocks noGrp="1"/>
          </p:cNvSpPr>
          <p:nvPr>
            <p:ph sz="quarter" idx="4"/>
          </p:nvPr>
        </p:nvSpPr>
        <p:spPr/>
        <p:txBody>
          <a:bodyPr>
            <a:normAutofit/>
          </a:bodyPr>
          <a:lstStyle/>
          <a:p>
            <a:pPr lvl="0"/>
            <a:r>
              <a:rPr lang="es-ES" dirty="0"/>
              <a:t>Genera gran cantidad de falsos positivos.</a:t>
            </a:r>
            <a:endParaRPr lang="es-EC" dirty="0"/>
          </a:p>
          <a:p>
            <a:pPr lvl="0"/>
            <a:r>
              <a:rPr lang="es-ES" dirty="0"/>
              <a:t>Requiere bastante esfuerzo, </a:t>
            </a:r>
            <a:r>
              <a:rPr lang="es-ES" dirty="0" err="1"/>
              <a:t>tunning</a:t>
            </a:r>
            <a:r>
              <a:rPr lang="es-ES" dirty="0"/>
              <a:t> de reglas y análisis.</a:t>
            </a:r>
            <a:endParaRPr lang="es-EC" dirty="0"/>
          </a:p>
          <a:p>
            <a:pPr lvl="0"/>
            <a:r>
              <a:rPr lang="es-ES" dirty="0"/>
              <a:t>No es capaz de detectar malware avanzado no basado en firmas.</a:t>
            </a:r>
            <a:endParaRPr lang="es-EC" dirty="0"/>
          </a:p>
        </p:txBody>
      </p:sp>
    </p:spTree>
    <p:extLst>
      <p:ext uri="{BB962C8B-B14F-4D97-AF65-F5344CB8AC3E}">
        <p14:creationId xmlns:p14="http://schemas.microsoft.com/office/powerpoint/2010/main" val="384847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BOTHUNTER</a:t>
            </a:r>
            <a:endParaRPr lang="es-EC" dirty="0"/>
          </a:p>
        </p:txBody>
      </p:sp>
      <p:sp>
        <p:nvSpPr>
          <p:cNvPr id="3" name="Marcador de contenido 2"/>
          <p:cNvSpPr>
            <a:spLocks noGrp="1"/>
          </p:cNvSpPr>
          <p:nvPr>
            <p:ph idx="1"/>
          </p:nvPr>
        </p:nvSpPr>
        <p:spPr>
          <a:xfrm>
            <a:off x="2589212" y="2133600"/>
            <a:ext cx="8915400" cy="764146"/>
          </a:xfrm>
        </p:spPr>
        <p:txBody>
          <a:bodyPr/>
          <a:lstStyle/>
          <a:p>
            <a:r>
              <a:rPr lang="es-EC" dirty="0" err="1"/>
              <a:t>BotHunter</a:t>
            </a:r>
            <a:r>
              <a:rPr lang="es-EC" dirty="0"/>
              <a:t> es un sistema que se enfoca principalmente en la detección de </a:t>
            </a:r>
            <a:r>
              <a:rPr lang="es-EC" dirty="0" err="1"/>
              <a:t>bots</a:t>
            </a:r>
            <a:r>
              <a:rPr lang="es-EC" dirty="0"/>
              <a:t> y </a:t>
            </a:r>
            <a:r>
              <a:rPr lang="es-EC" dirty="0" err="1" smtClean="0"/>
              <a:t>botnets</a:t>
            </a:r>
            <a:r>
              <a:rPr lang="es-EC" dirty="0" smtClean="0"/>
              <a:t>.</a:t>
            </a:r>
            <a:endParaRPr lang="es-EC" dirty="0"/>
          </a:p>
          <a:p>
            <a:endParaRPr lang="es-EC" dirty="0"/>
          </a:p>
        </p:txBody>
      </p:sp>
      <p:pic>
        <p:nvPicPr>
          <p:cNvPr id="4" name="Imagen 3" descr="http://www.securityartwork.es/wp-content/uploads/2010/11/1.jpg"/>
          <p:cNvPicPr/>
          <p:nvPr/>
        </p:nvPicPr>
        <p:blipFill>
          <a:blip r:embed="rId2">
            <a:extLst>
              <a:ext uri="{28A0092B-C50C-407E-A947-70E740481C1C}">
                <a14:useLocalDpi xmlns:a14="http://schemas.microsoft.com/office/drawing/2010/main" val="0"/>
              </a:ext>
            </a:extLst>
          </a:blip>
          <a:srcRect/>
          <a:stretch>
            <a:fillRect/>
          </a:stretch>
        </p:blipFill>
        <p:spPr bwMode="auto">
          <a:xfrm>
            <a:off x="4182238" y="3126346"/>
            <a:ext cx="5402057" cy="3398869"/>
          </a:xfrm>
          <a:prstGeom prst="rect">
            <a:avLst/>
          </a:prstGeom>
          <a:noFill/>
          <a:ln>
            <a:solidFill>
              <a:schemeClr val="bg1">
                <a:lumMod val="75000"/>
              </a:schemeClr>
            </a:solidFill>
          </a:ln>
        </p:spPr>
      </p:pic>
    </p:spTree>
    <p:extLst>
      <p:ext uri="{BB962C8B-B14F-4D97-AF65-F5344CB8AC3E}">
        <p14:creationId xmlns:p14="http://schemas.microsoft.com/office/powerpoint/2010/main" val="4192161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BOTHUNTER</a:t>
            </a:r>
            <a:endParaRPr lang="es-EC" dirty="0"/>
          </a:p>
        </p:txBody>
      </p:sp>
      <p:sp>
        <p:nvSpPr>
          <p:cNvPr id="3" name="Marcador de texto 2"/>
          <p:cNvSpPr>
            <a:spLocks noGrp="1"/>
          </p:cNvSpPr>
          <p:nvPr>
            <p:ph type="body" idx="1"/>
          </p:nvPr>
        </p:nvSpPr>
        <p:spPr/>
        <p:txBody>
          <a:bodyPr/>
          <a:lstStyle/>
          <a:p>
            <a:r>
              <a:rPr lang="es-EC" dirty="0" smtClean="0"/>
              <a:t>Ventajas:</a:t>
            </a:r>
            <a:endParaRPr lang="es-EC" dirty="0"/>
          </a:p>
        </p:txBody>
      </p:sp>
      <p:sp>
        <p:nvSpPr>
          <p:cNvPr id="4" name="Marcador de contenido 3"/>
          <p:cNvSpPr>
            <a:spLocks noGrp="1"/>
          </p:cNvSpPr>
          <p:nvPr>
            <p:ph sz="half" idx="2"/>
          </p:nvPr>
        </p:nvSpPr>
        <p:spPr>
          <a:xfrm>
            <a:off x="2589212" y="2548966"/>
            <a:ext cx="4342893" cy="3993502"/>
          </a:xfrm>
        </p:spPr>
        <p:txBody>
          <a:bodyPr>
            <a:normAutofit fontScale="77500" lnSpcReduction="20000"/>
          </a:bodyPr>
          <a:lstStyle/>
          <a:p>
            <a:pPr lvl="0"/>
            <a:r>
              <a:rPr lang="es-EC" dirty="0"/>
              <a:t>Es un software </a:t>
            </a:r>
            <a:r>
              <a:rPr lang="es-EC" dirty="0" smtClean="0"/>
              <a:t>gratuito.</a:t>
            </a:r>
          </a:p>
          <a:p>
            <a:pPr lvl="0"/>
            <a:r>
              <a:rPr lang="es-EC" dirty="0" smtClean="0"/>
              <a:t>Está </a:t>
            </a:r>
            <a:r>
              <a:rPr lang="es-EC" dirty="0"/>
              <a:t>disponible para varias plataformas (Windows, Linux, </a:t>
            </a:r>
            <a:r>
              <a:rPr lang="es-EC" dirty="0" err="1"/>
              <a:t>FreeBSD</a:t>
            </a:r>
            <a:r>
              <a:rPr lang="es-EC" dirty="0"/>
              <a:t>, Mac OS) en sus diferentes distribuciones. </a:t>
            </a:r>
          </a:p>
          <a:p>
            <a:pPr lvl="0"/>
            <a:r>
              <a:rPr lang="es-EC" dirty="0"/>
              <a:t>Es un sistema que no se basa en firmas sino en comportamiento.</a:t>
            </a:r>
          </a:p>
          <a:p>
            <a:pPr lvl="0"/>
            <a:r>
              <a:rPr lang="es-EC" dirty="0"/>
              <a:t>Ayuda a detectar si los sistemas están formando parte de </a:t>
            </a:r>
            <a:r>
              <a:rPr lang="es-EC" dirty="0" err="1"/>
              <a:t>botnets</a:t>
            </a:r>
            <a:r>
              <a:rPr lang="es-EC" dirty="0"/>
              <a:t>.</a:t>
            </a:r>
          </a:p>
          <a:p>
            <a:pPr lvl="0"/>
            <a:r>
              <a:rPr lang="es-EC" dirty="0"/>
              <a:t>Genera pocos falsos negativos.</a:t>
            </a:r>
          </a:p>
          <a:p>
            <a:pPr lvl="0"/>
            <a:r>
              <a:rPr lang="es-EC" dirty="0"/>
              <a:t>Se pueden detectar las etapas de infección del malware.</a:t>
            </a:r>
          </a:p>
          <a:p>
            <a:pPr lvl="0"/>
            <a:r>
              <a:rPr lang="es-EC" dirty="0"/>
              <a:t>Su configuración es bastante sencilla e intuitiva para los usuarios.</a:t>
            </a:r>
          </a:p>
          <a:p>
            <a:pPr lvl="0"/>
            <a:r>
              <a:rPr lang="es-EC" dirty="0" smtClean="0"/>
              <a:t>Toma </a:t>
            </a:r>
            <a:r>
              <a:rPr lang="es-EC" dirty="0"/>
              <a:t>ventaja en relación de los IDS ya que por medio del </a:t>
            </a:r>
            <a:r>
              <a:rPr lang="es-EC" dirty="0" err="1"/>
              <a:t>plugin</a:t>
            </a:r>
            <a:r>
              <a:rPr lang="es-EC" dirty="0"/>
              <a:t> SLADE se optimiza la utilización de recursos y el tiempo de ejecución es más corto.</a:t>
            </a:r>
          </a:p>
        </p:txBody>
      </p:sp>
      <p:sp>
        <p:nvSpPr>
          <p:cNvPr id="5" name="Marcador de texto 4"/>
          <p:cNvSpPr>
            <a:spLocks noGrp="1"/>
          </p:cNvSpPr>
          <p:nvPr>
            <p:ph type="body" sz="quarter" idx="3"/>
          </p:nvPr>
        </p:nvSpPr>
        <p:spPr/>
        <p:txBody>
          <a:bodyPr/>
          <a:lstStyle/>
          <a:p>
            <a:r>
              <a:rPr lang="es-EC" dirty="0" smtClean="0"/>
              <a:t>Desventajas:</a:t>
            </a:r>
            <a:endParaRPr lang="es-EC" dirty="0"/>
          </a:p>
        </p:txBody>
      </p:sp>
      <p:sp>
        <p:nvSpPr>
          <p:cNvPr id="6" name="Marcador de contenido 5"/>
          <p:cNvSpPr>
            <a:spLocks noGrp="1"/>
          </p:cNvSpPr>
          <p:nvPr>
            <p:ph sz="quarter" idx="4"/>
          </p:nvPr>
        </p:nvSpPr>
        <p:spPr/>
        <p:txBody>
          <a:bodyPr>
            <a:normAutofit/>
          </a:bodyPr>
          <a:lstStyle/>
          <a:p>
            <a:pPr lvl="0"/>
            <a:r>
              <a:rPr lang="es-EC" sz="1400" dirty="0"/>
              <a:t>Requiere realizar un análisis exhaustivo de los resultados para llegar a conclusiones finales</a:t>
            </a:r>
          </a:p>
          <a:p>
            <a:pPr lvl="0"/>
            <a:r>
              <a:rPr lang="es-EC" sz="1400" dirty="0"/>
              <a:t>Entrega gran cantidad de falsos positivos</a:t>
            </a:r>
          </a:p>
          <a:p>
            <a:pPr lvl="0"/>
            <a:r>
              <a:rPr lang="es-EC" sz="1400" dirty="0"/>
              <a:t>No se puede tomar acción sobre el malware que intenta ingresar al equipo víctima.</a:t>
            </a:r>
          </a:p>
        </p:txBody>
      </p:sp>
    </p:spTree>
    <p:extLst>
      <p:ext uri="{BB962C8B-B14F-4D97-AF65-F5344CB8AC3E}">
        <p14:creationId xmlns:p14="http://schemas.microsoft.com/office/powerpoint/2010/main" val="1729907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MODSECURITY</a:t>
            </a:r>
            <a:endParaRPr lang="es-EC" dirty="0"/>
          </a:p>
        </p:txBody>
      </p:sp>
      <p:sp>
        <p:nvSpPr>
          <p:cNvPr id="3" name="Marcador de contenido 2"/>
          <p:cNvSpPr>
            <a:spLocks noGrp="1"/>
          </p:cNvSpPr>
          <p:nvPr>
            <p:ph idx="1"/>
          </p:nvPr>
        </p:nvSpPr>
        <p:spPr>
          <a:xfrm>
            <a:off x="2589212" y="2133599"/>
            <a:ext cx="8915400" cy="4589173"/>
          </a:xfrm>
        </p:spPr>
        <p:txBody>
          <a:bodyPr>
            <a:normAutofit/>
          </a:bodyPr>
          <a:lstStyle/>
          <a:p>
            <a:r>
              <a:rPr lang="es-EC" dirty="0"/>
              <a:t>Es un firewall de aplicaciones web open source, encargado de prevenir ataques contra aplicaciones web, funciona de manera integrada con el servidor web. </a:t>
            </a:r>
            <a:endParaRPr lang="es-EC" dirty="0" smtClean="0"/>
          </a:p>
          <a:p>
            <a:pPr marL="0" indent="0">
              <a:buNone/>
            </a:pPr>
            <a:endParaRPr lang="es-EC" dirty="0" smtClean="0"/>
          </a:p>
          <a:p>
            <a:r>
              <a:rPr lang="es-EC" dirty="0" smtClean="0"/>
              <a:t>La función </a:t>
            </a:r>
            <a:r>
              <a:rPr lang="es-EC" dirty="0"/>
              <a:t>de prevención de ataques se interpone entre el cliente y el servidor, si encuentra una carga maliciosa, puede rechazar la </a:t>
            </a:r>
            <a:r>
              <a:rPr lang="es-EC" dirty="0" smtClean="0"/>
              <a:t>solicitud.</a:t>
            </a:r>
          </a:p>
          <a:p>
            <a:pPr marL="0" indent="0">
              <a:buNone/>
            </a:pPr>
            <a:endParaRPr lang="es-EC" dirty="0" smtClean="0"/>
          </a:p>
          <a:p>
            <a:r>
              <a:rPr lang="es-EC" dirty="0" smtClean="0"/>
              <a:t> Una </a:t>
            </a:r>
            <a:r>
              <a:rPr lang="es-EC" dirty="0"/>
              <a:t>de las características principales de ModSecurity es que todas las acciones que toma, lo hace sin tocar las aplicaciones </a:t>
            </a:r>
            <a:r>
              <a:rPr lang="es-EC" dirty="0" smtClean="0"/>
              <a:t>web</a:t>
            </a:r>
          </a:p>
          <a:p>
            <a:pPr marL="0" indent="0">
              <a:buNone/>
            </a:pPr>
            <a:endParaRPr lang="es-EC" dirty="0"/>
          </a:p>
        </p:txBody>
      </p:sp>
    </p:spTree>
    <p:extLst>
      <p:ext uri="{BB962C8B-B14F-4D97-AF65-F5344CB8AC3E}">
        <p14:creationId xmlns:p14="http://schemas.microsoft.com/office/powerpoint/2010/main" val="3534088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MODSECURITY</a:t>
            </a:r>
            <a:endParaRPr lang="es-EC" dirty="0"/>
          </a:p>
        </p:txBody>
      </p:sp>
      <p:sp>
        <p:nvSpPr>
          <p:cNvPr id="3" name="Marcador de texto 2"/>
          <p:cNvSpPr>
            <a:spLocks noGrp="1"/>
          </p:cNvSpPr>
          <p:nvPr>
            <p:ph type="body" idx="1"/>
          </p:nvPr>
        </p:nvSpPr>
        <p:spPr/>
        <p:txBody>
          <a:bodyPr/>
          <a:lstStyle/>
          <a:p>
            <a:r>
              <a:rPr lang="es-EC" dirty="0" smtClean="0"/>
              <a:t>Ventajas:</a:t>
            </a:r>
            <a:endParaRPr lang="es-EC" dirty="0"/>
          </a:p>
        </p:txBody>
      </p:sp>
      <p:sp>
        <p:nvSpPr>
          <p:cNvPr id="4" name="Marcador de contenido 3"/>
          <p:cNvSpPr>
            <a:spLocks noGrp="1"/>
          </p:cNvSpPr>
          <p:nvPr>
            <p:ph sz="half" idx="2"/>
          </p:nvPr>
        </p:nvSpPr>
        <p:spPr>
          <a:xfrm>
            <a:off x="2589212" y="2548966"/>
            <a:ext cx="4342893" cy="3993502"/>
          </a:xfrm>
        </p:spPr>
        <p:txBody>
          <a:bodyPr>
            <a:normAutofit fontScale="85000" lnSpcReduction="10000"/>
          </a:bodyPr>
          <a:lstStyle/>
          <a:p>
            <a:pPr lvl="0"/>
            <a:r>
              <a:rPr lang="es-EC" dirty="0"/>
              <a:t>ModSecurity permite a los desarrolladores y administradores proteger sus servicios web sin necesidad de realizar modificaciones en el código fuente de las </a:t>
            </a:r>
            <a:r>
              <a:rPr lang="es-EC" dirty="0" smtClean="0"/>
              <a:t>aplicaciones</a:t>
            </a:r>
            <a:r>
              <a:rPr lang="es-EC" dirty="0"/>
              <a:t>.</a:t>
            </a:r>
            <a:r>
              <a:rPr lang="es-EC" dirty="0" smtClean="0"/>
              <a:t> </a:t>
            </a:r>
          </a:p>
          <a:p>
            <a:pPr lvl="0"/>
            <a:r>
              <a:rPr lang="es-EC" dirty="0" smtClean="0"/>
              <a:t>Tiene </a:t>
            </a:r>
            <a:r>
              <a:rPr lang="es-EC" dirty="0"/>
              <a:t>la capacidad de inspeccionar el lenguaje SSL ya que puede desencriptarlo para su análisis.</a:t>
            </a:r>
          </a:p>
          <a:p>
            <a:pPr lvl="0"/>
            <a:r>
              <a:rPr lang="es-EC" dirty="0"/>
              <a:t>Fácil instalación.</a:t>
            </a:r>
          </a:p>
          <a:p>
            <a:pPr lvl="0"/>
            <a:r>
              <a:rPr lang="es-EC" dirty="0" smtClean="0"/>
              <a:t>Filtrado </a:t>
            </a:r>
            <a:r>
              <a:rPr lang="es-EC" dirty="0"/>
              <a:t>simple</a:t>
            </a:r>
          </a:p>
          <a:p>
            <a:pPr lvl="0"/>
            <a:r>
              <a:rPr lang="es-EC" dirty="0"/>
              <a:t>Validación de codificación URL.</a:t>
            </a:r>
          </a:p>
          <a:p>
            <a:pPr lvl="0"/>
            <a:r>
              <a:rPr lang="es-EC" dirty="0"/>
              <a:t>Permite realizar auditorías.</a:t>
            </a:r>
          </a:p>
          <a:p>
            <a:pPr lvl="0"/>
            <a:r>
              <a:rPr lang="es-EC" dirty="0"/>
              <a:t>Prevención de ataques de byte nulo.</a:t>
            </a:r>
          </a:p>
          <a:p>
            <a:pPr lvl="0"/>
            <a:r>
              <a:rPr lang="es-EC" dirty="0"/>
              <a:t>Enmascara la identidad del servidor.</a:t>
            </a:r>
          </a:p>
        </p:txBody>
      </p:sp>
      <p:sp>
        <p:nvSpPr>
          <p:cNvPr id="5" name="Marcador de texto 4"/>
          <p:cNvSpPr>
            <a:spLocks noGrp="1"/>
          </p:cNvSpPr>
          <p:nvPr>
            <p:ph type="body" sz="quarter" idx="3"/>
          </p:nvPr>
        </p:nvSpPr>
        <p:spPr/>
        <p:txBody>
          <a:bodyPr/>
          <a:lstStyle/>
          <a:p>
            <a:r>
              <a:rPr lang="es-EC" dirty="0" smtClean="0"/>
              <a:t>Desventajas:</a:t>
            </a:r>
            <a:endParaRPr lang="es-EC" dirty="0"/>
          </a:p>
        </p:txBody>
      </p:sp>
      <p:sp>
        <p:nvSpPr>
          <p:cNvPr id="6" name="Marcador de contenido 5"/>
          <p:cNvSpPr>
            <a:spLocks noGrp="1"/>
          </p:cNvSpPr>
          <p:nvPr>
            <p:ph sz="quarter" idx="4"/>
          </p:nvPr>
        </p:nvSpPr>
        <p:spPr/>
        <p:txBody>
          <a:bodyPr>
            <a:normAutofit/>
          </a:bodyPr>
          <a:lstStyle/>
          <a:p>
            <a:pPr lvl="0"/>
            <a:r>
              <a:rPr lang="es-EC" sz="1400" dirty="0"/>
              <a:t>No puede detectar ataques de día cero.</a:t>
            </a:r>
          </a:p>
          <a:p>
            <a:pPr lvl="0"/>
            <a:r>
              <a:rPr lang="es-EC" sz="1400" dirty="0"/>
              <a:t>Se demora en obtener nuevas actualizaciones de firmas.</a:t>
            </a:r>
          </a:p>
          <a:p>
            <a:pPr lvl="0"/>
            <a:r>
              <a:rPr lang="es-EC" sz="1400" dirty="0"/>
              <a:t>Disminuye la capacidad de los servidores </a:t>
            </a:r>
            <a:r>
              <a:rPr lang="es-EC" sz="1400" dirty="0" smtClean="0"/>
              <a:t>y de </a:t>
            </a:r>
            <a:r>
              <a:rPr lang="es-EC" sz="1400" dirty="0"/>
              <a:t>las aplicaciones.</a:t>
            </a:r>
          </a:p>
          <a:p>
            <a:pPr lvl="0"/>
            <a:r>
              <a:rPr lang="es-EC" sz="1400" dirty="0"/>
              <a:t>Es necesario tener una buena base de conocimiento para lograr entender los ataques que están intentando ingresar a la red, con el fin de poder crear reglas para mitigar estos riesgos.</a:t>
            </a:r>
          </a:p>
          <a:p>
            <a:pPr lvl="0"/>
            <a:r>
              <a:rPr lang="es-EC" sz="1400" dirty="0"/>
              <a:t>La configuración se la realiza de manera </a:t>
            </a:r>
            <a:r>
              <a:rPr lang="es-EC" sz="1400" dirty="0" smtClean="0"/>
              <a:t>manual.</a:t>
            </a:r>
            <a:endParaRPr lang="es-EC" sz="1400" dirty="0"/>
          </a:p>
        </p:txBody>
      </p:sp>
    </p:spTree>
    <p:extLst>
      <p:ext uri="{BB962C8B-B14F-4D97-AF65-F5344CB8AC3E}">
        <p14:creationId xmlns:p14="http://schemas.microsoft.com/office/powerpoint/2010/main" val="3560036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KFSENSOR</a:t>
            </a:r>
            <a:endParaRPr lang="es-EC" dirty="0"/>
          </a:p>
        </p:txBody>
      </p:sp>
      <p:sp>
        <p:nvSpPr>
          <p:cNvPr id="3" name="Marcador de contenido 2"/>
          <p:cNvSpPr>
            <a:spLocks noGrp="1"/>
          </p:cNvSpPr>
          <p:nvPr>
            <p:ph idx="1"/>
          </p:nvPr>
        </p:nvSpPr>
        <p:spPr>
          <a:xfrm>
            <a:off x="2589212" y="2133599"/>
            <a:ext cx="8915400" cy="4280079"/>
          </a:xfrm>
        </p:spPr>
        <p:txBody>
          <a:bodyPr>
            <a:noAutofit/>
          </a:bodyPr>
          <a:lstStyle/>
          <a:p>
            <a:r>
              <a:rPr lang="es-EC" dirty="0"/>
              <a:t>Un </a:t>
            </a:r>
            <a:r>
              <a:rPr lang="es-EC" dirty="0" err="1"/>
              <a:t>honeypot</a:t>
            </a:r>
            <a:r>
              <a:rPr lang="es-EC" dirty="0"/>
              <a:t> es un sistema que simula ser un servidor en la red vulnerable y se lo pone en la red de manera que pueda ser sondeado y atacado y así se pueda obtener información del atacante</a:t>
            </a:r>
            <a:r>
              <a:rPr lang="es-EC" dirty="0" smtClean="0"/>
              <a:t>.</a:t>
            </a:r>
            <a:endParaRPr lang="es-EC" dirty="0"/>
          </a:p>
          <a:p>
            <a:r>
              <a:rPr lang="es-ES" dirty="0"/>
              <a:t>KFsensor es un </a:t>
            </a:r>
            <a:r>
              <a:rPr lang="es-ES" dirty="0" err="1" smtClean="0"/>
              <a:t>honeypot</a:t>
            </a:r>
            <a:r>
              <a:rPr lang="es-ES" dirty="0" smtClean="0"/>
              <a:t> híbrido </a:t>
            </a:r>
            <a:r>
              <a:rPr lang="es-ES" dirty="0"/>
              <a:t>de mediana interacción que se ejecuta bajo Windows y permite simular servicios vulnerables, escuchar el tráfico de red y además interactuar con servicios o aplicaciones instalados en el sistema operativo.   </a:t>
            </a:r>
            <a:endParaRPr lang="es-EC" dirty="0"/>
          </a:p>
        </p:txBody>
      </p:sp>
    </p:spTree>
    <p:extLst>
      <p:ext uri="{BB962C8B-B14F-4D97-AF65-F5344CB8AC3E}">
        <p14:creationId xmlns:p14="http://schemas.microsoft.com/office/powerpoint/2010/main" val="3079491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CONTENIDO</a:t>
            </a:r>
            <a:endParaRPr lang="es-EC" dirty="0"/>
          </a:p>
        </p:txBody>
      </p:sp>
      <p:sp>
        <p:nvSpPr>
          <p:cNvPr id="3" name="Marcador de contenido 2"/>
          <p:cNvSpPr>
            <a:spLocks noGrp="1"/>
          </p:cNvSpPr>
          <p:nvPr>
            <p:ph idx="1"/>
          </p:nvPr>
        </p:nvSpPr>
        <p:spPr>
          <a:xfrm>
            <a:off x="2589212" y="2133600"/>
            <a:ext cx="8915400" cy="3752046"/>
          </a:xfrm>
        </p:spPr>
        <p:txBody>
          <a:bodyPr>
            <a:normAutofit/>
          </a:bodyPr>
          <a:lstStyle/>
          <a:p>
            <a:r>
              <a:rPr lang="es-ES" dirty="0" smtClean="0"/>
              <a:t>Introducción</a:t>
            </a:r>
          </a:p>
          <a:p>
            <a:r>
              <a:rPr lang="es-ES" dirty="0" smtClean="0"/>
              <a:t>Objetivos</a:t>
            </a:r>
          </a:p>
          <a:p>
            <a:r>
              <a:rPr lang="es-ES" dirty="0" smtClean="0"/>
              <a:t>Topología de la red</a:t>
            </a:r>
            <a:endParaRPr lang="es-ES" dirty="0"/>
          </a:p>
          <a:p>
            <a:r>
              <a:rPr lang="es-ES" dirty="0" smtClean="0"/>
              <a:t>Descripción de las herramientas</a:t>
            </a:r>
            <a:endParaRPr lang="es-ES" dirty="0"/>
          </a:p>
          <a:p>
            <a:r>
              <a:rPr lang="es-ES" dirty="0" smtClean="0"/>
              <a:t>Protección de dispositivos finales</a:t>
            </a:r>
          </a:p>
          <a:p>
            <a:r>
              <a:rPr lang="es-ES" dirty="0" smtClean="0"/>
              <a:t>Factor humano</a:t>
            </a:r>
          </a:p>
          <a:p>
            <a:r>
              <a:rPr lang="es-ES" dirty="0" smtClean="0"/>
              <a:t>Generación de ataques</a:t>
            </a:r>
            <a:endParaRPr lang="es-ES" dirty="0"/>
          </a:p>
          <a:p>
            <a:r>
              <a:rPr lang="es-ES" dirty="0" smtClean="0"/>
              <a:t>Conclusiones</a:t>
            </a:r>
            <a:endParaRPr lang="es-ES" dirty="0"/>
          </a:p>
        </p:txBody>
      </p:sp>
    </p:spTree>
    <p:extLst>
      <p:ext uri="{BB962C8B-B14F-4D97-AF65-F5344CB8AC3E}">
        <p14:creationId xmlns:p14="http://schemas.microsoft.com/office/powerpoint/2010/main" val="2864498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a:t>
            </a:r>
            <a:r>
              <a:rPr lang="es-EC" dirty="0" smtClean="0"/>
              <a:t>KFSENSOR</a:t>
            </a:r>
            <a:endParaRPr lang="es-EC" dirty="0"/>
          </a:p>
        </p:txBody>
      </p:sp>
      <p:sp>
        <p:nvSpPr>
          <p:cNvPr id="3" name="Marcador de texto 2"/>
          <p:cNvSpPr>
            <a:spLocks noGrp="1"/>
          </p:cNvSpPr>
          <p:nvPr>
            <p:ph type="body" idx="1"/>
          </p:nvPr>
        </p:nvSpPr>
        <p:spPr/>
        <p:txBody>
          <a:bodyPr/>
          <a:lstStyle/>
          <a:p>
            <a:r>
              <a:rPr lang="es-EC" dirty="0" smtClean="0"/>
              <a:t>Ventajas:</a:t>
            </a:r>
            <a:endParaRPr lang="es-EC" dirty="0"/>
          </a:p>
        </p:txBody>
      </p:sp>
      <p:sp>
        <p:nvSpPr>
          <p:cNvPr id="4" name="Marcador de contenido 3"/>
          <p:cNvSpPr>
            <a:spLocks noGrp="1"/>
          </p:cNvSpPr>
          <p:nvPr>
            <p:ph sz="half" idx="2"/>
          </p:nvPr>
        </p:nvSpPr>
        <p:spPr>
          <a:xfrm>
            <a:off x="2589212" y="2548966"/>
            <a:ext cx="4342893" cy="3993502"/>
          </a:xfrm>
        </p:spPr>
        <p:txBody>
          <a:bodyPr>
            <a:normAutofit fontScale="85000" lnSpcReduction="10000"/>
          </a:bodyPr>
          <a:lstStyle/>
          <a:p>
            <a:pPr lvl="0"/>
            <a:r>
              <a:rPr lang="es-EC" dirty="0" smtClean="0"/>
              <a:t>Detecciones </a:t>
            </a:r>
            <a:r>
              <a:rPr lang="es-EC" dirty="0"/>
              <a:t>en tiempo real.</a:t>
            </a:r>
          </a:p>
          <a:p>
            <a:pPr lvl="0"/>
            <a:r>
              <a:rPr lang="es-EC" dirty="0"/>
              <a:t>Puede detectar amenazas desconocidas.</a:t>
            </a:r>
          </a:p>
          <a:p>
            <a:pPr lvl="0"/>
            <a:r>
              <a:rPr lang="es-EC" dirty="0"/>
              <a:t>Es eficaz ante amenazas internas y externas.</a:t>
            </a:r>
          </a:p>
          <a:p>
            <a:pPr lvl="0"/>
            <a:r>
              <a:rPr lang="es-EC" dirty="0"/>
              <a:t>Es fácil de usar.</a:t>
            </a:r>
          </a:p>
          <a:p>
            <a:pPr lvl="0"/>
            <a:r>
              <a:rPr lang="es-EC" dirty="0"/>
              <a:t>Se puede configurar según los requerimientos del usuario.</a:t>
            </a:r>
          </a:p>
          <a:p>
            <a:pPr lvl="0"/>
            <a:r>
              <a:rPr lang="es-EC" dirty="0"/>
              <a:t>Emula eficazmente a un servidor.</a:t>
            </a:r>
          </a:p>
          <a:p>
            <a:pPr lvl="0"/>
            <a:r>
              <a:rPr lang="es-EC" dirty="0"/>
              <a:t>Realiza un registro detallado de todas las transacciones.</a:t>
            </a:r>
          </a:p>
          <a:p>
            <a:pPr lvl="0"/>
            <a:r>
              <a:rPr lang="es-EC" dirty="0"/>
              <a:t>Muy bajo número de falsos positivos.</a:t>
            </a:r>
          </a:p>
          <a:p>
            <a:pPr lvl="0"/>
            <a:r>
              <a:rPr lang="es-EC" dirty="0"/>
              <a:t>Se complementa con </a:t>
            </a:r>
            <a:r>
              <a:rPr lang="es-EC" dirty="0" err="1"/>
              <a:t>Snort</a:t>
            </a:r>
            <a:r>
              <a:rPr lang="es-EC" dirty="0"/>
              <a:t> para trabajar con sus reglas.</a:t>
            </a:r>
          </a:p>
        </p:txBody>
      </p:sp>
      <p:sp>
        <p:nvSpPr>
          <p:cNvPr id="5" name="Marcador de texto 4"/>
          <p:cNvSpPr>
            <a:spLocks noGrp="1"/>
          </p:cNvSpPr>
          <p:nvPr>
            <p:ph type="body" sz="quarter" idx="3"/>
          </p:nvPr>
        </p:nvSpPr>
        <p:spPr/>
        <p:txBody>
          <a:bodyPr/>
          <a:lstStyle/>
          <a:p>
            <a:r>
              <a:rPr lang="es-EC" dirty="0" smtClean="0"/>
              <a:t>Desventajas:</a:t>
            </a:r>
            <a:endParaRPr lang="es-EC" dirty="0"/>
          </a:p>
        </p:txBody>
      </p:sp>
      <p:sp>
        <p:nvSpPr>
          <p:cNvPr id="6" name="Marcador de contenido 5"/>
          <p:cNvSpPr>
            <a:spLocks noGrp="1"/>
          </p:cNvSpPr>
          <p:nvPr>
            <p:ph sz="quarter" idx="4"/>
          </p:nvPr>
        </p:nvSpPr>
        <p:spPr/>
        <p:txBody>
          <a:bodyPr>
            <a:normAutofit/>
          </a:bodyPr>
          <a:lstStyle/>
          <a:p>
            <a:pPr lvl="0"/>
            <a:r>
              <a:rPr lang="es-EC" sz="1500" dirty="0"/>
              <a:t>No sirve para eliminar o corregir fallas de inseguridad.</a:t>
            </a:r>
          </a:p>
          <a:p>
            <a:pPr lvl="0"/>
            <a:r>
              <a:rPr lang="es-EC" sz="1500" dirty="0"/>
              <a:t>Aunque genera patrones para un IDS no es capaz de reemplazarlo.</a:t>
            </a:r>
          </a:p>
          <a:p>
            <a:pPr lvl="0"/>
            <a:r>
              <a:rPr lang="es-EC" sz="1500" dirty="0"/>
              <a:t>Si la red posee vulnerabilidades, instalar un </a:t>
            </a:r>
            <a:r>
              <a:rPr lang="es-EC" sz="1500" dirty="0" err="1"/>
              <a:t>Honeypot</a:t>
            </a:r>
            <a:r>
              <a:rPr lang="es-EC" sz="1500" dirty="0"/>
              <a:t> no ayudará a mitigar estas fallas.</a:t>
            </a:r>
          </a:p>
          <a:p>
            <a:pPr lvl="0"/>
            <a:r>
              <a:rPr lang="es-EC" sz="1500" dirty="0"/>
              <a:t>No evitará que un atacante intente ingresar a la red.</a:t>
            </a:r>
          </a:p>
        </p:txBody>
      </p:sp>
    </p:spTree>
    <p:extLst>
      <p:ext uri="{BB962C8B-B14F-4D97-AF65-F5344CB8AC3E}">
        <p14:creationId xmlns:p14="http://schemas.microsoft.com/office/powerpoint/2010/main" val="2855661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PROTECCIÓN DE DISPOSITIVOS FINALES: VULNERABILIDADES</a:t>
            </a:r>
          </a:p>
        </p:txBody>
      </p:sp>
      <p:sp>
        <p:nvSpPr>
          <p:cNvPr id="4" name="Rectangle 2"/>
          <p:cNvSpPr>
            <a:spLocks noChangeArrowheads="1"/>
          </p:cNvSpPr>
          <p:nvPr/>
        </p:nvSpPr>
        <p:spPr bwMode="auto">
          <a:xfrm>
            <a:off x="2917531" y="1997766"/>
            <a:ext cx="1513322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3911443" y="3236737"/>
            <a:ext cx="1668162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3644721" y="1981840"/>
            <a:ext cx="150539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5409125" y="1905000"/>
            <a:ext cx="1634094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2592925" y="1904999"/>
            <a:ext cx="13917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1868974727"/>
              </p:ext>
            </p:extLst>
          </p:nvPr>
        </p:nvGraphicFramePr>
        <p:xfrm>
          <a:off x="3305434" y="2013692"/>
          <a:ext cx="7486668" cy="43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descr="http://t0.gstatic.com/images?q=tbn:ANd9GcTIe3HA8dPq5pmr0sBDW_7Ex7FREDYsNeR6XgESgI4671UwMvn60Q"/>
          <p:cNvPicPr/>
          <p:nvPr/>
        </p:nvPicPr>
        <p:blipFill rotWithShape="1">
          <a:blip r:embed="rId7">
            <a:extLst>
              <a:ext uri="{28A0092B-C50C-407E-A947-70E740481C1C}">
                <a14:useLocalDpi xmlns:a14="http://schemas.microsoft.com/office/drawing/2010/main" val="0"/>
              </a:ext>
            </a:extLst>
          </a:blip>
          <a:srcRect l="31265" t="14375" r="20525" b="15833"/>
          <a:stretch/>
        </p:blipFill>
        <p:spPr bwMode="auto">
          <a:xfrm>
            <a:off x="6363397" y="3080868"/>
            <a:ext cx="1370741" cy="22735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8961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PROTECCIÓN DE DISPOSITIVOS FINALES: </a:t>
            </a:r>
            <a:r>
              <a:rPr lang="es-EC" dirty="0" smtClean="0"/>
              <a:t>VULNERABILIDADES QUALYS</a:t>
            </a:r>
            <a:endParaRPr lang="es-EC" dirty="0"/>
          </a:p>
        </p:txBody>
      </p:sp>
      <p:sp>
        <p:nvSpPr>
          <p:cNvPr id="4" name="Rectangle 2"/>
          <p:cNvSpPr>
            <a:spLocks noChangeArrowheads="1"/>
          </p:cNvSpPr>
          <p:nvPr/>
        </p:nvSpPr>
        <p:spPr bwMode="auto">
          <a:xfrm>
            <a:off x="2917531" y="1997766"/>
            <a:ext cx="1513322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3911443" y="3236737"/>
            <a:ext cx="1668162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3644721" y="1981840"/>
            <a:ext cx="150539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5409125" y="1905000"/>
            <a:ext cx="1634094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2592925" y="1904999"/>
            <a:ext cx="13917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1851684" y="1981840"/>
            <a:ext cx="198983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val="867605471"/>
              </p:ext>
            </p:extLst>
          </p:nvPr>
        </p:nvGraphicFramePr>
        <p:xfrm>
          <a:off x="3013684" y="1889070"/>
          <a:ext cx="4245196" cy="2488213"/>
        </p:xfrm>
        <a:graphic>
          <a:graphicData uri="http://schemas.openxmlformats.org/presentationml/2006/ole">
            <mc:AlternateContent xmlns:mc="http://schemas.openxmlformats.org/markup-compatibility/2006">
              <mc:Choice xmlns:v="urn:schemas-microsoft-com:vml" Requires="v">
                <p:oleObj spid="_x0000_s14359" name="Visio" r:id="rId3" imgW="6041007" imgH="3544498" progId="Visio.Drawing.11">
                  <p:embed/>
                </p:oleObj>
              </mc:Choice>
              <mc:Fallback>
                <p:oleObj name="Visio" r:id="rId3" imgW="6041007" imgH="354449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684" y="1889070"/>
                        <a:ext cx="4245196" cy="2488213"/>
                      </a:xfrm>
                      <a:prstGeom prst="rect">
                        <a:avLst/>
                      </a:prstGeom>
                      <a:noFill/>
                    </p:spPr>
                  </p:pic>
                </p:oleObj>
              </mc:Fallback>
            </mc:AlternateContent>
          </a:graphicData>
        </a:graphic>
      </p:graphicFrame>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2592925" y="4470050"/>
            <a:ext cx="5086715" cy="2081314"/>
          </a:xfrm>
          <a:prstGeom prst="rect">
            <a:avLst/>
          </a:prstGeom>
          <a:noFill/>
          <a:ln>
            <a:noFill/>
          </a:ln>
        </p:spPr>
      </p:pic>
      <p:pic>
        <p:nvPicPr>
          <p:cNvPr id="13" name="Imagen 12"/>
          <p:cNvPicPr/>
          <p:nvPr/>
        </p:nvPicPr>
        <p:blipFill rotWithShape="1">
          <a:blip r:embed="rId6"/>
          <a:srcRect l="2116" t="24158" r="75659" b="26898"/>
          <a:stretch/>
        </p:blipFill>
        <p:spPr bwMode="auto">
          <a:xfrm>
            <a:off x="8156639" y="2397446"/>
            <a:ext cx="2863942" cy="3545833"/>
          </a:xfrm>
          <a:prstGeom prst="rect">
            <a:avLst/>
          </a:prstGeom>
          <a:ln>
            <a:solidFill>
              <a:schemeClr val="bg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2903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PROTECCIÓN DE DISPOSITIVOS FINALES: VULNERABILIDADES QUALYS</a:t>
            </a:r>
          </a:p>
        </p:txBody>
      </p:sp>
      <p:sp>
        <p:nvSpPr>
          <p:cNvPr id="3" name="Marcador de texto 2"/>
          <p:cNvSpPr>
            <a:spLocks noGrp="1"/>
          </p:cNvSpPr>
          <p:nvPr>
            <p:ph type="body" idx="1"/>
          </p:nvPr>
        </p:nvSpPr>
        <p:spPr/>
        <p:txBody>
          <a:bodyPr/>
          <a:lstStyle/>
          <a:p>
            <a:r>
              <a:rPr lang="es-EC" dirty="0" smtClean="0"/>
              <a:t>Ventajas:</a:t>
            </a:r>
            <a:endParaRPr lang="es-EC" dirty="0"/>
          </a:p>
        </p:txBody>
      </p:sp>
      <p:sp>
        <p:nvSpPr>
          <p:cNvPr id="4" name="Marcador de contenido 3"/>
          <p:cNvSpPr>
            <a:spLocks noGrp="1"/>
          </p:cNvSpPr>
          <p:nvPr>
            <p:ph sz="half" idx="2"/>
          </p:nvPr>
        </p:nvSpPr>
        <p:spPr>
          <a:xfrm>
            <a:off x="2589212" y="2548966"/>
            <a:ext cx="4342893" cy="3993502"/>
          </a:xfrm>
        </p:spPr>
        <p:txBody>
          <a:bodyPr>
            <a:normAutofit lnSpcReduction="10000"/>
          </a:bodyPr>
          <a:lstStyle/>
          <a:p>
            <a:pPr lvl="0"/>
            <a:r>
              <a:rPr lang="es-ES" dirty="0"/>
              <a:t>Interfaz de usuario amigable</a:t>
            </a:r>
            <a:endParaRPr lang="es-EC" dirty="0"/>
          </a:p>
          <a:p>
            <a:pPr lvl="0"/>
            <a:r>
              <a:rPr lang="es-ES" dirty="0"/>
              <a:t>Reportes flexibles y totalmente personalizables en diferentes formatos.</a:t>
            </a:r>
            <a:endParaRPr lang="es-EC" dirty="0"/>
          </a:p>
          <a:p>
            <a:pPr lvl="0"/>
            <a:r>
              <a:rPr lang="es-ES" dirty="0"/>
              <a:t>Realiza un análisis más profundo que herramientas open </a:t>
            </a:r>
            <a:r>
              <a:rPr lang="es-ES" dirty="0" err="1"/>
              <a:t>source</a:t>
            </a:r>
            <a:r>
              <a:rPr lang="es-ES" dirty="0"/>
              <a:t>.</a:t>
            </a:r>
            <a:endParaRPr lang="es-EC" dirty="0"/>
          </a:p>
          <a:p>
            <a:pPr lvl="0"/>
            <a:r>
              <a:rPr lang="es-ES" dirty="0"/>
              <a:t>Se pueden usar filtros según las necesidades del usuario.</a:t>
            </a:r>
            <a:endParaRPr lang="es-EC" dirty="0"/>
          </a:p>
          <a:p>
            <a:pPr lvl="0"/>
            <a:r>
              <a:rPr lang="es-ES" dirty="0"/>
              <a:t>Entrega un resumen detallado de las vulnerabilidades.</a:t>
            </a:r>
            <a:endParaRPr lang="es-EC" dirty="0"/>
          </a:p>
          <a:p>
            <a:pPr lvl="0"/>
            <a:r>
              <a:rPr lang="es-ES" dirty="0"/>
              <a:t>Escaneos de aplicaciones web que contienen JavaScript y flash.</a:t>
            </a:r>
            <a:endParaRPr lang="es-EC" dirty="0"/>
          </a:p>
        </p:txBody>
      </p:sp>
      <p:sp>
        <p:nvSpPr>
          <p:cNvPr id="5" name="Marcador de texto 4"/>
          <p:cNvSpPr>
            <a:spLocks noGrp="1"/>
          </p:cNvSpPr>
          <p:nvPr>
            <p:ph type="body" sz="quarter" idx="3"/>
          </p:nvPr>
        </p:nvSpPr>
        <p:spPr/>
        <p:txBody>
          <a:bodyPr/>
          <a:lstStyle/>
          <a:p>
            <a:r>
              <a:rPr lang="es-EC" dirty="0" smtClean="0"/>
              <a:t>Desventajas:</a:t>
            </a:r>
            <a:endParaRPr lang="es-EC" dirty="0"/>
          </a:p>
        </p:txBody>
      </p:sp>
      <p:sp>
        <p:nvSpPr>
          <p:cNvPr id="6" name="Marcador de contenido 5"/>
          <p:cNvSpPr>
            <a:spLocks noGrp="1"/>
          </p:cNvSpPr>
          <p:nvPr>
            <p:ph sz="quarter" idx="4"/>
          </p:nvPr>
        </p:nvSpPr>
        <p:spPr/>
        <p:txBody>
          <a:bodyPr>
            <a:normAutofit/>
          </a:bodyPr>
          <a:lstStyle/>
          <a:p>
            <a:pPr lvl="0"/>
            <a:r>
              <a:rPr lang="es-EC" dirty="0"/>
              <a:t>Herramienta Costosa.</a:t>
            </a:r>
          </a:p>
          <a:p>
            <a:pPr lvl="0"/>
            <a:r>
              <a:rPr lang="es-EC" dirty="0"/>
              <a:t>Basada en web.</a:t>
            </a:r>
          </a:p>
        </p:txBody>
      </p:sp>
    </p:spTree>
    <p:extLst>
      <p:ext uri="{BB962C8B-B14F-4D97-AF65-F5344CB8AC3E}">
        <p14:creationId xmlns:p14="http://schemas.microsoft.com/office/powerpoint/2010/main" val="525218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PROTECCIÓN DE DISPOSITIVOS FINALES</a:t>
            </a:r>
            <a:r>
              <a:rPr lang="es-EC" dirty="0" smtClean="0"/>
              <a:t>: </a:t>
            </a:r>
            <a:r>
              <a:rPr lang="es-EC" dirty="0"/>
              <a:t>KASPERSKY INTERNET SECURITY</a:t>
            </a:r>
          </a:p>
        </p:txBody>
      </p:sp>
      <p:pic>
        <p:nvPicPr>
          <p:cNvPr id="6" name="Imagen 5" descr="C:\Users\Pablo\Documents\e-govsolutions\Kaspersky\gartnermagicquadrantEndpointProtection2012.jpg"/>
          <p:cNvPicPr/>
          <p:nvPr/>
        </p:nvPicPr>
        <p:blipFill rotWithShape="1">
          <a:blip r:embed="rId2">
            <a:extLst>
              <a:ext uri="{28A0092B-C50C-407E-A947-70E740481C1C}">
                <a14:useLocalDpi xmlns:a14="http://schemas.microsoft.com/office/drawing/2010/main" val="0"/>
              </a:ext>
            </a:extLst>
          </a:blip>
          <a:srcRect t="10793"/>
          <a:stretch/>
        </p:blipFill>
        <p:spPr bwMode="auto">
          <a:xfrm>
            <a:off x="2592925" y="1905000"/>
            <a:ext cx="3523474" cy="3942008"/>
          </a:xfrm>
          <a:prstGeom prst="rect">
            <a:avLst/>
          </a:prstGeom>
          <a:noFill/>
          <a:ln>
            <a:solidFill>
              <a:schemeClr val="bg1">
                <a:lumMod val="75000"/>
              </a:schemeClr>
            </a:solidFill>
          </a:ln>
          <a:extLst>
            <a:ext uri="{53640926-AAD7-44D8-BBD7-CCE9431645EC}">
              <a14:shadowObscured xmlns:a14="http://schemas.microsoft.com/office/drawing/2010/main"/>
            </a:ext>
          </a:extLst>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228543" y="2899617"/>
            <a:ext cx="5276069" cy="1952773"/>
          </a:xfrm>
          <a:prstGeom prst="rect">
            <a:avLst/>
          </a:prstGeom>
          <a:noFill/>
          <a:ln>
            <a:solidFill>
              <a:schemeClr val="accent1"/>
            </a:solidFill>
          </a:ln>
        </p:spPr>
      </p:pic>
    </p:spTree>
    <p:extLst>
      <p:ext uri="{BB962C8B-B14F-4D97-AF65-F5344CB8AC3E}">
        <p14:creationId xmlns:p14="http://schemas.microsoft.com/office/powerpoint/2010/main" val="1270133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PROTECCIÓN DE DISPOSITIVOS FINALES: </a:t>
            </a:r>
            <a:r>
              <a:rPr lang="es-EC" dirty="0" smtClean="0"/>
              <a:t>KASPERSKY INTERNET </a:t>
            </a:r>
            <a:r>
              <a:rPr lang="es-EC" dirty="0"/>
              <a:t>SECURITY</a:t>
            </a:r>
          </a:p>
        </p:txBody>
      </p:sp>
      <p:sp>
        <p:nvSpPr>
          <p:cNvPr id="3" name="Marcador de texto 2"/>
          <p:cNvSpPr>
            <a:spLocks noGrp="1"/>
          </p:cNvSpPr>
          <p:nvPr>
            <p:ph type="body" idx="1"/>
          </p:nvPr>
        </p:nvSpPr>
        <p:spPr/>
        <p:txBody>
          <a:bodyPr/>
          <a:lstStyle/>
          <a:p>
            <a:r>
              <a:rPr lang="es-EC" dirty="0" smtClean="0"/>
              <a:t>Ventajas:</a:t>
            </a:r>
            <a:endParaRPr lang="es-EC" dirty="0"/>
          </a:p>
        </p:txBody>
      </p:sp>
      <p:sp>
        <p:nvSpPr>
          <p:cNvPr id="4" name="Marcador de contenido 3"/>
          <p:cNvSpPr>
            <a:spLocks noGrp="1"/>
          </p:cNvSpPr>
          <p:nvPr>
            <p:ph sz="half" idx="2"/>
          </p:nvPr>
        </p:nvSpPr>
        <p:spPr>
          <a:xfrm>
            <a:off x="2589212" y="2548965"/>
            <a:ext cx="4342893" cy="4109411"/>
          </a:xfrm>
        </p:spPr>
        <p:txBody>
          <a:bodyPr>
            <a:normAutofit fontScale="92500" lnSpcReduction="10000"/>
          </a:bodyPr>
          <a:lstStyle/>
          <a:p>
            <a:pPr lvl="0"/>
            <a:r>
              <a:rPr lang="es-EC" dirty="0"/>
              <a:t>Se enfoca en archivos maliciosos a nivel de dispositivo final.</a:t>
            </a:r>
          </a:p>
          <a:p>
            <a:pPr lvl="0"/>
            <a:r>
              <a:rPr lang="es-EC" dirty="0"/>
              <a:t>Los laboratorios sofisticados y la ayuda en tiempo real de colaboradores y clientes proveen una respuesta ágil en caso de nuevas amenazas descubiertas.</a:t>
            </a:r>
          </a:p>
          <a:p>
            <a:pPr lvl="0"/>
            <a:r>
              <a:rPr lang="es-EC" dirty="0"/>
              <a:t>Costo muy bajo.</a:t>
            </a:r>
          </a:p>
          <a:p>
            <a:pPr lvl="0"/>
            <a:r>
              <a:rPr lang="es-EC" dirty="0"/>
              <a:t>Afectación mínima en el rendimiento de la estación de trabajo.</a:t>
            </a:r>
          </a:p>
          <a:p>
            <a:pPr lvl="0"/>
            <a:r>
              <a:rPr lang="es-EC" dirty="0"/>
              <a:t>Provee protecciones adicionales al momento de ingresar información confidencial por medio de tráfico web.</a:t>
            </a:r>
          </a:p>
        </p:txBody>
      </p:sp>
      <p:sp>
        <p:nvSpPr>
          <p:cNvPr id="5" name="Marcador de texto 4"/>
          <p:cNvSpPr>
            <a:spLocks noGrp="1"/>
          </p:cNvSpPr>
          <p:nvPr>
            <p:ph type="body" sz="quarter" idx="3"/>
          </p:nvPr>
        </p:nvSpPr>
        <p:spPr/>
        <p:txBody>
          <a:bodyPr/>
          <a:lstStyle/>
          <a:p>
            <a:r>
              <a:rPr lang="es-EC" dirty="0" smtClean="0"/>
              <a:t>Desventajas:</a:t>
            </a:r>
            <a:endParaRPr lang="es-EC" dirty="0"/>
          </a:p>
        </p:txBody>
      </p:sp>
      <p:sp>
        <p:nvSpPr>
          <p:cNvPr id="6" name="Marcador de contenido 5"/>
          <p:cNvSpPr>
            <a:spLocks noGrp="1"/>
          </p:cNvSpPr>
          <p:nvPr>
            <p:ph sz="quarter" idx="4"/>
          </p:nvPr>
        </p:nvSpPr>
        <p:spPr/>
        <p:txBody>
          <a:bodyPr>
            <a:normAutofit/>
          </a:bodyPr>
          <a:lstStyle/>
          <a:p>
            <a:pPr lvl="0"/>
            <a:r>
              <a:rPr lang="es-EC" sz="1700" dirty="0"/>
              <a:t>Es basado en firmas.</a:t>
            </a:r>
          </a:p>
          <a:p>
            <a:pPr lvl="0"/>
            <a:r>
              <a:rPr lang="es-EC" sz="1700" dirty="0"/>
              <a:t>Es incapaz de detectar un ataque sin una firma de por medio.</a:t>
            </a:r>
          </a:p>
          <a:p>
            <a:pPr lvl="0"/>
            <a:r>
              <a:rPr lang="es-EC" sz="1700" dirty="0"/>
              <a:t>No puede descifrar tráfico.</a:t>
            </a:r>
          </a:p>
        </p:txBody>
      </p:sp>
    </p:spTree>
    <p:extLst>
      <p:ext uri="{BB962C8B-B14F-4D97-AF65-F5344CB8AC3E}">
        <p14:creationId xmlns:p14="http://schemas.microsoft.com/office/powerpoint/2010/main" val="246192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PROTECCIÓN DE DISPOSITIVOS FINALES: </a:t>
            </a:r>
            <a:r>
              <a:rPr lang="es-EC" dirty="0" smtClean="0"/>
              <a:t>SECUNIA PSI</a:t>
            </a:r>
            <a:endParaRPr lang="es-EC" dirty="0"/>
          </a:p>
        </p:txBody>
      </p:sp>
      <p:sp>
        <p:nvSpPr>
          <p:cNvPr id="3" name="Marcador de contenido 2"/>
          <p:cNvSpPr>
            <a:spLocks noGrp="1"/>
          </p:cNvSpPr>
          <p:nvPr>
            <p:ph idx="1"/>
          </p:nvPr>
        </p:nvSpPr>
        <p:spPr>
          <a:xfrm>
            <a:off x="2589212" y="2133600"/>
            <a:ext cx="8915400" cy="751268"/>
          </a:xfrm>
        </p:spPr>
        <p:txBody>
          <a:bodyPr/>
          <a:lstStyle/>
          <a:p>
            <a:r>
              <a:rPr lang="es-EC" dirty="0" err="1" smtClean="0"/>
              <a:t>Secunia</a:t>
            </a:r>
            <a:r>
              <a:rPr lang="es-EC" dirty="0" smtClean="0"/>
              <a:t> </a:t>
            </a:r>
            <a:r>
              <a:rPr lang="es-EC" dirty="0"/>
              <a:t>Personal Software </a:t>
            </a:r>
            <a:r>
              <a:rPr lang="es-EC" dirty="0" smtClean="0"/>
              <a:t>Inspector </a:t>
            </a:r>
            <a:r>
              <a:rPr lang="es-EC" dirty="0"/>
              <a:t>es un software gratuito </a:t>
            </a:r>
            <a:r>
              <a:rPr lang="es-EC" dirty="0" smtClean="0"/>
              <a:t>que </a:t>
            </a:r>
            <a:r>
              <a:rPr lang="es-EC" dirty="0"/>
              <a:t>se encarga de verificar que los programas instalados estén </a:t>
            </a:r>
            <a:r>
              <a:rPr lang="es-EC" dirty="0" smtClean="0"/>
              <a:t>actualizados.</a:t>
            </a:r>
            <a:endParaRPr lang="es-EC" dirty="0"/>
          </a:p>
        </p:txBody>
      </p:sp>
      <p:pic>
        <p:nvPicPr>
          <p:cNvPr id="4" name="Imagen 3"/>
          <p:cNvPicPr/>
          <p:nvPr/>
        </p:nvPicPr>
        <p:blipFill rotWithShape="1">
          <a:blip r:embed="rId2"/>
          <a:srcRect l="17480" t="6037" r="34827" b="17589"/>
          <a:stretch/>
        </p:blipFill>
        <p:spPr bwMode="auto">
          <a:xfrm>
            <a:off x="5061687" y="2884868"/>
            <a:ext cx="3976185" cy="3580326"/>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8229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PROTECCIÓN DE DISPOSITIVOS FINALES: </a:t>
            </a:r>
            <a:r>
              <a:rPr lang="es-EC" dirty="0" smtClean="0"/>
              <a:t>SECUNIA PSI</a:t>
            </a:r>
            <a:endParaRPr lang="es-EC" dirty="0"/>
          </a:p>
        </p:txBody>
      </p:sp>
      <p:sp>
        <p:nvSpPr>
          <p:cNvPr id="3" name="Marcador de texto 2"/>
          <p:cNvSpPr>
            <a:spLocks noGrp="1"/>
          </p:cNvSpPr>
          <p:nvPr>
            <p:ph type="body" idx="1"/>
          </p:nvPr>
        </p:nvSpPr>
        <p:spPr/>
        <p:txBody>
          <a:bodyPr/>
          <a:lstStyle/>
          <a:p>
            <a:r>
              <a:rPr lang="es-EC" dirty="0" smtClean="0"/>
              <a:t>Ventajas:</a:t>
            </a:r>
            <a:endParaRPr lang="es-EC" dirty="0"/>
          </a:p>
        </p:txBody>
      </p:sp>
      <p:sp>
        <p:nvSpPr>
          <p:cNvPr id="4" name="Marcador de contenido 3"/>
          <p:cNvSpPr>
            <a:spLocks noGrp="1"/>
          </p:cNvSpPr>
          <p:nvPr>
            <p:ph sz="half" idx="2"/>
          </p:nvPr>
        </p:nvSpPr>
        <p:spPr>
          <a:xfrm>
            <a:off x="2589212" y="2548965"/>
            <a:ext cx="4342893" cy="4109411"/>
          </a:xfrm>
        </p:spPr>
        <p:txBody>
          <a:bodyPr>
            <a:normAutofit/>
          </a:bodyPr>
          <a:lstStyle/>
          <a:p>
            <a:pPr lvl="0"/>
            <a:r>
              <a:rPr lang="es-EC" dirty="0"/>
              <a:t>No se necesita actualizar manualmente los programas instalados en el equipo, pues </a:t>
            </a:r>
            <a:r>
              <a:rPr lang="es-EC" dirty="0" err="1"/>
              <a:t>Secunia</a:t>
            </a:r>
            <a:r>
              <a:rPr lang="es-EC" dirty="0"/>
              <a:t> PSI lo hace de manera automática.</a:t>
            </a:r>
          </a:p>
          <a:p>
            <a:pPr lvl="0"/>
            <a:r>
              <a:rPr lang="es-EC" dirty="0"/>
              <a:t>Tiene gran cantidad de programas en su base de datos para mantenerlos actualizados.</a:t>
            </a:r>
          </a:p>
          <a:p>
            <a:pPr lvl="0"/>
            <a:r>
              <a:rPr lang="es-EC" dirty="0"/>
              <a:t>Es gratuito</a:t>
            </a:r>
          </a:p>
        </p:txBody>
      </p:sp>
      <p:sp>
        <p:nvSpPr>
          <p:cNvPr id="5" name="Marcador de texto 4"/>
          <p:cNvSpPr>
            <a:spLocks noGrp="1"/>
          </p:cNvSpPr>
          <p:nvPr>
            <p:ph type="body" sz="quarter" idx="3"/>
          </p:nvPr>
        </p:nvSpPr>
        <p:spPr/>
        <p:txBody>
          <a:bodyPr/>
          <a:lstStyle/>
          <a:p>
            <a:r>
              <a:rPr lang="es-EC" dirty="0" smtClean="0"/>
              <a:t>Desventajas:</a:t>
            </a:r>
            <a:endParaRPr lang="es-EC" dirty="0"/>
          </a:p>
        </p:txBody>
      </p:sp>
      <p:sp>
        <p:nvSpPr>
          <p:cNvPr id="6" name="Marcador de contenido 5"/>
          <p:cNvSpPr>
            <a:spLocks noGrp="1"/>
          </p:cNvSpPr>
          <p:nvPr>
            <p:ph sz="quarter" idx="4"/>
          </p:nvPr>
        </p:nvSpPr>
        <p:spPr/>
        <p:txBody>
          <a:bodyPr>
            <a:normAutofit/>
          </a:bodyPr>
          <a:lstStyle/>
          <a:p>
            <a:pPr lvl="0"/>
            <a:r>
              <a:rPr lang="es-EC" dirty="0"/>
              <a:t>Consume recursos del sistema.</a:t>
            </a:r>
          </a:p>
          <a:p>
            <a:pPr lvl="0"/>
            <a:r>
              <a:rPr lang="es-EC" dirty="0"/>
              <a:t>Contiene algunos bugs al intentar la descarga de actualizaciones automáticas.</a:t>
            </a:r>
          </a:p>
        </p:txBody>
      </p:sp>
    </p:spTree>
    <p:extLst>
      <p:ext uri="{BB962C8B-B14F-4D97-AF65-F5344CB8AC3E}">
        <p14:creationId xmlns:p14="http://schemas.microsoft.com/office/powerpoint/2010/main" val="284332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FACTOR HUMANO</a:t>
            </a:r>
            <a:endParaRPr lang="es-EC" dirty="0"/>
          </a:p>
        </p:txBody>
      </p:sp>
      <p:sp>
        <p:nvSpPr>
          <p:cNvPr id="3" name="Marcador de contenido 2"/>
          <p:cNvSpPr>
            <a:spLocks noGrp="1"/>
          </p:cNvSpPr>
          <p:nvPr>
            <p:ph idx="1"/>
          </p:nvPr>
        </p:nvSpPr>
        <p:spPr>
          <a:xfrm>
            <a:off x="2589212" y="2133600"/>
            <a:ext cx="8915400" cy="4305837"/>
          </a:xfrm>
        </p:spPr>
        <p:txBody>
          <a:bodyPr>
            <a:normAutofit/>
          </a:bodyPr>
          <a:lstStyle/>
          <a:p>
            <a:r>
              <a:rPr lang="es-EC" dirty="0"/>
              <a:t>“Una cadena es tan fuerte como su eslabón más débil” Thomas </a:t>
            </a:r>
            <a:r>
              <a:rPr lang="es-EC" dirty="0" err="1"/>
              <a:t>Reid</a:t>
            </a:r>
            <a:r>
              <a:rPr lang="es-EC" dirty="0"/>
              <a:t>, siglo </a:t>
            </a:r>
            <a:r>
              <a:rPr lang="es-EC" dirty="0" smtClean="0"/>
              <a:t>XVIII</a:t>
            </a:r>
          </a:p>
          <a:p>
            <a:r>
              <a:rPr lang="es-EC" dirty="0" smtClean="0"/>
              <a:t>Es influyente </a:t>
            </a:r>
            <a:r>
              <a:rPr lang="es-EC" dirty="0"/>
              <a:t>la creciente cantidad de datos personales y empresariales que se encuentran actualmente en la “nube”, hay suficiente información que puede aprovechar un atacante para realizar su cometido en redes sociales, en sitios de almacenamiento (</a:t>
            </a:r>
            <a:r>
              <a:rPr lang="es-EC" dirty="0" err="1"/>
              <a:t>dropbox</a:t>
            </a:r>
            <a:r>
              <a:rPr lang="es-EC" dirty="0"/>
              <a:t>, 4shared, </a:t>
            </a:r>
            <a:r>
              <a:rPr lang="es-EC" dirty="0" err="1"/>
              <a:t>skydrive</a:t>
            </a:r>
            <a:r>
              <a:rPr lang="es-EC" dirty="0"/>
              <a:t>, etc.) y en correos electrónicos</a:t>
            </a:r>
            <a:r>
              <a:rPr lang="es-EC" dirty="0" smtClean="0"/>
              <a:t>.</a:t>
            </a:r>
            <a:endParaRPr lang="es-EC" dirty="0"/>
          </a:p>
        </p:txBody>
      </p:sp>
    </p:spTree>
    <p:extLst>
      <p:ext uri="{BB962C8B-B14F-4D97-AF65-F5344CB8AC3E}">
        <p14:creationId xmlns:p14="http://schemas.microsoft.com/office/powerpoint/2010/main" val="606452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FACTOR HUMANO: INGENIERÍA SOCIAL</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592925" y="1905000"/>
            <a:ext cx="5577840" cy="3108960"/>
          </a:xfrm>
          <a:prstGeom prst="rect">
            <a:avLst/>
          </a:prstGeom>
          <a:noFill/>
          <a:ln>
            <a:solidFill>
              <a:schemeClr val="bg1">
                <a:lumMod val="85000"/>
              </a:schemeClr>
            </a:solidFill>
          </a:ln>
        </p:spPr>
      </p:pic>
      <p:pic>
        <p:nvPicPr>
          <p:cNvPr id="6" name="Imagen 5"/>
          <p:cNvPicPr/>
          <p:nvPr/>
        </p:nvPicPr>
        <p:blipFill rotWithShape="1">
          <a:blip r:embed="rId3" cstate="print">
            <a:extLst>
              <a:ext uri="{28A0092B-C50C-407E-A947-70E740481C1C}">
                <a14:useLocalDpi xmlns:a14="http://schemas.microsoft.com/office/drawing/2010/main" val="0"/>
              </a:ext>
            </a:extLst>
          </a:blip>
          <a:srcRect l="3729" r="8977"/>
          <a:stretch/>
        </p:blipFill>
        <p:spPr bwMode="auto">
          <a:xfrm>
            <a:off x="7055521" y="3876541"/>
            <a:ext cx="4449091" cy="24183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767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sp>
        <p:nvSpPr>
          <p:cNvPr id="3" name="Marcador de contenido 2"/>
          <p:cNvSpPr>
            <a:spLocks noGrp="1"/>
          </p:cNvSpPr>
          <p:nvPr>
            <p:ph idx="1"/>
          </p:nvPr>
        </p:nvSpPr>
        <p:spPr>
          <a:xfrm>
            <a:off x="2589212" y="1657084"/>
            <a:ext cx="8915400" cy="467932"/>
          </a:xfrm>
        </p:spPr>
        <p:txBody>
          <a:bodyPr/>
          <a:lstStyle/>
          <a:p>
            <a:r>
              <a:rPr lang="es-EC" dirty="0" smtClean="0"/>
              <a:t>La mentalidad y objetivo de los atacantes han ido cambiando.</a:t>
            </a:r>
            <a:endParaRPr lang="es-EC" dirty="0"/>
          </a:p>
        </p:txBody>
      </p:sp>
      <p:grpSp>
        <p:nvGrpSpPr>
          <p:cNvPr id="4" name="37 Grupo"/>
          <p:cNvGrpSpPr/>
          <p:nvPr/>
        </p:nvGrpSpPr>
        <p:grpSpPr>
          <a:xfrm>
            <a:off x="3870847" y="2601532"/>
            <a:ext cx="5120006" cy="3956685"/>
            <a:chOff x="0" y="0"/>
            <a:chExt cx="5120031" cy="3956685"/>
          </a:xfrm>
        </p:grpSpPr>
        <p:sp>
          <p:nvSpPr>
            <p:cNvPr id="5" name="Rectangle 3"/>
            <p:cNvSpPr/>
            <p:nvPr/>
          </p:nvSpPr>
          <p:spPr>
            <a:xfrm>
              <a:off x="457823" y="581025"/>
              <a:ext cx="4591685" cy="3046730"/>
            </a:xfrm>
            <a:prstGeom prst="rect">
              <a:avLst/>
            </a:prstGeom>
            <a:gradFill>
              <a:gsLst>
                <a:gs pos="0">
                  <a:srgbClr val="D0D3D4">
                    <a:alpha val="49804"/>
                  </a:srgbClr>
                </a:gs>
                <a:gs pos="100000">
                  <a:schemeClr val="dk1">
                    <a:shade val="94000"/>
                    <a:satMod val="135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es-EC" sz="1200">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6" name="Straight Arrow Connector 4"/>
            <p:cNvCxnSpPr/>
            <p:nvPr/>
          </p:nvCxnSpPr>
          <p:spPr>
            <a:xfrm>
              <a:off x="457823" y="3638550"/>
              <a:ext cx="4662208" cy="0"/>
            </a:xfrm>
            <a:prstGeom prst="straightConnector1">
              <a:avLst/>
            </a:prstGeom>
            <a:ln w="19050">
              <a:solidFill>
                <a:srgbClr val="1D252D"/>
              </a:solidFill>
              <a:headEnd type="oval" w="sm" len="sm"/>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5"/>
            <p:cNvCxnSpPr/>
            <p:nvPr/>
          </p:nvCxnSpPr>
          <p:spPr>
            <a:xfrm flipV="1">
              <a:off x="457823" y="266700"/>
              <a:ext cx="0" cy="3358515"/>
            </a:xfrm>
            <a:prstGeom prst="straightConnector1">
              <a:avLst/>
            </a:prstGeom>
            <a:ln w="19050">
              <a:solidFill>
                <a:srgbClr val="1D252D"/>
              </a:solidFill>
              <a:headEnd type="oval" w="sm" len="sm"/>
              <a:tailEnd type="arrow"/>
            </a:ln>
          </p:spPr>
          <p:style>
            <a:lnRef idx="1">
              <a:schemeClr val="accent1"/>
            </a:lnRef>
            <a:fillRef idx="0">
              <a:schemeClr val="accent1"/>
            </a:fillRef>
            <a:effectRef idx="0">
              <a:schemeClr val="accent1"/>
            </a:effectRef>
            <a:fontRef idx="minor">
              <a:schemeClr val="tx1"/>
            </a:fontRef>
          </p:style>
        </p:cxnSp>
        <p:sp>
          <p:nvSpPr>
            <p:cNvPr id="8" name="Freeform 6"/>
            <p:cNvSpPr/>
            <p:nvPr/>
          </p:nvSpPr>
          <p:spPr>
            <a:xfrm>
              <a:off x="467348" y="1038225"/>
              <a:ext cx="3951099" cy="2010410"/>
            </a:xfrm>
            <a:custGeom>
              <a:avLst/>
              <a:gdLst>
                <a:gd name="connsiteX0" fmla="*/ 0 w 3032760"/>
                <a:gd name="connsiteY0" fmla="*/ 1615440 h 1615440"/>
                <a:gd name="connsiteX1" fmla="*/ 708660 w 3032760"/>
                <a:gd name="connsiteY1" fmla="*/ 1531620 h 1615440"/>
                <a:gd name="connsiteX2" fmla="*/ 1485900 w 3032760"/>
                <a:gd name="connsiteY2" fmla="*/ 1280160 h 1615440"/>
                <a:gd name="connsiteX3" fmla="*/ 2019300 w 3032760"/>
                <a:gd name="connsiteY3" fmla="*/ 1013460 h 1615440"/>
                <a:gd name="connsiteX4" fmla="*/ 2590800 w 3032760"/>
                <a:gd name="connsiteY4" fmla="*/ 586740 h 1615440"/>
                <a:gd name="connsiteX5" fmla="*/ 3032760 w 3032760"/>
                <a:gd name="connsiteY5" fmla="*/ 0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2760" h="1615440">
                  <a:moveTo>
                    <a:pt x="0" y="1615440"/>
                  </a:moveTo>
                  <a:cubicBezTo>
                    <a:pt x="230505" y="1601470"/>
                    <a:pt x="461010" y="1587500"/>
                    <a:pt x="708660" y="1531620"/>
                  </a:cubicBezTo>
                  <a:cubicBezTo>
                    <a:pt x="956310" y="1475740"/>
                    <a:pt x="1267460" y="1366520"/>
                    <a:pt x="1485900" y="1280160"/>
                  </a:cubicBezTo>
                  <a:cubicBezTo>
                    <a:pt x="1704340" y="1193800"/>
                    <a:pt x="1835150" y="1129030"/>
                    <a:pt x="2019300" y="1013460"/>
                  </a:cubicBezTo>
                  <a:cubicBezTo>
                    <a:pt x="2203450" y="897890"/>
                    <a:pt x="2421890" y="755650"/>
                    <a:pt x="2590800" y="586740"/>
                  </a:cubicBezTo>
                  <a:cubicBezTo>
                    <a:pt x="2759710" y="417830"/>
                    <a:pt x="2896235" y="208915"/>
                    <a:pt x="3032760" y="0"/>
                  </a:cubicBezTo>
                </a:path>
              </a:pathLst>
            </a:custGeom>
            <a:noFill/>
            <a:ln w="31750">
              <a:solidFill>
                <a:srgbClr val="5B677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es-EC" sz="1200">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Box 7"/>
            <p:cNvSpPr txBox="1"/>
            <p:nvPr/>
          </p:nvSpPr>
          <p:spPr>
            <a:xfrm>
              <a:off x="514969" y="3705225"/>
              <a:ext cx="542305" cy="251460"/>
            </a:xfrm>
            <a:prstGeom prst="rect">
              <a:avLst/>
            </a:prstGeom>
            <a:noFill/>
          </p:spPr>
          <p:txBody>
            <a:bodyPr wrap="square" rtlCol="0">
              <a:spAutoFit/>
            </a:bodyPr>
            <a:lstStyle/>
            <a:p>
              <a:pPr algn="ctr" fontAlgn="base">
                <a:spcAft>
                  <a:spcPts val="0"/>
                </a:spcAft>
              </a:pPr>
              <a: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2004</a:t>
              </a:r>
              <a:endParaRPr lang="es-EC" sz="1200">
                <a:effectLst/>
                <a:latin typeface="Times New Roman" panose="02020603050405020304" pitchFamily="18" charset="0"/>
                <a:ea typeface="Times New Roman" panose="02020603050405020304" pitchFamily="18" charset="0"/>
              </a:endParaRPr>
            </a:p>
          </p:txBody>
        </p:sp>
        <p:sp>
          <p:nvSpPr>
            <p:cNvPr id="10" name="TextBox 8"/>
            <p:cNvSpPr txBox="1"/>
            <p:nvPr/>
          </p:nvSpPr>
          <p:spPr>
            <a:xfrm>
              <a:off x="1467466" y="3705225"/>
              <a:ext cx="551834" cy="251460"/>
            </a:xfrm>
            <a:prstGeom prst="rect">
              <a:avLst/>
            </a:prstGeom>
            <a:noFill/>
          </p:spPr>
          <p:txBody>
            <a:bodyPr wrap="square" rtlCol="0">
              <a:spAutoFit/>
            </a:bodyPr>
            <a:lstStyle/>
            <a:p>
              <a:pPr algn="ctr" fontAlgn="base">
                <a:spcAft>
                  <a:spcPts val="0"/>
                </a:spcAft>
              </a:pPr>
              <a: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2006</a:t>
              </a:r>
              <a:endParaRPr lang="es-EC" sz="1200">
                <a:effectLst/>
                <a:latin typeface="Times New Roman" panose="02020603050405020304" pitchFamily="18" charset="0"/>
                <a:ea typeface="Times New Roman" panose="02020603050405020304" pitchFamily="18" charset="0"/>
              </a:endParaRPr>
            </a:p>
          </p:txBody>
        </p:sp>
        <p:sp>
          <p:nvSpPr>
            <p:cNvPr id="11" name="TextBox 9"/>
            <p:cNvSpPr txBox="1"/>
            <p:nvPr/>
          </p:nvSpPr>
          <p:spPr>
            <a:xfrm>
              <a:off x="2419961" y="3705225"/>
              <a:ext cx="599464" cy="251460"/>
            </a:xfrm>
            <a:prstGeom prst="rect">
              <a:avLst/>
            </a:prstGeom>
            <a:noFill/>
          </p:spPr>
          <p:txBody>
            <a:bodyPr wrap="square" rtlCol="0">
              <a:spAutoFit/>
            </a:bodyPr>
            <a:lstStyle/>
            <a:p>
              <a:pPr algn="ctr" fontAlgn="base">
                <a:spcAft>
                  <a:spcPts val="0"/>
                </a:spcAft>
              </a:pPr>
              <a: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2008</a:t>
              </a:r>
              <a:endParaRPr lang="es-EC" sz="1200">
                <a:effectLst/>
                <a:latin typeface="Times New Roman" panose="02020603050405020304" pitchFamily="18" charset="0"/>
                <a:ea typeface="Times New Roman" panose="02020603050405020304" pitchFamily="18" charset="0"/>
              </a:endParaRPr>
            </a:p>
          </p:txBody>
        </p:sp>
        <p:sp>
          <p:nvSpPr>
            <p:cNvPr id="12" name="TextBox 10"/>
            <p:cNvSpPr txBox="1"/>
            <p:nvPr/>
          </p:nvSpPr>
          <p:spPr>
            <a:xfrm>
              <a:off x="3372455" y="3705225"/>
              <a:ext cx="580419" cy="251460"/>
            </a:xfrm>
            <a:prstGeom prst="rect">
              <a:avLst/>
            </a:prstGeom>
            <a:noFill/>
          </p:spPr>
          <p:txBody>
            <a:bodyPr wrap="square" rtlCol="0">
              <a:spAutoFit/>
            </a:bodyPr>
            <a:lstStyle/>
            <a:p>
              <a:pPr algn="ctr" fontAlgn="base">
                <a:spcAft>
                  <a:spcPts val="0"/>
                </a:spcAft>
              </a:pPr>
              <a: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2010</a:t>
              </a:r>
              <a:endParaRPr lang="es-EC" sz="1200">
                <a:effectLst/>
                <a:latin typeface="Times New Roman" panose="02020603050405020304" pitchFamily="18" charset="0"/>
                <a:ea typeface="Times New Roman" panose="02020603050405020304" pitchFamily="18" charset="0"/>
              </a:endParaRPr>
            </a:p>
          </p:txBody>
        </p:sp>
        <p:sp>
          <p:nvSpPr>
            <p:cNvPr id="13" name="TextBox 11"/>
            <p:cNvSpPr txBox="1"/>
            <p:nvPr/>
          </p:nvSpPr>
          <p:spPr>
            <a:xfrm>
              <a:off x="4315425" y="3705225"/>
              <a:ext cx="630953" cy="251460"/>
            </a:xfrm>
            <a:prstGeom prst="rect">
              <a:avLst/>
            </a:prstGeom>
            <a:noFill/>
          </p:spPr>
          <p:txBody>
            <a:bodyPr wrap="square" rtlCol="0">
              <a:spAutoFit/>
            </a:bodyPr>
            <a:lstStyle/>
            <a:p>
              <a:pPr algn="ctr" fontAlgn="base">
                <a:spcAft>
                  <a:spcPts val="0"/>
                </a:spcAft>
              </a:pPr>
              <a: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2012</a:t>
              </a:r>
              <a:endParaRPr lang="es-EC" sz="1200">
                <a:effectLst/>
                <a:latin typeface="Times New Roman" panose="02020603050405020304" pitchFamily="18" charset="0"/>
                <a:ea typeface="Times New Roman" panose="02020603050405020304" pitchFamily="18" charset="0"/>
              </a:endParaRPr>
            </a:p>
          </p:txBody>
        </p:sp>
        <p:grpSp>
          <p:nvGrpSpPr>
            <p:cNvPr id="14" name="Group 12"/>
            <p:cNvGrpSpPr/>
            <p:nvPr/>
          </p:nvGrpSpPr>
          <p:grpSpPr>
            <a:xfrm>
              <a:off x="3124823" y="542925"/>
              <a:ext cx="1821581" cy="1741170"/>
              <a:chOff x="2419575" y="442946"/>
              <a:chExt cx="1399014" cy="1399014"/>
            </a:xfrm>
          </p:grpSpPr>
          <p:grpSp>
            <p:nvGrpSpPr>
              <p:cNvPr id="29" name="Group 13"/>
              <p:cNvGrpSpPr/>
              <p:nvPr/>
            </p:nvGrpSpPr>
            <p:grpSpPr>
              <a:xfrm>
                <a:off x="2419575" y="442946"/>
                <a:ext cx="1399014" cy="1399014"/>
                <a:chOff x="2424717" y="454565"/>
                <a:chExt cx="414800" cy="414800"/>
              </a:xfrm>
            </p:grpSpPr>
            <p:sp>
              <p:nvSpPr>
                <p:cNvPr id="31" name="Oval 15"/>
                <p:cNvSpPr/>
                <p:nvPr/>
              </p:nvSpPr>
              <p:spPr>
                <a:xfrm>
                  <a:off x="2424717" y="454565"/>
                  <a:ext cx="414800" cy="414800"/>
                </a:xfrm>
                <a:prstGeom prst="ellipse">
                  <a:avLst/>
                </a:prstGeom>
                <a:gradFill>
                  <a:gsLst>
                    <a:gs pos="0">
                      <a:srgbClr val="C2102E"/>
                    </a:gs>
                    <a:gs pos="100000">
                      <a:srgbClr val="C8102E">
                        <a:shade val="100000"/>
                        <a:satMod val="115000"/>
                      </a:srgbClr>
                    </a:gs>
                  </a:gsLst>
                  <a:lin ang="16200000" scaled="1"/>
                </a:gradFill>
                <a:ln w="38100">
                  <a:noFill/>
                </a:ln>
                <a:effectLst>
                  <a:outerShdw blurRad="127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91440" tIns="91440" rIns="91440" bIns="91440" rtlCol="0" anchor="ctr">
                  <a:noAutofit/>
                </a:bodyPr>
                <a:lstStyle/>
                <a:p>
                  <a:pPr algn="just">
                    <a:lnSpc>
                      <a:spcPct val="150000"/>
                    </a:lnSpc>
                    <a:spcAft>
                      <a:spcPts val="1000"/>
                    </a:spcAft>
                  </a:pPr>
                  <a:r>
                    <a:rPr lang="es-EC" sz="1200">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2" name="Oval 16"/>
                <p:cNvSpPr/>
                <p:nvPr/>
              </p:nvSpPr>
              <p:spPr>
                <a:xfrm flipV="1">
                  <a:off x="2443092" y="475670"/>
                  <a:ext cx="382384" cy="382384"/>
                </a:xfrm>
                <a:prstGeom prst="ellipse">
                  <a:avLst/>
                </a:prstGeom>
                <a:gradFill>
                  <a:gsLst>
                    <a:gs pos="0">
                      <a:schemeClr val="bg1">
                        <a:alpha val="25000"/>
                      </a:schemeClr>
                    </a:gs>
                    <a:gs pos="100000">
                      <a:schemeClr val="dk1">
                        <a:shade val="94000"/>
                        <a:satMod val="135000"/>
                        <a:alpha val="0"/>
                      </a:schemeClr>
                    </a:gs>
                  </a:gsLst>
                </a:gradFill>
                <a:ln w="38100">
                  <a:noFill/>
                </a:ln>
                <a:effectLst/>
              </p:spPr>
              <p:style>
                <a:lnRef idx="1">
                  <a:schemeClr val="dk1"/>
                </a:lnRef>
                <a:fillRef idx="3">
                  <a:schemeClr val="dk1"/>
                </a:fillRef>
                <a:effectRef idx="2">
                  <a:schemeClr val="dk1"/>
                </a:effectRef>
                <a:fontRef idx="minor">
                  <a:schemeClr val="lt1"/>
                </a:fontRef>
              </p:style>
              <p:txBody>
                <a:bodyPr wrap="square" lIns="91440" tIns="91440" rIns="91440" bIns="91440" rtlCol="0" anchor="t">
                  <a:noAutofit/>
                </a:bodyPr>
                <a:lstStyle/>
                <a:p>
                  <a:pPr algn="just">
                    <a:lnSpc>
                      <a:spcPct val="150000"/>
                    </a:lnSpc>
                    <a:spcAft>
                      <a:spcPts val="1000"/>
                    </a:spcAft>
                  </a:pPr>
                  <a:r>
                    <a:rPr lang="es-EC" sz="1200">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30" name="TextBox 14"/>
              <p:cNvSpPr txBox="1"/>
              <p:nvPr/>
            </p:nvSpPr>
            <p:spPr>
              <a:xfrm>
                <a:off x="2438112" y="825608"/>
                <a:ext cx="1352268" cy="643740"/>
              </a:xfrm>
              <a:prstGeom prst="rect">
                <a:avLst/>
              </a:prstGeom>
              <a:noFill/>
            </p:spPr>
            <p:txBody>
              <a:bodyPr wrap="square" rtlCol="0">
                <a:spAutoFit/>
              </a:bodyPr>
              <a:lstStyle/>
              <a:p>
                <a:pPr algn="ctr" fontAlgn="base">
                  <a:lnSpc>
                    <a:spcPct val="90000"/>
                  </a:lnSpc>
                  <a:spcAft>
                    <a:spcPts val="0"/>
                  </a:spcAft>
                </a:pP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Advanced </a:t>
                </a:r>
                <a:b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b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Persistent Threats</a:t>
                </a:r>
                <a:endParaRPr lang="es-EC" sz="1200">
                  <a:effectLst/>
                  <a:latin typeface="Times New Roman" panose="02020603050405020304" pitchFamily="18" charset="0"/>
                  <a:ea typeface="Times New Roman" panose="02020603050405020304" pitchFamily="18" charset="0"/>
                </a:endParaRPr>
              </a:p>
              <a:p>
                <a:pPr algn="ctr" fontAlgn="base">
                  <a:lnSpc>
                    <a:spcPct val="90000"/>
                  </a:lnSpc>
                  <a:spcAft>
                    <a:spcPts val="0"/>
                  </a:spcAft>
                </a:pP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Zero-day</a:t>
                </a:r>
                <a:endParaRPr lang="es-EC" sz="1200">
                  <a:effectLst/>
                  <a:latin typeface="Times New Roman" panose="02020603050405020304" pitchFamily="18" charset="0"/>
                  <a:ea typeface="Times New Roman" panose="02020603050405020304" pitchFamily="18" charset="0"/>
                </a:endParaRPr>
              </a:p>
              <a:p>
                <a:pPr algn="ctr" fontAlgn="base">
                  <a:lnSpc>
                    <a:spcPct val="90000"/>
                  </a:lnSpc>
                  <a:spcAft>
                    <a:spcPts val="0"/>
                  </a:spcAft>
                </a:pP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Targeted Attacks</a:t>
                </a:r>
                <a:endParaRPr lang="es-EC" sz="1200">
                  <a:effectLst/>
                  <a:latin typeface="Times New Roman" panose="02020603050405020304" pitchFamily="18" charset="0"/>
                  <a:ea typeface="Times New Roman" panose="02020603050405020304" pitchFamily="18" charset="0"/>
                </a:endParaRPr>
              </a:p>
              <a:p>
                <a:pPr algn="ctr" fontAlgn="base">
                  <a:lnSpc>
                    <a:spcPct val="90000"/>
                  </a:lnSpc>
                  <a:spcAft>
                    <a:spcPts val="0"/>
                  </a:spcAft>
                </a:pP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Dynamic Trojans</a:t>
                </a:r>
                <a:endParaRPr lang="es-EC" sz="1200">
                  <a:effectLst/>
                  <a:latin typeface="Times New Roman" panose="02020603050405020304" pitchFamily="18" charset="0"/>
                  <a:ea typeface="Times New Roman" panose="02020603050405020304" pitchFamily="18" charset="0"/>
                </a:endParaRPr>
              </a:p>
              <a:p>
                <a:pPr algn="ctr" fontAlgn="base">
                  <a:lnSpc>
                    <a:spcPct val="90000"/>
                  </a:lnSpc>
                  <a:spcAft>
                    <a:spcPts val="0"/>
                  </a:spcAft>
                </a:pP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Stealth Bots</a:t>
                </a:r>
                <a:endParaRPr lang="es-EC" sz="1200">
                  <a:effectLst/>
                  <a:latin typeface="Times New Roman" panose="02020603050405020304" pitchFamily="18" charset="0"/>
                  <a:ea typeface="Times New Roman" panose="02020603050405020304" pitchFamily="18" charset="0"/>
                </a:endParaRPr>
              </a:p>
            </p:txBody>
          </p:sp>
        </p:grpSp>
        <p:grpSp>
          <p:nvGrpSpPr>
            <p:cNvPr id="15" name="Group 17"/>
            <p:cNvGrpSpPr/>
            <p:nvPr/>
          </p:nvGrpSpPr>
          <p:grpSpPr>
            <a:xfrm>
              <a:off x="648323" y="2638425"/>
              <a:ext cx="763172" cy="633095"/>
              <a:chOff x="506628" y="2125813"/>
              <a:chExt cx="586301" cy="508636"/>
            </a:xfrm>
          </p:grpSpPr>
          <p:grpSp>
            <p:nvGrpSpPr>
              <p:cNvPr id="25" name="Group 18"/>
              <p:cNvGrpSpPr/>
              <p:nvPr/>
            </p:nvGrpSpPr>
            <p:grpSpPr>
              <a:xfrm>
                <a:off x="543211" y="2125813"/>
                <a:ext cx="508636" cy="508636"/>
                <a:chOff x="543211" y="2125813"/>
                <a:chExt cx="414800" cy="414800"/>
              </a:xfrm>
            </p:grpSpPr>
            <p:sp>
              <p:nvSpPr>
                <p:cNvPr id="27" name="Oval 20"/>
                <p:cNvSpPr/>
                <p:nvPr/>
              </p:nvSpPr>
              <p:spPr>
                <a:xfrm>
                  <a:off x="543211" y="2125813"/>
                  <a:ext cx="414800" cy="414800"/>
                </a:xfrm>
                <a:prstGeom prst="ellipse">
                  <a:avLst/>
                </a:prstGeom>
                <a:gradFill>
                  <a:gsLst>
                    <a:gs pos="0">
                      <a:srgbClr val="C2102E"/>
                    </a:gs>
                    <a:gs pos="100000">
                      <a:srgbClr val="C8102E">
                        <a:shade val="100000"/>
                        <a:satMod val="115000"/>
                      </a:srgbClr>
                    </a:gs>
                  </a:gsLst>
                  <a:lin ang="16200000" scaled="1"/>
                </a:gradFill>
                <a:ln w="38100">
                  <a:noFill/>
                </a:ln>
                <a:effectLst>
                  <a:outerShdw blurRad="127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91440" tIns="91440" rIns="91440" bIns="91440" rtlCol="0" anchor="ctr">
                  <a:noAutofit/>
                </a:bodyPr>
                <a:lstStyle/>
                <a:p>
                  <a:pPr algn="just">
                    <a:lnSpc>
                      <a:spcPct val="150000"/>
                    </a:lnSpc>
                    <a:spcAft>
                      <a:spcPts val="1000"/>
                    </a:spcAft>
                  </a:pPr>
                  <a:r>
                    <a:rPr lang="es-EC" sz="1200">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 name="Oval 21"/>
                <p:cNvSpPr/>
                <p:nvPr/>
              </p:nvSpPr>
              <p:spPr>
                <a:xfrm flipV="1">
                  <a:off x="565484" y="2148086"/>
                  <a:ext cx="370255" cy="370255"/>
                </a:xfrm>
                <a:prstGeom prst="ellipse">
                  <a:avLst/>
                </a:prstGeom>
                <a:gradFill>
                  <a:gsLst>
                    <a:gs pos="0">
                      <a:schemeClr val="bg1">
                        <a:alpha val="25000"/>
                      </a:schemeClr>
                    </a:gs>
                    <a:gs pos="100000">
                      <a:schemeClr val="dk1">
                        <a:shade val="94000"/>
                        <a:satMod val="135000"/>
                        <a:alpha val="0"/>
                      </a:schemeClr>
                    </a:gs>
                  </a:gsLst>
                </a:gradFill>
                <a:ln w="38100">
                  <a:noFill/>
                </a:ln>
                <a:effectLst/>
              </p:spPr>
              <p:style>
                <a:lnRef idx="1">
                  <a:schemeClr val="dk1"/>
                </a:lnRef>
                <a:fillRef idx="3">
                  <a:schemeClr val="dk1"/>
                </a:fillRef>
                <a:effectRef idx="2">
                  <a:schemeClr val="dk1"/>
                </a:effectRef>
                <a:fontRef idx="minor">
                  <a:schemeClr val="lt1"/>
                </a:fontRef>
              </p:style>
              <p:txBody>
                <a:bodyPr wrap="square" lIns="91440" tIns="91440" rIns="91440" bIns="91440" rtlCol="0" anchor="t">
                  <a:noAutofit/>
                </a:bodyPr>
                <a:lstStyle/>
                <a:p>
                  <a:pPr algn="just">
                    <a:lnSpc>
                      <a:spcPct val="150000"/>
                    </a:lnSpc>
                    <a:spcAft>
                      <a:spcPts val="1000"/>
                    </a:spcAft>
                  </a:pPr>
                  <a:r>
                    <a:rPr lang="es-EC" sz="1200">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6" name="TextBox 19"/>
              <p:cNvSpPr txBox="1"/>
              <p:nvPr/>
            </p:nvSpPr>
            <p:spPr>
              <a:xfrm>
                <a:off x="506628" y="2247578"/>
                <a:ext cx="586301" cy="263719"/>
              </a:xfrm>
              <a:prstGeom prst="rect">
                <a:avLst/>
              </a:prstGeom>
              <a:noFill/>
            </p:spPr>
            <p:txBody>
              <a:bodyPr wrap="square" rtlCol="0">
                <a:spAutoFit/>
              </a:bodyPr>
              <a:lstStyle/>
              <a:p>
                <a:pPr algn="ctr" fontAlgn="base">
                  <a:lnSpc>
                    <a:spcPct val="90000"/>
                  </a:lnSpc>
                  <a:spcAft>
                    <a:spcPts val="0"/>
                  </a:spcAft>
                </a:pP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Gusanos</a:t>
                </a:r>
                <a:endParaRPr lang="es-EC" sz="1200">
                  <a:effectLst/>
                  <a:latin typeface="Times New Roman" panose="02020603050405020304" pitchFamily="18" charset="0"/>
                  <a:ea typeface="Times New Roman" panose="02020603050405020304" pitchFamily="18" charset="0"/>
                </a:endParaRPr>
              </a:p>
              <a:p>
                <a:pPr algn="ctr" fontAlgn="base">
                  <a:lnSpc>
                    <a:spcPct val="90000"/>
                  </a:lnSpc>
                  <a:spcAft>
                    <a:spcPts val="0"/>
                  </a:spcAft>
                </a:pP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Virus</a:t>
                </a:r>
                <a:endParaRPr lang="es-EC" sz="1200">
                  <a:effectLst/>
                  <a:latin typeface="Times New Roman" panose="02020603050405020304" pitchFamily="18" charset="0"/>
                  <a:ea typeface="Times New Roman" panose="02020603050405020304" pitchFamily="18" charset="0"/>
                </a:endParaRPr>
              </a:p>
            </p:txBody>
          </p:sp>
        </p:grpSp>
        <p:grpSp>
          <p:nvGrpSpPr>
            <p:cNvPr id="16" name="Group 23"/>
            <p:cNvGrpSpPr/>
            <p:nvPr/>
          </p:nvGrpSpPr>
          <p:grpSpPr>
            <a:xfrm>
              <a:off x="1534148" y="2019300"/>
              <a:ext cx="1684516" cy="1069340"/>
              <a:chOff x="1189400" y="1617199"/>
              <a:chExt cx="1293792" cy="859156"/>
            </a:xfrm>
          </p:grpSpPr>
          <p:grpSp>
            <p:nvGrpSpPr>
              <p:cNvPr id="21" name="Group 24"/>
              <p:cNvGrpSpPr/>
              <p:nvPr/>
            </p:nvGrpSpPr>
            <p:grpSpPr>
              <a:xfrm>
                <a:off x="1409033" y="1617199"/>
                <a:ext cx="859156" cy="859156"/>
                <a:chOff x="1409033" y="1617199"/>
                <a:chExt cx="414800" cy="414800"/>
              </a:xfrm>
            </p:grpSpPr>
            <p:sp>
              <p:nvSpPr>
                <p:cNvPr id="23" name="Oval 26"/>
                <p:cNvSpPr/>
                <p:nvPr/>
              </p:nvSpPr>
              <p:spPr>
                <a:xfrm>
                  <a:off x="1409033" y="1617199"/>
                  <a:ext cx="414800" cy="414800"/>
                </a:xfrm>
                <a:prstGeom prst="ellipse">
                  <a:avLst/>
                </a:prstGeom>
                <a:gradFill>
                  <a:gsLst>
                    <a:gs pos="0">
                      <a:srgbClr val="C2102E"/>
                    </a:gs>
                    <a:gs pos="100000">
                      <a:srgbClr val="C8102E">
                        <a:shade val="100000"/>
                        <a:satMod val="115000"/>
                      </a:srgbClr>
                    </a:gs>
                  </a:gsLst>
                  <a:lin ang="16200000" scaled="1"/>
                </a:gradFill>
                <a:ln w="38100">
                  <a:noFill/>
                </a:ln>
                <a:effectLst>
                  <a:outerShdw blurRad="127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91440" tIns="91440" rIns="91440" bIns="91440" rtlCol="0" anchor="ctr">
                  <a:noAutofit/>
                </a:bodyPr>
                <a:lstStyle/>
                <a:p>
                  <a:pPr algn="just">
                    <a:lnSpc>
                      <a:spcPct val="150000"/>
                    </a:lnSpc>
                    <a:spcAft>
                      <a:spcPts val="1000"/>
                    </a:spcAft>
                  </a:pPr>
                  <a:r>
                    <a:rPr lang="es-EC" sz="1200">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Oval 27"/>
                <p:cNvSpPr/>
                <p:nvPr/>
              </p:nvSpPr>
              <p:spPr>
                <a:xfrm flipV="1">
                  <a:off x="1430187" y="1638353"/>
                  <a:ext cx="372491" cy="372491"/>
                </a:xfrm>
                <a:prstGeom prst="ellipse">
                  <a:avLst/>
                </a:prstGeom>
                <a:gradFill>
                  <a:gsLst>
                    <a:gs pos="0">
                      <a:schemeClr val="bg1">
                        <a:alpha val="25000"/>
                      </a:schemeClr>
                    </a:gs>
                    <a:gs pos="100000">
                      <a:schemeClr val="dk1">
                        <a:shade val="94000"/>
                        <a:satMod val="135000"/>
                        <a:alpha val="0"/>
                      </a:schemeClr>
                    </a:gs>
                  </a:gsLst>
                </a:gradFill>
                <a:ln w="38100">
                  <a:noFill/>
                </a:ln>
                <a:effectLst/>
              </p:spPr>
              <p:style>
                <a:lnRef idx="1">
                  <a:schemeClr val="dk1"/>
                </a:lnRef>
                <a:fillRef idx="3">
                  <a:schemeClr val="dk1"/>
                </a:fillRef>
                <a:effectRef idx="2">
                  <a:schemeClr val="dk1"/>
                </a:effectRef>
                <a:fontRef idx="minor">
                  <a:schemeClr val="lt1"/>
                </a:fontRef>
              </p:style>
              <p:txBody>
                <a:bodyPr wrap="square" lIns="91440" tIns="91440" rIns="91440" bIns="91440" rtlCol="0" anchor="t">
                  <a:noAutofit/>
                </a:bodyPr>
                <a:lstStyle/>
                <a:p>
                  <a:pPr algn="just">
                    <a:lnSpc>
                      <a:spcPct val="150000"/>
                    </a:lnSpc>
                    <a:spcAft>
                      <a:spcPts val="1000"/>
                    </a:spcAft>
                  </a:pPr>
                  <a:r>
                    <a:rPr lang="es-EC" sz="1200">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 name="TextBox 25"/>
              <p:cNvSpPr txBox="1"/>
              <p:nvPr/>
            </p:nvSpPr>
            <p:spPr>
              <a:xfrm>
                <a:off x="1189400" y="1893532"/>
                <a:ext cx="1293792" cy="263719"/>
              </a:xfrm>
              <a:prstGeom prst="rect">
                <a:avLst/>
              </a:prstGeom>
              <a:noFill/>
            </p:spPr>
            <p:txBody>
              <a:bodyPr wrap="square" rtlCol="0">
                <a:noAutofit/>
              </a:bodyPr>
              <a:lstStyle/>
              <a:p>
                <a:pPr algn="ctr" fontAlgn="base">
                  <a:lnSpc>
                    <a:spcPct val="90000"/>
                  </a:lnSpc>
                  <a:spcAft>
                    <a:spcPts val="0"/>
                  </a:spcAft>
                </a:pP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Spyware/</a:t>
                </a:r>
                <a:b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br>
                <a:r>
                  <a:rPr lang="en-US" sz="900" kern="120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Bots</a:t>
                </a:r>
                <a:endParaRPr lang="es-EC" sz="1200">
                  <a:effectLst/>
                  <a:latin typeface="Times New Roman" panose="02020603050405020304" pitchFamily="18" charset="0"/>
                  <a:ea typeface="Times New Roman" panose="02020603050405020304" pitchFamily="18" charset="0"/>
                </a:endParaRPr>
              </a:p>
            </p:txBody>
          </p:sp>
        </p:grpSp>
        <p:sp>
          <p:nvSpPr>
            <p:cNvPr id="17" name="TextBox 28"/>
            <p:cNvSpPr txBox="1"/>
            <p:nvPr/>
          </p:nvSpPr>
          <p:spPr>
            <a:xfrm>
              <a:off x="1791323" y="1647825"/>
              <a:ext cx="1123858" cy="251460"/>
            </a:xfrm>
            <a:prstGeom prst="rect">
              <a:avLst/>
            </a:prstGeom>
            <a:noFill/>
          </p:spPr>
          <p:txBody>
            <a:bodyPr wrap="square" rtlCol="0">
              <a:spAutoFit/>
            </a:bodyPr>
            <a:lstStyle/>
            <a:p>
              <a:pPr algn="ctr" fontAlgn="base">
                <a:spcAft>
                  <a:spcPts val="0"/>
                </a:spcAft>
              </a:pPr>
              <a: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Cibercrimen</a:t>
              </a:r>
              <a:endParaRPr lang="es-EC" sz="1200">
                <a:effectLst/>
                <a:latin typeface="Times New Roman" panose="02020603050405020304" pitchFamily="18" charset="0"/>
                <a:ea typeface="Times New Roman" panose="02020603050405020304" pitchFamily="18" charset="0"/>
              </a:endParaRPr>
            </a:p>
          </p:txBody>
        </p:sp>
        <p:sp>
          <p:nvSpPr>
            <p:cNvPr id="18" name="TextBox 29"/>
            <p:cNvSpPr txBox="1"/>
            <p:nvPr/>
          </p:nvSpPr>
          <p:spPr>
            <a:xfrm>
              <a:off x="3258173" y="0"/>
              <a:ext cx="1526414" cy="412115"/>
            </a:xfrm>
            <a:prstGeom prst="rect">
              <a:avLst/>
            </a:prstGeom>
            <a:noFill/>
          </p:spPr>
          <p:txBody>
            <a:bodyPr wrap="square" rtlCol="0">
              <a:spAutoFit/>
            </a:bodyPr>
            <a:lstStyle/>
            <a:p>
              <a:pPr algn="ctr" fontAlgn="base">
                <a:spcAft>
                  <a:spcPts val="0"/>
                </a:spcAft>
              </a:pPr>
              <a: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Ciber-espionaje </a:t>
              </a:r>
              <a:b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br>
              <a: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y Cibercrimen</a:t>
              </a:r>
              <a:endParaRPr lang="es-EC" sz="1200">
                <a:effectLst/>
                <a:latin typeface="Times New Roman" panose="02020603050405020304" pitchFamily="18" charset="0"/>
                <a:ea typeface="Times New Roman" panose="02020603050405020304" pitchFamily="18" charset="0"/>
              </a:endParaRPr>
            </a:p>
          </p:txBody>
        </p:sp>
        <p:sp>
          <p:nvSpPr>
            <p:cNvPr id="19" name="TextBox 30"/>
            <p:cNvSpPr txBox="1"/>
            <p:nvPr/>
          </p:nvSpPr>
          <p:spPr>
            <a:xfrm rot="16200000">
              <a:off x="-704227" y="1685925"/>
              <a:ext cx="1703070" cy="294616"/>
            </a:xfrm>
            <a:prstGeom prst="rect">
              <a:avLst/>
            </a:prstGeom>
            <a:noFill/>
          </p:spPr>
          <p:txBody>
            <a:bodyPr wrap="square" rtlCol="0">
              <a:spAutoFit/>
            </a:bodyPr>
            <a:lstStyle/>
            <a:p>
              <a:pPr algn="ctr" fontAlgn="base">
                <a:spcAft>
                  <a:spcPts val="0"/>
                </a:spcAft>
              </a:pPr>
              <a:r>
                <a:rPr lang="en-US" sz="14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Nivel de Daño</a:t>
              </a:r>
              <a:endParaRPr lang="es-EC" sz="1200">
                <a:effectLst/>
                <a:latin typeface="Times New Roman" panose="02020603050405020304" pitchFamily="18" charset="0"/>
                <a:ea typeface="Times New Roman" panose="02020603050405020304" pitchFamily="18" charset="0"/>
              </a:endParaRPr>
            </a:p>
          </p:txBody>
        </p:sp>
        <p:sp>
          <p:nvSpPr>
            <p:cNvPr id="20" name="TextBox 28"/>
            <p:cNvSpPr txBox="1"/>
            <p:nvPr/>
          </p:nvSpPr>
          <p:spPr>
            <a:xfrm>
              <a:off x="467348" y="2305050"/>
              <a:ext cx="1200051" cy="252095"/>
            </a:xfrm>
            <a:prstGeom prst="rect">
              <a:avLst/>
            </a:prstGeom>
            <a:noFill/>
          </p:spPr>
          <p:txBody>
            <a:bodyPr wrap="square" rtlCol="0">
              <a:spAutoFit/>
            </a:bodyPr>
            <a:lstStyle/>
            <a:p>
              <a:pPr algn="ctr" fontAlgn="base">
                <a:spcAft>
                  <a:spcPts val="0"/>
                </a:spcAft>
              </a:pPr>
              <a:r>
                <a:rPr lang="en-US" sz="1100" kern="1200">
                  <a:solidFill>
                    <a:srgbClr val="1D252D"/>
                  </a:solidFill>
                  <a:effectLst/>
                  <a:latin typeface="Arial" panose="020B0604020202020204" pitchFamily="34" charset="0"/>
                  <a:ea typeface="MS PGothic" panose="020B0600070205080204" pitchFamily="34" charset="-128"/>
                  <a:cs typeface="Times New Roman" panose="02020603050405020304" pitchFamily="18" charset="0"/>
                </a:rPr>
                <a:t>Inoperabilidad</a:t>
              </a:r>
              <a:endParaRPr lang="es-EC"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534363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FACTOR HUMANO: POLÍTICAS DE SEGURIDAD DE LA INFORMACIÓN</a:t>
            </a:r>
            <a:endParaRPr lang="es-EC" dirty="0"/>
          </a:p>
        </p:txBody>
      </p:sp>
      <p:sp>
        <p:nvSpPr>
          <p:cNvPr id="3" name="Marcador de contenido 2"/>
          <p:cNvSpPr>
            <a:spLocks noGrp="1"/>
          </p:cNvSpPr>
          <p:nvPr>
            <p:ph idx="1"/>
          </p:nvPr>
        </p:nvSpPr>
        <p:spPr>
          <a:xfrm>
            <a:off x="2589212" y="2133600"/>
            <a:ext cx="8915400" cy="4421746"/>
          </a:xfrm>
        </p:spPr>
        <p:txBody>
          <a:bodyPr>
            <a:normAutofit lnSpcReduction="10000"/>
          </a:bodyPr>
          <a:lstStyle/>
          <a:p>
            <a:r>
              <a:rPr lang="es-EC" dirty="0"/>
              <a:t>Las políticas de seguridad de la información son un documento de alto nivel establecido por la gerencia y el departamento de seguridad de la información en el que se debe expresar el compromiso de la empresa acerca de la protección de su información y la de sus empleados</a:t>
            </a:r>
            <a:r>
              <a:rPr lang="es-EC" dirty="0" smtClean="0"/>
              <a:t>.</a:t>
            </a:r>
          </a:p>
          <a:p>
            <a:pPr lvl="1"/>
            <a:r>
              <a:rPr lang="es-EC" dirty="0"/>
              <a:t>Paso 1: Crear las política de </a:t>
            </a:r>
            <a:r>
              <a:rPr lang="es-EC" dirty="0" smtClean="0"/>
              <a:t>seguridad</a:t>
            </a:r>
          </a:p>
          <a:p>
            <a:pPr lvl="1"/>
            <a:r>
              <a:rPr lang="es-EC" dirty="0"/>
              <a:t>Paso 2: Protección de equipos de escritorio y </a:t>
            </a:r>
            <a:r>
              <a:rPr lang="es-EC" dirty="0" smtClean="0"/>
              <a:t>portátiles</a:t>
            </a:r>
            <a:endParaRPr lang="es-EC" dirty="0"/>
          </a:p>
          <a:p>
            <a:pPr lvl="1"/>
            <a:r>
              <a:rPr lang="es-EC" dirty="0"/>
              <a:t>Paso 3: Protección de la </a:t>
            </a:r>
            <a:r>
              <a:rPr lang="es-EC" dirty="0" smtClean="0"/>
              <a:t>red</a:t>
            </a:r>
          </a:p>
          <a:p>
            <a:pPr lvl="1"/>
            <a:r>
              <a:rPr lang="es-EC" dirty="0"/>
              <a:t>Paso 4: Proteger los </a:t>
            </a:r>
            <a:r>
              <a:rPr lang="es-EC" dirty="0" smtClean="0"/>
              <a:t>servidores</a:t>
            </a:r>
            <a:endParaRPr lang="es-EC" dirty="0"/>
          </a:p>
          <a:p>
            <a:pPr lvl="1"/>
            <a:r>
              <a:rPr lang="es-EC" dirty="0"/>
              <a:t>Paso 5: Mantener la información </a:t>
            </a:r>
            <a:r>
              <a:rPr lang="es-EC" dirty="0" smtClean="0"/>
              <a:t>protegida</a:t>
            </a:r>
            <a:endParaRPr lang="es-EC" dirty="0"/>
          </a:p>
          <a:p>
            <a:pPr lvl="1"/>
            <a:r>
              <a:rPr lang="es-EC" dirty="0"/>
              <a:t>Paso 6: Proteger las aplicaciones y los </a:t>
            </a:r>
            <a:r>
              <a:rPr lang="es-EC" dirty="0" smtClean="0"/>
              <a:t>recursos</a:t>
            </a:r>
            <a:endParaRPr lang="es-EC" dirty="0"/>
          </a:p>
          <a:p>
            <a:pPr lvl="1"/>
            <a:r>
              <a:rPr lang="es-EC" dirty="0"/>
              <a:t>Paso 7: Gestionar las </a:t>
            </a:r>
            <a:r>
              <a:rPr lang="es-EC" dirty="0" smtClean="0"/>
              <a:t>actualizaciones</a:t>
            </a:r>
            <a:endParaRPr lang="es-EC" dirty="0"/>
          </a:p>
          <a:p>
            <a:pPr lvl="1"/>
            <a:r>
              <a:rPr lang="es-EC" dirty="0"/>
              <a:t>Paso 8: Proteger dispositivos </a:t>
            </a:r>
            <a:r>
              <a:rPr lang="es-EC" dirty="0" smtClean="0"/>
              <a:t>móviles</a:t>
            </a:r>
            <a:endParaRPr lang="es-EC" dirty="0"/>
          </a:p>
          <a:p>
            <a:pPr lvl="1"/>
            <a:r>
              <a:rPr lang="es-EC" dirty="0"/>
              <a:t>Paso 9: Proteger información </a:t>
            </a:r>
            <a:r>
              <a:rPr lang="es-EC" dirty="0" smtClean="0"/>
              <a:t>personal</a:t>
            </a:r>
            <a:endParaRPr lang="es-EC" dirty="0"/>
          </a:p>
          <a:p>
            <a:endParaRPr lang="es-EC" dirty="0"/>
          </a:p>
        </p:txBody>
      </p:sp>
    </p:spTree>
    <p:extLst>
      <p:ext uri="{BB962C8B-B14F-4D97-AF65-F5344CB8AC3E}">
        <p14:creationId xmlns:p14="http://schemas.microsoft.com/office/powerpoint/2010/main" val="2391972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FACTOR HUMANO: CAPACITACIÓN</a:t>
            </a:r>
            <a:endParaRPr lang="es-EC" dirty="0"/>
          </a:p>
        </p:txBody>
      </p:sp>
      <p:sp>
        <p:nvSpPr>
          <p:cNvPr id="3" name="Marcador de contenido 2"/>
          <p:cNvSpPr>
            <a:spLocks noGrp="1"/>
          </p:cNvSpPr>
          <p:nvPr>
            <p:ph idx="1"/>
          </p:nvPr>
        </p:nvSpPr>
        <p:spPr>
          <a:xfrm>
            <a:off x="2589212" y="1905000"/>
            <a:ext cx="4056287" cy="4740499"/>
          </a:xfrm>
        </p:spPr>
        <p:txBody>
          <a:bodyPr>
            <a:normAutofit fontScale="77500" lnSpcReduction="20000"/>
          </a:bodyPr>
          <a:lstStyle/>
          <a:p>
            <a:pPr lvl="0"/>
            <a:r>
              <a:rPr lang="es-EC" dirty="0"/>
              <a:t>Importancia de la seguridad de la información</a:t>
            </a:r>
          </a:p>
          <a:p>
            <a:pPr lvl="1"/>
            <a:r>
              <a:rPr lang="es-EC" sz="1800" dirty="0"/>
              <a:t>¿Qué es la información?</a:t>
            </a:r>
          </a:p>
          <a:p>
            <a:pPr lvl="1"/>
            <a:r>
              <a:rPr lang="es-EC" sz="1800" dirty="0"/>
              <a:t>¿Qué es información confidencial?</a:t>
            </a:r>
          </a:p>
          <a:p>
            <a:pPr lvl="1"/>
            <a:r>
              <a:rPr lang="es-EC" sz="1800" dirty="0"/>
              <a:t>¿Dónde está la información confidencial?</a:t>
            </a:r>
          </a:p>
          <a:p>
            <a:pPr lvl="1"/>
            <a:r>
              <a:rPr lang="es-EC" sz="1800" dirty="0"/>
              <a:t>¿Por qué es necesario proteger la información?</a:t>
            </a:r>
          </a:p>
          <a:p>
            <a:pPr lvl="0"/>
            <a:r>
              <a:rPr lang="es-EC" dirty="0"/>
              <a:t>Ataques cibernéticos</a:t>
            </a:r>
          </a:p>
          <a:p>
            <a:pPr lvl="1"/>
            <a:r>
              <a:rPr lang="es-EC" sz="1800" dirty="0"/>
              <a:t>¿Qué son los ataques cibernéticos?</a:t>
            </a:r>
          </a:p>
          <a:p>
            <a:pPr lvl="1"/>
            <a:r>
              <a:rPr lang="es-EC" sz="1800" dirty="0"/>
              <a:t>¿Cómo aparecieron los ataques cibernéticos?</a:t>
            </a:r>
          </a:p>
          <a:p>
            <a:pPr lvl="1"/>
            <a:r>
              <a:rPr lang="es-EC" sz="1800" dirty="0"/>
              <a:t>¿Qué buscan los atacantes?</a:t>
            </a:r>
          </a:p>
          <a:p>
            <a:pPr lvl="1"/>
            <a:r>
              <a:rPr lang="es-EC" sz="1800" dirty="0"/>
              <a:t>¿A quiénes pueden afectar los ataques cibernéticos?</a:t>
            </a:r>
          </a:p>
          <a:p>
            <a:pPr lvl="1"/>
            <a:r>
              <a:rPr lang="es-EC" sz="1800" dirty="0"/>
              <a:t>¿De qué formas pueden afectar los ataques cibernéticos?</a:t>
            </a:r>
          </a:p>
          <a:p>
            <a:pPr lvl="1"/>
            <a:r>
              <a:rPr lang="es-EC" sz="1800" dirty="0"/>
              <a:t>¿Qué tan protegidos estamos?</a:t>
            </a:r>
          </a:p>
          <a:p>
            <a:pPr marL="0" indent="0">
              <a:buNone/>
            </a:pPr>
            <a:endParaRPr lang="es-EC" dirty="0"/>
          </a:p>
          <a:p>
            <a:pPr marL="0" indent="0">
              <a:buNone/>
            </a:pPr>
            <a:endParaRPr lang="es-EC" dirty="0"/>
          </a:p>
        </p:txBody>
      </p:sp>
      <p:sp>
        <p:nvSpPr>
          <p:cNvPr id="4" name="Marcador de contenido 2"/>
          <p:cNvSpPr txBox="1">
            <a:spLocks/>
          </p:cNvSpPr>
          <p:nvPr/>
        </p:nvSpPr>
        <p:spPr>
          <a:xfrm>
            <a:off x="7046912" y="1905000"/>
            <a:ext cx="4056287" cy="430583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sz="1600" dirty="0" smtClean="0"/>
              <a:t>Ingeniería social</a:t>
            </a:r>
          </a:p>
          <a:p>
            <a:pPr lvl="1"/>
            <a:r>
              <a:rPr lang="es-EC" dirty="0" smtClean="0"/>
              <a:t>¿Qué es la ingeniería social?</a:t>
            </a:r>
          </a:p>
          <a:p>
            <a:pPr lvl="1"/>
            <a:r>
              <a:rPr lang="es-EC" dirty="0" smtClean="0"/>
              <a:t>¿Cuál es la psicología del atacante?</a:t>
            </a:r>
          </a:p>
          <a:p>
            <a:pPr lvl="1"/>
            <a:r>
              <a:rPr lang="es-EC" dirty="0" smtClean="0"/>
              <a:t>¿Cuál es la psicología del ataque?</a:t>
            </a:r>
          </a:p>
          <a:p>
            <a:pPr lvl="1"/>
            <a:r>
              <a:rPr lang="es-EC" dirty="0" smtClean="0"/>
              <a:t>¿Cómo se identifica un ataque?</a:t>
            </a:r>
          </a:p>
          <a:p>
            <a:r>
              <a:rPr lang="es-EC" sz="1600" dirty="0" smtClean="0"/>
              <a:t> Remediaciones</a:t>
            </a:r>
          </a:p>
          <a:p>
            <a:pPr lvl="1"/>
            <a:r>
              <a:rPr lang="es-EC" dirty="0" smtClean="0"/>
              <a:t>¿Cómo nos protegemos de los ataques cibernéticos?</a:t>
            </a:r>
          </a:p>
          <a:p>
            <a:pPr lvl="1"/>
            <a:r>
              <a:rPr lang="es-EC" dirty="0" smtClean="0"/>
              <a:t>¿Qué debo hacer si me encuentro con algo sospechoso?</a:t>
            </a:r>
          </a:p>
          <a:p>
            <a:pPr lvl="1"/>
            <a:r>
              <a:rPr lang="es-EC" dirty="0" smtClean="0"/>
              <a:t>¿Qué debo hacer si estoy siendo atacado o sé que alguien está siendo atacado?</a:t>
            </a:r>
          </a:p>
          <a:p>
            <a:pPr lvl="1"/>
            <a:r>
              <a:rPr lang="es-EC" dirty="0" smtClean="0"/>
              <a:t>¿Con quién puedo hablar de estos temas?</a:t>
            </a:r>
          </a:p>
          <a:p>
            <a:pPr lvl="1"/>
            <a:r>
              <a:rPr lang="es-EC" dirty="0" smtClean="0"/>
              <a:t>¿Cómo le protejo a mi comunidad? </a:t>
            </a:r>
          </a:p>
          <a:p>
            <a:endParaRPr lang="es-EC" dirty="0"/>
          </a:p>
        </p:txBody>
      </p:sp>
    </p:spTree>
    <p:extLst>
      <p:ext uri="{BB962C8B-B14F-4D97-AF65-F5344CB8AC3E}">
        <p14:creationId xmlns:p14="http://schemas.microsoft.com/office/powerpoint/2010/main" val="1112339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a:t>
            </a:r>
          </a:p>
        </p:txBody>
      </p:sp>
      <p:pic>
        <p:nvPicPr>
          <p:cNvPr id="6" name="Picture 1"/>
          <p:cNvPicPr/>
          <p:nvPr/>
        </p:nvPicPr>
        <p:blipFill>
          <a:blip r:embed="rId2" cstate="print"/>
          <a:srcRect/>
          <a:stretch>
            <a:fillRect/>
          </a:stretch>
        </p:blipFill>
        <p:spPr bwMode="auto">
          <a:xfrm>
            <a:off x="4235986" y="1905000"/>
            <a:ext cx="5625564" cy="4016445"/>
          </a:xfrm>
          <a:prstGeom prst="rect">
            <a:avLst/>
          </a:prstGeom>
          <a:noFill/>
          <a:ln w="9525">
            <a:solidFill>
              <a:schemeClr val="bg1">
                <a:lumMod val="75000"/>
              </a:schemeClr>
            </a:solidFill>
            <a:miter lim="800000"/>
            <a:headEnd/>
            <a:tailEnd/>
          </a:ln>
        </p:spPr>
      </p:pic>
    </p:spTree>
    <p:extLst>
      <p:ext uri="{BB962C8B-B14F-4D97-AF65-F5344CB8AC3E}">
        <p14:creationId xmlns:p14="http://schemas.microsoft.com/office/powerpoint/2010/main" val="616905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a:t>
            </a:r>
          </a:p>
        </p:txBody>
      </p:sp>
      <p:graphicFrame>
        <p:nvGraphicFramePr>
          <p:cNvPr id="4" name="Diagram 2"/>
          <p:cNvGraphicFramePr/>
          <p:nvPr>
            <p:extLst>
              <p:ext uri="{D42A27DB-BD31-4B8C-83A1-F6EECF244321}">
                <p14:modId xmlns:p14="http://schemas.microsoft.com/office/powerpoint/2010/main" val="819935283"/>
              </p:ext>
            </p:extLst>
          </p:nvPr>
        </p:nvGraphicFramePr>
        <p:xfrm>
          <a:off x="3239774" y="1891048"/>
          <a:ext cx="7617988" cy="4775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58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a:t>
            </a:r>
          </a:p>
        </p:txBody>
      </p:sp>
      <p:sp>
        <p:nvSpPr>
          <p:cNvPr id="4" name="Marcador de contenido 3"/>
          <p:cNvSpPr>
            <a:spLocks noGrp="1"/>
          </p:cNvSpPr>
          <p:nvPr>
            <p:ph idx="1"/>
          </p:nvPr>
        </p:nvSpPr>
        <p:spPr>
          <a:xfrm>
            <a:off x="2589212" y="2133599"/>
            <a:ext cx="8915400" cy="4460383"/>
          </a:xfrm>
        </p:spPr>
        <p:txBody>
          <a:bodyPr/>
          <a:lstStyle/>
          <a:p>
            <a:pPr lvl="0"/>
            <a:r>
              <a:rPr lang="es-EC" dirty="0"/>
              <a:t>Test de penetración desde una de las sedes simuladas a la </a:t>
            </a:r>
            <a:r>
              <a:rPr lang="es-EC" dirty="0" smtClean="0"/>
              <a:t>DMZ.</a:t>
            </a:r>
          </a:p>
          <a:p>
            <a:pPr lvl="1"/>
            <a:r>
              <a:rPr lang="es-EC" dirty="0"/>
              <a:t>Palo Alto Networks y </a:t>
            </a:r>
            <a:r>
              <a:rPr lang="es-EC" dirty="0" err="1"/>
              <a:t>KFSensor</a:t>
            </a:r>
            <a:endParaRPr lang="es-EC" dirty="0"/>
          </a:p>
          <a:p>
            <a:pPr lvl="0"/>
            <a:r>
              <a:rPr lang="es-EC" dirty="0"/>
              <a:t>Test de penetración desde una de las sedes simuladas a una aplicación </a:t>
            </a:r>
            <a:r>
              <a:rPr lang="es-EC" dirty="0" smtClean="0"/>
              <a:t>WEB</a:t>
            </a:r>
          </a:p>
          <a:p>
            <a:pPr lvl="1"/>
            <a:r>
              <a:rPr lang="es-EC" dirty="0"/>
              <a:t>Palo Alto Networks y </a:t>
            </a:r>
            <a:r>
              <a:rPr lang="es-EC" dirty="0" err="1"/>
              <a:t>ModSecurity</a:t>
            </a:r>
            <a:endParaRPr lang="es-EC" dirty="0"/>
          </a:p>
          <a:p>
            <a:pPr lvl="0"/>
            <a:r>
              <a:rPr lang="es-EC" dirty="0"/>
              <a:t>Descarga de diferentes tipos de archivos maliciosos </a:t>
            </a:r>
            <a:r>
              <a:rPr lang="es-EC" dirty="0" smtClean="0"/>
              <a:t>conocidos</a:t>
            </a:r>
          </a:p>
          <a:p>
            <a:pPr lvl="1"/>
            <a:r>
              <a:rPr lang="es-EC" dirty="0" smtClean="0"/>
              <a:t>Palo </a:t>
            </a:r>
            <a:r>
              <a:rPr lang="es-EC" dirty="0"/>
              <a:t>Alto Networks y </a:t>
            </a:r>
            <a:r>
              <a:rPr lang="es-EC" dirty="0" err="1"/>
              <a:t>Kaspersky</a:t>
            </a:r>
            <a:r>
              <a:rPr lang="es-EC" dirty="0"/>
              <a:t> Internet Security</a:t>
            </a:r>
          </a:p>
          <a:p>
            <a:pPr lvl="0"/>
            <a:r>
              <a:rPr lang="es-EC" dirty="0"/>
              <a:t>Descarga de un archivo malicioso de día </a:t>
            </a:r>
            <a:r>
              <a:rPr lang="es-EC" dirty="0" smtClean="0"/>
              <a:t>cero</a:t>
            </a:r>
          </a:p>
          <a:p>
            <a:pPr lvl="1"/>
            <a:r>
              <a:rPr lang="es-EC" dirty="0" err="1"/>
              <a:t>FireEye</a:t>
            </a:r>
            <a:r>
              <a:rPr lang="es-EC" dirty="0"/>
              <a:t> y </a:t>
            </a:r>
            <a:r>
              <a:rPr lang="es-EC" dirty="0" err="1"/>
              <a:t>WildFire</a:t>
            </a:r>
            <a:r>
              <a:rPr lang="es-EC" dirty="0"/>
              <a:t> de Palo Alto Networks </a:t>
            </a:r>
          </a:p>
          <a:p>
            <a:pPr lvl="0"/>
            <a:r>
              <a:rPr lang="es-EC" dirty="0"/>
              <a:t>Infección de un host para análisis de comportamiento con los </a:t>
            </a:r>
            <a:r>
              <a:rPr lang="es-EC" dirty="0" smtClean="0"/>
              <a:t>sensores</a:t>
            </a:r>
          </a:p>
          <a:p>
            <a:pPr lvl="1"/>
            <a:r>
              <a:rPr lang="es-EC" dirty="0" err="1" smtClean="0"/>
              <a:t>Snort</a:t>
            </a:r>
            <a:r>
              <a:rPr lang="es-EC" dirty="0" smtClean="0"/>
              <a:t> y </a:t>
            </a:r>
            <a:r>
              <a:rPr lang="es-EC" dirty="0" err="1" smtClean="0"/>
              <a:t>Bothunter</a:t>
            </a:r>
            <a:endParaRPr lang="es-EC" dirty="0"/>
          </a:p>
        </p:txBody>
      </p:sp>
    </p:spTree>
    <p:extLst>
      <p:ext uri="{BB962C8B-B14F-4D97-AF65-F5344CB8AC3E}">
        <p14:creationId xmlns:p14="http://schemas.microsoft.com/office/powerpoint/2010/main" val="224826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a:t>
            </a:r>
            <a:r>
              <a:rPr lang="es-EC" dirty="0" smtClean="0"/>
              <a:t>SEGURIDAD: DMZ</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148605" y="1905000"/>
            <a:ext cx="7800326" cy="4489492"/>
          </a:xfrm>
          <a:prstGeom prst="rect">
            <a:avLst/>
          </a:prstGeom>
          <a:noFill/>
          <a:ln>
            <a:solidFill>
              <a:schemeClr val="bg1">
                <a:lumMod val="85000"/>
              </a:schemeClr>
            </a:solidFill>
          </a:ln>
        </p:spPr>
      </p:pic>
    </p:spTree>
    <p:extLst>
      <p:ext uri="{BB962C8B-B14F-4D97-AF65-F5344CB8AC3E}">
        <p14:creationId xmlns:p14="http://schemas.microsoft.com/office/powerpoint/2010/main" val="3057701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DMZ</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2588119"/>
              </p:ext>
            </p:extLst>
          </p:nvPr>
        </p:nvGraphicFramePr>
        <p:xfrm>
          <a:off x="3155325" y="2082086"/>
          <a:ext cx="7705607" cy="3834070"/>
        </p:xfrm>
        <a:graphic>
          <a:graphicData uri="http://schemas.openxmlformats.org/drawingml/2006/table">
            <a:tbl>
              <a:tblPr firstRow="1" firstCol="1" bandRow="1">
                <a:tableStyleId>{5C22544A-7EE6-4342-B048-85BDC9FD1C3A}</a:tableStyleId>
              </a:tblPr>
              <a:tblGrid>
                <a:gridCol w="4662151"/>
                <a:gridCol w="516786"/>
                <a:gridCol w="675536"/>
                <a:gridCol w="1308948"/>
                <a:gridCol w="542186"/>
              </a:tblGrid>
              <a:tr h="328543">
                <a:tc>
                  <a:txBody>
                    <a:bodyPr/>
                    <a:lstStyle/>
                    <a:p>
                      <a:pPr algn="ctr">
                        <a:lnSpc>
                          <a:spcPct val="150000"/>
                        </a:lnSpc>
                        <a:spcAft>
                          <a:spcPts val="0"/>
                        </a:spcAft>
                      </a:pPr>
                      <a:r>
                        <a:rPr lang="es-EC" sz="1200">
                          <a:effectLst/>
                        </a:rPr>
                        <a:t>Threat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ID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Severity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Action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Count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328543">
                <a:tc>
                  <a:txBody>
                    <a:bodyPr/>
                    <a:lstStyle/>
                    <a:p>
                      <a:pPr algn="just">
                        <a:lnSpc>
                          <a:spcPct val="150000"/>
                        </a:lnSpc>
                        <a:spcAft>
                          <a:spcPts val="0"/>
                        </a:spcAft>
                      </a:pPr>
                      <a:r>
                        <a:rPr lang="en-US" sz="1200">
                          <a:effectLst/>
                        </a:rPr>
                        <a:t>HTTP Cross Site Scripting Vulnerability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35864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critical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328543">
                <a:tc>
                  <a:txBody>
                    <a:bodyPr/>
                    <a:lstStyle/>
                    <a:p>
                      <a:pPr algn="just">
                        <a:lnSpc>
                          <a:spcPct val="150000"/>
                        </a:lnSpc>
                        <a:spcAft>
                          <a:spcPts val="0"/>
                        </a:spcAft>
                      </a:pPr>
                      <a:r>
                        <a:rPr lang="en-US" sz="1200">
                          <a:effectLst/>
                        </a:rPr>
                        <a:t>Apache Chunk Encoding Parsing Buffer Overflow Vulnerability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30143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critical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328543">
                <a:tc>
                  <a:txBody>
                    <a:bodyPr/>
                    <a:lstStyle/>
                    <a:p>
                      <a:pPr algn="just">
                        <a:lnSpc>
                          <a:spcPct val="150000"/>
                        </a:lnSpc>
                        <a:spcAft>
                          <a:spcPts val="0"/>
                        </a:spcAft>
                      </a:pPr>
                      <a:r>
                        <a:rPr lang="en-US" sz="1200">
                          <a:effectLst/>
                        </a:rPr>
                        <a:t>Generic HTTP Cross Site Scripting Attempt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31476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328543">
                <a:tc>
                  <a:txBody>
                    <a:bodyPr/>
                    <a:lstStyle/>
                    <a:p>
                      <a:pPr algn="just">
                        <a:lnSpc>
                          <a:spcPct val="150000"/>
                        </a:lnSpc>
                        <a:spcAft>
                          <a:spcPts val="0"/>
                        </a:spcAft>
                      </a:pPr>
                      <a:r>
                        <a:rPr lang="en-US" sz="1200">
                          <a:effectLst/>
                        </a:rPr>
                        <a:t>Sun ONC RPC Multiple fragments in One Packet Evasion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33191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492815">
                <a:tc>
                  <a:txBody>
                    <a:bodyPr/>
                    <a:lstStyle/>
                    <a:p>
                      <a:pPr algn="just">
                        <a:lnSpc>
                          <a:spcPct val="150000"/>
                        </a:lnSpc>
                        <a:spcAft>
                          <a:spcPts val="0"/>
                        </a:spcAft>
                      </a:pPr>
                      <a:r>
                        <a:rPr lang="en-US" sz="1200">
                          <a:effectLst/>
                        </a:rPr>
                        <a:t>Cisco IOS HTTP Configuration Arbitrary Administrative Access Vulnerability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30921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328543">
                <a:tc>
                  <a:txBody>
                    <a:bodyPr/>
                    <a:lstStyle/>
                    <a:p>
                      <a:pPr algn="just">
                        <a:lnSpc>
                          <a:spcPct val="150000"/>
                        </a:lnSpc>
                        <a:spcAft>
                          <a:spcPts val="0"/>
                        </a:spcAft>
                      </a:pPr>
                      <a:r>
                        <a:rPr lang="en-US" sz="1200">
                          <a:effectLst/>
                        </a:rPr>
                        <a:t>FTP: login Brute-force attempt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40001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328543">
                <a:tc>
                  <a:txBody>
                    <a:bodyPr/>
                    <a:lstStyle/>
                    <a:p>
                      <a:pPr algn="just">
                        <a:lnSpc>
                          <a:spcPct val="150000"/>
                        </a:lnSpc>
                        <a:spcAft>
                          <a:spcPts val="0"/>
                        </a:spcAft>
                      </a:pPr>
                      <a:r>
                        <a:rPr lang="en-US" sz="1200">
                          <a:effectLst/>
                        </a:rPr>
                        <a:t>AWStats Remote Code Execution Vulnerability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30089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328543">
                <a:tc>
                  <a:txBody>
                    <a:bodyPr/>
                    <a:lstStyle/>
                    <a:p>
                      <a:pPr algn="just">
                        <a:lnSpc>
                          <a:spcPct val="150000"/>
                        </a:lnSpc>
                        <a:spcAft>
                          <a:spcPts val="0"/>
                        </a:spcAft>
                      </a:pPr>
                      <a:r>
                        <a:rPr lang="en-US" sz="1200">
                          <a:effectLst/>
                        </a:rPr>
                        <a:t>Microsoft Windows win.ini access attempt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30851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328543">
                <a:tc>
                  <a:txBody>
                    <a:bodyPr/>
                    <a:lstStyle/>
                    <a:p>
                      <a:pPr algn="just">
                        <a:lnSpc>
                          <a:spcPct val="150000"/>
                        </a:lnSpc>
                        <a:spcAft>
                          <a:spcPts val="0"/>
                        </a:spcAft>
                      </a:pPr>
                      <a:r>
                        <a:rPr lang="es-EC" sz="1200">
                          <a:effectLst/>
                        </a:rPr>
                        <a:t>Adobe ColdFusion Multiple Directory Traversal Vulnerabilities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33452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r h="328543">
                <a:tc>
                  <a:txBody>
                    <a:bodyPr/>
                    <a:lstStyle/>
                    <a:p>
                      <a:pPr algn="just">
                        <a:lnSpc>
                          <a:spcPct val="150000"/>
                        </a:lnSpc>
                        <a:spcAft>
                          <a:spcPts val="0"/>
                        </a:spcAft>
                      </a:pPr>
                      <a:r>
                        <a:rPr lang="en-US" sz="1200">
                          <a:effectLst/>
                        </a:rPr>
                        <a:t>Generic HTTP Cross Site Scripting Attempt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31477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c>
                  <a:txBody>
                    <a:bodyPr/>
                    <a:lstStyle/>
                    <a:p>
                      <a:pPr algn="ctr">
                        <a:lnSpc>
                          <a:spcPct val="1500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6618" marR="26618" marT="0" marB="0" anchor="ctr"/>
                </a:tc>
              </a:tr>
            </a:tbl>
          </a:graphicData>
        </a:graphic>
      </p:graphicFrame>
    </p:spTree>
    <p:extLst>
      <p:ext uri="{BB962C8B-B14F-4D97-AF65-F5344CB8AC3E}">
        <p14:creationId xmlns:p14="http://schemas.microsoft.com/office/powerpoint/2010/main" val="1725345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DMZ</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954786" y="2128166"/>
            <a:ext cx="6187964" cy="3267329"/>
          </a:xfrm>
          <a:prstGeom prst="rect">
            <a:avLst/>
          </a:prstGeom>
          <a:noFill/>
          <a:ln>
            <a:noFill/>
          </a:ln>
        </p:spPr>
      </p:pic>
      <p:graphicFrame>
        <p:nvGraphicFramePr>
          <p:cNvPr id="7" name="Tabla 6"/>
          <p:cNvGraphicFramePr>
            <a:graphicFrameLocks noGrp="1"/>
          </p:cNvGraphicFramePr>
          <p:nvPr>
            <p:extLst>
              <p:ext uri="{D42A27DB-BD31-4B8C-83A1-F6EECF244321}">
                <p14:modId xmlns:p14="http://schemas.microsoft.com/office/powerpoint/2010/main" val="1279258958"/>
              </p:ext>
            </p:extLst>
          </p:nvPr>
        </p:nvGraphicFramePr>
        <p:xfrm>
          <a:off x="2791886" y="5597694"/>
          <a:ext cx="8513763" cy="822960"/>
        </p:xfrm>
        <a:graphic>
          <a:graphicData uri="http://schemas.openxmlformats.org/drawingml/2006/table">
            <a:tbl>
              <a:tblPr firstRow="1" firstCol="1" bandRow="1">
                <a:tableStyleId>{5C22544A-7EE6-4342-B048-85BDC9FD1C3A}</a:tableStyleId>
              </a:tblPr>
              <a:tblGrid>
                <a:gridCol w="4930775"/>
                <a:gridCol w="552450"/>
                <a:gridCol w="1108075"/>
                <a:gridCol w="1344613"/>
                <a:gridCol w="577850"/>
              </a:tblGrid>
              <a:tr h="200025">
                <a:tc>
                  <a:txBody>
                    <a:bodyPr/>
                    <a:lstStyle/>
                    <a:p>
                      <a:pPr algn="ctr">
                        <a:lnSpc>
                          <a:spcPct val="150000"/>
                        </a:lnSpc>
                        <a:spcAft>
                          <a:spcPts val="0"/>
                        </a:spcAft>
                      </a:pPr>
                      <a:r>
                        <a:rPr lang="es-EC" sz="1200" dirty="0" err="1">
                          <a:effectLst/>
                        </a:rPr>
                        <a:t>Threat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dirty="0">
                          <a:effectLst/>
                        </a:rPr>
                        <a:t>ID</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Severity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Action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Count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just">
                        <a:lnSpc>
                          <a:spcPct val="150000"/>
                        </a:lnSpc>
                        <a:spcAft>
                          <a:spcPts val="0"/>
                        </a:spcAft>
                      </a:pPr>
                      <a:r>
                        <a:rPr lang="en-US" sz="1200">
                          <a:effectLst/>
                        </a:rPr>
                        <a:t>Microsoft Windows Remote Desktop Code Execution Vulnerability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34673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critical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n-US" sz="1200">
                          <a:effectLst/>
                        </a:rPr>
                        <a:t>Microsoft remote desktop connect initial attempt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33020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informational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Alert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484207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a:t>
            </a:r>
            <a:r>
              <a:rPr lang="es-EC" dirty="0" smtClean="0"/>
              <a:t>SEGURIDAD: DMZ</a:t>
            </a:r>
            <a:endParaRPr lang="es-EC" dirty="0"/>
          </a:p>
        </p:txBody>
      </p:sp>
      <p:pic>
        <p:nvPicPr>
          <p:cNvPr id="4" name="Imagen 3"/>
          <p:cNvPicPr/>
          <p:nvPr/>
        </p:nvPicPr>
        <p:blipFill rotWithShape="1">
          <a:blip r:embed="rId2">
            <a:extLst>
              <a:ext uri="{28A0092B-C50C-407E-A947-70E740481C1C}">
                <a14:useLocalDpi xmlns:a14="http://schemas.microsoft.com/office/drawing/2010/main" val="0"/>
              </a:ext>
            </a:extLst>
          </a:blip>
          <a:srcRect b="42217"/>
          <a:stretch/>
        </p:blipFill>
        <p:spPr bwMode="auto">
          <a:xfrm>
            <a:off x="3940656" y="1905000"/>
            <a:ext cx="6216224" cy="4592915"/>
          </a:xfrm>
          <a:prstGeom prst="rect">
            <a:avLst/>
          </a:prstGeom>
          <a:noFill/>
          <a:ln>
            <a:solidFill>
              <a:schemeClr val="bg1">
                <a:lumMod val="85000"/>
              </a:schemeClr>
            </a:solidFill>
          </a:ln>
        </p:spPr>
      </p:pic>
    </p:spTree>
    <p:extLst>
      <p:ext uri="{BB962C8B-B14F-4D97-AF65-F5344CB8AC3E}">
        <p14:creationId xmlns:p14="http://schemas.microsoft.com/office/powerpoint/2010/main" val="4088046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a:t>
            </a:r>
            <a:r>
              <a:rPr lang="es-EC" dirty="0" smtClean="0"/>
              <a:t>SEGURIDAD: DMZ</a:t>
            </a:r>
            <a:endParaRPr lang="es-EC" dirty="0"/>
          </a:p>
        </p:txBody>
      </p:sp>
      <p:pic>
        <p:nvPicPr>
          <p:cNvPr id="6" name="Imagen 5"/>
          <p:cNvPicPr/>
          <p:nvPr/>
        </p:nvPicPr>
        <p:blipFill rotWithShape="1">
          <a:blip r:embed="rId2">
            <a:extLst>
              <a:ext uri="{28A0092B-C50C-407E-A947-70E740481C1C}">
                <a14:useLocalDpi xmlns:a14="http://schemas.microsoft.com/office/drawing/2010/main" val="0"/>
              </a:ext>
            </a:extLst>
          </a:blip>
          <a:srcRect t="59743"/>
          <a:stretch/>
        </p:blipFill>
        <p:spPr bwMode="auto">
          <a:xfrm>
            <a:off x="2910346" y="1905000"/>
            <a:ext cx="8276844" cy="4260571"/>
          </a:xfrm>
          <a:prstGeom prst="rect">
            <a:avLst/>
          </a:prstGeom>
          <a:noFill/>
          <a:ln>
            <a:solidFill>
              <a:schemeClr val="bg1">
                <a:lumMod val="85000"/>
              </a:schemeClr>
            </a:solidFill>
          </a:ln>
        </p:spPr>
      </p:pic>
    </p:spTree>
    <p:extLst>
      <p:ext uri="{BB962C8B-B14F-4D97-AF65-F5344CB8AC3E}">
        <p14:creationId xmlns:p14="http://schemas.microsoft.com/office/powerpoint/2010/main" val="1293256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sp>
        <p:nvSpPr>
          <p:cNvPr id="3" name="Marcador de contenido 2"/>
          <p:cNvSpPr>
            <a:spLocks noGrp="1"/>
          </p:cNvSpPr>
          <p:nvPr>
            <p:ph idx="1"/>
          </p:nvPr>
        </p:nvSpPr>
        <p:spPr>
          <a:xfrm>
            <a:off x="2589212" y="1644206"/>
            <a:ext cx="8915400" cy="931572"/>
          </a:xfrm>
        </p:spPr>
        <p:txBody>
          <a:bodyPr/>
          <a:lstStyle/>
          <a:p>
            <a:r>
              <a:rPr lang="es-EC" dirty="0"/>
              <a:t>En </a:t>
            </a:r>
            <a:r>
              <a:rPr lang="es-EC" dirty="0" smtClean="0"/>
              <a:t>el reporte </a:t>
            </a:r>
            <a:r>
              <a:rPr lang="es-EC" dirty="0"/>
              <a:t>Riesgos Globales 2012 realizado por el Foro Económico Mundial (WEF)</a:t>
            </a:r>
            <a:r>
              <a:rPr lang="es-EC" dirty="0" smtClean="0"/>
              <a:t>, </a:t>
            </a:r>
            <a:r>
              <a:rPr lang="es-EC" dirty="0"/>
              <a:t>los ataques cibernéticos son considerados como el cuarto riesgo global en términos de probabilidad</a:t>
            </a:r>
          </a:p>
        </p:txBody>
      </p:sp>
      <p:pic>
        <p:nvPicPr>
          <p:cNvPr id="5" name="Picture 2"/>
          <p:cNvPicPr/>
          <p:nvPr/>
        </p:nvPicPr>
        <p:blipFill>
          <a:blip r:embed="rId2"/>
          <a:stretch>
            <a:fillRect/>
          </a:stretch>
        </p:blipFill>
        <p:spPr>
          <a:xfrm>
            <a:off x="3470239" y="2743201"/>
            <a:ext cx="7175188" cy="3824656"/>
          </a:xfrm>
          <a:prstGeom prst="rect">
            <a:avLst/>
          </a:prstGeom>
        </p:spPr>
      </p:pic>
    </p:spTree>
    <p:extLst>
      <p:ext uri="{BB962C8B-B14F-4D97-AF65-F5344CB8AC3E}">
        <p14:creationId xmlns:p14="http://schemas.microsoft.com/office/powerpoint/2010/main" val="440851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DMZ</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20466851"/>
              </p:ext>
            </p:extLst>
          </p:nvPr>
        </p:nvGraphicFramePr>
        <p:xfrm>
          <a:off x="2592925" y="1905000"/>
          <a:ext cx="8854347" cy="4019944"/>
        </p:xfrm>
        <a:graphic>
          <a:graphicData uri="http://schemas.openxmlformats.org/drawingml/2006/table">
            <a:tbl>
              <a:tblPr firstRow="1" firstCol="1" bandRow="1">
                <a:tableStyleId>{5C22544A-7EE6-4342-B048-85BDC9FD1C3A}</a:tableStyleId>
              </a:tblPr>
              <a:tblGrid>
                <a:gridCol w="5835459"/>
                <a:gridCol w="510644"/>
                <a:gridCol w="669394"/>
                <a:gridCol w="1302806"/>
                <a:gridCol w="536044"/>
              </a:tblGrid>
              <a:tr h="145317">
                <a:tc>
                  <a:txBody>
                    <a:bodyPr/>
                    <a:lstStyle/>
                    <a:p>
                      <a:pPr algn="ctr">
                        <a:lnSpc>
                          <a:spcPct val="150000"/>
                        </a:lnSpc>
                        <a:spcAft>
                          <a:spcPts val="0"/>
                        </a:spcAft>
                      </a:pPr>
                      <a:r>
                        <a:rPr lang="es-EC" sz="1200" dirty="0" err="1">
                          <a:effectLst/>
                        </a:rPr>
                        <a:t>Threat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ID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Severity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Action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Count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290635">
                <a:tc>
                  <a:txBody>
                    <a:bodyPr/>
                    <a:lstStyle/>
                    <a:p>
                      <a:pPr algn="just">
                        <a:lnSpc>
                          <a:spcPct val="150000"/>
                        </a:lnSpc>
                        <a:spcAft>
                          <a:spcPts val="0"/>
                        </a:spcAft>
                      </a:pPr>
                      <a:r>
                        <a:rPr lang="en-US" sz="1200" dirty="0">
                          <a:effectLst/>
                        </a:rPr>
                        <a:t>HTTP Cross Site Scripting Vulnerability</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35864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critical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290635">
                <a:tc>
                  <a:txBody>
                    <a:bodyPr/>
                    <a:lstStyle/>
                    <a:p>
                      <a:pPr algn="just">
                        <a:lnSpc>
                          <a:spcPct val="150000"/>
                        </a:lnSpc>
                        <a:spcAft>
                          <a:spcPts val="0"/>
                        </a:spcAft>
                      </a:pPr>
                      <a:r>
                        <a:rPr lang="en-US" sz="1200" dirty="0" err="1">
                          <a:effectLst/>
                        </a:rPr>
                        <a:t>phf</a:t>
                      </a:r>
                      <a:r>
                        <a:rPr lang="en-US" sz="1200" dirty="0">
                          <a:effectLst/>
                        </a:rPr>
                        <a:t> CGI program remote command execution vulnerability</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32790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critical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290635">
                <a:tc>
                  <a:txBody>
                    <a:bodyPr/>
                    <a:lstStyle/>
                    <a:p>
                      <a:pPr algn="just">
                        <a:lnSpc>
                          <a:spcPct val="150000"/>
                        </a:lnSpc>
                        <a:spcAft>
                          <a:spcPts val="0"/>
                        </a:spcAft>
                      </a:pPr>
                      <a:r>
                        <a:rPr lang="en-US" sz="1200" dirty="0">
                          <a:effectLst/>
                        </a:rPr>
                        <a:t>HTTP /</a:t>
                      </a:r>
                      <a:r>
                        <a:rPr lang="en-US" sz="1200" dirty="0" err="1">
                          <a:effectLst/>
                        </a:rPr>
                        <a:t>etc</a:t>
                      </a:r>
                      <a:r>
                        <a:rPr lang="en-US" sz="1200" dirty="0">
                          <a:effectLst/>
                        </a:rPr>
                        <a:t>/</a:t>
                      </a:r>
                      <a:r>
                        <a:rPr lang="en-US" sz="1200" dirty="0" err="1">
                          <a:effectLst/>
                        </a:rPr>
                        <a:t>passwd</a:t>
                      </a:r>
                      <a:r>
                        <a:rPr lang="en-US" sz="1200" dirty="0">
                          <a:effectLst/>
                        </a:rPr>
                        <a:t> Access Attempt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30852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290635">
                <a:tc>
                  <a:txBody>
                    <a:bodyPr/>
                    <a:lstStyle/>
                    <a:p>
                      <a:pPr algn="just">
                        <a:lnSpc>
                          <a:spcPct val="150000"/>
                        </a:lnSpc>
                        <a:spcAft>
                          <a:spcPts val="0"/>
                        </a:spcAft>
                      </a:pPr>
                      <a:r>
                        <a:rPr lang="en-US" sz="1200" dirty="0">
                          <a:effectLst/>
                        </a:rPr>
                        <a:t>Generic HTTP Cross Site Scripting Attempt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dirty="0">
                          <a:effectLst/>
                        </a:rPr>
                        <a:t>31476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290635">
                <a:tc>
                  <a:txBody>
                    <a:bodyPr/>
                    <a:lstStyle/>
                    <a:p>
                      <a:pPr algn="just">
                        <a:lnSpc>
                          <a:spcPct val="150000"/>
                        </a:lnSpc>
                        <a:spcAft>
                          <a:spcPts val="0"/>
                        </a:spcAft>
                      </a:pPr>
                      <a:r>
                        <a:rPr lang="en-US" sz="1200">
                          <a:effectLst/>
                        </a:rPr>
                        <a:t>Generic HTTP Cross Site Scripting Attempt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dirty="0">
                          <a:effectLst/>
                        </a:rPr>
                        <a:t>31477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435952">
                <a:tc>
                  <a:txBody>
                    <a:bodyPr/>
                    <a:lstStyle/>
                    <a:p>
                      <a:pPr algn="just">
                        <a:lnSpc>
                          <a:spcPct val="150000"/>
                        </a:lnSpc>
                        <a:spcAft>
                          <a:spcPts val="0"/>
                        </a:spcAft>
                      </a:pPr>
                      <a:r>
                        <a:rPr lang="en-US" sz="1200">
                          <a:effectLst/>
                        </a:rPr>
                        <a:t>Cisco IOS HTTP Configuration Arbitrary Administrative Access Vulnerability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30921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dirty="0" err="1">
                          <a:effectLst/>
                        </a:rPr>
                        <a:t>high</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435952">
                <a:tc>
                  <a:txBody>
                    <a:bodyPr/>
                    <a:lstStyle/>
                    <a:p>
                      <a:pPr algn="just">
                        <a:lnSpc>
                          <a:spcPct val="150000"/>
                        </a:lnSpc>
                        <a:spcAft>
                          <a:spcPts val="0"/>
                        </a:spcAft>
                      </a:pPr>
                      <a:r>
                        <a:rPr lang="en-US" sz="1200">
                          <a:effectLst/>
                        </a:rPr>
                        <a:t>Webhints Improper URI Sanitization Remote Command Execution Vulnerability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30101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dirty="0" err="1">
                          <a:effectLst/>
                        </a:rPr>
                        <a:t>high</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dirty="0" err="1">
                          <a:effectLst/>
                        </a:rPr>
                        <a:t>drop-all-packets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435952">
                <a:tc>
                  <a:txBody>
                    <a:bodyPr/>
                    <a:lstStyle/>
                    <a:p>
                      <a:pPr algn="just">
                        <a:lnSpc>
                          <a:spcPct val="150000"/>
                        </a:lnSpc>
                        <a:spcAft>
                          <a:spcPts val="0"/>
                        </a:spcAft>
                      </a:pPr>
                      <a:r>
                        <a:rPr lang="en-US" sz="1200">
                          <a:effectLst/>
                        </a:rPr>
                        <a:t>FTP server in Solaris remote authorization bypass and information disclosure vulnerability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32789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dirty="0" err="1">
                          <a:effectLst/>
                        </a:rPr>
                        <a:t>drop-all-packets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290635">
                <a:tc>
                  <a:txBody>
                    <a:bodyPr/>
                    <a:lstStyle/>
                    <a:p>
                      <a:pPr algn="just">
                        <a:lnSpc>
                          <a:spcPct val="150000"/>
                        </a:lnSpc>
                        <a:spcAft>
                          <a:spcPts val="0"/>
                        </a:spcAft>
                      </a:pPr>
                      <a:r>
                        <a:rPr lang="en-US" sz="1200">
                          <a:effectLst/>
                        </a:rPr>
                        <a:t>Novell eDirectory MS-DOS Device Name Denial of Service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31020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dirty="0" err="1">
                          <a:effectLst/>
                        </a:rPr>
                        <a:t>drop-all-packets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290635">
                <a:tc>
                  <a:txBody>
                    <a:bodyPr/>
                    <a:lstStyle/>
                    <a:p>
                      <a:pPr algn="just">
                        <a:lnSpc>
                          <a:spcPct val="150000"/>
                        </a:lnSpc>
                        <a:spcAft>
                          <a:spcPts val="0"/>
                        </a:spcAft>
                      </a:pPr>
                      <a:r>
                        <a:rPr lang="en-US" sz="1200">
                          <a:effectLst/>
                        </a:rPr>
                        <a:t>AWStats Remote Code Execution Vulnerability</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30089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dirty="0" err="1">
                          <a:effectLst/>
                        </a:rPr>
                        <a:t>drop-all-packets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r h="290635">
                <a:tc>
                  <a:txBody>
                    <a:bodyPr/>
                    <a:lstStyle/>
                    <a:p>
                      <a:pPr algn="just">
                        <a:lnSpc>
                          <a:spcPct val="150000"/>
                        </a:lnSpc>
                        <a:spcAft>
                          <a:spcPts val="0"/>
                        </a:spcAft>
                      </a:pPr>
                      <a:r>
                        <a:rPr lang="en-US" sz="1200" dirty="0">
                          <a:effectLst/>
                        </a:rPr>
                        <a:t>HTTP /</a:t>
                      </a:r>
                      <a:r>
                        <a:rPr lang="en-US" sz="1200" dirty="0" err="1">
                          <a:effectLst/>
                        </a:rPr>
                        <a:t>etc</a:t>
                      </a:r>
                      <a:r>
                        <a:rPr lang="en-US" sz="1200" dirty="0">
                          <a:effectLst/>
                        </a:rPr>
                        <a:t>/</a:t>
                      </a:r>
                      <a:r>
                        <a:rPr lang="en-US" sz="1200" dirty="0" err="1">
                          <a:effectLst/>
                        </a:rPr>
                        <a:t>passwd</a:t>
                      </a:r>
                      <a:r>
                        <a:rPr lang="en-US" sz="1200" dirty="0">
                          <a:effectLst/>
                        </a:rPr>
                        <a:t> access attempt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b"/>
                </a:tc>
                <a:tc>
                  <a:txBody>
                    <a:bodyPr/>
                    <a:lstStyle/>
                    <a:p>
                      <a:pPr algn="ctr">
                        <a:lnSpc>
                          <a:spcPct val="150000"/>
                        </a:lnSpc>
                        <a:spcAft>
                          <a:spcPts val="0"/>
                        </a:spcAft>
                      </a:pPr>
                      <a:r>
                        <a:rPr lang="es-EC" sz="1200">
                          <a:effectLst/>
                        </a:rPr>
                        <a:t>35107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high</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a:effectLst/>
                        </a:rPr>
                        <a:t>drop-all-packets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c>
                  <a:txBody>
                    <a:bodyPr/>
                    <a:lstStyle/>
                    <a:p>
                      <a:pPr algn="ctr">
                        <a:lnSpc>
                          <a:spcPct val="150000"/>
                        </a:lnSpc>
                        <a:spcAft>
                          <a:spcPts val="0"/>
                        </a:spcAft>
                      </a:pPr>
                      <a:r>
                        <a:rPr lang="es-EC" sz="1200" dirty="0">
                          <a:effectLst/>
                        </a:rPr>
                        <a:t>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3547" marR="23547" marT="0" marB="0" anchor="ctr"/>
                </a:tc>
              </a:tr>
            </a:tbl>
          </a:graphicData>
        </a:graphic>
      </p:graphicFrame>
    </p:spTree>
    <p:extLst>
      <p:ext uri="{BB962C8B-B14F-4D97-AF65-F5344CB8AC3E}">
        <p14:creationId xmlns:p14="http://schemas.microsoft.com/office/powerpoint/2010/main" val="4135535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a:t>
            </a:r>
            <a:r>
              <a:rPr lang="es-EC" dirty="0" smtClean="0"/>
              <a:t>SEGURIDAD: DMZ</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206560" y="1905000"/>
            <a:ext cx="7684416" cy="4661039"/>
          </a:xfrm>
          <a:prstGeom prst="rect">
            <a:avLst/>
          </a:prstGeom>
          <a:noFill/>
          <a:ln>
            <a:solidFill>
              <a:schemeClr val="bg1">
                <a:lumMod val="85000"/>
              </a:schemeClr>
            </a:solidFill>
          </a:ln>
        </p:spPr>
      </p:pic>
    </p:spTree>
    <p:extLst>
      <p:ext uri="{BB962C8B-B14F-4D97-AF65-F5344CB8AC3E}">
        <p14:creationId xmlns:p14="http://schemas.microsoft.com/office/powerpoint/2010/main" val="3869789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APLICACIONES WEB </a:t>
            </a:r>
          </a:p>
        </p:txBody>
      </p:sp>
      <p:sp>
        <p:nvSpPr>
          <p:cNvPr id="3" name="Marcador de contenido 2"/>
          <p:cNvSpPr>
            <a:spLocks noGrp="1"/>
          </p:cNvSpPr>
          <p:nvPr>
            <p:ph idx="1"/>
          </p:nvPr>
        </p:nvSpPr>
        <p:spPr/>
        <p:txBody>
          <a:bodyPr/>
          <a:lstStyle/>
          <a:p>
            <a:r>
              <a:rPr lang="es-EC" dirty="0" smtClean="0"/>
              <a:t>Análisis de Qualys WAS sin reglas de ModSecurity</a:t>
            </a:r>
          </a:p>
          <a:p>
            <a:endParaRPr lang="es-EC" dirty="0"/>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649202" y="2497070"/>
            <a:ext cx="6795420" cy="1738475"/>
          </a:xfrm>
          <a:prstGeom prst="rect">
            <a:avLst/>
          </a:prstGeom>
          <a:noFill/>
          <a:ln>
            <a:solidFill>
              <a:schemeClr val="bg1">
                <a:lumMod val="85000"/>
              </a:schemeClr>
            </a:solidFill>
          </a:ln>
        </p:spPr>
      </p:pic>
      <p:pic>
        <p:nvPicPr>
          <p:cNvPr id="7" name="Imagen 6"/>
          <p:cNvPicPr>
            <a:picLocks noChangeAspect="1"/>
          </p:cNvPicPr>
          <p:nvPr/>
        </p:nvPicPr>
        <p:blipFill>
          <a:blip r:embed="rId3"/>
          <a:stretch>
            <a:fillRect/>
          </a:stretch>
        </p:blipFill>
        <p:spPr>
          <a:xfrm>
            <a:off x="4256217" y="4462107"/>
            <a:ext cx="5581390" cy="2570179"/>
          </a:xfrm>
          <a:prstGeom prst="rect">
            <a:avLst/>
          </a:prstGeom>
        </p:spPr>
      </p:pic>
    </p:spTree>
    <p:extLst>
      <p:ext uri="{BB962C8B-B14F-4D97-AF65-F5344CB8AC3E}">
        <p14:creationId xmlns:p14="http://schemas.microsoft.com/office/powerpoint/2010/main" val="2253867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APLICACIONES WEB</a:t>
            </a:r>
          </a:p>
        </p:txBody>
      </p:sp>
      <p:sp>
        <p:nvSpPr>
          <p:cNvPr id="3" name="Marcador de contenido 2"/>
          <p:cNvSpPr>
            <a:spLocks noGrp="1"/>
          </p:cNvSpPr>
          <p:nvPr>
            <p:ph idx="1"/>
          </p:nvPr>
        </p:nvSpPr>
        <p:spPr/>
        <p:txBody>
          <a:bodyPr/>
          <a:lstStyle/>
          <a:p>
            <a:r>
              <a:rPr lang="es-EC" dirty="0"/>
              <a:t>Análisis de Qualys </a:t>
            </a:r>
            <a:r>
              <a:rPr lang="es-EC" dirty="0" smtClean="0"/>
              <a:t>WAS y Palo Alto Networks con </a:t>
            </a:r>
            <a:r>
              <a:rPr lang="es-EC" dirty="0"/>
              <a:t>reglas de ModSecurity</a:t>
            </a:r>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354667" y="2798820"/>
            <a:ext cx="7384490" cy="2447182"/>
          </a:xfrm>
          <a:prstGeom prst="rect">
            <a:avLst/>
          </a:prstGeom>
          <a:noFill/>
          <a:ln>
            <a:solidFill>
              <a:schemeClr val="bg1">
                <a:lumMod val="75000"/>
              </a:schemeClr>
            </a:solidFill>
          </a:ln>
        </p:spPr>
      </p:pic>
    </p:spTree>
    <p:extLst>
      <p:ext uri="{BB962C8B-B14F-4D97-AF65-F5344CB8AC3E}">
        <p14:creationId xmlns:p14="http://schemas.microsoft.com/office/powerpoint/2010/main" val="3564518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EVALUACIÓN DEL SISTEMA INTEGRAL DE SEGURIDAD: MALWARE  CONOCIDO </a:t>
            </a:r>
            <a:endParaRPr lang="es-EC" dirty="0"/>
          </a:p>
        </p:txBody>
      </p:sp>
      <p:sp>
        <p:nvSpPr>
          <p:cNvPr id="3" name="Marcador de contenido 2"/>
          <p:cNvSpPr>
            <a:spLocks noGrp="1"/>
          </p:cNvSpPr>
          <p:nvPr>
            <p:ph idx="1"/>
          </p:nvPr>
        </p:nvSpPr>
        <p:spPr/>
        <p:txBody>
          <a:bodyPr/>
          <a:lstStyle/>
          <a:p>
            <a:r>
              <a:rPr lang="es-EC" b="1" dirty="0"/>
              <a:t>Descarga de diferentes tipos de archivos maliciosos conocidos</a:t>
            </a:r>
          </a:p>
          <a:p>
            <a:pPr lvl="2"/>
            <a:r>
              <a:rPr lang="es-EC" dirty="0"/>
              <a:t>La respuesta de Palo Alto Networks ante el intento de descarga de los archivos fue de bloqueo inmediato </a:t>
            </a:r>
            <a:endParaRPr lang="es-EC" dirty="0" smtClean="0"/>
          </a:p>
          <a:p>
            <a:endParaRPr lang="es-EC" dirty="0" smtClean="0"/>
          </a:p>
          <a:p>
            <a:endParaRPr lang="es-EC" dirty="0"/>
          </a:p>
          <a:p>
            <a:pPr marL="0" indent="0">
              <a:buNone/>
            </a:pP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511941" y="3231007"/>
            <a:ext cx="7069942" cy="2908815"/>
          </a:xfrm>
          <a:prstGeom prst="rect">
            <a:avLst/>
          </a:prstGeom>
          <a:noFill/>
          <a:ln>
            <a:solidFill>
              <a:schemeClr val="bg1">
                <a:lumMod val="85000"/>
              </a:schemeClr>
            </a:solidFill>
          </a:ln>
        </p:spPr>
      </p:pic>
    </p:spTree>
    <p:extLst>
      <p:ext uri="{BB962C8B-B14F-4D97-AF65-F5344CB8AC3E}">
        <p14:creationId xmlns:p14="http://schemas.microsoft.com/office/powerpoint/2010/main" val="2332760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MALWARE  CONOCIDO </a:t>
            </a:r>
          </a:p>
        </p:txBody>
      </p:sp>
      <p:sp>
        <p:nvSpPr>
          <p:cNvPr id="3" name="Marcador de contenido 2"/>
          <p:cNvSpPr>
            <a:spLocks noGrp="1"/>
          </p:cNvSpPr>
          <p:nvPr>
            <p:ph idx="1"/>
          </p:nvPr>
        </p:nvSpPr>
        <p:spPr/>
        <p:txBody>
          <a:bodyPr/>
          <a:lstStyle/>
          <a:p>
            <a:r>
              <a:rPr lang="es-EC" b="1" dirty="0"/>
              <a:t>Descarga de diferentes tipos de archivos maliciosos conocidos</a:t>
            </a:r>
          </a:p>
          <a:p>
            <a:pPr lvl="1"/>
            <a:r>
              <a:rPr lang="es-EC" dirty="0"/>
              <a:t>La respuesta de </a:t>
            </a:r>
            <a:r>
              <a:rPr lang="es-EC" dirty="0" err="1"/>
              <a:t>Kaspersky</a:t>
            </a:r>
            <a:r>
              <a:rPr lang="es-EC"/>
              <a:t> al conectar el dispositivo extraíble con los archivos maliciosos fue de bloqueo y remediación inmediata </a:t>
            </a:r>
            <a:endParaRPr lang="es-EC" dirty="0" smtClean="0"/>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935322" y="3275547"/>
            <a:ext cx="6235895" cy="2635675"/>
          </a:xfrm>
          <a:prstGeom prst="rect">
            <a:avLst/>
          </a:prstGeom>
          <a:noFill/>
          <a:ln>
            <a:solidFill>
              <a:schemeClr val="bg1">
                <a:lumMod val="85000"/>
              </a:schemeClr>
            </a:solidFill>
          </a:ln>
        </p:spPr>
      </p:pic>
    </p:spTree>
    <p:extLst>
      <p:ext uri="{BB962C8B-B14F-4D97-AF65-F5344CB8AC3E}">
        <p14:creationId xmlns:p14="http://schemas.microsoft.com/office/powerpoint/2010/main" val="943289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a:t>
            </a:r>
            <a:r>
              <a:rPr lang="es-EC" dirty="0" smtClean="0"/>
              <a:t>ATAQUE DE DÍA CERO</a:t>
            </a:r>
            <a:endParaRPr lang="es-EC"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3876136" y="1905000"/>
            <a:ext cx="6345263" cy="3307293"/>
          </a:xfrm>
          <a:prstGeom prst="rect">
            <a:avLst/>
          </a:prstGeom>
          <a:noFill/>
          <a:ln>
            <a:solidFill>
              <a:schemeClr val="bg1">
                <a:lumMod val="85000"/>
              </a:schemeClr>
            </a:solidFill>
          </a:ln>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876136" y="5315323"/>
            <a:ext cx="6345263" cy="1314299"/>
          </a:xfrm>
          <a:prstGeom prst="rect">
            <a:avLst/>
          </a:prstGeom>
          <a:noFill/>
          <a:ln>
            <a:solidFill>
              <a:schemeClr val="bg1">
                <a:lumMod val="75000"/>
              </a:schemeClr>
            </a:solidFill>
          </a:ln>
        </p:spPr>
      </p:pic>
    </p:spTree>
    <p:extLst>
      <p:ext uri="{BB962C8B-B14F-4D97-AF65-F5344CB8AC3E}">
        <p14:creationId xmlns:p14="http://schemas.microsoft.com/office/powerpoint/2010/main" val="4261190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a:t>
            </a:r>
            <a:r>
              <a:rPr lang="es-EC" dirty="0" smtClean="0"/>
              <a:t>ATAQUE DE DÍA CERO</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721715" y="1905000"/>
            <a:ext cx="6654106" cy="4390208"/>
          </a:xfrm>
          <a:prstGeom prst="rect">
            <a:avLst/>
          </a:prstGeom>
          <a:noFill/>
          <a:ln>
            <a:solidFill>
              <a:schemeClr val="bg1">
                <a:lumMod val="75000"/>
              </a:schemeClr>
            </a:solidFill>
          </a:ln>
        </p:spPr>
      </p:pic>
    </p:spTree>
    <p:extLst>
      <p:ext uri="{BB962C8B-B14F-4D97-AF65-F5344CB8AC3E}">
        <p14:creationId xmlns:p14="http://schemas.microsoft.com/office/powerpoint/2010/main" val="1872328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a:t>
            </a:r>
            <a:r>
              <a:rPr lang="es-EC" dirty="0" smtClean="0"/>
              <a:t>INFECCIÓN DE UN HOST</a:t>
            </a:r>
            <a:endParaRPr lang="es-EC" dirty="0"/>
          </a:p>
        </p:txBody>
      </p:sp>
      <p:sp>
        <p:nvSpPr>
          <p:cNvPr id="3" name="Marcador de contenido 2"/>
          <p:cNvSpPr>
            <a:spLocks noGrp="1"/>
          </p:cNvSpPr>
          <p:nvPr>
            <p:ph idx="1"/>
          </p:nvPr>
        </p:nvSpPr>
        <p:spPr/>
        <p:txBody>
          <a:bodyPr/>
          <a:lstStyle/>
          <a:p>
            <a:r>
              <a:rPr lang="es-EC" b="1" dirty="0"/>
              <a:t>Infección de un host para análisis de comportamiento </a:t>
            </a:r>
            <a:r>
              <a:rPr lang="es-EC" b="1" dirty="0" smtClean="0"/>
              <a:t>con Snort</a:t>
            </a:r>
            <a:endParaRPr lang="es-EC" b="1" dirty="0"/>
          </a:p>
          <a:p>
            <a:pPr lvl="1"/>
            <a:r>
              <a:rPr lang="es-EC" dirty="0" smtClean="0"/>
              <a:t>Snort </a:t>
            </a:r>
            <a:r>
              <a:rPr lang="es-EC" dirty="0"/>
              <a:t>dio información de descarga de ejecutables de diferentes direcciones IP, tráfico detectado de SPAN, un agente de usuario sospechoso instalado y tráfico a un servidor de comando y control </a:t>
            </a:r>
          </a:p>
          <a:p>
            <a:pPr lvl="1"/>
            <a:endParaRPr lang="es-EC" dirty="0" smtClean="0"/>
          </a:p>
          <a:p>
            <a:pPr marL="0" indent="0">
              <a:buNone/>
            </a:pP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784106" y="3541690"/>
            <a:ext cx="8525611" cy="2369532"/>
          </a:xfrm>
          <a:prstGeom prst="rect">
            <a:avLst/>
          </a:prstGeom>
          <a:noFill/>
          <a:ln>
            <a:noFill/>
          </a:ln>
        </p:spPr>
      </p:pic>
    </p:spTree>
    <p:extLst>
      <p:ext uri="{BB962C8B-B14F-4D97-AF65-F5344CB8AC3E}">
        <p14:creationId xmlns:p14="http://schemas.microsoft.com/office/powerpoint/2010/main" val="2347624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SEGURIDAD: INFECCIÓN DE UN HOST</a:t>
            </a:r>
          </a:p>
        </p:txBody>
      </p:sp>
      <p:sp>
        <p:nvSpPr>
          <p:cNvPr id="3" name="Marcador de contenido 2"/>
          <p:cNvSpPr>
            <a:spLocks noGrp="1"/>
          </p:cNvSpPr>
          <p:nvPr>
            <p:ph idx="1"/>
          </p:nvPr>
        </p:nvSpPr>
        <p:spPr/>
        <p:txBody>
          <a:bodyPr/>
          <a:lstStyle/>
          <a:p>
            <a:r>
              <a:rPr lang="es-EC" b="1" dirty="0"/>
              <a:t>Infección de un host para análisis de comportamiento con </a:t>
            </a:r>
            <a:r>
              <a:rPr lang="es-EC" b="1" dirty="0" smtClean="0"/>
              <a:t>BotHunter</a:t>
            </a:r>
          </a:p>
          <a:p>
            <a:pPr lvl="1"/>
            <a:endParaRPr lang="es-EC"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047189" y="2511380"/>
            <a:ext cx="6011211" cy="4250028"/>
          </a:xfrm>
          <a:prstGeom prst="rect">
            <a:avLst/>
          </a:prstGeom>
          <a:noFill/>
          <a:ln>
            <a:noFill/>
          </a:ln>
        </p:spPr>
      </p:pic>
    </p:spTree>
    <p:extLst>
      <p:ext uri="{BB962C8B-B14F-4D97-AF65-F5344CB8AC3E}">
        <p14:creationId xmlns:p14="http://schemas.microsoft.com/office/powerpoint/2010/main" val="1232406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p:txBody>
          <a:bodyPr/>
          <a:lstStyle/>
          <a:p>
            <a:r>
              <a:rPr lang="es-EC" b="1" dirty="0" smtClean="0"/>
              <a:t>General</a:t>
            </a:r>
          </a:p>
          <a:p>
            <a:pPr marL="0" indent="0">
              <a:buNone/>
            </a:pPr>
            <a:endParaRPr lang="es-EC" b="1" dirty="0" smtClean="0"/>
          </a:p>
          <a:p>
            <a:pPr marL="0" lvl="0" indent="0">
              <a:buNone/>
            </a:pPr>
            <a:r>
              <a:rPr lang="es-EC" dirty="0" smtClean="0"/>
              <a:t>	Diseñar </a:t>
            </a:r>
            <a:r>
              <a:rPr lang="es-EC" dirty="0"/>
              <a:t>un sistema integral de seguridad aplicable para una red de área </a:t>
            </a:r>
            <a:r>
              <a:rPr lang="es-EC" dirty="0" smtClean="0"/>
              <a:t>	Metropolitana </a:t>
            </a:r>
            <a:r>
              <a:rPr lang="es-EC" dirty="0"/>
              <a:t>y una red de Campus que comprenda seguridad interna, </a:t>
            </a:r>
            <a:r>
              <a:rPr lang="es-EC" dirty="0" smtClean="0"/>
              <a:t>	perimetral </a:t>
            </a:r>
            <a:r>
              <a:rPr lang="es-EC" dirty="0"/>
              <a:t>y en aplicaciones WEB de manera que sea demostrable </a:t>
            </a:r>
            <a:r>
              <a:rPr lang="es-EC" dirty="0" smtClean="0"/>
              <a:t>	mediante </a:t>
            </a:r>
            <a:r>
              <a:rPr lang="es-EC" dirty="0"/>
              <a:t>la generación de ataques.</a:t>
            </a:r>
          </a:p>
          <a:p>
            <a:endParaRPr lang="es-EC" dirty="0"/>
          </a:p>
        </p:txBody>
      </p:sp>
    </p:spTree>
    <p:extLst>
      <p:ext uri="{BB962C8B-B14F-4D97-AF65-F5344CB8AC3E}">
        <p14:creationId xmlns:p14="http://schemas.microsoft.com/office/powerpoint/2010/main" val="413167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EVALUACIÓN DEL SISTEMA INTEGRAL DE </a:t>
            </a:r>
            <a:r>
              <a:rPr lang="es-EC" dirty="0" smtClean="0"/>
              <a:t>SEGURIDAD: PLAN DE CONTINGENCIA</a:t>
            </a:r>
            <a:endParaRPr lang="es-EC" dirty="0"/>
          </a:p>
        </p:txBody>
      </p:sp>
      <p:sp>
        <p:nvSpPr>
          <p:cNvPr id="3" name="Marcador de contenido 2"/>
          <p:cNvSpPr>
            <a:spLocks noGrp="1"/>
          </p:cNvSpPr>
          <p:nvPr>
            <p:ph idx="1"/>
          </p:nvPr>
        </p:nvSpPr>
        <p:spPr>
          <a:xfrm>
            <a:off x="2589212" y="2133600"/>
            <a:ext cx="8915400" cy="3880834"/>
          </a:xfrm>
        </p:spPr>
        <p:txBody>
          <a:bodyPr/>
          <a:lstStyle/>
          <a:p>
            <a:pPr lvl="1"/>
            <a:r>
              <a:rPr lang="es-EC" sz="1800" dirty="0" smtClean="0"/>
              <a:t>Desconectar </a:t>
            </a:r>
            <a:r>
              <a:rPr lang="es-EC" sz="1800" dirty="0"/>
              <a:t>al ordenador infectado de </a:t>
            </a:r>
            <a:r>
              <a:rPr lang="es-EC" sz="1800" dirty="0" smtClean="0"/>
              <a:t>Internet</a:t>
            </a:r>
          </a:p>
          <a:p>
            <a:pPr lvl="1"/>
            <a:r>
              <a:rPr lang="es-EC" sz="1800" dirty="0"/>
              <a:t>Desconectar al ordenador infectado de </a:t>
            </a:r>
            <a:r>
              <a:rPr lang="es-EC" sz="1800" dirty="0" smtClean="0"/>
              <a:t>la red de área local</a:t>
            </a:r>
          </a:p>
          <a:p>
            <a:pPr lvl="1"/>
            <a:r>
              <a:rPr lang="es-EC" sz="1800" dirty="0"/>
              <a:t>I</a:t>
            </a:r>
            <a:r>
              <a:rPr lang="es-EC" sz="1800" dirty="0" smtClean="0"/>
              <a:t>niciar </a:t>
            </a:r>
            <a:r>
              <a:rPr lang="es-EC" sz="1800" dirty="0"/>
              <a:t>el sistema operativo en modo </a:t>
            </a:r>
            <a:r>
              <a:rPr lang="es-EC" sz="1800" dirty="0" smtClean="0"/>
              <a:t>seguro</a:t>
            </a:r>
          </a:p>
          <a:p>
            <a:pPr lvl="1"/>
            <a:r>
              <a:rPr lang="es-EC" sz="1800" dirty="0"/>
              <a:t>C</a:t>
            </a:r>
            <a:r>
              <a:rPr lang="es-EC" sz="1800" dirty="0" smtClean="0"/>
              <a:t>opia </a:t>
            </a:r>
            <a:r>
              <a:rPr lang="es-EC" sz="1800" dirty="0"/>
              <a:t>de seguridad de los archivos sensibles </a:t>
            </a:r>
            <a:r>
              <a:rPr lang="es-EC" sz="1800" dirty="0" smtClean="0"/>
              <a:t> </a:t>
            </a:r>
          </a:p>
          <a:p>
            <a:pPr lvl="1"/>
            <a:r>
              <a:rPr lang="es-EC" sz="1800" dirty="0" smtClean="0"/>
              <a:t>Instalar o actualizar antivirus</a:t>
            </a:r>
          </a:p>
          <a:p>
            <a:pPr lvl="1"/>
            <a:r>
              <a:rPr lang="es-EC" sz="1800" dirty="0"/>
              <a:t>A</a:t>
            </a:r>
            <a:r>
              <a:rPr lang="es-EC" sz="1800" dirty="0" smtClean="0"/>
              <a:t>nálisis </a:t>
            </a:r>
            <a:r>
              <a:rPr lang="es-EC" sz="1800" dirty="0"/>
              <a:t>completo del sistema</a:t>
            </a:r>
            <a:r>
              <a:rPr lang="es-EC" sz="1800" dirty="0" smtClean="0"/>
              <a:t>.</a:t>
            </a:r>
          </a:p>
          <a:p>
            <a:pPr lvl="2"/>
            <a:r>
              <a:rPr lang="es-EC" sz="1800" dirty="0"/>
              <a:t>El software malicioso fue </a:t>
            </a:r>
            <a:r>
              <a:rPr lang="es-EC" sz="1800" dirty="0" smtClean="0"/>
              <a:t>eliminado</a:t>
            </a:r>
          </a:p>
          <a:p>
            <a:pPr lvl="2"/>
            <a:r>
              <a:rPr lang="es-EC" sz="1800" dirty="0"/>
              <a:t>El malware no fue </a:t>
            </a:r>
            <a:r>
              <a:rPr lang="es-EC" sz="1800" dirty="0" smtClean="0"/>
              <a:t>eliminado</a:t>
            </a:r>
          </a:p>
          <a:p>
            <a:pPr lvl="1"/>
            <a:r>
              <a:rPr lang="es-EC" sz="1800" dirty="0" smtClean="0"/>
              <a:t>Poner </a:t>
            </a:r>
            <a:r>
              <a:rPr lang="es-EC" sz="1800" dirty="0"/>
              <a:t>en cuarentena </a:t>
            </a:r>
            <a:r>
              <a:rPr lang="es-EC" sz="1800" dirty="0" smtClean="0"/>
              <a:t>el ordenador</a:t>
            </a:r>
            <a:endParaRPr lang="es-EC" sz="1800" dirty="0"/>
          </a:p>
          <a:p>
            <a:pPr lvl="2"/>
            <a:endParaRPr lang="es-EC" dirty="0" smtClean="0"/>
          </a:p>
          <a:p>
            <a:endParaRPr lang="es-EC" dirty="0" smtClean="0"/>
          </a:p>
          <a:p>
            <a:endParaRPr lang="es-EC" dirty="0"/>
          </a:p>
          <a:p>
            <a:pPr marL="0" indent="0">
              <a:buNone/>
            </a:pPr>
            <a:endParaRPr lang="es-EC" dirty="0"/>
          </a:p>
        </p:txBody>
      </p:sp>
    </p:spTree>
    <p:extLst>
      <p:ext uri="{BB962C8B-B14F-4D97-AF65-F5344CB8AC3E}">
        <p14:creationId xmlns:p14="http://schemas.microsoft.com/office/powerpoint/2010/main" val="14202949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2589212" y="1905001"/>
            <a:ext cx="8915400" cy="4457162"/>
          </a:xfrm>
        </p:spPr>
        <p:txBody>
          <a:bodyPr>
            <a:normAutofit lnSpcReduction="10000"/>
          </a:bodyPr>
          <a:lstStyle/>
          <a:p>
            <a:pPr algn="just"/>
            <a:r>
              <a:rPr lang="es-EC" sz="1700" dirty="0"/>
              <a:t>La tendencia en los siguientes años será que por lo menos un 50% de la información se encuentre en la nube, esto logrará que los atacantes se vuelvan más sofisticados y persistentes en busca de esa información</a:t>
            </a:r>
            <a:r>
              <a:rPr lang="es-EC" sz="1700" dirty="0" smtClean="0"/>
              <a:t>.</a:t>
            </a:r>
            <a:endParaRPr lang="es-EC" sz="1700" dirty="0"/>
          </a:p>
          <a:p>
            <a:pPr algn="just"/>
            <a:r>
              <a:rPr lang="es-EC" sz="1700" dirty="0"/>
              <a:t>No existe ninguna persona o empresa que </a:t>
            </a:r>
            <a:r>
              <a:rPr lang="es-EC" sz="1700" dirty="0" smtClean="0"/>
              <a:t>utilice </a:t>
            </a:r>
            <a:r>
              <a:rPr lang="es-EC" sz="1700" dirty="0"/>
              <a:t>cualquier tipo de dispositivo informático que se encuentre excluyente a los ataques informáticos ya que todos tienen información que pueden interesar a diferentes tipos de atacantes</a:t>
            </a:r>
            <a:r>
              <a:rPr lang="es-EC" sz="1700" dirty="0" smtClean="0"/>
              <a:t>.</a:t>
            </a:r>
            <a:endParaRPr lang="es-EC" sz="1700" dirty="0"/>
          </a:p>
          <a:p>
            <a:pPr algn="just"/>
            <a:r>
              <a:rPr lang="es-EC" sz="1700" dirty="0"/>
              <a:t>La necesidad de conectividad de empresas grandes y el crecimiento tecnológico está haciendo que cada vez existan más redes de área metropolitana y redes de áreas de campus, y debido al alto valor que manejan las empresas en temas informativos, la necesidad de seguridades avanzadas está incrementando el capital presupuestado anual en herramientas de seguridades en redes</a:t>
            </a:r>
            <a:r>
              <a:rPr lang="es-EC" sz="1700" dirty="0" smtClean="0"/>
              <a:t>.</a:t>
            </a:r>
            <a:endParaRPr lang="es-EC" sz="1700" dirty="0"/>
          </a:p>
          <a:p>
            <a:pPr algn="just"/>
            <a:r>
              <a:rPr lang="es-EC" sz="1700" dirty="0"/>
              <a:t>Las redes de área metropolitana y redes de área de campus requieren mayores protecciones que una LAN debido a que tiene más puntos de falla y requiere proteger todos sus enlaces de manera que se pueda mitigar en ataque independientemente desde que enlace se genere el mismo.</a:t>
            </a:r>
          </a:p>
          <a:p>
            <a:pPr lvl="2"/>
            <a:endParaRPr lang="es-EC" dirty="0" smtClean="0"/>
          </a:p>
          <a:p>
            <a:endParaRPr lang="es-EC" dirty="0" smtClean="0"/>
          </a:p>
          <a:p>
            <a:endParaRPr lang="es-EC" dirty="0"/>
          </a:p>
          <a:p>
            <a:pPr marL="0" indent="0">
              <a:buNone/>
            </a:pPr>
            <a:endParaRPr lang="es-EC" dirty="0"/>
          </a:p>
        </p:txBody>
      </p:sp>
    </p:spTree>
    <p:extLst>
      <p:ext uri="{BB962C8B-B14F-4D97-AF65-F5344CB8AC3E}">
        <p14:creationId xmlns:p14="http://schemas.microsoft.com/office/powerpoint/2010/main" val="1570421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a:xfrm>
            <a:off x="2589212" y="1905000"/>
            <a:ext cx="8915400" cy="4473263"/>
          </a:xfrm>
        </p:spPr>
        <p:txBody>
          <a:bodyPr>
            <a:normAutofit fontScale="85000" lnSpcReduction="10000"/>
          </a:bodyPr>
          <a:lstStyle/>
          <a:p>
            <a:pPr algn="just"/>
            <a:r>
              <a:rPr lang="es-EC" dirty="0"/>
              <a:t>No existe ninguna herramienta que sea capaz de detectar y bloquear la gran variedad de ataques que existen actualmente por lo que siempre se debe buscar un sistema integral de manera que las diferentes herramientas sean capaces de bloquear ataques que las otras no son capaces de hacerlo.</a:t>
            </a:r>
          </a:p>
          <a:p>
            <a:pPr algn="just"/>
            <a:r>
              <a:rPr lang="es-EC" dirty="0"/>
              <a:t>Además de la calidad de las herramientas, es necesario realizar configuraciones adecuadas a la funcionalidad de las mismas dependiendo de cada empresa, esto logrará tener un mayor control y visibilidad del entorno de red</a:t>
            </a:r>
            <a:r>
              <a:rPr lang="es-EC" dirty="0" smtClean="0"/>
              <a:t>.</a:t>
            </a:r>
            <a:endParaRPr lang="es-EC" dirty="0"/>
          </a:p>
          <a:p>
            <a:pPr algn="just"/>
            <a:r>
              <a:rPr lang="es-EC" dirty="0"/>
              <a:t>Es necesario evaluar cada entorno de red y detectar y corregir las vulnerabilidades que pueden existir en los enlaces y en los sistemas operativos, servicios y aplicaciones de servidores de elementos de red, herramientas de seguridad, servidores y dispositivos finales</a:t>
            </a:r>
            <a:r>
              <a:rPr lang="es-EC" dirty="0" smtClean="0"/>
              <a:t>.</a:t>
            </a:r>
            <a:endParaRPr lang="es-EC" dirty="0"/>
          </a:p>
          <a:p>
            <a:pPr algn="just"/>
            <a:r>
              <a:rPr lang="es-EC" dirty="0"/>
              <a:t>El factor humano es el eslabón más débil en la cadena de seguridad de una empresa por lo que para reducir el riesgo de infección es obligatorio tener un personal capacitado con políticas de seguridad de la información regulatorias trabajando en estaciones de trabajo seguras y actualizadas</a:t>
            </a:r>
            <a:r>
              <a:rPr lang="es-EC" dirty="0" smtClean="0"/>
              <a:t>.</a:t>
            </a:r>
            <a:r>
              <a:rPr lang="es-EC" dirty="0"/>
              <a:t> </a:t>
            </a:r>
          </a:p>
          <a:p>
            <a:pPr algn="just"/>
            <a:r>
              <a:rPr lang="es-EC" dirty="0"/>
              <a:t>El sistema de seguridad propuesto ha demostrado ser seguro ante las diferentes pruebas realizadas con una gran diversidad de ataques y vectores de ataque, emulando las posibles situaciones que pueden aparecer en el entorno empresarial.</a:t>
            </a:r>
          </a:p>
          <a:p>
            <a:endParaRPr lang="es-EC" dirty="0"/>
          </a:p>
        </p:txBody>
      </p:sp>
    </p:spTree>
    <p:extLst>
      <p:ext uri="{BB962C8B-B14F-4D97-AF65-F5344CB8AC3E}">
        <p14:creationId xmlns:p14="http://schemas.microsoft.com/office/powerpoint/2010/main" val="3586134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2589212" y="1905000"/>
            <a:ext cx="8915400" cy="3777622"/>
          </a:xfrm>
        </p:spPr>
        <p:txBody>
          <a:bodyPr>
            <a:normAutofit fontScale="92500" lnSpcReduction="10000"/>
          </a:bodyPr>
          <a:lstStyle/>
          <a:p>
            <a:r>
              <a:rPr lang="es-EC" dirty="0"/>
              <a:t>Se recomienda a las empresas destinar un capital anual específico y necesario para seguridad de la información buscando soluciones proactivas antes que reactivas.</a:t>
            </a:r>
          </a:p>
          <a:p>
            <a:pPr marL="0" indent="0">
              <a:buNone/>
            </a:pPr>
            <a:endParaRPr lang="es-EC" dirty="0"/>
          </a:p>
          <a:p>
            <a:r>
              <a:rPr lang="es-EC" dirty="0"/>
              <a:t>Los análisis de vulnerabilidades se deben hacer por lo menos trimestralmente de manera que todos los equipos se encuentren actualizados minimizando el nivel de riesgo de sufrir un ataque.</a:t>
            </a:r>
          </a:p>
          <a:p>
            <a:pPr marL="0" indent="0">
              <a:buNone/>
            </a:pPr>
            <a:endParaRPr lang="es-EC" dirty="0"/>
          </a:p>
          <a:p>
            <a:r>
              <a:rPr lang="es-EC" dirty="0"/>
              <a:t>Gartner y </a:t>
            </a:r>
            <a:r>
              <a:rPr lang="es-EC" dirty="0" err="1"/>
              <a:t>Forrester</a:t>
            </a:r>
            <a:r>
              <a:rPr lang="es-EC" dirty="0"/>
              <a:t> son un muy buen punto de partida para buscar soluciones de seguridad informática y estar actualizados con las mejores herramientas del mercado</a:t>
            </a:r>
            <a:r>
              <a:rPr lang="es-EC" dirty="0" smtClean="0"/>
              <a:t>.</a:t>
            </a:r>
          </a:p>
          <a:p>
            <a:pPr marL="0" indent="0">
              <a:buNone/>
            </a:pPr>
            <a:r>
              <a:rPr lang="es-EC" dirty="0" smtClean="0"/>
              <a:t/>
            </a:r>
            <a:br>
              <a:rPr lang="es-EC" dirty="0" smtClean="0"/>
            </a:br>
            <a:r>
              <a:rPr lang="es-EC" dirty="0" smtClean="0"/>
              <a:t> </a:t>
            </a:r>
          </a:p>
          <a:p>
            <a:endParaRPr lang="es-EC" dirty="0"/>
          </a:p>
        </p:txBody>
      </p:sp>
    </p:spTree>
    <p:extLst>
      <p:ext uri="{BB962C8B-B14F-4D97-AF65-F5344CB8AC3E}">
        <p14:creationId xmlns:p14="http://schemas.microsoft.com/office/powerpoint/2010/main" val="21708166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PREGUNTAS</a:t>
            </a:r>
            <a:endParaRPr lang="es-EC" dirty="0"/>
          </a:p>
        </p:txBody>
      </p:sp>
      <p:pic>
        <p:nvPicPr>
          <p:cNvPr id="26626" name="Picture 2" descr="http://t1.gstatic.com/images?q=tbn:ANd9GcRUNth3fYPQpSq4SHBDL-DzY0iW622mQNiJLfiGvd8A4V9XOshm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271" y="1905000"/>
            <a:ext cx="3398994" cy="415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99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a:xfrm>
            <a:off x="2589212" y="1700011"/>
            <a:ext cx="8915400" cy="4726547"/>
          </a:xfrm>
        </p:spPr>
        <p:txBody>
          <a:bodyPr>
            <a:normAutofit lnSpcReduction="10000"/>
          </a:bodyPr>
          <a:lstStyle/>
          <a:p>
            <a:r>
              <a:rPr lang="es-EC" b="1" dirty="0" smtClean="0"/>
              <a:t>Específicos</a:t>
            </a:r>
          </a:p>
          <a:p>
            <a:pPr lvl="1"/>
            <a:r>
              <a:rPr lang="es-EC" dirty="0"/>
              <a:t>Realizar una explicación de los conceptos más importantes para entender la situación actual de la seguridad en tecnologías de la información estableciendo la topología de red simulada a ser utilizada.</a:t>
            </a:r>
          </a:p>
          <a:p>
            <a:pPr lvl="1"/>
            <a:r>
              <a:rPr lang="es-EC" dirty="0"/>
              <a:t>Establecer el correcto funcionamiento de herramientas basadas en comportamiento y firmas orientado a seguridad perimetral, interna y en aplicaciones web.</a:t>
            </a:r>
          </a:p>
          <a:p>
            <a:pPr lvl="1"/>
            <a:r>
              <a:rPr lang="es-EC" dirty="0"/>
              <a:t>Analizar la explotación y corrección de vulnerabilidades.</a:t>
            </a:r>
          </a:p>
          <a:p>
            <a:pPr lvl="1"/>
            <a:r>
              <a:rPr lang="es-EC" dirty="0"/>
              <a:t>Establecer políticas y procedimientos que permitan asegurar un correcto comportamiento del factor humano dentro de la seguridad en tecnologías de la información.</a:t>
            </a:r>
          </a:p>
          <a:p>
            <a:pPr lvl="1"/>
            <a:r>
              <a:rPr lang="es-EC" dirty="0"/>
              <a:t>Evaluar el sistema integral de seguridad propuesto dentro de la red empresarial de EGOVERMENT SOLUTIONS S.A. y el procedimiento en caso de hallar una estación de trabajo o servidor infectado.</a:t>
            </a:r>
          </a:p>
          <a:p>
            <a:pPr lvl="1"/>
            <a:r>
              <a:rPr lang="es-EC" dirty="0"/>
              <a:t>Determinar las posibles soluciones, ventajas y desventajas a partir de los resultados obtenidos mediante las pruebas y simulaciones realizadas para futuros trabajos de investigación. </a:t>
            </a:r>
          </a:p>
        </p:txBody>
      </p:sp>
    </p:spTree>
    <p:extLst>
      <p:ext uri="{BB962C8B-B14F-4D97-AF65-F5344CB8AC3E}">
        <p14:creationId xmlns:p14="http://schemas.microsoft.com/office/powerpoint/2010/main" val="2381152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TOPOLOGÍA DE UNA RED DE ÁREA DE CAMPUS</a:t>
            </a:r>
            <a:endParaRPr lang="es-EC" dirty="0"/>
          </a:p>
        </p:txBody>
      </p:sp>
      <p:sp>
        <p:nvSpPr>
          <p:cNvPr id="6" name="Rectangle 4"/>
          <p:cNvSpPr>
            <a:spLocks noChangeArrowheads="1"/>
          </p:cNvSpPr>
          <p:nvPr/>
        </p:nvSpPr>
        <p:spPr bwMode="auto">
          <a:xfrm>
            <a:off x="3087757" y="2531165"/>
            <a:ext cx="133052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3164894752"/>
              </p:ext>
            </p:extLst>
          </p:nvPr>
        </p:nvGraphicFramePr>
        <p:xfrm>
          <a:off x="3087757" y="1905000"/>
          <a:ext cx="6514174" cy="4512365"/>
        </p:xfrm>
        <a:graphic>
          <a:graphicData uri="http://schemas.openxmlformats.org/presentationml/2006/ole">
            <mc:AlternateContent xmlns:mc="http://schemas.openxmlformats.org/markup-compatibility/2006">
              <mc:Choice xmlns:v="urn:schemas-microsoft-com:vml" Requires="v">
                <p:oleObj spid="_x0000_s1054" name="Visio" r:id="rId3" imgW="10048009" imgH="6965096" progId="Visio.Drawing.11">
                  <p:embed/>
                </p:oleObj>
              </mc:Choice>
              <mc:Fallback>
                <p:oleObj name="Visio" r:id="rId3" imgW="10048009" imgH="6965096"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757" y="1905000"/>
                        <a:ext cx="6514174" cy="4512365"/>
                      </a:xfrm>
                      <a:prstGeom prst="rect">
                        <a:avLst/>
                      </a:prstGeom>
                      <a:noFill/>
                    </p:spPr>
                  </p:pic>
                </p:oleObj>
              </mc:Fallback>
            </mc:AlternateContent>
          </a:graphicData>
        </a:graphic>
      </p:graphicFrame>
    </p:spTree>
    <p:extLst>
      <p:ext uri="{BB962C8B-B14F-4D97-AF65-F5344CB8AC3E}">
        <p14:creationId xmlns:p14="http://schemas.microsoft.com/office/powerpoint/2010/main" val="3239088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TOPOLOGÍA DE UNA RED DE ÁREA DE </a:t>
            </a:r>
            <a:r>
              <a:rPr lang="es-EC" dirty="0" smtClean="0"/>
              <a:t>CAMPUS CON EQUIPOS DE SEGURIDAD</a:t>
            </a:r>
            <a:endParaRPr lang="es-EC" dirty="0"/>
          </a:p>
        </p:txBody>
      </p:sp>
      <p:pic>
        <p:nvPicPr>
          <p:cNvPr id="4" name="Imagen 3"/>
          <p:cNvPicPr>
            <a:picLocks noChangeAspect="1"/>
          </p:cNvPicPr>
          <p:nvPr/>
        </p:nvPicPr>
        <p:blipFill>
          <a:blip r:embed="rId2"/>
          <a:stretch>
            <a:fillRect/>
          </a:stretch>
        </p:blipFill>
        <p:spPr>
          <a:xfrm>
            <a:off x="3719779" y="1812273"/>
            <a:ext cx="5367977" cy="5045727"/>
          </a:xfrm>
          <a:prstGeom prst="rect">
            <a:avLst/>
          </a:prstGeom>
        </p:spPr>
      </p:pic>
    </p:spTree>
    <p:extLst>
      <p:ext uri="{BB962C8B-B14F-4D97-AF65-F5344CB8AC3E}">
        <p14:creationId xmlns:p14="http://schemas.microsoft.com/office/powerpoint/2010/main" val="4068814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DESCRIPCIÓN DE LAS HERRAMIENTAS: PALO ALTO NETWORKS</a:t>
            </a:r>
          </a:p>
        </p:txBody>
      </p:sp>
      <p:sp>
        <p:nvSpPr>
          <p:cNvPr id="4" name="Marcador de contenido 3"/>
          <p:cNvSpPr>
            <a:spLocks noGrp="1"/>
          </p:cNvSpPr>
          <p:nvPr>
            <p:ph sz="half" idx="2"/>
          </p:nvPr>
        </p:nvSpPr>
        <p:spPr>
          <a:xfrm>
            <a:off x="2589212" y="1997776"/>
            <a:ext cx="4342893" cy="1952625"/>
          </a:xfrm>
        </p:spPr>
        <p:txBody>
          <a:bodyPr>
            <a:normAutofit fontScale="92500" lnSpcReduction="20000"/>
          </a:bodyPr>
          <a:lstStyle/>
          <a:p>
            <a:r>
              <a:rPr lang="es-EC" dirty="0"/>
              <a:t>Los cortafuegos de Palo Alto Networks se caracterizan principalmente por funcionar con tres tecnologías principales:</a:t>
            </a:r>
          </a:p>
          <a:p>
            <a:pPr lvl="1"/>
            <a:r>
              <a:rPr lang="es-EC" sz="1800" dirty="0"/>
              <a:t>App-ID</a:t>
            </a:r>
          </a:p>
          <a:p>
            <a:pPr lvl="1"/>
            <a:r>
              <a:rPr lang="es-EC" sz="1800" dirty="0" err="1"/>
              <a:t>User</a:t>
            </a:r>
            <a:r>
              <a:rPr lang="es-EC" sz="1800" dirty="0"/>
              <a:t>-ID</a:t>
            </a:r>
          </a:p>
          <a:p>
            <a:pPr lvl="1"/>
            <a:r>
              <a:rPr lang="es-EC" sz="1800" dirty="0" smtClean="0"/>
              <a:t>Content-ID</a:t>
            </a:r>
            <a:endParaRPr lang="es-EC" sz="1800" dirty="0"/>
          </a:p>
          <a:p>
            <a:endParaRPr lang="es-EC" dirty="0"/>
          </a:p>
        </p:txBody>
      </p:sp>
      <p:pic>
        <p:nvPicPr>
          <p:cNvPr id="5" name="Picture 25" descr="App_id_logos"/>
          <p:cNvPicPr/>
          <p:nvPr/>
        </p:nvPicPr>
        <p:blipFill>
          <a:blip r:embed="rId2"/>
          <a:srcRect/>
          <a:stretch>
            <a:fillRect/>
          </a:stretch>
        </p:blipFill>
        <p:spPr bwMode="auto">
          <a:xfrm>
            <a:off x="2589212" y="4294461"/>
            <a:ext cx="4287520" cy="1874520"/>
          </a:xfrm>
          <a:prstGeom prst="rect">
            <a:avLst/>
          </a:prstGeom>
          <a:noFill/>
          <a:ln w="9525">
            <a:solidFill>
              <a:schemeClr val="bg1">
                <a:lumMod val="75000"/>
              </a:schemeClr>
            </a:solidFill>
            <a:miter lim="800000"/>
            <a:headEnd/>
            <a:tailEnd/>
          </a:ln>
        </p:spPr>
      </p:pic>
      <p:pic>
        <p:nvPicPr>
          <p:cNvPr id="6" name="Picture 1" descr="User-ID.jpg"/>
          <p:cNvPicPr/>
          <p:nvPr/>
        </p:nvPicPr>
        <p:blipFill>
          <a:blip r:embed="rId3" cstate="print">
            <a:extLst>
              <a:ext uri="{28A0092B-C50C-407E-A947-70E740481C1C}">
                <a14:useLocalDpi xmlns:a14="http://schemas.microsoft.com/office/drawing/2010/main" val="0"/>
              </a:ext>
            </a:extLst>
          </a:blip>
          <a:stretch>
            <a:fillRect/>
          </a:stretch>
        </p:blipFill>
        <p:spPr>
          <a:xfrm>
            <a:off x="7371638" y="1997776"/>
            <a:ext cx="4138755" cy="1775734"/>
          </a:xfrm>
          <a:prstGeom prst="rect">
            <a:avLst/>
          </a:prstGeom>
          <a:ln>
            <a:solidFill>
              <a:schemeClr val="bg1">
                <a:lumMod val="75000"/>
              </a:schemeClr>
            </a:solidFill>
          </a:ln>
        </p:spPr>
      </p:pic>
      <p:pic>
        <p:nvPicPr>
          <p:cNvPr id="7" name="Picture 6" descr="C:\Documents and Settings\bkee\Desktop\content_id.png"/>
          <p:cNvPicPr/>
          <p:nvPr/>
        </p:nvPicPr>
        <p:blipFill>
          <a:blip r:embed="rId4"/>
          <a:srcRect/>
          <a:stretch>
            <a:fillRect/>
          </a:stretch>
        </p:blipFill>
        <p:spPr bwMode="auto">
          <a:xfrm>
            <a:off x="7371638" y="4294461"/>
            <a:ext cx="4147874" cy="1874520"/>
          </a:xfrm>
          <a:prstGeom prst="rect">
            <a:avLst/>
          </a:prstGeom>
          <a:noFill/>
          <a:ln w="9525">
            <a:solidFill>
              <a:schemeClr val="bg1">
                <a:lumMod val="75000"/>
              </a:schemeClr>
            </a:solidFill>
            <a:miter lim="800000"/>
            <a:headEnd/>
            <a:tailEnd/>
          </a:ln>
        </p:spPr>
      </p:pic>
    </p:spTree>
    <p:extLst>
      <p:ext uri="{BB962C8B-B14F-4D97-AF65-F5344CB8AC3E}">
        <p14:creationId xmlns:p14="http://schemas.microsoft.com/office/powerpoint/2010/main" val="2232103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1066</TotalTime>
  <Words>3027</Words>
  <Application>Microsoft Office PowerPoint</Application>
  <PresentationFormat>Panorámica</PresentationFormat>
  <Paragraphs>459</Paragraphs>
  <Slides>54</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54</vt:i4>
      </vt:variant>
    </vt:vector>
  </HeadingPairs>
  <TitlesOfParts>
    <vt:vector size="62" baseType="lpstr">
      <vt:lpstr>MS PGothic</vt:lpstr>
      <vt:lpstr>Arial</vt:lpstr>
      <vt:lpstr>Calibri</vt:lpstr>
      <vt:lpstr>Century Gothic</vt:lpstr>
      <vt:lpstr>Times New Roman</vt:lpstr>
      <vt:lpstr>Wingdings 3</vt:lpstr>
      <vt:lpstr>Espiral</vt:lpstr>
      <vt:lpstr>Visio</vt:lpstr>
      <vt:lpstr>SISTEMA DE PROTECCIÓN INTEGRAL APLICABLE A REDES DE AREA METROPOLITANA PRIVADAS Y REDES DE ÁREA DE CAMPUS CONTRA ATAQUES DE MALWARE MODERNO </vt:lpstr>
      <vt:lpstr>CONTENIDO</vt:lpstr>
      <vt:lpstr>INTRODUCCIÓN</vt:lpstr>
      <vt:lpstr>INTRODUCCIÓN</vt:lpstr>
      <vt:lpstr>OBJETIVOS</vt:lpstr>
      <vt:lpstr>OBJETIVOS</vt:lpstr>
      <vt:lpstr>TOPOLOGÍA DE UNA RED DE ÁREA DE CAMPUS</vt:lpstr>
      <vt:lpstr>TOPOLOGÍA DE UNA RED DE ÁREA DE CAMPUS CON EQUIPOS DE SEGURIDAD</vt:lpstr>
      <vt:lpstr>DESCRIPCIÓN DE LAS HERRAMIENTAS: PALO ALTO NETWORKS</vt:lpstr>
      <vt:lpstr>DESCRIPCIÓN DE LAS HERRAMIENTAS: PALO ALTO NETWORKS</vt:lpstr>
      <vt:lpstr>DESCRIPCIÓN DE LAS HERRAMIENTAS: FIREEYE</vt:lpstr>
      <vt:lpstr>DESCRIPCIÓN DE LAS HERRAMIENTAS: FIREEYE</vt:lpstr>
      <vt:lpstr>DESCRIPCIÓN DE LAS HERRAMIENTAS: SNORT</vt:lpstr>
      <vt:lpstr>DESCRIPCIÓN DE LAS HERRAMIENTAS: SNORT</vt:lpstr>
      <vt:lpstr>DESCRIPCIÓN DE LAS HERRAMIENTAS: BOTHUNTER</vt:lpstr>
      <vt:lpstr>DESCRIPCIÓN DE LAS HERRAMIENTAS: BOTHUNTER</vt:lpstr>
      <vt:lpstr>DESCRIPCIÓN DE LAS HERRAMIENTAS: MODSECURITY</vt:lpstr>
      <vt:lpstr>DESCRIPCIÓN DE LAS HERRAMIENTAS: MODSECURITY</vt:lpstr>
      <vt:lpstr>DESCRIPCIÓN DE LAS HERRAMIENTAS: KFSENSOR</vt:lpstr>
      <vt:lpstr>DESCRIPCIÓN DE LAS HERRAMIENTAS: KFSENSOR</vt:lpstr>
      <vt:lpstr>PROTECCIÓN DE DISPOSITIVOS FINALES: VULNERABILIDADES</vt:lpstr>
      <vt:lpstr>PROTECCIÓN DE DISPOSITIVOS FINALES: VULNERABILIDADES QUALYS</vt:lpstr>
      <vt:lpstr>PROTECCIÓN DE DISPOSITIVOS FINALES: VULNERABILIDADES QUALYS</vt:lpstr>
      <vt:lpstr>PROTECCIÓN DE DISPOSITIVOS FINALES: KASPERSKY INTERNET SECURITY</vt:lpstr>
      <vt:lpstr>PROTECCIÓN DE DISPOSITIVOS FINALES: KASPERSKY INTERNET SECURITY</vt:lpstr>
      <vt:lpstr>PROTECCIÓN DE DISPOSITIVOS FINALES: SECUNIA PSI</vt:lpstr>
      <vt:lpstr>PROTECCIÓN DE DISPOSITIVOS FINALES: SECUNIA PSI</vt:lpstr>
      <vt:lpstr>FACTOR HUMANO</vt:lpstr>
      <vt:lpstr>FACTOR HUMANO: INGENIERÍA SOCIAL</vt:lpstr>
      <vt:lpstr>FACTOR HUMANO: POLÍTICAS DE SEGURIDAD DE LA INFORMACIÓN</vt:lpstr>
      <vt:lpstr>FACTOR HUMANO: CAPACITACIÓN</vt:lpstr>
      <vt:lpstr>EVALUACIÓN DEL SISTEMA INTEGRAL DE SEGURIDAD </vt:lpstr>
      <vt:lpstr>EVALUACIÓN DEL SISTEMA INTEGRAL DE SEGURIDAD </vt:lpstr>
      <vt:lpstr>EVALUACIÓN DEL SISTEMA INTEGRAL DE SEGURIDAD </vt:lpstr>
      <vt:lpstr>EVALUACIÓN DEL SISTEMA INTEGRAL DE SEGURIDAD: DMZ</vt:lpstr>
      <vt:lpstr>EVALUACIÓN DEL SISTEMA INTEGRAL DE SEGURIDAD: DMZ</vt:lpstr>
      <vt:lpstr>EVALUACIÓN DEL SISTEMA INTEGRAL DE SEGURIDAD: DMZ</vt:lpstr>
      <vt:lpstr>EVALUACIÓN DEL SISTEMA INTEGRAL DE SEGURIDAD: DMZ</vt:lpstr>
      <vt:lpstr>EVALUACIÓN DEL SISTEMA INTEGRAL DE SEGURIDAD: DMZ</vt:lpstr>
      <vt:lpstr>EVALUACIÓN DEL SISTEMA INTEGRAL DE SEGURIDAD: DMZ</vt:lpstr>
      <vt:lpstr>EVALUACIÓN DEL SISTEMA INTEGRAL DE SEGURIDAD: DMZ</vt:lpstr>
      <vt:lpstr>EVALUACIÓN DEL SISTEMA INTEGRAL DE SEGURIDAD: APLICACIONES WEB </vt:lpstr>
      <vt:lpstr>EVALUACIÓN DEL SISTEMA INTEGRAL DE SEGURIDAD: APLICACIONES WEB</vt:lpstr>
      <vt:lpstr>EVALUACIÓN DEL SISTEMA INTEGRAL DE SEGURIDAD: MALWARE  CONOCIDO </vt:lpstr>
      <vt:lpstr>EVALUACIÓN DEL SISTEMA INTEGRAL DE SEGURIDAD: MALWARE  CONOCIDO </vt:lpstr>
      <vt:lpstr>EVALUACIÓN DEL SISTEMA INTEGRAL DE SEGURIDAD: ATAQUE DE DÍA CERO</vt:lpstr>
      <vt:lpstr>EVALUACIÓN DEL SISTEMA INTEGRAL DE SEGURIDAD: ATAQUE DE DÍA CERO</vt:lpstr>
      <vt:lpstr>EVALUACIÓN DEL SISTEMA INTEGRAL DE SEGURIDAD: INFECCIÓN DE UN HOST</vt:lpstr>
      <vt:lpstr>EVALUACIÓN DEL SISTEMA INTEGRAL DE SEGURIDAD: INFECCIÓN DE UN HOST</vt:lpstr>
      <vt:lpstr>EVALUACIÓN DEL SISTEMA INTEGRAL DE SEGURIDAD: PLAN DE CONTINGENCIA</vt:lpstr>
      <vt:lpstr>CONCLUSIONES</vt:lpstr>
      <vt:lpstr>CONCLUSIONES</vt:lpstr>
      <vt:lpstr>RECOMENDACIONES</vt:lpstr>
      <vt:lpstr>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PROTECCIÓN INTEGRAL APLICABLE A REDES DE AREA METROPOLITANA PRIVADAS Y REDES DE ÁREA DE CAMPUS CONTRA ATAQUES DE MALWARE MODERNO</dc:title>
  <dc:creator>Pablo Atiaga;Grace Arteaga</dc:creator>
  <cp:lastModifiedBy>Pablo</cp:lastModifiedBy>
  <cp:revision>52</cp:revision>
  <dcterms:created xsi:type="dcterms:W3CDTF">2013-09-03T23:32:41Z</dcterms:created>
  <dcterms:modified xsi:type="dcterms:W3CDTF">2013-09-11T03:52:26Z</dcterms:modified>
</cp:coreProperties>
</file>