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1"/>
  </p:sldMasterIdLst>
  <p:notesMasterIdLst>
    <p:notesMasterId r:id="rId69"/>
  </p:notesMasterIdLst>
  <p:sldIdLst>
    <p:sldId id="257" r:id="rId2"/>
    <p:sldId id="258" r:id="rId3"/>
    <p:sldId id="260" r:id="rId4"/>
    <p:sldId id="262" r:id="rId5"/>
    <p:sldId id="263" r:id="rId6"/>
    <p:sldId id="332" r:id="rId7"/>
    <p:sldId id="264" r:id="rId8"/>
    <p:sldId id="265" r:id="rId9"/>
    <p:sldId id="318" r:id="rId10"/>
    <p:sldId id="266" r:id="rId11"/>
    <p:sldId id="267" r:id="rId12"/>
    <p:sldId id="268" r:id="rId13"/>
    <p:sldId id="300" r:id="rId14"/>
    <p:sldId id="302" r:id="rId15"/>
    <p:sldId id="303" r:id="rId16"/>
    <p:sldId id="317" r:id="rId17"/>
    <p:sldId id="319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270" r:id="rId32"/>
    <p:sldId id="273" r:id="rId33"/>
    <p:sldId id="320" r:id="rId34"/>
    <p:sldId id="321" r:id="rId35"/>
    <p:sldId id="274" r:id="rId36"/>
    <p:sldId id="322" r:id="rId37"/>
    <p:sldId id="276" r:id="rId38"/>
    <p:sldId id="279" r:id="rId39"/>
    <p:sldId id="271" r:id="rId40"/>
    <p:sldId id="280" r:id="rId41"/>
    <p:sldId id="281" r:id="rId42"/>
    <p:sldId id="282" r:id="rId43"/>
    <p:sldId id="323" r:id="rId44"/>
    <p:sldId id="283" r:id="rId45"/>
    <p:sldId id="284" r:id="rId46"/>
    <p:sldId id="324" r:id="rId47"/>
    <p:sldId id="285" r:id="rId48"/>
    <p:sldId id="325" r:id="rId49"/>
    <p:sldId id="287" r:id="rId50"/>
    <p:sldId id="326" r:id="rId51"/>
    <p:sldId id="286" r:id="rId52"/>
    <p:sldId id="327" r:id="rId53"/>
    <p:sldId id="288" r:id="rId54"/>
    <p:sldId id="329" r:id="rId55"/>
    <p:sldId id="328" r:id="rId56"/>
    <p:sldId id="289" r:id="rId57"/>
    <p:sldId id="330" r:id="rId58"/>
    <p:sldId id="290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62" d="100"/>
          <a:sy n="62" d="100"/>
        </p:scale>
        <p:origin x="53" y="46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EGO\Dropbox\TESIS\Datos%20y%20graficas%20de%20pruebas\Calibraci&#243;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EGO\Dropbox\TESIS\Datos%20y%20graficas%20de%20pruebas\Calibraci&#243;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EGO\Dropbox\TESIS\Datos%20y%20graficas%20de%20pruebas\Calibraci&#243;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EGO\Dropbox\TESIS\Datos%20y%20graficas%20de%20pruebas\Calibraci&#243;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EGO\Dropbox\TESIS\Datos%20y%20graficas%20de%20pruebas\Calibraci&#243;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Corriente</c:v>
          </c:tx>
          <c:trendline>
            <c:trendlineType val="linear"/>
            <c:dispRSqr val="1"/>
            <c:dispEq val="1"/>
            <c:trendlineLbl>
              <c:layout>
                <c:manualLayout>
                  <c:x val="0.40580468066491687"/>
                  <c:y val="-4.0200814009171512E-2"/>
                </c:manualLayout>
              </c:layout>
              <c:numFmt formatCode="General" sourceLinked="0"/>
            </c:trendlineLbl>
          </c:trendline>
          <c:xVal>
            <c:numRef>
              <c:f>Hoja1!$E$5:$E$9</c:f>
              <c:numCache>
                <c:formatCode>General</c:formatCode>
                <c:ptCount val="5"/>
                <c:pt idx="0">
                  <c:v>680</c:v>
                </c:pt>
                <c:pt idx="1">
                  <c:v>1006</c:v>
                </c:pt>
                <c:pt idx="2">
                  <c:v>1414</c:v>
                </c:pt>
                <c:pt idx="3">
                  <c:v>1890</c:v>
                </c:pt>
                <c:pt idx="4">
                  <c:v>2430</c:v>
                </c:pt>
              </c:numCache>
            </c:numRef>
          </c:xVal>
          <c:yVal>
            <c:numRef>
              <c:f>Hoja1!$D$5:$D$9</c:f>
              <c:numCache>
                <c:formatCode>General</c:formatCode>
                <c:ptCount val="5"/>
                <c:pt idx="0">
                  <c:v>1.07</c:v>
                </c:pt>
                <c:pt idx="1">
                  <c:v>1.56</c:v>
                </c:pt>
                <c:pt idx="2">
                  <c:v>2.17</c:v>
                </c:pt>
                <c:pt idx="3">
                  <c:v>2.9</c:v>
                </c:pt>
                <c:pt idx="4">
                  <c:v>3.8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60144"/>
        <c:axId val="2762320"/>
      </c:scatterChart>
      <c:valAx>
        <c:axId val="2760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 b="1" i="0" baseline="0">
                    <a:effectLst/>
                  </a:rPr>
                  <a:t>Trans. De Corriente</a:t>
                </a:r>
                <a:endParaRPr lang="en-US" sz="11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762320"/>
        <c:crosses val="autoZero"/>
        <c:crossBetween val="midCat"/>
      </c:valAx>
      <c:valAx>
        <c:axId val="27623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0" baseline="0">
                    <a:effectLst/>
                  </a:rPr>
                  <a:t>Pinza Amperimetrica</a:t>
                </a:r>
                <a:endParaRPr lang="en-US" sz="11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76014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Presión</c:v>
          </c:tx>
          <c:trendline>
            <c:trendlineType val="linear"/>
            <c:dispRSqr val="1"/>
            <c:dispEq val="1"/>
            <c:trendlineLbl>
              <c:layout>
                <c:manualLayout>
                  <c:x val="0.41334776902887138"/>
                  <c:y val="-4.2683041485485955E-2"/>
                </c:manualLayout>
              </c:layout>
              <c:numFmt formatCode="General" sourceLinked="0"/>
            </c:trendlineLbl>
          </c:trendline>
          <c:xVal>
            <c:numRef>
              <c:f>Hoja1!$D$20:$D$29</c:f>
              <c:numCache>
                <c:formatCode>General</c:formatCode>
                <c:ptCount val="10"/>
                <c:pt idx="0">
                  <c:v>530</c:v>
                </c:pt>
                <c:pt idx="1">
                  <c:v>849</c:v>
                </c:pt>
                <c:pt idx="2">
                  <c:v>1545</c:v>
                </c:pt>
                <c:pt idx="3">
                  <c:v>2410</c:v>
                </c:pt>
                <c:pt idx="4">
                  <c:v>3317</c:v>
                </c:pt>
              </c:numCache>
            </c:numRef>
          </c:xVal>
          <c:yVal>
            <c:numRef>
              <c:f>Hoja1!$E$20:$E$29</c:f>
              <c:numCache>
                <c:formatCode>General</c:formatCode>
                <c:ptCount val="10"/>
                <c:pt idx="0">
                  <c:v>2.5</c:v>
                </c:pt>
                <c:pt idx="1">
                  <c:v>6</c:v>
                </c:pt>
                <c:pt idx="2">
                  <c:v>14</c:v>
                </c:pt>
                <c:pt idx="3">
                  <c:v>22</c:v>
                </c:pt>
                <c:pt idx="4">
                  <c:v>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66672"/>
        <c:axId val="2769392"/>
      </c:scatterChart>
      <c:valAx>
        <c:axId val="2766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 b="1" i="0" baseline="0">
                    <a:effectLst/>
                  </a:rPr>
                  <a:t>Transmisor de Presión</a:t>
                </a:r>
                <a:endParaRPr lang="en-US" sz="11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769392"/>
        <c:crosses val="autoZero"/>
        <c:crossBetween val="midCat"/>
      </c:valAx>
      <c:valAx>
        <c:axId val="27693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0" baseline="0">
                    <a:effectLst/>
                  </a:rPr>
                  <a:t>Manómetro de Bourdon</a:t>
                </a:r>
                <a:endParaRPr lang="en-US" sz="11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76667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REVOLUCIONES</c:v>
          </c:tx>
          <c:trendline>
            <c:trendlineType val="linear"/>
            <c:dispRSqr val="1"/>
            <c:dispEq val="1"/>
            <c:trendlineLbl>
              <c:layout>
                <c:manualLayout>
                  <c:x val="0.43074671916010498"/>
                  <c:y val="-9.6183289588801391E-3"/>
                </c:manualLayout>
              </c:layout>
              <c:numFmt formatCode="General" sourceLinked="0"/>
            </c:trendlineLbl>
          </c:trendline>
          <c:xVal>
            <c:numRef>
              <c:f>REVOLU!$A$4:$A$10</c:f>
              <c:numCache>
                <c:formatCode>General</c:formatCode>
                <c:ptCount val="7"/>
                <c:pt idx="0">
                  <c:v>0</c:v>
                </c:pt>
                <c:pt idx="1">
                  <c:v>82</c:v>
                </c:pt>
                <c:pt idx="2">
                  <c:v>143</c:v>
                </c:pt>
                <c:pt idx="3">
                  <c:v>172</c:v>
                </c:pt>
                <c:pt idx="4">
                  <c:v>202</c:v>
                </c:pt>
                <c:pt idx="5">
                  <c:v>247</c:v>
                </c:pt>
                <c:pt idx="6">
                  <c:v>301</c:v>
                </c:pt>
              </c:numCache>
            </c:numRef>
          </c:xVal>
          <c:yVal>
            <c:numRef>
              <c:f>REVOLU!$B$4:$B$10</c:f>
              <c:numCache>
                <c:formatCode>General</c:formatCode>
                <c:ptCount val="7"/>
                <c:pt idx="0">
                  <c:v>0</c:v>
                </c:pt>
                <c:pt idx="1">
                  <c:v>830</c:v>
                </c:pt>
                <c:pt idx="2">
                  <c:v>1432</c:v>
                </c:pt>
                <c:pt idx="3">
                  <c:v>1732</c:v>
                </c:pt>
                <c:pt idx="4">
                  <c:v>2025</c:v>
                </c:pt>
                <c:pt idx="5">
                  <c:v>2477</c:v>
                </c:pt>
                <c:pt idx="6">
                  <c:v>3016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71024"/>
        <c:axId val="2771568"/>
      </c:scatterChart>
      <c:valAx>
        <c:axId val="2771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Encoder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771568"/>
        <c:crosses val="autoZero"/>
        <c:crossBetween val="midCat"/>
      </c:valAx>
      <c:valAx>
        <c:axId val="27715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Tacometro Antiguo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77102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CAUDAL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BOMBA 1</c:v>
          </c:tx>
          <c:trendline>
            <c:trendlineType val="linear"/>
            <c:dispRSqr val="1"/>
            <c:dispEq val="1"/>
            <c:trendlineLbl>
              <c:layout>
                <c:manualLayout>
                  <c:x val="0.42558814523184602"/>
                  <c:y val="-1.4384660250801983E-3"/>
                </c:manualLayout>
              </c:layout>
              <c:numFmt formatCode="General" sourceLinked="0"/>
            </c:trendlineLbl>
          </c:trendline>
          <c:xVal>
            <c:numRef>
              <c:f>CAUDAL!$B$4:$B$9</c:f>
              <c:numCache>
                <c:formatCode>General</c:formatCode>
                <c:ptCount val="6"/>
                <c:pt idx="0">
                  <c:v>18</c:v>
                </c:pt>
                <c:pt idx="1">
                  <c:v>628</c:v>
                </c:pt>
                <c:pt idx="2">
                  <c:v>939</c:v>
                </c:pt>
                <c:pt idx="3">
                  <c:v>1173</c:v>
                </c:pt>
                <c:pt idx="4">
                  <c:v>1374</c:v>
                </c:pt>
                <c:pt idx="5">
                  <c:v>1570</c:v>
                </c:pt>
              </c:numCache>
            </c:numRef>
          </c:xVal>
          <c:yVal>
            <c:numRef>
              <c:f>CAUDAL!$C$4:$C$9</c:f>
              <c:numCache>
                <c:formatCode>General</c:formatCode>
                <c:ptCount val="6"/>
                <c:pt idx="0">
                  <c:v>0</c:v>
                </c:pt>
                <c:pt idx="1">
                  <c:v>1.9</c:v>
                </c:pt>
                <c:pt idx="2">
                  <c:v>3</c:v>
                </c:pt>
                <c:pt idx="3">
                  <c:v>3.7</c:v>
                </c:pt>
                <c:pt idx="4">
                  <c:v>4.4000000000000004</c:v>
                </c:pt>
                <c:pt idx="5">
                  <c:v>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9248"/>
        <c:axId val="6670336"/>
      </c:scatterChart>
      <c:valAx>
        <c:axId val="6669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Señal del PLC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6670336"/>
        <c:crosses val="autoZero"/>
        <c:crossBetween val="midCat"/>
      </c:valAx>
      <c:valAx>
        <c:axId val="66703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Dial del Caudalimetro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66692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CELDA 1</c:v>
          </c:tx>
          <c:trendline>
            <c:trendlineType val="linear"/>
            <c:dispRSqr val="1"/>
            <c:dispEq val="1"/>
            <c:trendlineLbl>
              <c:layout>
                <c:manualLayout>
                  <c:x val="0.3759378827646544"/>
                  <c:y val="-2.4779090113735781E-2"/>
                </c:manualLayout>
              </c:layout>
              <c:numFmt formatCode="General" sourceLinked="0"/>
            </c:trendlineLbl>
          </c:trendline>
          <c:xVal>
            <c:numRef>
              <c:f>CELDA!$R$36:$R$41</c:f>
              <c:numCache>
                <c:formatCode>General</c:formatCode>
                <c:ptCount val="6"/>
                <c:pt idx="0">
                  <c:v>0</c:v>
                </c:pt>
                <c:pt idx="1">
                  <c:v>14</c:v>
                </c:pt>
                <c:pt idx="2">
                  <c:v>22</c:v>
                </c:pt>
                <c:pt idx="3">
                  <c:v>30</c:v>
                </c:pt>
                <c:pt idx="4">
                  <c:v>38</c:v>
                </c:pt>
                <c:pt idx="5">
                  <c:v>87</c:v>
                </c:pt>
              </c:numCache>
            </c:numRef>
          </c:xVal>
          <c:yVal>
            <c:numRef>
              <c:f>CELDA!$S$36:$S$41</c:f>
              <c:numCache>
                <c:formatCode>General</c:formatCode>
                <c:ptCount val="6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79040"/>
        <c:axId val="6675776"/>
      </c:scatterChart>
      <c:valAx>
        <c:axId val="6679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PLC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6675776"/>
        <c:crosses val="autoZero"/>
        <c:crossBetween val="midCat"/>
      </c:valAx>
      <c:valAx>
        <c:axId val="66757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PESAS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667904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0C6279-7A89-4AB1-934E-484CAB0DD267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0A5A42-008D-42D1-A9BC-26326CDDEDA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99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A </a:t>
            </a:r>
            <a:r>
              <a:rPr lang="en-US" dirty="0" err="1" smtClean="0"/>
              <a:t>continuación</a:t>
            </a:r>
            <a:r>
              <a:rPr lang="en-US" dirty="0" smtClean="0"/>
              <a:t> la </a:t>
            </a:r>
            <a:r>
              <a:rPr lang="en-US" dirty="0" err="1" smtClean="0"/>
              <a:t>exposición</a:t>
            </a:r>
            <a:r>
              <a:rPr lang="en-US" dirty="0" smtClean="0"/>
              <a:t> del </a:t>
            </a:r>
            <a:r>
              <a:rPr lang="en-US" dirty="0" err="1" smtClean="0"/>
              <a:t>proyecto</a:t>
            </a:r>
            <a:r>
              <a:rPr lang="en-US" dirty="0" smtClean="0"/>
              <a:t> de </a:t>
            </a:r>
            <a:r>
              <a:rPr lang="en-US" dirty="0" err="1" smtClean="0"/>
              <a:t>grado</a:t>
            </a:r>
            <a:r>
              <a:rPr lang="en-US" dirty="0" smtClean="0"/>
              <a:t> </a:t>
            </a:r>
            <a:r>
              <a:rPr lang="en-US" dirty="0" err="1" smtClean="0"/>
              <a:t>previo</a:t>
            </a:r>
            <a:r>
              <a:rPr lang="en-US" dirty="0" smtClean="0"/>
              <a:t> a la </a:t>
            </a:r>
            <a:r>
              <a:rPr lang="en-US" dirty="0" err="1" smtClean="0"/>
              <a:t>obtención</a:t>
            </a:r>
            <a:r>
              <a:rPr lang="en-US" dirty="0" smtClean="0"/>
              <a:t> de </a:t>
            </a:r>
            <a:r>
              <a:rPr lang="en-US" dirty="0" err="1" smtClean="0"/>
              <a:t>nuestro</a:t>
            </a:r>
            <a:r>
              <a:rPr lang="en-US" dirty="0" smtClean="0"/>
              <a:t> </a:t>
            </a:r>
            <a:r>
              <a:rPr lang="en-US" dirty="0" err="1" smtClean="0"/>
              <a:t>título</a:t>
            </a:r>
            <a:endParaRPr lang="en-US" dirty="0" smtClean="0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AA03F0-E139-424C-AADB-3BC173AA58DB}" type="slidenum">
              <a:rPr lang="es-EC"/>
              <a:pPr>
                <a:spcBef>
                  <a:spcPct val="0"/>
                </a:spcBef>
              </a:pPr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766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6741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998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5702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5211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7112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9389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4477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515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7300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326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7203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8979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7189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1560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6768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177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4348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AF01982-3BF0-4E78-844D-638EECC735A1}" type="slidenum">
              <a:rPr lang="es-EC"/>
              <a:pPr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720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3610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6736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1161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8196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6AE9AC-03FA-4440-AAAB-06329349787F}" type="slidenum">
              <a:rPr lang="es-EC"/>
              <a:pPr algn="r" eaLnBrk="1" hangingPunct="1">
                <a:spcBef>
                  <a:spcPct val="0"/>
                </a:spcBef>
              </a:pPr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95781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6266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5276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5414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2234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53816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45209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98249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88448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8844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4302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64213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43025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49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89296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8929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3892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38927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00278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00278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00278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74314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743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391309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75886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59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25059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60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33787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61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06304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62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6130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63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08510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64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34814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65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95659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66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43208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67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0269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372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3664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0454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4FB110-5E44-402F-A938-0C9EFDD77A90}" type="slidenum">
              <a:rPr lang="es-EC"/>
              <a:pPr>
                <a:spcBef>
                  <a:spcPct val="0"/>
                </a:spcBef>
              </a:pPr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598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6804-B7F0-4D0A-9A65-9C7D323DC6CE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1CE59-605C-4B47-8711-92A13752BB4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4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8A557-06CE-490F-809D-154F6F9AAD20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46452-3B86-43F8-A786-06D0C3CDB73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0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FCBF-2B61-4098-B06C-049E55A710C3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A2E12-6C49-4967-8A3A-8B66CCA909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0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612D7-261B-4D6A-9C34-DF7BD93CFF05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5502B-CC2F-4EF2-B294-405F5892C9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83126-7538-4111-BFC5-738D9C33B911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52D0E-C086-4791-B17B-FE13F72CC6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0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47952-A4BB-4CB8-BED0-0A346E7895B2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C0A08-ED0B-4087-9766-46BE7F4E72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64E2A-454F-460A-8F2E-979A1C5735DE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39E1E-F44F-40A0-B34A-FD9598A0D8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62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4BA5-275E-4B99-9063-2A1F872DE489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1D3F0-7C1A-4169-85A0-EFC983EEE57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8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F8C3C-1217-47D3-82FB-FD2BBE526BB4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DDDA2-0441-45DC-8F78-85A6E773B3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8562B-F12F-49C9-97D7-E00A7331D339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DEE9E-22CA-4852-839F-62B32B69F6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A0BAF-3438-4C0C-8E53-598A329E5EBD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07F95-D234-4C36-AEF2-8E10646F24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1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6A8F4A-958B-4842-816A-FA302A36A147}" type="datetimeFigureOut">
              <a:rPr lang="es-ES"/>
              <a:pPr>
                <a:defRPr/>
              </a:pPr>
              <a:t>18/10/2013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DA6300-B97E-4CE0-B00F-6C4A6A5BD95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image" Target="../media/image21.jpeg"/><Relationship Id="rId10" Type="http://schemas.openxmlformats.org/officeDocument/2006/relationships/hyperlink" Target="http://www.google.com.ec/url?sa=i&amp;rct=j&amp;q=&amp;esrc=s&amp;frm=1&amp;source=images&amp;cd=&amp;cad=rja&amp;docid=vq8MZdF626G5EM&amp;tbnid=YrAp_a5OQR2lHM:&amp;ved=0CAUQjRw&amp;url=http://www.hobbytronics.co.za/p/598/barometric-pressure-sensor-bmp085-breakout&amp;ei=XbsXUurjJoXo9ATL3IH4BQ&amp;bvm=bv.51156542,d.b2I&amp;psig=AFQjCNFNgI4u9YaZMG8Lsp26WiOC5fVfig&amp;ust=1377373380090359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ogle.com.ec/url?sa=i&amp;rct=j&amp;q=&amp;esrc=s&amp;frm=1&amp;source=images&amp;cd=&amp;cad=rja&amp;docid=5r8XOUD4MdmBpM&amp;tbnid=eeTPvwYwWprr8M:&amp;ved=0CAUQjRw&amp;url=http://www.directindustry.com/prod/interface-inc/load-pin-load-cells-7394-917279.html&amp;ei=ebwXUrfIC4GE9QS3qAE&amp;bvm=bv.51156542,d.b2I&amp;psig=AFQjCNFIe8rYKWuzh3G4UyVdxRvhgbKigg&amp;ust=1377373674181897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ec/url?sa=i&amp;source=images&amp;cd=&amp;cad=rja&amp;docid=zI7_C3DgRXEHFM&amp;tbnid=WaON_eqJ9_LIJM:&amp;ved=0CAgQjRwwAA&amp;url=http://www.datasheetdir.com/4N25+Optocouplers&amp;ei=gdAcUu67LJSpsATE_4GIAQ&amp;psig=AFQjCNErVvd-jkDWK741XSnPtogSU9AZUw&amp;ust=1377706497792979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23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notesSlide" Target="../notesSlides/notesSlide38.xml"/><Relationship Id="rId7" Type="http://schemas.openxmlformats.org/officeDocument/2006/relationships/package" Target="../embeddings/Hoja_de_c_lculo_de_Microsoft_Excel2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emf"/><Relationship Id="rId5" Type="http://schemas.openxmlformats.org/officeDocument/2006/relationships/package" Target="../embeddings/Hoja_de_c_lculo_de_Microsoft_Excel1.xlsx"/><Relationship Id="rId10" Type="http://schemas.openxmlformats.org/officeDocument/2006/relationships/image" Target="../media/image70.emf"/><Relationship Id="rId4" Type="http://schemas.openxmlformats.org/officeDocument/2006/relationships/image" Target="../media/image2.jpeg"/><Relationship Id="rId9" Type="http://schemas.openxmlformats.org/officeDocument/2006/relationships/package" Target="../embeddings/Hoja_de_c_lculo_de_Microsoft_Excel3.xlsx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emf"/><Relationship Id="rId5" Type="http://schemas.openxmlformats.org/officeDocument/2006/relationships/package" Target="../embeddings/Hoja_de_c_lculo_de_Microsoft_Excel4.xlsx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MATOCARATU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-72148"/>
            <a:ext cx="9399640" cy="7073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5" name="1 Título"/>
          <p:cNvSpPr>
            <a:spLocks noGrp="1"/>
          </p:cNvSpPr>
          <p:nvPr>
            <p:ph type="title"/>
          </p:nvPr>
        </p:nvSpPr>
        <p:spPr>
          <a:xfrm>
            <a:off x="500063" y="714375"/>
            <a:ext cx="8643937" cy="4857750"/>
          </a:xfrm>
        </p:spPr>
        <p:txBody>
          <a:bodyPr/>
          <a:lstStyle/>
          <a:p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dirty="0"/>
              <a:t/>
            </a:r>
            <a:br>
              <a:rPr lang="es-EC" sz="1800" dirty="0"/>
            </a:br>
            <a:r>
              <a:rPr lang="es-EC" sz="1800" dirty="0"/>
              <a:t> </a:t>
            </a:r>
            <a:br>
              <a:rPr lang="es-EC" sz="1800" dirty="0"/>
            </a:br>
            <a:r>
              <a:rPr lang="es-EC" sz="1800" b="1" dirty="0"/>
              <a:t>TÍTULO DEL PROYECTO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“MODERNIZACIÓN DEL SET DE BOMBAS CENTRIFUGAS MARCA GILBERT GILKES Y DISEÑO CONSTRUCCIÓN DE DOS IMPULSORES INTERCAMBIABLES PARA </a:t>
            </a:r>
            <a:r>
              <a:rPr lang="es-EC" sz="1800" b="1" cap="all" dirty="0"/>
              <a:t>LAS PRÁCTICAS EXPERIMENTALES DEL LABORATORIO de </a:t>
            </a:r>
            <a:r>
              <a:rPr lang="es-EC" sz="1800" b="1" cap="all" dirty="0" err="1"/>
              <a:t>turbomÁquinas</a:t>
            </a:r>
            <a:r>
              <a:rPr lang="es-EC" sz="1800" b="1" cap="all" dirty="0"/>
              <a:t> del DECEM</a:t>
            </a:r>
            <a:r>
              <a:rPr lang="es-ES" sz="1800" b="1" dirty="0"/>
              <a:t>.”  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dirty="0"/>
              <a:t> </a:t>
            </a:r>
            <a:br>
              <a:rPr lang="es-EC" sz="1800" dirty="0"/>
            </a:br>
            <a:r>
              <a:rPr lang="es-EC" sz="1800" b="1" dirty="0"/>
              <a:t>PROYECTO PREVIO A LA OBTENCIÓN DEL TÍTULO DE INGENIERO MECÁNICO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dirty="0"/>
              <a:t>  </a:t>
            </a:r>
            <a:br>
              <a:rPr lang="es-EC" sz="1800" dirty="0"/>
            </a:br>
            <a:r>
              <a:rPr lang="es-EC" sz="1800" b="1" dirty="0"/>
              <a:t>JUAN GABRIEL BURNEO ENCALADA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DIEGO PAÚL AVILÉS CABRERA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DIRECTOR: Ing. Oswaldo Mariño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CODIRECTOR: Ing. Edgardo Fernández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dirty="0"/>
              <a:t> </a:t>
            </a:r>
            <a:br>
              <a:rPr lang="es-EC" sz="1800" dirty="0"/>
            </a:br>
            <a:r>
              <a:rPr lang="es-EC" sz="1800" b="1" dirty="0"/>
              <a:t>Sangolquí, 2012 – Septiembre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/>
            </a:r>
            <a:br>
              <a:rPr lang="es-EC" sz="1800" b="1" dirty="0"/>
            </a:br>
            <a:endParaRPr lang="es-EC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1223010" y="1219201"/>
            <a:ext cx="2358390" cy="380999"/>
          </a:xfrm>
        </p:spPr>
        <p:txBody>
          <a:bodyPr/>
          <a:lstStyle/>
          <a:p>
            <a:pPr marL="0" lvl="2" indent="0">
              <a:buNone/>
            </a:pPr>
            <a:r>
              <a:rPr lang="es-EC" b="1" dirty="0" smtClean="0"/>
              <a:t>CAVITACIÓN</a:t>
            </a:r>
            <a:endParaRPr lang="es-EC" b="1" dirty="0"/>
          </a:p>
          <a:p>
            <a:pPr marL="0" indent="0">
              <a:buNone/>
            </a:pPr>
            <a:endParaRPr lang="es-EC" sz="1400" dirty="0"/>
          </a:p>
        </p:txBody>
      </p:sp>
      <p:sp>
        <p:nvSpPr>
          <p:cNvPr id="3" name="Rectángulo 2"/>
          <p:cNvSpPr/>
          <p:nvPr/>
        </p:nvSpPr>
        <p:spPr>
          <a:xfrm>
            <a:off x="1223010" y="1905000"/>
            <a:ext cx="6697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+mn-lt"/>
              </a:rPr>
              <a:t>Generación </a:t>
            </a:r>
            <a:r>
              <a:rPr lang="es-EC" dirty="0">
                <a:latin typeface="+mn-lt"/>
              </a:rPr>
              <a:t>de burbujas en el fluido en </a:t>
            </a:r>
            <a:r>
              <a:rPr lang="es-EC" dirty="0" smtClean="0">
                <a:latin typeface="+mn-lt"/>
              </a:rPr>
              <a:t>movimiento, </a:t>
            </a:r>
            <a:r>
              <a:rPr lang="es-EC" dirty="0">
                <a:latin typeface="+mn-lt"/>
              </a:rPr>
              <a:t>las cuales colapsan </a:t>
            </a:r>
            <a:r>
              <a:rPr lang="es-EC" dirty="0" smtClean="0">
                <a:latin typeface="+mn-lt"/>
              </a:rPr>
              <a:t>severamente en </a:t>
            </a:r>
            <a:r>
              <a:rPr lang="es-EC" dirty="0">
                <a:latin typeface="+mn-lt"/>
              </a:rPr>
              <a:t>las partes internas de las bombas.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217403"/>
            <a:ext cx="54292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5596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61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838200" y="2056924"/>
            <a:ext cx="7239000" cy="762476"/>
          </a:xfrm>
        </p:spPr>
        <p:txBody>
          <a:bodyPr/>
          <a:lstStyle/>
          <a:p>
            <a:pPr marL="0" indent="0">
              <a:buNone/>
            </a:pPr>
            <a:r>
              <a:rPr lang="es-ES" sz="1800" i="1" dirty="0" smtClean="0"/>
              <a:t>"Altura </a:t>
            </a:r>
            <a:r>
              <a:rPr lang="es-ES" sz="1800" i="1" dirty="0"/>
              <a:t>Neta Positiva de Aspiración disponible " </a:t>
            </a:r>
            <a:r>
              <a:rPr lang="es-ES" sz="1800" b="1" i="1" dirty="0" smtClean="0"/>
              <a:t>(</a:t>
            </a:r>
            <a:r>
              <a:rPr lang="es-ES" sz="1800" b="1" i="1" dirty="0" err="1" smtClean="0"/>
              <a:t>NPSHd</a:t>
            </a:r>
            <a:r>
              <a:rPr lang="es-ES" sz="1800" b="1" i="1" dirty="0" smtClean="0"/>
              <a:t>)</a:t>
            </a:r>
            <a:endParaRPr lang="es-EC" sz="1800" dirty="0"/>
          </a:p>
        </p:txBody>
      </p:sp>
      <p:sp>
        <p:nvSpPr>
          <p:cNvPr id="4" name="Rectángulo 3"/>
          <p:cNvSpPr/>
          <p:nvPr/>
        </p:nvSpPr>
        <p:spPr>
          <a:xfrm>
            <a:off x="838200" y="1415534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i="1" dirty="0" smtClean="0">
                <a:effectLst/>
                <a:latin typeface="+mn-lt"/>
                <a:ea typeface="Times New Roman" panose="02020603050405020304" pitchFamily="18" charset="0"/>
              </a:rPr>
              <a:t>"Altura Neta Positiva de Aspiración requerida" </a:t>
            </a:r>
            <a:r>
              <a:rPr lang="es-ES" b="1" i="1" dirty="0" smtClean="0">
                <a:effectLst/>
                <a:latin typeface="+mn-lt"/>
                <a:ea typeface="Times New Roman" panose="02020603050405020304" pitchFamily="18" charset="0"/>
              </a:rPr>
              <a:t>(</a:t>
            </a:r>
            <a:r>
              <a:rPr lang="es-ES" b="1" i="1" dirty="0" err="1" smtClean="0">
                <a:effectLst/>
                <a:latin typeface="+mn-lt"/>
                <a:ea typeface="Times New Roman" panose="02020603050405020304" pitchFamily="18" charset="0"/>
              </a:rPr>
              <a:t>NPSHr</a:t>
            </a:r>
            <a:r>
              <a:rPr lang="es-ES" b="1" i="1" dirty="0" smtClean="0">
                <a:effectLst/>
                <a:latin typeface="+mn-lt"/>
                <a:ea typeface="Times New Roman" panose="02020603050405020304" pitchFamily="18" charset="0"/>
              </a:rPr>
              <a:t>)</a:t>
            </a:r>
            <a:endParaRPr lang="es-EC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175" y="2819400"/>
            <a:ext cx="4183649" cy="3023896"/>
          </a:xfrm>
          <a:prstGeom prst="rect">
            <a:avLst/>
          </a:prstGeom>
        </p:spPr>
      </p:pic>
      <p:sp>
        <p:nvSpPr>
          <p:cNvPr id="8" name="Rectangle 11"/>
          <p:cNvSpPr txBox="1">
            <a:spLocks/>
          </p:cNvSpPr>
          <p:nvPr/>
        </p:nvSpPr>
        <p:spPr bwMode="auto">
          <a:xfrm>
            <a:off x="838200" y="766319"/>
            <a:ext cx="1447800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r>
              <a:rPr lang="es-EC" b="1" dirty="0" smtClean="0"/>
              <a:t>NPSH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38197059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914400" y="1066800"/>
            <a:ext cx="2129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0">
              <a:buFont typeface="Arial" panose="020B0604020202020204" pitchFamily="34" charset="0"/>
              <a:buNone/>
            </a:pPr>
            <a:r>
              <a:rPr lang="es-EC" b="1" dirty="0" smtClean="0"/>
              <a:t>MANTENIMIENTO</a:t>
            </a:r>
            <a:endParaRPr lang="es-EC" sz="1800" b="1" dirty="0" smtClean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910143"/>
              </p:ext>
            </p:extLst>
          </p:nvPr>
        </p:nvGraphicFramePr>
        <p:xfrm>
          <a:off x="3571087" y="1219200"/>
          <a:ext cx="5100473" cy="454232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81913"/>
                <a:gridCol w="1676400"/>
                <a:gridCol w="2042160"/>
              </a:tblGrid>
              <a:tr h="2239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PROBLEMA</a:t>
                      </a:r>
                      <a:endParaRPr lang="es-EC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CAUSAS PROBABLES</a:t>
                      </a:r>
                      <a:endParaRPr lang="es-EC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SOLUCIÓN</a:t>
                      </a:r>
                      <a:endParaRPr lang="es-EC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</a:tr>
              <a:tr h="563201"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El equipo no enciende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a) Cableado en mal </a:t>
                      </a:r>
                      <a:r>
                        <a:rPr lang="es-EC" sz="1100" u="none" strike="noStrike" dirty="0" smtClean="0">
                          <a:effectLst/>
                        </a:rPr>
                        <a:t>estado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 smtClean="0">
                          <a:effectLst/>
                        </a:rPr>
                        <a:t>Determinar </a:t>
                      </a:r>
                      <a:r>
                        <a:rPr lang="es-EC" sz="1100" u="none" strike="noStrike" dirty="0">
                          <a:effectLst/>
                        </a:rPr>
                        <a:t>continuidad de las </a:t>
                      </a:r>
                      <a:r>
                        <a:rPr lang="es-EC" sz="1100" u="none" strike="noStrike" dirty="0" smtClean="0">
                          <a:effectLst/>
                        </a:rPr>
                        <a:t>conexiones.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</a:tr>
              <a:tr h="549630"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Las bombas no funcionan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 smtClean="0">
                          <a:effectLst/>
                        </a:rPr>
                        <a:t>a) </a:t>
                      </a:r>
                      <a:r>
                        <a:rPr lang="es-EC" sz="1100" u="none" strike="noStrike" dirty="0">
                          <a:effectLst/>
                        </a:rPr>
                        <a:t>Carbones en mal </a:t>
                      </a:r>
                      <a:r>
                        <a:rPr lang="es-EC" sz="1100" u="none" strike="noStrike" dirty="0" smtClean="0">
                          <a:effectLst/>
                        </a:rPr>
                        <a:t>estado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Cambio de carbones </a:t>
                      </a:r>
                      <a:r>
                        <a:rPr lang="es-EC" sz="1100" u="none" strike="noStrike" dirty="0" smtClean="0">
                          <a:effectLst/>
                        </a:rPr>
                        <a:t>.</a:t>
                      </a:r>
                    </a:p>
                    <a:p>
                      <a:pPr algn="l" fontAlgn="t"/>
                      <a:r>
                        <a:rPr lang="es-EC" sz="1100" u="none" strike="noStrike" dirty="0" smtClean="0">
                          <a:effectLst/>
                        </a:rPr>
                        <a:t>Rebobinado </a:t>
                      </a:r>
                      <a:r>
                        <a:rPr lang="es-EC" sz="1100" u="none" strike="noStrike" dirty="0">
                          <a:effectLst/>
                        </a:rPr>
                        <a:t>de </a:t>
                      </a:r>
                      <a:r>
                        <a:rPr lang="es-EC" sz="1100" u="none" strike="noStrike" dirty="0" smtClean="0">
                          <a:effectLst/>
                        </a:rPr>
                        <a:t>motor.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</a:tr>
              <a:tr h="712483"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Medidor de voltaje y amperaje no miden.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 smtClean="0">
                          <a:effectLst/>
                        </a:rPr>
                        <a:t>a) </a:t>
                      </a:r>
                      <a:r>
                        <a:rPr lang="es-EC" sz="1100" u="none" strike="noStrike" dirty="0">
                          <a:effectLst/>
                        </a:rPr>
                        <a:t>Pluma atorada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 smtClean="0">
                          <a:effectLst/>
                        </a:rPr>
                        <a:t>Reparar el dial.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</a:tr>
              <a:tr h="325706"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 smtClean="0">
                          <a:effectLst/>
                        </a:rPr>
                        <a:t>Dinamómetros </a:t>
                      </a:r>
                      <a:r>
                        <a:rPr lang="es-EC" sz="1100" u="none" strike="noStrike" dirty="0">
                          <a:effectLst/>
                        </a:rPr>
                        <a:t>en mal estado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a) Resortes deformados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 smtClean="0">
                          <a:effectLst/>
                        </a:rPr>
                        <a:t>Reemplazo </a:t>
                      </a:r>
                      <a:r>
                        <a:rPr lang="es-EC" sz="1100" u="none" strike="noStrike" dirty="0">
                          <a:effectLst/>
                        </a:rPr>
                        <a:t>de </a:t>
                      </a:r>
                      <a:r>
                        <a:rPr lang="es-EC" sz="1100" u="none" strike="noStrike" dirty="0" smtClean="0">
                          <a:effectLst/>
                        </a:rPr>
                        <a:t>instrumento.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</a:tr>
              <a:tr h="522487"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Sensor inductivo </a:t>
                      </a:r>
                      <a:r>
                        <a:rPr lang="es-EC" sz="1100" u="none" strike="noStrike" dirty="0" smtClean="0">
                          <a:effectLst/>
                        </a:rPr>
                        <a:t>2 inexistente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a) Se </a:t>
                      </a:r>
                      <a:r>
                        <a:rPr lang="es-EC" sz="1100" u="none" strike="noStrike" dirty="0" smtClean="0">
                          <a:effectLst/>
                        </a:rPr>
                        <a:t>retiró </a:t>
                      </a:r>
                      <a:r>
                        <a:rPr lang="es-EC" sz="1100" u="none" strike="noStrike" dirty="0">
                          <a:effectLst/>
                        </a:rPr>
                        <a:t>el sensor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Cambio de </a:t>
                      </a:r>
                      <a:r>
                        <a:rPr lang="es-EC" sz="1100" u="none" strike="noStrike" dirty="0" smtClean="0">
                          <a:effectLst/>
                        </a:rPr>
                        <a:t>sensores </a:t>
                      </a:r>
                      <a:r>
                        <a:rPr lang="es-EC" sz="1100" u="none" strike="noStrike" dirty="0">
                          <a:effectLst/>
                        </a:rPr>
                        <a:t>por </a:t>
                      </a:r>
                      <a:r>
                        <a:rPr lang="es-EC" sz="1100" u="none" strike="noStrike" dirty="0" err="1" smtClean="0">
                          <a:effectLst/>
                        </a:rPr>
                        <a:t>encoders</a:t>
                      </a:r>
                      <a:r>
                        <a:rPr lang="es-EC" sz="1100" u="none" strike="noStrike" dirty="0" smtClean="0">
                          <a:effectLst/>
                        </a:rPr>
                        <a:t>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</a:tr>
              <a:tr h="780338"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 smtClean="0">
                          <a:effectLst/>
                        </a:rPr>
                        <a:t>Caudalímetro 2 </a:t>
                      </a:r>
                      <a:r>
                        <a:rPr lang="es-EC" sz="1100" u="none" strike="noStrike" dirty="0">
                          <a:effectLst/>
                        </a:rPr>
                        <a:t>no marca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a) Atascamiento de </a:t>
                      </a:r>
                      <a:r>
                        <a:rPr lang="es-EC" sz="1100" u="none" strike="noStrike" dirty="0" smtClean="0">
                          <a:effectLst/>
                        </a:rPr>
                        <a:t>turbina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Desarmar instrumento y desatascar la </a:t>
                      </a:r>
                      <a:r>
                        <a:rPr lang="es-EC" sz="1100" u="none" strike="noStrike" dirty="0" smtClean="0">
                          <a:effectLst/>
                        </a:rPr>
                        <a:t>turbina.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</a:tr>
              <a:tr h="413919"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Fusibles </a:t>
                      </a:r>
                      <a:r>
                        <a:rPr lang="es-EC" sz="1100" u="none" strike="noStrike" dirty="0" smtClean="0">
                          <a:effectLst/>
                        </a:rPr>
                        <a:t>puenteados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a) </a:t>
                      </a:r>
                      <a:r>
                        <a:rPr lang="es-EC" sz="1100" u="none" strike="noStrike" dirty="0" smtClean="0">
                          <a:effectLst/>
                        </a:rPr>
                        <a:t>Fusible quemado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Colocar un porta fusibles </a:t>
                      </a:r>
                      <a:r>
                        <a:rPr lang="es-EC" sz="1100" u="none" strike="noStrike" baseline="0" dirty="0" smtClean="0">
                          <a:effectLst/>
                        </a:rPr>
                        <a:t> y</a:t>
                      </a:r>
                      <a:r>
                        <a:rPr lang="es-EC" sz="1100" u="none" strike="noStrike" dirty="0" smtClean="0">
                          <a:effectLst/>
                        </a:rPr>
                        <a:t> reemplazar fusible quemado.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</a:tr>
              <a:tr h="434275"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>
                          <a:effectLst/>
                        </a:rPr>
                        <a:t>Variador de frecuencia en mal estado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a) Desgaste de </a:t>
                      </a:r>
                      <a:r>
                        <a:rPr lang="es-EC" sz="1100" u="none" strike="noStrike" dirty="0" smtClean="0">
                          <a:effectLst/>
                        </a:rPr>
                        <a:t>escobillas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100" u="none" strike="noStrike" dirty="0" smtClean="0">
                          <a:effectLst/>
                        </a:rPr>
                        <a:t>Reemplazo </a:t>
                      </a:r>
                      <a:r>
                        <a:rPr lang="es-EC" sz="1100" u="none" strike="noStrike" dirty="0">
                          <a:effectLst/>
                        </a:rPr>
                        <a:t>del variador de </a:t>
                      </a:r>
                      <a:r>
                        <a:rPr lang="es-EC" sz="1100" u="none" strike="noStrike" dirty="0" smtClean="0">
                          <a:effectLst/>
                        </a:rPr>
                        <a:t>frecuencia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6" marR="6786" marT="6786" marB="0" anchor="ctr"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2844800" cy="2133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3701846"/>
            <a:ext cx="2837180" cy="15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4378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CARACTER</a:t>
            </a:r>
            <a:r>
              <a:rPr lang="es-EC" b="1" dirty="0" smtClean="0"/>
              <a:t>Í</a:t>
            </a:r>
            <a:r>
              <a:rPr lang="en-US" b="1" dirty="0" smtClean="0"/>
              <a:t>STICAS TÉCNICAS</a:t>
            </a:r>
            <a:endParaRPr lang="en-US" b="1" dirty="0"/>
          </a:p>
        </p:txBody>
      </p:sp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pic>
        <p:nvPicPr>
          <p:cNvPr id="5" name="Imagen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543799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67025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Especificaciones Técnicas del Set de Bombas Centrifugas Marca GILKES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81100" y="1272931"/>
          <a:ext cx="6781800" cy="4828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/>
                <a:gridCol w="4953000"/>
              </a:tblGrid>
              <a:tr h="402336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Banco de bombas: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3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Marca: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GILKES GH 90-H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 anchor="ctr"/>
                </a:tc>
              </a:tr>
              <a:tr h="402336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Bomba </a:t>
                      </a:r>
                      <a:r>
                        <a:rPr lang="es-ES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1:</a:t>
                      </a:r>
                      <a:endParaRPr lang="en-US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Diámetro del rodete	</a:t>
                      </a:r>
                      <a:r>
                        <a:rPr lang="es-ES" sz="11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	140 </a:t>
                      </a:r>
                      <a:r>
                        <a:rPr lang="es-ES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mm.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 anchor="ctr"/>
                </a:tc>
              </a:tr>
              <a:tr h="402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Rango máximo de caudal	=	6.5 (</a:t>
                      </a:r>
                      <a:r>
                        <a:rPr lang="es-ES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lts</a:t>
                      </a: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s-ES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seg</a:t>
                      </a: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a 3,000 r.p.m.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 anchor="ctr"/>
                </a:tc>
              </a:tr>
              <a:tr h="402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Altura máxima de descarga	=	28 (m) a 3,000 r.p.m.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 anchor="ctr"/>
                </a:tc>
              </a:tr>
              <a:tr h="402336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Bomba </a:t>
                      </a:r>
                      <a:r>
                        <a:rPr lang="es-ES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2: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Diámetro del rodete	</a:t>
                      </a:r>
                      <a:r>
                        <a:rPr lang="es-ES" sz="11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	101.8 </a:t>
                      </a:r>
                      <a:r>
                        <a:rPr lang="es-ES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mm.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 anchor="ctr"/>
                </a:tc>
              </a:tr>
              <a:tr h="402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5461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Rango máximo de caudal	=	2.3 (</a:t>
                      </a:r>
                      <a:r>
                        <a:rPr lang="es-ES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lts</a:t>
                      </a: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s-ES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seg</a:t>
                      </a:r>
                      <a:r>
                        <a:rPr lang="es-E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a 3,000 r.p.m.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 anchor="ctr"/>
                </a:tc>
              </a:tr>
              <a:tr h="402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Potencia Nominal	=	2.2 (KW) (3.0 HP)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2336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149" marR="6814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Rango de Velocidad	=	0 – 3,000 r.p.m.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2336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49" marR="6814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Voltaje		</a:t>
                      </a:r>
                      <a:r>
                        <a:rPr lang="es-ES" sz="11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  <a:r>
                        <a:rPr lang="es-ES" sz="11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	220 V. 190 F</a:t>
                      </a:r>
                      <a:endParaRPr lang="en-US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2336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49" marR="6814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/>
                          <a:ea typeface="Times New Roman"/>
                        </a:rPr>
                        <a:t>Hz		</a:t>
                      </a:r>
                      <a:r>
                        <a:rPr lang="es-ES" sz="1100" dirty="0" smtClean="0">
                          <a:effectLst/>
                          <a:latin typeface="Arial"/>
                          <a:ea typeface="Times New Roman"/>
                        </a:rPr>
                        <a:t>=</a:t>
                      </a:r>
                      <a:r>
                        <a:rPr lang="es-ES" sz="1100" dirty="0">
                          <a:effectLst/>
                          <a:latin typeface="Arial"/>
                          <a:ea typeface="Times New Roman"/>
                        </a:rPr>
                        <a:t>	DC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336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49" marR="6814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effectLst/>
                          <a:latin typeface="Arial"/>
                          <a:ea typeface="Times New Roman"/>
                        </a:rPr>
                        <a:t>Amps</a:t>
                      </a:r>
                      <a:r>
                        <a:rPr lang="es-ES" sz="1100" dirty="0">
                          <a:effectLst/>
                          <a:latin typeface="Arial"/>
                          <a:ea typeface="Times New Roman"/>
                        </a:rPr>
                        <a:t>		</a:t>
                      </a:r>
                      <a:r>
                        <a:rPr lang="es-ES" sz="1100" dirty="0" smtClean="0">
                          <a:effectLst/>
                          <a:latin typeface="Arial"/>
                          <a:ea typeface="Times New Roman"/>
                        </a:rPr>
                        <a:t>=</a:t>
                      </a:r>
                      <a:r>
                        <a:rPr lang="es-ES" sz="1100" dirty="0">
                          <a:effectLst/>
                          <a:latin typeface="Arial"/>
                          <a:ea typeface="Times New Roman"/>
                        </a:rPr>
                        <a:t>	13.0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9698" name="Imagen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4" t="3336" r="7497" b="25725"/>
          <a:stretch>
            <a:fillRect/>
          </a:stretch>
        </p:blipFill>
        <p:spPr bwMode="auto">
          <a:xfrm>
            <a:off x="1485900" y="2497138"/>
            <a:ext cx="1104900" cy="7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Imagen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4" t="3336" r="7497" b="25725"/>
          <a:stretch>
            <a:fillRect/>
          </a:stretch>
        </p:blipFill>
        <p:spPr bwMode="auto">
          <a:xfrm>
            <a:off x="1454150" y="3657600"/>
            <a:ext cx="11366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7" t="37154" r="22147" b="25926"/>
          <a:stretch>
            <a:fillRect/>
          </a:stretch>
        </p:blipFill>
        <p:spPr bwMode="auto">
          <a:xfrm>
            <a:off x="1569027" y="4648201"/>
            <a:ext cx="945573" cy="129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76903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DIAGRAMA DEL EQUIPO</a:t>
            </a:r>
            <a:endParaRPr lang="en-US" b="1" dirty="0"/>
          </a:p>
        </p:txBody>
      </p:sp>
      <p:pic>
        <p:nvPicPr>
          <p:cNvPr id="5" name="Imagen 35" descr="Descripción: diagrambomba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6294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75450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MODERNIZACIÓN DE LA MÁQUINA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dirty="0" smtClean="0"/>
              <a:t>Antecedentes:</a:t>
            </a:r>
            <a:endParaRPr lang="en-US" dirty="0" smtClean="0"/>
          </a:p>
          <a:p>
            <a:pPr algn="just"/>
            <a:r>
              <a:rPr lang="en-US" dirty="0" smtClean="0"/>
              <a:t>Se automatizó la </a:t>
            </a:r>
            <a:r>
              <a:rPr lang="en-US" dirty="0" err="1" smtClean="0"/>
              <a:t>máquina</a:t>
            </a:r>
            <a:r>
              <a:rPr lang="en-US" dirty="0" smtClean="0"/>
              <a:t> </a:t>
            </a:r>
            <a:r>
              <a:rPr lang="en-US" dirty="0" err="1" smtClean="0"/>
              <a:t>debido</a:t>
            </a:r>
            <a:r>
              <a:rPr lang="en-US" dirty="0" smtClean="0"/>
              <a:t> a los </a:t>
            </a:r>
            <a:r>
              <a:rPr lang="en-US" dirty="0" err="1" smtClean="0"/>
              <a:t>años</a:t>
            </a:r>
            <a:r>
              <a:rPr lang="en-US" dirty="0" smtClean="0"/>
              <a:t> del </a:t>
            </a:r>
            <a:r>
              <a:rPr lang="en-US" dirty="0" err="1" smtClean="0"/>
              <a:t>equipo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La </a:t>
            </a:r>
            <a:r>
              <a:rPr lang="en-US" dirty="0" err="1" smtClean="0"/>
              <a:t>resolución</a:t>
            </a:r>
            <a:r>
              <a:rPr lang="en-US" dirty="0" smtClean="0"/>
              <a:t> de los </a:t>
            </a:r>
            <a:r>
              <a:rPr lang="en-US" dirty="0" err="1" smtClean="0"/>
              <a:t>instrumentos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tenía</a:t>
            </a:r>
            <a:r>
              <a:rPr lang="en-US" dirty="0" smtClean="0"/>
              <a:t> la </a:t>
            </a:r>
            <a:r>
              <a:rPr lang="en-US" dirty="0" err="1" smtClean="0"/>
              <a:t>máquina</a:t>
            </a:r>
            <a:r>
              <a:rPr lang="en-US" dirty="0" smtClean="0"/>
              <a:t> </a:t>
            </a:r>
            <a:r>
              <a:rPr lang="en-US" dirty="0" err="1" smtClean="0"/>
              <a:t>eran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bajos</a:t>
            </a:r>
            <a:r>
              <a:rPr lang="en-US" dirty="0" smtClean="0"/>
              <a:t>.</a:t>
            </a:r>
          </a:p>
          <a:p>
            <a:pPr algn="just"/>
            <a:r>
              <a:rPr lang="es-EC" dirty="0" smtClean="0"/>
              <a:t>La histéresis era muy alta.</a:t>
            </a:r>
          </a:p>
          <a:p>
            <a:pPr algn="just"/>
            <a:r>
              <a:rPr lang="es-EC" dirty="0" smtClean="0"/>
              <a:t>La precisión de la medición no satisfacía la práctica.</a:t>
            </a:r>
          </a:p>
          <a:p>
            <a:pPr algn="just"/>
            <a:endParaRPr lang="es-EC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C" dirty="0"/>
              <a:t>Los beneficios de la automatización son:</a:t>
            </a:r>
          </a:p>
          <a:p>
            <a:pPr algn="just">
              <a:buFont typeface="Wingdings" pitchFamily="2" charset="2"/>
              <a:buChar char="v"/>
            </a:pPr>
            <a:r>
              <a:rPr lang="es-EC" dirty="0"/>
              <a:t>Elaboración de gráficas en tiempo real.</a:t>
            </a:r>
          </a:p>
          <a:p>
            <a:pPr algn="just">
              <a:buFont typeface="Wingdings" pitchFamily="2" charset="2"/>
              <a:buChar char="v"/>
            </a:pPr>
            <a:r>
              <a:rPr lang="es-EC" dirty="0"/>
              <a:t>Instrumentos de medida con mejor resolución y precisión.</a:t>
            </a:r>
          </a:p>
          <a:p>
            <a:pPr algn="just">
              <a:buFont typeface="Wingdings" pitchFamily="2" charset="2"/>
              <a:buChar char="v"/>
            </a:pPr>
            <a:r>
              <a:rPr lang="es-EC" dirty="0"/>
              <a:t>Prácticas de laboratorio más agiles.</a:t>
            </a:r>
          </a:p>
          <a:p>
            <a:pPr algn="just">
              <a:buFont typeface="Wingdings" pitchFamily="2" charset="2"/>
              <a:buChar char="v"/>
            </a:pPr>
            <a:r>
              <a:rPr lang="es-EC" dirty="0"/>
              <a:t>Un ambiente amigable con el operador.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SENSORES E INSTRUMENTOS PREVIOS DE LA MAQUINA</a:t>
            </a:r>
            <a:endParaRPr lang="en-US" dirty="0"/>
          </a:p>
        </p:txBody>
      </p:sp>
      <p:pic>
        <p:nvPicPr>
          <p:cNvPr id="5" name="Imagen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752599"/>
            <a:ext cx="2695575" cy="151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2695575" cy="151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3"/>
          <a:stretch>
            <a:fillRect/>
          </a:stretch>
        </p:blipFill>
        <p:spPr bwMode="auto">
          <a:xfrm>
            <a:off x="3305175" y="1983105"/>
            <a:ext cx="2286000" cy="1280160"/>
          </a:xfrm>
          <a:prstGeom prst="rect">
            <a:avLst/>
          </a:prstGeom>
          <a:noFill/>
        </p:spPr>
      </p:pic>
      <p:pic>
        <p:nvPicPr>
          <p:cNvPr id="9" name="Imagen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8974" r="40546" b="4701"/>
          <a:stretch>
            <a:fillRect/>
          </a:stretch>
        </p:blipFill>
        <p:spPr bwMode="auto">
          <a:xfrm>
            <a:off x="2821305" y="4170939"/>
            <a:ext cx="2469142" cy="1280160"/>
          </a:xfrm>
          <a:prstGeom prst="rect">
            <a:avLst/>
          </a:prstGeom>
          <a:noFill/>
        </p:spPr>
      </p:pic>
      <p:pic>
        <p:nvPicPr>
          <p:cNvPr id="10" name="Imagen 9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91" y="3395604"/>
            <a:ext cx="1495640" cy="205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2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4" t="10265" b="31845"/>
          <a:stretch>
            <a:fillRect/>
          </a:stretch>
        </p:blipFill>
        <p:spPr bwMode="auto">
          <a:xfrm>
            <a:off x="762000" y="3518794"/>
            <a:ext cx="2059305" cy="193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3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63493" r="12587" b="7935"/>
          <a:stretch>
            <a:fillRect/>
          </a:stretch>
        </p:blipFill>
        <p:spPr bwMode="auto">
          <a:xfrm>
            <a:off x="6811631" y="4087119"/>
            <a:ext cx="1428750" cy="1363980"/>
          </a:xfrm>
          <a:prstGeom prst="rect">
            <a:avLst/>
          </a:prstGeom>
          <a:noFill/>
          <a:ln w="9525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799053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SENSOR DE CAUDAL</a:t>
            </a:r>
            <a:endParaRPr lang="en-US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Sensor Antiguo</a:t>
            </a:r>
            <a:endParaRPr lang="en-US" dirty="0"/>
          </a:p>
        </p:txBody>
      </p:sp>
      <p:sp>
        <p:nvSpPr>
          <p:cNvPr id="9219" name="Rectangle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C" dirty="0" smtClean="0"/>
              <a:t>Sensor Nuevo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sz="1400" dirty="0" smtClean="0"/>
              <a:t>Para obtener valores digitales se requiere de un acondicionamiento de señal  (LM2907).</a:t>
            </a:r>
          </a:p>
          <a:p>
            <a:pPr marL="0" indent="0" algn="just">
              <a:buNone/>
            </a:pPr>
            <a:endParaRPr lang="en-US" sz="1400" dirty="0"/>
          </a:p>
        </p:txBody>
      </p:sp>
      <p:pic>
        <p:nvPicPr>
          <p:cNvPr id="8" name="Imagen 21" descr="Descripción: Turbinafinal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38412"/>
            <a:ext cx="326009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8974" r="40546" b="4701"/>
          <a:stretch>
            <a:fillRect/>
          </a:stretch>
        </p:blipFill>
        <p:spPr bwMode="auto">
          <a:xfrm>
            <a:off x="554181" y="4319586"/>
            <a:ext cx="3253163" cy="1776414"/>
          </a:xfrm>
          <a:prstGeom prst="rect">
            <a:avLst/>
          </a:prstGeom>
          <a:noFill/>
        </p:spPr>
      </p:pic>
      <p:pic>
        <p:nvPicPr>
          <p:cNvPr id="11" name="Imagen 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971800"/>
            <a:ext cx="1828800" cy="1347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0 Image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r="15263"/>
          <a:stretch/>
        </p:blipFill>
        <p:spPr bwMode="auto">
          <a:xfrm rot="16200000">
            <a:off x="6858173" y="3712846"/>
            <a:ext cx="1786891" cy="2438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0 Imagen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 t="50000" r="51172" b="30050"/>
          <a:stretch/>
        </p:blipFill>
        <p:spPr>
          <a:xfrm>
            <a:off x="4724400" y="4319587"/>
            <a:ext cx="1025236" cy="1776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2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3"/>
          <a:stretch>
            <a:fillRect/>
          </a:stretch>
        </p:blipFill>
        <p:spPr bwMode="auto">
          <a:xfrm>
            <a:off x="2314575" y="3008947"/>
            <a:ext cx="1647825" cy="724853"/>
          </a:xfrm>
          <a:prstGeom prst="rect">
            <a:avLst/>
          </a:prstGeom>
          <a:noFill/>
        </p:spPr>
      </p:pic>
      <p:pic>
        <p:nvPicPr>
          <p:cNvPr id="23554" name="Picture 2" descr="http://www.hobbytronics.co.za/content/images/thumbs/0002071_frequency-voltage-converter-lm2907n-8_125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194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21266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881204" y="889843"/>
            <a:ext cx="7772400" cy="425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spcAft>
                <a:spcPts val="0"/>
              </a:spcAft>
            </a:pPr>
            <a:r>
              <a:rPr lang="es-ES" b="1" dirty="0">
                <a:latin typeface="+mn-lt"/>
              </a:rPr>
              <a:t>DEFINICIÓN DEL PROBLEMA</a:t>
            </a:r>
            <a:endParaRPr lang="es-EC" sz="1600" b="1" dirty="0">
              <a:latin typeface="+mn-lt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MX" sz="1600" dirty="0" smtClean="0">
                <a:latin typeface="+mn-lt"/>
                <a:ea typeface="Calibri" panose="020F0502020204030204" pitchFamily="34" charset="0"/>
              </a:rPr>
              <a:t>El deterioro de los equipos del laboratorio de turbomaquinas, así como su desuso, llevo a que se dejara de impartir la materia de TURBOMAQUINAS</a:t>
            </a:r>
            <a:r>
              <a:rPr lang="es-MX" sz="1600" dirty="0" smtClean="0">
                <a:effectLst/>
                <a:latin typeface="+mn-lt"/>
                <a:ea typeface="Calibri" panose="020F0502020204030204" pitchFamily="34" charset="0"/>
              </a:rPr>
              <a:t>, por lo que se vio la oportunidad de realizar un proyecto que beneficie a la carrera.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MX" b="1" dirty="0" smtClean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MX" b="1" dirty="0" smtClean="0">
                <a:latin typeface="+mn-lt"/>
                <a:ea typeface="Calibri" panose="020F0502020204030204" pitchFamily="34" charset="0"/>
              </a:rPr>
              <a:t>ALCANCE</a:t>
            </a:r>
            <a:endParaRPr lang="es-MX" b="1" dirty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MX" sz="1600" dirty="0" smtClean="0">
                <a:effectLst/>
                <a:latin typeface="+mn-lt"/>
                <a:ea typeface="Calibri" panose="020F0502020204030204" pitchFamily="34" charset="0"/>
              </a:rPr>
              <a:t>Se realizó la repotenciación del equipo seguido del diseño de dos impeler para maximizar su eficiencia, comprobando su eficacia por medio de la simulación en </a:t>
            </a:r>
            <a:r>
              <a:rPr lang="es-MX" sz="1600" dirty="0" err="1" smtClean="0">
                <a:latin typeface="+mn-lt"/>
                <a:ea typeface="Calibri" panose="020F0502020204030204" pitchFamily="34" charset="0"/>
              </a:rPr>
              <a:t>Workbech</a:t>
            </a:r>
            <a:r>
              <a:rPr lang="es-MX" sz="1600" dirty="0" smtClean="0">
                <a:latin typeface="+mn-lt"/>
                <a:ea typeface="Calibri" panose="020F0502020204030204" pitchFamily="34" charset="0"/>
              </a:rPr>
              <a:t> plataforma del ANSYS </a:t>
            </a:r>
            <a:r>
              <a:rPr lang="es-MX" sz="1600" dirty="0" smtClean="0">
                <a:effectLst/>
                <a:latin typeface="+mn-lt"/>
                <a:ea typeface="Calibri" panose="020F0502020204030204" pitchFamily="34" charset="0"/>
              </a:rPr>
              <a:t>y la automatización de sus instrumentos de medición con el fin de minimizar el margen de error de lectura y realizar las curvas de operación en un ordenador por medio de </a:t>
            </a:r>
            <a:r>
              <a:rPr lang="es-MX" sz="1600" dirty="0" err="1" smtClean="0">
                <a:effectLst/>
                <a:latin typeface="+mn-lt"/>
                <a:ea typeface="Calibri" panose="020F0502020204030204" pitchFamily="34" charset="0"/>
              </a:rPr>
              <a:t>labview</a:t>
            </a:r>
            <a:r>
              <a:rPr lang="es-MX" sz="1600" dirty="0" smtClean="0">
                <a:effectLst/>
                <a:latin typeface="+mn-lt"/>
                <a:ea typeface="Calibri" panose="020F0502020204030204" pitchFamily="34" charset="0"/>
              </a:rPr>
              <a:t>, con varias </a:t>
            </a:r>
            <a:r>
              <a:rPr lang="es-MX" sz="1600" dirty="0" smtClean="0">
                <a:latin typeface="+mn-lt"/>
                <a:ea typeface="Calibri" panose="020F0502020204030204" pitchFamily="34" charset="0"/>
              </a:rPr>
              <a:t>Guías de prácticas y diferentes conf</a:t>
            </a:r>
            <a:r>
              <a:rPr lang="es-MX" sz="1600" dirty="0" smtClean="0">
                <a:effectLst/>
                <a:latin typeface="+mn-lt"/>
                <a:ea typeface="Calibri" panose="020F0502020204030204" pitchFamily="34" charset="0"/>
              </a:rPr>
              <a:t>iguraciones en las bombas.</a:t>
            </a:r>
            <a:endParaRPr lang="es-EC" sz="16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SENSOR DE TORQUE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Sensor Antiguo</a:t>
            </a:r>
            <a:endParaRPr lang="en-US" dirty="0"/>
          </a:p>
        </p:txBody>
      </p:sp>
      <p:sp>
        <p:nvSpPr>
          <p:cNvPr id="9219" name="Rectangle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C" dirty="0" smtClean="0"/>
              <a:t>Sensor Nuevo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sz="1400" dirty="0" smtClean="0"/>
              <a:t>Requerimos de un amplificador de señal (AD620).</a:t>
            </a:r>
            <a:endParaRPr lang="en-US" sz="1400" dirty="0"/>
          </a:p>
        </p:txBody>
      </p:sp>
      <p:pic>
        <p:nvPicPr>
          <p:cNvPr id="9" name="Imagen 9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01252"/>
            <a:ext cx="1905000" cy="27041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09600" y="5105400"/>
          <a:ext cx="3733799" cy="548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49251"/>
                <a:gridCol w="550949"/>
                <a:gridCol w="609600"/>
                <a:gridCol w="685800"/>
                <a:gridCol w="838199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DISPOSITIVO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UNID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APREC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ALCANC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SEÑAL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Dinamómetro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 – 50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Análoga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42063" r="27491" b="25595"/>
          <a:stretch/>
        </p:blipFill>
        <p:spPr bwMode="auto">
          <a:xfrm>
            <a:off x="4724400" y="2477452"/>
            <a:ext cx="4007718" cy="178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http://img.directindustry.com/images_di/photo-m/miniature-bending-beam-load-cell-7394-2908735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2000250" cy="8191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724400" y="5105400"/>
          <a:ext cx="3200400" cy="5334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184148"/>
                <a:gridCol w="672084"/>
                <a:gridCol w="672084"/>
                <a:gridCol w="672084"/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DISPOSITIVO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UNIDAD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ALCANCE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SEÑAL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Celda</a:t>
                      </a:r>
                      <a:r>
                        <a:rPr lang="en-US" sz="1100" u="none" strike="noStrike" dirty="0">
                          <a:effectLst/>
                        </a:rPr>
                        <a:t> de </a:t>
                      </a:r>
                      <a:r>
                        <a:rPr lang="en-US" sz="1100" u="none" strike="noStrike" dirty="0" err="1">
                          <a:effectLst/>
                        </a:rPr>
                        <a:t>Carga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Lbf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0 - 25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Digital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41478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SENSOR DE RPM</a:t>
            </a:r>
            <a:endParaRPr lang="en-US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Sensor Inductivo</a:t>
            </a:r>
            <a:endParaRPr lang="en-US" dirty="0"/>
          </a:p>
        </p:txBody>
      </p:sp>
      <p:sp>
        <p:nvSpPr>
          <p:cNvPr id="9219" name="Rectangle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C" dirty="0" smtClean="0"/>
              <a:t>Sensor </a:t>
            </a:r>
            <a:r>
              <a:rPr lang="es-EC" dirty="0" err="1" smtClean="0"/>
              <a:t>Encoder</a:t>
            </a:r>
            <a:r>
              <a:rPr lang="es-EC" dirty="0" smtClean="0"/>
              <a:t> Óptico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503786" y="4648200"/>
          <a:ext cx="3534814" cy="68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4721"/>
                <a:gridCol w="477188"/>
                <a:gridCol w="552032"/>
                <a:gridCol w="586355"/>
                <a:gridCol w="520092"/>
                <a:gridCol w="564426"/>
              </a:tblGrid>
              <a:tr h="4529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DISPOSITIVO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UNID.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APREC.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ALCANC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SEÑAL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MARCA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</a:tr>
              <a:tr h="232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Tacómetro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RPM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 – 9999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5VDC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OC LTD.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030" marR="50030" marT="0" marB="0"/>
                </a:tc>
              </a:tr>
            </a:tbl>
          </a:graphicData>
        </a:graphic>
      </p:graphicFrame>
      <p:pic>
        <p:nvPicPr>
          <p:cNvPr id="8" name="Imagen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4" t="10265" b="31845"/>
          <a:stretch>
            <a:fillRect/>
          </a:stretch>
        </p:blipFill>
        <p:spPr bwMode="auto">
          <a:xfrm>
            <a:off x="531495" y="2462847"/>
            <a:ext cx="2059305" cy="193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r="18730" b="33837"/>
          <a:stretch/>
        </p:blipFill>
        <p:spPr>
          <a:xfrm>
            <a:off x="2590800" y="3048000"/>
            <a:ext cx="1711036" cy="1347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059"/>
          <p:cNvPicPr/>
          <p:nvPr/>
        </p:nvPicPr>
        <p:blipFill rotWithShape="1">
          <a:blip r:embed="rId6"/>
          <a:srcRect l="23988" t="39267" r="55831" b="34006"/>
          <a:stretch/>
        </p:blipFill>
        <p:spPr bwMode="auto">
          <a:xfrm>
            <a:off x="6205539" y="4005898"/>
            <a:ext cx="1905000" cy="1258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060"/>
          <p:cNvPicPr/>
          <p:nvPr/>
        </p:nvPicPr>
        <p:blipFill rotWithShape="1">
          <a:blip r:embed="rId7"/>
          <a:srcRect l="19401" t="41097" r="65008" b="35688"/>
          <a:stretch/>
        </p:blipFill>
        <p:spPr bwMode="auto">
          <a:xfrm>
            <a:off x="4724401" y="4005898"/>
            <a:ext cx="1481138" cy="1239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458" name="Picture 2" descr="http://circuits.datasheetdir.com/142/4N25-pinout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462847"/>
            <a:ext cx="3381375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41652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SENSOR DE PRESIÓN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r>
              <a:rPr lang="es-EC" dirty="0" smtClean="0"/>
              <a:t>Manómetros</a:t>
            </a:r>
            <a:endParaRPr lang="en-US" dirty="0"/>
          </a:p>
        </p:txBody>
      </p:sp>
      <p:sp>
        <p:nvSpPr>
          <p:cNvPr id="9219" name="Rectangle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639762"/>
          </a:xfrm>
        </p:spPr>
        <p:txBody>
          <a:bodyPr/>
          <a:lstStyle/>
          <a:p>
            <a:r>
              <a:rPr lang="es-EC" dirty="0" smtClean="0"/>
              <a:t>Transmisor de Presión</a:t>
            </a:r>
            <a:endParaRPr lang="en-US" dirty="0"/>
          </a:p>
        </p:txBody>
      </p:sp>
      <p:pic>
        <p:nvPicPr>
          <p:cNvPr id="9" name="Imagen 33" descr="Descripción: impeller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76400"/>
            <a:ext cx="2819400" cy="205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0"/>
            <a:ext cx="2819400" cy="1584502"/>
          </a:xfrm>
        </p:spPr>
      </p:pic>
      <p:pic>
        <p:nvPicPr>
          <p:cNvPr id="12" name="Imagen 3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63493" r="12587" b="7935"/>
          <a:stretch>
            <a:fillRect/>
          </a:stretch>
        </p:blipFill>
        <p:spPr bwMode="auto">
          <a:xfrm>
            <a:off x="3581400" y="2133600"/>
            <a:ext cx="1352550" cy="1254442"/>
          </a:xfrm>
          <a:prstGeom prst="rect">
            <a:avLst/>
          </a:prstGeom>
          <a:noFill/>
          <a:ln w="9525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88" y="1676400"/>
            <a:ext cx="2745740" cy="2059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6" t="54343" b="29092"/>
          <a:stretch/>
        </p:blipFill>
        <p:spPr>
          <a:xfrm>
            <a:off x="5677246" y="3735705"/>
            <a:ext cx="3144982" cy="1136073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188864" y="4876800"/>
          <a:ext cx="4982845" cy="8229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61720"/>
                <a:gridCol w="898525"/>
                <a:gridCol w="1158240"/>
                <a:gridCol w="1136015"/>
                <a:gridCol w="728345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Transmisor de Presión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Rango de Presión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Sobrepresión segura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Voltaje de Alimentación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Señal de Salida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PBT 639676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-1 – 10 bar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 bar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 – 30 VDC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 – 10 v.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4925" y="5257800"/>
          <a:ext cx="3851275" cy="8229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10285"/>
                <a:gridCol w="612775"/>
                <a:gridCol w="674370"/>
                <a:gridCol w="857250"/>
                <a:gridCol w="696595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DISPOSIT.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UNID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APREC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ALCANC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SEÑAL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Manómetros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MWG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FTWG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 – 60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 – 200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Análoga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8" name="0 Imagen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075" r="11354" b="15530"/>
          <a:stretch/>
        </p:blipFill>
        <p:spPr>
          <a:xfrm>
            <a:off x="3581400" y="3388042"/>
            <a:ext cx="1352550" cy="13639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223842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400" dirty="0" smtClean="0"/>
              <a:t>SENSOR DE NIVEL DE AGUA</a:t>
            </a:r>
            <a:endParaRPr lang="en-US" sz="2400" dirty="0"/>
          </a:p>
        </p:txBody>
      </p:sp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449763"/>
          </a:xfrm>
        </p:spPr>
        <p:txBody>
          <a:bodyPr>
            <a:normAutofit/>
          </a:bodyPr>
          <a:lstStyle/>
          <a:p>
            <a:r>
              <a:rPr lang="es-ES" sz="1800" dirty="0"/>
              <a:t>Características técnicas:</a:t>
            </a:r>
            <a:endParaRPr lang="en-US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1800" dirty="0"/>
              <a:t>Entrada: 110-120VAC</a:t>
            </a:r>
            <a:endParaRPr lang="en-US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1800" dirty="0"/>
              <a:t>Salida máx.: 110-120VAC, 10AMP.</a:t>
            </a:r>
            <a:endParaRPr lang="en-US" sz="1800" dirty="0"/>
          </a:p>
          <a:p>
            <a:endParaRPr lang="es-EC" sz="1800" dirty="0" smtClean="0"/>
          </a:p>
          <a:p>
            <a:r>
              <a:rPr lang="es-ES" sz="1800" dirty="0"/>
              <a:t>Características específicas: </a:t>
            </a:r>
            <a:endParaRPr lang="en-US" sz="1800" dirty="0"/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es-ES" sz="1800" dirty="0" smtClean="0"/>
              <a:t>Son </a:t>
            </a:r>
            <a:r>
              <a:rPr lang="es-ES" sz="1800" dirty="0"/>
              <a:t>tipo </a:t>
            </a:r>
            <a:r>
              <a:rPr lang="es-ES" sz="1800" dirty="0" smtClean="0"/>
              <a:t>interruptores.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es-ES" sz="1800" dirty="0"/>
              <a:t>S</a:t>
            </a:r>
            <a:r>
              <a:rPr lang="es-ES" sz="1800" dirty="0" smtClean="0"/>
              <a:t>e </a:t>
            </a:r>
            <a:r>
              <a:rPr lang="es-ES" sz="1800" dirty="0"/>
              <a:t>instalan a un lado del tanque.</a:t>
            </a:r>
            <a:endParaRPr lang="en-US" sz="1800" dirty="0"/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es-ES" sz="1800" dirty="0"/>
              <a:t>De construcción </a:t>
            </a:r>
            <a:r>
              <a:rPr lang="es-ES" sz="1800" dirty="0" smtClean="0"/>
              <a:t>plástica.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es-ES" sz="1800" dirty="0"/>
              <a:t>R</a:t>
            </a:r>
            <a:r>
              <a:rPr lang="es-ES" sz="1800" dirty="0" smtClean="0"/>
              <a:t>ango </a:t>
            </a:r>
            <a:r>
              <a:rPr lang="es-ES" sz="1800" dirty="0"/>
              <a:t>de temperatura: -20° a 80°C</a:t>
            </a:r>
            <a:r>
              <a:rPr lang="es-ES" sz="1800" dirty="0" smtClean="0"/>
              <a:t>.</a:t>
            </a:r>
            <a:endParaRPr lang="en-US" sz="1800" dirty="0"/>
          </a:p>
        </p:txBody>
      </p:sp>
      <p:pic>
        <p:nvPicPr>
          <p:cNvPr id="7" name="Imagen 110" descr="http://i.ebayimg.com/t/2-LIQUID-LEVELS-Water-Controller-Sensor-Switch-Tank2-/00/$(KGrHqYOKokE3E1V)EpMBN9Sv3gCc!~~_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1" b="-1"/>
          <a:stretch/>
        </p:blipFill>
        <p:spPr bwMode="auto">
          <a:xfrm>
            <a:off x="3962400" y="1524000"/>
            <a:ext cx="4419600" cy="2514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152"/>
          <p:cNvPicPr/>
          <p:nvPr/>
        </p:nvPicPr>
        <p:blipFill rotWithShape="1">
          <a:blip r:embed="rId5"/>
          <a:srcRect l="56693" t="57776" r="23425" b="12110"/>
          <a:stretch/>
        </p:blipFill>
        <p:spPr bwMode="auto">
          <a:xfrm>
            <a:off x="3962400" y="4038600"/>
            <a:ext cx="2147570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13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"/>
          <a:stretch/>
        </p:blipFill>
        <p:spPr bwMode="auto">
          <a:xfrm>
            <a:off x="6109970" y="4038600"/>
            <a:ext cx="2410575" cy="149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576041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400" dirty="0" smtClean="0"/>
              <a:t>TRANSDUCTOR DE CORRIENTE</a:t>
            </a:r>
            <a:endParaRPr lang="en-US" sz="2400" dirty="0"/>
          </a:p>
        </p:txBody>
      </p:sp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2819400"/>
          <a:ext cx="3047999" cy="240982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53296"/>
                <a:gridCol w="1894703"/>
              </a:tblGrid>
              <a:tr h="37909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CUADRO DE ESPECIFICACIONES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45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ELEMENTO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ESPECIFICACION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45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Entrada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0 - 5 Amperios ±10%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45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Salida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0 - 1 mA.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45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Temperatura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0°- 60°C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45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Aislamiento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300V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45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Conversión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13313" name="Picture 1" descr="http://i.ebayimg.com/t/NK-TECHNOLOGIES-AT1-005-000-FT-AC-CURRENT-TRANSDUCER-OUTPUT-0-5VDC-/00/s/NjQxWDEwMzM=/z/0dQAAOxy7MtRxGJM/$(KGrHqFHJ!0FGm-u1GUwBR)GJMrsHQ~~60_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2858" r="5321" b="5308"/>
          <a:stretch/>
        </p:blipFill>
        <p:spPr bwMode="auto">
          <a:xfrm>
            <a:off x="3810000" y="2362200"/>
            <a:ext cx="521451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816660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158522" y="2551837"/>
            <a:ext cx="68269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CALIBRACION DE</a:t>
            </a:r>
          </a:p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SENSORES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221753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MEDICION DE CORRIENTE</a:t>
            </a:r>
            <a:endParaRPr lang="en-US" dirty="0"/>
          </a:p>
        </p:txBody>
      </p:sp>
      <p:pic>
        <p:nvPicPr>
          <p:cNvPr id="5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2437765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818765" y="1219200"/>
          <a:ext cx="5791834" cy="182880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01971"/>
                <a:gridCol w="1128861"/>
                <a:gridCol w="1349496"/>
                <a:gridCol w="1155206"/>
                <a:gridCol w="1556300"/>
              </a:tblGrid>
              <a:tr h="2116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TIPO:</a:t>
                      </a:r>
                      <a:endParaRPr lang="en-US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Transductor de Corriente</a:t>
                      </a:r>
                      <a:endParaRPr lang="en-US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8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Orden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Revoluciones por Minuto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Posición del Variador de Frecuencia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Pinza Amperimétrica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Transductor de Corriente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16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1000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1.07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680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16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1500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45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1.56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1006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16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2000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2.17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1414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16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2500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75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2.9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1890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16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3000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91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3.8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2430</a:t>
                      </a:r>
                      <a:endParaRPr lang="en-US" sz="1200" dirty="0">
                        <a:solidFill>
                          <a:srgbClr val="365F9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Gráfico 1057"/>
          <p:cNvGraphicFramePr/>
          <p:nvPr>
            <p:extLst/>
          </p:nvPr>
        </p:nvGraphicFramePr>
        <p:xfrm>
          <a:off x="2286000" y="3048000"/>
          <a:ext cx="48768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10435561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MEDICION DE SENSOR DE PRESION</a:t>
            </a:r>
            <a:endParaRPr lang="en-US" dirty="0"/>
          </a:p>
        </p:txBody>
      </p:sp>
      <p:pic>
        <p:nvPicPr>
          <p:cNvPr id="5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2437765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818765" y="1295400"/>
          <a:ext cx="5791834" cy="1828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347"/>
                <a:gridCol w="1123443"/>
                <a:gridCol w="1418798"/>
                <a:gridCol w="1023171"/>
                <a:gridCol w="1637075"/>
              </a:tblGrid>
              <a:tr h="232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TIPO:</a:t>
                      </a:r>
                      <a:endParaRPr lang="en-US" sz="12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Transmisor de Presión</a:t>
                      </a:r>
                      <a:endParaRPr lang="en-US" sz="12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63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Orden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Revoluciones por Minuto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Posición del Variador de Frecuencia</a:t>
                      </a:r>
                      <a:endParaRPr lang="en-US" sz="12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Manómetro de </a:t>
                      </a:r>
                      <a:r>
                        <a:rPr lang="es-EC" sz="1100" dirty="0" err="1">
                          <a:effectLst/>
                        </a:rPr>
                        <a:t>Bourdon</a:t>
                      </a:r>
                      <a:r>
                        <a:rPr lang="es-EC" sz="1100" dirty="0">
                          <a:effectLst/>
                        </a:rPr>
                        <a:t> PSI</a:t>
                      </a:r>
                      <a:endParaRPr lang="en-US" sz="12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Transmisor de Presión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20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1200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35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2.5</a:t>
                      </a:r>
                      <a:endParaRPr lang="en-US" sz="12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530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0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1500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44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849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0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2000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1545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0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2500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75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22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2410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0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3000</a:t>
                      </a:r>
                      <a:endParaRPr lang="en-US" sz="12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90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32</a:t>
                      </a:r>
                      <a:endParaRPr lang="en-US" sz="120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3317</a:t>
                      </a:r>
                      <a:endParaRPr lang="en-US" sz="12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2 Gráfico"/>
          <p:cNvGraphicFramePr>
            <a:graphicFrameLocks/>
          </p:cNvGraphicFramePr>
          <p:nvPr>
            <p:extLst/>
          </p:nvPr>
        </p:nvGraphicFramePr>
        <p:xfrm>
          <a:off x="2286000" y="3124200"/>
          <a:ext cx="49530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14399850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MEDICION DE SENSOR RPM</a:t>
            </a:r>
            <a:endParaRPr lang="en-US" dirty="0"/>
          </a:p>
        </p:txBody>
      </p:sp>
      <p:pic>
        <p:nvPicPr>
          <p:cNvPr id="5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82" y="1295400"/>
            <a:ext cx="2437765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439276"/>
              </p:ext>
            </p:extLst>
          </p:nvPr>
        </p:nvGraphicFramePr>
        <p:xfrm>
          <a:off x="4343400" y="1343891"/>
          <a:ext cx="2286000" cy="17145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71500"/>
                <a:gridCol w="571500"/>
                <a:gridCol w="114300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TIPO: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REV BOMBA 1</a:t>
                      </a:r>
                      <a:endParaRPr lang="en-US" sz="1200" dirty="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Orden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PLC</a:t>
                      </a:r>
                      <a:endParaRPr lang="en-US" sz="1200" dirty="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TACOMETRO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82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830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143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1432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172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1732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202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2025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6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247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2477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7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301</a:t>
                      </a:r>
                      <a:endParaRPr lang="en-US" sz="120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3016</a:t>
                      </a:r>
                      <a:endParaRPr lang="en-US" sz="1200" dirty="0">
                        <a:solidFill>
                          <a:srgbClr val="31849B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Gráfico 1184"/>
          <p:cNvGraphicFramePr/>
          <p:nvPr>
            <p:extLst/>
          </p:nvPr>
        </p:nvGraphicFramePr>
        <p:xfrm>
          <a:off x="1676082" y="3124200"/>
          <a:ext cx="4953318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6073734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MEDICION SENSOR DE CAUDAL</a:t>
            </a:r>
            <a:endParaRPr lang="en-US" dirty="0"/>
          </a:p>
        </p:txBody>
      </p:sp>
      <p:pic>
        <p:nvPicPr>
          <p:cNvPr id="5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2437765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894965" y="1371600"/>
          <a:ext cx="5223510" cy="18364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20700"/>
                <a:gridCol w="905510"/>
                <a:gridCol w="1320800"/>
                <a:gridCol w="952500"/>
                <a:gridCol w="152400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TIPO:</a:t>
                      </a:r>
                      <a:endParaRPr lang="en-US" sz="1200" dirty="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Sensor de Caudal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Orden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Revoluciones por Minuto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Posición del Variador de Frecuencia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Dial del Caudalímetro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Señal del PLC</a:t>
                      </a:r>
                      <a:endParaRPr lang="en-US" sz="1200" dirty="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1000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31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1.9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628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1500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48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939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2000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61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3.7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1173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2500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82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4.4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1374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3000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n-US" sz="120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1570</a:t>
                      </a:r>
                      <a:endParaRPr lang="en-US" sz="1200" dirty="0">
                        <a:solidFill>
                          <a:srgbClr val="76923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Gráfico 1185"/>
          <p:cNvGraphicFramePr/>
          <p:nvPr>
            <p:extLst/>
          </p:nvPr>
        </p:nvGraphicFramePr>
        <p:xfrm>
          <a:off x="1828800" y="3200400"/>
          <a:ext cx="4800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326676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marL="914400" lvl="2" indent="0">
              <a:lnSpc>
                <a:spcPct val="200000"/>
              </a:lnSpc>
              <a:buNone/>
            </a:pPr>
            <a:r>
              <a:rPr lang="es-EC" b="1" dirty="0"/>
              <a:t>OBJETIVO </a:t>
            </a:r>
            <a:r>
              <a:rPr lang="es-EC" b="1" dirty="0" smtClean="0"/>
              <a:t>GENERAL</a:t>
            </a:r>
            <a:endParaRPr lang="es-EC" dirty="0"/>
          </a:p>
          <a:p>
            <a:pPr algn="just"/>
            <a:r>
              <a:rPr lang="es-EC" sz="1800" dirty="0"/>
              <a:t>Modernizar el set de bombas centrifugas marca Gilbert </a:t>
            </a:r>
            <a:r>
              <a:rPr lang="es-EC" sz="1800" dirty="0" err="1"/>
              <a:t>Gilkes</a:t>
            </a:r>
            <a:r>
              <a:rPr lang="es-EC" sz="1800" dirty="0"/>
              <a:t> y diseñar, construir dos impulsores intercambiables para las prácticas experimentales del laboratorio de turbomáquinas del DECEM</a:t>
            </a:r>
            <a:r>
              <a:rPr lang="es-EC" sz="1800" dirty="0" smtClean="0"/>
              <a:t>.</a:t>
            </a:r>
            <a:endParaRPr lang="es-EC" sz="1800" dirty="0"/>
          </a:p>
          <a:p>
            <a:pPr marL="914400" lvl="2" indent="0" algn="just">
              <a:lnSpc>
                <a:spcPct val="200000"/>
              </a:lnSpc>
              <a:buNone/>
            </a:pPr>
            <a:r>
              <a:rPr lang="es-EC" b="1" dirty="0"/>
              <a:t>OBJETIVOS </a:t>
            </a:r>
            <a:r>
              <a:rPr lang="es-EC" b="1" dirty="0" smtClean="0"/>
              <a:t>ESPECÍFICOS</a:t>
            </a:r>
            <a:endParaRPr lang="es-EC" dirty="0"/>
          </a:p>
          <a:p>
            <a:pPr lvl="0" algn="just"/>
            <a:r>
              <a:rPr lang="es-ES" sz="1800" dirty="0"/>
              <a:t>Habilitar el set de bombas </a:t>
            </a:r>
            <a:r>
              <a:rPr lang="es-ES" sz="1800" dirty="0" smtClean="0"/>
              <a:t>centrifugas. </a:t>
            </a:r>
            <a:endParaRPr lang="es-EC" sz="1800" dirty="0"/>
          </a:p>
          <a:p>
            <a:pPr lvl="0" algn="just"/>
            <a:r>
              <a:rPr lang="es-ES" sz="1800" dirty="0"/>
              <a:t>Desarrollar un sistema de monitoreo </a:t>
            </a:r>
            <a:r>
              <a:rPr lang="es-ES" sz="1800" dirty="0" smtClean="0"/>
              <a:t>digital.</a:t>
            </a:r>
            <a:endParaRPr lang="es-EC" sz="1800" dirty="0"/>
          </a:p>
          <a:p>
            <a:pPr lvl="0" algn="just"/>
            <a:r>
              <a:rPr lang="es-ES" sz="1800" dirty="0"/>
              <a:t>Diseñar dos impulsores en base al análisis de las </a:t>
            </a:r>
            <a:r>
              <a:rPr lang="es-ES" sz="1800" dirty="0" smtClean="0"/>
              <a:t>curvas características.</a:t>
            </a:r>
            <a:endParaRPr lang="es-EC" sz="1800" dirty="0"/>
          </a:p>
          <a:p>
            <a:pPr lvl="0" algn="just"/>
            <a:r>
              <a:rPr lang="es-ES" sz="1800" dirty="0"/>
              <a:t>Modelar y simular el impeler en </a:t>
            </a:r>
            <a:r>
              <a:rPr lang="es-ES" sz="1800" dirty="0" smtClean="0"/>
              <a:t>3D.</a:t>
            </a:r>
          </a:p>
          <a:p>
            <a:pPr lvl="0" algn="just"/>
            <a:r>
              <a:rPr lang="es-ES" sz="1800" dirty="0"/>
              <a:t>Verificar el funcionamiento </a:t>
            </a:r>
            <a:r>
              <a:rPr lang="es-ES" sz="1800" dirty="0" smtClean="0"/>
              <a:t>de los sensores</a:t>
            </a:r>
            <a:r>
              <a:rPr lang="en-US" sz="1800" dirty="0" smtClean="0"/>
              <a:t>.</a:t>
            </a:r>
            <a:endParaRPr lang="es-EC" sz="1800" dirty="0"/>
          </a:p>
          <a:p>
            <a:pPr lvl="0" algn="just"/>
            <a:r>
              <a:rPr lang="es-ES" sz="1800" dirty="0" smtClean="0"/>
              <a:t>Controlar </a:t>
            </a:r>
            <a:r>
              <a:rPr lang="es-ES" sz="1800" dirty="0"/>
              <a:t>y visualizar los parámetros de </a:t>
            </a:r>
            <a:r>
              <a:rPr lang="es-ES" sz="1800" dirty="0" smtClean="0"/>
              <a:t>funcionamiento en </a:t>
            </a:r>
            <a:r>
              <a:rPr lang="es-ES" sz="1800" dirty="0"/>
              <a:t>un visualizador digital de datos.</a:t>
            </a:r>
            <a:endParaRPr lang="es-EC" sz="1800" dirty="0"/>
          </a:p>
          <a:p>
            <a:pPr lvl="0" algn="just"/>
            <a:r>
              <a:rPr lang="es-CO" sz="1800" dirty="0" smtClean="0"/>
              <a:t>A</a:t>
            </a:r>
            <a:r>
              <a:rPr lang="es-EC" sz="1800" dirty="0" smtClean="0"/>
              <a:t>ñ</a:t>
            </a:r>
            <a:r>
              <a:rPr lang="es-CO" sz="1800" dirty="0" smtClean="0"/>
              <a:t>adir prácticas experimentales al laboratorio </a:t>
            </a:r>
            <a:r>
              <a:rPr lang="es-CO" sz="1800" dirty="0"/>
              <a:t>de </a:t>
            </a:r>
            <a:r>
              <a:rPr lang="es-CO" sz="1800" dirty="0" smtClean="0"/>
              <a:t>turbomáquinas.</a:t>
            </a:r>
            <a:endParaRPr lang="es-EC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MEDICION SENSOR DE TORQUE</a:t>
            </a:r>
            <a:endParaRPr lang="en-US" dirty="0"/>
          </a:p>
        </p:txBody>
      </p:sp>
      <p:pic>
        <p:nvPicPr>
          <p:cNvPr id="9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903741" y="1449059"/>
            <a:ext cx="1983717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28407"/>
              </p:ext>
            </p:extLst>
          </p:nvPr>
        </p:nvGraphicFramePr>
        <p:xfrm>
          <a:off x="4191000" y="1678918"/>
          <a:ext cx="2733040" cy="1524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48640"/>
                <a:gridCol w="863600"/>
                <a:gridCol w="132080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TIPO: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Sensor de Fuerza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Orden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Pesas gr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Celdas de Carga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22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150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38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500</a:t>
                      </a:r>
                      <a:endParaRPr lang="en-US" sz="120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87</a:t>
                      </a:r>
                      <a:endParaRPr lang="en-US" sz="1200" dirty="0">
                        <a:solidFill>
                          <a:srgbClr val="5F497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402884"/>
              </p:ext>
            </p:extLst>
          </p:nvPr>
        </p:nvGraphicFramePr>
        <p:xfrm>
          <a:off x="2133599" y="3202918"/>
          <a:ext cx="4800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88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28600" y="2828835"/>
            <a:ext cx="3467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b="1" dirty="0" smtClean="0">
                <a:effectLst/>
                <a:latin typeface="+mn-lt"/>
                <a:ea typeface="Times New Roman" panose="02020603050405020304" pitchFamily="18" charset="0"/>
              </a:rPr>
              <a:t>PARAMETROS INICIALES:</a:t>
            </a:r>
            <a:endParaRPr lang="es-EC" dirty="0" smtClean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C" dirty="0" smtClean="0">
                <a:effectLst/>
                <a:latin typeface="+mn-lt"/>
                <a:ea typeface="Times New Roman" panose="02020603050405020304" pitchFamily="18" charset="0"/>
              </a:rPr>
              <a:t>Alimentación: 220V DC de 13Amp. </a:t>
            </a:r>
          </a:p>
          <a:p>
            <a:pPr algn="just">
              <a:spcAft>
                <a:spcPts val="0"/>
              </a:spcAft>
            </a:pPr>
            <a:r>
              <a:rPr lang="es-EC" dirty="0" smtClean="0">
                <a:effectLst/>
                <a:latin typeface="+mn-lt"/>
                <a:ea typeface="Times New Roman" panose="02020603050405020304" pitchFamily="18" charset="0"/>
              </a:rPr>
              <a:t>Potencia nominal: 2.2 (KW)  </a:t>
            </a:r>
          </a:p>
          <a:p>
            <a:pPr algn="just">
              <a:spcAft>
                <a:spcPts val="0"/>
              </a:spcAft>
            </a:pPr>
            <a:r>
              <a:rPr lang="es-EC" dirty="0" smtClean="0">
                <a:latin typeface="+mn-lt"/>
                <a:ea typeface="Times New Roman" panose="02020603050405020304" pitchFamily="18" charset="0"/>
              </a:rPr>
              <a:t>Velocidad: </a:t>
            </a:r>
            <a:r>
              <a:rPr lang="es-EC" dirty="0" smtClean="0">
                <a:effectLst/>
                <a:latin typeface="+mn-lt"/>
                <a:ea typeface="Times New Roman" panose="02020603050405020304" pitchFamily="18" charset="0"/>
              </a:rPr>
              <a:t>0 - 3000 rpm</a:t>
            </a:r>
          </a:p>
          <a:p>
            <a:pPr algn="just">
              <a:spcAft>
                <a:spcPts val="0"/>
              </a:spcAft>
            </a:pPr>
            <a:r>
              <a:rPr lang="es-EC" dirty="0" smtClean="0">
                <a:latin typeface="+mn-lt"/>
                <a:ea typeface="Times New Roman" panose="02020603050405020304" pitchFamily="18" charset="0"/>
              </a:rPr>
              <a:t>Diámetro Bomba 1: 140 </a:t>
            </a:r>
            <a:r>
              <a:rPr lang="es-EC" dirty="0" err="1" smtClean="0">
                <a:latin typeface="+mn-lt"/>
                <a:ea typeface="Times New Roman" panose="02020603050405020304" pitchFamily="18" charset="0"/>
              </a:rPr>
              <a:t>mm.</a:t>
            </a:r>
            <a:endParaRPr lang="es-EC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" name="Rectangle 11"/>
          <p:cNvSpPr txBox="1">
            <a:spLocks/>
          </p:cNvSpPr>
          <p:nvPr/>
        </p:nvSpPr>
        <p:spPr bwMode="auto">
          <a:xfrm>
            <a:off x="1866900" y="800100"/>
            <a:ext cx="541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EC" sz="2400" b="1" dirty="0" smtClean="0"/>
              <a:t>DISEÑO DEL IMPULSOR DE FLUJO AXIAL</a:t>
            </a:r>
            <a:r>
              <a:rPr lang="es-EC" sz="2400" dirty="0" smtClean="0"/>
              <a:t> </a:t>
            </a:r>
            <a:endParaRPr lang="es-ES" sz="2400" dirty="0" smtClean="0"/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67802"/>
            <a:ext cx="5166360" cy="3922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16696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1151494"/>
            <a:ext cx="7315200" cy="905906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s-ES" sz="2400" b="1" dirty="0"/>
              <a:t>CALCULO DE PROPIEDADES DE LAS BOMBAS CENTRIFUGAS GILKES</a:t>
            </a:r>
            <a:endParaRPr lang="es-EC" sz="2400" b="1" dirty="0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43238" y="3764518"/>
            <a:ext cx="29765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				</a:t>
            </a:r>
            <a: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832" y="2537490"/>
            <a:ext cx="3988335" cy="178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7737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0"/>
          <p:cNvPicPr>
            <a:picLocks noChangeAspect="1"/>
          </p:cNvPicPr>
          <p:nvPr/>
        </p:nvPicPr>
        <p:blipFill rotWithShape="1">
          <a:blip r:embed="rId3"/>
          <a:srcRect b="8117"/>
          <a:stretch/>
        </p:blipFill>
        <p:spPr>
          <a:xfrm>
            <a:off x="362255" y="1888671"/>
            <a:ext cx="8419489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s-EC" sz="3600" b="1" dirty="0" smtClean="0"/>
              <a:t>Número de Reynolds</a:t>
            </a:r>
            <a:endParaRPr lang="en-U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9009"/>
          <a:stretch/>
        </p:blipFill>
        <p:spPr>
          <a:xfrm>
            <a:off x="2060972" y="1524989"/>
            <a:ext cx="5022056" cy="380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53856"/>
            <a:ext cx="4277077" cy="41502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277" y="1353856"/>
            <a:ext cx="4084332" cy="16941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039" y="3047542"/>
            <a:ext cx="4104808" cy="7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773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600" b="1" dirty="0" smtClean="0"/>
              <a:t>CÁLCULOS DE PÉRDIDAS EN EL SISTEMA</a:t>
            </a:r>
            <a:endParaRPr lang="en-US" sz="3600" b="1" dirty="0"/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3"/>
          <a:srcRect t="8804"/>
          <a:stretch/>
        </p:blipFill>
        <p:spPr>
          <a:xfrm>
            <a:off x="556929" y="1912855"/>
            <a:ext cx="8030142" cy="3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45604"/>
          <a:stretch/>
        </p:blipFill>
        <p:spPr>
          <a:xfrm>
            <a:off x="1951785" y="1485900"/>
            <a:ext cx="524042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6500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600" b="1" dirty="0" smtClean="0"/>
              <a:t>Pérdida Total en el Sistema</a:t>
            </a:r>
            <a:endParaRPr lang="en-US" sz="3600" b="1" dirty="0"/>
          </a:p>
        </p:txBody>
      </p:sp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181888"/>
              </p:ext>
            </p:extLst>
          </p:nvPr>
        </p:nvGraphicFramePr>
        <p:xfrm>
          <a:off x="1066801" y="2514599"/>
          <a:ext cx="7391398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2928"/>
                <a:gridCol w="580621"/>
                <a:gridCol w="926228"/>
                <a:gridCol w="921621"/>
              </a:tblGrid>
              <a:tr h="304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PERDIDAS EN EL SISTEMA DE BOMBAS CENTRIFUGAS DE LA BOMBA 1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VALOR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8222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REFERENCIA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COD.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CANT: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mH2O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Perdida de carga en tubería 1 1/2"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hf1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0,233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Perdida de carga en tubería 2"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hf2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0,0097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Perdida local de carga en la entrada del sist.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hl1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0,034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Perdida local de carga en la salida del sist.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hl2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0,117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Perdida local en el codo de 90° de radio largo de 1 1/2".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hl3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0,096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Perdida local en válvula de bola de 1 1/2"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hl4a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0,0069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Perdida local en válvula de bola de 2" 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hl4b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0,0025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8222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Perdida local en TE de 1 1/2" Paso directo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hl5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0,138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222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Perdida toral generada en el sistema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err="1">
                          <a:effectLst/>
                        </a:rPr>
                        <a:t>hpT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0,6371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50000" r="43864"/>
          <a:stretch/>
        </p:blipFill>
        <p:spPr>
          <a:xfrm>
            <a:off x="1066800" y="1219200"/>
            <a:ext cx="4419600" cy="109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1656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1143000" y="952501"/>
            <a:ext cx="6858000" cy="876300"/>
          </a:xfrm>
        </p:spPr>
        <p:txBody>
          <a:bodyPr/>
          <a:lstStyle/>
          <a:p>
            <a:pPr marL="0" indent="0" algn="just">
              <a:buNone/>
            </a:pPr>
            <a:r>
              <a:rPr lang="es-EC" sz="2000" dirty="0" smtClean="0"/>
              <a:t>Tabla de datos de Bomba 1.</a:t>
            </a:r>
            <a:endParaRPr lang="es-EC" sz="2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44766"/>
              </p:ext>
            </p:extLst>
          </p:nvPr>
        </p:nvGraphicFramePr>
        <p:xfrm>
          <a:off x="457202" y="1447798"/>
          <a:ext cx="8381997" cy="4038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921"/>
                <a:gridCol w="472921"/>
                <a:gridCol w="451157"/>
                <a:gridCol w="399143"/>
                <a:gridCol w="498928"/>
                <a:gridCol w="399143"/>
                <a:gridCol w="598714"/>
                <a:gridCol w="598714"/>
                <a:gridCol w="598714"/>
                <a:gridCol w="598714"/>
                <a:gridCol w="598714"/>
                <a:gridCol w="598714"/>
                <a:gridCol w="698500"/>
                <a:gridCol w="798286"/>
                <a:gridCol w="598714"/>
              </a:tblGrid>
              <a:tr h="3211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N (RPM)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% </a:t>
                      </a:r>
                      <a:r>
                        <a:rPr lang="es-EC" sz="1100" u="none" strike="noStrike" dirty="0" err="1">
                          <a:effectLst/>
                        </a:rPr>
                        <a:t>abert</a:t>
                      </a:r>
                      <a:r>
                        <a:rPr lang="es-EC" sz="1100" u="none" strike="noStrike" dirty="0">
                          <a:effectLst/>
                        </a:rPr>
                        <a:t> </a:t>
                      </a:r>
                      <a:r>
                        <a:rPr lang="es-EC" sz="1100" u="none" strike="noStrike" dirty="0" err="1">
                          <a:effectLst/>
                        </a:rPr>
                        <a:t>valv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RPM </a:t>
                      </a:r>
                      <a:r>
                        <a:rPr lang="es-EC" sz="1100" u="none" strike="noStrike" dirty="0" err="1">
                          <a:effectLst/>
                        </a:rPr>
                        <a:t>Rduci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V (volt)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A (</a:t>
                      </a:r>
                      <a:r>
                        <a:rPr lang="es-EC" sz="1100" u="none" strike="noStrike" dirty="0" err="1">
                          <a:effectLst/>
                        </a:rPr>
                        <a:t>amp</a:t>
                      </a:r>
                      <a:r>
                        <a:rPr lang="es-EC" sz="1100" u="none" strike="noStrike" dirty="0">
                          <a:effectLst/>
                        </a:rPr>
                        <a:t>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Q (</a:t>
                      </a:r>
                      <a:r>
                        <a:rPr lang="es-EC" sz="1100" u="none" strike="noStrike" dirty="0" err="1">
                          <a:effectLst/>
                        </a:rPr>
                        <a:t>lit</a:t>
                      </a:r>
                      <a:r>
                        <a:rPr lang="es-EC" sz="1100" u="none" strike="noStrike" dirty="0">
                          <a:effectLst/>
                        </a:rPr>
                        <a:t>/s)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FUERZA (N)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50" u="none" strike="noStrike" dirty="0">
                          <a:effectLst/>
                        </a:rPr>
                        <a:t>IN</a:t>
                      </a:r>
                      <a:endParaRPr lang="es-EC" sz="95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50" u="none" strike="noStrike" dirty="0">
                          <a:effectLst/>
                        </a:rPr>
                        <a:t>OUT</a:t>
                      </a:r>
                      <a:endParaRPr lang="es-EC" sz="95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50" u="none" strike="noStrike" dirty="0">
                          <a:effectLst/>
                        </a:rPr>
                        <a:t>HIGH</a:t>
                      </a:r>
                      <a:endParaRPr lang="es-EC" sz="95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50" u="none" strike="noStrike" dirty="0">
                          <a:effectLst/>
                        </a:rPr>
                        <a:t>A P11</a:t>
                      </a:r>
                      <a:endParaRPr lang="es-EC" sz="95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50" u="none" strike="noStrike" dirty="0">
                          <a:effectLst/>
                        </a:rPr>
                        <a:t>B  P13</a:t>
                      </a:r>
                      <a:endParaRPr lang="es-EC" sz="95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50" u="none" strike="noStrike" dirty="0">
                          <a:effectLst/>
                        </a:rPr>
                        <a:t>C P12</a:t>
                      </a:r>
                      <a:endParaRPr lang="es-EC" sz="95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 smtClean="0">
                          <a:effectLst/>
                        </a:rPr>
                        <a:t>Var.   Frecuencia</a:t>
                      </a:r>
                      <a:r>
                        <a:rPr lang="es-EC" sz="1100" u="none" strike="noStrike" baseline="0" dirty="0" smtClean="0">
                          <a:effectLst/>
                        </a:rPr>
                        <a:t> 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TORQUE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793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P1 (Ft/H20)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P2 (Ft/H20)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P3 (Ft/H20)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P4 (Ft/H20)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P5 (Ft/H20)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P6 (Ft/H20)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113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600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622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0,33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</a:tr>
              <a:tr h="3211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25%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0,2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0,33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211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50%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610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0,5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18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0,33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</a:tr>
              <a:tr h="3211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75%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612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0,7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0,33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345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100%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0,33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/>
                </a:tc>
              </a:tr>
              <a:tr h="32113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2400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2598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180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78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1,32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211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25%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2542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180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0,975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78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1,485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50%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2480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160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1,95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78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1,815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11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75%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2434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160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2,925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12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30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78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1,98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45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100%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2400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160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3,9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78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1,98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60" marR="5160" marT="516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53226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" y="-82173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5800" y="1537782"/>
            <a:ext cx="8116884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s-EC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BANCO DE BOMBAS CENTRÍFUGAS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es-EC" sz="1200" dirty="0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es-EC" sz="1600" dirty="0">
              <a:solidFill>
                <a:srgbClr val="333333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Operación dos bombas de diseño similar, pero de diferente tamaño.</a:t>
            </a:r>
          </a:p>
          <a:p>
            <a:pPr marL="0" marR="0" lvl="0" indent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Prácticas</a:t>
            </a:r>
            <a:r>
              <a:rPr kumimoji="0" lang="es-EC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posibles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Características H-Q de las bombas con diferentes valores de N.</a:t>
            </a: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+mj-lt"/>
              </a:rPr>
              <a:t>Ley de semejanzas en bombas.</a:t>
            </a:r>
            <a:endParaRPr lang="es-EC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+mj-lt"/>
              </a:rPr>
              <a:t>Bombas </a:t>
            </a:r>
            <a:r>
              <a:rPr lang="es-EC" dirty="0">
                <a:latin typeface="+mj-lt"/>
              </a:rPr>
              <a:t>en serie </a:t>
            </a:r>
            <a:r>
              <a:rPr lang="es-EC" dirty="0" smtClean="0">
                <a:latin typeface="+mj-lt"/>
              </a:rPr>
              <a:t>y </a:t>
            </a:r>
            <a:r>
              <a:rPr lang="es-EC" dirty="0">
                <a:latin typeface="+mj-lt"/>
              </a:rPr>
              <a:t>paralelo.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+mj-lt"/>
              </a:rPr>
              <a:t>Modalidades </a:t>
            </a:r>
            <a:r>
              <a:rPr lang="es-EC" dirty="0">
                <a:latin typeface="+mj-lt"/>
              </a:rPr>
              <a:t>posibles de operación de una bomba centrífuga.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42926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600" b="1" dirty="0" smtClean="0"/>
              <a:t>Cálculo de Altura Útil</a:t>
            </a:r>
            <a:endParaRPr lang="en-US" sz="3600" b="1" dirty="0"/>
          </a:p>
        </p:txBody>
      </p:sp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0" y="3810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54111" r="38577"/>
          <a:stretch/>
        </p:blipFill>
        <p:spPr>
          <a:xfrm>
            <a:off x="66501" y="2315954"/>
            <a:ext cx="5496099" cy="22260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404" y="2193508"/>
            <a:ext cx="3128395" cy="247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0528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s-EC" sz="3600" b="1" dirty="0" smtClean="0"/>
              <a:t>Cálculo de Potencias</a:t>
            </a:r>
            <a:endParaRPr lang="en-US" sz="3600" b="1" dirty="0"/>
          </a:p>
        </p:txBody>
      </p:sp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32444" r="11494" b="24190"/>
          <a:stretch/>
        </p:blipFill>
        <p:spPr>
          <a:xfrm>
            <a:off x="4327302" y="1295400"/>
            <a:ext cx="4511898" cy="2650178"/>
          </a:xfrm>
          <a:prstGeom prst="rect">
            <a:avLst/>
          </a:prstGeom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2" y="1295400"/>
            <a:ext cx="3733800" cy="301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/>
          <p:cNvPicPr>
            <a:picLocks noChangeAspect="1"/>
          </p:cNvPicPr>
          <p:nvPr/>
        </p:nvPicPr>
        <p:blipFill rotWithShape="1">
          <a:blip r:embed="rId6"/>
          <a:srcRect b="71130"/>
          <a:stretch/>
        </p:blipFill>
        <p:spPr>
          <a:xfrm>
            <a:off x="2306762" y="4495800"/>
            <a:ext cx="4530476" cy="146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3007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30919" b="39848"/>
          <a:stretch/>
        </p:blipFill>
        <p:spPr>
          <a:xfrm>
            <a:off x="2179575" y="3124200"/>
            <a:ext cx="4784848" cy="1676400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 rotWithShape="1">
          <a:blip r:embed="rId4"/>
          <a:srcRect b="71175"/>
          <a:stretch/>
        </p:blipFill>
        <p:spPr>
          <a:xfrm>
            <a:off x="2137984" y="1052513"/>
            <a:ext cx="4868031" cy="16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1881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"/>
          <p:cNvPicPr>
            <a:picLocks noChangeAspect="1"/>
          </p:cNvPicPr>
          <p:nvPr/>
        </p:nvPicPr>
        <p:blipFill rotWithShape="1">
          <a:blip r:embed="rId3"/>
          <a:srcRect t="70767" r="29081"/>
          <a:stretch/>
        </p:blipFill>
        <p:spPr>
          <a:xfrm>
            <a:off x="2412580" y="2362200"/>
            <a:ext cx="431884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CALCULO DEL NPSH</a:t>
            </a:r>
            <a:endParaRPr lang="en-US" sz="3600" b="1" dirty="0"/>
          </a:p>
        </p:txBody>
      </p:sp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21503" b="37138"/>
          <a:stretch/>
        </p:blipFill>
        <p:spPr>
          <a:xfrm>
            <a:off x="2163884" y="1447800"/>
            <a:ext cx="4816231" cy="1981200"/>
          </a:xfrm>
          <a:prstGeom prst="rect">
            <a:avLst/>
          </a:prstGeom>
        </p:spPr>
      </p:pic>
      <p:pic>
        <p:nvPicPr>
          <p:cNvPr id="7" name="Imagen 1"/>
          <p:cNvPicPr>
            <a:picLocks noChangeAspect="1"/>
          </p:cNvPicPr>
          <p:nvPr/>
        </p:nvPicPr>
        <p:blipFill rotWithShape="1">
          <a:blip r:embed="rId4"/>
          <a:srcRect t="61413"/>
          <a:stretch/>
        </p:blipFill>
        <p:spPr>
          <a:xfrm>
            <a:off x="2195867" y="3429000"/>
            <a:ext cx="476515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334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81119"/>
              </p:ext>
            </p:extLst>
          </p:nvPr>
        </p:nvGraphicFramePr>
        <p:xfrm>
          <a:off x="304800" y="1630600"/>
          <a:ext cx="8686802" cy="359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0486"/>
                <a:gridCol w="930729"/>
                <a:gridCol w="930729"/>
                <a:gridCol w="930729"/>
                <a:gridCol w="1137557"/>
                <a:gridCol w="930729"/>
                <a:gridCol w="1137557"/>
                <a:gridCol w="1137557"/>
                <a:gridCol w="930729"/>
              </a:tblGrid>
              <a:tr h="553353">
                <a:tc>
                  <a:txBody>
                    <a:bodyPr/>
                    <a:lstStyle/>
                    <a:p>
                      <a:pPr algn="l" fontAlgn="ctr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ALTURA TOTAL 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POTENCIA MECANICA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POTENCIA ELECTRICA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POTENCIA HIDRAULICA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RENDIMIENTO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EFICIENCIA GLOBAL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NPSH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76677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N (RPM)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es-EC" sz="1200" u="none" strike="noStrike" dirty="0" err="1">
                          <a:effectLst/>
                          <a:latin typeface="+mn-lt"/>
                        </a:rPr>
                        <a:t>abert</a:t>
                      </a:r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s-EC" sz="1200" u="none" strike="noStrike" dirty="0" err="1">
                          <a:effectLst/>
                          <a:latin typeface="+mn-lt"/>
                        </a:rPr>
                        <a:t>valv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H1 ( H2O)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  <a:latin typeface="+mn-lt"/>
                        </a:rPr>
                        <a:t>Wm</a:t>
                      </a:r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 1 (W)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  <a:latin typeface="+mn-lt"/>
                        </a:rPr>
                        <a:t>We</a:t>
                      </a:r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 1 (W)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 err="1">
                          <a:effectLst/>
                          <a:latin typeface="+mn-lt"/>
                        </a:rPr>
                        <a:t>Wh</a:t>
                      </a:r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 (W)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n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7667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2400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19,00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359,122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360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0,000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0,00%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0,00%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5,25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25%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17,67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395,303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540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168,532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42,63%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31,21%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5,42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76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15,07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471,365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480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287,396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60,97%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59,87%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5,62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75%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11,19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504,678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640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320,083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63,42%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50,01%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5,76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76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100%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4,49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497,628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640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171,386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34,44%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26,78%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5,86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67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3000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29,68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680,921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720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0,000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0,00%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0,00%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2,75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76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25%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26,89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778,926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880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302,489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38,83%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34,37%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3,01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50%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24,45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868,914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1100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550,036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63,30%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50,00%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3,31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76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75%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19,90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903,541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1320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671,736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74,34%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50,89%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3,57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6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  <a:latin typeface="+mn-lt"/>
                        </a:rPr>
                        <a:t>100%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5,00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881,217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1540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225,106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25,54%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14,62%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  <a:latin typeface="+mn-lt"/>
                        </a:rPr>
                        <a:t>3,86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712888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765832"/>
              </p:ext>
            </p:extLst>
          </p:nvPr>
        </p:nvGraphicFramePr>
        <p:xfrm>
          <a:off x="4571999" y="685800"/>
          <a:ext cx="3867767" cy="2441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8" name="Hoja de cálculo" r:id="rId5" imgW="6172198" imgH="3876786" progId="Excel.Sheet.12">
                  <p:embed/>
                </p:oleObj>
              </mc:Choice>
              <mc:Fallback>
                <p:oleObj name="Hoja de cálculo" r:id="rId5" imgW="6172198" imgH="3876786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9" y="685800"/>
                        <a:ext cx="3867767" cy="24414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511603"/>
              </p:ext>
            </p:extLst>
          </p:nvPr>
        </p:nvGraphicFramePr>
        <p:xfrm>
          <a:off x="609600" y="658186"/>
          <a:ext cx="3733800" cy="2466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9" name="Hoja de cálculo" r:id="rId7" imgW="5128164" imgH="3383232" progId="Excel.Sheet.12">
                  <p:embed/>
                </p:oleObj>
              </mc:Choice>
              <mc:Fallback>
                <p:oleObj name="Hoja de cálculo" r:id="rId7" imgW="5128164" imgH="3383232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58186"/>
                        <a:ext cx="3733800" cy="2466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01892"/>
              </p:ext>
            </p:extLst>
          </p:nvPr>
        </p:nvGraphicFramePr>
        <p:xfrm>
          <a:off x="2362200" y="3200400"/>
          <a:ext cx="4038600" cy="2661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90" name="Hoja de cálculo" r:id="rId9" imgW="6362552" imgH="4198829" progId="Excel.Sheet.12">
                  <p:embed/>
                </p:oleObj>
              </mc:Choice>
              <mc:Fallback>
                <p:oleObj name="Hoja de cálculo" r:id="rId9" imgW="6362552" imgH="4198829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00400"/>
                        <a:ext cx="4038600" cy="2661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57491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768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/>
          <a:srcRect l="36477" t="6223" b="48601"/>
          <a:stretch/>
        </p:blipFill>
        <p:spPr>
          <a:xfrm>
            <a:off x="3635918" y="2590799"/>
            <a:ext cx="4794573" cy="28194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41169"/>
            <a:ext cx="7772400" cy="1063831"/>
          </a:xfrm>
        </p:spPr>
        <p:txBody>
          <a:bodyPr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La </a:t>
            </a:r>
            <a:r>
              <a:rPr lang="en-US" sz="2800" dirty="0" err="1" smtClean="0">
                <a:solidFill>
                  <a:schemeClr val="tx1"/>
                </a:solidFill>
              </a:rPr>
              <a:t>bomba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eficiente</a:t>
            </a:r>
            <a:r>
              <a:rPr lang="en-US" sz="2800" dirty="0" smtClean="0">
                <a:solidFill>
                  <a:schemeClr val="tx1"/>
                </a:solidFill>
              </a:rPr>
              <a:t> a 3.000 rpm y 50% v</a:t>
            </a:r>
            <a:r>
              <a:rPr lang="es-EC" sz="2800" dirty="0" err="1" smtClean="0">
                <a:solidFill>
                  <a:schemeClr val="tx1"/>
                </a:solidFill>
              </a:rPr>
              <a:t>álvula</a:t>
            </a:r>
            <a:r>
              <a:rPr lang="es-EC" sz="2800" dirty="0" smtClean="0">
                <a:solidFill>
                  <a:schemeClr val="tx1"/>
                </a:solidFill>
              </a:rPr>
              <a:t> abierta.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8" name="Imagen 18"/>
          <p:cNvPicPr>
            <a:picLocks noChangeAspect="1"/>
          </p:cNvPicPr>
          <p:nvPr/>
        </p:nvPicPr>
        <p:blipFill rotWithShape="1">
          <a:blip r:embed="rId4"/>
          <a:srcRect l="7451" t="21538" r="69951" b="55609"/>
          <a:stretch/>
        </p:blipFill>
        <p:spPr>
          <a:xfrm>
            <a:off x="676892" y="2590799"/>
            <a:ext cx="2142507" cy="17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34030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768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/>
          <a:srcRect l="32971" t="63002" r="44042" b="27338"/>
          <a:stretch/>
        </p:blipFill>
        <p:spPr>
          <a:xfrm>
            <a:off x="3585116" y="1066800"/>
            <a:ext cx="1973768" cy="6858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257" y="4800600"/>
            <a:ext cx="1205485" cy="533400"/>
          </a:xfrm>
          <a:prstGeom prst="rect">
            <a:avLst/>
          </a:prstGeom>
        </p:spPr>
      </p:pic>
      <p:pic>
        <p:nvPicPr>
          <p:cNvPr id="6" name="Imagen 18"/>
          <p:cNvPicPr>
            <a:picLocks noChangeAspect="1"/>
          </p:cNvPicPr>
          <p:nvPr/>
        </p:nvPicPr>
        <p:blipFill rotWithShape="1">
          <a:blip r:embed="rId4"/>
          <a:srcRect t="69599" r="81640" b="24384"/>
          <a:stretch/>
        </p:blipFill>
        <p:spPr>
          <a:xfrm>
            <a:off x="3728452" y="1752600"/>
            <a:ext cx="1687093" cy="4572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09813"/>
            <a:ext cx="7772400" cy="1500187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Criterio de diseño: 10% más altura.</a:t>
            </a:r>
          </a:p>
          <a:p>
            <a:endParaRPr lang="es-EC" dirty="0">
              <a:solidFill>
                <a:schemeClr val="tx1"/>
              </a:solidFill>
            </a:endParaRPr>
          </a:p>
          <a:p>
            <a:endParaRPr lang="es-EC" dirty="0" smtClean="0">
              <a:solidFill>
                <a:schemeClr val="tx1"/>
              </a:solidFill>
            </a:endParaRPr>
          </a:p>
          <a:p>
            <a:r>
              <a:rPr lang="es-EC" dirty="0" smtClean="0">
                <a:solidFill>
                  <a:schemeClr val="tx1"/>
                </a:solidFill>
              </a:rPr>
              <a:t>Resultado nuevo Caudal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Imagen 18"/>
          <p:cNvPicPr>
            <a:picLocks noChangeAspect="1"/>
          </p:cNvPicPr>
          <p:nvPr/>
        </p:nvPicPr>
        <p:blipFill rotWithShape="1">
          <a:blip r:embed="rId4"/>
          <a:srcRect t="85188" r="75211" b="11258"/>
          <a:stretch/>
        </p:blipFill>
        <p:spPr>
          <a:xfrm>
            <a:off x="3286279" y="2895600"/>
            <a:ext cx="2571441" cy="304800"/>
          </a:xfrm>
          <a:prstGeom prst="rect">
            <a:avLst/>
          </a:prstGeom>
        </p:spPr>
      </p:pic>
      <p:pic>
        <p:nvPicPr>
          <p:cNvPr id="11" name="Imagen 18"/>
          <p:cNvPicPr>
            <a:picLocks noChangeAspect="1"/>
          </p:cNvPicPr>
          <p:nvPr/>
        </p:nvPicPr>
        <p:blipFill rotWithShape="1">
          <a:blip r:embed="rId4"/>
          <a:srcRect l="31996" t="90817" r="44610"/>
          <a:stretch/>
        </p:blipFill>
        <p:spPr>
          <a:xfrm>
            <a:off x="3632913" y="4038600"/>
            <a:ext cx="187816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4738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dirty="0" smtClean="0"/>
          </a:p>
        </p:txBody>
      </p:sp>
      <p:pic>
        <p:nvPicPr>
          <p:cNvPr id="11" name="Picture 10" descr="FORMATOPRESENTAC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 txBox="1">
            <a:spLocks/>
          </p:cNvSpPr>
          <p:nvPr/>
        </p:nvSpPr>
        <p:spPr bwMode="auto">
          <a:xfrm>
            <a:off x="457200" y="838200"/>
            <a:ext cx="7315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s-ES" sz="3600" b="1" dirty="0" smtClean="0"/>
              <a:t>DISEÑO DEL IMPULSOR</a:t>
            </a:r>
            <a:endParaRPr lang="es-EC" sz="36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864125"/>
              </p:ext>
            </p:extLst>
          </p:nvPr>
        </p:nvGraphicFramePr>
        <p:xfrm>
          <a:off x="1219200" y="2438400"/>
          <a:ext cx="6207125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00" name="Hoja de cálculo" r:id="rId5" imgW="4019420" imgH="1171512" progId="Excel.Sheet.12">
                  <p:embed/>
                </p:oleObj>
              </mc:Choice>
              <mc:Fallback>
                <p:oleObj name="Hoja de cálculo" r:id="rId5" imgW="4019420" imgH="1171512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438400"/>
                        <a:ext cx="6207125" cy="1619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629339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" y="-762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981200"/>
            <a:ext cx="2994660" cy="418460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28600" y="87380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  <a:buSzPts val="1200"/>
              <a:tabLst>
                <a:tab pos="457200" algn="l"/>
              </a:tabLst>
            </a:pPr>
            <a:r>
              <a:rPr lang="es-ES" sz="2400" b="1" dirty="0">
                <a:latin typeface="+mj-lt"/>
              </a:rPr>
              <a:t>TEORIA DEL IMPULSOR: ECUACION DE EULER</a:t>
            </a:r>
            <a:endParaRPr lang="es-EC" sz="2400" b="1" dirty="0">
              <a:latin typeface="+mj-lt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188720" y="1370521"/>
            <a:ext cx="6819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 smtClean="0">
                <a:effectLst/>
                <a:latin typeface="+mn-lt"/>
                <a:ea typeface="Times New Roman" panose="02020603050405020304" pitchFamily="18" charset="0"/>
              </a:rPr>
              <a:t>El </a:t>
            </a:r>
            <a:r>
              <a:rPr lang="es-EC" b="1" i="1" dirty="0" smtClean="0">
                <a:effectLst/>
                <a:latin typeface="+mn-lt"/>
                <a:ea typeface="Times New Roman" panose="02020603050405020304" pitchFamily="18" charset="0"/>
              </a:rPr>
              <a:t>triángulo de velocidades </a:t>
            </a:r>
            <a:r>
              <a:rPr lang="es-EC" dirty="0" smtClean="0">
                <a:effectLst/>
                <a:latin typeface="+mn-lt"/>
                <a:ea typeface="Times New Roman" panose="02020603050405020304" pitchFamily="18" charset="0"/>
              </a:rPr>
              <a:t>determina la geometr</a:t>
            </a:r>
            <a:r>
              <a:rPr lang="es-EC" dirty="0" smtClean="0">
                <a:latin typeface="+mn-lt"/>
                <a:ea typeface="Times New Roman" panose="02020603050405020304" pitchFamily="18" charset="0"/>
              </a:rPr>
              <a:t>ía del flujo en entrada y salida.</a:t>
            </a:r>
            <a:endParaRPr lang="es-EC" dirty="0">
              <a:effectLst/>
              <a:latin typeface="+mn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ángulo 16"/>
              <p:cNvSpPr/>
              <p:nvPr/>
            </p:nvSpPr>
            <p:spPr>
              <a:xfrm>
                <a:off x="4284855" y="3724998"/>
                <a:ext cx="2872453" cy="536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 smtClean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𝐻𝑖</m:t>
                    </m:r>
                    <m:r>
                      <a:rPr lang="es-E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s-EC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𝑢𝑡𝑖𝑙</m:t>
                        </m:r>
                      </m:sub>
                    </m:sSub>
                    <m:r>
                      <a:rPr lang="es-E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s-EC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C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s-ES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s-ES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s-EC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s-ES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𝐶𝑢</m:t>
                                </m:r>
                              </m:e>
                              <m:sub>
                                <m:r>
                                  <a:rPr lang="es-ES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s-ES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s-EC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s-ES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s-ES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s-EC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s-ES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𝐶𝑢</m:t>
                                </m:r>
                              </m:e>
                              <m:sub>
                                <m:r>
                                  <a:rPr lang="es-ES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s-E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s-ES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endParaRPr lang="es-EC" dirty="0"/>
              </a:p>
            </p:txBody>
          </p:sp>
        </mc:Choice>
        <mc:Fallback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855" y="3724998"/>
                <a:ext cx="2872453" cy="536942"/>
              </a:xfrm>
              <a:prstGeom prst="rect">
                <a:avLst/>
              </a:prstGeom>
              <a:blipFill rotWithShape="0">
                <a:blip r:embed="rId5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uadroTexto 20"/>
          <p:cNvSpPr txBox="1"/>
          <p:nvPr/>
        </p:nvSpPr>
        <p:spPr>
          <a:xfrm>
            <a:off x="7061217" y="3672789"/>
            <a:ext cx="119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>
                <a:latin typeface="+mn-lt"/>
              </a:rPr>
              <a:t>Función de altura</a:t>
            </a:r>
            <a:r>
              <a:rPr lang="es-EC" dirty="0" smtClean="0"/>
              <a:t> 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/>
              <p:cNvSpPr/>
              <p:nvPr/>
            </p:nvSpPr>
            <p:spPr>
              <a:xfrm>
                <a:off x="4463547" y="2514600"/>
                <a:ext cx="21523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s-EC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22" name="Rectá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547" y="2514600"/>
                <a:ext cx="2152384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109091" r="-19547" b="-17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uadroTexto 26"/>
          <p:cNvSpPr txBox="1"/>
          <p:nvPr/>
        </p:nvSpPr>
        <p:spPr>
          <a:xfrm>
            <a:off x="7157308" y="2514361"/>
            <a:ext cx="1196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>
                <a:latin typeface="+mn-lt"/>
              </a:rPr>
              <a:t>Momento Hidráulico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4380778" y="429381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sz="1200" i="1" dirty="0">
                <a:ea typeface="Times New Roman" panose="02020603050405020304" pitchFamily="18" charset="0"/>
              </a:rPr>
              <a:t>U: </a:t>
            </a:r>
            <a:r>
              <a:rPr lang="es-ES" sz="1200" dirty="0">
                <a:ea typeface="Times New Roman" panose="02020603050405020304" pitchFamily="18" charset="0"/>
              </a:rPr>
              <a:t>velocidad periférico o circunferencial del impulsor</a:t>
            </a:r>
            <a:r>
              <a:rPr lang="es-ES" sz="1200" dirty="0" smtClean="0">
                <a:ea typeface="Times New Roman" panose="02020603050405020304" pitchFamily="18" charset="0"/>
              </a:rPr>
              <a:t>; centrifuga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sz="1200" i="1" dirty="0">
                <a:ea typeface="Times New Roman" panose="02020603050405020304" pitchFamily="18" charset="0"/>
              </a:rPr>
              <a:t>Cr</a:t>
            </a:r>
            <a:r>
              <a:rPr lang="es-ES" sz="1200" dirty="0">
                <a:ea typeface="Times New Roman" panose="02020603050405020304" pitchFamily="18" charset="0"/>
              </a:rPr>
              <a:t>: velocidad relativa del flujo;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800100" algn="l"/>
              </a:tabLst>
            </a:pPr>
            <a:r>
              <a:rPr lang="es-ES" sz="1200" i="1" dirty="0">
                <a:ea typeface="Times New Roman" panose="02020603050405020304" pitchFamily="18" charset="0"/>
              </a:rPr>
              <a:t>C</a:t>
            </a:r>
            <a:r>
              <a:rPr lang="es-ES" sz="1200" dirty="0">
                <a:ea typeface="Times New Roman" panose="02020603050405020304" pitchFamily="18" charset="0"/>
              </a:rPr>
              <a:t>: velocidad absoluta del flujo</a:t>
            </a:r>
            <a:r>
              <a:rPr lang="es-ES" sz="1200" dirty="0" smtClean="0"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800100" algn="l"/>
              </a:tabLst>
            </a:pPr>
            <a:r>
              <a:rPr lang="el-GR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Angulo de la turbulencia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800100" algn="l"/>
              </a:tabLst>
            </a:pPr>
            <a:r>
              <a:rPr lang="el-GR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β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Angulo del alabe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800100" algn="l"/>
              </a:tabLst>
            </a:pP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Cm y Cu1 </a:t>
            </a:r>
            <a:r>
              <a:rPr lang="es-E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comp.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de la </a:t>
            </a:r>
            <a:r>
              <a:rPr lang="es-E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vel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abs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800100" algn="l"/>
              </a:tabLst>
            </a:pPr>
            <a:endParaRPr lang="es-EC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856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16507" b="10683"/>
          <a:stretch/>
        </p:blipFill>
        <p:spPr>
          <a:xfrm>
            <a:off x="2971800" y="685800"/>
            <a:ext cx="3200400" cy="17933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b="71874"/>
          <a:stretch/>
        </p:blipFill>
        <p:spPr>
          <a:xfrm>
            <a:off x="5239761" y="4876800"/>
            <a:ext cx="3145415" cy="223059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4934961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9760" y="3678906"/>
            <a:ext cx="3203707" cy="96929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539834" y="4267200"/>
            <a:ext cx="0" cy="137160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5800" y="4267200"/>
            <a:ext cx="8540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86400" y="2819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Q = 2.3 l/s = 36 </a:t>
            </a:r>
            <a:r>
              <a:rPr lang="es-EC" dirty="0" err="1" smtClean="0"/>
              <a:t>gpm</a:t>
            </a:r>
            <a:endParaRPr lang="en-US" dirty="0"/>
          </a:p>
        </p:txBody>
      </p:sp>
      <p:sp>
        <p:nvSpPr>
          <p:cNvPr id="22" name="Explosion 2 21"/>
          <p:cNvSpPr/>
          <p:nvPr/>
        </p:nvSpPr>
        <p:spPr>
          <a:xfrm>
            <a:off x="1463634" y="4196938"/>
            <a:ext cx="152400" cy="152400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48200" y="1828800"/>
            <a:ext cx="4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0054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34316"/>
          <a:stretch/>
        </p:blipFill>
        <p:spPr>
          <a:xfrm>
            <a:off x="2754237" y="685800"/>
            <a:ext cx="4285294" cy="3845864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 rotWithShape="1">
          <a:blip r:embed="rId4"/>
          <a:srcRect t="75706" r="34027"/>
          <a:stretch/>
        </p:blipFill>
        <p:spPr>
          <a:xfrm>
            <a:off x="2754236" y="4531664"/>
            <a:ext cx="2960763" cy="14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8690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4240" r="20623"/>
          <a:stretch/>
        </p:blipFill>
        <p:spPr>
          <a:xfrm>
            <a:off x="2450407" y="685800"/>
            <a:ext cx="4243186" cy="523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4310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-364" b="47662"/>
          <a:stretch/>
        </p:blipFill>
        <p:spPr>
          <a:xfrm>
            <a:off x="2026363" y="1409700"/>
            <a:ext cx="509127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3057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53717"/>
          <a:stretch/>
        </p:blipFill>
        <p:spPr>
          <a:xfrm>
            <a:off x="2297074" y="1844201"/>
            <a:ext cx="4549852" cy="31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9395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21980"/>
          <a:stretch/>
        </p:blipFill>
        <p:spPr>
          <a:xfrm>
            <a:off x="152400" y="735888"/>
            <a:ext cx="4648200" cy="5317064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 rotWithShape="1">
          <a:blip r:embed="rId4"/>
          <a:srcRect l="11342" t="76505" r="1763"/>
          <a:stretch/>
        </p:blipFill>
        <p:spPr>
          <a:xfrm>
            <a:off x="4648200" y="1247899"/>
            <a:ext cx="4036685" cy="1600200"/>
          </a:xfrm>
          <a:prstGeom prst="rect">
            <a:avLst/>
          </a:prstGeom>
        </p:spPr>
      </p:pic>
      <p:pic>
        <p:nvPicPr>
          <p:cNvPr id="7" name="Imagen 1"/>
          <p:cNvPicPr>
            <a:picLocks noChangeAspect="1"/>
          </p:cNvPicPr>
          <p:nvPr/>
        </p:nvPicPr>
        <p:blipFill rotWithShape="1">
          <a:blip r:embed="rId5"/>
          <a:srcRect b="77062"/>
          <a:stretch/>
        </p:blipFill>
        <p:spPr>
          <a:xfrm>
            <a:off x="4800600" y="3437906"/>
            <a:ext cx="3352800" cy="11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3591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4"/>
          <a:srcRect t="22207"/>
          <a:stretch/>
        </p:blipFill>
        <p:spPr>
          <a:xfrm>
            <a:off x="2438400" y="896017"/>
            <a:ext cx="4267200" cy="50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90101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62531"/>
          <a:stretch/>
        </p:blipFill>
        <p:spPr>
          <a:xfrm>
            <a:off x="2368813" y="2133600"/>
            <a:ext cx="440637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1283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 rotWithShape="1">
          <a:blip r:embed="rId4"/>
          <a:srcRect t="38430"/>
          <a:stretch/>
        </p:blipFill>
        <p:spPr>
          <a:xfrm>
            <a:off x="2628900" y="1551659"/>
            <a:ext cx="3886200" cy="375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4336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766355931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marL="914400" lvl="2" indent="0">
              <a:spcBef>
                <a:spcPts val="1200"/>
              </a:spcBef>
              <a:spcAft>
                <a:spcPts val="300"/>
              </a:spcAft>
              <a:buSzPts val="1200"/>
              <a:buNone/>
              <a:tabLst>
                <a:tab pos="457200" algn="l"/>
              </a:tabLst>
            </a:pPr>
            <a:endParaRPr lang="es-EC" sz="1800" b="1" dirty="0" smtClean="0">
              <a:latin typeface="+mj-lt"/>
            </a:endParaRPr>
          </a:p>
          <a:p>
            <a:pPr marL="715963" lvl="2" indent="0">
              <a:spcBef>
                <a:spcPts val="1200"/>
              </a:spcBef>
              <a:spcAft>
                <a:spcPts val="300"/>
              </a:spcAft>
              <a:buSzPts val="1200"/>
              <a:buNone/>
              <a:tabLst>
                <a:tab pos="457200" algn="l"/>
              </a:tabLst>
            </a:pPr>
            <a:r>
              <a:rPr lang="es-EC" b="1" dirty="0" smtClean="0"/>
              <a:t>ALTURA UTIL DE UNA BOMBA</a:t>
            </a:r>
            <a:endParaRPr lang="es-EC" b="1" dirty="0" smtClean="0"/>
          </a:p>
          <a:p>
            <a:pPr marL="715963" indent="0">
              <a:spcBef>
                <a:spcPts val="0"/>
              </a:spcBef>
              <a:buNone/>
            </a:pPr>
            <a:endParaRPr lang="es-EC" sz="1400" i="1" dirty="0" smtClean="0"/>
          </a:p>
          <a:p>
            <a:pPr marL="0" indent="0">
              <a:buNone/>
            </a:pPr>
            <a:endParaRPr lang="es-ES" sz="16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59" y="1723649"/>
            <a:ext cx="3842111" cy="252056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2131" y="4603073"/>
            <a:ext cx="84246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/>
            <a:r>
              <a:rPr lang="es-EC" sz="1400" dirty="0" smtClean="0"/>
              <a:t>El cambio del momento angular de las masas dm de entrada y de salida, </a:t>
            </a:r>
            <a:r>
              <a:rPr lang="es-EC" sz="1400" dirty="0"/>
              <a:t>es igual al par de </a:t>
            </a:r>
            <a:r>
              <a:rPr lang="es-EC" sz="1400" dirty="0" smtClean="0"/>
              <a:t>fuerzas hidráulicas resultantes </a:t>
            </a:r>
            <a:r>
              <a:rPr lang="es-EC" sz="1400" dirty="0"/>
              <a:t>sobre el </a:t>
            </a:r>
            <a:r>
              <a:rPr lang="es-EC" sz="1400" dirty="0" smtClean="0"/>
              <a:t>impeler, este momento se origina </a:t>
            </a:r>
            <a:r>
              <a:rPr lang="es-EC" sz="1400" dirty="0"/>
              <a:t>por el impulso del agua de </a:t>
            </a:r>
            <a:r>
              <a:rPr lang="es-EC" sz="1400" dirty="0" smtClean="0"/>
              <a:t>la </a:t>
            </a:r>
            <a:r>
              <a:rPr lang="es-EC" sz="1400" dirty="0"/>
              <a:t>vena con </a:t>
            </a:r>
            <a:r>
              <a:rPr lang="es-EC" sz="1400" dirty="0" smtClean="0"/>
              <a:t>respecto </a:t>
            </a:r>
            <a:r>
              <a:rPr lang="es-EC" sz="1400" dirty="0"/>
              <a:t>al eje </a:t>
            </a:r>
            <a:r>
              <a:rPr lang="es-EC" sz="1400" dirty="0" smtClean="0"/>
              <a:t>de rotación.  </a:t>
            </a:r>
            <a:endParaRPr lang="es-EC" sz="1600" dirty="0" smtClean="0"/>
          </a:p>
        </p:txBody>
      </p:sp>
      <p:sp>
        <p:nvSpPr>
          <p:cNvPr id="5" name="Rectángulo 4"/>
          <p:cNvSpPr/>
          <p:nvPr/>
        </p:nvSpPr>
        <p:spPr>
          <a:xfrm>
            <a:off x="4114800" y="161906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1463">
              <a:spcBef>
                <a:spcPts val="0"/>
              </a:spcBef>
              <a:buNone/>
            </a:pPr>
            <a:r>
              <a:rPr lang="es-EC" sz="1400" dirty="0"/>
              <a:t>Se considera como el momento angular generado por la masa de liquido que </a:t>
            </a:r>
            <a:r>
              <a:rPr lang="es-EC" sz="1400" dirty="0" smtClean="0"/>
              <a:t>pasa entre </a:t>
            </a:r>
            <a:r>
              <a:rPr lang="es-EC" sz="1400" dirty="0"/>
              <a:t>las aspas del impulsor.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456670" y="2484967"/>
            <a:ext cx="41383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consideremos una masa líquida que llene completamente (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el espacio entre dos aspas del impulsor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400" dirty="0" smtClean="0">
                <a:latin typeface="Times New Roman" panose="02020603050405020304" pitchFamily="18" charset="0"/>
              </a:rPr>
              <a:t>En (</a:t>
            </a:r>
            <a:r>
              <a:rPr lang="es-EC" sz="1400" dirty="0">
                <a:latin typeface="Times New Roman" panose="02020603050405020304" pitchFamily="18" charset="0"/>
              </a:rPr>
              <a:t>t </a:t>
            </a:r>
            <a:r>
              <a:rPr lang="es-EC" sz="1400" i="1" dirty="0">
                <a:latin typeface="Times New Roman" panose="02020603050405020304" pitchFamily="18" charset="0"/>
              </a:rPr>
              <a:t>= </a:t>
            </a:r>
            <a:r>
              <a:rPr lang="es-EC" sz="1400" dirty="0">
                <a:latin typeface="Times New Roman" panose="02020603050405020304" pitchFamily="18" charset="0"/>
              </a:rPr>
              <a:t>0) su posición es </a:t>
            </a:r>
            <a:r>
              <a:rPr lang="es-EC" sz="1400" i="1" dirty="0" err="1">
                <a:latin typeface="Times New Roman" panose="02020603050405020304" pitchFamily="18" charset="0"/>
              </a:rPr>
              <a:t>abcd</a:t>
            </a:r>
            <a:r>
              <a:rPr lang="es-EC" sz="1400" i="1" dirty="0">
                <a:latin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</a:rPr>
              <a:t>y después </a:t>
            </a:r>
            <a:r>
              <a:rPr lang="es-EC" sz="1400" dirty="0" smtClean="0">
                <a:latin typeface="Times New Roman" panose="02020603050405020304" pitchFamily="18" charset="0"/>
              </a:rPr>
              <a:t>intervalo </a:t>
            </a:r>
            <a:r>
              <a:rPr lang="es-EC" sz="1400" dirty="0">
                <a:latin typeface="Times New Roman" panose="02020603050405020304" pitchFamily="18" charset="0"/>
              </a:rPr>
              <a:t>de tiempo </a:t>
            </a:r>
            <a:r>
              <a:rPr lang="es-EC" sz="1400" dirty="0" err="1">
                <a:latin typeface="Times New Roman" panose="02020603050405020304" pitchFamily="18" charset="0"/>
              </a:rPr>
              <a:t>dt</a:t>
            </a:r>
            <a:r>
              <a:rPr lang="es-EC" sz="1400" dirty="0">
                <a:latin typeface="Times New Roman" panose="02020603050405020304" pitchFamily="18" charset="0"/>
              </a:rPr>
              <a:t> su </a:t>
            </a:r>
            <a:r>
              <a:rPr lang="es-EC" sz="1400" dirty="0" smtClean="0">
                <a:latin typeface="Times New Roman" panose="02020603050405020304" pitchFamily="18" charset="0"/>
              </a:rPr>
              <a:t>será </a:t>
            </a:r>
            <a:r>
              <a:rPr lang="es-EC" sz="1400" i="1" dirty="0" err="1">
                <a:latin typeface="Times New Roman" panose="02020603050405020304" pitchFamily="18" charset="0"/>
              </a:rPr>
              <a:t>efgh</a:t>
            </a:r>
            <a:r>
              <a:rPr lang="es-EC" sz="1400" i="1" dirty="0">
                <a:latin typeface="Times New Roman" panose="02020603050405020304" pitchFamily="18" charset="0"/>
              </a:rPr>
              <a:t>, </a:t>
            </a:r>
            <a:r>
              <a:rPr lang="es-EC" sz="1400" dirty="0">
                <a:latin typeface="Times New Roman" panose="02020603050405020304" pitchFamily="18" charset="0"/>
              </a:rPr>
              <a:t>al salir una capa de espesor diferencial a </a:t>
            </a:r>
            <a:r>
              <a:rPr lang="es-EC" sz="1400" i="1" dirty="0" err="1">
                <a:latin typeface="Times New Roman" panose="02020603050405020304" pitchFamily="18" charset="0"/>
              </a:rPr>
              <a:t>abef</a:t>
            </a:r>
            <a:r>
              <a:rPr lang="es-EC" sz="1400" i="1" dirty="0">
                <a:latin typeface="Times New Roman" panose="02020603050405020304" pitchFamily="18" charset="0"/>
              </a:rPr>
              <a:t>. </a:t>
            </a:r>
            <a:r>
              <a:rPr lang="es-EC" sz="1400" dirty="0">
                <a:latin typeface="Times New Roman" panose="02020603050405020304" pitchFamily="18" charset="0"/>
              </a:rPr>
              <a:t>Esta es igual a la masa líquida </a:t>
            </a:r>
            <a:r>
              <a:rPr lang="es-EC" sz="1400" dirty="0" smtClean="0">
                <a:latin typeface="Times New Roman" panose="02020603050405020304" pitchFamily="18" charset="0"/>
              </a:rPr>
              <a:t>que entra </a:t>
            </a:r>
            <a:r>
              <a:rPr lang="es-EC" sz="1400" dirty="0">
                <a:latin typeface="Times New Roman" panose="02020603050405020304" pitchFamily="18" charset="0"/>
              </a:rPr>
              <a:t>en un intervalo de tiempo </a:t>
            </a:r>
            <a:r>
              <a:rPr lang="es-EC" sz="1400" dirty="0" err="1">
                <a:latin typeface="Times New Roman" panose="02020603050405020304" pitchFamily="18" charset="0"/>
              </a:rPr>
              <a:t>dt</a:t>
            </a:r>
            <a:r>
              <a:rPr lang="es-EC" sz="1400" dirty="0">
                <a:latin typeface="Times New Roman" panose="02020603050405020304" pitchFamily="18" charset="0"/>
              </a:rPr>
              <a:t> y está representada por </a:t>
            </a:r>
            <a:r>
              <a:rPr lang="es-EC" sz="1400" i="1" dirty="0" err="1">
                <a:latin typeface="Times New Roman" panose="02020603050405020304" pitchFamily="18" charset="0"/>
              </a:rPr>
              <a:t>cdgh</a:t>
            </a:r>
            <a:r>
              <a:rPr lang="es-EC" sz="1400" i="1" dirty="0">
                <a:latin typeface="Times New Roman" panose="02020603050405020304" pitchFamily="18" charset="0"/>
              </a:rPr>
              <a:t>. </a:t>
            </a:r>
            <a:r>
              <a:rPr lang="es-EC" sz="1400" dirty="0">
                <a:latin typeface="Times New Roman" panose="02020603050405020304" pitchFamily="18" charset="0"/>
              </a:rPr>
              <a:t>La parte </a:t>
            </a:r>
            <a:r>
              <a:rPr lang="es-EC" sz="1400" i="1" dirty="0" err="1">
                <a:latin typeface="Times New Roman" panose="02020603050405020304" pitchFamily="18" charset="0"/>
              </a:rPr>
              <a:t>abgh</a:t>
            </a:r>
            <a:r>
              <a:rPr lang="es-EC" sz="1400" i="1" dirty="0">
                <a:latin typeface="Times New Roman" panose="02020603050405020304" pitchFamily="18" charset="0"/>
              </a:rPr>
              <a:t> </a:t>
            </a:r>
            <a:r>
              <a:rPr lang="es-EC" sz="1400" dirty="0">
                <a:latin typeface="Times New Roman" panose="02020603050405020304" pitchFamily="18" charset="0"/>
              </a:rPr>
              <a:t>del líquido </a:t>
            </a:r>
            <a:r>
              <a:rPr lang="es-EC" sz="1400" dirty="0" smtClean="0">
                <a:latin typeface="Times New Roman" panose="02020603050405020304" pitchFamily="18" charset="0"/>
              </a:rPr>
              <a:t>contenido entre </a:t>
            </a:r>
            <a:r>
              <a:rPr lang="es-EC" sz="1400" dirty="0">
                <a:latin typeface="Times New Roman" panose="02020603050405020304" pitchFamily="18" charset="0"/>
              </a:rPr>
              <a:t>las aspas, no cambia su momento hidráulico.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69079095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07511928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84134062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4094952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462495210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66825890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sp>
        <p:nvSpPr>
          <p:cNvPr id="2" name="Rectángulo 1"/>
          <p:cNvSpPr/>
          <p:nvPr/>
        </p:nvSpPr>
        <p:spPr>
          <a:xfrm>
            <a:off x="685800" y="914400"/>
            <a:ext cx="412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IMÁGENES PARA EXPLICACIONES 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 rotWithShape="1">
          <a:blip r:embed="rId4"/>
          <a:srcRect l="26984" t="29490" r="28571" b="30668"/>
          <a:stretch/>
        </p:blipFill>
        <p:spPr bwMode="auto">
          <a:xfrm>
            <a:off x="685800" y="1283732"/>
            <a:ext cx="426720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4" y="3485486"/>
            <a:ext cx="5048250" cy="256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589501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  <p:pic>
        <p:nvPicPr>
          <p:cNvPr id="4" name="Imagen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1" y="762000"/>
            <a:ext cx="3964459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455141" y="4114800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ea typeface="Times New Roman" panose="02020603050405020304" pitchFamily="18" charset="0"/>
                <a:cs typeface="Arial" panose="020B0604020202020204" pitchFamily="34" charset="0"/>
              </a:rPr>
              <a:t>Operación en Serie Curvas H – Q</a:t>
            </a:r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07" y="762000"/>
            <a:ext cx="4130993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4704735" y="4122499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ea typeface="Times New Roman" panose="02020603050405020304" pitchFamily="18" charset="0"/>
                <a:cs typeface="Arial" panose="020B0604020202020204" pitchFamily="34" charset="0"/>
              </a:rPr>
              <a:t>Operación en Paralelo Curvas H – Q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036315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58439476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Rectangle 11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57200" y="533400"/>
                <a:ext cx="8229600" cy="5592763"/>
              </a:xfrm>
            </p:spPr>
            <p:txBody>
              <a:bodyPr/>
              <a:lstStyle/>
              <a:p>
                <a:pPr marL="914400" lvl="2" indent="0">
                  <a:spcBef>
                    <a:spcPts val="1200"/>
                  </a:spcBef>
                  <a:spcAft>
                    <a:spcPts val="300"/>
                  </a:spcAft>
                  <a:buSzPts val="1200"/>
                  <a:buNone/>
                  <a:tabLst>
                    <a:tab pos="457200" algn="l"/>
                  </a:tabLst>
                </a:pPr>
                <a:endParaRPr lang="es-EC" sz="1800" b="1" dirty="0" smtClean="0">
                  <a:latin typeface="+mj-lt"/>
                </a:endParaRPr>
              </a:p>
              <a:p>
                <a:pPr marL="715963" lvl="2" indent="0">
                  <a:spcBef>
                    <a:spcPts val="1200"/>
                  </a:spcBef>
                  <a:spcAft>
                    <a:spcPts val="300"/>
                  </a:spcAft>
                  <a:buSzPts val="1200"/>
                  <a:buNone/>
                  <a:tabLst>
                    <a:tab pos="457200" algn="l"/>
                  </a:tabLst>
                </a:pPr>
                <a:r>
                  <a:rPr lang="es-EC" b="1" dirty="0" smtClean="0"/>
                  <a:t>ANÁLISIS DIMENSIONAL</a:t>
                </a:r>
              </a:p>
              <a:p>
                <a:pPr marL="715963" indent="0">
                  <a:spcBef>
                    <a:spcPts val="0"/>
                  </a:spcBef>
                  <a:buNone/>
                </a:pPr>
                <a:endParaRPr lang="es-EC" sz="1400" i="1" dirty="0" smtClean="0"/>
              </a:p>
              <a:p>
                <a:pPr marL="715963" indent="0">
                  <a:spcBef>
                    <a:spcPts val="0"/>
                  </a:spcBef>
                  <a:buNone/>
                </a:pPr>
                <a:r>
                  <a:rPr lang="es-EC" sz="1800" dirty="0" smtClean="0"/>
                  <a:t>Sirve para la ley de semejanzas.</a:t>
                </a:r>
              </a:p>
              <a:p>
                <a:pPr marL="715963" indent="0">
                  <a:spcBef>
                    <a:spcPts val="0"/>
                  </a:spcBef>
                  <a:buNone/>
                </a:pPr>
                <a:endParaRPr lang="es-EC" sz="1800" i="1" dirty="0"/>
              </a:p>
              <a:p>
                <a:pPr marL="715963" indent="0">
                  <a:spcBef>
                    <a:spcPts val="0"/>
                  </a:spcBef>
                  <a:buNone/>
                </a:pPr>
                <a:r>
                  <a:rPr lang="es-EC" sz="1800" i="1" dirty="0" smtClean="0"/>
                  <a:t>Q </a:t>
                </a:r>
                <a:r>
                  <a:rPr lang="es-EC" sz="1800" i="1" dirty="0"/>
                  <a:t>=  Caudal				</a:t>
                </a:r>
                <a:r>
                  <a:rPr lang="es-EC" sz="1800" i="1" dirty="0" smtClean="0"/>
                  <a:t>	</a:t>
                </a:r>
                <a:r>
                  <a:rPr lang="es-EC" sz="1800" i="1" dirty="0"/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C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C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EC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C" sz="1800" i="1">
                                    <a:latin typeface="Cambria Math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s-EC" sz="1800" i="1"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s-EC" sz="1800" i="1">
                                <a:latin typeface="Cambria Math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endParaRPr lang="es-EC" sz="1800" dirty="0"/>
              </a:p>
              <a:p>
                <a:pPr marL="715963" indent="0">
                  <a:spcBef>
                    <a:spcPts val="0"/>
                  </a:spcBef>
                  <a:buNone/>
                </a:pPr>
                <a:r>
                  <a:rPr lang="es-EC" sz="1800" i="1" dirty="0"/>
                  <a:t>n = Velocidad de rotación	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C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C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sz="18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EC" sz="1800" i="1">
                                <a:latin typeface="Cambria Math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endParaRPr lang="es-EC" sz="1800" dirty="0"/>
              </a:p>
              <a:p>
                <a:pPr marL="715963" indent="0">
                  <a:spcBef>
                    <a:spcPts val="0"/>
                  </a:spcBef>
                  <a:buNone/>
                </a:pPr>
                <a:r>
                  <a:rPr lang="es-EC" sz="1800" i="1" dirty="0"/>
                  <a:t>D = Diámetro externo del impulsor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C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sz="1800" i="1">
                            <a:latin typeface="Cambria Math"/>
                          </a:rPr>
                          <m:t>𝐿</m:t>
                        </m:r>
                      </m:e>
                    </m:d>
                  </m:oMath>
                </a14:m>
                <a:endParaRPr lang="es-EC" sz="1800" dirty="0"/>
              </a:p>
              <a:p>
                <a:pPr marL="715963" indent="0">
                  <a:spcBef>
                    <a:spcPts val="0"/>
                  </a:spcBef>
                  <a:buNone/>
                </a:pPr>
                <a:r>
                  <a:rPr lang="es-EC" sz="1800" i="1" dirty="0"/>
                  <a:t>ρ  = Densidad del fluido	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C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C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sz="1800" i="1">
                                <a:latin typeface="Cambria Math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s-EC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C" sz="1800" i="1">
                                    <a:latin typeface="Cambria Math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s-EC" sz="1800" i="1"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s-EC" sz="1800" dirty="0"/>
              </a:p>
              <a:p>
                <a:pPr marL="715963" indent="0">
                  <a:spcBef>
                    <a:spcPts val="0"/>
                  </a:spcBef>
                  <a:buNone/>
                </a:pPr>
                <a:r>
                  <a:rPr lang="es-EC" sz="1800" i="1" dirty="0"/>
                  <a:t>μ = Viscosidad del fluido	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C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C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sz="1800" i="1">
                                <a:latin typeface="Cambria Math"/>
                              </a:rPr>
                              <m:t>𝑀</m:t>
                            </m:r>
                          </m:num>
                          <m:den>
                            <m:r>
                              <a:rPr lang="es-EC" sz="1800" i="1">
                                <a:latin typeface="Cambria Math"/>
                              </a:rPr>
                              <m:t>𝐿𝑡</m:t>
                            </m:r>
                          </m:den>
                        </m:f>
                      </m:e>
                    </m:d>
                  </m:oMath>
                </a14:m>
                <a:endParaRPr lang="es-EC" sz="1800" dirty="0"/>
              </a:p>
              <a:p>
                <a:pPr marL="715963" indent="0">
                  <a:spcBef>
                    <a:spcPts val="0"/>
                  </a:spcBef>
                  <a:buNone/>
                </a:pPr>
                <a:r>
                  <a:rPr lang="es-EC" sz="1800" i="1" dirty="0"/>
                  <a:t>E = Presión de descarga (Definida como </a:t>
                </a:r>
                <a:r>
                  <a:rPr lang="es-EC" sz="1800" i="1" dirty="0" err="1"/>
                  <a:t>gH</a:t>
                </a:r>
                <a:r>
                  <a:rPr lang="es-EC" sz="1800" i="1" dirty="0"/>
                  <a:t>)	</a:t>
                </a:r>
                <a:r>
                  <a:rPr lang="es-EC" sz="1800" i="1" dirty="0" smtClean="0"/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C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C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sz="1800" i="1">
                                <a:latin typeface="Cambria Math"/>
                              </a:rPr>
                              <m:t>𝑀𝐿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s-EC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C" sz="1800" i="1">
                                    <a:latin typeface="Cambria Math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s-EC" sz="1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s-EC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C" sz="18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s-EC" sz="1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s-EC" sz="1800" dirty="0"/>
              </a:p>
              <a:p>
                <a:pPr marL="715963" indent="0">
                  <a:buNone/>
                </a:pPr>
                <a:r>
                  <a:rPr lang="es-EC" sz="1800" i="1" dirty="0"/>
                  <a:t>Y la ecuación general es:</a:t>
                </a:r>
                <a:endParaRPr lang="es-EC" sz="1800" dirty="0"/>
              </a:p>
              <a:p>
                <a:pPr marL="0" indent="0">
                  <a:buNone/>
                </a:pPr>
                <a:endParaRPr lang="es-EC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800" i="1">
                              <a:latin typeface="Cambria Math"/>
                            </a:rPr>
                            <m:t>𝑄</m:t>
                          </m:r>
                          <m:r>
                            <a:rPr lang="es-EC" sz="1800" i="1">
                              <a:latin typeface="Cambria Math"/>
                            </a:rPr>
                            <m:t>,</m:t>
                          </m:r>
                          <m:r>
                            <a:rPr lang="es-EC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C" sz="1800" i="1">
                              <a:latin typeface="Cambria Math"/>
                            </a:rPr>
                            <m:t>,</m:t>
                          </m:r>
                          <m:r>
                            <a:rPr lang="es-EC" sz="1800" i="1">
                              <a:latin typeface="Cambria Math"/>
                            </a:rPr>
                            <m:t>𝐷</m:t>
                          </m:r>
                          <m:r>
                            <a:rPr lang="es-EC" sz="1800" i="1">
                              <a:latin typeface="Cambria Math"/>
                            </a:rPr>
                            <m:t>,</m:t>
                          </m:r>
                          <m:r>
                            <a:rPr lang="es-EC" sz="1800" i="1">
                              <a:latin typeface="Cambria Math"/>
                            </a:rPr>
                            <m:t>𝜌</m:t>
                          </m:r>
                          <m:r>
                            <a:rPr lang="es-EC" sz="1800" i="1">
                              <a:latin typeface="Cambria Math"/>
                            </a:rPr>
                            <m:t>,</m:t>
                          </m:r>
                          <m:r>
                            <a:rPr lang="es-EC" sz="1800" i="1">
                              <a:latin typeface="Cambria Math"/>
                            </a:rPr>
                            <m:t>𝜇</m:t>
                          </m:r>
                          <m:r>
                            <a:rPr lang="es-EC" sz="1800" i="1">
                              <a:latin typeface="Cambria Math"/>
                            </a:rPr>
                            <m:t>,</m:t>
                          </m:r>
                          <m:r>
                            <a:rPr lang="es-EC" sz="1800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s-EC" sz="1800" i="1">
                          <a:latin typeface="Cambria Math"/>
                        </a:rPr>
                        <m:t>=</m:t>
                      </m:r>
                      <m:r>
                        <a:rPr lang="es-EC" sz="180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EC" sz="1800" dirty="0"/>
              </a:p>
              <a:p>
                <a:pPr marL="0" indent="0">
                  <a:buNone/>
                </a:pPr>
                <a:endParaRPr lang="es-ES" sz="1600" dirty="0" smtClean="0"/>
              </a:p>
            </p:txBody>
          </p:sp>
        </mc:Choice>
        <mc:Fallback xmlns="">
          <p:sp>
            <p:nvSpPr>
              <p:cNvPr id="5123" name="Rectangle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57200" y="533400"/>
                <a:ext cx="8229600" cy="5592763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76641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523504" y="1029042"/>
            <a:ext cx="7620000" cy="4722505"/>
          </a:xfrm>
        </p:spPr>
        <p:txBody>
          <a:bodyPr/>
          <a:lstStyle/>
          <a:p>
            <a:pPr marL="0" indent="0">
              <a:buNone/>
            </a:pPr>
            <a:endParaRPr lang="es-EC" sz="1400" dirty="0" smtClean="0"/>
          </a:p>
          <a:p>
            <a:pPr marL="0" indent="0">
              <a:buNone/>
            </a:pPr>
            <a:endParaRPr lang="es-EC" sz="1400" dirty="0"/>
          </a:p>
          <a:p>
            <a:pPr marL="266700" indent="0" algn="just">
              <a:buNone/>
              <a:tabLst>
                <a:tab pos="7535863" algn="l"/>
              </a:tabLst>
            </a:pPr>
            <a:r>
              <a:rPr lang="es-EC" sz="1800" dirty="0" smtClean="0"/>
              <a:t>Predecir </a:t>
            </a:r>
            <a:r>
              <a:rPr lang="es-EC" sz="1800" dirty="0"/>
              <a:t>el rendimiento de las </a:t>
            </a:r>
            <a:r>
              <a:rPr lang="es-EC" sz="1800" dirty="0" smtClean="0"/>
              <a:t>máquinas operando </a:t>
            </a:r>
            <a:r>
              <a:rPr lang="es-EC" sz="1800" dirty="0"/>
              <a:t>a diferentes </a:t>
            </a:r>
            <a:r>
              <a:rPr lang="es-EC" sz="1800" dirty="0" smtClean="0"/>
              <a:t>condiciones.</a:t>
            </a:r>
            <a:endParaRPr lang="es-EC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533400" y="2438400"/>
                <a:ext cx="3200400" cy="1903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4922520" algn="l"/>
                  </a:tabLst>
                </a:pPr>
                <a:r>
                  <a:rPr lang="es-EC" i="1" dirty="0">
                    <a:latin typeface="+mn-lt"/>
                    <a:ea typeface="Times New Roman" panose="02020603050405020304" pitchFamily="18" charset="0"/>
                  </a:rPr>
                  <a:t> Parámetro de flujo  =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EC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num>
                      <m:den>
                        <m:r>
                          <a:rPr lang="es-EC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sSup>
                          <m:sSupPr>
                            <m:ctrlPr>
                              <a:rPr lang="es-EC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s-EC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s-EC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s-EC" i="1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endParaRPr lang="es-EC" i="1" dirty="0" smtClean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4922520" algn="l"/>
                  </a:tabLst>
                </a:pPr>
                <a:r>
                  <a:rPr lang="es-EC" i="1" dirty="0" smtClean="0">
                    <a:effectLst/>
                    <a:latin typeface="+mn-lt"/>
                    <a:ea typeface="Times New Roman" panose="02020603050405020304" pitchFamily="18" charset="0"/>
                  </a:rPr>
                  <a:t>Parámetro </a:t>
                </a:r>
                <a:r>
                  <a:rPr lang="es-EC" i="1" dirty="0">
                    <a:effectLst/>
                    <a:latin typeface="+mn-lt"/>
                    <a:ea typeface="Times New Roman" panose="02020603050405020304" pitchFamily="18" charset="0"/>
                  </a:rPr>
                  <a:t>de altura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EC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𝑔𝐻</m:t>
                        </m:r>
                      </m:num>
                      <m:den>
                        <m:sSup>
                          <m:sSupPr>
                            <m:ctrlPr>
                              <a:rPr lang="es-EC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C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s-EC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𝑛𝐷</m:t>
                                </m:r>
                              </m:e>
                            </m:d>
                          </m:e>
                          <m:sup>
                            <m:r>
                              <a:rPr lang="es-EC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s-EC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r>
                  <a:rPr lang="es-EC" i="1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s-EC" i="1" dirty="0" smtClean="0">
                    <a:effectLst/>
                    <a:latin typeface="+mn-lt"/>
                    <a:ea typeface="Times New Roman" panose="02020603050405020304" pitchFamily="18" charset="0"/>
                  </a:rPr>
                  <a:t>Velocidad </a:t>
                </a:r>
                <a:r>
                  <a:rPr lang="es-EC" i="1" dirty="0">
                    <a:effectLst/>
                    <a:latin typeface="+mn-lt"/>
                    <a:ea typeface="Times New Roman" panose="02020603050405020304" pitchFamily="18" charset="0"/>
                  </a:rPr>
                  <a:t>específica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EC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s-EC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ad>
                          <m:radPr>
                            <m:degHide m:val="on"/>
                            <m:ctrlPr>
                              <a:rPr lang="es-EC" i="1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s-EC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</m:rad>
                      </m:num>
                      <m:den>
                        <m:sSup>
                          <m:sSupPr>
                            <m:ctrlPr>
                              <a:rPr lang="es-EC" i="1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C" i="1"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s-EC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𝑔𝐻</m:t>
                                </m:r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s-EC" i="1"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s-EC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s-EC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endParaRPr lang="es-EC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438400"/>
                <a:ext cx="3200400" cy="1903791"/>
              </a:xfrm>
              <a:prstGeom prst="rect">
                <a:avLst/>
              </a:prstGeom>
              <a:blipFill rotWithShape="1">
                <a:blip r:embed="rId4"/>
                <a:stretch>
                  <a:fillRect l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267200" y="2651062"/>
                <a:ext cx="3962400" cy="1555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/>
                          </a:rPr>
                          <m:t>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pt-B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/>
                          </a:rPr>
                          <m:t>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dirty="0">
                    <a:latin typeface="+mn-lt"/>
                  </a:rPr>
                  <a:t>      </a:t>
                </a:r>
                <a:r>
                  <a:rPr lang="pt-BR" dirty="0" smtClean="0">
                    <a:latin typeface="+mn-lt"/>
                  </a:rPr>
                  <a:t>O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  <m:sup>
                            <m:r>
                              <a:rPr lang="pt-BR" i="1">
                                <a:latin typeface="Cambria Math"/>
                              </a:rPr>
                              <m:t>3</m:t>
                            </m:r>
                          </m:sup>
                        </m:sSubSup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pt-BR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b>
                          <m:sup>
                            <m:r>
                              <a:rPr lang="pt-BR" i="1">
                                <a:latin typeface="Cambria Math"/>
                              </a:rPr>
                              <m:t>3</m:t>
                            </m:r>
                          </m:sup>
                        </m:sSubSup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endParaRPr lang="es-EC" dirty="0" smtClean="0">
                  <a:latin typeface="+mn-lt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pt-B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dirty="0" smtClean="0">
                    <a:latin typeface="+mn-lt"/>
                  </a:rPr>
                  <a:t>	     O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𝑔𝐻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pt-BR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𝑔𝐻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pt-BR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s-EC" dirty="0" smtClean="0">
                  <a:latin typeface="+mn-lt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Π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pt-BR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/>
                          </a:rPr>
                          <m:t>∅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Π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dirty="0">
                    <a:latin typeface="+mn-lt"/>
                  </a:rPr>
                  <a:t>   </a:t>
                </a:r>
                <a:r>
                  <a:rPr lang="pt-BR" dirty="0" smtClean="0">
                    <a:latin typeface="+mn-lt"/>
                  </a:rPr>
                  <a:t>O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𝑠𝑝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  <m:sSubSup>
                          <m:sSub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  <m:sup>
                            <m:r>
                              <a:rPr lang="pt-BR" i="1">
                                <a:latin typeface="Cambria Math"/>
                              </a:rPr>
                              <m:t>5</m:t>
                            </m:r>
                          </m:sup>
                        </m:sSubSup>
                        <m:sSubSup>
                          <m:sSub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  <m:sup>
                            <m:r>
                              <a:rPr lang="pt-BR" i="1">
                                <a:latin typeface="Cambria Math"/>
                              </a:rPr>
                              <m:t>3</m:t>
                            </m:r>
                          </m:sup>
                        </m:sSubSup>
                      </m:den>
                    </m:f>
                    <m:r>
                      <a:rPr 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𝑠𝑚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  <m:sSubSup>
                          <m:sSub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b>
                          <m:sup>
                            <m:r>
                              <a:rPr lang="pt-BR" i="1">
                                <a:latin typeface="Cambria Math"/>
                              </a:rPr>
                              <m:t>5</m:t>
                            </m:r>
                          </m:sup>
                        </m:sSubSup>
                        <m:sSubSup>
                          <m:sSub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b>
                          <m:sup>
                            <m:r>
                              <a:rPr lang="pt-BR" i="1">
                                <a:latin typeface="Cambria Math"/>
                              </a:rPr>
                              <m:t>3</m:t>
                            </m:r>
                          </m:sup>
                        </m:sSubSup>
                      </m:den>
                    </m:f>
                  </m:oMath>
                </a14:m>
                <a:endParaRPr lang="es-EC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651062"/>
                <a:ext cx="3962400" cy="1555875"/>
              </a:xfrm>
              <a:prstGeom prst="rect">
                <a:avLst/>
              </a:prstGeom>
              <a:blipFill rotWithShape="1">
                <a:blip r:embed="rId5"/>
                <a:stretch>
                  <a:fillRect l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46430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90546"/>
              </p:ext>
            </p:extLst>
          </p:nvPr>
        </p:nvGraphicFramePr>
        <p:xfrm>
          <a:off x="457200" y="1600200"/>
          <a:ext cx="8229601" cy="32004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82913"/>
                <a:gridCol w="1335754"/>
                <a:gridCol w="1398957"/>
                <a:gridCol w="1692332"/>
                <a:gridCol w="2319645"/>
              </a:tblGrid>
              <a:tr h="7318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CONSTANTE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CAUDAL (Q)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ALTURA (H)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POTENCIA  (W)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COMENTARIO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315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αD</a:t>
                      </a:r>
                      <a:r>
                        <a:rPr lang="es-EC" sz="1600" baseline="30000" dirty="0">
                          <a:effectLst/>
                        </a:rPr>
                        <a:t>3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αD</a:t>
                      </a:r>
                      <a:r>
                        <a:rPr lang="es-EC" sz="1600" baseline="30000" dirty="0">
                          <a:effectLst/>
                        </a:rPr>
                        <a:t>2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αD</a:t>
                      </a:r>
                      <a:r>
                        <a:rPr lang="es-EC" sz="1600" baseline="30000" dirty="0">
                          <a:effectLst/>
                        </a:rPr>
                        <a:t>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Traslado a escala de un tamaño de bomba a otro.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369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αn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αn</a:t>
                      </a:r>
                      <a:r>
                        <a:rPr lang="es-EC" sz="1600" baseline="300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αn</a:t>
                      </a:r>
                      <a:r>
                        <a:rPr lang="es-EC" sz="1600" baseline="30000" dirty="0">
                          <a:effectLst/>
                        </a:rPr>
                        <a:t>3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Traslado a escala las características de una bomba a otra velocidad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20058</TotalTime>
  <Words>2058</Words>
  <Application>Microsoft Office PowerPoint</Application>
  <PresentationFormat>Presentación en pantalla (4:3)</PresentationFormat>
  <Paragraphs>797</Paragraphs>
  <Slides>67</Slides>
  <Notes>59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4" baseType="lpstr">
      <vt:lpstr>Arial</vt:lpstr>
      <vt:lpstr>Calibri</vt:lpstr>
      <vt:lpstr>Cambria Math</vt:lpstr>
      <vt:lpstr>Times New Roman</vt:lpstr>
      <vt:lpstr>Wingdings</vt:lpstr>
      <vt:lpstr>Office Theme</vt:lpstr>
      <vt:lpstr>Hoja de cálculo</vt:lpstr>
      <vt:lpstr>      TÍTULO DEL PROYECTO   “MODERNIZACIÓN DEL SET DE BOMBAS CENTRIFUGAS MARCA GILBERT GILKES Y DISEÑO CONSTRUCCIÓN DE DOS IMPULSORES INTERCAMBIABLES PARA LAS PRÁCTICAS EXPERIMENTALES DEL LABORATORIO de turbomÁquinas del DECEM.”     PROYECTO PREVIO A LA OBTENCIÓN DEL TÍTULO DE INGENIERO MECÁNICO    JUAN GABRIEL BURNEO ENCALADA DIEGO PAÚL AVILÉS CABRERA     DIRECTOR: Ing. Oswaldo Mariño CODIRECTOR: Ing. Edgardo Fernández   Sangolquí, 2012 – Septiembre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CARACTERÍSTICAS TÉCNICAS</vt:lpstr>
      <vt:lpstr>Especificaciones Técnicas del Set de Bombas Centrifugas Marca GILKES</vt:lpstr>
      <vt:lpstr>DIAGRAMA DEL EQUIPO</vt:lpstr>
      <vt:lpstr>MODERNIZACIÓN DE LA MÁQUINA</vt:lpstr>
      <vt:lpstr>Presentación de PowerPoint</vt:lpstr>
      <vt:lpstr>SENSORES E INSTRUMENTOS PREVIOS DE LA MAQUINA</vt:lpstr>
      <vt:lpstr>SENSOR DE CAUDAL</vt:lpstr>
      <vt:lpstr>SENSOR DE TORQUE</vt:lpstr>
      <vt:lpstr>SENSOR DE RPM</vt:lpstr>
      <vt:lpstr>SENSOR DE PRESIÓN</vt:lpstr>
      <vt:lpstr>SENSOR DE NIVEL DE AGUA</vt:lpstr>
      <vt:lpstr>TRANSDUCTOR DE CORRIENTE</vt:lpstr>
      <vt:lpstr>Presentación de PowerPoint</vt:lpstr>
      <vt:lpstr>MEDICION DE CORRIENTE</vt:lpstr>
      <vt:lpstr>MEDICION DE SENSOR DE PRESION</vt:lpstr>
      <vt:lpstr>MEDICION DE SENSOR RPM</vt:lpstr>
      <vt:lpstr>MEDICION SENSOR DE CAUDAL</vt:lpstr>
      <vt:lpstr>MEDICION SENSOR DE TORQUE</vt:lpstr>
      <vt:lpstr>Presentación de PowerPoint</vt:lpstr>
      <vt:lpstr>Presentación de PowerPoint</vt:lpstr>
      <vt:lpstr>Presentación de PowerPoint</vt:lpstr>
      <vt:lpstr>Número de Reynolds</vt:lpstr>
      <vt:lpstr>Presentación de PowerPoint</vt:lpstr>
      <vt:lpstr>CÁLCULOS DE PÉRDIDAS EN EL SISTEMA</vt:lpstr>
      <vt:lpstr>Presentación de PowerPoint</vt:lpstr>
      <vt:lpstr>Pérdida Total en el Sistema</vt:lpstr>
      <vt:lpstr>Presentación de PowerPoint</vt:lpstr>
      <vt:lpstr>Cálculo de Altura Útil</vt:lpstr>
      <vt:lpstr>Cálculo de Potencias</vt:lpstr>
      <vt:lpstr>Presentación de PowerPoint</vt:lpstr>
      <vt:lpstr>Presentación de PowerPoint</vt:lpstr>
      <vt:lpstr>CALCULO DEL NPSH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y Construcción de una Compactadora Hidráulica de chatarra CON CAPACIDAD DE 70 TONELADAS, de MOVIMIENTO ANGULAR, para la empresa “Recicladora Mejía”  Carlos Alberto rivera rosas Oscar David Mejía Zambrano   Director: Ing. Fernando Montenegro Codirector: Ing. Carlos SuntaxI………….</dc:title>
  <dc:creator>Charly</dc:creator>
  <cp:lastModifiedBy>Juan Gabriel Burneo Encalada</cp:lastModifiedBy>
  <cp:revision>134</cp:revision>
  <dcterms:created xsi:type="dcterms:W3CDTF">2009-11-10T19:49:23Z</dcterms:created>
  <dcterms:modified xsi:type="dcterms:W3CDTF">2013-10-18T14:20:27Z</dcterms:modified>
</cp:coreProperties>
</file>