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2" r:id="rId3"/>
    <p:sldId id="280" r:id="rId4"/>
    <p:sldId id="264" r:id="rId5"/>
    <p:sldId id="259" r:id="rId6"/>
    <p:sldId id="281" r:id="rId7"/>
    <p:sldId id="263" r:id="rId8"/>
    <p:sldId id="258" r:id="rId9"/>
    <p:sldId id="279" r:id="rId10"/>
    <p:sldId id="261" r:id="rId11"/>
    <p:sldId id="288" r:id="rId12"/>
    <p:sldId id="278" r:id="rId13"/>
    <p:sldId id="282" r:id="rId14"/>
    <p:sldId id="283" r:id="rId15"/>
    <p:sldId id="284" r:id="rId16"/>
    <p:sldId id="285" r:id="rId17"/>
    <p:sldId id="286" r:id="rId18"/>
    <p:sldId id="287" r:id="rId19"/>
    <p:sldId id="290" r:id="rId20"/>
    <p:sldId id="265" r:id="rId21"/>
    <p:sldId id="268" r:id="rId22"/>
    <p:sldId id="271" r:id="rId23"/>
    <p:sldId id="266" r:id="rId24"/>
    <p:sldId id="289" r:id="rId25"/>
    <p:sldId id="270" r:id="rId26"/>
    <p:sldId id="269" r:id="rId27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F42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59209-1AAA-4F54-AEFD-45204EC9B810}" type="datetimeFigureOut">
              <a:rPr lang="es-EC" smtClean="0"/>
              <a:pPr/>
              <a:t>03/12/2013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51D54-963C-4EE8-AD48-3FFA5EA36BE9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1</a:t>
            </a:fld>
            <a:endParaRPr lang="es-EC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10</a:t>
            </a:fld>
            <a:endParaRPr lang="es-EC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11</a:t>
            </a:fld>
            <a:endParaRPr lang="es-EC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12</a:t>
            </a:fld>
            <a:endParaRPr lang="es-EC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13</a:t>
            </a:fld>
            <a:endParaRPr lang="es-EC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14</a:t>
            </a:fld>
            <a:endParaRPr lang="es-EC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15</a:t>
            </a:fld>
            <a:endParaRPr lang="es-EC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16</a:t>
            </a:fld>
            <a:endParaRPr lang="es-EC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17</a:t>
            </a:fld>
            <a:endParaRPr lang="es-EC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18</a:t>
            </a:fld>
            <a:endParaRPr lang="es-EC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19</a:t>
            </a:fld>
            <a:endParaRPr lang="es-EC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2</a:t>
            </a:fld>
            <a:endParaRPr lang="es-EC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20</a:t>
            </a:fld>
            <a:endParaRPr lang="es-EC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21</a:t>
            </a:fld>
            <a:endParaRPr lang="es-EC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22</a:t>
            </a:fld>
            <a:endParaRPr lang="es-EC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23</a:t>
            </a:fld>
            <a:endParaRPr lang="es-EC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24</a:t>
            </a:fld>
            <a:endParaRPr lang="es-EC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25</a:t>
            </a:fld>
            <a:endParaRPr lang="es-EC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26</a:t>
            </a:fld>
            <a:endParaRPr lang="es-EC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3</a:t>
            </a:fld>
            <a:endParaRPr lang="es-EC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4</a:t>
            </a:fld>
            <a:endParaRPr lang="es-EC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5</a:t>
            </a:fld>
            <a:endParaRPr lang="es-EC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6</a:t>
            </a:fld>
            <a:endParaRPr lang="es-EC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7</a:t>
            </a:fld>
            <a:endParaRPr lang="es-EC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8</a:t>
            </a:fld>
            <a:endParaRPr lang="es-EC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51D54-963C-4EE8-AD48-3FFA5EA36BE9}" type="slidenum">
              <a:rPr lang="es-EC" smtClean="0"/>
              <a:pPr/>
              <a:t>9</a:t>
            </a:fld>
            <a:endParaRPr lang="es-EC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0970-50EB-4182-98C4-FA062314EC66}" type="datetimeFigureOut">
              <a:rPr lang="es-EC" smtClean="0"/>
              <a:pPr/>
              <a:t>03/12/2013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F43F-46AF-4A2D-B73B-26DE20F11B2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0970-50EB-4182-98C4-FA062314EC66}" type="datetimeFigureOut">
              <a:rPr lang="es-EC" smtClean="0"/>
              <a:pPr/>
              <a:t>03/12/2013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F43F-46AF-4A2D-B73B-26DE20F11B2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0970-50EB-4182-98C4-FA062314EC66}" type="datetimeFigureOut">
              <a:rPr lang="es-EC" smtClean="0"/>
              <a:pPr/>
              <a:t>03/12/2013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F43F-46AF-4A2D-B73B-26DE20F11B2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0970-50EB-4182-98C4-FA062314EC66}" type="datetimeFigureOut">
              <a:rPr lang="es-EC" smtClean="0"/>
              <a:pPr/>
              <a:t>03/12/2013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F43F-46AF-4A2D-B73B-26DE20F11B2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0970-50EB-4182-98C4-FA062314EC66}" type="datetimeFigureOut">
              <a:rPr lang="es-EC" smtClean="0"/>
              <a:pPr/>
              <a:t>03/12/2013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F43F-46AF-4A2D-B73B-26DE20F11B2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0970-50EB-4182-98C4-FA062314EC66}" type="datetimeFigureOut">
              <a:rPr lang="es-EC" smtClean="0"/>
              <a:pPr/>
              <a:t>03/12/2013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F43F-46AF-4A2D-B73B-26DE20F11B2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0970-50EB-4182-98C4-FA062314EC66}" type="datetimeFigureOut">
              <a:rPr lang="es-EC" smtClean="0"/>
              <a:pPr/>
              <a:t>03/12/2013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F43F-46AF-4A2D-B73B-26DE20F11B2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0970-50EB-4182-98C4-FA062314EC66}" type="datetimeFigureOut">
              <a:rPr lang="es-EC" smtClean="0"/>
              <a:pPr/>
              <a:t>03/12/2013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F43F-46AF-4A2D-B73B-26DE20F11B2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0970-50EB-4182-98C4-FA062314EC66}" type="datetimeFigureOut">
              <a:rPr lang="es-EC" smtClean="0"/>
              <a:pPr/>
              <a:t>03/12/2013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F43F-46AF-4A2D-B73B-26DE20F11B2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0970-50EB-4182-98C4-FA062314EC66}" type="datetimeFigureOut">
              <a:rPr lang="es-EC" smtClean="0"/>
              <a:pPr/>
              <a:t>03/12/2013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F43F-46AF-4A2D-B73B-26DE20F11B2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0970-50EB-4182-98C4-FA062314EC66}" type="datetimeFigureOut">
              <a:rPr lang="es-EC" smtClean="0"/>
              <a:pPr/>
              <a:t>03/12/2013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F43F-46AF-4A2D-B73B-26DE20F11B2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D0970-50EB-4182-98C4-FA062314EC66}" type="datetimeFigureOut">
              <a:rPr lang="es-EC" smtClean="0"/>
              <a:pPr/>
              <a:t>03/12/2013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3F43F-46AF-4A2D-B73B-26DE20F11B2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1196752"/>
            <a:ext cx="7772400" cy="1470025"/>
          </a:xfrm>
        </p:spPr>
        <p:txBody>
          <a:bodyPr>
            <a:noAutofit/>
          </a:bodyPr>
          <a:lstStyle/>
          <a:p>
            <a:r>
              <a:rPr lang="es-ES_tradnl" sz="2400" b="1" dirty="0"/>
              <a:t>MODELAMIENTO DEL HÁBITAT POTENCIAL ACTUAL Y FUTURO DEL ZAMARRITO PECHINEGRO </a:t>
            </a:r>
            <a:r>
              <a:rPr lang="es-ES" sz="2400" b="1" i="1" dirty="0" err="1"/>
              <a:t>Eriocnemis</a:t>
            </a:r>
            <a:r>
              <a:rPr lang="es-ES" sz="2400" b="1" i="1" dirty="0"/>
              <a:t> </a:t>
            </a:r>
            <a:r>
              <a:rPr lang="es-ES" sz="2400" b="1" i="1" dirty="0" err="1"/>
              <a:t>nigrivestis</a:t>
            </a:r>
            <a:r>
              <a:rPr lang="es-ES" sz="2400" b="1" i="1" dirty="0"/>
              <a:t> </a:t>
            </a:r>
            <a:r>
              <a:rPr lang="es-ES" sz="2400" b="1" dirty="0"/>
              <a:t>(</a:t>
            </a:r>
            <a:r>
              <a:rPr lang="es-ES" sz="2400" b="1" dirty="0" err="1"/>
              <a:t>Bourcier</a:t>
            </a:r>
            <a:r>
              <a:rPr lang="es-ES" sz="2400" b="1" dirty="0"/>
              <a:t> &amp; </a:t>
            </a:r>
            <a:r>
              <a:rPr lang="es-ES" sz="2400" b="1" dirty="0" err="1"/>
              <a:t>Mulsant</a:t>
            </a:r>
            <a:r>
              <a:rPr lang="es-ES" sz="2400" b="1" dirty="0"/>
              <a:t>, 1852) </a:t>
            </a:r>
            <a:r>
              <a:rPr lang="es-ES_tradnl" sz="2400" b="1" dirty="0"/>
              <a:t>EN LA SIERRA NORTE DEL ECUADOR CONTINENTAL</a:t>
            </a:r>
            <a:r>
              <a:rPr lang="es-EC" sz="2400" dirty="0"/>
              <a:t/>
            </a:r>
            <a:br>
              <a:rPr lang="es-EC" sz="2400" dirty="0"/>
            </a:br>
            <a:endParaRPr lang="es-EC" sz="2400" dirty="0"/>
          </a:p>
        </p:txBody>
      </p:sp>
      <p:pic>
        <p:nvPicPr>
          <p:cNvPr id="4" name="Picture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9320" r="1021"/>
          <a:stretch/>
        </p:blipFill>
        <p:spPr bwMode="auto">
          <a:xfrm>
            <a:off x="1763688" y="3140968"/>
            <a:ext cx="2088232" cy="3172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8" name="7 Imagen" descr="ecuador.jpg"/>
          <p:cNvPicPr>
            <a:picLocks noChangeAspect="1"/>
          </p:cNvPicPr>
          <p:nvPr/>
        </p:nvPicPr>
        <p:blipFill>
          <a:blip r:embed="rId4" cstate="print"/>
          <a:srcRect l="8153" t="12201" r="7601" b="8001"/>
          <a:stretch>
            <a:fillRect/>
          </a:stretch>
        </p:blipFill>
        <p:spPr>
          <a:xfrm>
            <a:off x="5148064" y="2636912"/>
            <a:ext cx="3312368" cy="4060323"/>
          </a:xfrm>
          <a:prstGeom prst="rect">
            <a:avLst/>
          </a:prstGeom>
        </p:spPr>
      </p:pic>
      <p:cxnSp>
        <p:nvCxnSpPr>
          <p:cNvPr id="14" name="13 Conector curvado"/>
          <p:cNvCxnSpPr/>
          <p:nvPr/>
        </p:nvCxnSpPr>
        <p:spPr>
          <a:xfrm flipV="1">
            <a:off x="3923928" y="3573016"/>
            <a:ext cx="2376264" cy="1224136"/>
          </a:xfrm>
          <a:prstGeom prst="curvedConnector3">
            <a:avLst>
              <a:gd name="adj1" fmla="val 50000"/>
            </a:avLst>
          </a:prstGeom>
          <a:ln w="101600" cap="rnd" cmpd="sng">
            <a:solidFill>
              <a:schemeClr val="accent1">
                <a:shade val="95000"/>
                <a:satMod val="105000"/>
                <a:alpha val="43000"/>
              </a:schemeClr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 Imagen" descr="mapa_distrib_biogeografica.jpg"/>
          <p:cNvPicPr/>
          <p:nvPr/>
        </p:nvPicPr>
        <p:blipFill>
          <a:blip r:embed="rId3" cstate="print"/>
          <a:srcRect l="1985" t="2502" r="1412" b="4427"/>
          <a:stretch>
            <a:fillRect/>
          </a:stretch>
        </p:blipFill>
        <p:spPr>
          <a:xfrm>
            <a:off x="2411760" y="188640"/>
            <a:ext cx="4193547" cy="640871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95537" y="692696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Vegetación en el área de estudio</a:t>
            </a:r>
            <a:endParaRPr lang="es-EC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7236296" y="3933056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Puntos de presencia</a:t>
            </a:r>
            <a:endParaRPr lang="es-EC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 t="29920" r="6686" b="20000"/>
          <a:stretch>
            <a:fillRect/>
          </a:stretch>
        </p:blipFill>
        <p:spPr bwMode="auto">
          <a:xfrm>
            <a:off x="0" y="1988840"/>
            <a:ext cx="882560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395536" y="692696"/>
            <a:ext cx="2376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Comportamiento de cada variable</a:t>
            </a:r>
            <a:endParaRPr lang="es-EC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7596336" y="6021288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 smtClean="0"/>
              <a:t>Software </a:t>
            </a:r>
            <a:r>
              <a:rPr lang="es-EC" sz="1400" i="1" dirty="0" err="1" smtClean="0"/>
              <a:t>maxent</a:t>
            </a:r>
            <a:endParaRPr lang="es-EC" sz="14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 t="16480" r="70945" b="22201"/>
          <a:stretch>
            <a:fillRect/>
          </a:stretch>
        </p:blipFill>
        <p:spPr bwMode="auto">
          <a:xfrm>
            <a:off x="2843808" y="1196752"/>
            <a:ext cx="442798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323528" y="332656"/>
            <a:ext cx="3392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Aporte de las variables al modelo</a:t>
            </a:r>
            <a:endParaRPr lang="es-EC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7596336" y="6021288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 smtClean="0"/>
              <a:t>Software </a:t>
            </a:r>
            <a:r>
              <a:rPr lang="es-EC" sz="1400" i="1" dirty="0" err="1" smtClean="0"/>
              <a:t>maxent</a:t>
            </a:r>
            <a:endParaRPr lang="es-EC" sz="14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tac_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t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tacio_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_4_m_c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_4_m_fri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_m_m_h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11560" y="476672"/>
            <a:ext cx="11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El proceso</a:t>
            </a:r>
            <a:endParaRPr lang="es-EC" b="1" dirty="0"/>
          </a:p>
        </p:txBody>
      </p:sp>
      <p:grpSp>
        <p:nvGrpSpPr>
          <p:cNvPr id="8" name="7 Grupo"/>
          <p:cNvGrpSpPr/>
          <p:nvPr/>
        </p:nvGrpSpPr>
        <p:grpSpPr>
          <a:xfrm>
            <a:off x="1187624" y="1412776"/>
            <a:ext cx="6576565" cy="4166319"/>
            <a:chOff x="1187624" y="1412776"/>
            <a:chExt cx="6576565" cy="4166319"/>
          </a:xfrm>
        </p:grpSpPr>
        <p:pic>
          <p:nvPicPr>
            <p:cNvPr id="2" name="17 Imagen" descr="modelo_proyeccion.png"/>
            <p:cNvPicPr/>
            <p:nvPr/>
          </p:nvPicPr>
          <p:blipFill>
            <a:blip r:embed="rId3" cstate="print"/>
            <a:srcRect l="4711" t="1961" r="4971" b="1961"/>
            <a:stretch>
              <a:fillRect/>
            </a:stretch>
          </p:blipFill>
          <p:spPr>
            <a:xfrm>
              <a:off x="1187624" y="1412776"/>
              <a:ext cx="6576565" cy="4166319"/>
            </a:xfrm>
            <a:prstGeom prst="rect">
              <a:avLst/>
            </a:prstGeom>
          </p:spPr>
        </p:pic>
        <p:cxnSp>
          <p:nvCxnSpPr>
            <p:cNvPr id="5" name="4 Conector recto de flecha"/>
            <p:cNvCxnSpPr/>
            <p:nvPr/>
          </p:nvCxnSpPr>
          <p:spPr>
            <a:xfrm>
              <a:off x="2987824" y="3501008"/>
              <a:ext cx="216024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 de flecha"/>
            <p:cNvCxnSpPr/>
            <p:nvPr/>
          </p:nvCxnSpPr>
          <p:spPr>
            <a:xfrm>
              <a:off x="2987824" y="3717032"/>
              <a:ext cx="216024" cy="36004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9781" b="29357"/>
          <a:stretch/>
        </p:blipFill>
        <p:spPr bwMode="auto">
          <a:xfrm>
            <a:off x="755576" y="1124744"/>
            <a:ext cx="7704856" cy="3960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55576" y="620688"/>
            <a:ext cx="2016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Paisaje  del Hábitat</a:t>
            </a:r>
            <a:endParaRPr lang="es-EC" b="1" dirty="0"/>
          </a:p>
        </p:txBody>
      </p:sp>
      <p:pic>
        <p:nvPicPr>
          <p:cNvPr id="9" name="8 Imagen" descr="zamarrito_verdecocha_a&amp;c_cop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5192586"/>
            <a:ext cx="1656184" cy="1485694"/>
          </a:xfrm>
          <a:prstGeom prst="rect">
            <a:avLst/>
          </a:prstGeom>
        </p:spPr>
      </p:pic>
      <p:pic>
        <p:nvPicPr>
          <p:cNvPr id="10" name="Picture 290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755576" y="5157192"/>
            <a:ext cx="1368152" cy="1499637"/>
          </a:xfrm>
          <a:prstGeom prst="rect">
            <a:avLst/>
          </a:prstGeom>
        </p:spPr>
      </p:pic>
      <p:pic>
        <p:nvPicPr>
          <p:cNvPr id="11" name="Picture 289"/>
          <p:cNvPicPr/>
          <p:nvPr/>
        </p:nvPicPr>
        <p:blipFill>
          <a:blip r:embed="rId6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563889" y="5157192"/>
            <a:ext cx="1152128" cy="1499637"/>
          </a:xfrm>
          <a:prstGeom prst="rect">
            <a:avLst/>
          </a:prstGeom>
        </p:spPr>
      </p:pic>
      <p:pic>
        <p:nvPicPr>
          <p:cNvPr id="12" name="Picture 292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1456"/>
          <a:stretch/>
        </p:blipFill>
        <p:spPr bwMode="auto">
          <a:xfrm>
            <a:off x="2267745" y="5157192"/>
            <a:ext cx="1152128" cy="15060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13" name="Picture 291"/>
          <p:cNvPicPr/>
          <p:nvPr/>
        </p:nvPicPr>
        <p:blipFill>
          <a:blip r:embed="rId8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860033" y="5157192"/>
            <a:ext cx="1440160" cy="149963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4 Imagen" descr="mapa_predicciones_mapas_en_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229" y="908720"/>
            <a:ext cx="8877771" cy="511205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67544" y="33265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Corrida de los modelos</a:t>
            </a:r>
            <a:endParaRPr lang="es-EC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 Imagen" descr="mapas_predcciones futuras.jpg"/>
          <p:cNvPicPr/>
          <p:nvPr/>
        </p:nvPicPr>
        <p:blipFill>
          <a:blip r:embed="rId3" cstate="print"/>
          <a:srcRect t="3396" b="4584"/>
          <a:stretch>
            <a:fillRect/>
          </a:stretch>
        </p:blipFill>
        <p:spPr>
          <a:xfrm>
            <a:off x="352075" y="678051"/>
            <a:ext cx="8439849" cy="55018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 Imagen" descr="mapa_proyecciones.jpg"/>
          <p:cNvPicPr/>
          <p:nvPr/>
        </p:nvPicPr>
        <p:blipFill>
          <a:blip r:embed="rId3" cstate="print"/>
          <a:srcRect t="3946"/>
          <a:stretch>
            <a:fillRect/>
          </a:stretch>
        </p:blipFill>
        <p:spPr>
          <a:xfrm>
            <a:off x="2483768" y="197941"/>
            <a:ext cx="4464496" cy="666005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51520" y="33265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Comparación</a:t>
            </a:r>
          </a:p>
          <a:p>
            <a:r>
              <a:rPr lang="es-EC" b="1" dirty="0" smtClean="0"/>
              <a:t>de proyecciones</a:t>
            </a:r>
            <a:endParaRPr lang="es-EC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 Imagen" descr="prediccion vs areas protegidas.jpg"/>
          <p:cNvPicPr/>
          <p:nvPr/>
        </p:nvPicPr>
        <p:blipFill>
          <a:blip r:embed="rId3" cstate="print"/>
          <a:srcRect l="2376" t="2764" r="1222" b="4447"/>
          <a:stretch>
            <a:fillRect/>
          </a:stretch>
        </p:blipFill>
        <p:spPr>
          <a:xfrm>
            <a:off x="2339752" y="260648"/>
            <a:ext cx="4721324" cy="626893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79512" y="404664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El hábitat potencial </a:t>
            </a:r>
          </a:p>
          <a:p>
            <a:r>
              <a:rPr lang="es-EC" b="1" dirty="0" smtClean="0"/>
              <a:t>en las áreas protegidas</a:t>
            </a:r>
            <a:endParaRPr lang="es-EC" b="1" dirty="0"/>
          </a:p>
        </p:txBody>
      </p:sp>
      <p:pic>
        <p:nvPicPr>
          <p:cNvPr id="4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4705" r="6274"/>
          <a:stretch/>
        </p:blipFill>
        <p:spPr bwMode="auto">
          <a:xfrm>
            <a:off x="323528" y="2708920"/>
            <a:ext cx="1512168" cy="2016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5" name="4 Imagen" descr="zamarrito_verdecocha_a&amp;c_cop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8304" y="692696"/>
            <a:ext cx="1591967" cy="1428088"/>
          </a:xfrm>
          <a:prstGeom prst="rect">
            <a:avLst/>
          </a:prstGeom>
        </p:spPr>
      </p:pic>
      <p:pic>
        <p:nvPicPr>
          <p:cNvPr id="6" name="5 Imagen" descr="zamarrito_verdecocha_a&amp;c1_cop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08304" y="2492896"/>
            <a:ext cx="1564465" cy="1967880"/>
          </a:xfrm>
          <a:prstGeom prst="rect">
            <a:avLst/>
          </a:prstGeom>
        </p:spPr>
      </p:pic>
      <p:pic>
        <p:nvPicPr>
          <p:cNvPr id="7" name="6 Imagen" descr="zamarrito_verdecocha_a&amp;c2_cop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08305" y="4817100"/>
            <a:ext cx="1584176" cy="12041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/>
          <a:lstStyle/>
          <a:p>
            <a:r>
              <a:rPr lang="es-EC" b="1" dirty="0" smtClean="0"/>
              <a:t>Muchas gracias</a:t>
            </a:r>
            <a:endParaRPr lang="es-EC" b="1" dirty="0"/>
          </a:p>
        </p:txBody>
      </p:sp>
      <p:pic>
        <p:nvPicPr>
          <p:cNvPr id="3" name="Picture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9320" r="1021"/>
          <a:stretch/>
        </p:blipFill>
        <p:spPr bwMode="auto">
          <a:xfrm>
            <a:off x="3707904" y="2852936"/>
            <a:ext cx="2088232" cy="3172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00 Imagen" descr="mapa_modelo_distribucion_potencial.jpg"/>
          <p:cNvPicPr/>
          <p:nvPr/>
        </p:nvPicPr>
        <p:blipFill>
          <a:blip r:embed="rId3" cstate="print"/>
          <a:srcRect t="1923"/>
          <a:stretch>
            <a:fillRect/>
          </a:stretch>
        </p:blipFill>
        <p:spPr>
          <a:xfrm>
            <a:off x="2483768" y="404664"/>
            <a:ext cx="4678273" cy="66945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9 Imagen" descr="mapa_zonas_COMUNES_PREDICCION.jpg"/>
          <p:cNvPicPr/>
          <p:nvPr/>
        </p:nvPicPr>
        <p:blipFill>
          <a:blip r:embed="rId3" cstate="print"/>
          <a:srcRect t="1803"/>
          <a:stretch>
            <a:fillRect/>
          </a:stretch>
        </p:blipFill>
        <p:spPr>
          <a:xfrm>
            <a:off x="2555776" y="404664"/>
            <a:ext cx="4246225" cy="61952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96752"/>
            <a:ext cx="4975380" cy="479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467544" y="404664"/>
            <a:ext cx="1169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Requisitos</a:t>
            </a:r>
            <a:endParaRPr lang="es-EC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6732240" y="2132856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err="1" smtClean="0"/>
              <a:t>Ecoinformática</a:t>
            </a:r>
            <a:endParaRPr lang="es-EC" b="1" dirty="0" smtClean="0"/>
          </a:p>
          <a:p>
            <a:endParaRPr lang="es-EC" b="1" dirty="0"/>
          </a:p>
          <a:p>
            <a:endParaRPr lang="es-EC" b="1" dirty="0" smtClean="0"/>
          </a:p>
        </p:txBody>
      </p:sp>
      <p:sp>
        <p:nvSpPr>
          <p:cNvPr id="5" name="4 CuadroTexto"/>
          <p:cNvSpPr txBox="1"/>
          <p:nvPr/>
        </p:nvSpPr>
        <p:spPr>
          <a:xfrm>
            <a:off x="7092280" y="4293096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Modelos de distribución de especies</a:t>
            </a:r>
          </a:p>
          <a:p>
            <a:endParaRPr lang="es-EC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3563888" y="1196752"/>
          <a:ext cx="4951233" cy="5164302"/>
        </p:xfrm>
        <a:graphic>
          <a:graphicData uri="http://schemas.openxmlformats.org/drawingml/2006/table">
            <a:tbl>
              <a:tblPr/>
              <a:tblGrid>
                <a:gridCol w="359891"/>
                <a:gridCol w="512573"/>
                <a:gridCol w="839746"/>
                <a:gridCol w="643442"/>
                <a:gridCol w="534384"/>
                <a:gridCol w="567102"/>
                <a:gridCol w="774312"/>
                <a:gridCol w="719783"/>
              </a:tblGrid>
              <a:tr h="255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#</a:t>
                      </a:r>
                      <a:endParaRPr lang="es-EC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# REGISTROS</a:t>
                      </a:r>
                      <a:endParaRPr lang="es-EC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LUGAR</a:t>
                      </a:r>
                      <a:endParaRPr lang="es-EC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ANTES DE  1950</a:t>
                      </a:r>
                      <a:endParaRPr lang="es-EC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1950 1999</a:t>
                      </a:r>
                      <a:endParaRPr lang="es-EC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8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2000-2006</a:t>
                      </a:r>
                      <a:endParaRPr lang="es-EC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Longitud</a:t>
                      </a:r>
                      <a:endParaRPr lang="es-EC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Latitud</a:t>
                      </a:r>
                      <a:endParaRPr lang="es-EC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|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Intag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-78,59455108170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0,38058434156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La Merced de Nono 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-78,53240468420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-0,03383139909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La Merced de Nono 2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-78,53454450210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-0,03911131867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Yanacocha3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-78,58448285160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-0,11728191348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Yanacocha4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-78,58565002490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-0,11730970244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Yanacocha5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-78,58826227020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-0,11661497626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Yanacocha6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-78,58829006010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-0,12197826249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Yanacocha7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-78,58826227020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-0,12228394206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Yanacocha8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-78,58845679920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-0,12314540252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Yanacocha9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-78,58870690780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-0,12575757300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Yanaocha10_1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-78,58995745080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-0,12778617349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12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Yanaocha11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-78,58845679930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-0,12998150822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Yanaocha12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-78,58901259610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-0,13087075775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14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Yanaocha13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-78,58948502350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-0,13153769491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15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Yanaocha14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-78,59040208830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-0,13273262390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16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Loma Gramalote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-78,59340339130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-0,11503100051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17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Frutillas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-78,60142604440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-0,08796941085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18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Cerro Pugsi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-78,60118454740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-0,10335960018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19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Cerro Pugsi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-78,60910465290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-0,10347075629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Cerro Pugsi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-78,60860443570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-0,10511031015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Cerro Pugsi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-78,60879896460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-0,10449895110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22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Monte Bravo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-78,61338428870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-0,10183120239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Alaspungo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-78,60535302360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-0,00331902110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24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Atacazo1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-78,63257504190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-0,30639123556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25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La Bola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-78,65134897470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-0,04876112570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26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Chiquilpe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-78,61168894460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-0,04669884505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27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Cayapachupa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-78,47757452160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0,54992071693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28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Atacazo2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-78,63696246300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-0,29649130701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29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Yanaocha10_2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-78,58426824310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-0,12783022134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Hcda. Verdecocha1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-78,60535302390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-0,08946507588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Hcda. Verdecocha2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-78,60376453250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-0,09621034704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32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Cayapachupa2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-78,49964114900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0,55196187566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Sachatamia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-78,76069824810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0,02308057784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34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Las Gralarias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-78,73221365880</a:t>
                      </a:r>
                      <a:endParaRPr lang="es-EC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-0,01404559439</a:t>
                      </a:r>
                      <a:endParaRPr lang="es-EC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41" marR="33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395537" y="692696"/>
            <a:ext cx="1296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Puntos de presencia </a:t>
            </a:r>
          </a:p>
          <a:p>
            <a:r>
              <a:rPr lang="es-EC" b="1" dirty="0" smtClean="0"/>
              <a:t>del Colibrí</a:t>
            </a:r>
            <a:endParaRPr lang="es-EC" b="1" dirty="0"/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1"/>
            <a:ext cx="341987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onector"/>
          <p:cNvSpPr/>
          <p:nvPr/>
        </p:nvSpPr>
        <p:spPr>
          <a:xfrm>
            <a:off x="107504" y="2420888"/>
            <a:ext cx="144016" cy="144016"/>
          </a:xfrm>
          <a:prstGeom prst="flowChartConnector">
            <a:avLst/>
          </a:prstGeom>
          <a:solidFill>
            <a:srgbClr val="36F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3419872" y="620688"/>
          <a:ext cx="5147037" cy="5760637"/>
        </p:xfrm>
        <a:graphic>
          <a:graphicData uri="http://schemas.openxmlformats.org/drawingml/2006/table">
            <a:tbl>
              <a:tblPr/>
              <a:tblGrid>
                <a:gridCol w="1656184"/>
                <a:gridCol w="1664656"/>
                <a:gridCol w="254145"/>
                <a:gridCol w="254145"/>
                <a:gridCol w="216606"/>
                <a:gridCol w="448992"/>
                <a:gridCol w="652309"/>
              </a:tblGrid>
              <a:tr h="5280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Factores</a:t>
                      </a:r>
                      <a:endParaRPr lang="es-EC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Variables</a:t>
                      </a:r>
                      <a:endParaRPr lang="es-EC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7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Fuente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vert="vert2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7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Resolución 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vert="vert2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7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Año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vert="vert2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7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Escenario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7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Observaciones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26">
                <a:tc rowSpan="1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Clima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BIO1 = Temperatura Media Anual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8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Worldclim</a:t>
                      </a:r>
                      <a:endParaRPr lang="es-EC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vert="vert2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 km x 1 km</a:t>
                      </a:r>
                      <a:endParaRPr lang="es-EC" sz="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vert="vert2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2012, 2025, 2050 y 2080</a:t>
                      </a:r>
                      <a:endParaRPr lang="es-EC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vert="vert2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Para los años 2025, 2050 y 2080 el escenario  es: A2a</a:t>
                      </a:r>
                      <a:endParaRPr lang="es-EC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La información considerada de tiempo presente ha sido elaborada por el </a:t>
                      </a:r>
                      <a:r>
                        <a:rPr lang="es-EC" sz="8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Worldclim</a:t>
                      </a:r>
                      <a:r>
                        <a:rPr lang="es-EC" sz="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en base a la interpolación de datos observados, con series desde los años 1950 hasta el año 2000 </a:t>
                      </a:r>
                      <a:endParaRPr lang="es-EC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1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BIO2 = Rango medio diario (Promedio mensual de (</a:t>
                      </a:r>
                      <a:r>
                        <a:rPr lang="es-EC" sz="7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max</a:t>
                      </a: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s-EC" sz="7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temp</a:t>
                      </a: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- min </a:t>
                      </a:r>
                      <a:r>
                        <a:rPr lang="es-EC" sz="7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temp</a:t>
                      </a: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))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945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BIO3 = </a:t>
                      </a:r>
                      <a:r>
                        <a:rPr lang="es-EC" sz="7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Isotermalidad</a:t>
                      </a: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(P2/P7) (* 100)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91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BIO4 = Estacionalidad de la temperatura (desviación </a:t>
                      </a:r>
                      <a:r>
                        <a:rPr lang="es-EC" sz="7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estandar</a:t>
                      </a: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*100)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31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BIO5 = Temperatura máxima del mes más caliente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945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BIO6 = Temperatura mínima del mes más frio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945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BIO7 = Rango </a:t>
                      </a:r>
                      <a:r>
                        <a:rPr lang="es-EC" sz="7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anual </a:t>
                      </a: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de temperatura (P5-P6)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31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BIO8 = Temperatura promedio del cuarto más lluvioso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31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BIO9 = Temperatura promedio del cuarto más seco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31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BIO10 = Temperatura promedio del cuarto más cálido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31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BIO11 = Temperatura promedio del cuarto más frio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715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BIO12 = Precipitación anual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945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BIO13 = Precipitación del mes más húmedo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945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BIO14 = Precipitación del mes más seco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91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BIO15 = Estacionalidad de la precipitación (Coeficiente de variación)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31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BIO16 = Precipitación del cuarto más lluvioso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945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BIO17 = Precipitación del cuarto más seco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945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BIO18 = Precipitación del cuarto más cálido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945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BIO19 = Precipitación del cuarto más frio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94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Altitud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Modelo digital del terreno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SRTM</a:t>
                      </a:r>
                      <a:endParaRPr lang="es-EC" sz="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2006</a:t>
                      </a:r>
                      <a:endParaRPr lang="es-EC" sz="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7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Vegetación</a:t>
                      </a:r>
                      <a:endParaRPr lang="es-EC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Mapa de </a:t>
                      </a:r>
                      <a:r>
                        <a:rPr lang="es-EC" sz="7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formacciones</a:t>
                      </a:r>
                      <a:r>
                        <a:rPr lang="es-EC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vegetales</a:t>
                      </a:r>
                      <a:endParaRPr lang="es-EC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EcoCiencia</a:t>
                      </a:r>
                      <a:endParaRPr lang="es-EC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vert="vert2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80 m</a:t>
                      </a:r>
                      <a:endParaRPr lang="es-EC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2004</a:t>
                      </a:r>
                      <a:endParaRPr lang="es-EC" sz="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578" marR="2257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251520" y="69269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Variables disponibles</a:t>
            </a:r>
            <a:endParaRPr lang="es-EC" b="1" dirty="0"/>
          </a:p>
        </p:txBody>
      </p:sp>
      <p:pic>
        <p:nvPicPr>
          <p:cNvPr id="8" name="7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1"/>
            <a:ext cx="341987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onector"/>
          <p:cNvSpPr/>
          <p:nvPr/>
        </p:nvSpPr>
        <p:spPr>
          <a:xfrm>
            <a:off x="107504" y="2420888"/>
            <a:ext cx="144016" cy="144016"/>
          </a:xfrm>
          <a:prstGeom prst="flowChartConnector">
            <a:avLst/>
          </a:prstGeom>
          <a:solidFill>
            <a:srgbClr val="36F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Conector"/>
          <p:cNvSpPr/>
          <p:nvPr/>
        </p:nvSpPr>
        <p:spPr>
          <a:xfrm>
            <a:off x="107504" y="3140968"/>
            <a:ext cx="144016" cy="144016"/>
          </a:xfrm>
          <a:prstGeom prst="flowChartConnector">
            <a:avLst/>
          </a:prstGeom>
          <a:solidFill>
            <a:srgbClr val="36F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 l="20705" t="17240" r="21178" b="13041"/>
          <a:stretch>
            <a:fillRect/>
          </a:stretch>
        </p:blipFill>
        <p:spPr bwMode="auto">
          <a:xfrm>
            <a:off x="3779912" y="1898684"/>
            <a:ext cx="4896544" cy="3304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323528" y="33265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Modelos</a:t>
            </a:r>
            <a:endParaRPr lang="es-EC" b="1" dirty="0"/>
          </a:p>
        </p:txBody>
      </p:sp>
      <p:pic>
        <p:nvPicPr>
          <p:cNvPr id="5" name="4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341987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onector"/>
          <p:cNvSpPr/>
          <p:nvPr/>
        </p:nvSpPr>
        <p:spPr>
          <a:xfrm>
            <a:off x="3203848" y="2060848"/>
            <a:ext cx="144016" cy="144016"/>
          </a:xfrm>
          <a:prstGeom prst="flowChartConnector">
            <a:avLst/>
          </a:prstGeom>
          <a:solidFill>
            <a:srgbClr val="36F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Conector"/>
          <p:cNvSpPr/>
          <p:nvPr/>
        </p:nvSpPr>
        <p:spPr>
          <a:xfrm>
            <a:off x="179512" y="2060848"/>
            <a:ext cx="144016" cy="144016"/>
          </a:xfrm>
          <a:prstGeom prst="flowChartConnector">
            <a:avLst/>
          </a:prstGeom>
          <a:solidFill>
            <a:srgbClr val="36F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onector"/>
          <p:cNvSpPr/>
          <p:nvPr/>
        </p:nvSpPr>
        <p:spPr>
          <a:xfrm>
            <a:off x="179512" y="2780928"/>
            <a:ext cx="144016" cy="144016"/>
          </a:xfrm>
          <a:prstGeom prst="flowChartConnector">
            <a:avLst/>
          </a:prstGeom>
          <a:solidFill>
            <a:srgbClr val="36F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Conector"/>
          <p:cNvSpPr/>
          <p:nvPr/>
        </p:nvSpPr>
        <p:spPr>
          <a:xfrm>
            <a:off x="3707904" y="2852936"/>
            <a:ext cx="144016" cy="144016"/>
          </a:xfrm>
          <a:prstGeom prst="flowChartConnector">
            <a:avLst/>
          </a:prstGeom>
          <a:solidFill>
            <a:srgbClr val="36F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Conector"/>
          <p:cNvSpPr/>
          <p:nvPr/>
        </p:nvSpPr>
        <p:spPr>
          <a:xfrm>
            <a:off x="3707904" y="4005064"/>
            <a:ext cx="144016" cy="144016"/>
          </a:xfrm>
          <a:prstGeom prst="flowChartConnector">
            <a:avLst/>
          </a:prstGeom>
          <a:solidFill>
            <a:srgbClr val="36F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Conector"/>
          <p:cNvSpPr/>
          <p:nvPr/>
        </p:nvSpPr>
        <p:spPr>
          <a:xfrm>
            <a:off x="3707904" y="4797152"/>
            <a:ext cx="144016" cy="144016"/>
          </a:xfrm>
          <a:prstGeom prst="flowChartConnector">
            <a:avLst/>
          </a:prstGeom>
          <a:solidFill>
            <a:srgbClr val="36F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 Imagen" descr="mapa_ubicacion.png"/>
          <p:cNvPicPr/>
          <p:nvPr/>
        </p:nvPicPr>
        <p:blipFill>
          <a:blip r:embed="rId3" cstate="print"/>
          <a:srcRect l="2770" t="2884" r="1748" b="5421"/>
          <a:stretch>
            <a:fillRect/>
          </a:stretch>
        </p:blipFill>
        <p:spPr>
          <a:xfrm>
            <a:off x="3419872" y="764704"/>
            <a:ext cx="3816424" cy="520769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95537" y="692696"/>
            <a:ext cx="1368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Ubicación de la zona de estudio</a:t>
            </a:r>
            <a:endParaRPr lang="es-EC" b="1" dirty="0"/>
          </a:p>
        </p:txBody>
      </p:sp>
      <p:pic>
        <p:nvPicPr>
          <p:cNvPr id="4" name="3 Imagen" descr="zamarrito_verdecocha_a&amp;c1_cop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924944"/>
            <a:ext cx="1850696" cy="23279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8 Imagen" descr="modelo_extracccion_var.png"/>
          <p:cNvPicPr/>
          <p:nvPr/>
        </p:nvPicPr>
        <p:blipFill>
          <a:blip r:embed="rId3" cstate="print"/>
          <a:srcRect t="12772" b="11141"/>
          <a:stretch>
            <a:fillRect/>
          </a:stretch>
        </p:blipFill>
        <p:spPr>
          <a:xfrm>
            <a:off x="611560" y="1844824"/>
            <a:ext cx="7920880" cy="424847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755576" y="692696"/>
            <a:ext cx="2714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Dejar a punto las variables</a:t>
            </a:r>
            <a:endParaRPr lang="es-EC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 Imagen" descr="formaciones_vegetales.jpg"/>
          <p:cNvPicPr/>
          <p:nvPr/>
        </p:nvPicPr>
        <p:blipFill>
          <a:blip r:embed="rId3" cstate="print"/>
          <a:srcRect l="2529" t="4331" r="3128" b="3916"/>
          <a:stretch>
            <a:fillRect/>
          </a:stretch>
        </p:blipFill>
        <p:spPr>
          <a:xfrm>
            <a:off x="2411760" y="1412776"/>
            <a:ext cx="3746835" cy="5149515"/>
          </a:xfrm>
          <a:prstGeom prst="rect">
            <a:avLst/>
          </a:prstGeom>
        </p:spPr>
      </p:pic>
      <p:pic>
        <p:nvPicPr>
          <p:cNvPr id="3" name="2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1700808"/>
            <a:ext cx="1833814" cy="451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251520" y="476672"/>
            <a:ext cx="231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Formaciones </a:t>
            </a:r>
          </a:p>
          <a:p>
            <a:r>
              <a:rPr lang="es-EC" b="1" dirty="0" smtClean="0"/>
              <a:t>vegetales</a:t>
            </a:r>
            <a:endParaRPr lang="es-EC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693</Words>
  <Application>Microsoft Office PowerPoint</Application>
  <PresentationFormat>Presentación en pantalla (4:3)</PresentationFormat>
  <Paragraphs>377</Paragraphs>
  <Slides>26</Slides>
  <Notes>26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Tema de Office</vt:lpstr>
      <vt:lpstr>MODELAMIENTO DEL HÁBITAT POTENCIAL ACTUAL Y FUTURO DEL ZAMARRITO PECHINEGRO Eriocnemis nigrivestis (Bourcier &amp; Mulsant, 1852) EN LA SIERRA NORTE DEL ECUADOR CONTINENTAL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Muchas gracias</vt:lpstr>
      <vt:lpstr>Diapositiva 25</vt:lpstr>
      <vt:lpstr>Diapositiva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MODELAMIENTO DEL HÁBITAT POTENCIAL ACTUAL Y FUTURO DEL ZAMARRITO PECHINEGRO Eriocnemis nigrivestis (Bourcier &amp; Mulsant, 1852) EN LA SIERRA NORTE DEL ECUADOR CONTINENTAL</dc:title>
  <dc:creator>Adri</dc:creator>
  <cp:lastModifiedBy>Adri</cp:lastModifiedBy>
  <cp:revision>16</cp:revision>
  <dcterms:created xsi:type="dcterms:W3CDTF">2013-01-17T12:29:32Z</dcterms:created>
  <dcterms:modified xsi:type="dcterms:W3CDTF">2013-12-03T14:51:58Z</dcterms:modified>
</cp:coreProperties>
</file>