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8" r:id="rId2"/>
    <p:sldId id="259" r:id="rId3"/>
    <p:sldId id="261" r:id="rId4"/>
    <p:sldId id="287" r:id="rId5"/>
    <p:sldId id="28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 id="260" r:id="rId31"/>
  </p:sldIdLst>
  <p:sldSz cx="9144000" cy="6858000" type="screen4x3"/>
  <p:notesSz cx="7004050" cy="929005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00"/>
    <a:srgbClr val="CC0000"/>
    <a:srgbClr val="FFFFCC"/>
    <a:srgbClr val="AAC6B5"/>
    <a:srgbClr val="9EB7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00" autoAdjust="0"/>
    <p:restoredTop sz="94660"/>
  </p:normalViewPr>
  <p:slideViewPr>
    <p:cSldViewPr>
      <p:cViewPr>
        <p:scale>
          <a:sx n="75" d="100"/>
          <a:sy n="75" d="100"/>
        </p:scale>
        <p:origin x="-876"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dirty="0"/>
              <a:t>CUADRO CUALITATIVO</a:t>
            </a:r>
            <a:r>
              <a:rPr lang="es-EC" baseline="0" dirty="0"/>
              <a:t> DE </a:t>
            </a:r>
            <a:r>
              <a:rPr lang="es-EC" dirty="0"/>
              <a:t>PROPUESTAS</a:t>
            </a:r>
          </a:p>
        </c:rich>
      </c:tx>
      <c:layout>
        <c:manualLayout>
          <c:xMode val="edge"/>
          <c:yMode val="edge"/>
          <c:x val="0.23233333333333342"/>
          <c:y val="6.0185185185185161E-2"/>
        </c:manualLayout>
      </c:layout>
    </c:title>
    <c:plotArea>
      <c:layout/>
      <c:pieChart>
        <c:varyColors val="1"/>
        <c:ser>
          <c:idx val="2"/>
          <c:order val="2"/>
          <c:dLbls>
            <c:dLbl>
              <c:idx val="2"/>
              <c:layout>
                <c:manualLayout>
                  <c:x val="-0.15897383283943525"/>
                  <c:y val="4.4437669234849153E-2"/>
                </c:manualLayout>
              </c:layout>
              <c:tx>
                <c:rich>
                  <a:bodyPr/>
                  <a:lstStyle/>
                  <a:p>
                    <a:pPr>
                      <a:defRPr>
                        <a:solidFill>
                          <a:schemeClr val="tx1"/>
                        </a:solidFill>
                      </a:defRPr>
                    </a:pPr>
                    <a:r>
                      <a:rPr lang="en-US" sz="2000" b="1" dirty="0"/>
                      <a:t>40%</a:t>
                    </a:r>
                  </a:p>
                </c:rich>
              </c:tx>
              <c:spPr/>
              <c:showPercent val="1"/>
            </c:dLbl>
            <c:dLbl>
              <c:idx val="3"/>
              <c:layout/>
              <c:tx>
                <c:rich>
                  <a:bodyPr/>
                  <a:lstStyle/>
                  <a:p>
                    <a:pPr>
                      <a:defRPr>
                        <a:solidFill>
                          <a:srgbClr val="FFFFCC"/>
                        </a:solidFill>
                      </a:defRPr>
                    </a:pPr>
                    <a:r>
                      <a:rPr lang="en-US" sz="1800" b="1" dirty="0"/>
                      <a:t>60%</a:t>
                    </a:r>
                  </a:p>
                </c:rich>
              </c:tx>
              <c:spPr/>
              <c:showPercent val="1"/>
            </c:dLbl>
            <c:txPr>
              <a:bodyPr/>
              <a:lstStyle/>
              <a:p>
                <a:pPr>
                  <a:defRPr>
                    <a:solidFill>
                      <a:srgbClr val="0070C0"/>
                    </a:solidFill>
                  </a:defRPr>
                </a:pPr>
                <a:endParaRPr lang="es-EC"/>
              </a:p>
            </c:txPr>
            <c:showPercent val="1"/>
          </c:dLbls>
          <c:cat>
            <c:multiLvlStrRef>
              <c:f>Hoja1!$A$1:$D$12</c:f>
              <c:multiLvlStrCache>
                <c:ptCount val="4"/>
                <c:lvl>
                  <c:pt idx="0">
                    <c:v>11</c:v>
                  </c:pt>
                  <c:pt idx="1">
                    <c:v>Conexión a tierra</c:v>
                  </c:pt>
                  <c:pt idx="2">
                    <c:v>NO</c:v>
                  </c:pt>
                  <c:pt idx="3">
                    <c:v>SI</c:v>
                  </c:pt>
                </c:lvl>
                <c:lvl>
                  <c:pt idx="0">
                    <c:v>10</c:v>
                  </c:pt>
                  <c:pt idx="1">
                    <c:v>Adquisición de nuevos equipos de telecomunicación e información</c:v>
                  </c:pt>
                  <c:pt idx="2">
                    <c:v>NO</c:v>
                  </c:pt>
                  <c:pt idx="3">
                    <c:v>SI</c:v>
                  </c:pt>
                </c:lvl>
                <c:lvl>
                  <c:pt idx="0">
                    <c:v>9</c:v>
                  </c:pt>
                  <c:pt idx="1">
                    <c:v>Restructuración de Cableado Estructurado</c:v>
                  </c:pt>
                  <c:pt idx="2">
                    <c:v>NO</c:v>
                  </c:pt>
                  <c:pt idx="3">
                    <c:v>SI</c:v>
                  </c:pt>
                </c:lvl>
                <c:lvl>
                  <c:pt idx="0">
                    <c:v>8</c:v>
                  </c:pt>
                  <c:pt idx="1">
                    <c:v>Reubicación de las oficinas del E.C 15</c:v>
                  </c:pt>
                  <c:pt idx="2">
                    <c:v>NO</c:v>
                  </c:pt>
                  <c:pt idx="3">
                    <c:v>SI</c:v>
                  </c:pt>
                </c:lvl>
                <c:lvl>
                  <c:pt idx="0">
                    <c:v>7</c:v>
                  </c:pt>
                  <c:pt idx="1">
                    <c:v>Incorporación de cielo falso</c:v>
                  </c:pt>
                  <c:pt idx="2">
                    <c:v>SI</c:v>
                  </c:pt>
                  <c:pt idx="3">
                    <c:v>NO</c:v>
                  </c:pt>
                </c:lvl>
                <c:lvl>
                  <c:pt idx="0">
                    <c:v>6</c:v>
                  </c:pt>
                  <c:pt idx="1">
                    <c:v>Incorporación de piso falso</c:v>
                  </c:pt>
                  <c:pt idx="2">
                    <c:v>NO</c:v>
                  </c:pt>
                  <c:pt idx="3">
                    <c:v>SI</c:v>
                  </c:pt>
                </c:lvl>
                <c:lvl>
                  <c:pt idx="0">
                    <c:v>5</c:v>
                  </c:pt>
                  <c:pt idx="1">
                    <c:v>Incorporación de nuevos sistemas de Acceso</c:v>
                  </c:pt>
                  <c:pt idx="2">
                    <c:v>SI</c:v>
                  </c:pt>
                  <c:pt idx="3">
                    <c:v>SI</c:v>
                  </c:pt>
                </c:lvl>
                <c:lvl>
                  <c:pt idx="0">
                    <c:v>4</c:v>
                  </c:pt>
                  <c:pt idx="1">
                    <c:v>Incorporación de sistema de vigilancia</c:v>
                  </c:pt>
                  <c:pt idx="2">
                    <c:v>SI</c:v>
                  </c:pt>
                  <c:pt idx="3">
                    <c:v>SI</c:v>
                  </c:pt>
                </c:lvl>
                <c:lvl>
                  <c:pt idx="0">
                    <c:v>3</c:v>
                  </c:pt>
                  <c:pt idx="1">
                    <c:v>Incorporación de sistema contra incendio</c:v>
                  </c:pt>
                  <c:pt idx="2">
                    <c:v>SI</c:v>
                  </c:pt>
                  <c:pt idx="3">
                    <c:v>SI</c:v>
                  </c:pt>
                </c:lvl>
                <c:lvl>
                  <c:pt idx="0">
                    <c:v>2</c:v>
                  </c:pt>
                  <c:pt idx="1">
                    <c:v>Utilización de los equipos informáticos Servidores </c:v>
                  </c:pt>
                  <c:pt idx="2">
                    <c:v>SI</c:v>
                  </c:pt>
                  <c:pt idx="3">
                    <c:v>NO</c:v>
                  </c:pt>
                </c:lvl>
                <c:lvl>
                  <c:pt idx="0">
                    <c:v>1</c:v>
                  </c:pt>
                  <c:pt idx="1">
                    <c:v>Utilización de la infraestructura del centro de Computo </c:v>
                  </c:pt>
                  <c:pt idx="2">
                    <c:v>SI</c:v>
                  </c:pt>
                  <c:pt idx="3">
                    <c:v>SI</c:v>
                  </c:pt>
                </c:lvl>
                <c:lvl>
                  <c:pt idx="0">
                    <c:v>ORD.</c:v>
                  </c:pt>
                  <c:pt idx="1">
                    <c:v>DESCRIPCION</c:v>
                  </c:pt>
                  <c:pt idx="2">
                    <c:v>PROPUESTA 1</c:v>
                  </c:pt>
                  <c:pt idx="3">
                    <c:v>PROPUESTA 2</c:v>
                  </c:pt>
                </c:lvl>
              </c:multiLvlStrCache>
            </c:multiLvlStrRef>
          </c:cat>
          <c:val>
            <c:numRef>
              <c:f>Hoja1!$A$13:$D$13</c:f>
              <c:numCache>
                <c:formatCode>General</c:formatCode>
                <c:ptCount val="4"/>
                <c:pt idx="2">
                  <c:v>6</c:v>
                </c:pt>
                <c:pt idx="3">
                  <c:v>9</c:v>
                </c:pt>
              </c:numCache>
            </c:numRef>
          </c:val>
        </c:ser>
        <c:ser>
          <c:idx val="3"/>
          <c:order val="3"/>
          <c:dLbls>
            <c:showPercent val="1"/>
          </c:dLbls>
          <c:cat>
            <c:multiLvlStrRef>
              <c:f>Hoja1!$A$1:$D$12</c:f>
              <c:multiLvlStrCache>
                <c:ptCount val="4"/>
                <c:lvl>
                  <c:pt idx="0">
                    <c:v>11</c:v>
                  </c:pt>
                  <c:pt idx="1">
                    <c:v>Conexión a tierra</c:v>
                  </c:pt>
                  <c:pt idx="2">
                    <c:v>NO</c:v>
                  </c:pt>
                  <c:pt idx="3">
                    <c:v>SI</c:v>
                  </c:pt>
                </c:lvl>
                <c:lvl>
                  <c:pt idx="0">
                    <c:v>10</c:v>
                  </c:pt>
                  <c:pt idx="1">
                    <c:v>Adquisición de nuevos equipos de telecomunicación e información</c:v>
                  </c:pt>
                  <c:pt idx="2">
                    <c:v>NO</c:v>
                  </c:pt>
                  <c:pt idx="3">
                    <c:v>SI</c:v>
                  </c:pt>
                </c:lvl>
                <c:lvl>
                  <c:pt idx="0">
                    <c:v>9</c:v>
                  </c:pt>
                  <c:pt idx="1">
                    <c:v>Restructuración de Cableado Estructurado</c:v>
                  </c:pt>
                  <c:pt idx="2">
                    <c:v>NO</c:v>
                  </c:pt>
                  <c:pt idx="3">
                    <c:v>SI</c:v>
                  </c:pt>
                </c:lvl>
                <c:lvl>
                  <c:pt idx="0">
                    <c:v>8</c:v>
                  </c:pt>
                  <c:pt idx="1">
                    <c:v>Reubicación de las oficinas del E.C 15</c:v>
                  </c:pt>
                  <c:pt idx="2">
                    <c:v>NO</c:v>
                  </c:pt>
                  <c:pt idx="3">
                    <c:v>SI</c:v>
                  </c:pt>
                </c:lvl>
                <c:lvl>
                  <c:pt idx="0">
                    <c:v>7</c:v>
                  </c:pt>
                  <c:pt idx="1">
                    <c:v>Incorporación de cielo falso</c:v>
                  </c:pt>
                  <c:pt idx="2">
                    <c:v>SI</c:v>
                  </c:pt>
                  <c:pt idx="3">
                    <c:v>NO</c:v>
                  </c:pt>
                </c:lvl>
                <c:lvl>
                  <c:pt idx="0">
                    <c:v>6</c:v>
                  </c:pt>
                  <c:pt idx="1">
                    <c:v>Incorporación de piso falso</c:v>
                  </c:pt>
                  <c:pt idx="2">
                    <c:v>NO</c:v>
                  </c:pt>
                  <c:pt idx="3">
                    <c:v>SI</c:v>
                  </c:pt>
                </c:lvl>
                <c:lvl>
                  <c:pt idx="0">
                    <c:v>5</c:v>
                  </c:pt>
                  <c:pt idx="1">
                    <c:v>Incorporación de nuevos sistemas de Acceso</c:v>
                  </c:pt>
                  <c:pt idx="2">
                    <c:v>SI</c:v>
                  </c:pt>
                  <c:pt idx="3">
                    <c:v>SI</c:v>
                  </c:pt>
                </c:lvl>
                <c:lvl>
                  <c:pt idx="0">
                    <c:v>4</c:v>
                  </c:pt>
                  <c:pt idx="1">
                    <c:v>Incorporación de sistema de vigilancia</c:v>
                  </c:pt>
                  <c:pt idx="2">
                    <c:v>SI</c:v>
                  </c:pt>
                  <c:pt idx="3">
                    <c:v>SI</c:v>
                  </c:pt>
                </c:lvl>
                <c:lvl>
                  <c:pt idx="0">
                    <c:v>3</c:v>
                  </c:pt>
                  <c:pt idx="1">
                    <c:v>Incorporación de sistema contra incendio</c:v>
                  </c:pt>
                  <c:pt idx="2">
                    <c:v>SI</c:v>
                  </c:pt>
                  <c:pt idx="3">
                    <c:v>SI</c:v>
                  </c:pt>
                </c:lvl>
                <c:lvl>
                  <c:pt idx="0">
                    <c:v>2</c:v>
                  </c:pt>
                  <c:pt idx="1">
                    <c:v>Utilización de los equipos informáticos Servidores </c:v>
                  </c:pt>
                  <c:pt idx="2">
                    <c:v>SI</c:v>
                  </c:pt>
                  <c:pt idx="3">
                    <c:v>NO</c:v>
                  </c:pt>
                </c:lvl>
                <c:lvl>
                  <c:pt idx="0">
                    <c:v>1</c:v>
                  </c:pt>
                  <c:pt idx="1">
                    <c:v>Utilización de la infraestructura del centro de Computo </c:v>
                  </c:pt>
                  <c:pt idx="2">
                    <c:v>SI</c:v>
                  </c:pt>
                  <c:pt idx="3">
                    <c:v>SI</c:v>
                  </c:pt>
                </c:lvl>
                <c:lvl>
                  <c:pt idx="0">
                    <c:v>ORD.</c:v>
                  </c:pt>
                  <c:pt idx="1">
                    <c:v>DESCRIPCION</c:v>
                  </c:pt>
                  <c:pt idx="2">
                    <c:v>PROPUESTA 1</c:v>
                  </c:pt>
                  <c:pt idx="3">
                    <c:v>PROPUESTA 2</c:v>
                  </c:pt>
                </c:lvl>
              </c:multiLvlStrCache>
            </c:multiLvlStrRef>
          </c:cat>
          <c:val>
            <c:numRef>
              <c:f>Hoja1!$A$13:$D$13</c:f>
              <c:numCache>
                <c:formatCode>General</c:formatCode>
                <c:ptCount val="4"/>
                <c:pt idx="2">
                  <c:v>6</c:v>
                </c:pt>
                <c:pt idx="3">
                  <c:v>9</c:v>
                </c:pt>
              </c:numCache>
            </c:numRef>
          </c:val>
        </c:ser>
        <c:ser>
          <c:idx val="1"/>
          <c:order val="1"/>
          <c:dLbls>
            <c:showPercent val="1"/>
          </c:dLbls>
          <c:cat>
            <c:multiLvlStrRef>
              <c:f>Hoja1!$A$1:$D$12</c:f>
              <c:multiLvlStrCache>
                <c:ptCount val="4"/>
                <c:lvl>
                  <c:pt idx="0">
                    <c:v>11</c:v>
                  </c:pt>
                  <c:pt idx="1">
                    <c:v>Conexión a tierra</c:v>
                  </c:pt>
                  <c:pt idx="2">
                    <c:v>NO</c:v>
                  </c:pt>
                  <c:pt idx="3">
                    <c:v>SI</c:v>
                  </c:pt>
                </c:lvl>
                <c:lvl>
                  <c:pt idx="0">
                    <c:v>10</c:v>
                  </c:pt>
                  <c:pt idx="1">
                    <c:v>Adquisición de nuevos equipos de telecomunicación e información</c:v>
                  </c:pt>
                  <c:pt idx="2">
                    <c:v>NO</c:v>
                  </c:pt>
                  <c:pt idx="3">
                    <c:v>SI</c:v>
                  </c:pt>
                </c:lvl>
                <c:lvl>
                  <c:pt idx="0">
                    <c:v>9</c:v>
                  </c:pt>
                  <c:pt idx="1">
                    <c:v>Restructuración de Cableado Estructurado</c:v>
                  </c:pt>
                  <c:pt idx="2">
                    <c:v>NO</c:v>
                  </c:pt>
                  <c:pt idx="3">
                    <c:v>SI</c:v>
                  </c:pt>
                </c:lvl>
                <c:lvl>
                  <c:pt idx="0">
                    <c:v>8</c:v>
                  </c:pt>
                  <c:pt idx="1">
                    <c:v>Reubicación de las oficinas del E.C 15</c:v>
                  </c:pt>
                  <c:pt idx="2">
                    <c:v>NO</c:v>
                  </c:pt>
                  <c:pt idx="3">
                    <c:v>SI</c:v>
                  </c:pt>
                </c:lvl>
                <c:lvl>
                  <c:pt idx="0">
                    <c:v>7</c:v>
                  </c:pt>
                  <c:pt idx="1">
                    <c:v>Incorporación de cielo falso</c:v>
                  </c:pt>
                  <c:pt idx="2">
                    <c:v>SI</c:v>
                  </c:pt>
                  <c:pt idx="3">
                    <c:v>NO</c:v>
                  </c:pt>
                </c:lvl>
                <c:lvl>
                  <c:pt idx="0">
                    <c:v>6</c:v>
                  </c:pt>
                  <c:pt idx="1">
                    <c:v>Incorporación de piso falso</c:v>
                  </c:pt>
                  <c:pt idx="2">
                    <c:v>NO</c:v>
                  </c:pt>
                  <c:pt idx="3">
                    <c:v>SI</c:v>
                  </c:pt>
                </c:lvl>
                <c:lvl>
                  <c:pt idx="0">
                    <c:v>5</c:v>
                  </c:pt>
                  <c:pt idx="1">
                    <c:v>Incorporación de nuevos sistemas de Acceso</c:v>
                  </c:pt>
                  <c:pt idx="2">
                    <c:v>SI</c:v>
                  </c:pt>
                  <c:pt idx="3">
                    <c:v>SI</c:v>
                  </c:pt>
                </c:lvl>
                <c:lvl>
                  <c:pt idx="0">
                    <c:v>4</c:v>
                  </c:pt>
                  <c:pt idx="1">
                    <c:v>Incorporación de sistema de vigilancia</c:v>
                  </c:pt>
                  <c:pt idx="2">
                    <c:v>SI</c:v>
                  </c:pt>
                  <c:pt idx="3">
                    <c:v>SI</c:v>
                  </c:pt>
                </c:lvl>
                <c:lvl>
                  <c:pt idx="0">
                    <c:v>3</c:v>
                  </c:pt>
                  <c:pt idx="1">
                    <c:v>Incorporación de sistema contra incendio</c:v>
                  </c:pt>
                  <c:pt idx="2">
                    <c:v>SI</c:v>
                  </c:pt>
                  <c:pt idx="3">
                    <c:v>SI</c:v>
                  </c:pt>
                </c:lvl>
                <c:lvl>
                  <c:pt idx="0">
                    <c:v>2</c:v>
                  </c:pt>
                  <c:pt idx="1">
                    <c:v>Utilización de los equipos informáticos Servidores </c:v>
                  </c:pt>
                  <c:pt idx="2">
                    <c:v>SI</c:v>
                  </c:pt>
                  <c:pt idx="3">
                    <c:v>NO</c:v>
                  </c:pt>
                </c:lvl>
                <c:lvl>
                  <c:pt idx="0">
                    <c:v>1</c:v>
                  </c:pt>
                  <c:pt idx="1">
                    <c:v>Utilización de la infraestructura del centro de Computo </c:v>
                  </c:pt>
                  <c:pt idx="2">
                    <c:v>SI</c:v>
                  </c:pt>
                  <c:pt idx="3">
                    <c:v>SI</c:v>
                  </c:pt>
                </c:lvl>
                <c:lvl>
                  <c:pt idx="0">
                    <c:v>ORD.</c:v>
                  </c:pt>
                  <c:pt idx="1">
                    <c:v>DESCRIPCION</c:v>
                  </c:pt>
                  <c:pt idx="2">
                    <c:v>PROPUESTA 1</c:v>
                  </c:pt>
                  <c:pt idx="3">
                    <c:v>PROPUESTA 2</c:v>
                  </c:pt>
                </c:lvl>
              </c:multiLvlStrCache>
            </c:multiLvlStrRef>
          </c:cat>
          <c:val>
            <c:numRef>
              <c:f>Hoja1!$A$13:$D$13</c:f>
              <c:numCache>
                <c:formatCode>General</c:formatCode>
                <c:ptCount val="4"/>
                <c:pt idx="2">
                  <c:v>6</c:v>
                </c:pt>
                <c:pt idx="3">
                  <c:v>9</c:v>
                </c:pt>
              </c:numCache>
            </c:numRef>
          </c:val>
        </c:ser>
        <c:ser>
          <c:idx val="0"/>
          <c:order val="0"/>
          <c:explosion val="25"/>
          <c:dLbls>
            <c:showPercent val="1"/>
          </c:dLbls>
          <c:cat>
            <c:multiLvlStrRef>
              <c:f>Hoja1!$A$1:$D$12</c:f>
              <c:multiLvlStrCache>
                <c:ptCount val="4"/>
                <c:lvl>
                  <c:pt idx="0">
                    <c:v>11</c:v>
                  </c:pt>
                  <c:pt idx="1">
                    <c:v>Conexión a tierra</c:v>
                  </c:pt>
                  <c:pt idx="2">
                    <c:v>NO</c:v>
                  </c:pt>
                  <c:pt idx="3">
                    <c:v>SI</c:v>
                  </c:pt>
                </c:lvl>
                <c:lvl>
                  <c:pt idx="0">
                    <c:v>10</c:v>
                  </c:pt>
                  <c:pt idx="1">
                    <c:v>Adquisición de nuevos equipos de telecomunicación e información</c:v>
                  </c:pt>
                  <c:pt idx="2">
                    <c:v>NO</c:v>
                  </c:pt>
                  <c:pt idx="3">
                    <c:v>SI</c:v>
                  </c:pt>
                </c:lvl>
                <c:lvl>
                  <c:pt idx="0">
                    <c:v>9</c:v>
                  </c:pt>
                  <c:pt idx="1">
                    <c:v>Restructuración de Cableado Estructurado</c:v>
                  </c:pt>
                  <c:pt idx="2">
                    <c:v>NO</c:v>
                  </c:pt>
                  <c:pt idx="3">
                    <c:v>SI</c:v>
                  </c:pt>
                </c:lvl>
                <c:lvl>
                  <c:pt idx="0">
                    <c:v>8</c:v>
                  </c:pt>
                  <c:pt idx="1">
                    <c:v>Reubicación de las oficinas del E.C 15</c:v>
                  </c:pt>
                  <c:pt idx="2">
                    <c:v>NO</c:v>
                  </c:pt>
                  <c:pt idx="3">
                    <c:v>SI</c:v>
                  </c:pt>
                </c:lvl>
                <c:lvl>
                  <c:pt idx="0">
                    <c:v>7</c:v>
                  </c:pt>
                  <c:pt idx="1">
                    <c:v>Incorporación de cielo falso</c:v>
                  </c:pt>
                  <c:pt idx="2">
                    <c:v>SI</c:v>
                  </c:pt>
                  <c:pt idx="3">
                    <c:v>NO</c:v>
                  </c:pt>
                </c:lvl>
                <c:lvl>
                  <c:pt idx="0">
                    <c:v>6</c:v>
                  </c:pt>
                  <c:pt idx="1">
                    <c:v>Incorporación de piso falso</c:v>
                  </c:pt>
                  <c:pt idx="2">
                    <c:v>NO</c:v>
                  </c:pt>
                  <c:pt idx="3">
                    <c:v>SI</c:v>
                  </c:pt>
                </c:lvl>
                <c:lvl>
                  <c:pt idx="0">
                    <c:v>5</c:v>
                  </c:pt>
                  <c:pt idx="1">
                    <c:v>Incorporación de nuevos sistemas de Acceso</c:v>
                  </c:pt>
                  <c:pt idx="2">
                    <c:v>SI</c:v>
                  </c:pt>
                  <c:pt idx="3">
                    <c:v>SI</c:v>
                  </c:pt>
                </c:lvl>
                <c:lvl>
                  <c:pt idx="0">
                    <c:v>4</c:v>
                  </c:pt>
                  <c:pt idx="1">
                    <c:v>Incorporación de sistema de vigilancia</c:v>
                  </c:pt>
                  <c:pt idx="2">
                    <c:v>SI</c:v>
                  </c:pt>
                  <c:pt idx="3">
                    <c:v>SI</c:v>
                  </c:pt>
                </c:lvl>
                <c:lvl>
                  <c:pt idx="0">
                    <c:v>3</c:v>
                  </c:pt>
                  <c:pt idx="1">
                    <c:v>Incorporación de sistema contra incendio</c:v>
                  </c:pt>
                  <c:pt idx="2">
                    <c:v>SI</c:v>
                  </c:pt>
                  <c:pt idx="3">
                    <c:v>SI</c:v>
                  </c:pt>
                </c:lvl>
                <c:lvl>
                  <c:pt idx="0">
                    <c:v>2</c:v>
                  </c:pt>
                  <c:pt idx="1">
                    <c:v>Utilización de los equipos informáticos Servidores </c:v>
                  </c:pt>
                  <c:pt idx="2">
                    <c:v>SI</c:v>
                  </c:pt>
                  <c:pt idx="3">
                    <c:v>NO</c:v>
                  </c:pt>
                </c:lvl>
                <c:lvl>
                  <c:pt idx="0">
                    <c:v>1</c:v>
                  </c:pt>
                  <c:pt idx="1">
                    <c:v>Utilización de la infraestructura del centro de Computo </c:v>
                  </c:pt>
                  <c:pt idx="2">
                    <c:v>SI</c:v>
                  </c:pt>
                  <c:pt idx="3">
                    <c:v>SI</c:v>
                  </c:pt>
                </c:lvl>
                <c:lvl>
                  <c:pt idx="0">
                    <c:v>ORD.</c:v>
                  </c:pt>
                  <c:pt idx="1">
                    <c:v>DESCRIPCION</c:v>
                  </c:pt>
                  <c:pt idx="2">
                    <c:v>PROPUESTA 1</c:v>
                  </c:pt>
                  <c:pt idx="3">
                    <c:v>PROPUESTA 2</c:v>
                  </c:pt>
                </c:lvl>
              </c:multiLvlStrCache>
            </c:multiLvlStrRef>
          </c:cat>
          <c:val>
            <c:numRef>
              <c:f>Hoja1!$A$13:$D$13</c:f>
              <c:numCache>
                <c:formatCode>General</c:formatCode>
                <c:ptCount val="4"/>
                <c:pt idx="2">
                  <c:v>6</c:v>
                </c:pt>
                <c:pt idx="3">
                  <c:v>9</c:v>
                </c:pt>
              </c:numCache>
            </c:numRef>
          </c:val>
        </c:ser>
        <c:dLbls>
          <c:showPercent val="1"/>
        </c:dLbls>
        <c:firstSliceAng val="0"/>
      </c:pieChart>
    </c:plotArea>
    <c:plotVisOnly val="1"/>
    <c:dispBlanksAs val="zero"/>
  </c:chart>
  <c:spPr>
    <a:solidFill>
      <a:schemeClr val="accent3">
        <a:lumMod val="85000"/>
      </a:schemeClr>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autoTitleDeleted val="1"/>
    <c:view3D>
      <c:rAngAx val="1"/>
    </c:view3D>
    <c:plotArea>
      <c:layout/>
      <c:bar3DChart>
        <c:barDir val="col"/>
        <c:grouping val="clustered"/>
        <c:ser>
          <c:idx val="0"/>
          <c:order val="0"/>
          <c:tx>
            <c:strRef>
              <c:f>Hoja2!$C$19</c:f>
              <c:strCache>
                <c:ptCount val="1"/>
                <c:pt idx="0">
                  <c:v>Total de inversión estimada</c:v>
                </c:pt>
              </c:strCache>
            </c:strRef>
          </c:tx>
          <c:val>
            <c:numRef>
              <c:f>Hoja2!$D$19:$E$19</c:f>
              <c:numCache>
                <c:formatCode>_("$"\ * #,##0.00_);_("$"\ * \(#,##0.00\);_("$"\ * "-"??_);_(@_)</c:formatCode>
                <c:ptCount val="2"/>
                <c:pt idx="1">
                  <c:v>4150</c:v>
                </c:pt>
              </c:numCache>
            </c:numRef>
          </c:val>
        </c:ser>
        <c:ser>
          <c:idx val="1"/>
          <c:order val="1"/>
          <c:tx>
            <c:strRef>
              <c:f>Hoja2!$C$20</c:f>
              <c:strCache>
                <c:ptCount val="1"/>
                <c:pt idx="0">
                  <c:v>Total de inversión estimada</c:v>
                </c:pt>
              </c:strCache>
            </c:strRef>
          </c:tx>
          <c:val>
            <c:numRef>
              <c:f>Hoja2!$D$20:$E$20</c:f>
              <c:numCache>
                <c:formatCode>_("$"\ * #,##0.00_);_("$"\ * \(#,##0.00\);_("$"\ * "-"??_);_(@_)</c:formatCode>
                <c:ptCount val="2"/>
                <c:pt idx="1">
                  <c:v>20136</c:v>
                </c:pt>
              </c:numCache>
            </c:numRef>
          </c:val>
        </c:ser>
        <c:gapWidth val="300"/>
        <c:shape val="box"/>
        <c:axId val="96323840"/>
        <c:axId val="96375168"/>
        <c:axId val="0"/>
      </c:bar3DChart>
      <c:catAx>
        <c:axId val="96323840"/>
        <c:scaling>
          <c:orientation val="minMax"/>
        </c:scaling>
        <c:axPos val="b"/>
        <c:title>
          <c:tx>
            <c:rich>
              <a:bodyPr/>
              <a:lstStyle/>
              <a:p>
                <a:pPr>
                  <a:defRPr/>
                </a:pPr>
                <a:r>
                  <a:rPr lang="es-EC" dirty="0"/>
                  <a:t>PROPUESTAS</a:t>
                </a:r>
                <a:r>
                  <a:rPr lang="es-EC" baseline="0" dirty="0"/>
                  <a:t> DE DISEÑO</a:t>
                </a:r>
                <a:endParaRPr lang="es-EC" dirty="0"/>
              </a:p>
            </c:rich>
          </c:tx>
          <c:layout>
            <c:manualLayout>
              <c:xMode val="edge"/>
              <c:yMode val="edge"/>
              <c:x val="0.32912483451868951"/>
              <c:y val="0.85421747542341564"/>
            </c:manualLayout>
          </c:layout>
        </c:title>
        <c:majorTickMark val="none"/>
        <c:tickLblPos val="nextTo"/>
        <c:crossAx val="96375168"/>
        <c:crosses val="autoZero"/>
        <c:auto val="1"/>
        <c:lblAlgn val="ctr"/>
        <c:lblOffset val="100"/>
      </c:catAx>
      <c:valAx>
        <c:axId val="96375168"/>
        <c:scaling>
          <c:orientation val="minMax"/>
        </c:scaling>
        <c:axPos val="l"/>
        <c:majorGridlines/>
        <c:minorGridlines/>
        <c:title>
          <c:tx>
            <c:rich>
              <a:bodyPr/>
              <a:lstStyle/>
              <a:p>
                <a:pPr>
                  <a:defRPr/>
                </a:pPr>
                <a:r>
                  <a:rPr lang="en-US" dirty="0"/>
                  <a:t>COSTO TOTAL DE INVERSION</a:t>
                </a:r>
              </a:p>
            </c:rich>
          </c:tx>
          <c:layout/>
        </c:title>
        <c:numFmt formatCode="General" sourceLinked="1"/>
        <c:tickLblPos val="nextTo"/>
        <c:crossAx val="96323840"/>
        <c:crosses val="autoZero"/>
        <c:crossBetween val="between"/>
      </c:valA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lotArea>
    <c:legend>
      <c:legendPos val="r"/>
      <c:layout/>
    </c:legend>
    <c:plotVisOnly val="1"/>
    <c:dispBlanksAs val="gap"/>
  </c:chart>
  <c:spPr>
    <a:solidFill>
      <a:schemeClr val="accent3">
        <a:lumMod val="85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dirty="0"/>
              <a:t>TIEMPO</a:t>
            </a:r>
            <a:r>
              <a:rPr lang="es-EC" baseline="0" dirty="0"/>
              <a:t> DE </a:t>
            </a:r>
            <a:r>
              <a:rPr lang="es-EC" baseline="0" dirty="0" smtClean="0"/>
              <a:t>IMPLEMENTACIÓN</a:t>
            </a:r>
            <a:endParaRPr lang="es-EC" dirty="0"/>
          </a:p>
        </c:rich>
      </c:tx>
      <c:layout/>
    </c:title>
    <c:view3D>
      <c:rAngAx val="1"/>
    </c:view3D>
    <c:plotArea>
      <c:layout>
        <c:manualLayout>
          <c:layoutTarget val="inner"/>
          <c:xMode val="edge"/>
          <c:yMode val="edge"/>
          <c:x val="0.33875092884488511"/>
          <c:y val="0.3486685240101528"/>
          <c:w val="0.62401531781154052"/>
          <c:h val="0.32373753343645578"/>
        </c:manualLayout>
      </c:layout>
      <c:bar3DChart>
        <c:barDir val="col"/>
        <c:grouping val="clustered"/>
        <c:ser>
          <c:idx val="0"/>
          <c:order val="0"/>
          <c:tx>
            <c:strRef>
              <c:f>Hoja3!$C$13</c:f>
              <c:strCache>
                <c:ptCount val="1"/>
                <c:pt idx="0">
                  <c:v>PROPUESTA 1</c:v>
                </c:pt>
              </c:strCache>
            </c:strRef>
          </c:tx>
          <c:val>
            <c:numRef>
              <c:f>Hoja3!$D$13:$E$13</c:f>
              <c:numCache>
                <c:formatCode>General</c:formatCode>
                <c:ptCount val="2"/>
                <c:pt idx="1">
                  <c:v>101</c:v>
                </c:pt>
              </c:numCache>
            </c:numRef>
          </c:val>
        </c:ser>
        <c:ser>
          <c:idx val="1"/>
          <c:order val="1"/>
          <c:tx>
            <c:strRef>
              <c:f>Hoja3!$C$14</c:f>
              <c:strCache>
                <c:ptCount val="1"/>
                <c:pt idx="0">
                  <c:v>PROPUESTA 2</c:v>
                </c:pt>
              </c:strCache>
            </c:strRef>
          </c:tx>
          <c:val>
            <c:numRef>
              <c:f>Hoja3!$D$14:$E$14</c:f>
              <c:numCache>
                <c:formatCode>General</c:formatCode>
                <c:ptCount val="2"/>
                <c:pt idx="1">
                  <c:v>186</c:v>
                </c:pt>
              </c:numCache>
            </c:numRef>
          </c:val>
        </c:ser>
        <c:shape val="box"/>
        <c:axId val="96545792"/>
        <c:axId val="96551680"/>
        <c:axId val="0"/>
      </c:bar3DChart>
      <c:catAx>
        <c:axId val="96545792"/>
        <c:scaling>
          <c:orientation val="minMax"/>
        </c:scaling>
        <c:axPos val="b"/>
        <c:majorTickMark val="none"/>
        <c:tickLblPos val="nextTo"/>
        <c:crossAx val="96551680"/>
        <c:crosses val="autoZero"/>
        <c:auto val="1"/>
        <c:lblAlgn val="ctr"/>
        <c:lblOffset val="100"/>
      </c:catAx>
      <c:valAx>
        <c:axId val="96551680"/>
        <c:scaling>
          <c:orientation val="minMax"/>
        </c:scaling>
        <c:axPos val="l"/>
        <c:majorGridlines/>
        <c:title>
          <c:tx>
            <c:rich>
              <a:bodyPr/>
              <a:lstStyle/>
              <a:p>
                <a:pPr>
                  <a:defRPr/>
                </a:pPr>
                <a:r>
                  <a:rPr lang="es-EC" dirty="0"/>
                  <a:t>DIAS</a:t>
                </a:r>
              </a:p>
            </c:rich>
          </c:tx>
          <c:layout/>
        </c:title>
        <c:numFmt formatCode="General" sourceLinked="1"/>
        <c:majorTickMark val="none"/>
        <c:tickLblPos val="nextTo"/>
        <c:crossAx val="96545792"/>
        <c:crosses val="autoZero"/>
        <c:crossBetween val="between"/>
      </c:valAx>
      <c:dTable>
        <c:showHorzBorder val="1"/>
        <c:showVertBorder val="1"/>
        <c:showOutline val="1"/>
        <c:showKeys val="1"/>
      </c:dTable>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dispBlanksAs val="gap"/>
  </c:chart>
  <c:spPr>
    <a:solidFill>
      <a:schemeClr val="accent3">
        <a:lumMod val="85000"/>
      </a:schemeClr>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drawings/drawing1.xml><?xml version="1.0" encoding="utf-8"?>
<c:userShapes xmlns:c="http://schemas.openxmlformats.org/drawingml/2006/chart">
  <cdr:relSizeAnchor xmlns:cdr="http://schemas.openxmlformats.org/drawingml/2006/chartDrawing">
    <cdr:from>
      <cdr:x>0.60594</cdr:x>
      <cdr:y>0.35602</cdr:y>
    </cdr:from>
    <cdr:to>
      <cdr:x>0.94423</cdr:x>
      <cdr:y>0.59675</cdr:y>
    </cdr:to>
    <cdr:sp macro="" textlink="">
      <cdr:nvSpPr>
        <cdr:cNvPr id="2" name="1 CuadroTexto"/>
        <cdr:cNvSpPr txBox="1"/>
      </cdr:nvSpPr>
      <cdr:spPr>
        <a:xfrm xmlns:a="http://schemas.openxmlformats.org/drawingml/2006/main">
          <a:off x="2137994" y="816236"/>
          <a:ext cx="1193620" cy="5519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C" sz="1100" b="1" dirty="0"/>
            <a:t>PROPUESTAS 1</a:t>
          </a:r>
        </a:p>
      </cdr:txBody>
    </cdr:sp>
  </cdr:relSizeAnchor>
  <cdr:relSizeAnchor xmlns:cdr="http://schemas.openxmlformats.org/drawingml/2006/chartDrawing">
    <cdr:from>
      <cdr:x>0.00555</cdr:x>
      <cdr:y>0.76006</cdr:y>
    </cdr:from>
    <cdr:to>
      <cdr:x>0.33802</cdr:x>
      <cdr:y>0.94224</cdr:y>
    </cdr:to>
    <cdr:sp macro="" textlink="">
      <cdr:nvSpPr>
        <cdr:cNvPr id="3" name="1 CuadroTexto"/>
        <cdr:cNvSpPr txBox="1"/>
      </cdr:nvSpPr>
      <cdr:spPr>
        <a:xfrm xmlns:a="http://schemas.openxmlformats.org/drawingml/2006/main">
          <a:off x="19583" y="1742568"/>
          <a:ext cx="1173084" cy="4176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100" b="1" dirty="0"/>
            <a:t>PROPUESTAS 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es-EC" dirty="0"/>
          </a:p>
        </p:txBody>
      </p:sp>
      <p:sp>
        <p:nvSpPr>
          <p:cNvPr id="3" name="2 Marcador de fecha"/>
          <p:cNvSpPr>
            <a:spLocks noGrp="1"/>
          </p:cNvSpPr>
          <p:nvPr>
            <p:ph type="dt" sz="quarter" idx="1"/>
          </p:nvPr>
        </p:nvSpPr>
        <p:spPr>
          <a:xfrm>
            <a:off x="3967341" y="0"/>
            <a:ext cx="3035088" cy="464503"/>
          </a:xfrm>
          <a:prstGeom prst="rect">
            <a:avLst/>
          </a:prstGeom>
        </p:spPr>
        <p:txBody>
          <a:bodyPr vert="horz" lIns="93104" tIns="46552" rIns="93104" bIns="46552" rtlCol="0"/>
          <a:lstStyle>
            <a:lvl1pPr algn="r">
              <a:defRPr sz="1200"/>
            </a:lvl1pPr>
          </a:lstStyle>
          <a:p>
            <a:fld id="{9FB5BC92-4C6F-40FF-A189-8F0BD111AC98}" type="datetimeFigureOut">
              <a:rPr lang="es-EC" smtClean="0"/>
              <a:pPr/>
              <a:t>23/10/2013</a:t>
            </a:fld>
            <a:endParaRPr lang="es-EC" dirty="0"/>
          </a:p>
        </p:txBody>
      </p:sp>
      <p:sp>
        <p:nvSpPr>
          <p:cNvPr id="4" name="3 Marcador de pie de página"/>
          <p:cNvSpPr>
            <a:spLocks noGrp="1"/>
          </p:cNvSpPr>
          <p:nvPr>
            <p:ph type="ftr" sz="quarter" idx="2"/>
          </p:nvPr>
        </p:nvSpPr>
        <p:spPr>
          <a:xfrm>
            <a:off x="0" y="8823935"/>
            <a:ext cx="3035088" cy="464503"/>
          </a:xfrm>
          <a:prstGeom prst="rect">
            <a:avLst/>
          </a:prstGeom>
        </p:spPr>
        <p:txBody>
          <a:bodyPr vert="horz" lIns="93104" tIns="46552" rIns="93104" bIns="46552"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967341" y="8823935"/>
            <a:ext cx="3035088" cy="464503"/>
          </a:xfrm>
          <a:prstGeom prst="rect">
            <a:avLst/>
          </a:prstGeom>
        </p:spPr>
        <p:txBody>
          <a:bodyPr vert="horz" lIns="93104" tIns="46552" rIns="93104" bIns="46552" rtlCol="0" anchor="b"/>
          <a:lstStyle>
            <a:lvl1pPr algn="r">
              <a:defRPr sz="1200"/>
            </a:lvl1pPr>
          </a:lstStyle>
          <a:p>
            <a:fld id="{7FBD2BC4-0939-4127-AC28-DA5B2B642FFD}" type="slidenum">
              <a:rPr lang="es-EC" smtClean="0"/>
              <a:pPr/>
              <a:t>‹Nº›</a:t>
            </a:fld>
            <a:endParaRPr lang="es-EC" dirty="0"/>
          </a:p>
        </p:txBody>
      </p:sp>
    </p:spTree>
    <p:extLst>
      <p:ext uri="{BB962C8B-B14F-4D97-AF65-F5344CB8AC3E}">
        <p14:creationId xmlns:p14="http://schemas.microsoft.com/office/powerpoint/2010/main" xmlns="" val="4256845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es-ES" dirty="0"/>
          </a:p>
        </p:txBody>
      </p:sp>
      <p:sp>
        <p:nvSpPr>
          <p:cNvPr id="3" name="2 Marcador de fecha"/>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689D9F93-B5F0-4D06-98F8-C1FA0A83EEFC}" type="datetimeFigureOut">
              <a:rPr lang="es-ES" smtClean="0"/>
              <a:pPr/>
              <a:t>23/10/2013</a:t>
            </a:fld>
            <a:endParaRPr lang="es-ES" dirty="0"/>
          </a:p>
        </p:txBody>
      </p:sp>
      <p:sp>
        <p:nvSpPr>
          <p:cNvPr id="4" name="3 Marcador de imagen de diapositiva"/>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4" tIns="46552" rIns="93104" bIns="46552" rtlCol="0" anchor="ctr"/>
          <a:lstStyle/>
          <a:p>
            <a:endParaRPr lang="es-ES" dirty="0"/>
          </a:p>
        </p:txBody>
      </p:sp>
      <p:sp>
        <p:nvSpPr>
          <p:cNvPr id="5" name="4 Marcador de notas"/>
          <p:cNvSpPr>
            <a:spLocks noGrp="1"/>
          </p:cNvSpPr>
          <p:nvPr>
            <p:ph type="body" sz="quarter" idx="3"/>
          </p:nvPr>
        </p:nvSpPr>
        <p:spPr>
          <a:xfrm>
            <a:off x="700405" y="4412774"/>
            <a:ext cx="5603240" cy="4180523"/>
          </a:xfrm>
          <a:prstGeom prst="rect">
            <a:avLst/>
          </a:prstGeom>
        </p:spPr>
        <p:txBody>
          <a:bodyPr vert="horz" lIns="93104" tIns="46552" rIns="93104" bIns="4655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0296E9C6-A18E-4A08-B676-9DA2E176013C}" type="slidenum">
              <a:rPr lang="es-ES" smtClean="0"/>
              <a:pPr/>
              <a:t>‹Nº›</a:t>
            </a:fld>
            <a:endParaRPr lang="es-ES" dirty="0"/>
          </a:p>
        </p:txBody>
      </p:sp>
    </p:spTree>
    <p:extLst>
      <p:ext uri="{BB962C8B-B14F-4D97-AF65-F5344CB8AC3E}">
        <p14:creationId xmlns:p14="http://schemas.microsoft.com/office/powerpoint/2010/main" xmlns="" val="295022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296E9C6-A18E-4A08-B676-9DA2E176013C}" type="slidenum">
              <a:rPr lang="es-ES" smtClean="0"/>
              <a:pPr/>
              <a:t>1</a:t>
            </a:fld>
            <a:endParaRPr lang="es-ES" dirty="0"/>
          </a:p>
        </p:txBody>
      </p:sp>
    </p:spTree>
    <p:extLst>
      <p:ext uri="{BB962C8B-B14F-4D97-AF65-F5344CB8AC3E}">
        <p14:creationId xmlns:p14="http://schemas.microsoft.com/office/powerpoint/2010/main" xmlns="" val="40588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296E9C6-A18E-4A08-B676-9DA2E176013C}" type="slidenum">
              <a:rPr lang="es-ES" smtClean="0"/>
              <a:pPr/>
              <a:t>2</a:t>
            </a:fld>
            <a:endParaRPr lang="es-ES" dirty="0"/>
          </a:p>
        </p:txBody>
      </p:sp>
    </p:spTree>
    <p:extLst>
      <p:ext uri="{BB962C8B-B14F-4D97-AF65-F5344CB8AC3E}">
        <p14:creationId xmlns:p14="http://schemas.microsoft.com/office/powerpoint/2010/main" xmlns="" val="211640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296E9C6-A18E-4A08-B676-9DA2E176013C}" type="slidenum">
              <a:rPr lang="es-ES" smtClean="0"/>
              <a:pPr/>
              <a:t>4</a:t>
            </a:fld>
            <a:endParaRPr lang="es-ES" dirty="0"/>
          </a:p>
        </p:txBody>
      </p:sp>
    </p:spTree>
    <p:extLst>
      <p:ext uri="{BB962C8B-B14F-4D97-AF65-F5344CB8AC3E}">
        <p14:creationId xmlns:p14="http://schemas.microsoft.com/office/powerpoint/2010/main" xmlns="" val="25610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296E9C6-A18E-4A08-B676-9DA2E176013C}" type="slidenum">
              <a:rPr lang="es-ES" smtClean="0"/>
              <a:pPr/>
              <a:t>5</a:t>
            </a:fld>
            <a:endParaRPr lang="es-ES" dirty="0"/>
          </a:p>
        </p:txBody>
      </p:sp>
    </p:spTree>
    <p:extLst>
      <p:ext uri="{BB962C8B-B14F-4D97-AF65-F5344CB8AC3E}">
        <p14:creationId xmlns:p14="http://schemas.microsoft.com/office/powerpoint/2010/main" xmlns="" val="25610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296E9C6-A18E-4A08-B676-9DA2E176013C}" type="slidenum">
              <a:rPr lang="es-ES" smtClean="0"/>
              <a:pPr/>
              <a:t>8</a:t>
            </a:fld>
            <a:endParaRPr lang="es-ES" dirty="0"/>
          </a:p>
        </p:txBody>
      </p:sp>
    </p:spTree>
    <p:extLst>
      <p:ext uri="{BB962C8B-B14F-4D97-AF65-F5344CB8AC3E}">
        <p14:creationId xmlns:p14="http://schemas.microsoft.com/office/powerpoint/2010/main" xmlns="" val="17810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296E9C6-A18E-4A08-B676-9DA2E176013C}" type="slidenum">
              <a:rPr lang="es-ES" smtClean="0"/>
              <a:pPr/>
              <a:t>9</a:t>
            </a:fld>
            <a:endParaRPr lang="es-ES" dirty="0"/>
          </a:p>
        </p:txBody>
      </p:sp>
    </p:spTree>
    <p:extLst>
      <p:ext uri="{BB962C8B-B14F-4D97-AF65-F5344CB8AC3E}">
        <p14:creationId xmlns:p14="http://schemas.microsoft.com/office/powerpoint/2010/main" xmlns="" val="17810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296E9C6-A18E-4A08-B676-9DA2E176013C}" type="slidenum">
              <a:rPr lang="es-ES" smtClean="0"/>
              <a:pPr/>
              <a:t>15</a:t>
            </a:fld>
            <a:endParaRPr lang="es-ES" dirty="0"/>
          </a:p>
        </p:txBody>
      </p:sp>
    </p:spTree>
    <p:extLst>
      <p:ext uri="{BB962C8B-B14F-4D97-AF65-F5344CB8AC3E}">
        <p14:creationId xmlns:p14="http://schemas.microsoft.com/office/powerpoint/2010/main" xmlns="" val="133829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296E9C6-A18E-4A08-B676-9DA2E176013C}" type="slidenum">
              <a:rPr lang="es-ES" smtClean="0"/>
              <a:pPr/>
              <a:t>25</a:t>
            </a:fld>
            <a:endParaRPr lang="es-ES" dirty="0"/>
          </a:p>
        </p:txBody>
      </p:sp>
    </p:spTree>
    <p:extLst>
      <p:ext uri="{BB962C8B-B14F-4D97-AF65-F5344CB8AC3E}">
        <p14:creationId xmlns:p14="http://schemas.microsoft.com/office/powerpoint/2010/main" xmlns="" val="787360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p:oleObj spid="_x0000_s17636" name="CorelDRAW" r:id="rId3" imgW="9151920" imgH="5621400" progId="">
              <p:embed/>
            </p:oleObj>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7457"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p:spPr>
      </p:pic>
    </p:spTree>
  </p:cSld>
  <p:clrMapOvr>
    <a:masterClrMapping/>
  </p:clrMapOvr>
  <p:transition spd="med">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transition spd="med">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1050" name="Picture 26" descr="LOGO ESPE ORIGINAL copia"/>
          <p:cNvPicPr>
            <a:picLocks noChangeAspect="1" noChangeArrowheads="1"/>
          </p:cNvPicPr>
          <p:nvPr/>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ru"/>
  </p:transition>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2.xml"/><Relationship Id="rId3" Type="http://schemas.openxmlformats.org/officeDocument/2006/relationships/slide" Target="slide13.xml"/><Relationship Id="rId7" Type="http://schemas.openxmlformats.org/officeDocument/2006/relationships/image" Target="../media/image19.jpeg"/><Relationship Id="rId12"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19.xml"/><Relationship Id="rId11" Type="http://schemas.openxmlformats.org/officeDocument/2006/relationships/image" Target="../media/image20.jpeg"/><Relationship Id="rId5" Type="http://schemas.openxmlformats.org/officeDocument/2006/relationships/slide" Target="slide10.xml"/><Relationship Id="rId10" Type="http://schemas.openxmlformats.org/officeDocument/2006/relationships/oleObject" Target="../embeddings/oleObject2.bin"/><Relationship Id="rId4" Type="http://schemas.openxmlformats.org/officeDocument/2006/relationships/slide" Target="slide16.xml"/><Relationship Id="rId9" Type="http://schemas.openxmlformats.org/officeDocument/2006/relationships/slide" Target="slide2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32.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slide" Target="slide12.xml"/><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png"/><Relationship Id="rId3" Type="http://schemas.openxmlformats.org/officeDocument/2006/relationships/image" Target="../media/image5.gif"/><Relationship Id="rId7" Type="http://schemas.openxmlformats.org/officeDocument/2006/relationships/slide" Target="slide8.xml"/><Relationship Id="rId12" Type="http://schemas.openxmlformats.org/officeDocument/2006/relationships/slide" Target="slide3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28.xml"/><Relationship Id="rId5" Type="http://schemas.openxmlformats.org/officeDocument/2006/relationships/slide" Target="slide4.xml"/><Relationship Id="rId10" Type="http://schemas.openxmlformats.org/officeDocument/2006/relationships/slide" Target="slide26.xml"/><Relationship Id="rId4" Type="http://schemas.openxmlformats.org/officeDocument/2006/relationships/slide" Target="slide3.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4.png"/><Relationship Id="rId5" Type="http://schemas.openxmlformats.org/officeDocument/2006/relationships/chart" Target="../charts/chart1.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package" Target="../embeddings/Hoja_de_c_lculo_de_Microsoft_Office_Excel2.xlsx"/><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chart" Target="../charts/char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package" Target="../embeddings/Hoja_de_c_lculo_de_Microsoft_Office_Excel3.xlsx"/><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chart" Target="../charts/chart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8.png"/><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9.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slide" Target="slide2.xml"/><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hyperlink" Target="mailto:grlasystem@hot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364088" y="4509120"/>
            <a:ext cx="3565630" cy="777268"/>
          </a:xfrm>
          <a:prstGeom prst="rect">
            <a:avLst/>
          </a:prstGeom>
          <a:ln>
            <a:solidFill>
              <a:srgbClr val="3366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b="1" dirty="0" smtClean="0">
                <a:ln w="10541" cmpd="sng">
                  <a:solidFill>
                    <a:schemeClr val="accent1">
                      <a:shade val="88000"/>
                      <a:satMod val="110000"/>
                    </a:schemeClr>
                  </a:solidFill>
                  <a:prstDash val="solid"/>
                </a:ln>
                <a:solidFill>
                  <a:schemeClr val="tx1"/>
                </a:solidFill>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b="1" dirty="0" smtClean="0">
                <a:ln w="10541" cmpd="sng">
                  <a:solidFill>
                    <a:schemeClr val="accent1">
                      <a:shade val="88000"/>
                      <a:satMod val="110000"/>
                    </a:schemeClr>
                  </a:solidFill>
                  <a:prstDash val="solid"/>
                </a:ln>
                <a:solidFill>
                  <a:schemeClr val="tx1"/>
                </a:solidFill>
              </a:rPr>
              <a:t>Luis A. Guamán R. </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b="1" dirty="0" smtClean="0">
                <a:ln w="10541" cmpd="sng">
                  <a:solidFill>
                    <a:schemeClr val="accent1">
                      <a:shade val="88000"/>
                      <a:satMod val="110000"/>
                    </a:schemeClr>
                  </a:solidFill>
                  <a:prstDash val="solid"/>
                </a:ln>
                <a:solidFill>
                  <a:schemeClr val="tx1"/>
                </a:solidFill>
              </a:rPr>
              <a:t>ESPE-ECUADOR</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b="1" dirty="0" smtClean="0">
              <a:ln w="10541" cmpd="sng">
                <a:solidFill>
                  <a:schemeClr val="accent1">
                    <a:shade val="88000"/>
                    <a:satMod val="110000"/>
                  </a:schemeClr>
                </a:solidFill>
                <a:prstDash val="solid"/>
              </a:ln>
              <a:solidFill>
                <a:schemeClr val="tx1"/>
              </a:solidFill>
            </a:endParaRPr>
          </a:p>
        </p:txBody>
      </p:sp>
      <p:sp>
        <p:nvSpPr>
          <p:cNvPr id="4" name="1 Título"/>
          <p:cNvSpPr txBox="1">
            <a:spLocks/>
          </p:cNvSpPr>
          <p:nvPr/>
        </p:nvSpPr>
        <p:spPr>
          <a:xfrm>
            <a:off x="1071538" y="1357298"/>
            <a:ext cx="7929618" cy="2357454"/>
          </a:xfrm>
          <a:prstGeom prst="rect">
            <a:avLst/>
          </a:prstGeom>
          <a:solidFill>
            <a:srgbClr val="336600"/>
          </a:solidFill>
          <a:ln w="25400" cap="flat" cmpd="sng" algn="ctr">
            <a:solidFill>
              <a:srgbClr val="336600"/>
            </a:solidFill>
            <a:prstDash val="solid"/>
          </a:ln>
        </p:spPr>
        <p:style>
          <a:lnRef idx="2">
            <a:schemeClr val="accent1"/>
          </a:lnRef>
          <a:fillRef idx="1">
            <a:schemeClr val="lt1"/>
          </a:fillRef>
          <a:effectRef idx="0">
            <a:schemeClr val="accent1"/>
          </a:effectRef>
          <a:fontRef idx="minor">
            <a:schemeClr val="dk1"/>
          </a:fontRef>
        </p:style>
        <p:txBody>
          <a:bodyPr>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3200" b="1" u="none" strike="noStrike" kern="0" normalizeH="0" baseline="0" noProof="0"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uLnTx/>
              <a:uFillTx/>
              <a:latin typeface="+mn-lt"/>
              <a:ea typeface="+mn-ea"/>
              <a:cs typeface="+mn-cs"/>
            </a:endParaRPr>
          </a:p>
        </p:txBody>
      </p:sp>
      <p:sp>
        <p:nvSpPr>
          <p:cNvPr id="2" name="1 Título">
            <a:hlinkClick r:id="rId3" action="ppaction://hlinksldjump"/>
          </p:cNvPr>
          <p:cNvSpPr txBox="1">
            <a:spLocks/>
          </p:cNvSpPr>
          <p:nvPr/>
        </p:nvSpPr>
        <p:spPr>
          <a:xfrm>
            <a:off x="1214414" y="1571612"/>
            <a:ext cx="7572428" cy="1928826"/>
          </a:xfrm>
          <a:prstGeom prst="rect">
            <a:avLst/>
          </a:prstGeom>
          <a:ln>
            <a:noFill/>
          </a:ln>
          <a:effectLst>
            <a:outerShdw blurRad="50800" dist="38100" dir="16200000" rotWithShape="0">
              <a:prstClr val="black">
                <a:alpha val="40000"/>
              </a:prstClr>
            </a:outerShdw>
          </a:effectLst>
          <a:scene3d>
            <a:camera prst="perspectiveFront"/>
            <a:lightRig rig="soft" dir="t">
              <a:rot lat="0" lon="0" rev="0"/>
            </a:lightRig>
          </a:scene3d>
          <a:sp3d contourW="44450" prstMaterial="matte">
            <a:bevelT w="63500" h="63500" prst="cross"/>
            <a:contourClr>
              <a:srgbClr val="FFFFFF"/>
            </a:contourClr>
          </a:sp3d>
        </p:spPr>
        <p:style>
          <a:lnRef idx="2">
            <a:schemeClr val="dk1"/>
          </a:lnRef>
          <a:fillRef idx="1">
            <a:schemeClr val="lt1"/>
          </a:fillRef>
          <a:effectRef idx="0">
            <a:schemeClr val="dk1"/>
          </a:effectRef>
          <a:fontRef idx="minor">
            <a:schemeClr val="dk1"/>
          </a:fontRef>
        </p:style>
        <p:txBody>
          <a:bodyPr>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s-ES" sz="2900" b="1" kern="0" dirty="0" smtClean="0">
              <a:ln w="18000">
                <a:solidFill>
                  <a:schemeClr val="accent2">
                    <a:satMod val="140000"/>
                  </a:schemeClr>
                </a:solidFill>
                <a:prstDash val="solid"/>
                <a:miter lim="800000"/>
              </a:ln>
              <a:solidFill>
                <a:srgbClr val="336600"/>
              </a:solidFill>
              <a:effectLst>
                <a:outerShdw blurRad="25500" dist="23000" dir="7020000" algn="tl">
                  <a:srgbClr val="000000">
                    <a:alpha val="50000"/>
                  </a:srgbClr>
                </a:outerShdw>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s-ES" sz="2900" b="1" kern="0" dirty="0" smtClean="0">
                <a:ln w="18000">
                  <a:solidFill>
                    <a:schemeClr val="accent2">
                      <a:satMod val="140000"/>
                    </a:schemeClr>
                  </a:solidFill>
                  <a:prstDash val="solid"/>
                  <a:miter lim="800000"/>
                </a:ln>
                <a:solidFill>
                  <a:srgbClr val="336600"/>
                </a:solidFill>
                <a:effectLst>
                  <a:outerShdw blurRad="25500" dist="23000" dir="7020000" algn="tl">
                    <a:srgbClr val="000000">
                      <a:alpha val="50000"/>
                    </a:srgbClr>
                  </a:outerShdw>
                </a:effectLst>
              </a:rPr>
              <a:t>ESTUDIO Y DISEÑO DE UN CENTRO DE DATOS PARA LA 15 BAE «PAQUISHA»</a:t>
            </a:r>
            <a:endParaRPr kumimoji="0" lang="es-ES" sz="3200" b="1" u="none" strike="noStrike" kern="0" normalizeH="0" baseline="0" noProof="0" dirty="0">
              <a:ln w="18000">
                <a:solidFill>
                  <a:schemeClr val="accent2">
                    <a:satMod val="140000"/>
                  </a:schemeClr>
                </a:solidFill>
                <a:prstDash val="solid"/>
                <a:miter lim="800000"/>
              </a:ln>
              <a:solidFill>
                <a:srgbClr val="336600"/>
              </a:solidFill>
              <a:effectLst>
                <a:outerShdw blurRad="25500" dist="23000" dir="7020000" algn="tl">
                  <a:srgbClr val="000000">
                    <a:alpha val="50000"/>
                  </a:srgbClr>
                </a:outerShdw>
              </a:effectLst>
              <a:uLnTx/>
              <a:uFillTx/>
              <a:latin typeface="+mn-lt"/>
              <a:ea typeface="+mn-ea"/>
              <a:cs typeface="+mn-cs"/>
            </a:endParaRPr>
          </a:p>
        </p:txBody>
      </p:sp>
      <p:sp>
        <p:nvSpPr>
          <p:cNvPr id="5" name="4 Rectángulo"/>
          <p:cNvSpPr/>
          <p:nvPr/>
        </p:nvSpPr>
        <p:spPr>
          <a:xfrm>
            <a:off x="5724128" y="5286388"/>
            <a:ext cx="2757486" cy="307777"/>
          </a:xfrm>
          <a:prstGeom prst="rect">
            <a:avLst/>
          </a:prstGeom>
        </p:spPr>
        <p:txBody>
          <a:bodyPr wrap="none">
            <a:spAutoFit/>
          </a:bodyPr>
          <a:lstStyle/>
          <a:p>
            <a:pPr lvl="0" algn="ctr" fontAlgn="auto">
              <a:spcAft>
                <a:spcPts val="0"/>
              </a:spcAft>
              <a:defRPr/>
            </a:pPr>
            <a:r>
              <a:rPr lang="es-ES" sz="1400" b="1" dirty="0" smtClean="0">
                <a:ln w="10541" cmpd="sng">
                  <a:solidFill>
                    <a:schemeClr val="accent1">
                      <a:shade val="88000"/>
                      <a:satMod val="110000"/>
                    </a:schemeClr>
                  </a:solidFill>
                  <a:prstDash val="solid"/>
                </a:ln>
              </a:rPr>
              <a:t>Sangolquí, 14 de octubre 2013</a:t>
            </a:r>
          </a:p>
        </p:txBody>
      </p:sp>
    </p:spTree>
  </p:cSld>
  <p:clrMapOvr>
    <a:masterClrMapping/>
  </p:clrMapOvr>
  <p:transition spd="med">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379118" y="548680"/>
            <a:ext cx="6500803" cy="571500"/>
          </a:xfrm>
          <a:prstGeom prst="rect">
            <a:avLst/>
          </a:prstGeom>
          <a:solidFill>
            <a:srgbClr val="336600"/>
          </a:solidFill>
          <a:ln w="9525">
            <a:noFill/>
            <a:miter lim="800000"/>
            <a:headEnd/>
            <a:tailEnd/>
          </a:ln>
          <a:effectLst>
            <a:outerShdw dist="25401" dir="2700000" algn="tl" rotWithShape="0">
              <a:srgbClr val="808080"/>
            </a:outerShdw>
          </a:effectLst>
        </p:spPr>
        <p:txBody>
          <a:bodyPr wrap="none" anchor="ctr"/>
          <a:lstStyle/>
          <a:p>
            <a:pPr algn="ctr">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ESTUDIO</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endParaRPr>
          </a:p>
        </p:txBody>
      </p:sp>
      <p:grpSp>
        <p:nvGrpSpPr>
          <p:cNvPr id="2" name="1 Grupo"/>
          <p:cNvGrpSpPr/>
          <p:nvPr/>
        </p:nvGrpSpPr>
        <p:grpSpPr>
          <a:xfrm>
            <a:off x="539552" y="1340768"/>
            <a:ext cx="7992888" cy="4343306"/>
            <a:chOff x="539552" y="1340768"/>
            <a:chExt cx="7992888" cy="4608512"/>
          </a:xfrm>
        </p:grpSpPr>
        <p:grpSp>
          <p:nvGrpSpPr>
            <p:cNvPr id="4" name="3 Grupo"/>
            <p:cNvGrpSpPr/>
            <p:nvPr/>
          </p:nvGrpSpPr>
          <p:grpSpPr>
            <a:xfrm>
              <a:off x="539552" y="1340768"/>
              <a:ext cx="7992888" cy="4608512"/>
              <a:chOff x="2411760" y="1772816"/>
              <a:chExt cx="3312368" cy="3312368"/>
            </a:xfrm>
          </p:grpSpPr>
          <p:pic>
            <p:nvPicPr>
              <p:cNvPr id="6" name="5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11760" y="1772816"/>
                <a:ext cx="3312368" cy="331236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71936" y="3649303"/>
                <a:ext cx="423489" cy="715801"/>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8" name="7 Imagen"/>
            <p:cNvPicPr/>
            <p:nvPr/>
          </p:nvPicPr>
          <p:blipFill rotWithShape="1">
            <a:blip r:embed="rId4" cstate="print">
              <a:extLst>
                <a:ext uri="{28A0092B-C50C-407E-A947-70E740481C1C}">
                  <a14:useLocalDpi xmlns:a14="http://schemas.microsoft.com/office/drawing/2010/main" xmlns="" val="0"/>
                </a:ext>
              </a:extLst>
            </a:blip>
            <a:srcRect l="23997" t="19413" r="26527" b="30278"/>
            <a:stretch/>
          </p:blipFill>
          <p:spPr bwMode="auto">
            <a:xfrm>
              <a:off x="3923928" y="4291998"/>
              <a:ext cx="1886964" cy="1010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xmlns=""/>
              </a:ext>
            </a:extLst>
          </p:spPr>
        </p:pic>
      </p:grpSp>
    </p:spTree>
    <p:extLst>
      <p:ext uri="{BB962C8B-B14F-4D97-AF65-F5344CB8AC3E}">
        <p14:creationId xmlns:p14="http://schemas.microsoft.com/office/powerpoint/2010/main" xmlns="" val="418888636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040" y="-27384"/>
            <a:ext cx="9150080" cy="560400"/>
            <a:chOff x="-3040" y="204304"/>
            <a:chExt cx="9150080" cy="560400"/>
          </a:xfrm>
        </p:grpSpPr>
        <p:sp>
          <p:nvSpPr>
            <p:cNvPr id="5" name="4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5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12" name="11 Grupo"/>
          <p:cNvGrpSpPr/>
          <p:nvPr/>
        </p:nvGrpSpPr>
        <p:grpSpPr>
          <a:xfrm>
            <a:off x="564656" y="545881"/>
            <a:ext cx="4302772" cy="336047"/>
            <a:chOff x="3059832" y="2492896"/>
            <a:chExt cx="2880320" cy="372497"/>
          </a:xfrm>
        </p:grpSpPr>
        <p:sp>
          <p:nvSpPr>
            <p:cNvPr id="14" name="Rectangle 15"/>
            <p:cNvSpPr>
              <a:spLocks noChangeArrowheads="1"/>
            </p:cNvSpPr>
            <p:nvPr/>
          </p:nvSpPr>
          <p:spPr bwMode="auto">
            <a:xfrm>
              <a:off x="3059832" y="2492896"/>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15" name="14 Rectángulo"/>
            <p:cNvSpPr/>
            <p:nvPr/>
          </p:nvSpPr>
          <p:spPr>
            <a:xfrm>
              <a:off x="3214209" y="2524232"/>
              <a:ext cx="2725943" cy="341161"/>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ANALISIS GENERAL</a:t>
              </a:r>
              <a:endParaRPr lang="es-ES" sz="1400" b="1" kern="0" dirty="0" smtClean="0">
                <a:solidFill>
                  <a:srgbClr val="FFFFFF"/>
                </a:solidFill>
              </a:endParaRPr>
            </a:p>
          </p:txBody>
        </p:sp>
      </p:grpSp>
      <p:pic>
        <p:nvPicPr>
          <p:cNvPr id="2457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8304" y="3834853"/>
            <a:ext cx="1658937" cy="2224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8" name="27 Grupo"/>
          <p:cNvGrpSpPr/>
          <p:nvPr/>
        </p:nvGrpSpPr>
        <p:grpSpPr>
          <a:xfrm>
            <a:off x="493979" y="2708920"/>
            <a:ext cx="4302772" cy="336047"/>
            <a:chOff x="3059832" y="2492896"/>
            <a:chExt cx="2880320" cy="372497"/>
          </a:xfrm>
        </p:grpSpPr>
        <p:sp>
          <p:nvSpPr>
            <p:cNvPr id="33" name="Rectangle 15"/>
            <p:cNvSpPr>
              <a:spLocks noChangeArrowheads="1"/>
            </p:cNvSpPr>
            <p:nvPr/>
          </p:nvSpPr>
          <p:spPr bwMode="auto">
            <a:xfrm>
              <a:off x="3059832" y="2492896"/>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34" name="33 Rectángulo"/>
            <p:cNvSpPr/>
            <p:nvPr/>
          </p:nvSpPr>
          <p:spPr>
            <a:xfrm>
              <a:off x="3214209" y="2524232"/>
              <a:ext cx="2725943" cy="341161"/>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NIVELES DE TIER</a:t>
              </a:r>
              <a:endParaRPr lang="es-ES" sz="1400" b="1" kern="0" dirty="0" smtClean="0">
                <a:solidFill>
                  <a:srgbClr val="FFFFFF"/>
                </a:solidFill>
              </a:endParaRPr>
            </a:p>
          </p:txBody>
        </p:sp>
      </p:grpSp>
      <p:sp>
        <p:nvSpPr>
          <p:cNvPr id="10" name="9 Rectángulo"/>
          <p:cNvSpPr/>
          <p:nvPr/>
        </p:nvSpPr>
        <p:spPr>
          <a:xfrm>
            <a:off x="493979" y="3446240"/>
            <a:ext cx="6814325"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itchFamily="2" charset="2"/>
              <a:buChar char="v"/>
            </a:pPr>
            <a:r>
              <a:rPr lang="es-EC" sz="1300" b="1" dirty="0">
                <a:solidFill>
                  <a:schemeClr val="tx1"/>
                </a:solidFill>
              </a:rPr>
              <a:t>Tier 1 = Componentes sin capacidad redundante (ejemplo 1 sola UPS o 1 solo proveedor de datos</a:t>
            </a:r>
            <a:r>
              <a:rPr lang="es-EC" sz="1300" b="1" dirty="0" smtClean="0">
                <a:solidFill>
                  <a:schemeClr val="tx1"/>
                </a:solidFill>
              </a:rPr>
              <a:t>)</a:t>
            </a:r>
          </a:p>
          <a:p>
            <a:pPr algn="just"/>
            <a:endParaRPr lang="es-EC" sz="1300" b="1" dirty="0">
              <a:solidFill>
                <a:schemeClr val="tx1"/>
              </a:solidFill>
            </a:endParaRPr>
          </a:p>
          <a:p>
            <a:pPr marL="171450" indent="-171450" algn="just">
              <a:buFont typeface="Wingdings" pitchFamily="2" charset="2"/>
              <a:buChar char="v"/>
            </a:pPr>
            <a:r>
              <a:rPr lang="es-EC" sz="1300" b="1" dirty="0">
                <a:solidFill>
                  <a:schemeClr val="tx1"/>
                </a:solidFill>
              </a:rPr>
              <a:t>Tier 2 = Tier 1 + Dispositivos con componentes </a:t>
            </a:r>
            <a:r>
              <a:rPr lang="es-EC" sz="1300" b="1" dirty="0" smtClean="0">
                <a:solidFill>
                  <a:schemeClr val="tx1"/>
                </a:solidFill>
              </a:rPr>
              <a:t>redundantes</a:t>
            </a:r>
          </a:p>
          <a:p>
            <a:pPr algn="just"/>
            <a:endParaRPr lang="es-EC" sz="1300" b="1" dirty="0">
              <a:solidFill>
                <a:schemeClr val="tx1"/>
              </a:solidFill>
            </a:endParaRPr>
          </a:p>
          <a:p>
            <a:pPr marL="171450" indent="-171450" algn="just">
              <a:buFont typeface="Wingdings" pitchFamily="2" charset="2"/>
              <a:buChar char="v"/>
            </a:pPr>
            <a:r>
              <a:rPr lang="es-EC" sz="1300" b="1" dirty="0">
                <a:solidFill>
                  <a:schemeClr val="tx1"/>
                </a:solidFill>
              </a:rPr>
              <a:t>Tier 3 = Tier 1 + Tier 2 + Equipos de alimentación eléctrica dual y varios enlaces de </a:t>
            </a:r>
            <a:r>
              <a:rPr lang="es-EC" sz="1300" b="1" dirty="0" smtClean="0">
                <a:solidFill>
                  <a:schemeClr val="tx1"/>
                </a:solidFill>
              </a:rPr>
              <a:t>salida</a:t>
            </a:r>
          </a:p>
          <a:p>
            <a:pPr algn="just"/>
            <a:endParaRPr lang="es-EC" sz="1300" b="1" dirty="0">
              <a:solidFill>
                <a:schemeClr val="tx1"/>
              </a:solidFill>
            </a:endParaRPr>
          </a:p>
          <a:p>
            <a:pPr marL="171450" indent="-171450" algn="just">
              <a:buFont typeface="Wingdings" pitchFamily="2" charset="2"/>
              <a:buChar char="v"/>
            </a:pPr>
            <a:r>
              <a:rPr lang="es-EC" sz="1300" b="1" dirty="0">
                <a:solidFill>
                  <a:schemeClr val="tx1"/>
                </a:solidFill>
              </a:rPr>
              <a:t>Tier 4 = Tier 1 + Tier 2 + Tier 3 + todos los componentes son completamente tolerante a fallos incluyendo enlaces de datos, almacenamiento, aire acondicionado, energía eléctrica, </a:t>
            </a:r>
            <a:r>
              <a:rPr lang="es-EC" sz="1300" b="1" dirty="0" smtClean="0">
                <a:solidFill>
                  <a:schemeClr val="tx1"/>
                </a:solidFill>
              </a:rPr>
              <a:t>etc. Todo </a:t>
            </a:r>
            <a:r>
              <a:rPr lang="es-EC" sz="1300" b="1" dirty="0">
                <a:solidFill>
                  <a:schemeClr val="tx1"/>
                </a:solidFill>
              </a:rPr>
              <a:t>lo que es servidores tiene alimentación dual.</a:t>
            </a:r>
          </a:p>
          <a:p>
            <a:pPr algn="ctr"/>
            <a:endParaRPr lang="es-EC" dirty="0"/>
          </a:p>
        </p:txBody>
      </p:sp>
      <p:grpSp>
        <p:nvGrpSpPr>
          <p:cNvPr id="20" name="19 Grupo"/>
          <p:cNvGrpSpPr/>
          <p:nvPr/>
        </p:nvGrpSpPr>
        <p:grpSpPr>
          <a:xfrm>
            <a:off x="5042768" y="1124744"/>
            <a:ext cx="3505512" cy="1557660"/>
            <a:chOff x="5042768" y="1124744"/>
            <a:chExt cx="3505512" cy="1557660"/>
          </a:xfrm>
        </p:grpSpPr>
        <p:pic>
          <p:nvPicPr>
            <p:cNvPr id="35" name="34 Imagen"/>
            <p:cNvPicPr/>
            <p:nvPr/>
          </p:nvPicPr>
          <p:blipFill rotWithShape="1">
            <a:blip r:embed="rId3">
              <a:extLst>
                <a:ext uri="{BEBA8EAE-BF5A-486C-A8C5-ECC9F3942E4B}">
                  <a14:imgProps xmlns:a14="http://schemas.microsoft.com/office/drawing/2010/main" xmlns="">
                    <a14:imgLayer r:embed="rId4">
                      <a14:imgEffect>
                        <a14:sharpenSoften amount="25000"/>
                      </a14:imgEffect>
                      <a14:imgEffect>
                        <a14:brightnessContrast bright="-20000"/>
                      </a14:imgEffect>
                    </a14:imgLayer>
                  </a14:imgProps>
                </a:ext>
              </a:extLst>
            </a:blip>
            <a:srcRect l="20663" t="35519" r="22811" b="21585"/>
            <a:stretch/>
          </p:blipFill>
          <p:spPr bwMode="auto">
            <a:xfrm>
              <a:off x="5042768" y="1156908"/>
              <a:ext cx="3505512" cy="152549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xmlns=""/>
              </a:ext>
            </a:extLst>
          </p:spPr>
          <p:style>
            <a:lnRef idx="3">
              <a:schemeClr val="lt1"/>
            </a:lnRef>
            <a:fillRef idx="1">
              <a:schemeClr val="accent6"/>
            </a:fillRef>
            <a:effectRef idx="1">
              <a:schemeClr val="accent6"/>
            </a:effectRef>
            <a:fontRef idx="minor">
              <a:schemeClr val="lt1"/>
            </a:fontRef>
          </p:style>
        </p:pic>
        <p:sp>
          <p:nvSpPr>
            <p:cNvPr id="11" name="10 CuadroTexto"/>
            <p:cNvSpPr txBox="1"/>
            <p:nvPr/>
          </p:nvSpPr>
          <p:spPr>
            <a:xfrm>
              <a:off x="5364088" y="2060848"/>
              <a:ext cx="288032" cy="369332"/>
            </a:xfrm>
            <a:prstGeom prst="rect">
              <a:avLst/>
            </a:prstGeom>
            <a:noFill/>
          </p:spPr>
          <p:txBody>
            <a:bodyPr wrap="square" rtlCol="0">
              <a:spAutoFit/>
            </a:bodyPr>
            <a:lstStyle/>
            <a:p>
              <a:r>
                <a:rPr lang="es-EC" b="1" dirty="0"/>
                <a:t>?</a:t>
              </a:r>
            </a:p>
          </p:txBody>
        </p:sp>
        <p:sp>
          <p:nvSpPr>
            <p:cNvPr id="36" name="35 CuadroTexto"/>
            <p:cNvSpPr txBox="1"/>
            <p:nvPr/>
          </p:nvSpPr>
          <p:spPr>
            <a:xfrm>
              <a:off x="6465696" y="2076996"/>
              <a:ext cx="288032" cy="369332"/>
            </a:xfrm>
            <a:prstGeom prst="rect">
              <a:avLst/>
            </a:prstGeom>
            <a:noFill/>
          </p:spPr>
          <p:txBody>
            <a:bodyPr wrap="square" rtlCol="0">
              <a:spAutoFit/>
            </a:bodyPr>
            <a:lstStyle/>
            <a:p>
              <a:r>
                <a:rPr lang="es-EC" b="1" dirty="0"/>
                <a:t>?</a:t>
              </a:r>
            </a:p>
          </p:txBody>
        </p:sp>
        <p:sp>
          <p:nvSpPr>
            <p:cNvPr id="37" name="36 CuadroTexto"/>
            <p:cNvSpPr txBox="1"/>
            <p:nvPr/>
          </p:nvSpPr>
          <p:spPr>
            <a:xfrm>
              <a:off x="7452320" y="2048178"/>
              <a:ext cx="288032" cy="369332"/>
            </a:xfrm>
            <a:prstGeom prst="rect">
              <a:avLst/>
            </a:prstGeom>
            <a:noFill/>
          </p:spPr>
          <p:txBody>
            <a:bodyPr wrap="square" rtlCol="0">
              <a:spAutoFit/>
            </a:bodyPr>
            <a:lstStyle/>
            <a:p>
              <a:r>
                <a:rPr lang="es-EC" b="1" dirty="0"/>
                <a:t>?</a:t>
              </a:r>
            </a:p>
          </p:txBody>
        </p:sp>
        <p:sp>
          <p:nvSpPr>
            <p:cNvPr id="38" name="37 CuadroTexto"/>
            <p:cNvSpPr txBox="1"/>
            <p:nvPr/>
          </p:nvSpPr>
          <p:spPr>
            <a:xfrm>
              <a:off x="7740352" y="1691516"/>
              <a:ext cx="288032" cy="369332"/>
            </a:xfrm>
            <a:prstGeom prst="rect">
              <a:avLst/>
            </a:prstGeom>
            <a:noFill/>
          </p:spPr>
          <p:txBody>
            <a:bodyPr wrap="square" rtlCol="0">
              <a:spAutoFit/>
            </a:bodyPr>
            <a:lstStyle/>
            <a:p>
              <a:r>
                <a:rPr lang="es-EC" b="1" dirty="0"/>
                <a:t>?</a:t>
              </a:r>
            </a:p>
          </p:txBody>
        </p:sp>
        <p:sp>
          <p:nvSpPr>
            <p:cNvPr id="39" name="38 CuadroTexto"/>
            <p:cNvSpPr txBox="1"/>
            <p:nvPr/>
          </p:nvSpPr>
          <p:spPr>
            <a:xfrm>
              <a:off x="5292080" y="1124744"/>
              <a:ext cx="288032" cy="369332"/>
            </a:xfrm>
            <a:prstGeom prst="rect">
              <a:avLst/>
            </a:prstGeom>
            <a:noFill/>
          </p:spPr>
          <p:txBody>
            <a:bodyPr wrap="square" rtlCol="0">
              <a:spAutoFit/>
            </a:bodyPr>
            <a:lstStyle/>
            <a:p>
              <a:r>
                <a:rPr lang="es-EC" b="1" dirty="0"/>
                <a:t>?</a:t>
              </a:r>
            </a:p>
          </p:txBody>
        </p:sp>
        <p:sp>
          <p:nvSpPr>
            <p:cNvPr id="40" name="39 CuadroTexto"/>
            <p:cNvSpPr txBox="1"/>
            <p:nvPr/>
          </p:nvSpPr>
          <p:spPr>
            <a:xfrm>
              <a:off x="7884368" y="1259468"/>
              <a:ext cx="288032" cy="369332"/>
            </a:xfrm>
            <a:prstGeom prst="rect">
              <a:avLst/>
            </a:prstGeom>
            <a:noFill/>
          </p:spPr>
          <p:txBody>
            <a:bodyPr wrap="square" rtlCol="0">
              <a:spAutoFit/>
            </a:bodyPr>
            <a:lstStyle/>
            <a:p>
              <a:r>
                <a:rPr lang="es-EC" b="1" dirty="0"/>
                <a:t>?</a:t>
              </a:r>
            </a:p>
          </p:txBody>
        </p:sp>
      </p:grpSp>
      <p:grpSp>
        <p:nvGrpSpPr>
          <p:cNvPr id="4" name="3 Grupo"/>
          <p:cNvGrpSpPr/>
          <p:nvPr/>
        </p:nvGrpSpPr>
        <p:grpSpPr>
          <a:xfrm>
            <a:off x="1052329" y="1156908"/>
            <a:ext cx="3416688" cy="1260602"/>
            <a:chOff x="1052329" y="1156908"/>
            <a:chExt cx="3416688" cy="1260602"/>
          </a:xfrm>
        </p:grpSpPr>
        <p:sp>
          <p:nvSpPr>
            <p:cNvPr id="22" name="21 Flecha derecha"/>
            <p:cNvSpPr/>
            <p:nvPr/>
          </p:nvSpPr>
          <p:spPr>
            <a:xfrm>
              <a:off x="1052329" y="1156908"/>
              <a:ext cx="3416688" cy="1260602"/>
            </a:xfrm>
            <a:prstGeom prst="rightArrow">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200" b="1" dirty="0">
                <a:solidFill>
                  <a:schemeClr val="accent3"/>
                </a:solidFill>
              </a:endParaRPr>
            </a:p>
          </p:txBody>
        </p:sp>
        <p:sp>
          <p:nvSpPr>
            <p:cNvPr id="2" name="1 CuadroTexto"/>
            <p:cNvSpPr txBox="1"/>
            <p:nvPr/>
          </p:nvSpPr>
          <p:spPr>
            <a:xfrm>
              <a:off x="1187624" y="1494076"/>
              <a:ext cx="2592288" cy="507831"/>
            </a:xfrm>
            <a:prstGeom prst="rect">
              <a:avLst/>
            </a:prstGeom>
            <a:noFill/>
          </p:spPr>
          <p:txBody>
            <a:bodyPr wrap="square" rtlCol="0">
              <a:spAutoFit/>
            </a:bodyPr>
            <a:lstStyle/>
            <a:p>
              <a:r>
                <a:rPr lang="es-EC" sz="900" b="1" dirty="0">
                  <a:solidFill>
                    <a:schemeClr val="accent3"/>
                  </a:solidFill>
                </a:rPr>
                <a:t>ANALISIS GENERAL DE LOS SUBSISTEMAS Y LAS NORMATIVAS A SEGUIR PARA EL PROCESO DE </a:t>
              </a:r>
              <a:r>
                <a:rPr lang="es-EC" sz="900" b="1" dirty="0" smtClean="0">
                  <a:solidFill>
                    <a:schemeClr val="accent3"/>
                  </a:solidFill>
                </a:rPr>
                <a:t>DISEÑO </a:t>
              </a:r>
              <a:endParaRPr lang="es-EC" dirty="0"/>
            </a:p>
          </p:txBody>
        </p:sp>
      </p:grpSp>
      <p:sp>
        <p:nvSpPr>
          <p:cNvPr id="26" name="25 Rectángulo"/>
          <p:cNvSpPr/>
          <p:nvPr/>
        </p:nvSpPr>
        <p:spPr>
          <a:xfrm>
            <a:off x="5364088" y="6381328"/>
            <a:ext cx="1205573" cy="37942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5" action="ppaction://hlinksldjump"/>
              </a:rPr>
              <a:t>MENU</a:t>
            </a:r>
            <a:endParaRPr lang="es-EC" dirty="0">
              <a:solidFill>
                <a:srgbClr val="FF0000"/>
              </a:solidFill>
            </a:endParaRPr>
          </a:p>
        </p:txBody>
      </p:sp>
    </p:spTree>
    <p:extLst>
      <p:ext uri="{BB962C8B-B14F-4D97-AF65-F5344CB8AC3E}">
        <p14:creationId xmlns:p14="http://schemas.microsoft.com/office/powerpoint/2010/main" xmlns="" val="156199875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strVal val="#ppt_w+.3"/>
                                          </p:val>
                                        </p:tav>
                                        <p:tav tm="100000">
                                          <p:val>
                                            <p:strVal val="#ppt_w"/>
                                          </p:val>
                                        </p:tav>
                                      </p:tavLst>
                                    </p:anim>
                                    <p:anim calcmode="lin" valueType="num">
                                      <p:cBhvr>
                                        <p:cTn id="25" dur="1000" fill="hold"/>
                                        <p:tgtEl>
                                          <p:spTgt spid="28"/>
                                        </p:tgtEl>
                                        <p:attrNameLst>
                                          <p:attrName>ppt_h</p:attrName>
                                        </p:attrNameLst>
                                      </p:cBhvr>
                                      <p:tavLst>
                                        <p:tav tm="0">
                                          <p:val>
                                            <p:strVal val="#ppt_h"/>
                                          </p:val>
                                        </p:tav>
                                        <p:tav tm="100000">
                                          <p:val>
                                            <p:strVal val="#ppt_h"/>
                                          </p:val>
                                        </p:tav>
                                      </p:tavLst>
                                    </p:anim>
                                    <p:animEffect transition="in" filter="fade">
                                      <p:cBhvr>
                                        <p:cTn id="26" dur="1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63560" y="-163568"/>
            <a:ext cx="9150080" cy="560400"/>
            <a:chOff x="-3040" y="204304"/>
            <a:chExt cx="9150080" cy="560400"/>
          </a:xfrm>
        </p:grpSpPr>
        <p:sp>
          <p:nvSpPr>
            <p:cNvPr id="14" name="13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14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15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26" name="25 Grupo"/>
          <p:cNvGrpSpPr/>
          <p:nvPr/>
        </p:nvGrpSpPr>
        <p:grpSpPr>
          <a:xfrm>
            <a:off x="1765244" y="415561"/>
            <a:ext cx="5472608" cy="393717"/>
            <a:chOff x="2683303" y="1916832"/>
            <a:chExt cx="3239435" cy="360040"/>
          </a:xfrm>
        </p:grpSpPr>
        <p:sp>
          <p:nvSpPr>
            <p:cNvPr id="27" name="26 Redondear rectángulo de esquina diagonal"/>
            <p:cNvSpPr/>
            <p:nvPr/>
          </p:nvSpPr>
          <p:spPr>
            <a:xfrm>
              <a:off x="2683303" y="1976715"/>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es-ES" b="1" dirty="0">
                  <a:solidFill>
                    <a:prstClr val="white"/>
                  </a:solidFill>
                  <a:effectLst>
                    <a:outerShdw blurRad="38100" dist="38100" dir="2700000" algn="tl">
                      <a:srgbClr val="000000">
                        <a:alpha val="43137"/>
                      </a:srgbClr>
                    </a:outerShdw>
                  </a:effectLst>
                  <a:cs typeface="Arial" pitchFamily="34" charset="0"/>
                </a:rPr>
                <a:t>1</a:t>
              </a: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28" name="Rectangle 15"/>
            <p:cNvSpPr>
              <a:spLocks noChangeArrowheads="1"/>
            </p:cNvSpPr>
            <p:nvPr/>
          </p:nvSpPr>
          <p:spPr bwMode="auto">
            <a:xfrm>
              <a:off x="3042418" y="1916832"/>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29" name="28 Rectángulo"/>
            <p:cNvSpPr/>
            <p:nvPr/>
          </p:nvSpPr>
          <p:spPr>
            <a:xfrm>
              <a:off x="3196795" y="1948168"/>
              <a:ext cx="2725943" cy="281451"/>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hlinkClick r:id="rId3" action="ppaction://hlinksldjump"/>
                </a:rPr>
                <a:t>LEVANTAMIENTO DE LA INFORMACIÓN</a:t>
              </a:r>
              <a:endParaRPr lang="es-ES" sz="1400" b="1" kern="0" dirty="0" smtClean="0">
                <a:solidFill>
                  <a:srgbClr val="FFFFFF"/>
                </a:solidFill>
              </a:endParaRPr>
            </a:p>
          </p:txBody>
        </p:sp>
      </p:grpSp>
      <p:grpSp>
        <p:nvGrpSpPr>
          <p:cNvPr id="30" name="29 Grupo"/>
          <p:cNvGrpSpPr/>
          <p:nvPr/>
        </p:nvGrpSpPr>
        <p:grpSpPr>
          <a:xfrm>
            <a:off x="1678883" y="1976973"/>
            <a:ext cx="5472608" cy="348912"/>
            <a:chOff x="2700717" y="2492896"/>
            <a:chExt cx="3239435" cy="360040"/>
          </a:xfrm>
        </p:grpSpPr>
        <p:sp>
          <p:nvSpPr>
            <p:cNvPr id="31" name="30 Redondear rectángulo de esquina diagonal"/>
            <p:cNvSpPr/>
            <p:nvPr/>
          </p:nvSpPr>
          <p:spPr>
            <a:xfrm>
              <a:off x="2700717" y="2552779"/>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es-EC" b="1" dirty="0">
                  <a:solidFill>
                    <a:prstClr val="white"/>
                  </a:solidFill>
                  <a:effectLst>
                    <a:outerShdw blurRad="38100" dist="38100" dir="2700000" algn="tl">
                      <a:srgbClr val="000000">
                        <a:alpha val="43137"/>
                      </a:srgbClr>
                    </a:outerShdw>
                  </a:effectLst>
                  <a:cs typeface="Arial" pitchFamily="34" charset="0"/>
                </a:rPr>
                <a:t>2</a:t>
              </a: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32" name="Rectangle 15"/>
            <p:cNvSpPr>
              <a:spLocks noChangeArrowheads="1"/>
            </p:cNvSpPr>
            <p:nvPr/>
          </p:nvSpPr>
          <p:spPr bwMode="auto">
            <a:xfrm>
              <a:off x="3059832" y="2492896"/>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33" name="32 Rectángulo"/>
            <p:cNvSpPr/>
            <p:nvPr/>
          </p:nvSpPr>
          <p:spPr>
            <a:xfrm>
              <a:off x="3214209" y="2524232"/>
              <a:ext cx="2725943" cy="317593"/>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hlinkClick r:id="rId4" action="ppaction://hlinksldjump"/>
                </a:rPr>
                <a:t>ANÁLISIS DE PROCESOS</a:t>
              </a:r>
              <a:endParaRPr lang="es-ES" sz="1400" b="1" kern="0" dirty="0" smtClean="0">
                <a:solidFill>
                  <a:srgbClr val="FFFFFF"/>
                </a:solidFill>
              </a:endParaRPr>
            </a:p>
          </p:txBody>
        </p:sp>
      </p:grpSp>
      <p:grpSp>
        <p:nvGrpSpPr>
          <p:cNvPr id="34" name="33 Grupo"/>
          <p:cNvGrpSpPr/>
          <p:nvPr/>
        </p:nvGrpSpPr>
        <p:grpSpPr>
          <a:xfrm>
            <a:off x="1648700" y="3527778"/>
            <a:ext cx="5731611" cy="431372"/>
            <a:chOff x="2700717" y="2492896"/>
            <a:chExt cx="3239435" cy="360040"/>
          </a:xfrm>
        </p:grpSpPr>
        <p:sp>
          <p:nvSpPr>
            <p:cNvPr id="35" name="34 Redondear rectángulo de esquina diagonal"/>
            <p:cNvSpPr/>
            <p:nvPr/>
          </p:nvSpPr>
          <p:spPr>
            <a:xfrm>
              <a:off x="2700717" y="2552779"/>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es-EC" b="1" dirty="0">
                  <a:solidFill>
                    <a:prstClr val="white"/>
                  </a:solidFill>
                  <a:effectLst>
                    <a:outerShdw blurRad="38100" dist="38100" dir="2700000" algn="tl">
                      <a:srgbClr val="000000">
                        <a:alpha val="43137"/>
                      </a:srgbClr>
                    </a:outerShdw>
                  </a:effectLst>
                  <a:cs typeface="Arial" pitchFamily="34" charset="0"/>
                </a:rPr>
                <a:t>3</a:t>
              </a: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36" name="Rectangle 15"/>
            <p:cNvSpPr>
              <a:spLocks noChangeArrowheads="1"/>
            </p:cNvSpPr>
            <p:nvPr/>
          </p:nvSpPr>
          <p:spPr bwMode="auto">
            <a:xfrm>
              <a:off x="3059832" y="2492896"/>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37" name="36 Rectángulo">
              <a:hlinkClick r:id="rId5" action="ppaction://hlinksldjump"/>
            </p:cNvPr>
            <p:cNvSpPr/>
            <p:nvPr/>
          </p:nvSpPr>
          <p:spPr>
            <a:xfrm>
              <a:off x="3214209" y="2524232"/>
              <a:ext cx="2725943" cy="256883"/>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hlinkClick r:id="rId6" action="ppaction://hlinksldjump"/>
                </a:rPr>
                <a:t>INVENTARIO GENERAL DE LA INFRAESTRUCTURA</a:t>
              </a:r>
              <a:endParaRPr lang="es-ES" sz="1400" b="1" kern="0" dirty="0" smtClean="0">
                <a:solidFill>
                  <a:srgbClr val="FFFFFF"/>
                </a:solidFill>
              </a:endParaRPr>
            </a:p>
          </p:txBody>
        </p:sp>
      </p:grpSp>
      <p:sp>
        <p:nvSpPr>
          <p:cNvPr id="39" name="38 Rectángulo"/>
          <p:cNvSpPr/>
          <p:nvPr/>
        </p:nvSpPr>
        <p:spPr>
          <a:xfrm rot="16200000">
            <a:off x="-1900244" y="2899648"/>
            <a:ext cx="5114781" cy="523220"/>
          </a:xfrm>
          <a:prstGeom prst="rect">
            <a:avLst/>
          </a:prstGeom>
        </p:spPr>
        <p:txBody>
          <a:bodyPr wrap="square">
            <a:spAutoFit/>
          </a:bodyPr>
          <a:lstStyle/>
          <a:p>
            <a:pPr algn="ctr"/>
            <a:r>
              <a:rPr lang="es-ES" sz="2800" spc="300" dirty="0" smtClean="0">
                <a:ln w="11430"/>
                <a:effectLst>
                  <a:outerShdw blurRad="80000" dist="40000" dir="5040000" algn="tl">
                    <a:srgbClr val="000000">
                      <a:alpha val="30000"/>
                    </a:srgbClr>
                  </a:outerShdw>
                </a:effectLst>
                <a:latin typeface="Impact" pitchFamily="34" charset="0"/>
                <a:cs typeface="Times New Roman" pitchFamily="18" charset="0"/>
              </a:rPr>
              <a:t>METODOLOGÍA DE TRABAJO</a:t>
            </a:r>
            <a:endParaRPr lang="es-EC" sz="2800" dirty="0"/>
          </a:p>
        </p:txBody>
      </p:sp>
      <p:sp>
        <p:nvSpPr>
          <p:cNvPr id="2" name="1 Abrir llave"/>
          <p:cNvSpPr/>
          <p:nvPr/>
        </p:nvSpPr>
        <p:spPr>
          <a:xfrm>
            <a:off x="918756" y="341964"/>
            <a:ext cx="646047" cy="5946455"/>
          </a:xfrm>
          <a:prstGeom prst="leftBrace">
            <a:avLst/>
          </a:prstGeom>
          <a:ln w="57150" cmpd="thickThi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pic>
        <p:nvPicPr>
          <p:cNvPr id="41" name="40 Imagen"/>
          <p:cNvPicPr>
            <a:picLocks noChangeAspect="1"/>
          </p:cNvPicPr>
          <p:nvPr/>
        </p:nvPicPr>
        <p:blipFill>
          <a:blip r:embed="rId7">
            <a:extLst>
              <a:ext uri="{BEBA8EAE-BF5A-486C-A8C5-ECC9F3942E4B}">
                <a14:imgProps xmlns:a14="http://schemas.microsoft.com/office/drawing/2010/main" xmlns="">
                  <a14:imgLayer r:embed="rId8">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2843808" y="908720"/>
            <a:ext cx="1078845" cy="8501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3" name="42 Grupo"/>
          <p:cNvGrpSpPr/>
          <p:nvPr/>
        </p:nvGrpSpPr>
        <p:grpSpPr>
          <a:xfrm>
            <a:off x="1680439" y="5286973"/>
            <a:ext cx="5472608" cy="431372"/>
            <a:chOff x="2700717" y="2492896"/>
            <a:chExt cx="3239435" cy="360040"/>
          </a:xfrm>
        </p:grpSpPr>
        <p:sp>
          <p:nvSpPr>
            <p:cNvPr id="44" name="43 Redondear rectángulo de esquina diagonal"/>
            <p:cNvSpPr/>
            <p:nvPr/>
          </p:nvSpPr>
          <p:spPr>
            <a:xfrm>
              <a:off x="2700717" y="2552779"/>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es-EC" b="1" dirty="0">
                  <a:solidFill>
                    <a:prstClr val="white"/>
                  </a:solidFill>
                  <a:effectLst>
                    <a:outerShdw blurRad="38100" dist="38100" dir="2700000" algn="tl">
                      <a:srgbClr val="000000">
                        <a:alpha val="43137"/>
                      </a:srgbClr>
                    </a:outerShdw>
                  </a:effectLst>
                  <a:cs typeface="Arial" pitchFamily="34" charset="0"/>
                </a:rPr>
                <a:t>4</a:t>
              </a: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45" name="Rectangle 15"/>
            <p:cNvSpPr>
              <a:spLocks noChangeArrowheads="1"/>
            </p:cNvSpPr>
            <p:nvPr/>
          </p:nvSpPr>
          <p:spPr bwMode="auto">
            <a:xfrm>
              <a:off x="3059832" y="2492896"/>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46" name="45 Rectángulo"/>
            <p:cNvSpPr/>
            <p:nvPr/>
          </p:nvSpPr>
          <p:spPr>
            <a:xfrm>
              <a:off x="3214209" y="2524232"/>
              <a:ext cx="2725943" cy="256883"/>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hlinkClick r:id="rId9" action="ppaction://hlinksldjump"/>
                </a:rPr>
                <a:t>DEFINICIÓN DE PROPUESTAS</a:t>
              </a:r>
              <a:endParaRPr lang="es-ES" sz="1400" b="1" kern="0" dirty="0" smtClean="0">
                <a:solidFill>
                  <a:srgbClr val="FFFFFF"/>
                </a:solidFill>
              </a:endParaRPr>
            </a:p>
          </p:txBody>
        </p:sp>
      </p:grpSp>
      <p:graphicFrame>
        <p:nvGraphicFramePr>
          <p:cNvPr id="3" name="2 Objeto">
            <a:hlinkClick r:id="" action="ppaction://ole?verb=0"/>
          </p:cNvPr>
          <p:cNvGraphicFramePr>
            <a:graphicFrameLocks/>
          </p:cNvGraphicFramePr>
          <p:nvPr>
            <p:extLst>
              <p:ext uri="{D42A27DB-BD31-4B8C-83A1-F6EECF244321}">
                <p14:modId xmlns:p14="http://schemas.microsoft.com/office/powerpoint/2010/main" xmlns="" val="3282015663"/>
              </p:ext>
            </p:extLst>
          </p:nvPr>
        </p:nvGraphicFramePr>
        <p:xfrm>
          <a:off x="5388213" y="2447734"/>
          <a:ext cx="864096" cy="927914"/>
        </p:xfrm>
        <a:graphic>
          <a:graphicData uri="http://schemas.openxmlformats.org/presentationml/2006/ole">
            <p:oleObj spid="_x0000_s18463" name="Clip" r:id="rId10" imgW="3794125" imgH="4960938" progId="">
              <p:embed/>
            </p:oleObj>
          </a:graphicData>
        </a:graphic>
      </p:graphicFrame>
      <p:pic>
        <p:nvPicPr>
          <p:cNvPr id="26629" name="Picture 5" descr="http://www.monografias.com/trabajos66/automatizacion-sistema-facturacion-inventario/automatizacion-sistema-facturacion-inventario_image028.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722688" y="2508439"/>
            <a:ext cx="2126238" cy="806504"/>
          </a:xfrm>
          <a:prstGeom prst="rect">
            <a:avLst/>
          </a:prstGeom>
          <a:noFill/>
          <a:extLst>
            <a:ext uri="{909E8E84-426E-40DD-AFC4-6F175D3DCCD1}">
              <a14:hiddenFill xmlns:a14="http://schemas.microsoft.com/office/drawing/2010/main" xmlns="">
                <a:solidFill>
                  <a:srgbClr val="FFFFFF"/>
                </a:solidFill>
              </a14:hiddenFill>
            </a:ext>
          </a:extLst>
        </p:spPr>
      </p:pic>
      <p:pic>
        <p:nvPicPr>
          <p:cNvPr id="26632" name="Picture 8" descr="https://encrypted-tbn1.gstatic.com/images?q=tbn:ANd9GcSuZ_30f84aGzQT4-m-bkTDyDda_TbD6HnFQneUvjVOk7S_9acIh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876534" y="4144501"/>
            <a:ext cx="2092238" cy="1012692"/>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37 Rectángulo"/>
          <p:cNvSpPr/>
          <p:nvPr/>
        </p:nvSpPr>
        <p:spPr>
          <a:xfrm>
            <a:off x="5364088" y="6381328"/>
            <a:ext cx="1205573" cy="37942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13" action="ppaction://hlinksldjump"/>
              </a:rPr>
              <a:t>MENU</a:t>
            </a:r>
            <a:endParaRPr lang="es-EC" dirty="0">
              <a:solidFill>
                <a:srgbClr val="FF0000"/>
              </a:solidFill>
            </a:endParaRPr>
          </a:p>
        </p:txBody>
      </p:sp>
    </p:spTree>
    <p:extLst>
      <p:ext uri="{BB962C8B-B14F-4D97-AF65-F5344CB8AC3E}">
        <p14:creationId xmlns:p14="http://schemas.microsoft.com/office/powerpoint/2010/main" xmlns="" val="4033015765"/>
      </p:ext>
    </p:extLst>
  </p:cSld>
  <p:clrMapOvr>
    <a:masterClrMapping/>
  </p:clrMapOvr>
  <p:transition spd="med">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3040" y="-27384"/>
            <a:ext cx="9150080" cy="560400"/>
            <a:chOff x="-3040" y="204304"/>
            <a:chExt cx="9150080" cy="560400"/>
          </a:xfrm>
        </p:grpSpPr>
        <p:sp>
          <p:nvSpPr>
            <p:cNvPr id="14" name="13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14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15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5" name="4 Grupo"/>
          <p:cNvGrpSpPr/>
          <p:nvPr/>
        </p:nvGrpSpPr>
        <p:grpSpPr>
          <a:xfrm>
            <a:off x="1379118" y="548680"/>
            <a:ext cx="6500803" cy="571500"/>
            <a:chOff x="1379118" y="548680"/>
            <a:chExt cx="6500803" cy="571500"/>
          </a:xfrm>
        </p:grpSpPr>
        <p:sp>
          <p:nvSpPr>
            <p:cNvPr id="3" name="Rectangle 7"/>
            <p:cNvSpPr>
              <a:spLocks noChangeArrowheads="1"/>
            </p:cNvSpPr>
            <p:nvPr/>
          </p:nvSpPr>
          <p:spPr bwMode="auto">
            <a:xfrm>
              <a:off x="1379118" y="548680"/>
              <a:ext cx="6500803" cy="571500"/>
            </a:xfrm>
            <a:prstGeom prst="rect">
              <a:avLst/>
            </a:prstGeom>
            <a:solidFill>
              <a:srgbClr val="336600"/>
            </a:solidFill>
            <a:ln w="9525">
              <a:noFill/>
              <a:miter lim="800000"/>
              <a:headEnd/>
              <a:tailEnd/>
            </a:ln>
            <a:effectLst>
              <a:outerShdw dist="25401" dir="2700000" algn="tl" rotWithShape="0">
                <a:srgbClr val="808080"/>
              </a:outerShdw>
            </a:effectLst>
          </p:spPr>
          <p:txBody>
            <a:bodyPr wrap="none" anchor="ctr"/>
            <a:lstStyle/>
            <a:p>
              <a:pPr algn="ctr">
                <a:defRPr/>
              </a:pP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endParaRPr>
            </a:p>
          </p:txBody>
        </p:sp>
        <p:sp>
          <p:nvSpPr>
            <p:cNvPr id="17" name="16 Rectángulo"/>
            <p:cNvSpPr/>
            <p:nvPr/>
          </p:nvSpPr>
          <p:spPr>
            <a:xfrm>
              <a:off x="1464207" y="572820"/>
              <a:ext cx="6221665" cy="523220"/>
            </a:xfrm>
            <a:prstGeom prst="rect">
              <a:avLst/>
            </a:prstGeom>
          </p:spPr>
          <p:txBody>
            <a:bodyPr wrap="square">
              <a:spAutoFit/>
            </a:bodyPr>
            <a:lstStyle/>
            <a:p>
              <a:pPr algn="ctr"/>
              <a:r>
                <a:rPr lang="es-ES" sz="2800" spc="300" dirty="0" smtClean="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80000" dist="40000" dir="5040000" algn="tl">
                      <a:srgbClr val="000000">
                        <a:alpha val="30000"/>
                      </a:srgbClr>
                    </a:outerShdw>
                  </a:effectLst>
                  <a:latin typeface="Impact" pitchFamily="34" charset="0"/>
                  <a:cs typeface="Times New Roman" pitchFamily="18" charset="0"/>
                </a:rPr>
                <a:t>LEVANTAMIENTO DE INFORMACIÓN</a:t>
              </a:r>
              <a:endParaRPr lang="es-EC" sz="2800" dirty="0"/>
            </a:p>
          </p:txBody>
        </p:sp>
      </p:grpSp>
      <p:grpSp>
        <p:nvGrpSpPr>
          <p:cNvPr id="18" name="17 Grupo"/>
          <p:cNvGrpSpPr/>
          <p:nvPr/>
        </p:nvGrpSpPr>
        <p:grpSpPr>
          <a:xfrm>
            <a:off x="603639" y="1274806"/>
            <a:ext cx="3752337" cy="2130024"/>
            <a:chOff x="1954868" y="968345"/>
            <a:chExt cx="3355360" cy="2825051"/>
          </a:xfrm>
        </p:grpSpPr>
        <p:sp>
          <p:nvSpPr>
            <p:cNvPr id="19" name="18 CuadroTexto"/>
            <p:cNvSpPr txBox="1"/>
            <p:nvPr/>
          </p:nvSpPr>
          <p:spPr>
            <a:xfrm>
              <a:off x="2252776" y="3501008"/>
              <a:ext cx="2322264" cy="292388"/>
            </a:xfrm>
            <a:prstGeom prst="rect">
              <a:avLst/>
            </a:prstGeom>
            <a:noFill/>
          </p:spPr>
          <p:txBody>
            <a:bodyPr wrap="square" rtlCol="0">
              <a:spAutoFit/>
            </a:bodyPr>
            <a:lstStyle/>
            <a:p>
              <a:r>
                <a:rPr lang="es-EC" sz="1300" b="1" dirty="0" smtClean="0"/>
                <a:t>FUNCIONAMIENTO </a:t>
              </a:r>
              <a:endParaRPr lang="es-EC" sz="1300" b="1" dirty="0"/>
            </a:p>
          </p:txBody>
        </p:sp>
        <p:grpSp>
          <p:nvGrpSpPr>
            <p:cNvPr id="20" name="19 Grupo"/>
            <p:cNvGrpSpPr/>
            <p:nvPr/>
          </p:nvGrpSpPr>
          <p:grpSpPr>
            <a:xfrm>
              <a:off x="1954868" y="968345"/>
              <a:ext cx="3355360" cy="2396262"/>
              <a:chOff x="1936720" y="1251767"/>
              <a:chExt cx="3355360" cy="2396262"/>
            </a:xfrm>
          </p:grpSpPr>
          <p:sp>
            <p:nvSpPr>
              <p:cNvPr id="21" name="20 CuadroTexto"/>
              <p:cNvSpPr txBox="1"/>
              <p:nvPr/>
            </p:nvSpPr>
            <p:spPr>
              <a:xfrm>
                <a:off x="1971675" y="1251767"/>
                <a:ext cx="3320405" cy="292388"/>
              </a:xfrm>
              <a:prstGeom prst="rect">
                <a:avLst/>
              </a:prstGeom>
              <a:noFill/>
            </p:spPr>
            <p:txBody>
              <a:bodyPr wrap="square" rtlCol="0">
                <a:spAutoFit/>
              </a:bodyPr>
              <a:lstStyle/>
              <a:p>
                <a:r>
                  <a:rPr lang="es-EC" sz="1300" b="1" dirty="0" smtClean="0"/>
                  <a:t>INVESTIGAR EL CONTEXTO ACTUAL</a:t>
                </a:r>
                <a:endParaRPr lang="es-EC" sz="1300" b="1" dirty="0"/>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6720" y="1571227"/>
                <a:ext cx="3320405" cy="2076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grpSp>
        <p:nvGrpSpPr>
          <p:cNvPr id="23" name="22 Grupo"/>
          <p:cNvGrpSpPr/>
          <p:nvPr/>
        </p:nvGrpSpPr>
        <p:grpSpPr>
          <a:xfrm>
            <a:off x="5364088" y="1124744"/>
            <a:ext cx="3600400" cy="4337473"/>
            <a:chOff x="5292080" y="1251767"/>
            <a:chExt cx="3600400" cy="4337473"/>
          </a:xfrm>
        </p:grpSpPr>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1401" t="11200" r="34300" b="8231"/>
            <a:stretch/>
          </p:blipFill>
          <p:spPr bwMode="auto">
            <a:xfrm>
              <a:off x="5364088" y="1752628"/>
              <a:ext cx="3456384" cy="3836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
          <p:nvSpPr>
            <p:cNvPr id="25" name="24 CuadroTexto"/>
            <p:cNvSpPr txBox="1"/>
            <p:nvPr/>
          </p:nvSpPr>
          <p:spPr>
            <a:xfrm>
              <a:off x="5292080" y="1251767"/>
              <a:ext cx="3600400" cy="523220"/>
            </a:xfrm>
            <a:prstGeom prst="rect">
              <a:avLst/>
            </a:prstGeom>
            <a:noFill/>
          </p:spPr>
          <p:txBody>
            <a:bodyPr wrap="square" rtlCol="0">
              <a:spAutoFit/>
            </a:bodyPr>
            <a:lstStyle/>
            <a:p>
              <a:pPr algn="ctr"/>
              <a:r>
                <a:rPr lang="es-EC" sz="1400" b="1" dirty="0" smtClean="0">
                  <a:solidFill>
                    <a:srgbClr val="FF0000"/>
                  </a:solidFill>
                </a:rPr>
                <a:t>INFRAESTRUCTURA ACTUAL  </a:t>
              </a:r>
            </a:p>
            <a:p>
              <a:pPr algn="ctr"/>
              <a:r>
                <a:rPr lang="es-EC" sz="1400" b="1" dirty="0" smtClean="0">
                  <a:solidFill>
                    <a:srgbClr val="FF0000"/>
                  </a:solidFill>
                </a:rPr>
                <a:t>CENTRO COMPUTO</a:t>
              </a:r>
              <a:endParaRPr lang="es-EC" sz="1400" b="1" dirty="0">
                <a:solidFill>
                  <a:srgbClr val="FF0000"/>
                </a:solidFill>
              </a:endParaRPr>
            </a:p>
          </p:txBody>
        </p:sp>
      </p:grpSp>
      <p:grpSp>
        <p:nvGrpSpPr>
          <p:cNvPr id="2" name="1 Grupo"/>
          <p:cNvGrpSpPr/>
          <p:nvPr/>
        </p:nvGrpSpPr>
        <p:grpSpPr>
          <a:xfrm>
            <a:off x="179513" y="3543911"/>
            <a:ext cx="5153538" cy="1587333"/>
            <a:chOff x="179513" y="3543911"/>
            <a:chExt cx="5153538" cy="1587333"/>
          </a:xfrm>
        </p:grpSpPr>
        <p:grpSp>
          <p:nvGrpSpPr>
            <p:cNvPr id="26" name="25 Grupo"/>
            <p:cNvGrpSpPr/>
            <p:nvPr/>
          </p:nvGrpSpPr>
          <p:grpSpPr>
            <a:xfrm>
              <a:off x="179513" y="3543911"/>
              <a:ext cx="5153538" cy="1587333"/>
              <a:chOff x="3042418" y="1916832"/>
              <a:chExt cx="2880320" cy="360040"/>
            </a:xfrm>
          </p:grpSpPr>
          <p:sp>
            <p:nvSpPr>
              <p:cNvPr id="28" name="Rectangle 15"/>
              <p:cNvSpPr>
                <a:spLocks noChangeArrowheads="1"/>
              </p:cNvSpPr>
              <p:nvPr/>
            </p:nvSpPr>
            <p:spPr bwMode="auto">
              <a:xfrm>
                <a:off x="3042418" y="1916832"/>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29" name="28 Rectángulo"/>
              <p:cNvSpPr/>
              <p:nvPr/>
            </p:nvSpPr>
            <p:spPr>
              <a:xfrm>
                <a:off x="3196795" y="1948168"/>
                <a:ext cx="2725943" cy="69810"/>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ESTRUCTURA ACTUAL DE CENTRO DE CÓMPUTO</a:t>
                </a:r>
                <a:endParaRPr lang="es-ES" sz="1400" b="1" kern="0" dirty="0" smtClean="0">
                  <a:solidFill>
                    <a:srgbClr val="FFFFFF"/>
                  </a:solidFill>
                </a:endParaRPr>
              </a:p>
            </p:txBody>
          </p:sp>
        </p:grpSp>
        <p:sp>
          <p:nvSpPr>
            <p:cNvPr id="33" name="32 Rectángulo"/>
            <p:cNvSpPr/>
            <p:nvPr/>
          </p:nvSpPr>
          <p:spPr>
            <a:xfrm>
              <a:off x="472202" y="4005064"/>
              <a:ext cx="4605129" cy="307777"/>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ÁREA DE OPERACIONES DEL CENTRO CÓMPUTO</a:t>
              </a:r>
              <a:endParaRPr lang="es-ES" sz="1400" b="1" kern="0" dirty="0" smtClean="0">
                <a:solidFill>
                  <a:srgbClr val="FFFFFF"/>
                </a:solidFill>
              </a:endParaRPr>
            </a:p>
          </p:txBody>
        </p:sp>
        <p:sp>
          <p:nvSpPr>
            <p:cNvPr id="34" name="33 Rectángulo"/>
            <p:cNvSpPr/>
            <p:nvPr/>
          </p:nvSpPr>
          <p:spPr>
            <a:xfrm>
              <a:off x="467544" y="4293096"/>
              <a:ext cx="3404918" cy="404022"/>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CABLEADO ESTRUCTURADO</a:t>
              </a:r>
              <a:endParaRPr lang="es-ES" sz="1400" b="1" kern="0" dirty="0" smtClean="0">
                <a:solidFill>
                  <a:srgbClr val="FFFFFF"/>
                </a:solidFill>
              </a:endParaRPr>
            </a:p>
          </p:txBody>
        </p:sp>
        <p:sp>
          <p:nvSpPr>
            <p:cNvPr id="35" name="34 Rectángulo"/>
            <p:cNvSpPr/>
            <p:nvPr/>
          </p:nvSpPr>
          <p:spPr>
            <a:xfrm>
              <a:off x="467544" y="4581128"/>
              <a:ext cx="3294137" cy="307777"/>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EQUIPOS INFORMÁTICOS</a:t>
              </a:r>
              <a:endParaRPr lang="es-ES" sz="1400" b="1" kern="0" dirty="0" smtClean="0">
                <a:solidFill>
                  <a:srgbClr val="FFFFFF"/>
                </a:solidFill>
              </a:endParaRPr>
            </a:p>
          </p:txBody>
        </p:sp>
      </p:grpSp>
    </p:spTree>
    <p:extLst>
      <p:ext uri="{BB962C8B-B14F-4D97-AF65-F5344CB8AC3E}">
        <p14:creationId xmlns:p14="http://schemas.microsoft.com/office/powerpoint/2010/main" xmlns="" val="4264966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Usuario\Desktop\MONOGRLA\IMPRIMIR GL\DIAGRAMA DE LA INTERCONEXION DE RED 1.jpg"/>
          <p:cNvPicPr/>
          <p:nvPr/>
        </p:nvPicPr>
        <p:blipFill rotWithShape="1">
          <a:blip r:embed="rId2" cstate="print">
            <a:extLst>
              <a:ext uri="{28A0092B-C50C-407E-A947-70E740481C1C}">
                <a14:useLocalDpi xmlns:a14="http://schemas.microsoft.com/office/drawing/2010/main" xmlns="" val="0"/>
              </a:ext>
            </a:extLst>
          </a:blip>
          <a:srcRect l="55063" t="6574" r="4893" b="65383"/>
          <a:stretch/>
        </p:blipFill>
        <p:spPr bwMode="auto">
          <a:xfrm>
            <a:off x="5122338" y="692696"/>
            <a:ext cx="3698134" cy="2662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2 Grupo"/>
          <p:cNvGrpSpPr/>
          <p:nvPr/>
        </p:nvGrpSpPr>
        <p:grpSpPr>
          <a:xfrm>
            <a:off x="-3040" y="-27384"/>
            <a:ext cx="9150080" cy="560400"/>
            <a:chOff x="-3040" y="204304"/>
            <a:chExt cx="9150080" cy="560400"/>
          </a:xfrm>
        </p:grpSpPr>
        <p:sp>
          <p:nvSpPr>
            <p:cNvPr id="5" name="4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5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12" name="11 Grupo"/>
          <p:cNvGrpSpPr/>
          <p:nvPr/>
        </p:nvGrpSpPr>
        <p:grpSpPr>
          <a:xfrm>
            <a:off x="564656" y="545881"/>
            <a:ext cx="4302772" cy="770580"/>
            <a:chOff x="3059832" y="2492896"/>
            <a:chExt cx="2880320" cy="554556"/>
          </a:xfrm>
        </p:grpSpPr>
        <p:sp>
          <p:nvSpPr>
            <p:cNvPr id="14" name="Rectangle 15"/>
            <p:cNvSpPr>
              <a:spLocks noChangeArrowheads="1"/>
            </p:cNvSpPr>
            <p:nvPr/>
          </p:nvSpPr>
          <p:spPr bwMode="auto">
            <a:xfrm>
              <a:off x="3059832" y="2492896"/>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15" name="14 Rectángulo"/>
            <p:cNvSpPr/>
            <p:nvPr/>
          </p:nvSpPr>
          <p:spPr>
            <a:xfrm>
              <a:off x="3214209" y="2524232"/>
              <a:ext cx="2725943" cy="523220"/>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PLATAFORMA DE SISTEMAS OPERATIVOS</a:t>
              </a:r>
              <a:endParaRPr lang="es-ES" sz="1400" b="1" kern="0" dirty="0" smtClean="0">
                <a:solidFill>
                  <a:srgbClr val="FFFFFF"/>
                </a:solidFill>
              </a:endParaRPr>
            </a:p>
          </p:txBody>
        </p:sp>
      </p:grpSp>
      <p:grpSp>
        <p:nvGrpSpPr>
          <p:cNvPr id="16" name="15 Grupo"/>
          <p:cNvGrpSpPr/>
          <p:nvPr/>
        </p:nvGrpSpPr>
        <p:grpSpPr>
          <a:xfrm>
            <a:off x="604876" y="3753227"/>
            <a:ext cx="4121201" cy="490767"/>
            <a:chOff x="3058907" y="3068960"/>
            <a:chExt cx="2890077" cy="360040"/>
          </a:xfrm>
        </p:grpSpPr>
        <p:sp>
          <p:nvSpPr>
            <p:cNvPr id="18" name="Rectangle 15"/>
            <p:cNvSpPr>
              <a:spLocks noChangeArrowheads="1"/>
            </p:cNvSpPr>
            <p:nvPr/>
          </p:nvSpPr>
          <p:spPr bwMode="auto">
            <a:xfrm>
              <a:off x="3058907" y="3068960"/>
              <a:ext cx="2880319"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19" name="18 Rectángulo"/>
            <p:cNvSpPr/>
            <p:nvPr/>
          </p:nvSpPr>
          <p:spPr>
            <a:xfrm>
              <a:off x="3223041" y="3121223"/>
              <a:ext cx="2725943" cy="307777"/>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APLICACIONES EN FUNCIONAMIENTO</a:t>
              </a:r>
              <a:endParaRPr lang="es-ES" sz="1400" b="1" kern="0" dirty="0" smtClean="0">
                <a:solidFill>
                  <a:srgbClr val="FFFFFF"/>
                </a:solidFill>
              </a:endParaRPr>
            </a:p>
          </p:txBody>
        </p:sp>
      </p:grpSp>
      <p:pic>
        <p:nvPicPr>
          <p:cNvPr id="2" name="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0056" y="1316461"/>
            <a:ext cx="2055761" cy="1029620"/>
          </a:xfrm>
          <a:prstGeom prst="rect">
            <a:avLst/>
          </a:prstGeom>
        </p:spPr>
      </p:pic>
      <p:sp>
        <p:nvSpPr>
          <p:cNvPr id="24" name="23 CuadroTexto"/>
          <p:cNvSpPr txBox="1"/>
          <p:nvPr/>
        </p:nvSpPr>
        <p:spPr>
          <a:xfrm>
            <a:off x="2771801" y="1507166"/>
            <a:ext cx="1538718" cy="292388"/>
          </a:xfrm>
          <a:prstGeom prst="rect">
            <a:avLst/>
          </a:prstGeom>
          <a:noFill/>
        </p:spPr>
        <p:txBody>
          <a:bodyPr wrap="square" rtlCol="0">
            <a:spAutoFit/>
          </a:bodyPr>
          <a:lstStyle/>
          <a:p>
            <a:r>
              <a:rPr lang="es-EC" sz="1300" b="1" dirty="0" smtClean="0">
                <a:effectLst>
                  <a:outerShdw blurRad="38100" dist="38100" dir="2700000" algn="tl">
                    <a:srgbClr val="000000">
                      <a:alpha val="43137"/>
                    </a:srgbClr>
                  </a:outerShdw>
                </a:effectLst>
              </a:rPr>
              <a:t>VENTAJAS</a:t>
            </a:r>
            <a:endParaRPr lang="es-EC" sz="1300" b="1" dirty="0">
              <a:effectLst>
                <a:outerShdw blurRad="38100" dist="38100" dir="2700000" algn="tl">
                  <a:srgbClr val="000000">
                    <a:alpha val="43137"/>
                  </a:srgbClr>
                </a:outerShdw>
              </a:effectLst>
            </a:endParaRPr>
          </a:p>
        </p:txBody>
      </p:sp>
      <p:sp>
        <p:nvSpPr>
          <p:cNvPr id="25" name="24 CuadroTexto"/>
          <p:cNvSpPr txBox="1"/>
          <p:nvPr/>
        </p:nvSpPr>
        <p:spPr>
          <a:xfrm>
            <a:off x="2771800" y="1840468"/>
            <a:ext cx="2015828" cy="292388"/>
          </a:xfrm>
          <a:prstGeom prst="rect">
            <a:avLst/>
          </a:prstGeom>
          <a:noFill/>
        </p:spPr>
        <p:txBody>
          <a:bodyPr wrap="square" rtlCol="0">
            <a:spAutoFit/>
          </a:bodyPr>
          <a:lstStyle/>
          <a:p>
            <a:r>
              <a:rPr lang="es-EC" sz="1300" b="1" dirty="0" smtClean="0">
                <a:effectLst>
                  <a:outerShdw blurRad="38100" dist="38100" dir="2700000" algn="tl">
                    <a:srgbClr val="000000">
                      <a:alpha val="43137"/>
                    </a:srgbClr>
                  </a:outerShdw>
                </a:effectLst>
              </a:rPr>
              <a:t>DESVENTAJAS</a:t>
            </a:r>
            <a:endParaRPr lang="es-EC" sz="1300" b="1" dirty="0">
              <a:effectLst>
                <a:outerShdw blurRad="38100" dist="38100" dir="2700000" algn="tl">
                  <a:srgbClr val="000000">
                    <a:alpha val="43137"/>
                  </a:srgbClr>
                </a:outerShdw>
              </a:effectLst>
            </a:endParaRPr>
          </a:p>
        </p:txBody>
      </p:sp>
      <p:pic>
        <p:nvPicPr>
          <p:cNvPr id="23" name="2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544" y="2636912"/>
            <a:ext cx="1999410" cy="1008112"/>
          </a:xfrm>
          <a:prstGeom prst="rect">
            <a:avLst/>
          </a:prstGeom>
        </p:spPr>
      </p:pic>
      <p:sp>
        <p:nvSpPr>
          <p:cNvPr id="27" name="26 CuadroTexto"/>
          <p:cNvSpPr txBox="1"/>
          <p:nvPr/>
        </p:nvSpPr>
        <p:spPr>
          <a:xfrm>
            <a:off x="2588213" y="2780928"/>
            <a:ext cx="2214095" cy="292388"/>
          </a:xfrm>
          <a:prstGeom prst="rect">
            <a:avLst/>
          </a:prstGeom>
          <a:noFill/>
        </p:spPr>
        <p:txBody>
          <a:bodyPr wrap="square" rtlCol="0">
            <a:spAutoFit/>
          </a:bodyPr>
          <a:lstStyle/>
          <a:p>
            <a:r>
              <a:rPr lang="es-EC" sz="1300" b="1" dirty="0" smtClean="0">
                <a:effectLst>
                  <a:outerShdw blurRad="38100" dist="38100" dir="2700000" algn="tl">
                    <a:srgbClr val="000000">
                      <a:alpha val="43137"/>
                    </a:srgbClr>
                  </a:outerShdw>
                </a:effectLst>
              </a:rPr>
              <a:t>WINDOWS SERVER 2003</a:t>
            </a:r>
          </a:p>
        </p:txBody>
      </p:sp>
      <p:sp>
        <p:nvSpPr>
          <p:cNvPr id="29" name="28 CuadroTexto"/>
          <p:cNvSpPr txBox="1"/>
          <p:nvPr/>
        </p:nvSpPr>
        <p:spPr>
          <a:xfrm>
            <a:off x="2588213" y="3208620"/>
            <a:ext cx="2214095" cy="292388"/>
          </a:xfrm>
          <a:prstGeom prst="rect">
            <a:avLst/>
          </a:prstGeom>
          <a:noFill/>
        </p:spPr>
        <p:txBody>
          <a:bodyPr wrap="square" rtlCol="0">
            <a:spAutoFit/>
          </a:bodyPr>
          <a:lstStyle/>
          <a:p>
            <a:r>
              <a:rPr lang="es-EC" sz="1300" b="1" dirty="0" smtClean="0">
                <a:effectLst>
                  <a:outerShdw blurRad="38100" dist="38100" dir="2700000" algn="tl">
                    <a:srgbClr val="000000">
                      <a:alpha val="43137"/>
                    </a:srgbClr>
                  </a:outerShdw>
                </a:effectLst>
              </a:rPr>
              <a:t>WINDOWS SERVER 2008</a:t>
            </a:r>
          </a:p>
        </p:txBody>
      </p:sp>
      <p:grpSp>
        <p:nvGrpSpPr>
          <p:cNvPr id="8" name="7 Grupo"/>
          <p:cNvGrpSpPr/>
          <p:nvPr/>
        </p:nvGrpSpPr>
        <p:grpSpPr>
          <a:xfrm>
            <a:off x="160905" y="4365104"/>
            <a:ext cx="2497614" cy="1512168"/>
            <a:chOff x="480056" y="4725144"/>
            <a:chExt cx="2497614" cy="1512168"/>
          </a:xfrm>
        </p:grpSpPr>
        <p:pic>
          <p:nvPicPr>
            <p:cNvPr id="26" name="25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09397" y="5013176"/>
              <a:ext cx="2042862" cy="1224136"/>
            </a:xfrm>
            <a:prstGeom prst="rect">
              <a:avLst/>
            </a:prstGeom>
          </p:spPr>
        </p:pic>
        <p:sp>
          <p:nvSpPr>
            <p:cNvPr id="31" name="30 CuadroTexto"/>
            <p:cNvSpPr txBox="1"/>
            <p:nvPr/>
          </p:nvSpPr>
          <p:spPr>
            <a:xfrm>
              <a:off x="480056" y="4725144"/>
              <a:ext cx="2497614" cy="292388"/>
            </a:xfrm>
            <a:prstGeom prst="rect">
              <a:avLst/>
            </a:prstGeom>
            <a:noFill/>
          </p:spPr>
          <p:txBody>
            <a:bodyPr wrap="square" rtlCol="0">
              <a:spAutoFit/>
            </a:bodyPr>
            <a:lstStyle/>
            <a:p>
              <a:r>
                <a:rPr lang="es-EC" sz="1300" b="1" dirty="0" smtClean="0">
                  <a:effectLst>
                    <a:outerShdw blurRad="38100" dist="38100" dir="2700000" algn="tl">
                      <a:srgbClr val="000000">
                        <a:alpha val="43137"/>
                      </a:srgbClr>
                    </a:outerShdw>
                  </a:effectLst>
                </a:rPr>
                <a:t>SERVIDORES GLASSFISH</a:t>
              </a:r>
            </a:p>
          </p:txBody>
        </p:sp>
      </p:grpSp>
      <p:grpSp>
        <p:nvGrpSpPr>
          <p:cNvPr id="9" name="8 Grupo"/>
          <p:cNvGrpSpPr/>
          <p:nvPr/>
        </p:nvGrpSpPr>
        <p:grpSpPr>
          <a:xfrm>
            <a:off x="2843809" y="3834853"/>
            <a:ext cx="4536504" cy="1940595"/>
            <a:chOff x="3152109" y="4149080"/>
            <a:chExt cx="5236315" cy="1626368"/>
          </a:xfrm>
        </p:grpSpPr>
        <p:sp>
          <p:nvSpPr>
            <p:cNvPr id="32" name="31 CuadroTexto"/>
            <p:cNvSpPr txBox="1"/>
            <p:nvPr/>
          </p:nvSpPr>
          <p:spPr>
            <a:xfrm>
              <a:off x="3152109" y="4653819"/>
              <a:ext cx="2392378" cy="696439"/>
            </a:xfrm>
            <a:prstGeom prst="rect">
              <a:avLst/>
            </a:prstGeom>
            <a:noFill/>
          </p:spPr>
          <p:txBody>
            <a:bodyPr wrap="square" rtlCol="0">
              <a:spAutoFit/>
            </a:bodyPr>
            <a:lstStyle/>
            <a:p>
              <a:r>
                <a:rPr lang="es-EC" sz="1200" b="1" dirty="0" smtClean="0">
                  <a:solidFill>
                    <a:srgbClr val="FF0000"/>
                  </a:solidFill>
                </a:rPr>
                <a:t>SISTEMA INTEGRADO</a:t>
              </a:r>
            </a:p>
            <a:p>
              <a:r>
                <a:rPr lang="es-EC" sz="1200" b="1" dirty="0" smtClean="0"/>
                <a:t>. ABASTECIMIENTO</a:t>
              </a:r>
            </a:p>
            <a:p>
              <a:r>
                <a:rPr lang="es-EC" sz="1200" b="1" dirty="0" smtClean="0"/>
                <a:t>. MANTENIMIENTO</a:t>
              </a:r>
            </a:p>
            <a:p>
              <a:r>
                <a:rPr lang="es-EC" sz="1200" b="1" dirty="0" smtClean="0"/>
                <a:t>. OPERACION</a:t>
              </a:r>
            </a:p>
          </p:txBody>
        </p:sp>
        <p:pic>
          <p:nvPicPr>
            <p:cNvPr id="30" name="29 Imagen"/>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544487" y="4149080"/>
              <a:ext cx="2843937" cy="1626368"/>
            </a:xfrm>
            <a:prstGeom prst="rect">
              <a:avLst/>
            </a:prstGeom>
          </p:spPr>
        </p:pic>
      </p:grpSp>
      <p:pic>
        <p:nvPicPr>
          <p:cNvPr id="2457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308304" y="3834853"/>
            <a:ext cx="1658937" cy="2224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492170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fltVal val="0"/>
                                          </p:val>
                                        </p:tav>
                                        <p:tav tm="100000">
                                          <p:val>
                                            <p:strVal val="#ppt_w"/>
                                          </p:val>
                                        </p:tav>
                                      </p:tavLst>
                                    </p:anim>
                                    <p:anim calcmode="lin" valueType="num">
                                      <p:cBhvr>
                                        <p:cTn id="29" dur="1000" fill="hold"/>
                                        <p:tgtEl>
                                          <p:spTgt spid="23"/>
                                        </p:tgtEl>
                                        <p:attrNameLst>
                                          <p:attrName>ppt_h</p:attrName>
                                        </p:attrNameLst>
                                      </p:cBhvr>
                                      <p:tavLst>
                                        <p:tav tm="0">
                                          <p:val>
                                            <p:fltVal val="0"/>
                                          </p:val>
                                        </p:tav>
                                        <p:tav tm="100000">
                                          <p:val>
                                            <p:strVal val="#ppt_h"/>
                                          </p:val>
                                        </p:tav>
                                      </p:tavLst>
                                    </p:anim>
                                    <p:animEffect transition="in" filter="fade">
                                      <p:cBhvr>
                                        <p:cTn id="30" dur="1000"/>
                                        <p:tgtEl>
                                          <p:spTgt spid="2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strVal val="#ppt_w+.3"/>
                                          </p:val>
                                        </p:tav>
                                        <p:tav tm="100000">
                                          <p:val>
                                            <p:strVal val="#ppt_w"/>
                                          </p:val>
                                        </p:tav>
                                      </p:tavLst>
                                    </p:anim>
                                    <p:anim calcmode="lin" valueType="num">
                                      <p:cBhvr>
                                        <p:cTn id="53" dur="1000" fill="hold"/>
                                        <p:tgtEl>
                                          <p:spTgt spid="16"/>
                                        </p:tgtEl>
                                        <p:attrNameLst>
                                          <p:attrName>ppt_h</p:attrName>
                                        </p:attrNameLst>
                                      </p:cBhvr>
                                      <p:tavLst>
                                        <p:tav tm="0">
                                          <p:val>
                                            <p:strVal val="#ppt_h"/>
                                          </p:val>
                                        </p:tav>
                                        <p:tav tm="100000">
                                          <p:val>
                                            <p:strVal val="#ppt_h"/>
                                          </p:val>
                                        </p:tav>
                                      </p:tavLst>
                                    </p:anim>
                                    <p:animEffect transition="in" filter="fade">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randombar(horizontal)">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New Levels with Photos"/>
          <p:cNvPicPr>
            <a:picLocks noChangeAspect="1" noChangeArrowheads="1"/>
          </p:cNvPicPr>
          <p:nvPr/>
        </p:nvPicPr>
        <p:blipFill rotWithShape="1">
          <a:blip r:embed="rId3" cstate="print">
            <a:lum bright="-40000" contrast="-40000"/>
            <a:extLst>
              <a:ext uri="{28A0092B-C50C-407E-A947-70E740481C1C}">
                <a14:useLocalDpi xmlns:a14="http://schemas.microsoft.com/office/drawing/2010/main" xmlns="" val="0"/>
              </a:ext>
            </a:extLst>
          </a:blip>
          <a:srcRect l="70580" t="34476" r="8146" b="39619"/>
          <a:stretch/>
        </p:blipFill>
        <p:spPr bwMode="auto">
          <a:xfrm>
            <a:off x="7164288" y="3673838"/>
            <a:ext cx="1854329" cy="241329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2 Grupo"/>
          <p:cNvGrpSpPr/>
          <p:nvPr/>
        </p:nvGrpSpPr>
        <p:grpSpPr>
          <a:xfrm>
            <a:off x="-3040" y="-27384"/>
            <a:ext cx="9150080" cy="560400"/>
            <a:chOff x="-3040" y="204304"/>
            <a:chExt cx="9150080" cy="560400"/>
          </a:xfrm>
        </p:grpSpPr>
        <p:sp>
          <p:nvSpPr>
            <p:cNvPr id="5" name="4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5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20" name="19 Grupo"/>
          <p:cNvGrpSpPr/>
          <p:nvPr/>
        </p:nvGrpSpPr>
        <p:grpSpPr>
          <a:xfrm>
            <a:off x="591070" y="581729"/>
            <a:ext cx="3983968" cy="447857"/>
            <a:chOff x="3058907" y="3068960"/>
            <a:chExt cx="2880320" cy="360040"/>
          </a:xfrm>
        </p:grpSpPr>
        <p:sp>
          <p:nvSpPr>
            <p:cNvPr id="22" name="Rectangle 15"/>
            <p:cNvSpPr>
              <a:spLocks noChangeArrowheads="1"/>
            </p:cNvSpPr>
            <p:nvPr/>
          </p:nvSpPr>
          <p:spPr bwMode="auto">
            <a:xfrm>
              <a:off x="3058907" y="3068960"/>
              <a:ext cx="2880319"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23" name="22 Rectángulo"/>
            <p:cNvSpPr/>
            <p:nvPr/>
          </p:nvSpPr>
          <p:spPr>
            <a:xfrm>
              <a:off x="3213284" y="3100296"/>
              <a:ext cx="2725943" cy="307777"/>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SEGURIDAD DEL CENTRO DE COMPUTO</a:t>
              </a:r>
              <a:endParaRPr lang="es-ES" sz="1400" b="1" kern="0" dirty="0" smtClean="0">
                <a:solidFill>
                  <a:srgbClr val="FFFFFF"/>
                </a:solidFill>
              </a:endParaRPr>
            </a:p>
          </p:txBody>
        </p:sp>
      </p:grpSp>
      <p:grpSp>
        <p:nvGrpSpPr>
          <p:cNvPr id="4" name="3 Grupo"/>
          <p:cNvGrpSpPr/>
          <p:nvPr/>
        </p:nvGrpSpPr>
        <p:grpSpPr>
          <a:xfrm>
            <a:off x="598797" y="1347988"/>
            <a:ext cx="2520279" cy="2179655"/>
            <a:chOff x="598797" y="1347988"/>
            <a:chExt cx="2520279" cy="2325850"/>
          </a:xfrm>
        </p:grpSpPr>
        <p:pic>
          <p:nvPicPr>
            <p:cNvPr id="2" name="1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8797" y="1656574"/>
              <a:ext cx="2520279" cy="2017264"/>
            </a:xfrm>
            <a:prstGeom prst="rect">
              <a:avLst/>
            </a:prstGeom>
          </p:spPr>
        </p:pic>
        <p:sp>
          <p:nvSpPr>
            <p:cNvPr id="25" name="24 CuadroTexto"/>
            <p:cNvSpPr txBox="1"/>
            <p:nvPr/>
          </p:nvSpPr>
          <p:spPr>
            <a:xfrm>
              <a:off x="643043" y="1347988"/>
              <a:ext cx="1958500" cy="292388"/>
            </a:xfrm>
            <a:prstGeom prst="rect">
              <a:avLst/>
            </a:prstGeom>
            <a:noFill/>
          </p:spPr>
          <p:txBody>
            <a:bodyPr wrap="square" rtlCol="0">
              <a:spAutoFit/>
            </a:bodyPr>
            <a:lstStyle/>
            <a:p>
              <a:r>
                <a:rPr lang="es-EC" sz="1300" b="1" dirty="0" smtClean="0">
                  <a:solidFill>
                    <a:schemeClr val="accent4">
                      <a:lumMod val="85000"/>
                      <a:lumOff val="15000"/>
                    </a:schemeClr>
                  </a:solidFill>
                  <a:effectLst>
                    <a:outerShdw blurRad="38100" dist="38100" dir="2700000" algn="tl">
                      <a:srgbClr val="000000">
                        <a:alpha val="43137"/>
                      </a:srgbClr>
                    </a:outerShdw>
                  </a:effectLst>
                </a:rPr>
                <a:t>SEGURIDAD   FÍSICA </a:t>
              </a:r>
            </a:p>
          </p:txBody>
        </p:sp>
      </p:grpSp>
      <p:grpSp>
        <p:nvGrpSpPr>
          <p:cNvPr id="8" name="7 Grupo"/>
          <p:cNvGrpSpPr/>
          <p:nvPr/>
        </p:nvGrpSpPr>
        <p:grpSpPr>
          <a:xfrm>
            <a:off x="5477419" y="1298638"/>
            <a:ext cx="2423352" cy="2229005"/>
            <a:chOff x="5244993" y="1152444"/>
            <a:chExt cx="2423352" cy="2375199"/>
          </a:xfrm>
        </p:grpSpPr>
        <p:pic>
          <p:nvPicPr>
            <p:cNvPr id="24" name="23 Imagen"/>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244993" y="1404972"/>
              <a:ext cx="2423352" cy="2122671"/>
            </a:xfrm>
            <a:prstGeom prst="rect">
              <a:avLst/>
            </a:prstGeom>
            <a:ln>
              <a:noFill/>
            </a:ln>
            <a:effectLst>
              <a:softEdge rad="112500"/>
            </a:effectLst>
          </p:spPr>
        </p:pic>
        <p:sp>
          <p:nvSpPr>
            <p:cNvPr id="26" name="25 CuadroTexto"/>
            <p:cNvSpPr txBox="1"/>
            <p:nvPr/>
          </p:nvSpPr>
          <p:spPr>
            <a:xfrm>
              <a:off x="5477419" y="1152444"/>
              <a:ext cx="1958500" cy="292388"/>
            </a:xfrm>
            <a:prstGeom prst="rect">
              <a:avLst/>
            </a:prstGeom>
            <a:noFill/>
          </p:spPr>
          <p:txBody>
            <a:bodyPr wrap="square" rtlCol="0">
              <a:spAutoFit/>
            </a:bodyPr>
            <a:lstStyle/>
            <a:p>
              <a:r>
                <a:rPr lang="es-EC" sz="1300" b="1" dirty="0" smtClean="0">
                  <a:solidFill>
                    <a:schemeClr val="accent4">
                      <a:lumMod val="85000"/>
                      <a:lumOff val="15000"/>
                    </a:schemeClr>
                  </a:solidFill>
                  <a:effectLst>
                    <a:outerShdw blurRad="38100" dist="38100" dir="2700000" algn="tl">
                      <a:srgbClr val="000000">
                        <a:alpha val="43137"/>
                      </a:srgbClr>
                    </a:outerShdw>
                  </a:effectLst>
                </a:rPr>
                <a:t>SEGURIDAD   LÓGICA </a:t>
              </a:r>
            </a:p>
          </p:txBody>
        </p:sp>
      </p:grpSp>
      <p:pic>
        <p:nvPicPr>
          <p:cNvPr id="27" name="Picture 4" descr="C:\Otroarte2001-2002\ceted\CURSOS PEDAGOGIA EDUC 2002\PSIC EDUCATIVA\profe.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4126430"/>
            <a:ext cx="1656184" cy="18948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8 Rectángulo"/>
          <p:cNvSpPr/>
          <p:nvPr/>
        </p:nvSpPr>
        <p:spPr>
          <a:xfrm>
            <a:off x="2123728" y="4132237"/>
            <a:ext cx="5040560" cy="1384995"/>
          </a:xfrm>
          <a:prstGeom prst="rect">
            <a:avLst/>
          </a:prstGeom>
          <a:solidFill>
            <a:schemeClr val="accent6">
              <a:lumMod val="40000"/>
              <a:lumOff val="60000"/>
            </a:schemeClr>
          </a:solidFill>
        </p:spPr>
        <p:txBody>
          <a:bodyPr wrap="square">
            <a:spAutoFit/>
          </a:bodyPr>
          <a:lstStyle/>
          <a:p>
            <a:pPr marL="0" indent="0" algn="just">
              <a:buNone/>
            </a:pPr>
            <a:r>
              <a:rPr lang="es-ES" sz="1600" dirty="0" smtClean="0"/>
              <a:t>Una vez levantada la información de todo el centro de cómputo, luego pasamos a la fase de diseño para que sea plasmada desde el punto de vista informático y aplicando los niveles de clasificación de la TIER II</a:t>
            </a:r>
            <a:r>
              <a:rPr lang="es-ES" i="1" dirty="0" smtClean="0"/>
              <a:t>, </a:t>
            </a:r>
            <a:r>
              <a:rPr lang="es-ES" sz="1600" dirty="0" smtClean="0"/>
              <a:t>mediante la metodología de mapas.</a:t>
            </a:r>
            <a:r>
              <a:rPr lang="es-ES" i="1" dirty="0" smtClean="0"/>
              <a:t> </a:t>
            </a:r>
          </a:p>
        </p:txBody>
      </p:sp>
      <p:sp>
        <p:nvSpPr>
          <p:cNvPr id="19" name="18 Rectángulo"/>
          <p:cNvSpPr/>
          <p:nvPr/>
        </p:nvSpPr>
        <p:spPr>
          <a:xfrm>
            <a:off x="4958882" y="6381328"/>
            <a:ext cx="1205573" cy="3794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7" action="ppaction://hlinksldjump"/>
              </a:rPr>
              <a:t>MENU</a:t>
            </a:r>
            <a:endParaRPr lang="es-EC" dirty="0">
              <a:solidFill>
                <a:srgbClr val="FF0000"/>
              </a:solidFill>
            </a:endParaRPr>
          </a:p>
        </p:txBody>
      </p:sp>
    </p:spTree>
    <p:extLst>
      <p:ext uri="{BB962C8B-B14F-4D97-AF65-F5344CB8AC3E}">
        <p14:creationId xmlns:p14="http://schemas.microsoft.com/office/powerpoint/2010/main" xmlns="" val="187121386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New Levels with Photos"/>
          <p:cNvPicPr>
            <a:picLocks noChangeAspect="1" noChangeArrowheads="1"/>
          </p:cNvPicPr>
          <p:nvPr/>
        </p:nvPicPr>
        <p:blipFill rotWithShape="1">
          <a:blip r:embed="rId2" cstate="print">
            <a:lum bright="-40000" contrast="-40000"/>
            <a:extLst>
              <a:ext uri="{28A0092B-C50C-407E-A947-70E740481C1C}">
                <a14:useLocalDpi xmlns:a14="http://schemas.microsoft.com/office/drawing/2010/main" xmlns="" val="0"/>
              </a:ext>
            </a:extLst>
          </a:blip>
          <a:srcRect l="70580" t="34476" r="8146" b="39619"/>
          <a:stretch/>
        </p:blipFill>
        <p:spPr bwMode="auto">
          <a:xfrm>
            <a:off x="7164288" y="3673838"/>
            <a:ext cx="1854329" cy="241329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2 Grupo"/>
          <p:cNvGrpSpPr/>
          <p:nvPr/>
        </p:nvGrpSpPr>
        <p:grpSpPr>
          <a:xfrm>
            <a:off x="-3040" y="-27384"/>
            <a:ext cx="9150080" cy="560400"/>
            <a:chOff x="-3040" y="204304"/>
            <a:chExt cx="9150080" cy="560400"/>
          </a:xfrm>
        </p:grpSpPr>
        <p:sp>
          <p:nvSpPr>
            <p:cNvPr id="5" name="4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5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28" name="27 Grupo"/>
          <p:cNvGrpSpPr/>
          <p:nvPr/>
        </p:nvGrpSpPr>
        <p:grpSpPr>
          <a:xfrm>
            <a:off x="142256" y="3284983"/>
            <a:ext cx="3849352" cy="2788656"/>
            <a:chOff x="965174" y="2641225"/>
            <a:chExt cx="3535256" cy="3041452"/>
          </a:xfrm>
        </p:grpSpPr>
        <p:pic>
          <p:nvPicPr>
            <p:cNvPr id="29" name="28 Imagen"/>
            <p:cNvPicPr>
              <a:picLocks noChangeAspect="1"/>
            </p:cNvPicPr>
            <p:nvPr/>
          </p:nvPicPr>
          <p:blipFill>
            <a:blip r:embed="rId3">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965174" y="2641225"/>
              <a:ext cx="3535256" cy="3041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29 CuadroTexto"/>
            <p:cNvSpPr txBox="1"/>
            <p:nvPr/>
          </p:nvSpPr>
          <p:spPr>
            <a:xfrm>
              <a:off x="1256638" y="4526081"/>
              <a:ext cx="2952328" cy="894312"/>
            </a:xfrm>
            <a:prstGeom prst="rect">
              <a:avLst/>
            </a:prstGeom>
            <a:noFill/>
          </p:spPr>
          <p:txBody>
            <a:bodyPr wrap="square" rtlCol="0">
              <a:spAutoFit/>
            </a:bodyPr>
            <a:lstStyle/>
            <a:p>
              <a:r>
                <a:rPr lang="es-EC" sz="1300" b="1" dirty="0" smtClean="0">
                  <a:effectLst>
                    <a:outerShdw blurRad="38100" dist="38100" dir="2700000" algn="tl">
                      <a:srgbClr val="000000">
                        <a:alpha val="43137"/>
                      </a:srgbClr>
                    </a:outerShdw>
                  </a:effectLst>
                </a:rPr>
                <a:t>SOLUCIONES:</a:t>
              </a:r>
            </a:p>
            <a:p>
              <a:pPr marL="742950" lvl="1" indent="-285750">
                <a:buFont typeface="Arial" pitchFamily="34" charset="0"/>
                <a:buChar char="•"/>
              </a:pPr>
              <a:r>
                <a:rPr lang="es-EC" sz="1300" b="1" dirty="0">
                  <a:effectLst>
                    <a:outerShdw blurRad="38100" dist="38100" dir="2700000" algn="tl">
                      <a:srgbClr val="000000">
                        <a:alpha val="43137"/>
                      </a:srgbClr>
                    </a:outerShdw>
                  </a:effectLst>
                </a:rPr>
                <a:t>	</a:t>
              </a:r>
              <a:r>
                <a:rPr lang="es-EC" sz="1300" b="1" dirty="0" smtClean="0">
                  <a:effectLst>
                    <a:outerShdw blurRad="38100" dist="38100" dir="2700000" algn="tl">
                      <a:srgbClr val="000000">
                        <a:alpha val="43137"/>
                      </a:srgbClr>
                    </a:outerShdw>
                  </a:effectLst>
                </a:rPr>
                <a:t>INTEGRALES</a:t>
              </a:r>
            </a:p>
            <a:p>
              <a:pPr marL="742950" lvl="1" indent="-285750">
                <a:buFont typeface="Arial" pitchFamily="34" charset="0"/>
                <a:buChar char="•"/>
              </a:pPr>
              <a:r>
                <a:rPr lang="es-EC" sz="1300" b="1" dirty="0">
                  <a:effectLst>
                    <a:outerShdw blurRad="38100" dist="38100" dir="2700000" algn="tl">
                      <a:srgbClr val="000000">
                        <a:alpha val="43137"/>
                      </a:srgbClr>
                    </a:outerShdw>
                  </a:effectLst>
                </a:rPr>
                <a:t>	</a:t>
              </a:r>
              <a:r>
                <a:rPr lang="es-EC" sz="1300" b="1" dirty="0" smtClean="0">
                  <a:effectLst>
                    <a:outerShdw blurRad="38100" dist="38100" dir="2700000" algn="tl">
                      <a:srgbClr val="000000">
                        <a:alpha val="43137"/>
                      </a:srgbClr>
                    </a:outerShdw>
                  </a:effectLst>
                </a:rPr>
                <a:t>MODULARES </a:t>
              </a:r>
            </a:p>
            <a:p>
              <a:pPr marL="742950" lvl="1" indent="-285750">
                <a:buFont typeface="Arial" pitchFamily="34" charset="0"/>
                <a:buChar char="•"/>
              </a:pPr>
              <a:r>
                <a:rPr lang="es-EC" sz="1300" b="1" dirty="0">
                  <a:effectLst>
                    <a:outerShdw blurRad="38100" dist="38100" dir="2700000" algn="tl">
                      <a:srgbClr val="000000">
                        <a:alpha val="43137"/>
                      </a:srgbClr>
                    </a:outerShdw>
                  </a:effectLst>
                </a:rPr>
                <a:t>	</a:t>
              </a:r>
              <a:r>
                <a:rPr lang="es-EC" sz="1300" b="1" dirty="0" smtClean="0">
                  <a:effectLst>
                    <a:outerShdw blurRad="38100" dist="38100" dir="2700000" algn="tl">
                      <a:srgbClr val="000000">
                        <a:alpha val="43137"/>
                      </a:srgbClr>
                    </a:outerShdw>
                  </a:effectLst>
                </a:rPr>
                <a:t>ESCALABLES </a:t>
              </a:r>
            </a:p>
            <a:p>
              <a:pPr marL="742950" lvl="1" indent="-285750">
                <a:buFont typeface="Arial" pitchFamily="34" charset="0"/>
                <a:buChar char="•"/>
              </a:pPr>
              <a:r>
                <a:rPr lang="es-EC" sz="1300" b="1" dirty="0">
                  <a:effectLst>
                    <a:outerShdw blurRad="38100" dist="38100" dir="2700000" algn="tl">
                      <a:srgbClr val="000000">
                        <a:alpha val="43137"/>
                      </a:srgbClr>
                    </a:outerShdw>
                  </a:effectLst>
                </a:rPr>
                <a:t>	</a:t>
              </a:r>
              <a:r>
                <a:rPr lang="es-EC" sz="1300" b="1" dirty="0" smtClean="0">
                  <a:effectLst>
                    <a:outerShdw blurRad="38100" dist="38100" dir="2700000" algn="tl">
                      <a:srgbClr val="000000">
                        <a:alpha val="43137"/>
                      </a:srgbClr>
                    </a:outerShdw>
                  </a:effectLst>
                </a:rPr>
                <a:t>FLEXIBLES Y SEGURAS </a:t>
              </a:r>
            </a:p>
          </p:txBody>
        </p:sp>
      </p:grpSp>
      <p:sp>
        <p:nvSpPr>
          <p:cNvPr id="32" name="31 Rectángulo"/>
          <p:cNvSpPr/>
          <p:nvPr/>
        </p:nvSpPr>
        <p:spPr>
          <a:xfrm>
            <a:off x="673498" y="523592"/>
            <a:ext cx="8064896" cy="707886"/>
          </a:xfrm>
          <a:prstGeom prst="rect">
            <a:avLst/>
          </a:prstGeom>
          <a:solidFill>
            <a:srgbClr val="336600"/>
          </a:solidFill>
        </p:spPr>
        <p:txBody>
          <a:bodyPr wrap="square">
            <a:spAutoFit/>
          </a:bodyPr>
          <a:lstStyle/>
          <a:p>
            <a:pPr algn="ctr"/>
            <a:r>
              <a:rPr lang="es-ES" sz="4000" spc="300" dirty="0" smtClean="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80000" dist="40000" dir="5040000" algn="tl">
                    <a:srgbClr val="000000">
                      <a:alpha val="30000"/>
                    </a:srgbClr>
                  </a:outerShdw>
                </a:effectLst>
                <a:latin typeface="Impact" pitchFamily="34" charset="0"/>
                <a:cs typeface="Times New Roman" pitchFamily="18" charset="0"/>
              </a:rPr>
              <a:t>ANALISIS DE PROCESO </a:t>
            </a:r>
            <a:endParaRPr lang="es-EC" sz="4000" dirty="0"/>
          </a:p>
        </p:txBody>
      </p:sp>
      <p:pic>
        <p:nvPicPr>
          <p:cNvPr id="27650" name="Picture 2" descr="http://pixers.es/image/1/400/n8nLus3NQiEMwpWLL60L3vlNc8lZJ6kL2imFjlmMDRVFCxkFf8TNwYcRHR0RfNDXw79Qh7j1hQ0RhQ0Rh72MhF3FqzSKhZkaMR3KhRGKm5dRkRHT0NnasiGaho2F0Rni/87/87/61/0087876141/1/fotomural-hombres-de-negocios-gestion-acuerdo-organigrama-de-proceso-business.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37687" y="1340768"/>
            <a:ext cx="2956017" cy="30441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003727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040" y="-27384"/>
            <a:ext cx="9150080" cy="560400"/>
            <a:chOff x="-3040" y="204304"/>
            <a:chExt cx="9150080" cy="560400"/>
          </a:xfrm>
        </p:grpSpPr>
        <p:sp>
          <p:nvSpPr>
            <p:cNvPr id="5" name="4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5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12" name="11 Grupo"/>
          <p:cNvGrpSpPr/>
          <p:nvPr/>
        </p:nvGrpSpPr>
        <p:grpSpPr>
          <a:xfrm>
            <a:off x="405959" y="1484784"/>
            <a:ext cx="7694433" cy="1962640"/>
            <a:chOff x="405959" y="1484784"/>
            <a:chExt cx="7694433" cy="1962640"/>
          </a:xfrm>
        </p:grpSpPr>
        <p:grpSp>
          <p:nvGrpSpPr>
            <p:cNvPr id="13" name="12 Grupo"/>
            <p:cNvGrpSpPr/>
            <p:nvPr/>
          </p:nvGrpSpPr>
          <p:grpSpPr>
            <a:xfrm>
              <a:off x="405959" y="1484784"/>
              <a:ext cx="4654059" cy="670325"/>
              <a:chOff x="2699792" y="3050541"/>
              <a:chExt cx="3239435" cy="360040"/>
            </a:xfrm>
          </p:grpSpPr>
          <p:sp>
            <p:nvSpPr>
              <p:cNvPr id="18" name="17 Redondear rectángulo de esquina diagonal"/>
              <p:cNvSpPr/>
              <p:nvPr/>
            </p:nvSpPr>
            <p:spPr>
              <a:xfrm>
                <a:off x="2699792" y="3128843"/>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19" name="Rectangle 15"/>
              <p:cNvSpPr>
                <a:spLocks noChangeArrowheads="1"/>
              </p:cNvSpPr>
              <p:nvPr/>
            </p:nvSpPr>
            <p:spPr bwMode="auto">
              <a:xfrm>
                <a:off x="2951357" y="3050541"/>
                <a:ext cx="2880319"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20" name="19 Rectángulo"/>
              <p:cNvSpPr/>
              <p:nvPr/>
            </p:nvSpPr>
            <p:spPr>
              <a:xfrm>
                <a:off x="3213284" y="3102805"/>
                <a:ext cx="2725943" cy="307776"/>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CONFIABILIDAD Y DISPONIBILIDAD</a:t>
                </a:r>
                <a:endParaRPr lang="es-ES" sz="1400" b="1" kern="0" dirty="0" smtClean="0">
                  <a:solidFill>
                    <a:srgbClr val="FFFFFF"/>
                  </a:solidFill>
                </a:endParaRPr>
              </a:p>
            </p:txBody>
          </p:sp>
        </p:grpSp>
        <p:sp>
          <p:nvSpPr>
            <p:cNvPr id="15" name="14 CuadroTexto"/>
            <p:cNvSpPr txBox="1"/>
            <p:nvPr/>
          </p:nvSpPr>
          <p:spPr>
            <a:xfrm>
              <a:off x="736605" y="2314326"/>
              <a:ext cx="3384077" cy="492443"/>
            </a:xfrm>
            <a:prstGeom prst="rect">
              <a:avLst/>
            </a:prstGeom>
            <a:noFill/>
          </p:spPr>
          <p:txBody>
            <a:bodyPr wrap="square" rtlCol="0">
              <a:spAutoFit/>
            </a:bodyPr>
            <a:lstStyle/>
            <a:p>
              <a:r>
                <a:rPr lang="es-EC" sz="1300" b="1" dirty="0" smtClean="0">
                  <a:solidFill>
                    <a:schemeClr val="accent4">
                      <a:lumMod val="85000"/>
                      <a:lumOff val="15000"/>
                    </a:schemeClr>
                  </a:solidFill>
                </a:rPr>
                <a:t>LOS CUADROS DE NIVELES DE CLASIFICACIÓN DE LA TIER</a:t>
              </a:r>
            </a:p>
          </p:txBody>
        </p:sp>
        <p:sp>
          <p:nvSpPr>
            <p:cNvPr id="16" name="15 CuadroTexto"/>
            <p:cNvSpPr txBox="1"/>
            <p:nvPr/>
          </p:nvSpPr>
          <p:spPr>
            <a:xfrm>
              <a:off x="701522" y="2848580"/>
              <a:ext cx="3384077" cy="492443"/>
            </a:xfrm>
            <a:prstGeom prst="rect">
              <a:avLst/>
            </a:prstGeom>
            <a:noFill/>
          </p:spPr>
          <p:txBody>
            <a:bodyPr wrap="square" rtlCol="0">
              <a:spAutoFit/>
            </a:bodyPr>
            <a:lstStyle/>
            <a:p>
              <a:r>
                <a:rPr lang="es-EC" sz="1300" b="1" dirty="0" smtClean="0">
                  <a:solidFill>
                    <a:schemeClr val="accent4">
                      <a:lumMod val="85000"/>
                      <a:lumOff val="15000"/>
                    </a:schemeClr>
                  </a:solidFill>
                </a:rPr>
                <a:t>NORMAS PARA EL DISEÑO DE UN CENTRO DE DATOS</a:t>
              </a:r>
            </a:p>
          </p:txBody>
        </p:sp>
        <p:pic>
          <p:nvPicPr>
            <p:cNvPr id="17" name="16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09889" y="1916832"/>
              <a:ext cx="3190503" cy="1530592"/>
            </a:xfrm>
            <a:prstGeom prst="rect">
              <a:avLst/>
            </a:prstGeom>
          </p:spPr>
        </p:pic>
      </p:grpSp>
      <p:grpSp>
        <p:nvGrpSpPr>
          <p:cNvPr id="21" name="20 Grupo"/>
          <p:cNvGrpSpPr/>
          <p:nvPr/>
        </p:nvGrpSpPr>
        <p:grpSpPr>
          <a:xfrm>
            <a:off x="467544" y="3573015"/>
            <a:ext cx="7848872" cy="2259217"/>
            <a:chOff x="467544" y="3573015"/>
            <a:chExt cx="7848872" cy="2259217"/>
          </a:xfrm>
        </p:grpSpPr>
        <p:grpSp>
          <p:nvGrpSpPr>
            <p:cNvPr id="22" name="21 Grupo"/>
            <p:cNvGrpSpPr/>
            <p:nvPr/>
          </p:nvGrpSpPr>
          <p:grpSpPr>
            <a:xfrm>
              <a:off x="467544" y="3573015"/>
              <a:ext cx="3806001" cy="500267"/>
              <a:chOff x="2699792" y="3050541"/>
              <a:chExt cx="3239435" cy="360040"/>
            </a:xfrm>
          </p:grpSpPr>
          <p:sp>
            <p:nvSpPr>
              <p:cNvPr id="33" name="32 Redondear rectángulo de esquina diagonal"/>
              <p:cNvSpPr/>
              <p:nvPr/>
            </p:nvSpPr>
            <p:spPr>
              <a:xfrm>
                <a:off x="2699792" y="3128843"/>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34" name="Rectangle 15"/>
              <p:cNvSpPr>
                <a:spLocks noChangeArrowheads="1"/>
              </p:cNvSpPr>
              <p:nvPr/>
            </p:nvSpPr>
            <p:spPr bwMode="auto">
              <a:xfrm>
                <a:off x="2951357" y="3050541"/>
                <a:ext cx="2880319"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35" name="34 Rectángulo"/>
              <p:cNvSpPr/>
              <p:nvPr/>
            </p:nvSpPr>
            <p:spPr>
              <a:xfrm>
                <a:off x="3213284" y="3102804"/>
                <a:ext cx="2725943" cy="221506"/>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ADMINISTRACIÓN</a:t>
                </a:r>
                <a:endParaRPr lang="es-ES" sz="1400" b="1" kern="0" dirty="0" smtClean="0">
                  <a:solidFill>
                    <a:srgbClr val="FFFFFF"/>
                  </a:solidFill>
                </a:endParaRPr>
              </a:p>
            </p:txBody>
          </p:sp>
        </p:grpSp>
        <p:sp>
          <p:nvSpPr>
            <p:cNvPr id="23" name="22 CuadroTexto"/>
            <p:cNvSpPr txBox="1"/>
            <p:nvPr/>
          </p:nvSpPr>
          <p:spPr>
            <a:xfrm>
              <a:off x="845537" y="4288740"/>
              <a:ext cx="3240061" cy="292388"/>
            </a:xfrm>
            <a:prstGeom prst="rect">
              <a:avLst/>
            </a:prstGeom>
            <a:noFill/>
          </p:spPr>
          <p:txBody>
            <a:bodyPr wrap="square" rtlCol="0">
              <a:spAutoFit/>
            </a:bodyPr>
            <a:lstStyle/>
            <a:p>
              <a:r>
                <a:rPr lang="es-EC" sz="1300" b="1" dirty="0" smtClean="0">
                  <a:solidFill>
                    <a:schemeClr val="accent4">
                      <a:lumMod val="85000"/>
                      <a:lumOff val="15000"/>
                    </a:schemeClr>
                  </a:solidFill>
                </a:rPr>
                <a:t>DE ERRORES</a:t>
              </a:r>
            </a:p>
          </p:txBody>
        </p:sp>
        <p:sp>
          <p:nvSpPr>
            <p:cNvPr id="24" name="23 CuadroTexto"/>
            <p:cNvSpPr txBox="1"/>
            <p:nvPr/>
          </p:nvSpPr>
          <p:spPr>
            <a:xfrm>
              <a:off x="827583" y="4576771"/>
              <a:ext cx="4232435" cy="292388"/>
            </a:xfrm>
            <a:prstGeom prst="rect">
              <a:avLst/>
            </a:prstGeom>
            <a:noFill/>
          </p:spPr>
          <p:txBody>
            <a:bodyPr wrap="square" rtlCol="0">
              <a:spAutoFit/>
            </a:bodyPr>
            <a:lstStyle/>
            <a:p>
              <a:r>
                <a:rPr lang="es-EC" sz="1300" b="1" dirty="0" smtClean="0">
                  <a:solidFill>
                    <a:schemeClr val="accent4">
                      <a:lumMod val="85000"/>
                      <a:lumOff val="15000"/>
                    </a:schemeClr>
                  </a:solidFill>
                </a:rPr>
                <a:t>MANEJO DE CONFIGURACIÓN</a:t>
              </a:r>
            </a:p>
          </p:txBody>
        </p:sp>
        <p:sp>
          <p:nvSpPr>
            <p:cNvPr id="25" name="24 CuadroTexto"/>
            <p:cNvSpPr txBox="1"/>
            <p:nvPr/>
          </p:nvSpPr>
          <p:spPr>
            <a:xfrm>
              <a:off x="845537" y="4864804"/>
              <a:ext cx="3240061" cy="292388"/>
            </a:xfrm>
            <a:prstGeom prst="rect">
              <a:avLst/>
            </a:prstGeom>
            <a:noFill/>
          </p:spPr>
          <p:txBody>
            <a:bodyPr wrap="square" rtlCol="0">
              <a:spAutoFit/>
            </a:bodyPr>
            <a:lstStyle/>
            <a:p>
              <a:r>
                <a:rPr lang="es-EC" sz="1300" b="1" dirty="0" smtClean="0">
                  <a:solidFill>
                    <a:schemeClr val="accent4">
                      <a:lumMod val="85000"/>
                      <a:lumOff val="15000"/>
                    </a:schemeClr>
                  </a:solidFill>
                </a:rPr>
                <a:t>DE FUNCIONAMIENTO, SEGURIDAD</a:t>
              </a:r>
            </a:p>
          </p:txBody>
        </p:sp>
        <p:sp>
          <p:nvSpPr>
            <p:cNvPr id="26" name="25 CuadroTexto"/>
            <p:cNvSpPr txBox="1"/>
            <p:nvPr/>
          </p:nvSpPr>
          <p:spPr>
            <a:xfrm>
              <a:off x="827583" y="5152836"/>
              <a:ext cx="3240061" cy="292388"/>
            </a:xfrm>
            <a:prstGeom prst="rect">
              <a:avLst/>
            </a:prstGeom>
            <a:noFill/>
          </p:spPr>
          <p:txBody>
            <a:bodyPr wrap="square" rtlCol="0">
              <a:spAutoFit/>
            </a:bodyPr>
            <a:lstStyle/>
            <a:p>
              <a:r>
                <a:rPr lang="es-EC" sz="1300" b="1" dirty="0" smtClean="0">
                  <a:solidFill>
                    <a:schemeClr val="accent4">
                      <a:lumMod val="85000"/>
                      <a:lumOff val="15000"/>
                    </a:schemeClr>
                  </a:solidFill>
                </a:rPr>
                <a:t>DE EJECUCIÓN</a:t>
              </a:r>
            </a:p>
          </p:txBody>
        </p:sp>
        <p:pic>
          <p:nvPicPr>
            <p:cNvPr id="27" name="26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25913" y="3933056"/>
              <a:ext cx="3190503" cy="1899176"/>
            </a:xfrm>
            <a:prstGeom prst="rect">
              <a:avLst/>
            </a:prstGeom>
          </p:spPr>
        </p:pic>
      </p:grpSp>
      <p:grpSp>
        <p:nvGrpSpPr>
          <p:cNvPr id="36" name="35 Grupo"/>
          <p:cNvGrpSpPr/>
          <p:nvPr/>
        </p:nvGrpSpPr>
        <p:grpSpPr>
          <a:xfrm>
            <a:off x="41576" y="594449"/>
            <a:ext cx="9105464" cy="519720"/>
            <a:chOff x="298212" y="1269223"/>
            <a:chExt cx="3960440" cy="431122"/>
          </a:xfrm>
        </p:grpSpPr>
        <p:sp>
          <p:nvSpPr>
            <p:cNvPr id="37" name="36 Redondear rectángulo de esquina del mismo lado"/>
            <p:cNvSpPr/>
            <p:nvPr/>
          </p:nvSpPr>
          <p:spPr>
            <a:xfrm flipH="1">
              <a:off x="298212" y="1269223"/>
              <a:ext cx="3960440" cy="431122"/>
            </a:xfrm>
            <a:prstGeom prst="round2SameRect">
              <a:avLst>
                <a:gd name="adj1" fmla="val 0"/>
                <a:gd name="adj2" fmla="val 47791"/>
              </a:avLst>
            </a:prstGeom>
            <a:gradFill flip="none" rotWithShape="1">
              <a:gsLst>
                <a:gs pos="0">
                  <a:srgbClr val="604500"/>
                </a:gs>
                <a:gs pos="50000">
                  <a:srgbClr val="E6E23E"/>
                </a:gs>
                <a:gs pos="100000">
                  <a:srgbClr val="866900"/>
                </a:gs>
              </a:gsLst>
              <a:lin ang="2700000" scaled="1"/>
              <a:tileRect/>
            </a:gradFill>
            <a:ln w="5715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nchor="ctr"/>
            <a:lstStyle/>
            <a:p>
              <a:pPr marL="3586163" marR="0" lvl="0" indent="-273050" algn="ctr" defTabSz="914400" eaLnBrk="1" fontAlgn="auto" latinLnBrk="0" hangingPunct="1">
                <a:lnSpc>
                  <a:spcPct val="150000"/>
                </a:lnSpc>
                <a:spcBef>
                  <a:spcPts val="0"/>
                </a:spcBef>
                <a:spcAft>
                  <a:spcPts val="0"/>
                </a:spcAft>
                <a:buClrTx/>
                <a:buSzTx/>
                <a:tabLst/>
                <a:defRPr/>
              </a:pPr>
              <a:endParaRPr kumimoji="0" lang="es-HN" sz="1400" b="0" i="0" u="none" strike="noStrike" kern="0" cap="none" spc="0" normalizeH="0" baseline="0" noProof="0" dirty="0" smtClean="0">
                <a:ln>
                  <a:noFill/>
                </a:ln>
                <a:solidFill>
                  <a:sysClr val="windowText" lastClr="000000"/>
                </a:solidFill>
                <a:effectLst/>
                <a:uLnTx/>
                <a:uFillTx/>
                <a:latin typeface="Arial Black" pitchFamily="34" charset="0"/>
                <a:ea typeface="+mn-ea"/>
                <a:cs typeface="Arial"/>
              </a:endParaRPr>
            </a:p>
          </p:txBody>
        </p:sp>
        <p:sp>
          <p:nvSpPr>
            <p:cNvPr id="38" name="37 Rectángulo redondeado"/>
            <p:cNvSpPr/>
            <p:nvPr/>
          </p:nvSpPr>
          <p:spPr>
            <a:xfrm flipH="1">
              <a:off x="442227" y="1296814"/>
              <a:ext cx="3672408" cy="383065"/>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dirty="0" smtClean="0">
                  <a:solidFill>
                    <a:sysClr val="window" lastClr="FFFFFF"/>
                  </a:solidFill>
                  <a:effectLst>
                    <a:outerShdw blurRad="38100" dist="38100" dir="2700000" algn="tl">
                      <a:srgbClr val="000000">
                        <a:alpha val="43137"/>
                      </a:srgbClr>
                    </a:outerShdw>
                  </a:effectLst>
                  <a:latin typeface="Arial Black" pitchFamily="34" charset="0"/>
                  <a:cs typeface="Arial"/>
                </a:rPr>
                <a:t>ANALISIS DEL PROCESO</a:t>
              </a:r>
              <a:r>
                <a:rPr lang="es-HN" sz="1600" kern="0" noProof="0" dirty="0" smtClean="0">
                  <a:solidFill>
                    <a:sysClr val="window" lastClr="FFFFFF"/>
                  </a:solidFill>
                  <a:effectLst>
                    <a:outerShdw blurRad="38100" dist="38100" dir="2700000" algn="tl">
                      <a:srgbClr val="000000">
                        <a:alpha val="43137"/>
                      </a:srgbClr>
                    </a:outerShdw>
                  </a:effectLst>
                  <a:latin typeface="Arial Black" pitchFamily="34" charset="0"/>
                  <a:cs typeface="Arial"/>
                </a:rPr>
                <a:t> DE DISEÑO DE UN CENTRO DE DATOS</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grpSp>
    </p:spTree>
    <p:extLst>
      <p:ext uri="{BB962C8B-B14F-4D97-AF65-F5344CB8AC3E}">
        <p14:creationId xmlns:p14="http://schemas.microsoft.com/office/powerpoint/2010/main" xmlns="" val="111782356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New Levels with Photos"/>
          <p:cNvPicPr>
            <a:picLocks noChangeAspect="1" noChangeArrowheads="1"/>
          </p:cNvPicPr>
          <p:nvPr/>
        </p:nvPicPr>
        <p:blipFill rotWithShape="1">
          <a:blip r:embed="rId2" cstate="print">
            <a:lum bright="-40000" contrast="-40000"/>
            <a:extLst>
              <a:ext uri="{28A0092B-C50C-407E-A947-70E740481C1C}">
                <a14:useLocalDpi xmlns:a14="http://schemas.microsoft.com/office/drawing/2010/main" xmlns="" val="0"/>
              </a:ext>
            </a:extLst>
          </a:blip>
          <a:srcRect l="70580" t="34476" r="8146" b="39619"/>
          <a:stretch/>
        </p:blipFill>
        <p:spPr bwMode="auto">
          <a:xfrm>
            <a:off x="7164288" y="3673838"/>
            <a:ext cx="1854329" cy="241329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2 Grupo"/>
          <p:cNvGrpSpPr/>
          <p:nvPr/>
        </p:nvGrpSpPr>
        <p:grpSpPr>
          <a:xfrm>
            <a:off x="-3040" y="-27384"/>
            <a:ext cx="9150080" cy="560400"/>
            <a:chOff x="-3040" y="204304"/>
            <a:chExt cx="9150080" cy="560400"/>
          </a:xfrm>
        </p:grpSpPr>
        <p:sp>
          <p:nvSpPr>
            <p:cNvPr id="5" name="4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5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12" name="11 Grupo"/>
          <p:cNvGrpSpPr/>
          <p:nvPr/>
        </p:nvGrpSpPr>
        <p:grpSpPr>
          <a:xfrm>
            <a:off x="179512" y="679708"/>
            <a:ext cx="3806001" cy="517044"/>
            <a:chOff x="2699792" y="3050541"/>
            <a:chExt cx="3239435" cy="409393"/>
          </a:xfrm>
        </p:grpSpPr>
        <p:sp>
          <p:nvSpPr>
            <p:cNvPr id="13" name="12 Redondear rectángulo de esquina diagonal"/>
            <p:cNvSpPr/>
            <p:nvPr/>
          </p:nvSpPr>
          <p:spPr>
            <a:xfrm>
              <a:off x="2699792" y="3128843"/>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15" name="Rectangle 15"/>
            <p:cNvSpPr>
              <a:spLocks noChangeArrowheads="1"/>
            </p:cNvSpPr>
            <p:nvPr/>
          </p:nvSpPr>
          <p:spPr bwMode="auto">
            <a:xfrm>
              <a:off x="2951357" y="3050541"/>
              <a:ext cx="2880319"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16" name="15 Rectángulo"/>
            <p:cNvSpPr/>
            <p:nvPr/>
          </p:nvSpPr>
          <p:spPr>
            <a:xfrm>
              <a:off x="3213284" y="3102804"/>
              <a:ext cx="2725943" cy="357130"/>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ESCALABILIDAD</a:t>
              </a:r>
              <a:endParaRPr lang="es-ES" sz="1400" b="1" kern="0" dirty="0" smtClean="0">
                <a:solidFill>
                  <a:srgbClr val="FFFFFF"/>
                </a:solidFill>
              </a:endParaRPr>
            </a:p>
          </p:txBody>
        </p:sp>
      </p:grpSp>
      <p:grpSp>
        <p:nvGrpSpPr>
          <p:cNvPr id="17" name="16 Grupo"/>
          <p:cNvGrpSpPr/>
          <p:nvPr/>
        </p:nvGrpSpPr>
        <p:grpSpPr>
          <a:xfrm>
            <a:off x="4803123" y="836712"/>
            <a:ext cx="3441285" cy="2376264"/>
            <a:chOff x="4603495" y="980728"/>
            <a:chExt cx="3441285" cy="2376264"/>
          </a:xfrm>
        </p:grpSpPr>
        <p:pic>
          <p:nvPicPr>
            <p:cNvPr id="18" name="17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03495" y="1484784"/>
              <a:ext cx="2106875"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18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39780" y="980728"/>
              <a:ext cx="1905000" cy="1656832"/>
            </a:xfrm>
            <a:prstGeom prst="rect">
              <a:avLst/>
            </a:prstGeom>
            <a:ln>
              <a:noFill/>
            </a:ln>
            <a:effectLst>
              <a:softEdge rad="112500"/>
            </a:effectLst>
          </p:spPr>
        </p:pic>
      </p:grpSp>
      <p:grpSp>
        <p:nvGrpSpPr>
          <p:cNvPr id="20" name="19 Grupo"/>
          <p:cNvGrpSpPr/>
          <p:nvPr/>
        </p:nvGrpSpPr>
        <p:grpSpPr>
          <a:xfrm>
            <a:off x="782812" y="1322147"/>
            <a:ext cx="2866468" cy="1890829"/>
            <a:chOff x="395536" y="1484784"/>
            <a:chExt cx="2866468" cy="1890829"/>
          </a:xfrm>
        </p:grpSpPr>
        <p:sp>
          <p:nvSpPr>
            <p:cNvPr id="21" name="20 CuadroTexto"/>
            <p:cNvSpPr txBox="1"/>
            <p:nvPr/>
          </p:nvSpPr>
          <p:spPr>
            <a:xfrm>
              <a:off x="395536" y="1484784"/>
              <a:ext cx="2866468" cy="292388"/>
            </a:xfrm>
            <a:prstGeom prst="rect">
              <a:avLst/>
            </a:prstGeom>
            <a:noFill/>
          </p:spPr>
          <p:txBody>
            <a:bodyPr wrap="square" rtlCol="0">
              <a:spAutoFit/>
            </a:bodyPr>
            <a:lstStyle/>
            <a:p>
              <a:r>
                <a:rPr lang="es-EC" sz="1300" b="1" dirty="0" smtClean="0">
                  <a:solidFill>
                    <a:schemeClr val="accent4">
                      <a:lumMod val="85000"/>
                      <a:lumOff val="15000"/>
                    </a:schemeClr>
                  </a:solidFill>
                </a:rPr>
                <a:t>ORGANIZACIÓN , INNOVACIÓN</a:t>
              </a:r>
            </a:p>
          </p:txBody>
        </p:sp>
        <p:pic>
          <p:nvPicPr>
            <p:cNvPr id="22" name="Picture 4" descr="http://2.bp.blogspot.com/-yJnEmUeKhJQ/TbcZ97HN5dI/AAAAAAAAAAM/Ij8b2nI4p7A/s400/carrito.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9183" y="2076594"/>
              <a:ext cx="1692037" cy="129901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3" name="22 Grupo"/>
          <p:cNvGrpSpPr/>
          <p:nvPr/>
        </p:nvGrpSpPr>
        <p:grpSpPr>
          <a:xfrm>
            <a:off x="179512" y="3754299"/>
            <a:ext cx="3806001" cy="578993"/>
            <a:chOff x="2699792" y="3050541"/>
            <a:chExt cx="3239435" cy="409393"/>
          </a:xfrm>
        </p:grpSpPr>
        <p:sp>
          <p:nvSpPr>
            <p:cNvPr id="24" name="23 Redondear rectángulo de esquina diagonal"/>
            <p:cNvSpPr/>
            <p:nvPr/>
          </p:nvSpPr>
          <p:spPr>
            <a:xfrm>
              <a:off x="2699792" y="3128843"/>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25" name="Rectangle 15"/>
            <p:cNvSpPr>
              <a:spLocks noChangeArrowheads="1"/>
            </p:cNvSpPr>
            <p:nvPr/>
          </p:nvSpPr>
          <p:spPr bwMode="auto">
            <a:xfrm>
              <a:off x="2951357" y="3050541"/>
              <a:ext cx="2880319"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26" name="25 Rectángulo"/>
            <p:cNvSpPr/>
            <p:nvPr/>
          </p:nvSpPr>
          <p:spPr>
            <a:xfrm>
              <a:off x="3213284" y="3102804"/>
              <a:ext cx="2725943" cy="357130"/>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SEGURIDAD</a:t>
              </a:r>
              <a:endParaRPr lang="es-ES" sz="1400" b="1" kern="0" dirty="0" smtClean="0">
                <a:solidFill>
                  <a:srgbClr val="FFFFFF"/>
                </a:solidFill>
              </a:endParaRPr>
            </a:p>
          </p:txBody>
        </p:sp>
      </p:grpSp>
      <p:pic>
        <p:nvPicPr>
          <p:cNvPr id="27" name="26 Imagen"/>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27984" y="3756859"/>
            <a:ext cx="2482014" cy="2330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32 CuadroTexto"/>
          <p:cNvSpPr txBox="1"/>
          <p:nvPr/>
        </p:nvSpPr>
        <p:spPr>
          <a:xfrm>
            <a:off x="179512" y="4650891"/>
            <a:ext cx="3662695" cy="892552"/>
          </a:xfrm>
          <a:prstGeom prst="rect">
            <a:avLst/>
          </a:prstGeom>
          <a:noFill/>
        </p:spPr>
        <p:txBody>
          <a:bodyPr wrap="square" rtlCol="0">
            <a:spAutoFit/>
          </a:bodyPr>
          <a:lstStyle/>
          <a:p>
            <a:pPr algn="just"/>
            <a:r>
              <a:rPr lang="es-EC" sz="1300" b="1" dirty="0" smtClean="0">
                <a:solidFill>
                  <a:schemeClr val="accent4">
                    <a:lumMod val="85000"/>
                    <a:lumOff val="15000"/>
                  </a:schemeClr>
                </a:solidFill>
              </a:rPr>
              <a:t>LA SEGURIDAD OPERATIVA DEL CENTRO DE DATOS AUMENTARÁ EN LA MEDIDA QUE AUNMENTE EL NIVEL DE REDUNDANCIA.</a:t>
            </a:r>
          </a:p>
        </p:txBody>
      </p:sp>
      <p:sp>
        <p:nvSpPr>
          <p:cNvPr id="29" name="28 Rectángulo"/>
          <p:cNvSpPr/>
          <p:nvPr/>
        </p:nvSpPr>
        <p:spPr>
          <a:xfrm>
            <a:off x="4958882" y="6381328"/>
            <a:ext cx="1205573" cy="3794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7" action="ppaction://hlinksldjump"/>
              </a:rPr>
              <a:t>MENU</a:t>
            </a:r>
            <a:endParaRPr lang="es-EC" dirty="0">
              <a:solidFill>
                <a:srgbClr val="FF0000"/>
              </a:solidFill>
            </a:endParaRPr>
          </a:p>
        </p:txBody>
      </p:sp>
    </p:spTree>
    <p:extLst>
      <p:ext uri="{BB962C8B-B14F-4D97-AF65-F5344CB8AC3E}">
        <p14:creationId xmlns:p14="http://schemas.microsoft.com/office/powerpoint/2010/main" xmlns="" val="348548685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5 Marcador de contenido"/>
          <p:cNvSpPr txBox="1">
            <a:spLocks/>
          </p:cNvSpPr>
          <p:nvPr/>
        </p:nvSpPr>
        <p:spPr bwMode="auto">
          <a:xfrm>
            <a:off x="682642" y="590996"/>
            <a:ext cx="7609610" cy="504528"/>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sz="200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INVENTARIO GENERAL DEL CENTRO DE CÓMPUTO</a:t>
            </a:r>
            <a:endParaRPr lang="es-ES" sz="200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6" name="5 Grupo"/>
          <p:cNvGrpSpPr/>
          <p:nvPr/>
        </p:nvGrpSpPr>
        <p:grpSpPr>
          <a:xfrm>
            <a:off x="-3040" y="-27384"/>
            <a:ext cx="9150080" cy="560400"/>
            <a:chOff x="-3040" y="204304"/>
            <a:chExt cx="9150080" cy="560400"/>
          </a:xfrm>
        </p:grpSpPr>
        <p:sp>
          <p:nvSpPr>
            <p:cNvPr id="7" name="6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8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10" name="9 Grupo"/>
          <p:cNvGrpSpPr/>
          <p:nvPr/>
        </p:nvGrpSpPr>
        <p:grpSpPr>
          <a:xfrm>
            <a:off x="194917" y="1700808"/>
            <a:ext cx="3239435" cy="360040"/>
            <a:chOff x="2683303" y="1916832"/>
            <a:chExt cx="3239435" cy="360040"/>
          </a:xfrm>
        </p:grpSpPr>
        <p:sp>
          <p:nvSpPr>
            <p:cNvPr id="11" name="10 Redondear rectángulo de esquina diagonal"/>
            <p:cNvSpPr/>
            <p:nvPr/>
          </p:nvSpPr>
          <p:spPr>
            <a:xfrm>
              <a:off x="2683303" y="1976715"/>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es-EC" b="1" dirty="0" smtClean="0">
                  <a:solidFill>
                    <a:prstClr val="white"/>
                  </a:solidFill>
                  <a:effectLst>
                    <a:outerShdw blurRad="38100" dist="38100" dir="2700000" algn="tl">
                      <a:srgbClr val="000000">
                        <a:alpha val="43137"/>
                      </a:srgbClr>
                    </a:outerShdw>
                  </a:effectLst>
                  <a:cs typeface="Arial" pitchFamily="34" charset="0"/>
                </a:rPr>
                <a:t>1</a:t>
              </a: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12" name="Rectangle 15"/>
            <p:cNvSpPr>
              <a:spLocks noChangeArrowheads="1"/>
            </p:cNvSpPr>
            <p:nvPr/>
          </p:nvSpPr>
          <p:spPr bwMode="auto">
            <a:xfrm>
              <a:off x="3042418" y="1916832"/>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13" name="12 Rectángulo"/>
            <p:cNvSpPr/>
            <p:nvPr/>
          </p:nvSpPr>
          <p:spPr>
            <a:xfrm>
              <a:off x="3196795" y="1948168"/>
              <a:ext cx="2725943" cy="307777"/>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SEGURIDAD</a:t>
              </a:r>
              <a:endParaRPr lang="es-ES" sz="1400" b="1" kern="0" dirty="0" smtClean="0">
                <a:solidFill>
                  <a:srgbClr val="FFFFFF"/>
                </a:solidFill>
              </a:endParaRPr>
            </a:p>
          </p:txBody>
        </p:sp>
      </p:grpSp>
      <p:grpSp>
        <p:nvGrpSpPr>
          <p:cNvPr id="14" name="13 Grupo"/>
          <p:cNvGrpSpPr/>
          <p:nvPr/>
        </p:nvGrpSpPr>
        <p:grpSpPr>
          <a:xfrm>
            <a:off x="179512" y="2317544"/>
            <a:ext cx="3239435" cy="360040"/>
            <a:chOff x="2700717" y="2492896"/>
            <a:chExt cx="3239435" cy="360040"/>
          </a:xfrm>
        </p:grpSpPr>
        <p:sp>
          <p:nvSpPr>
            <p:cNvPr id="15" name="14 Redondear rectángulo de esquina diagonal"/>
            <p:cNvSpPr/>
            <p:nvPr/>
          </p:nvSpPr>
          <p:spPr>
            <a:xfrm>
              <a:off x="2700717" y="2552779"/>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es-EC" b="1" dirty="0" smtClean="0">
                  <a:solidFill>
                    <a:prstClr val="white"/>
                  </a:solidFill>
                  <a:effectLst>
                    <a:outerShdw blurRad="38100" dist="38100" dir="2700000" algn="tl">
                      <a:srgbClr val="000000">
                        <a:alpha val="43137"/>
                      </a:srgbClr>
                    </a:outerShdw>
                  </a:effectLst>
                  <a:cs typeface="Arial" pitchFamily="34" charset="0"/>
                </a:rPr>
                <a:t>2</a:t>
              </a: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16" name="Rectangle 15"/>
            <p:cNvSpPr>
              <a:spLocks noChangeArrowheads="1"/>
            </p:cNvSpPr>
            <p:nvPr/>
          </p:nvSpPr>
          <p:spPr bwMode="auto">
            <a:xfrm>
              <a:off x="3059832" y="2492896"/>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17" name="16 Rectángulo"/>
            <p:cNvSpPr/>
            <p:nvPr/>
          </p:nvSpPr>
          <p:spPr>
            <a:xfrm>
              <a:off x="3214209" y="2524232"/>
              <a:ext cx="2725943" cy="307777"/>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ENERGÍA</a:t>
              </a:r>
              <a:endParaRPr lang="es-ES" sz="1400" b="1" kern="0" dirty="0" smtClean="0">
                <a:solidFill>
                  <a:srgbClr val="FFFFFF"/>
                </a:solidFill>
              </a:endParaRPr>
            </a:p>
          </p:txBody>
        </p:sp>
      </p:grpSp>
      <p:grpSp>
        <p:nvGrpSpPr>
          <p:cNvPr id="18" name="17 Grupo"/>
          <p:cNvGrpSpPr/>
          <p:nvPr/>
        </p:nvGrpSpPr>
        <p:grpSpPr>
          <a:xfrm>
            <a:off x="179512" y="2780927"/>
            <a:ext cx="3456384" cy="1099015"/>
            <a:chOff x="2699792" y="3068960"/>
            <a:chExt cx="3254840" cy="554556"/>
          </a:xfrm>
        </p:grpSpPr>
        <p:sp>
          <p:nvSpPr>
            <p:cNvPr id="19" name="18 Redondear rectángulo de esquina diagonal"/>
            <p:cNvSpPr/>
            <p:nvPr/>
          </p:nvSpPr>
          <p:spPr>
            <a:xfrm>
              <a:off x="2699792" y="3128843"/>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es-EC" b="1" dirty="0" smtClean="0">
                  <a:solidFill>
                    <a:prstClr val="white"/>
                  </a:solidFill>
                  <a:effectLst>
                    <a:outerShdw blurRad="38100" dist="38100" dir="2700000" algn="tl">
                      <a:srgbClr val="000000">
                        <a:alpha val="43137"/>
                      </a:srgbClr>
                    </a:outerShdw>
                  </a:effectLst>
                  <a:cs typeface="Arial" pitchFamily="34" charset="0"/>
                </a:rPr>
                <a:t>3</a:t>
              </a: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20" name="Rectangle 15"/>
            <p:cNvSpPr>
              <a:spLocks noChangeArrowheads="1"/>
            </p:cNvSpPr>
            <p:nvPr/>
          </p:nvSpPr>
          <p:spPr bwMode="auto">
            <a:xfrm>
              <a:off x="3058907" y="3068960"/>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21" name="20 Rectángulo"/>
            <p:cNvSpPr/>
            <p:nvPr/>
          </p:nvSpPr>
          <p:spPr>
            <a:xfrm>
              <a:off x="3213284" y="3100296"/>
              <a:ext cx="2741348" cy="523220"/>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SISTEMA DE AIRE ACONDICIONADO</a:t>
              </a:r>
              <a:endParaRPr lang="es-ES" sz="1400" b="1" kern="0" dirty="0" smtClean="0">
                <a:solidFill>
                  <a:srgbClr val="FFFFFF"/>
                </a:solidFill>
              </a:endParaRPr>
            </a:p>
          </p:txBody>
        </p:sp>
      </p:grpSp>
      <p:grpSp>
        <p:nvGrpSpPr>
          <p:cNvPr id="25" name="24 Grupo"/>
          <p:cNvGrpSpPr/>
          <p:nvPr/>
        </p:nvGrpSpPr>
        <p:grpSpPr>
          <a:xfrm>
            <a:off x="179512" y="3685696"/>
            <a:ext cx="3456384" cy="360040"/>
            <a:chOff x="2699792" y="3068960"/>
            <a:chExt cx="3254840" cy="360040"/>
          </a:xfrm>
        </p:grpSpPr>
        <p:sp>
          <p:nvSpPr>
            <p:cNvPr id="26" name="25 Redondear rectángulo de esquina diagonal"/>
            <p:cNvSpPr/>
            <p:nvPr/>
          </p:nvSpPr>
          <p:spPr>
            <a:xfrm>
              <a:off x="2699792" y="3128843"/>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es-EC" b="1" dirty="0">
                  <a:solidFill>
                    <a:prstClr val="white"/>
                  </a:solidFill>
                  <a:effectLst>
                    <a:outerShdw blurRad="38100" dist="38100" dir="2700000" algn="tl">
                      <a:srgbClr val="000000">
                        <a:alpha val="43137"/>
                      </a:srgbClr>
                    </a:outerShdw>
                  </a:effectLst>
                  <a:cs typeface="Arial" pitchFamily="34" charset="0"/>
                </a:rPr>
                <a:t>4</a:t>
              </a: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27" name="Rectangle 15"/>
            <p:cNvSpPr>
              <a:spLocks noChangeArrowheads="1"/>
            </p:cNvSpPr>
            <p:nvPr/>
          </p:nvSpPr>
          <p:spPr bwMode="auto">
            <a:xfrm>
              <a:off x="3058907" y="3068960"/>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28" name="27 Rectángulo"/>
            <p:cNvSpPr/>
            <p:nvPr/>
          </p:nvSpPr>
          <p:spPr>
            <a:xfrm>
              <a:off x="3213284" y="3100296"/>
              <a:ext cx="2741348" cy="307777"/>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PELIGRO DE FUEGO</a:t>
              </a:r>
              <a:endParaRPr lang="es-ES" sz="1400" b="1" kern="0" dirty="0" smtClean="0">
                <a:solidFill>
                  <a:srgbClr val="FFFFFF"/>
                </a:solidFill>
              </a:endParaRPr>
            </a:p>
          </p:txBody>
        </p:sp>
      </p:grpSp>
      <p:grpSp>
        <p:nvGrpSpPr>
          <p:cNvPr id="29" name="28 Grupo"/>
          <p:cNvGrpSpPr/>
          <p:nvPr/>
        </p:nvGrpSpPr>
        <p:grpSpPr>
          <a:xfrm>
            <a:off x="179512" y="4333768"/>
            <a:ext cx="3456384" cy="360040"/>
            <a:chOff x="2699792" y="3068960"/>
            <a:chExt cx="3254840" cy="360040"/>
          </a:xfrm>
        </p:grpSpPr>
        <p:sp>
          <p:nvSpPr>
            <p:cNvPr id="30" name="29 Redondear rectángulo de esquina diagonal"/>
            <p:cNvSpPr/>
            <p:nvPr/>
          </p:nvSpPr>
          <p:spPr>
            <a:xfrm>
              <a:off x="2699792" y="3128843"/>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es-EC" b="1" dirty="0" smtClean="0">
                  <a:solidFill>
                    <a:prstClr val="white"/>
                  </a:solidFill>
                  <a:effectLst>
                    <a:outerShdw blurRad="38100" dist="38100" dir="2700000" algn="tl">
                      <a:srgbClr val="000000">
                        <a:alpha val="43137"/>
                      </a:srgbClr>
                    </a:outerShdw>
                  </a:effectLst>
                  <a:cs typeface="Arial" pitchFamily="34" charset="0"/>
                </a:rPr>
                <a:t>5</a:t>
              </a: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31" name="Rectangle 15"/>
            <p:cNvSpPr>
              <a:spLocks noChangeArrowheads="1"/>
            </p:cNvSpPr>
            <p:nvPr/>
          </p:nvSpPr>
          <p:spPr bwMode="auto">
            <a:xfrm>
              <a:off x="3058907" y="3068960"/>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32" name="31 Rectángulo"/>
            <p:cNvSpPr/>
            <p:nvPr/>
          </p:nvSpPr>
          <p:spPr>
            <a:xfrm>
              <a:off x="3213284" y="3100296"/>
              <a:ext cx="2741348" cy="307777"/>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PISOS FALSOS </a:t>
              </a:r>
              <a:endParaRPr lang="es-ES" sz="1400" b="1" kern="0" dirty="0" smtClean="0">
                <a:solidFill>
                  <a:srgbClr val="FFFFFF"/>
                </a:solidFill>
              </a:endParaRPr>
            </a:p>
          </p:txBody>
        </p:sp>
      </p:grpSp>
      <p:grpSp>
        <p:nvGrpSpPr>
          <p:cNvPr id="33" name="32 Grupo"/>
          <p:cNvGrpSpPr/>
          <p:nvPr/>
        </p:nvGrpSpPr>
        <p:grpSpPr>
          <a:xfrm>
            <a:off x="179512" y="4981840"/>
            <a:ext cx="3456384" cy="360040"/>
            <a:chOff x="2699792" y="3068960"/>
            <a:chExt cx="3254840" cy="360040"/>
          </a:xfrm>
        </p:grpSpPr>
        <p:sp>
          <p:nvSpPr>
            <p:cNvPr id="34" name="33 Redondear rectángulo de esquina diagonal"/>
            <p:cNvSpPr/>
            <p:nvPr/>
          </p:nvSpPr>
          <p:spPr>
            <a:xfrm>
              <a:off x="2699792" y="3128843"/>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es-EC" b="1" dirty="0" smtClean="0">
                  <a:solidFill>
                    <a:prstClr val="white"/>
                  </a:solidFill>
                  <a:effectLst>
                    <a:outerShdw blurRad="38100" dist="38100" dir="2700000" algn="tl">
                      <a:srgbClr val="000000">
                        <a:alpha val="43137"/>
                      </a:srgbClr>
                    </a:outerShdw>
                  </a:effectLst>
                  <a:cs typeface="Arial" pitchFamily="34" charset="0"/>
                </a:rPr>
                <a:t>6</a:t>
              </a: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35" name="Rectangle 15"/>
            <p:cNvSpPr>
              <a:spLocks noChangeArrowheads="1"/>
            </p:cNvSpPr>
            <p:nvPr/>
          </p:nvSpPr>
          <p:spPr bwMode="auto">
            <a:xfrm>
              <a:off x="3058907" y="3068960"/>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36" name="35 Rectángulo"/>
            <p:cNvSpPr/>
            <p:nvPr/>
          </p:nvSpPr>
          <p:spPr>
            <a:xfrm>
              <a:off x="3213284" y="3100296"/>
              <a:ext cx="2741348" cy="307777"/>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RACK Y GABINETES</a:t>
              </a:r>
              <a:endParaRPr lang="es-ES" sz="1400" b="1" kern="0" dirty="0" smtClean="0">
                <a:solidFill>
                  <a:srgbClr val="FFFFFF"/>
                </a:solidFill>
              </a:endParaRPr>
            </a:p>
          </p:txBody>
        </p:sp>
      </p:grpSp>
      <p:grpSp>
        <p:nvGrpSpPr>
          <p:cNvPr id="37" name="36 Grupo"/>
          <p:cNvGrpSpPr/>
          <p:nvPr/>
        </p:nvGrpSpPr>
        <p:grpSpPr>
          <a:xfrm>
            <a:off x="179512" y="5557904"/>
            <a:ext cx="3456384" cy="360040"/>
            <a:chOff x="2699792" y="3068960"/>
            <a:chExt cx="3254840" cy="360040"/>
          </a:xfrm>
        </p:grpSpPr>
        <p:sp>
          <p:nvSpPr>
            <p:cNvPr id="38" name="37 Redondear rectángulo de esquina diagonal"/>
            <p:cNvSpPr/>
            <p:nvPr/>
          </p:nvSpPr>
          <p:spPr>
            <a:xfrm>
              <a:off x="2699792" y="3128843"/>
              <a:ext cx="503130" cy="268729"/>
            </a:xfrm>
            <a:prstGeom prst="round2DiagRect">
              <a:avLst>
                <a:gd name="adj1" fmla="val 16667"/>
                <a:gd name="adj2" fmla="val 5000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es-EC" b="1" dirty="0" smtClean="0">
                  <a:solidFill>
                    <a:prstClr val="white"/>
                  </a:solidFill>
                  <a:effectLst>
                    <a:outerShdw blurRad="38100" dist="38100" dir="2700000" algn="tl">
                      <a:srgbClr val="000000">
                        <a:alpha val="43137"/>
                      </a:srgbClr>
                    </a:outerShdw>
                  </a:effectLst>
                  <a:cs typeface="Arial" pitchFamily="34" charset="0"/>
                </a:rPr>
                <a:t>7</a:t>
              </a:r>
              <a:endParaRPr lang="es-ES" b="1" dirty="0" smtClean="0">
                <a:solidFill>
                  <a:prstClr val="white"/>
                </a:solidFill>
                <a:effectLst>
                  <a:outerShdw blurRad="38100" dist="38100" dir="2700000" algn="tl">
                    <a:srgbClr val="000000">
                      <a:alpha val="43137"/>
                    </a:srgbClr>
                  </a:outerShdw>
                </a:effectLst>
                <a:cs typeface="Arial" pitchFamily="34" charset="0"/>
              </a:endParaRPr>
            </a:p>
          </p:txBody>
        </p:sp>
        <p:sp>
          <p:nvSpPr>
            <p:cNvPr id="39" name="Rectangle 15"/>
            <p:cNvSpPr>
              <a:spLocks noChangeArrowheads="1"/>
            </p:cNvSpPr>
            <p:nvPr/>
          </p:nvSpPr>
          <p:spPr bwMode="auto">
            <a:xfrm>
              <a:off x="3058907" y="3068960"/>
              <a:ext cx="2785697" cy="360040"/>
            </a:xfrm>
            <a:prstGeom prst="roundRect">
              <a:avLst>
                <a:gd name="adj" fmla="val 36316"/>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57150" algn="ctr">
              <a:solidFill>
                <a:srgbClr val="FFFFFF">
                  <a:alpha val="38824"/>
                </a:srgbClr>
              </a:solidFill>
              <a:miter lim="800000"/>
              <a:headEnd/>
              <a:tailEnd/>
            </a:ln>
            <a:effectLst>
              <a:outerShdw blurRad="114300" dist="38100" dir="3600000" algn="ctr" rotWithShape="0">
                <a:schemeClr val="tx1"/>
              </a:outerShdw>
            </a:effectLst>
          </p:spPr>
          <p:txBody>
            <a:bodyPr anchor="ctr"/>
            <a:lstStyle/>
            <a:p>
              <a:pPr algn="ctr" eaLnBrk="0" fontAlgn="base" hangingPunct="0">
                <a:spcBef>
                  <a:spcPct val="0"/>
                </a:spcBef>
                <a:spcAft>
                  <a:spcPct val="0"/>
                </a:spcAft>
                <a:defRPr/>
              </a:pPr>
              <a:endParaRPr lang="es-ES" sz="1600" b="1" i="1" dirty="0">
                <a:solidFill>
                  <a:prstClr val="white"/>
                </a:solidFill>
                <a:cs typeface="Arial" pitchFamily="34" charset="0"/>
              </a:endParaRPr>
            </a:p>
          </p:txBody>
        </p:sp>
        <p:sp>
          <p:nvSpPr>
            <p:cNvPr id="40" name="39 Rectángulo"/>
            <p:cNvSpPr/>
            <p:nvPr/>
          </p:nvSpPr>
          <p:spPr>
            <a:xfrm>
              <a:off x="3213284" y="3100296"/>
              <a:ext cx="2741348" cy="307777"/>
            </a:xfrm>
            <a:prstGeom prst="rect">
              <a:avLst/>
            </a:prstGeom>
            <a:effectLst>
              <a:outerShdw blurRad="50800" dist="38100" dir="5400000" algn="ctr" rotWithShape="0">
                <a:schemeClr val="tx1"/>
              </a:outerShdw>
            </a:effectLst>
          </p:spPr>
          <p:txBody>
            <a:bodyPr wrap="square">
              <a:spAutoFit/>
            </a:bodyPr>
            <a:lstStyle/>
            <a:p>
              <a:r>
                <a:rPr lang="es-EC" sz="1400" b="1" kern="0" dirty="0" smtClean="0">
                  <a:solidFill>
                    <a:srgbClr val="FFFFFF"/>
                  </a:solidFill>
                </a:rPr>
                <a:t>CABLEADO</a:t>
              </a:r>
              <a:endParaRPr lang="es-ES" sz="1400" b="1" kern="0" dirty="0" smtClean="0">
                <a:solidFill>
                  <a:srgbClr val="FFFFFF"/>
                </a:solidFill>
              </a:endParaRPr>
            </a:p>
          </p:txBody>
        </p:sp>
      </p:grpSp>
      <p:pic>
        <p:nvPicPr>
          <p:cNvPr id="42" name="41 Imagen" descr="C:\Users\Usuario\Desktop\MONOGRLA\IMPRIMIR GL\DIAGRAMA DE LA INTERCONEXION DE RED 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1340768"/>
            <a:ext cx="4032448" cy="4277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 name="42 Rectángulo"/>
          <p:cNvSpPr/>
          <p:nvPr/>
        </p:nvSpPr>
        <p:spPr>
          <a:xfrm>
            <a:off x="4958882" y="6381328"/>
            <a:ext cx="1205573" cy="3794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3" action="ppaction://hlinksldjump"/>
              </a:rPr>
              <a:t>MENU</a:t>
            </a:r>
            <a:endParaRPr lang="es-EC" dirty="0">
              <a:solidFill>
                <a:srgbClr val="FF0000"/>
              </a:solidFill>
            </a:endParaRPr>
          </a:p>
        </p:txBody>
      </p:sp>
    </p:spTree>
    <p:extLst>
      <p:ext uri="{BB962C8B-B14F-4D97-AF65-F5344CB8AC3E}">
        <p14:creationId xmlns:p14="http://schemas.microsoft.com/office/powerpoint/2010/main" xmlns="" val="837686729"/>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1000" fill="hold"/>
                                        <p:tgtEl>
                                          <p:spTgt spid="42"/>
                                        </p:tgtEl>
                                        <p:attrNameLst>
                                          <p:attrName>ppt_w</p:attrName>
                                        </p:attrNameLst>
                                      </p:cBhvr>
                                      <p:tavLst>
                                        <p:tav tm="0">
                                          <p:val>
                                            <p:fltVal val="0"/>
                                          </p:val>
                                        </p:tav>
                                        <p:tav tm="100000">
                                          <p:val>
                                            <p:strVal val="#ppt_w"/>
                                          </p:val>
                                        </p:tav>
                                      </p:tavLst>
                                    </p:anim>
                                    <p:anim calcmode="lin" valueType="num">
                                      <p:cBhvr>
                                        <p:cTn id="15" dur="1000" fill="hold"/>
                                        <p:tgtEl>
                                          <p:spTgt spid="42"/>
                                        </p:tgtEl>
                                        <p:attrNameLst>
                                          <p:attrName>ppt_h</p:attrName>
                                        </p:attrNameLst>
                                      </p:cBhvr>
                                      <p:tavLst>
                                        <p:tav tm="0">
                                          <p:val>
                                            <p:fltVal val="0"/>
                                          </p:val>
                                        </p:tav>
                                        <p:tav tm="100000">
                                          <p:val>
                                            <p:strVal val="#ppt_h"/>
                                          </p:val>
                                        </p:tav>
                                      </p:tavLst>
                                    </p:anim>
                                    <p:animEffect transition="in" filter="fade">
                                      <p:cBhvr>
                                        <p:cTn id="16" dur="10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strVal val="#ppt_w+.3"/>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strVal val="#ppt_w+.3"/>
                                          </p:val>
                                        </p:tav>
                                        <p:tav tm="100000">
                                          <p:val>
                                            <p:strVal val="#ppt_w"/>
                                          </p:val>
                                        </p:tav>
                                      </p:tavLst>
                                    </p:anim>
                                    <p:anim calcmode="lin" valueType="num">
                                      <p:cBhvr>
                                        <p:cTn id="36" dur="1000" fill="hold"/>
                                        <p:tgtEl>
                                          <p:spTgt spid="18"/>
                                        </p:tgtEl>
                                        <p:attrNameLst>
                                          <p:attrName>ppt_h</p:attrName>
                                        </p:attrNameLst>
                                      </p:cBhvr>
                                      <p:tavLst>
                                        <p:tav tm="0">
                                          <p:val>
                                            <p:strVal val="#ppt_h"/>
                                          </p:val>
                                        </p:tav>
                                        <p:tav tm="100000">
                                          <p:val>
                                            <p:strVal val="#ppt_h"/>
                                          </p:val>
                                        </p:tav>
                                      </p:tavLst>
                                    </p:anim>
                                    <p:animEffect transition="in" filter="fade">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strVal val="#ppt_w+.3"/>
                                          </p:val>
                                        </p:tav>
                                        <p:tav tm="100000">
                                          <p:val>
                                            <p:strVal val="#ppt_w"/>
                                          </p:val>
                                        </p:tav>
                                      </p:tavLst>
                                    </p:anim>
                                    <p:anim calcmode="lin" valueType="num">
                                      <p:cBhvr>
                                        <p:cTn id="43" dur="1000" fill="hold"/>
                                        <p:tgtEl>
                                          <p:spTgt spid="25"/>
                                        </p:tgtEl>
                                        <p:attrNameLst>
                                          <p:attrName>ppt_h</p:attrName>
                                        </p:attrNameLst>
                                      </p:cBhvr>
                                      <p:tavLst>
                                        <p:tav tm="0">
                                          <p:val>
                                            <p:strVal val="#ppt_h"/>
                                          </p:val>
                                        </p:tav>
                                        <p:tav tm="100000">
                                          <p:val>
                                            <p:strVal val="#ppt_h"/>
                                          </p:val>
                                        </p:tav>
                                      </p:tavLst>
                                    </p:anim>
                                    <p:animEffect transition="in" filter="fade">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strVal val="#ppt_w+.3"/>
                                          </p:val>
                                        </p:tav>
                                        <p:tav tm="100000">
                                          <p:val>
                                            <p:strVal val="#ppt_w"/>
                                          </p:val>
                                        </p:tav>
                                      </p:tavLst>
                                    </p:anim>
                                    <p:anim calcmode="lin" valueType="num">
                                      <p:cBhvr>
                                        <p:cTn id="50" dur="1000" fill="hold"/>
                                        <p:tgtEl>
                                          <p:spTgt spid="29"/>
                                        </p:tgtEl>
                                        <p:attrNameLst>
                                          <p:attrName>ppt_h</p:attrName>
                                        </p:attrNameLst>
                                      </p:cBhvr>
                                      <p:tavLst>
                                        <p:tav tm="0">
                                          <p:val>
                                            <p:strVal val="#ppt_h"/>
                                          </p:val>
                                        </p:tav>
                                        <p:tav tm="100000">
                                          <p:val>
                                            <p:strVal val="#ppt_h"/>
                                          </p:val>
                                        </p:tav>
                                      </p:tavLst>
                                    </p:anim>
                                    <p:animEffect transition="in" filter="fade">
                                      <p:cBhvr>
                                        <p:cTn id="51" dur="1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1000" fill="hold"/>
                                        <p:tgtEl>
                                          <p:spTgt spid="33"/>
                                        </p:tgtEl>
                                        <p:attrNameLst>
                                          <p:attrName>ppt_w</p:attrName>
                                        </p:attrNameLst>
                                      </p:cBhvr>
                                      <p:tavLst>
                                        <p:tav tm="0">
                                          <p:val>
                                            <p:strVal val="#ppt_w+.3"/>
                                          </p:val>
                                        </p:tav>
                                        <p:tav tm="100000">
                                          <p:val>
                                            <p:strVal val="#ppt_w"/>
                                          </p:val>
                                        </p:tav>
                                      </p:tavLst>
                                    </p:anim>
                                    <p:anim calcmode="lin" valueType="num">
                                      <p:cBhvr>
                                        <p:cTn id="57" dur="1000" fill="hold"/>
                                        <p:tgtEl>
                                          <p:spTgt spid="33"/>
                                        </p:tgtEl>
                                        <p:attrNameLst>
                                          <p:attrName>ppt_h</p:attrName>
                                        </p:attrNameLst>
                                      </p:cBhvr>
                                      <p:tavLst>
                                        <p:tav tm="0">
                                          <p:val>
                                            <p:strVal val="#ppt_h"/>
                                          </p:val>
                                        </p:tav>
                                        <p:tav tm="100000">
                                          <p:val>
                                            <p:strVal val="#ppt_h"/>
                                          </p:val>
                                        </p:tav>
                                      </p:tavLst>
                                    </p:anim>
                                    <p:animEffect transition="in" filter="fade">
                                      <p:cBhvr>
                                        <p:cTn id="58" dur="10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strVal val="#ppt_w+.3"/>
                                          </p:val>
                                        </p:tav>
                                        <p:tav tm="100000">
                                          <p:val>
                                            <p:strVal val="#ppt_w"/>
                                          </p:val>
                                        </p:tav>
                                      </p:tavLst>
                                    </p:anim>
                                    <p:anim calcmode="lin" valueType="num">
                                      <p:cBhvr>
                                        <p:cTn id="64" dur="1000" fill="hold"/>
                                        <p:tgtEl>
                                          <p:spTgt spid="37"/>
                                        </p:tgtEl>
                                        <p:attrNameLst>
                                          <p:attrName>ppt_h</p:attrName>
                                        </p:attrNameLst>
                                      </p:cBhvr>
                                      <p:tavLst>
                                        <p:tav tm="0">
                                          <p:val>
                                            <p:strVal val="#ppt_h"/>
                                          </p:val>
                                        </p:tav>
                                        <p:tav tm="100000">
                                          <p:val>
                                            <p:strVal val="#ppt_h"/>
                                          </p:val>
                                        </p:tav>
                                      </p:tavLst>
                                    </p:anim>
                                    <p:animEffect transition="in" filter="fade">
                                      <p:cBhvr>
                                        <p:cTn id="65" dur="10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714375" y="714375"/>
            <a:ext cx="7929563" cy="571500"/>
          </a:xfrm>
          <a:prstGeom prst="rect">
            <a:avLst/>
          </a:prstGeom>
          <a:solidFill>
            <a:srgbClr val="33660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s-EC"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rPr>
              <a:t>TABLA DE CONTENIDO</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endParaRPr>
          </a:p>
        </p:txBody>
      </p:sp>
      <p:sp>
        <p:nvSpPr>
          <p:cNvPr id="3" name="2 Marcador de contenido"/>
          <p:cNvSpPr>
            <a:spLocks noGrp="1"/>
          </p:cNvSpPr>
          <p:nvPr>
            <p:ph idx="1"/>
          </p:nvPr>
        </p:nvSpPr>
        <p:spPr bwMode="auto">
          <a:xfrm>
            <a:off x="857224" y="1714488"/>
            <a:ext cx="7786742" cy="4306800"/>
          </a:xfrm>
          <a:solidFill>
            <a:srgbClr val="336600"/>
          </a:solidFill>
          <a:ln>
            <a:solidFill>
              <a:srgbClr val="336600"/>
            </a:solid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pPr>
              <a:buFont typeface="Wingdings" pitchFamily="2" charset="2"/>
              <a:buChar char="q"/>
            </a:pPr>
            <a:endParaRPr lang="en-US" sz="1400" dirty="0" smtClean="0">
              <a:solidFill>
                <a:schemeClr val="tx1"/>
              </a:solidFill>
            </a:endParaRPr>
          </a:p>
          <a:p>
            <a:pPr>
              <a:buFont typeface="Wingdings" pitchFamily="2" charset="2"/>
              <a:buChar char="q"/>
            </a:pPr>
            <a:endParaRPr lang="en-US" sz="1400" dirty="0" smtClean="0">
              <a:solidFill>
                <a:schemeClr val="tx1"/>
              </a:solidFill>
            </a:endParaRPr>
          </a:p>
          <a:p>
            <a:pPr>
              <a:lnSpc>
                <a:spcPct val="150000"/>
              </a:lnSpc>
              <a:buBlip>
                <a:blip r:embed="rId3"/>
              </a:buBlip>
            </a:pPr>
            <a:r>
              <a:rPr lang="en-US" sz="2000" dirty="0" smtClean="0">
                <a:solidFill>
                  <a:schemeClr val="tx1"/>
                </a:solidFill>
              </a:rPr>
              <a:t>INTRODUCCION</a:t>
            </a:r>
          </a:p>
        </p:txBody>
      </p:sp>
      <p:sp>
        <p:nvSpPr>
          <p:cNvPr id="4" name="2 Marcador de contenido"/>
          <p:cNvSpPr txBox="1">
            <a:spLocks/>
          </p:cNvSpPr>
          <p:nvPr/>
        </p:nvSpPr>
        <p:spPr bwMode="auto">
          <a:xfrm>
            <a:off x="714348" y="1556792"/>
            <a:ext cx="7786742" cy="4320479"/>
          </a:xfrm>
          <a:prstGeom prst="rect">
            <a:avLst/>
          </a:prstGeom>
          <a:ln w="25400" cap="flat" cmpd="sng" algn="ctr">
            <a:solidFill>
              <a:srgbClr val="336600"/>
            </a:solidFill>
            <a:prstDash val="solid"/>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50000"/>
              </a:lnSpc>
              <a:spcBef>
                <a:spcPct val="20000"/>
              </a:spcBef>
              <a:spcAft>
                <a:spcPct val="0"/>
              </a:spcAft>
              <a:buClrTx/>
              <a:buSzTx/>
              <a:tabLst/>
              <a:defRPr/>
            </a:pPr>
            <a:endParaRPr kumimoji="0" lang="en-US" b="0" i="0" u="none" strike="noStrike" kern="0" cap="none" spc="0" normalizeH="0" baseline="0" noProof="0" dirty="0" smtClean="0">
              <a:ln>
                <a:noFill/>
              </a:ln>
              <a:solidFill>
                <a:schemeClr val="tx1"/>
              </a:solidFill>
              <a:effectLst/>
              <a:uLnTx/>
              <a:uFillTx/>
              <a:hlinkClick r:id="" action="ppaction://noaction"/>
            </a:endParaRPr>
          </a:p>
          <a:p>
            <a:pPr marL="342900" marR="0" lvl="0" indent="-342900" algn="l" defTabSz="914400" rtl="0" eaLnBrk="1" fontAlgn="base" latinLnBrk="0" hangingPunct="1">
              <a:lnSpc>
                <a:spcPct val="150000"/>
              </a:lnSpc>
              <a:spcBef>
                <a:spcPct val="20000"/>
              </a:spcBef>
              <a:spcAft>
                <a:spcPct val="0"/>
              </a:spcAft>
              <a:buClrTx/>
              <a:buSzTx/>
              <a:buFontTx/>
              <a:buBlip>
                <a:blip r:embed="rId3"/>
              </a:buBlip>
              <a:tabLst/>
              <a:defRPr/>
            </a:pPr>
            <a:r>
              <a:rPr kumimoji="0" lang="en-US" b="0" i="0" u="none" strike="noStrike" kern="0" cap="none" spc="0" normalizeH="0" baseline="0" noProof="0" dirty="0" smtClean="0">
                <a:ln>
                  <a:noFill/>
                </a:ln>
                <a:solidFill>
                  <a:schemeClr val="tx1"/>
                </a:solidFill>
                <a:effectLst/>
                <a:uLnTx/>
                <a:uFillTx/>
                <a:hlinkClick r:id="rId4" action="ppaction://hlinksldjump"/>
              </a:rPr>
              <a:t>INTRODUCCIÓN</a:t>
            </a:r>
            <a:endParaRPr kumimoji="0" lang="en-US" b="0" i="0" u="none" strike="noStrike" kern="0" cap="none" spc="0" normalizeH="0" baseline="0" noProof="0" dirty="0" smtClean="0">
              <a:ln>
                <a:noFill/>
              </a:ln>
              <a:solidFill>
                <a:schemeClr val="tx1"/>
              </a:solidFill>
              <a:effectLst/>
              <a:uLnTx/>
              <a:uFillTx/>
            </a:endParaRPr>
          </a:p>
          <a:p>
            <a:pPr marL="342900" indent="-342900">
              <a:lnSpc>
                <a:spcPct val="150000"/>
              </a:lnSpc>
              <a:spcBef>
                <a:spcPct val="20000"/>
              </a:spcBef>
              <a:buBlip>
                <a:blip r:embed="rId3"/>
              </a:buBlip>
              <a:defRPr/>
            </a:pPr>
            <a:r>
              <a:rPr lang="en-US" kern="0" dirty="0" smtClean="0">
                <a:solidFill>
                  <a:schemeClr val="tx1"/>
                </a:solidFill>
                <a:hlinkClick r:id="rId5" action="ppaction://hlinksldjump"/>
              </a:rPr>
              <a:t>OBJETIVOS</a:t>
            </a:r>
            <a:endParaRPr lang="en-US" kern="0" dirty="0">
              <a:solidFill>
                <a:schemeClr val="tx1"/>
              </a:solidFill>
            </a:endParaRPr>
          </a:p>
          <a:p>
            <a:pPr marL="342900" marR="0" lvl="0" indent="-342900" algn="l" defTabSz="914400" rtl="0" eaLnBrk="1" fontAlgn="base" latinLnBrk="0" hangingPunct="1">
              <a:lnSpc>
                <a:spcPct val="150000"/>
              </a:lnSpc>
              <a:spcBef>
                <a:spcPct val="20000"/>
              </a:spcBef>
              <a:spcAft>
                <a:spcPct val="0"/>
              </a:spcAft>
              <a:buClrTx/>
              <a:buSzTx/>
              <a:buFontTx/>
              <a:buBlip>
                <a:blip r:embed="rId3"/>
              </a:buBlip>
              <a:tabLst/>
              <a:defRPr/>
            </a:pPr>
            <a:r>
              <a:rPr kumimoji="0" lang="en-US" b="0" i="0" u="none" strike="noStrike" kern="0" cap="none" spc="0" normalizeH="0" baseline="0" noProof="0" dirty="0" smtClean="0">
                <a:ln>
                  <a:noFill/>
                </a:ln>
                <a:solidFill>
                  <a:schemeClr val="tx1"/>
                </a:solidFill>
                <a:effectLst/>
                <a:uLnTx/>
                <a:uFillTx/>
                <a:hlinkClick r:id="rId6" action="ppaction://hlinksldjump"/>
              </a:rPr>
              <a:t>ALCANCES Y JUSTIFICACIONES</a:t>
            </a:r>
            <a:endParaRPr kumimoji="0" lang="en-US" b="0" i="0" u="none" strike="noStrike" kern="0" cap="none" spc="0" normalizeH="0" baseline="0" noProof="0" dirty="0" smtClean="0">
              <a:ln>
                <a:noFill/>
              </a:ln>
              <a:solidFill>
                <a:schemeClr val="tx1"/>
              </a:solidFill>
              <a:effectLst/>
              <a:uLnTx/>
              <a:uFillTx/>
            </a:endParaRPr>
          </a:p>
          <a:p>
            <a:pPr marL="342900" marR="0" lvl="0" indent="-342900" algn="l" defTabSz="914400" rtl="0" eaLnBrk="1" fontAlgn="base" latinLnBrk="0" hangingPunct="1">
              <a:lnSpc>
                <a:spcPct val="150000"/>
              </a:lnSpc>
              <a:spcBef>
                <a:spcPct val="20000"/>
              </a:spcBef>
              <a:spcAft>
                <a:spcPct val="0"/>
              </a:spcAft>
              <a:buClrTx/>
              <a:buSzTx/>
              <a:buFontTx/>
              <a:buBlip>
                <a:blip r:embed="rId3"/>
              </a:buBlip>
              <a:tabLst/>
              <a:defRPr/>
            </a:pPr>
            <a:r>
              <a:rPr lang="en-US" kern="0" noProof="0" dirty="0" smtClean="0">
                <a:solidFill>
                  <a:schemeClr val="tx1"/>
                </a:solidFill>
                <a:hlinkClick r:id="rId7" action="ppaction://hlinksldjump"/>
              </a:rPr>
              <a:t>PLANTEAMIENTO DEL PROBLEMA</a:t>
            </a:r>
            <a:endParaRPr kumimoji="0" lang="en-US" b="0" i="0" u="none" strike="noStrike" kern="0" cap="none" spc="0" normalizeH="0" baseline="0" noProof="0" dirty="0" smtClean="0">
              <a:ln>
                <a:noFill/>
              </a:ln>
              <a:solidFill>
                <a:schemeClr val="tx1"/>
              </a:solidFill>
              <a:effectLst/>
              <a:uLnTx/>
              <a:uFillTx/>
            </a:endParaRPr>
          </a:p>
          <a:p>
            <a:pPr marL="342900" marR="0" lvl="0" indent="-342900" algn="l" defTabSz="914400" rtl="0" eaLnBrk="1" fontAlgn="base" latinLnBrk="0" hangingPunct="1">
              <a:lnSpc>
                <a:spcPct val="150000"/>
              </a:lnSpc>
              <a:spcBef>
                <a:spcPct val="20000"/>
              </a:spcBef>
              <a:spcAft>
                <a:spcPct val="0"/>
              </a:spcAft>
              <a:buClrTx/>
              <a:buSzTx/>
              <a:buFontTx/>
              <a:buBlip>
                <a:blip r:embed="rId3"/>
              </a:buBlip>
              <a:tabLst/>
              <a:defRPr/>
            </a:pPr>
            <a:r>
              <a:rPr kumimoji="0" lang="en-US" b="0" i="0" u="none" strike="noStrike" kern="0" cap="none" spc="0" normalizeH="0" baseline="0" noProof="0" dirty="0" smtClean="0">
                <a:ln>
                  <a:noFill/>
                </a:ln>
                <a:solidFill>
                  <a:schemeClr val="tx1"/>
                </a:solidFill>
                <a:effectLst/>
                <a:uLnTx/>
                <a:uFillTx/>
                <a:hlinkClick r:id="rId8" action="ppaction://hlinksldjump"/>
              </a:rPr>
              <a:t>ESTUDIO </a:t>
            </a:r>
            <a:endParaRPr kumimoji="0" lang="en-US" b="0" i="0" u="none" strike="noStrike" kern="0" cap="none" spc="0" normalizeH="0" baseline="0" noProof="0" dirty="0" smtClean="0">
              <a:ln>
                <a:noFill/>
              </a:ln>
              <a:solidFill>
                <a:schemeClr val="tx1"/>
              </a:solidFill>
              <a:effectLst/>
              <a:uLnTx/>
              <a:uFillTx/>
            </a:endParaRPr>
          </a:p>
          <a:p>
            <a:pPr marL="342900" lvl="0" indent="-342900">
              <a:lnSpc>
                <a:spcPct val="150000"/>
              </a:lnSpc>
              <a:spcBef>
                <a:spcPct val="20000"/>
              </a:spcBef>
              <a:buBlip>
                <a:blip r:embed="rId3"/>
              </a:buBlip>
              <a:defRPr/>
            </a:pPr>
            <a:r>
              <a:rPr lang="en-US" kern="0" noProof="0" dirty="0" smtClean="0">
                <a:solidFill>
                  <a:schemeClr val="tx1"/>
                </a:solidFill>
                <a:hlinkClick r:id="rId9" action="ppaction://hlinksldjump"/>
              </a:rPr>
              <a:t>METODOLOGÍA DEL TRABAJO</a:t>
            </a:r>
            <a:endParaRPr kumimoji="0" lang="en-US" b="0" i="0" u="none" strike="noStrike" kern="0" cap="none" spc="0" normalizeH="0" baseline="0" noProof="0" dirty="0" smtClean="0">
              <a:ln>
                <a:noFill/>
              </a:ln>
              <a:solidFill>
                <a:schemeClr val="tx1"/>
              </a:solidFill>
              <a:effectLst/>
              <a:uLnTx/>
              <a:uFillTx/>
            </a:endParaRPr>
          </a:p>
          <a:p>
            <a:pPr marL="342900" marR="0" lvl="0" indent="-342900" algn="l" defTabSz="914400" rtl="0" eaLnBrk="1" fontAlgn="base" latinLnBrk="0" hangingPunct="1">
              <a:lnSpc>
                <a:spcPct val="150000"/>
              </a:lnSpc>
              <a:spcBef>
                <a:spcPct val="20000"/>
              </a:spcBef>
              <a:spcAft>
                <a:spcPct val="0"/>
              </a:spcAft>
              <a:buClrTx/>
              <a:buSzTx/>
              <a:buFontTx/>
              <a:buBlip>
                <a:blip r:embed="rId3"/>
              </a:buBlip>
              <a:tabLst/>
              <a:defRPr/>
            </a:pPr>
            <a:r>
              <a:rPr lang="en-US" kern="0" dirty="0" smtClean="0">
                <a:solidFill>
                  <a:schemeClr val="tx1"/>
                </a:solidFill>
                <a:hlinkClick r:id="rId10" action="ppaction://hlinksldjump"/>
              </a:rPr>
              <a:t>DESCRIPCIÓN</a:t>
            </a:r>
            <a:r>
              <a:rPr kumimoji="0" lang="en-US" b="0" i="0" u="none" strike="noStrike" kern="0" cap="none" spc="0" normalizeH="0" noProof="0" dirty="0" smtClean="0">
                <a:ln>
                  <a:noFill/>
                </a:ln>
                <a:solidFill>
                  <a:schemeClr val="tx1"/>
                </a:solidFill>
                <a:effectLst/>
                <a:uLnTx/>
                <a:uFillTx/>
                <a:hlinkClick r:id="rId10" action="ppaction://hlinksldjump"/>
              </a:rPr>
              <a:t> DE LA PROPUESTA MAS ADECUADA</a:t>
            </a:r>
            <a:endParaRPr kumimoji="0" lang="en-US" b="0" i="0" u="none" strike="noStrike" kern="0" cap="none" spc="0" normalizeH="0" baseline="0" noProof="0" dirty="0" smtClean="0">
              <a:ln>
                <a:noFill/>
              </a:ln>
              <a:solidFill>
                <a:schemeClr val="tx1"/>
              </a:solidFill>
              <a:effectLst/>
              <a:uLnTx/>
              <a:uFillTx/>
            </a:endParaRPr>
          </a:p>
          <a:p>
            <a:pPr marL="342900" marR="0" lvl="0" indent="-342900" algn="l" defTabSz="914400" rtl="0" eaLnBrk="1" fontAlgn="base" latinLnBrk="0" hangingPunct="1">
              <a:lnSpc>
                <a:spcPct val="150000"/>
              </a:lnSpc>
              <a:spcBef>
                <a:spcPct val="20000"/>
              </a:spcBef>
              <a:spcAft>
                <a:spcPct val="0"/>
              </a:spcAft>
              <a:buClrTx/>
              <a:buSzTx/>
              <a:buFontTx/>
              <a:buBlip>
                <a:blip r:embed="rId3"/>
              </a:buBlip>
              <a:tabLst/>
              <a:defRPr/>
            </a:pPr>
            <a:r>
              <a:rPr kumimoji="0" lang="en-US" b="0" i="0" u="none" strike="noStrike" kern="0" cap="none" spc="0" normalizeH="0" baseline="0" noProof="0" dirty="0" smtClean="0">
                <a:ln>
                  <a:noFill/>
                </a:ln>
                <a:solidFill>
                  <a:schemeClr val="tx1"/>
                </a:solidFill>
                <a:effectLst/>
                <a:uLnTx/>
                <a:uFillTx/>
                <a:hlinkClick r:id="rId11" action="ppaction://hlinksldjump"/>
              </a:rPr>
              <a:t>CONCLUSIONES Y RECOMENDACIONES</a:t>
            </a:r>
            <a:endParaRPr kumimoji="0" lang="en-US" b="0" i="0" u="none" strike="noStrike" kern="0" cap="none" spc="0" normalizeH="0" baseline="0" noProof="0" dirty="0" smtClean="0">
              <a:ln>
                <a:noFill/>
              </a:ln>
              <a:solidFill>
                <a:schemeClr val="tx1"/>
              </a:solidFill>
              <a:effectLst/>
              <a:uLnTx/>
              <a:uFillTx/>
            </a:endParaRPr>
          </a:p>
        </p:txBody>
      </p:sp>
      <p:pic>
        <p:nvPicPr>
          <p:cNvPr id="7" name="Picture 1">
            <a:hlinkClick r:id="rId12" action="ppaction://hlinksldjump" tooltip="INTRODUCCION"/>
          </p:cNvPr>
          <p:cNvPicPr>
            <a:picLocks noChangeAspect="1" noChangeArrowheads="1"/>
          </p:cNvPicPr>
          <p:nvPr/>
        </p:nvPicPr>
        <p:blipFill>
          <a:blip r:embed="rId13" cstate="print"/>
          <a:srcRect/>
          <a:stretch>
            <a:fillRect/>
          </a:stretch>
        </p:blipFill>
        <p:spPr bwMode="auto">
          <a:xfrm>
            <a:off x="6281057" y="1843349"/>
            <a:ext cx="2107367" cy="30146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440620309"/>
      </p:ext>
    </p:extLst>
  </p:cSld>
  <p:clrMapOvr>
    <a:masterClrMapping/>
  </p:clrMapOvr>
  <p:transition spd="med">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040" y="-27384"/>
            <a:ext cx="9150080" cy="560400"/>
            <a:chOff x="-3040" y="204304"/>
            <a:chExt cx="9150080" cy="560400"/>
          </a:xfrm>
        </p:grpSpPr>
        <p:sp>
          <p:nvSpPr>
            <p:cNvPr id="6" name="5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9" name="8 Grupo"/>
          <p:cNvGrpSpPr/>
          <p:nvPr/>
        </p:nvGrpSpPr>
        <p:grpSpPr>
          <a:xfrm>
            <a:off x="35805" y="533016"/>
            <a:ext cx="3960440" cy="431122"/>
            <a:chOff x="298212" y="1269223"/>
            <a:chExt cx="3960440" cy="431122"/>
          </a:xfrm>
        </p:grpSpPr>
        <p:sp>
          <p:nvSpPr>
            <p:cNvPr id="10" name="9 Redondear rectángulo de esquina del mismo lado"/>
            <p:cNvSpPr/>
            <p:nvPr/>
          </p:nvSpPr>
          <p:spPr>
            <a:xfrm flipH="1">
              <a:off x="298212" y="1269223"/>
              <a:ext cx="3960440" cy="431122"/>
            </a:xfrm>
            <a:prstGeom prst="round2SameRect">
              <a:avLst>
                <a:gd name="adj1" fmla="val 0"/>
                <a:gd name="adj2" fmla="val 47791"/>
              </a:avLst>
            </a:prstGeom>
            <a:gradFill flip="none" rotWithShape="1">
              <a:gsLst>
                <a:gs pos="0">
                  <a:srgbClr val="604500"/>
                </a:gs>
                <a:gs pos="50000">
                  <a:srgbClr val="E6E23E"/>
                </a:gs>
                <a:gs pos="100000">
                  <a:srgbClr val="866900"/>
                </a:gs>
              </a:gsLst>
              <a:lin ang="2700000" scaled="1"/>
              <a:tileRect/>
            </a:gradFill>
            <a:ln w="5715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nchor="ctr"/>
            <a:lstStyle/>
            <a:p>
              <a:pPr marL="3586163" marR="0" lvl="0" indent="-273050" algn="ctr" defTabSz="914400" eaLnBrk="1" fontAlgn="auto" latinLnBrk="0" hangingPunct="1">
                <a:lnSpc>
                  <a:spcPct val="150000"/>
                </a:lnSpc>
                <a:spcBef>
                  <a:spcPts val="0"/>
                </a:spcBef>
                <a:spcAft>
                  <a:spcPts val="0"/>
                </a:spcAft>
                <a:buClrTx/>
                <a:buSzTx/>
                <a:tabLst/>
                <a:defRPr/>
              </a:pPr>
              <a:endParaRPr kumimoji="0" lang="es-HN" sz="1400" b="0" i="0" u="none" strike="noStrike" kern="0" cap="none" spc="0" normalizeH="0" baseline="0" noProof="0" dirty="0" smtClean="0">
                <a:ln>
                  <a:noFill/>
                </a:ln>
                <a:solidFill>
                  <a:sysClr val="windowText" lastClr="000000"/>
                </a:solidFill>
                <a:effectLst/>
                <a:uLnTx/>
                <a:uFillTx/>
                <a:latin typeface="Arial Black" pitchFamily="34" charset="0"/>
                <a:ea typeface="+mn-ea"/>
                <a:cs typeface="Arial"/>
              </a:endParaRPr>
            </a:p>
          </p:txBody>
        </p:sp>
        <p:sp>
          <p:nvSpPr>
            <p:cNvPr id="11" name="10 Rectángulo redondeado"/>
            <p:cNvSpPr/>
            <p:nvPr/>
          </p:nvSpPr>
          <p:spPr>
            <a:xfrm flipH="1">
              <a:off x="442227" y="1296814"/>
              <a:ext cx="3672408" cy="383065"/>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dirty="0" smtClean="0">
                  <a:solidFill>
                    <a:sysClr val="window" lastClr="FFFFFF"/>
                  </a:solidFill>
                  <a:effectLst>
                    <a:outerShdw blurRad="38100" dist="38100" dir="2700000" algn="tl">
                      <a:srgbClr val="000000">
                        <a:alpha val="43137"/>
                      </a:srgbClr>
                    </a:outerShdw>
                  </a:effectLst>
                  <a:latin typeface="Arial Black" pitchFamily="34" charset="0"/>
                  <a:cs typeface="Arial"/>
                </a:rPr>
                <a:t>PRIMERA PROPUESTA </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grpSp>
      <p:pic>
        <p:nvPicPr>
          <p:cNvPr id="19" name="18 Imagen"/>
          <p:cNvPicPr/>
          <p:nvPr/>
        </p:nvPicPr>
        <p:blipFill rotWithShape="1">
          <a:blip r:embed="rId3">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l="15683" t="14182" r="5222" b="21454"/>
          <a:stretch/>
        </p:blipFill>
        <p:spPr bwMode="auto">
          <a:xfrm>
            <a:off x="395536" y="1124744"/>
            <a:ext cx="5688632" cy="3096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xmlns=""/>
            </a:ext>
          </a:extLst>
        </p:spPr>
      </p:pic>
      <p:sp>
        <p:nvSpPr>
          <p:cNvPr id="2" name="1 CuadroTexto"/>
          <p:cNvSpPr txBox="1"/>
          <p:nvPr/>
        </p:nvSpPr>
        <p:spPr>
          <a:xfrm>
            <a:off x="482134" y="4293096"/>
            <a:ext cx="8352928" cy="175432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s-EC" b="1" dirty="0" smtClean="0">
                <a:solidFill>
                  <a:schemeClr val="bg1"/>
                </a:solidFill>
              </a:rPr>
              <a:t>CONSISTE EN LA UTILIZACIÓN DE LA INFRAESTRUCTURA FÍSICA EXISTENTE, EQUIPOS DE TELECOMUNICACIONES QUE ACTUALMENTE SE UTILIZAN E INFORMACIÓN DE APLICACIONES EN USO, PERO UNIFICANDO LOS SUBSISTEMAS QUE SE ENCUENTRAN DESCENTRALIZADOS E INCORPORANDO NORMAS Y POLÍTICAS DE SEGURIDAD, PARA OBTENER LA CALIFICACIÓN DE TIER II.</a:t>
            </a:r>
            <a:endParaRPr lang="es-EC" b="1" dirty="0">
              <a:solidFill>
                <a:schemeClr val="bg1"/>
              </a:solidFill>
            </a:endParaRPr>
          </a:p>
        </p:txBody>
      </p:sp>
      <p:graphicFrame>
        <p:nvGraphicFramePr>
          <p:cNvPr id="3" name="2 Objeto">
            <a:hlinkClick r:id="" action="ppaction://ole?verb=0"/>
          </p:cNvPr>
          <p:cNvGraphicFramePr>
            <a:graphicFrameLocks/>
          </p:cNvGraphicFramePr>
          <p:nvPr>
            <p:extLst>
              <p:ext uri="{D42A27DB-BD31-4B8C-83A1-F6EECF244321}">
                <p14:modId xmlns:p14="http://schemas.microsoft.com/office/powerpoint/2010/main" xmlns="" val="2419660080"/>
              </p:ext>
            </p:extLst>
          </p:nvPr>
        </p:nvGraphicFramePr>
        <p:xfrm>
          <a:off x="6476037" y="780615"/>
          <a:ext cx="2359025" cy="3335338"/>
        </p:xfrm>
        <a:graphic>
          <a:graphicData uri="http://schemas.openxmlformats.org/presentationml/2006/ole">
            <p:oleObj spid="_x0000_s19486" name="Clip" r:id="rId5" imgW="3794125" imgH="4960938" progId="">
              <p:embed/>
            </p:oleObj>
          </a:graphicData>
        </a:graphic>
      </p:graphicFrame>
    </p:spTree>
    <p:extLst>
      <p:ext uri="{BB962C8B-B14F-4D97-AF65-F5344CB8AC3E}">
        <p14:creationId xmlns:p14="http://schemas.microsoft.com/office/powerpoint/2010/main" xmlns="" val="1884172893"/>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par>
                                <p:cTn id="29" presetID="3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040" y="-27384"/>
            <a:ext cx="9150080" cy="560400"/>
            <a:chOff x="-3040" y="204304"/>
            <a:chExt cx="9150080" cy="560400"/>
          </a:xfrm>
        </p:grpSpPr>
        <p:sp>
          <p:nvSpPr>
            <p:cNvPr id="6" name="5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9" name="8 Grupo"/>
          <p:cNvGrpSpPr/>
          <p:nvPr/>
        </p:nvGrpSpPr>
        <p:grpSpPr>
          <a:xfrm>
            <a:off x="35805" y="533016"/>
            <a:ext cx="3960440" cy="431122"/>
            <a:chOff x="298212" y="1269223"/>
            <a:chExt cx="3960440" cy="431122"/>
          </a:xfrm>
        </p:grpSpPr>
        <p:sp>
          <p:nvSpPr>
            <p:cNvPr id="10" name="9 Redondear rectángulo de esquina del mismo lado"/>
            <p:cNvSpPr/>
            <p:nvPr/>
          </p:nvSpPr>
          <p:spPr>
            <a:xfrm flipH="1">
              <a:off x="298212" y="1269223"/>
              <a:ext cx="3960440" cy="431122"/>
            </a:xfrm>
            <a:prstGeom prst="round2SameRect">
              <a:avLst>
                <a:gd name="adj1" fmla="val 0"/>
                <a:gd name="adj2" fmla="val 47791"/>
              </a:avLst>
            </a:prstGeom>
            <a:gradFill flip="none" rotWithShape="1">
              <a:gsLst>
                <a:gs pos="0">
                  <a:srgbClr val="604500"/>
                </a:gs>
                <a:gs pos="50000">
                  <a:srgbClr val="E6E23E"/>
                </a:gs>
                <a:gs pos="100000">
                  <a:srgbClr val="866900"/>
                </a:gs>
              </a:gsLst>
              <a:lin ang="2700000" scaled="1"/>
              <a:tileRect/>
            </a:gradFill>
            <a:ln w="5715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nchor="ctr"/>
            <a:lstStyle/>
            <a:p>
              <a:pPr marL="3586163" marR="0" lvl="0" indent="-273050" algn="ctr" defTabSz="914400" eaLnBrk="1" fontAlgn="auto" latinLnBrk="0" hangingPunct="1">
                <a:lnSpc>
                  <a:spcPct val="150000"/>
                </a:lnSpc>
                <a:spcBef>
                  <a:spcPts val="0"/>
                </a:spcBef>
                <a:spcAft>
                  <a:spcPts val="0"/>
                </a:spcAft>
                <a:buClrTx/>
                <a:buSzTx/>
                <a:tabLst/>
                <a:defRPr/>
              </a:pPr>
              <a:endParaRPr kumimoji="0" lang="es-HN" sz="1400" b="0" i="0" u="none" strike="noStrike" kern="0" cap="none" spc="0" normalizeH="0" baseline="0" noProof="0" dirty="0" smtClean="0">
                <a:ln>
                  <a:noFill/>
                </a:ln>
                <a:solidFill>
                  <a:sysClr val="windowText" lastClr="000000"/>
                </a:solidFill>
                <a:effectLst/>
                <a:uLnTx/>
                <a:uFillTx/>
                <a:latin typeface="Arial Black" pitchFamily="34" charset="0"/>
                <a:ea typeface="+mn-ea"/>
                <a:cs typeface="Arial"/>
              </a:endParaRPr>
            </a:p>
          </p:txBody>
        </p:sp>
        <p:sp>
          <p:nvSpPr>
            <p:cNvPr id="11" name="10 Rectángulo redondeado"/>
            <p:cNvSpPr/>
            <p:nvPr/>
          </p:nvSpPr>
          <p:spPr>
            <a:xfrm flipH="1">
              <a:off x="442227" y="1296814"/>
              <a:ext cx="3672408" cy="383065"/>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dirty="0" smtClean="0">
                  <a:solidFill>
                    <a:sysClr val="window" lastClr="FFFFFF"/>
                  </a:solidFill>
                  <a:effectLst>
                    <a:outerShdw blurRad="38100" dist="38100" dir="2700000" algn="tl">
                      <a:srgbClr val="000000">
                        <a:alpha val="43137"/>
                      </a:srgbClr>
                    </a:outerShdw>
                  </a:effectLst>
                  <a:latin typeface="Arial Black" pitchFamily="34" charset="0"/>
                  <a:cs typeface="Arial"/>
                </a:rPr>
                <a:t>SEGUNDA PROPUESTA </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grpSp>
      <p:pic>
        <p:nvPicPr>
          <p:cNvPr id="12" name="11 Imagen"/>
          <p:cNvPicPr/>
          <p:nvPr/>
        </p:nvPicPr>
        <p:blipFill rotWithShape="1">
          <a:blip r:embed="rId3">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l="24933" t="13934" r="4026" b="17486"/>
          <a:stretch/>
        </p:blipFill>
        <p:spPr bwMode="auto">
          <a:xfrm>
            <a:off x="467544" y="1340768"/>
            <a:ext cx="5338440" cy="2736304"/>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xmlns=""/>
            </a:ext>
          </a:extLst>
        </p:spPr>
      </p:pic>
      <p:sp>
        <p:nvSpPr>
          <p:cNvPr id="13" name="12 CuadroTexto"/>
          <p:cNvSpPr txBox="1"/>
          <p:nvPr/>
        </p:nvSpPr>
        <p:spPr>
          <a:xfrm>
            <a:off x="467544" y="4399944"/>
            <a:ext cx="8352928" cy="1477328"/>
          </a:xfrm>
          <a:prstGeom prst="rect">
            <a:avLst/>
          </a:prstGeom>
          <a:ln w="57150">
            <a:solidFill>
              <a:srgbClr val="002060"/>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EC" b="1" dirty="0" smtClean="0">
                <a:solidFill>
                  <a:schemeClr val="bg1"/>
                </a:solidFill>
              </a:rPr>
              <a:t>CONSISTE EN MANTENER EL AEREA FÍSICA, RENOVANDO TODO EL INTERIOR E IMPLEMENTANDO NUEVOS SISTEMAS Y ADQUIRIENDO NUEVOS EQUIPOS DE COMUNICACIONES E INFORMACIÓN ROBUSTOS, QUE SOPORTEN LA VIRTUALIZACIÓN CON UNA REDUNDANCIA EN CADA SISTEMA ALCANZANDO LA NORMATIVA TIER II.</a:t>
            </a:r>
            <a:endParaRPr lang="es-EC" b="1" dirty="0">
              <a:solidFill>
                <a:schemeClr val="bg1"/>
              </a:solidFill>
            </a:endParaRPr>
          </a:p>
        </p:txBody>
      </p:sp>
      <p:graphicFrame>
        <p:nvGraphicFramePr>
          <p:cNvPr id="2" name="1 Objeto">
            <a:hlinkClick r:id="" action="ppaction://ole?verb=0"/>
          </p:cNvPr>
          <p:cNvGraphicFramePr>
            <a:graphicFrameLocks/>
          </p:cNvGraphicFramePr>
          <p:nvPr>
            <p:extLst>
              <p:ext uri="{D42A27DB-BD31-4B8C-83A1-F6EECF244321}">
                <p14:modId xmlns:p14="http://schemas.microsoft.com/office/powerpoint/2010/main" xmlns="" val="882506086"/>
              </p:ext>
            </p:extLst>
          </p:nvPr>
        </p:nvGraphicFramePr>
        <p:xfrm>
          <a:off x="6372225" y="771525"/>
          <a:ext cx="2359025" cy="3335338"/>
        </p:xfrm>
        <a:graphic>
          <a:graphicData uri="http://schemas.openxmlformats.org/presentationml/2006/ole">
            <p:oleObj spid="_x0000_s20510" name="Clip" r:id="rId5" imgW="3794125" imgH="4960938" progId="">
              <p:embed/>
            </p:oleObj>
          </a:graphicData>
        </a:graphic>
      </p:graphicFrame>
    </p:spTree>
    <p:extLst>
      <p:ext uri="{BB962C8B-B14F-4D97-AF65-F5344CB8AC3E}">
        <p14:creationId xmlns:p14="http://schemas.microsoft.com/office/powerpoint/2010/main" xmlns="" val="232749612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040" y="-27384"/>
            <a:ext cx="9150080" cy="560400"/>
            <a:chOff x="-3040" y="204304"/>
            <a:chExt cx="9150080" cy="560400"/>
          </a:xfrm>
        </p:grpSpPr>
        <p:sp>
          <p:nvSpPr>
            <p:cNvPr id="6" name="5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9" name="8 Grupo"/>
          <p:cNvGrpSpPr/>
          <p:nvPr/>
        </p:nvGrpSpPr>
        <p:grpSpPr>
          <a:xfrm>
            <a:off x="75048" y="569589"/>
            <a:ext cx="6297152" cy="431122"/>
            <a:chOff x="298212" y="1269223"/>
            <a:chExt cx="3960440" cy="431122"/>
          </a:xfrm>
        </p:grpSpPr>
        <p:sp>
          <p:nvSpPr>
            <p:cNvPr id="10" name="9 Redondear rectángulo de esquina del mismo lado"/>
            <p:cNvSpPr/>
            <p:nvPr/>
          </p:nvSpPr>
          <p:spPr>
            <a:xfrm flipH="1">
              <a:off x="298212" y="1269223"/>
              <a:ext cx="3960440" cy="431122"/>
            </a:xfrm>
            <a:prstGeom prst="round2SameRect">
              <a:avLst>
                <a:gd name="adj1" fmla="val 0"/>
                <a:gd name="adj2" fmla="val 47791"/>
              </a:avLst>
            </a:prstGeom>
            <a:gradFill flip="none" rotWithShape="1">
              <a:gsLst>
                <a:gs pos="0">
                  <a:srgbClr val="604500"/>
                </a:gs>
                <a:gs pos="50000">
                  <a:srgbClr val="E6E23E"/>
                </a:gs>
                <a:gs pos="100000">
                  <a:srgbClr val="866900"/>
                </a:gs>
              </a:gsLst>
              <a:lin ang="2700000" scaled="1"/>
              <a:tileRect/>
            </a:gradFill>
            <a:ln w="5715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nchor="ctr"/>
            <a:lstStyle/>
            <a:p>
              <a:pPr marL="3586163" marR="0" lvl="0" indent="-273050" algn="ctr" defTabSz="914400" eaLnBrk="1" fontAlgn="auto" latinLnBrk="0" hangingPunct="1">
                <a:lnSpc>
                  <a:spcPct val="150000"/>
                </a:lnSpc>
                <a:spcBef>
                  <a:spcPts val="0"/>
                </a:spcBef>
                <a:spcAft>
                  <a:spcPts val="0"/>
                </a:spcAft>
                <a:buClrTx/>
                <a:buSzTx/>
                <a:tabLst/>
                <a:defRPr/>
              </a:pPr>
              <a:endParaRPr kumimoji="0" lang="es-HN" sz="1400" b="0" i="0" u="none" strike="noStrike" kern="0" cap="none" spc="0" normalizeH="0" baseline="0" noProof="0" dirty="0" smtClean="0">
                <a:ln>
                  <a:noFill/>
                </a:ln>
                <a:solidFill>
                  <a:sysClr val="windowText" lastClr="000000"/>
                </a:solidFill>
                <a:effectLst/>
                <a:uLnTx/>
                <a:uFillTx/>
                <a:latin typeface="Arial Black" pitchFamily="34" charset="0"/>
                <a:ea typeface="+mn-ea"/>
                <a:cs typeface="Arial"/>
              </a:endParaRPr>
            </a:p>
          </p:txBody>
        </p:sp>
        <p:sp>
          <p:nvSpPr>
            <p:cNvPr id="11" name="10 Rectángulo redondeado"/>
            <p:cNvSpPr/>
            <p:nvPr/>
          </p:nvSpPr>
          <p:spPr>
            <a:xfrm flipH="1">
              <a:off x="442227" y="1296814"/>
              <a:ext cx="3672408" cy="383065"/>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dirty="0" smtClean="0">
                  <a:solidFill>
                    <a:sysClr val="window" lastClr="FFFFFF"/>
                  </a:solidFill>
                  <a:effectLst>
                    <a:outerShdw blurRad="38100" dist="38100" dir="2700000" algn="tl">
                      <a:srgbClr val="000000">
                        <a:alpha val="43137"/>
                      </a:srgbClr>
                    </a:outerShdw>
                  </a:effectLst>
                  <a:latin typeface="Arial Black" pitchFamily="34" charset="0"/>
                  <a:cs typeface="Arial"/>
                </a:rPr>
                <a:t>CUADRO CUALITATIVO DE LAS PROPUESTAS </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grpSp>
      <p:sp>
        <p:nvSpPr>
          <p:cNvPr id="17"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18" name="17 Objeto"/>
          <p:cNvGraphicFramePr>
            <a:graphicFrameLocks noChangeAspect="1"/>
          </p:cNvGraphicFramePr>
          <p:nvPr>
            <p:extLst>
              <p:ext uri="{D42A27DB-BD31-4B8C-83A1-F6EECF244321}">
                <p14:modId xmlns:p14="http://schemas.microsoft.com/office/powerpoint/2010/main" xmlns="" val="257944498"/>
              </p:ext>
            </p:extLst>
          </p:nvPr>
        </p:nvGraphicFramePr>
        <p:xfrm>
          <a:off x="91687" y="1268760"/>
          <a:ext cx="4840353" cy="4752528"/>
        </p:xfrm>
        <a:graphic>
          <a:graphicData uri="http://schemas.openxmlformats.org/presentationml/2006/ole">
            <p:oleObj spid="_x0000_s21534" name="Hoja de cálculo" r:id="rId3" imgW="5657951" imgH="4410143" progId="Excel.Sheet.12">
              <p:embed/>
            </p:oleObj>
          </a:graphicData>
        </a:graphic>
      </p:graphicFrame>
      <p:pic>
        <p:nvPicPr>
          <p:cNvPr id="2" name="1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60032" y="3933056"/>
            <a:ext cx="1967863" cy="20162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aphicFrame>
        <p:nvGraphicFramePr>
          <p:cNvPr id="12" name="2 Gráfico"/>
          <p:cNvGraphicFramePr>
            <a:graphicFrameLocks/>
          </p:cNvGraphicFramePr>
          <p:nvPr>
            <p:extLst>
              <p:ext uri="{D42A27DB-BD31-4B8C-83A1-F6EECF244321}">
                <p14:modId xmlns:p14="http://schemas.microsoft.com/office/powerpoint/2010/main" xmlns="" val="2153216701"/>
              </p:ext>
            </p:extLst>
          </p:nvPr>
        </p:nvGraphicFramePr>
        <p:xfrm>
          <a:off x="5220072" y="1268760"/>
          <a:ext cx="3528392" cy="2292672"/>
        </p:xfrm>
        <a:graphic>
          <a:graphicData uri="http://schemas.openxmlformats.org/drawingml/2006/chart">
            <c:chart xmlns:c="http://schemas.openxmlformats.org/drawingml/2006/chart" xmlns:r="http://schemas.openxmlformats.org/officeDocument/2006/relationships" r:id="rId5"/>
          </a:graphicData>
        </a:graphic>
      </p:graphicFrame>
      <p:pic>
        <p:nvPicPr>
          <p:cNvPr id="19516" name="Picture 6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216699" y="3733874"/>
            <a:ext cx="1852613" cy="241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6393959"/>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040" y="-27384"/>
            <a:ext cx="9150080" cy="560400"/>
            <a:chOff x="-3040" y="204304"/>
            <a:chExt cx="9150080" cy="560400"/>
          </a:xfrm>
        </p:grpSpPr>
        <p:sp>
          <p:nvSpPr>
            <p:cNvPr id="6" name="5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9" name="8 Grupo"/>
          <p:cNvGrpSpPr/>
          <p:nvPr/>
        </p:nvGrpSpPr>
        <p:grpSpPr>
          <a:xfrm>
            <a:off x="179512" y="548681"/>
            <a:ext cx="8745424" cy="576064"/>
            <a:chOff x="298212" y="1269223"/>
            <a:chExt cx="3960440" cy="431122"/>
          </a:xfrm>
        </p:grpSpPr>
        <p:sp>
          <p:nvSpPr>
            <p:cNvPr id="10" name="9 Redondear rectángulo de esquina del mismo lado"/>
            <p:cNvSpPr/>
            <p:nvPr/>
          </p:nvSpPr>
          <p:spPr>
            <a:xfrm flipH="1">
              <a:off x="298212" y="1269223"/>
              <a:ext cx="3960440" cy="431122"/>
            </a:xfrm>
            <a:prstGeom prst="round2SameRect">
              <a:avLst>
                <a:gd name="adj1" fmla="val 0"/>
                <a:gd name="adj2" fmla="val 47791"/>
              </a:avLst>
            </a:prstGeom>
            <a:gradFill flip="none" rotWithShape="1">
              <a:gsLst>
                <a:gs pos="0">
                  <a:srgbClr val="604500"/>
                </a:gs>
                <a:gs pos="50000">
                  <a:srgbClr val="E6E23E"/>
                </a:gs>
                <a:gs pos="100000">
                  <a:srgbClr val="866900"/>
                </a:gs>
              </a:gsLst>
              <a:lin ang="2700000" scaled="1"/>
              <a:tileRect/>
            </a:gradFill>
            <a:ln w="5715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nchor="ctr"/>
            <a:lstStyle/>
            <a:p>
              <a:pPr marL="3586163" marR="0" lvl="0" indent="-273050" algn="ctr" defTabSz="914400" eaLnBrk="1" fontAlgn="auto" latinLnBrk="0" hangingPunct="1">
                <a:lnSpc>
                  <a:spcPct val="150000"/>
                </a:lnSpc>
                <a:spcBef>
                  <a:spcPts val="0"/>
                </a:spcBef>
                <a:spcAft>
                  <a:spcPts val="0"/>
                </a:spcAft>
                <a:buClrTx/>
                <a:buSzTx/>
                <a:tabLst/>
                <a:defRPr/>
              </a:pPr>
              <a:endParaRPr kumimoji="0" lang="es-HN" sz="1400" b="0" i="0" u="none" strike="noStrike" kern="0" cap="none" spc="0" normalizeH="0" baseline="0" noProof="0" dirty="0" smtClean="0">
                <a:ln>
                  <a:noFill/>
                </a:ln>
                <a:solidFill>
                  <a:sysClr val="windowText" lastClr="000000"/>
                </a:solidFill>
                <a:effectLst/>
                <a:uLnTx/>
                <a:uFillTx/>
                <a:latin typeface="Arial Black" pitchFamily="34" charset="0"/>
                <a:ea typeface="+mn-ea"/>
                <a:cs typeface="Arial"/>
              </a:endParaRPr>
            </a:p>
          </p:txBody>
        </p:sp>
        <p:sp>
          <p:nvSpPr>
            <p:cNvPr id="11" name="10 Rectángulo redondeado"/>
            <p:cNvSpPr/>
            <p:nvPr/>
          </p:nvSpPr>
          <p:spPr>
            <a:xfrm flipH="1">
              <a:off x="442227" y="1296814"/>
              <a:ext cx="3672408" cy="383065"/>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dirty="0" smtClean="0">
                  <a:solidFill>
                    <a:sysClr val="window" lastClr="FFFFFF"/>
                  </a:solidFill>
                  <a:effectLst>
                    <a:outerShdw blurRad="38100" dist="38100" dir="2700000" algn="tl">
                      <a:srgbClr val="000000">
                        <a:alpha val="43137"/>
                      </a:srgbClr>
                    </a:outerShdw>
                  </a:effectLst>
                  <a:latin typeface="Arial Black" pitchFamily="34" charset="0"/>
                  <a:cs typeface="Arial"/>
                </a:rPr>
                <a:t>CUADRO CUANTITATIVO DE LA PROPUESTA </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grpSp>
      <p:sp>
        <p:nvSpPr>
          <p:cNvPr id="17"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3" name="2 Objeto"/>
          <p:cNvGraphicFramePr>
            <a:graphicFrameLocks noChangeAspect="1"/>
          </p:cNvGraphicFramePr>
          <p:nvPr>
            <p:extLst>
              <p:ext uri="{D42A27DB-BD31-4B8C-83A1-F6EECF244321}">
                <p14:modId xmlns:p14="http://schemas.microsoft.com/office/powerpoint/2010/main" xmlns="" val="201895259"/>
              </p:ext>
            </p:extLst>
          </p:nvPr>
        </p:nvGraphicFramePr>
        <p:xfrm>
          <a:off x="179512" y="1268760"/>
          <a:ext cx="5040560" cy="5328592"/>
        </p:xfrm>
        <a:graphic>
          <a:graphicData uri="http://schemas.openxmlformats.org/presentationml/2006/ole">
            <p:oleObj spid="_x0000_s22558" name="Hoja de cálculo" r:id="rId3" imgW="6648416" imgH="5353185" progId="Excel.Sheet.12">
              <p:embed/>
            </p:oleObj>
          </a:graphicData>
        </a:graphic>
      </p:graphicFrame>
      <p:pic>
        <p:nvPicPr>
          <p:cNvPr id="19" name="Picture 6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16699" y="3733874"/>
            <a:ext cx="1852613" cy="241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0" name="1 Gráfico"/>
          <p:cNvGraphicFramePr>
            <a:graphicFrameLocks/>
          </p:cNvGraphicFramePr>
          <p:nvPr>
            <p:extLst>
              <p:ext uri="{D42A27DB-BD31-4B8C-83A1-F6EECF244321}">
                <p14:modId xmlns:p14="http://schemas.microsoft.com/office/powerpoint/2010/main" xmlns="" val="906488932"/>
              </p:ext>
            </p:extLst>
          </p:nvPr>
        </p:nvGraphicFramePr>
        <p:xfrm>
          <a:off x="5601713" y="1340768"/>
          <a:ext cx="3229972" cy="1924291"/>
        </p:xfrm>
        <a:graphic>
          <a:graphicData uri="http://schemas.openxmlformats.org/drawingml/2006/chart">
            <c:chart xmlns:c="http://schemas.openxmlformats.org/drawingml/2006/chart" xmlns:r="http://schemas.openxmlformats.org/officeDocument/2006/relationships" r:id="rId5"/>
          </a:graphicData>
        </a:graphic>
      </p:graphicFrame>
      <p:sp>
        <p:nvSpPr>
          <p:cNvPr id="4" name="3 CuadroTexto"/>
          <p:cNvSpPr txBox="1"/>
          <p:nvPr/>
        </p:nvSpPr>
        <p:spPr>
          <a:xfrm>
            <a:off x="5580112" y="3573016"/>
            <a:ext cx="1800200" cy="646331"/>
          </a:xfrm>
          <a:prstGeom prst="rect">
            <a:avLst/>
          </a:prstGeom>
          <a:noFill/>
        </p:spPr>
        <p:txBody>
          <a:bodyPr wrap="square" rtlCol="0">
            <a:spAutoFit/>
          </a:bodyPr>
          <a:lstStyle/>
          <a:p>
            <a:r>
              <a:rPr lang="es-EC" b="1" dirty="0" smtClean="0"/>
              <a:t>PROPUESTA 1</a:t>
            </a:r>
          </a:p>
          <a:p>
            <a:r>
              <a:rPr lang="es-EC" b="1" dirty="0" smtClean="0"/>
              <a:t>3730,00</a:t>
            </a:r>
            <a:endParaRPr lang="es-EC" b="1" dirty="0"/>
          </a:p>
        </p:txBody>
      </p:sp>
      <p:sp>
        <p:nvSpPr>
          <p:cNvPr id="15" name="14 CuadroTexto"/>
          <p:cNvSpPr txBox="1"/>
          <p:nvPr/>
        </p:nvSpPr>
        <p:spPr>
          <a:xfrm>
            <a:off x="5508104" y="4654877"/>
            <a:ext cx="1800200" cy="646331"/>
          </a:xfrm>
          <a:prstGeom prst="rect">
            <a:avLst/>
          </a:prstGeom>
          <a:noFill/>
        </p:spPr>
        <p:txBody>
          <a:bodyPr wrap="square" rtlCol="0">
            <a:spAutoFit/>
          </a:bodyPr>
          <a:lstStyle/>
          <a:p>
            <a:r>
              <a:rPr lang="es-EC" b="1" dirty="0" smtClean="0"/>
              <a:t>PROPUESTA 2</a:t>
            </a:r>
          </a:p>
          <a:p>
            <a:r>
              <a:rPr lang="es-EC" b="1" dirty="0" smtClean="0"/>
              <a:t>17.466,00</a:t>
            </a:r>
            <a:endParaRPr lang="es-EC" b="1" dirty="0"/>
          </a:p>
        </p:txBody>
      </p:sp>
    </p:spTree>
    <p:extLst>
      <p:ext uri="{BB962C8B-B14F-4D97-AF65-F5344CB8AC3E}">
        <p14:creationId xmlns:p14="http://schemas.microsoft.com/office/powerpoint/2010/main" xmlns="" val="269825051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040" y="-27384"/>
            <a:ext cx="9150080" cy="560400"/>
            <a:chOff x="-3040" y="204304"/>
            <a:chExt cx="9150080" cy="560400"/>
          </a:xfrm>
        </p:grpSpPr>
        <p:sp>
          <p:nvSpPr>
            <p:cNvPr id="6" name="5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sp>
        <p:nvSpPr>
          <p:cNvPr id="17"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12 Rectángulo"/>
          <p:cNvSpPr/>
          <p:nvPr/>
        </p:nvSpPr>
        <p:spPr>
          <a:xfrm>
            <a:off x="179512" y="1484784"/>
            <a:ext cx="3776872" cy="4801314"/>
          </a:xfrm>
          <a:prstGeom prst="rect">
            <a:avLst/>
          </a:prstGeom>
        </p:spPr>
        <p:txBody>
          <a:bodyPr wrap="square">
            <a:spAutoFit/>
          </a:bodyPr>
          <a:lstStyle/>
          <a:p>
            <a:pPr algn="just"/>
            <a:r>
              <a:rPr lang="es-EC" b="1" dirty="0" smtClean="0">
                <a:solidFill>
                  <a:schemeClr val="bg1"/>
                </a:solidFill>
              </a:rPr>
              <a:t>PERO MÁS ALLÁ DE LOS VALORES QUE REFLEJAN CADA UNA DE LAS PROPUESTAS, SE DE TOMAR MUCHO ENCUENTRA QUE EL CENTRO DE DATOS DE LA PROPUESTA UNO VIENE ACARREANDO PROBLEMAS DE CAIDAS DEL SISTEMA SERVIDORES Y PERDIDAS DE DATOS, QUE CON LA INCORPORACIÓN DE NUEVOS SISTEMA LOGRARÍAMOS, MINIMIZAR DICHOS PROBLEMAS, PERO NO TENDREMOS LA SEGURIDAD QUE PUEDE MANTENÉRSELA</a:t>
            </a:r>
            <a:endParaRPr lang="es-EC" b="1" dirty="0">
              <a:solidFill>
                <a:schemeClr val="bg1"/>
              </a:solidFill>
            </a:endParaRPr>
          </a:p>
        </p:txBody>
      </p:sp>
      <p:graphicFrame>
        <p:nvGraphicFramePr>
          <p:cNvPr id="4" name="3 Objeto"/>
          <p:cNvGraphicFramePr>
            <a:graphicFrameLocks noChangeAspect="1"/>
          </p:cNvGraphicFramePr>
          <p:nvPr>
            <p:extLst>
              <p:ext uri="{D42A27DB-BD31-4B8C-83A1-F6EECF244321}">
                <p14:modId xmlns:p14="http://schemas.microsoft.com/office/powerpoint/2010/main" xmlns="" val="3192926787"/>
              </p:ext>
            </p:extLst>
          </p:nvPr>
        </p:nvGraphicFramePr>
        <p:xfrm>
          <a:off x="135169" y="1556792"/>
          <a:ext cx="4724863" cy="4588958"/>
        </p:xfrm>
        <a:graphic>
          <a:graphicData uri="http://schemas.openxmlformats.org/presentationml/2006/ole">
            <p:oleObj spid="_x0000_s23582" name="Hoja de cálculo" r:id="rId3" imgW="5676833" imgH="3657600" progId="Excel.Sheet.12">
              <p:embed/>
            </p:oleObj>
          </a:graphicData>
        </a:graphic>
      </p:graphicFrame>
      <p:grpSp>
        <p:nvGrpSpPr>
          <p:cNvPr id="14" name="13 Grupo"/>
          <p:cNvGrpSpPr/>
          <p:nvPr/>
        </p:nvGrpSpPr>
        <p:grpSpPr>
          <a:xfrm>
            <a:off x="75048" y="533016"/>
            <a:ext cx="8961448" cy="663736"/>
            <a:chOff x="298212" y="1269223"/>
            <a:chExt cx="3960440" cy="431122"/>
          </a:xfrm>
        </p:grpSpPr>
        <p:sp>
          <p:nvSpPr>
            <p:cNvPr id="15" name="14 Redondear rectángulo de esquina del mismo lado"/>
            <p:cNvSpPr/>
            <p:nvPr/>
          </p:nvSpPr>
          <p:spPr>
            <a:xfrm flipH="1">
              <a:off x="298212" y="1269223"/>
              <a:ext cx="3960440" cy="431122"/>
            </a:xfrm>
            <a:prstGeom prst="round2SameRect">
              <a:avLst>
                <a:gd name="adj1" fmla="val 0"/>
                <a:gd name="adj2" fmla="val 47791"/>
              </a:avLst>
            </a:prstGeom>
            <a:gradFill flip="none" rotWithShape="1">
              <a:gsLst>
                <a:gs pos="0">
                  <a:srgbClr val="604500"/>
                </a:gs>
                <a:gs pos="50000">
                  <a:srgbClr val="E6E23E"/>
                </a:gs>
                <a:gs pos="100000">
                  <a:srgbClr val="866900"/>
                </a:gs>
              </a:gsLst>
              <a:lin ang="2700000" scaled="1"/>
              <a:tileRect/>
            </a:gradFill>
            <a:ln w="5715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nchor="ctr"/>
            <a:lstStyle/>
            <a:p>
              <a:pPr marL="3586163" marR="0" lvl="0" indent="-273050" algn="ctr" defTabSz="914400" eaLnBrk="1" fontAlgn="auto" latinLnBrk="0" hangingPunct="1">
                <a:lnSpc>
                  <a:spcPct val="150000"/>
                </a:lnSpc>
                <a:spcBef>
                  <a:spcPts val="0"/>
                </a:spcBef>
                <a:spcAft>
                  <a:spcPts val="0"/>
                </a:spcAft>
                <a:buClrTx/>
                <a:buSzTx/>
                <a:tabLst/>
                <a:defRPr/>
              </a:pPr>
              <a:endParaRPr kumimoji="0" lang="es-HN" sz="1400" b="0" i="0" u="none" strike="noStrike" kern="0" cap="none" spc="0" normalizeH="0" baseline="0" noProof="0" dirty="0" smtClean="0">
                <a:ln>
                  <a:noFill/>
                </a:ln>
                <a:solidFill>
                  <a:sysClr val="windowText" lastClr="000000"/>
                </a:solidFill>
                <a:effectLst/>
                <a:uLnTx/>
                <a:uFillTx/>
                <a:latin typeface="Arial Black" pitchFamily="34" charset="0"/>
                <a:ea typeface="+mn-ea"/>
                <a:cs typeface="Arial"/>
              </a:endParaRPr>
            </a:p>
          </p:txBody>
        </p:sp>
        <p:sp>
          <p:nvSpPr>
            <p:cNvPr id="16" name="15 Rectángulo redondeado"/>
            <p:cNvSpPr/>
            <p:nvPr/>
          </p:nvSpPr>
          <p:spPr>
            <a:xfrm flipH="1">
              <a:off x="442227" y="1296814"/>
              <a:ext cx="3672408" cy="383065"/>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dirty="0" smtClean="0">
                  <a:solidFill>
                    <a:sysClr val="window" lastClr="FFFFFF"/>
                  </a:solidFill>
                  <a:effectLst>
                    <a:outerShdw blurRad="38100" dist="38100" dir="2700000" algn="tl">
                      <a:srgbClr val="000000">
                        <a:alpha val="43137"/>
                      </a:srgbClr>
                    </a:outerShdw>
                  </a:effectLst>
                  <a:latin typeface="Arial Black" pitchFamily="34" charset="0"/>
                  <a:cs typeface="Arial"/>
                </a:rPr>
                <a:t>CUADRO DE TIEMPO DE IMPLEMENTACIÓN DE LAS PROPUESTAS </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grpSp>
      <p:pic>
        <p:nvPicPr>
          <p:cNvPr id="19" name="Picture 6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16699" y="3733874"/>
            <a:ext cx="1852613" cy="241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0" name="6 Gráfico"/>
          <p:cNvGraphicFramePr>
            <a:graphicFrameLocks/>
          </p:cNvGraphicFramePr>
          <p:nvPr>
            <p:extLst>
              <p:ext uri="{D42A27DB-BD31-4B8C-83A1-F6EECF244321}">
                <p14:modId xmlns:p14="http://schemas.microsoft.com/office/powerpoint/2010/main" xmlns="" val="730995060"/>
              </p:ext>
            </p:extLst>
          </p:nvPr>
        </p:nvGraphicFramePr>
        <p:xfrm>
          <a:off x="5076056" y="1484784"/>
          <a:ext cx="3751972" cy="20882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25960186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040" y="-27384"/>
            <a:ext cx="9150080" cy="560400"/>
            <a:chOff x="-3040" y="204304"/>
            <a:chExt cx="9150080" cy="560400"/>
          </a:xfrm>
        </p:grpSpPr>
        <p:sp>
          <p:nvSpPr>
            <p:cNvPr id="6" name="5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9" name="8 Grupo"/>
          <p:cNvGrpSpPr/>
          <p:nvPr/>
        </p:nvGrpSpPr>
        <p:grpSpPr>
          <a:xfrm>
            <a:off x="35496" y="548680"/>
            <a:ext cx="6297152" cy="431122"/>
            <a:chOff x="298212" y="1269223"/>
            <a:chExt cx="3960440" cy="431122"/>
          </a:xfrm>
        </p:grpSpPr>
        <p:sp>
          <p:nvSpPr>
            <p:cNvPr id="10" name="9 Redondear rectángulo de esquina del mismo lado"/>
            <p:cNvSpPr/>
            <p:nvPr/>
          </p:nvSpPr>
          <p:spPr>
            <a:xfrm flipH="1">
              <a:off x="298212" y="1269223"/>
              <a:ext cx="3960440" cy="431122"/>
            </a:xfrm>
            <a:prstGeom prst="round2SameRect">
              <a:avLst>
                <a:gd name="adj1" fmla="val 0"/>
                <a:gd name="adj2" fmla="val 47791"/>
              </a:avLst>
            </a:prstGeom>
            <a:gradFill flip="none" rotWithShape="1">
              <a:gsLst>
                <a:gs pos="0">
                  <a:srgbClr val="604500"/>
                </a:gs>
                <a:gs pos="50000">
                  <a:srgbClr val="E6E23E"/>
                </a:gs>
                <a:gs pos="100000">
                  <a:srgbClr val="866900"/>
                </a:gs>
              </a:gsLst>
              <a:lin ang="2700000" scaled="1"/>
              <a:tileRect/>
            </a:gradFill>
            <a:ln w="5715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nchor="ctr"/>
            <a:lstStyle/>
            <a:p>
              <a:pPr marL="3586163" marR="0" lvl="0" indent="-273050" algn="ctr" defTabSz="914400" eaLnBrk="1" fontAlgn="auto" latinLnBrk="0" hangingPunct="1">
                <a:lnSpc>
                  <a:spcPct val="150000"/>
                </a:lnSpc>
                <a:spcBef>
                  <a:spcPts val="0"/>
                </a:spcBef>
                <a:spcAft>
                  <a:spcPts val="0"/>
                </a:spcAft>
                <a:buClrTx/>
                <a:buSzTx/>
                <a:tabLst/>
                <a:defRPr/>
              </a:pPr>
              <a:endParaRPr kumimoji="0" lang="es-HN" sz="1400" b="0" i="0" u="none" strike="noStrike" kern="0" cap="none" spc="0" normalizeH="0" baseline="0" noProof="0" dirty="0" smtClean="0">
                <a:ln>
                  <a:noFill/>
                </a:ln>
                <a:solidFill>
                  <a:sysClr val="windowText" lastClr="000000"/>
                </a:solidFill>
                <a:effectLst/>
                <a:uLnTx/>
                <a:uFillTx/>
                <a:latin typeface="Arial Black" pitchFamily="34" charset="0"/>
                <a:ea typeface="+mn-ea"/>
                <a:cs typeface="Arial"/>
              </a:endParaRPr>
            </a:p>
          </p:txBody>
        </p:sp>
        <p:sp>
          <p:nvSpPr>
            <p:cNvPr id="11" name="10 Rectángulo redondeado"/>
            <p:cNvSpPr/>
            <p:nvPr/>
          </p:nvSpPr>
          <p:spPr>
            <a:xfrm flipH="1">
              <a:off x="442227" y="1296814"/>
              <a:ext cx="3672408" cy="383065"/>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dirty="0" smtClean="0">
                  <a:solidFill>
                    <a:sysClr val="window" lastClr="FFFFFF"/>
                  </a:solidFill>
                  <a:effectLst>
                    <a:outerShdw blurRad="38100" dist="38100" dir="2700000" algn="tl">
                      <a:srgbClr val="000000">
                        <a:alpha val="43137"/>
                      </a:srgbClr>
                    </a:outerShdw>
                  </a:effectLst>
                  <a:latin typeface="Arial Black" pitchFamily="34" charset="0"/>
                  <a:cs typeface="Arial"/>
                </a:rPr>
                <a:t>DEFINICIÓN DE LA PROPUESTA MAS ADECUADA</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grpSp>
      <p:sp>
        <p:nvSpPr>
          <p:cNvPr id="17"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29700" name="Picture 4"/>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l="30793" t="40150" r="34629" b="12516"/>
          <a:stretch/>
        </p:blipFill>
        <p:spPr bwMode="auto">
          <a:xfrm>
            <a:off x="284508" y="1216523"/>
            <a:ext cx="3816936" cy="24285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3 Rectángulo redondeado"/>
          <p:cNvSpPr/>
          <p:nvPr/>
        </p:nvSpPr>
        <p:spPr>
          <a:xfrm>
            <a:off x="304034" y="4207834"/>
            <a:ext cx="8457946" cy="202947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700" b="1" dirty="0" smtClean="0">
              <a:solidFill>
                <a:srgbClr val="002060"/>
              </a:solidFill>
            </a:endParaRPr>
          </a:p>
          <a:p>
            <a:pPr algn="just"/>
            <a:r>
              <a:rPr lang="es-ES" sz="1700" b="1" dirty="0" smtClean="0">
                <a:solidFill>
                  <a:srgbClr val="002060"/>
                </a:solidFill>
              </a:rPr>
              <a:t>LA SEGUNDA PROPUESTA EN REALIDAD ES MUY RENTABLE, ADEMÁS PERMITIRÁ MEJORAR LA DISPONIBILIDAD Y RENDIMIENTO DEL NUEVO CENTRO DE DATOS, ASÍ COMO TAMBIÉN  LA IMAGEN DE LA 15 BAE “PAQUISHA”, YA QUE PODRÁ GENERAR, INTERCAMBIAR Y ALMACENAR EN TIEMPO REAL UN RECURSO MUY VALIOSO PARA LAS INSTITUCIÓN  </a:t>
            </a:r>
            <a:r>
              <a:rPr lang="es-ES" sz="1700" b="1" dirty="0" smtClean="0">
                <a:solidFill>
                  <a:srgbClr val="C00000"/>
                </a:solidFill>
                <a:effectLst>
                  <a:outerShdw blurRad="38100" dist="38100" dir="2700000" algn="tl">
                    <a:srgbClr val="000000">
                      <a:alpha val="43137"/>
                    </a:srgbClr>
                  </a:outerShdw>
                </a:effectLst>
              </a:rPr>
              <a:t>“LA INFORMACIÓN”</a:t>
            </a:r>
            <a:r>
              <a:rPr lang="es-ES" sz="1700" b="1" dirty="0" smtClean="0">
                <a:solidFill>
                  <a:srgbClr val="002060"/>
                </a:solidFill>
              </a:rPr>
              <a:t>  EN FORMA SEGURA.</a:t>
            </a:r>
          </a:p>
          <a:p>
            <a:pPr algn="ctr"/>
            <a:endParaRPr lang="es-EC" dirty="0"/>
          </a:p>
        </p:txBody>
      </p:sp>
      <p:grpSp>
        <p:nvGrpSpPr>
          <p:cNvPr id="2" name="1 Grupo"/>
          <p:cNvGrpSpPr/>
          <p:nvPr/>
        </p:nvGrpSpPr>
        <p:grpSpPr>
          <a:xfrm>
            <a:off x="4280278" y="1246380"/>
            <a:ext cx="4608512" cy="2523180"/>
            <a:chOff x="4280278" y="1246379"/>
            <a:chExt cx="4608512" cy="2925726"/>
          </a:xfrm>
        </p:grpSpPr>
        <p:pic>
          <p:nvPicPr>
            <p:cNvPr id="15" name="14 Imagen"/>
            <p:cNvPicPr/>
            <p:nvPr/>
          </p:nvPicPr>
          <p:blipFill rotWithShape="1">
            <a:blip r:embed="rId5">
              <a:extLst>
                <a:ext uri="{BEBA8EAE-BF5A-486C-A8C5-ECC9F3942E4B}">
                  <a14:imgProps xmlns:a14="http://schemas.microsoft.com/office/drawing/2010/main" xmlns="">
                    <a14:imgLayer r:embed="rId6">
                      <a14:imgEffect>
                        <a14:brightnessContrast bright="20000" contrast="-20000"/>
                      </a14:imgEffect>
                    </a14:imgLayer>
                  </a14:imgProps>
                </a:ext>
                <a:ext uri="{28A0092B-C50C-407E-A947-70E740481C1C}">
                  <a14:useLocalDpi xmlns:a14="http://schemas.microsoft.com/office/drawing/2010/main" xmlns="" val="0"/>
                </a:ext>
              </a:extLst>
            </a:blip>
            <a:srcRect l="21347" t="13115" r="4367" b="18579"/>
            <a:stretch/>
          </p:blipFill>
          <p:spPr bwMode="auto">
            <a:xfrm>
              <a:off x="4280278" y="1246379"/>
              <a:ext cx="4608512" cy="25426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53640926-AAD7-44D8-BBD7-CCE9431645EC}">
                <a14:shadowObscured xmlns:a14="http://schemas.microsoft.com/office/drawing/2010/main" xmlns=""/>
              </a:ext>
            </a:extLst>
          </p:spPr>
        </p:pic>
        <p:sp>
          <p:nvSpPr>
            <p:cNvPr id="18" name="17 Rectángulo redondeado"/>
            <p:cNvSpPr/>
            <p:nvPr/>
          </p:nvSpPr>
          <p:spPr>
            <a:xfrm flipH="1">
              <a:off x="4860032" y="3789040"/>
              <a:ext cx="3672408" cy="383065"/>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dirty="0" smtClean="0">
                  <a:solidFill>
                    <a:sysClr val="window" lastClr="FFFFFF"/>
                  </a:solidFill>
                  <a:effectLst>
                    <a:outerShdw blurRad="38100" dist="38100" dir="2700000" algn="tl">
                      <a:srgbClr val="000000">
                        <a:alpha val="43137"/>
                      </a:srgbClr>
                    </a:outerShdw>
                  </a:effectLst>
                  <a:latin typeface="Arial Black" pitchFamily="34" charset="0"/>
                  <a:cs typeface="Arial"/>
                </a:rPr>
                <a:t>SEGUNDA PROPUESTA </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grpSp>
      <p:sp>
        <p:nvSpPr>
          <p:cNvPr id="21" name="20 Rectángulo redondeado"/>
          <p:cNvSpPr/>
          <p:nvPr/>
        </p:nvSpPr>
        <p:spPr>
          <a:xfrm flipH="1">
            <a:off x="267231" y="3789040"/>
            <a:ext cx="3872721" cy="372111"/>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dirty="0" smtClean="0">
                <a:solidFill>
                  <a:sysClr val="window" lastClr="FFFFFF"/>
                </a:solidFill>
                <a:effectLst>
                  <a:outerShdw blurRad="38100" dist="38100" dir="2700000" algn="tl">
                    <a:srgbClr val="000000">
                      <a:alpha val="43137"/>
                    </a:srgbClr>
                  </a:outerShdw>
                </a:effectLst>
                <a:latin typeface="Arial Black" pitchFamily="34" charset="0"/>
                <a:cs typeface="Arial"/>
              </a:rPr>
              <a:t>CONCLUSIÓN DEL ANÁLISIS</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sp>
        <p:nvSpPr>
          <p:cNvPr id="20" name="19 Rectángulo"/>
          <p:cNvSpPr/>
          <p:nvPr/>
        </p:nvSpPr>
        <p:spPr>
          <a:xfrm>
            <a:off x="4958882" y="6381328"/>
            <a:ext cx="1205573" cy="3794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7" action="ppaction://hlinksldjump"/>
              </a:rPr>
              <a:t>MENU</a:t>
            </a:r>
            <a:endParaRPr lang="es-EC" dirty="0">
              <a:solidFill>
                <a:srgbClr val="FF0000"/>
              </a:solidFill>
            </a:endParaRPr>
          </a:p>
        </p:txBody>
      </p:sp>
    </p:spTree>
    <p:extLst>
      <p:ext uri="{BB962C8B-B14F-4D97-AF65-F5344CB8AC3E}">
        <p14:creationId xmlns:p14="http://schemas.microsoft.com/office/powerpoint/2010/main" xmlns="" val="2889628486"/>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040" y="-27384"/>
            <a:ext cx="9150080" cy="560400"/>
            <a:chOff x="-3040" y="204304"/>
            <a:chExt cx="9150080" cy="560400"/>
          </a:xfrm>
        </p:grpSpPr>
        <p:sp>
          <p:nvSpPr>
            <p:cNvPr id="6" name="5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sp>
        <p:nvSpPr>
          <p:cNvPr id="17"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6" name="15 Rectángulo"/>
          <p:cNvSpPr/>
          <p:nvPr/>
        </p:nvSpPr>
        <p:spPr>
          <a:xfrm>
            <a:off x="683568" y="449377"/>
            <a:ext cx="8064896" cy="1323439"/>
          </a:xfrm>
          <a:prstGeom prst="rect">
            <a:avLst/>
          </a:prstGeom>
          <a:solidFill>
            <a:srgbClr val="336600"/>
          </a:solidFill>
        </p:spPr>
        <p:txBody>
          <a:bodyPr wrap="square">
            <a:spAutoFit/>
          </a:bodyPr>
          <a:lstStyle/>
          <a:p>
            <a:pPr algn="ctr"/>
            <a:r>
              <a:rPr lang="es-ES" sz="4000" spc="300" dirty="0" smtClean="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80000" dist="40000" dir="5040000" algn="tl">
                    <a:srgbClr val="000000">
                      <a:alpha val="30000"/>
                    </a:srgbClr>
                  </a:outerShdw>
                </a:effectLst>
                <a:latin typeface="Impact" pitchFamily="34" charset="0"/>
                <a:cs typeface="Times New Roman" pitchFamily="18" charset="0"/>
              </a:rPr>
              <a:t>DESCRIPCIÓN DE LA PROPUESTA</a:t>
            </a:r>
          </a:p>
          <a:p>
            <a:pPr algn="ctr"/>
            <a:r>
              <a:rPr lang="es-ES" sz="4000" spc="300" dirty="0" smtClean="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80000" dist="40000" dir="5040000" algn="tl">
                    <a:srgbClr val="000000">
                      <a:alpha val="30000"/>
                    </a:srgbClr>
                  </a:outerShdw>
                </a:effectLst>
                <a:latin typeface="Impact" pitchFamily="34" charset="0"/>
                <a:cs typeface="Times New Roman" pitchFamily="18" charset="0"/>
              </a:rPr>
              <a:t>SELECCIONADA</a:t>
            </a:r>
            <a:endParaRPr lang="es-EC" sz="4000" dirty="0"/>
          </a:p>
        </p:txBody>
      </p:sp>
      <p:pic>
        <p:nvPicPr>
          <p:cNvPr id="20" name="19 Imagen"/>
          <p:cNvPicPr/>
          <p:nvPr/>
        </p:nvPicPr>
        <p:blipFill rotWithShape="1">
          <a:blip r:embed="rId2">
            <a:extLst>
              <a:ext uri="{28A0092B-C50C-407E-A947-70E740481C1C}">
                <a14:useLocalDpi xmlns:a14="http://schemas.microsoft.com/office/drawing/2010/main" xmlns="" val="0"/>
              </a:ext>
            </a:extLst>
          </a:blip>
          <a:srcRect l="30226" t="26503" r="20249" b="15847"/>
          <a:stretch/>
        </p:blipFill>
        <p:spPr bwMode="auto">
          <a:xfrm>
            <a:off x="4376228" y="1844824"/>
            <a:ext cx="3868180" cy="2088232"/>
          </a:xfrm>
          <a:prstGeom prst="rect">
            <a:avLst/>
          </a:prstGeom>
          <a:solidFill>
            <a:schemeClr val="accent3">
              <a:lumMod val="85000"/>
            </a:schemeClr>
          </a:solidFill>
          <a:ln w="57150">
            <a:solidFill>
              <a:schemeClr val="tx1"/>
            </a:solidFill>
          </a:ln>
          <a:effectLst>
            <a:softEdge rad="112500"/>
          </a:effectLst>
          <a:extLst>
            <a:ext uri="{53640926-AAD7-44D8-BBD7-CCE9431645EC}">
              <a14:shadowObscured xmlns:a14="http://schemas.microsoft.com/office/drawing/2010/main" xmlns=""/>
            </a:ext>
          </a:extLst>
        </p:spPr>
      </p:pic>
      <p:pic>
        <p:nvPicPr>
          <p:cNvPr id="22" name="Picture 11" descr="New Levels with Photos"/>
          <p:cNvPicPr>
            <a:picLocks noChangeAspect="1" noChangeArrowheads="1"/>
          </p:cNvPicPr>
          <p:nvPr/>
        </p:nvPicPr>
        <p:blipFill rotWithShape="1">
          <a:blip r:embed="rId3" cstate="print">
            <a:lum bright="-40000" contrast="-40000"/>
            <a:extLst>
              <a:ext uri="{28A0092B-C50C-407E-A947-70E740481C1C}">
                <a14:useLocalDpi xmlns:a14="http://schemas.microsoft.com/office/drawing/2010/main" xmlns="" val="0"/>
              </a:ext>
            </a:extLst>
          </a:blip>
          <a:srcRect l="70580" t="34476" r="8146" b="39619"/>
          <a:stretch/>
        </p:blipFill>
        <p:spPr bwMode="auto">
          <a:xfrm>
            <a:off x="7164288" y="3789040"/>
            <a:ext cx="1854329" cy="229809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10 Imagen"/>
          <p:cNvPicPr/>
          <p:nvPr/>
        </p:nvPicPr>
        <p:blipFill rotWithShape="1">
          <a:blip r:embed="rId4">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rcRect l="21347" t="13115" r="4367" b="18579"/>
          <a:stretch/>
        </p:blipFill>
        <p:spPr bwMode="auto">
          <a:xfrm>
            <a:off x="323528" y="3399408"/>
            <a:ext cx="4052700" cy="25498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348096873"/>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randombar(horizont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040" y="-27384"/>
            <a:ext cx="9150080" cy="560400"/>
            <a:chOff x="-3040" y="204304"/>
            <a:chExt cx="9150080" cy="560400"/>
          </a:xfrm>
        </p:grpSpPr>
        <p:sp>
          <p:nvSpPr>
            <p:cNvPr id="6" name="5 Rectángulo"/>
            <p:cNvSpPr/>
            <p:nvPr/>
          </p:nvSpPr>
          <p:spPr>
            <a:xfrm>
              <a:off x="0" y="204304"/>
              <a:ext cx="914400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3040" y="620688"/>
              <a:ext cx="9144000"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3040" y="476672"/>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sp>
        <p:nvSpPr>
          <p:cNvPr id="17"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22" name="Picture 11" descr="New Levels with Photos"/>
          <p:cNvPicPr>
            <a:picLocks noChangeAspect="1" noChangeArrowheads="1"/>
          </p:cNvPicPr>
          <p:nvPr/>
        </p:nvPicPr>
        <p:blipFill rotWithShape="1">
          <a:blip r:embed="rId2" cstate="print">
            <a:lum bright="-40000" contrast="-40000"/>
            <a:extLst>
              <a:ext uri="{28A0092B-C50C-407E-A947-70E740481C1C}">
                <a14:useLocalDpi xmlns:a14="http://schemas.microsoft.com/office/drawing/2010/main" xmlns="" val="0"/>
              </a:ext>
            </a:extLst>
          </a:blip>
          <a:srcRect l="70580" t="34476" r="8146" b="39619"/>
          <a:stretch/>
        </p:blipFill>
        <p:spPr bwMode="auto">
          <a:xfrm>
            <a:off x="7164288" y="3673838"/>
            <a:ext cx="1854329" cy="241329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10 Grupo"/>
          <p:cNvGrpSpPr/>
          <p:nvPr/>
        </p:nvGrpSpPr>
        <p:grpSpPr>
          <a:xfrm>
            <a:off x="35496" y="548680"/>
            <a:ext cx="6297152" cy="431122"/>
            <a:chOff x="298212" y="1269223"/>
            <a:chExt cx="3960440" cy="431122"/>
          </a:xfrm>
        </p:grpSpPr>
        <p:sp>
          <p:nvSpPr>
            <p:cNvPr id="12" name="11 Redondear rectángulo de esquina del mismo lado"/>
            <p:cNvSpPr/>
            <p:nvPr/>
          </p:nvSpPr>
          <p:spPr>
            <a:xfrm flipH="1">
              <a:off x="298212" y="1269223"/>
              <a:ext cx="3960440" cy="431122"/>
            </a:xfrm>
            <a:prstGeom prst="round2SameRect">
              <a:avLst>
                <a:gd name="adj1" fmla="val 0"/>
                <a:gd name="adj2" fmla="val 47791"/>
              </a:avLst>
            </a:prstGeom>
            <a:gradFill flip="none" rotWithShape="1">
              <a:gsLst>
                <a:gs pos="0">
                  <a:srgbClr val="604500"/>
                </a:gs>
                <a:gs pos="50000">
                  <a:srgbClr val="E6E23E"/>
                </a:gs>
                <a:gs pos="100000">
                  <a:srgbClr val="866900"/>
                </a:gs>
              </a:gsLst>
              <a:lin ang="2700000" scaled="1"/>
              <a:tileRect/>
            </a:gradFill>
            <a:ln w="5715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nchor="ctr"/>
            <a:lstStyle/>
            <a:p>
              <a:pPr marL="3586163" marR="0" lvl="0" indent="-273050" algn="ctr" defTabSz="914400" eaLnBrk="1" fontAlgn="auto" latinLnBrk="0" hangingPunct="1">
                <a:lnSpc>
                  <a:spcPct val="150000"/>
                </a:lnSpc>
                <a:spcBef>
                  <a:spcPts val="0"/>
                </a:spcBef>
                <a:spcAft>
                  <a:spcPts val="0"/>
                </a:spcAft>
                <a:buClrTx/>
                <a:buSzTx/>
                <a:tabLst/>
                <a:defRPr/>
              </a:pPr>
              <a:endParaRPr kumimoji="0" lang="es-HN" sz="1400" b="0" i="0" u="none" strike="noStrike" kern="0" cap="none" spc="0" normalizeH="0" baseline="0" noProof="0" dirty="0" smtClean="0">
                <a:ln>
                  <a:noFill/>
                </a:ln>
                <a:solidFill>
                  <a:sysClr val="windowText" lastClr="000000"/>
                </a:solidFill>
                <a:effectLst/>
                <a:uLnTx/>
                <a:uFillTx/>
                <a:latin typeface="Arial Black" pitchFamily="34" charset="0"/>
                <a:ea typeface="+mn-ea"/>
                <a:cs typeface="Arial"/>
              </a:endParaRPr>
            </a:p>
          </p:txBody>
        </p:sp>
        <p:sp>
          <p:nvSpPr>
            <p:cNvPr id="13" name="12 Rectángulo redondeado"/>
            <p:cNvSpPr/>
            <p:nvPr/>
          </p:nvSpPr>
          <p:spPr>
            <a:xfrm flipH="1">
              <a:off x="442227" y="1296814"/>
              <a:ext cx="3672408" cy="383065"/>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noProof="0" dirty="0" smtClean="0">
                  <a:solidFill>
                    <a:sysClr val="window" lastClr="FFFFFF"/>
                  </a:solidFill>
                  <a:effectLst>
                    <a:outerShdw blurRad="38100" dist="38100" dir="2700000" algn="tl">
                      <a:srgbClr val="000000">
                        <a:alpha val="43137"/>
                      </a:srgbClr>
                    </a:outerShdw>
                  </a:effectLst>
                  <a:latin typeface="Arial Black" pitchFamily="34" charset="0"/>
                  <a:cs typeface="Arial"/>
                </a:rPr>
                <a:t>CONSIDERACIONES GENERALES</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grpSp>
      <p:pic>
        <p:nvPicPr>
          <p:cNvPr id="14" name="13 Imagen"/>
          <p:cNvPicPr/>
          <p:nvPr/>
        </p:nvPicPr>
        <p:blipFill rotWithShape="1">
          <a:blip r:embed="rId3"/>
          <a:srcRect l="3665" t="28395" r="57946" b="30247"/>
          <a:stretch/>
        </p:blipFill>
        <p:spPr bwMode="auto">
          <a:xfrm>
            <a:off x="107504" y="1304176"/>
            <a:ext cx="1896237" cy="1260728"/>
          </a:xfrm>
          <a:prstGeom prst="rect">
            <a:avLst/>
          </a:prstGeom>
          <a:ln>
            <a:noFill/>
          </a:ln>
          <a:effectLst>
            <a:softEdge rad="112500"/>
          </a:effectLst>
          <a:extLst>
            <a:ext uri="{53640926-AAD7-44D8-BBD7-CCE9431645EC}">
              <a14:shadowObscured xmlns:a14="http://schemas.microsoft.com/office/drawing/2010/main" xmlns=""/>
            </a:ext>
          </a:extLst>
        </p:spPr>
      </p:pic>
      <p:pic>
        <p:nvPicPr>
          <p:cNvPr id="15" name="14 Imagen"/>
          <p:cNvPicPr/>
          <p:nvPr/>
        </p:nvPicPr>
        <p:blipFill rotWithShape="1">
          <a:blip r:embed="rId4" cstate="print"/>
          <a:srcRect l="1736" t="26543" r="57174" b="12346"/>
          <a:stretch/>
        </p:blipFill>
        <p:spPr bwMode="auto">
          <a:xfrm>
            <a:off x="2339752" y="1280553"/>
            <a:ext cx="1897857" cy="1284351"/>
          </a:xfrm>
          <a:prstGeom prst="rect">
            <a:avLst/>
          </a:prstGeom>
          <a:ln>
            <a:noFill/>
          </a:ln>
          <a:effectLst>
            <a:softEdge rad="112500"/>
          </a:effectLst>
          <a:extLst>
            <a:ext uri="{53640926-AAD7-44D8-BBD7-CCE9431645EC}">
              <a14:shadowObscured xmlns:a14="http://schemas.microsoft.com/office/drawing/2010/main" xmlns=""/>
            </a:ext>
          </a:extLst>
        </p:spPr>
      </p:pic>
      <p:pic>
        <p:nvPicPr>
          <p:cNvPr id="18" name="17 Imagen"/>
          <p:cNvPicPr/>
          <p:nvPr/>
        </p:nvPicPr>
        <p:blipFill rotWithShape="1">
          <a:blip r:embed="rId5"/>
          <a:srcRect l="51507" t="24691" r="19364" b="27161"/>
          <a:stretch/>
        </p:blipFill>
        <p:spPr bwMode="auto">
          <a:xfrm>
            <a:off x="4572000" y="1280553"/>
            <a:ext cx="2034906" cy="1284351"/>
          </a:xfrm>
          <a:prstGeom prst="rect">
            <a:avLst/>
          </a:prstGeom>
          <a:ln>
            <a:noFill/>
          </a:ln>
          <a:effectLst>
            <a:softEdge rad="112500"/>
          </a:effectLst>
          <a:extLst>
            <a:ext uri="{53640926-AAD7-44D8-BBD7-CCE9431645EC}">
              <a14:shadowObscured xmlns:a14="http://schemas.microsoft.com/office/drawing/2010/main" xmlns=""/>
            </a:ext>
          </a:extLst>
        </p:spPr>
      </p:pic>
      <p:pic>
        <p:nvPicPr>
          <p:cNvPr id="21" name="20 Imagen"/>
          <p:cNvPicPr/>
          <p:nvPr/>
        </p:nvPicPr>
        <p:blipFill rotWithShape="1">
          <a:blip r:embed="rId6"/>
          <a:srcRect l="59213" t="48389" r="15683" b="40775"/>
          <a:stretch/>
        </p:blipFill>
        <p:spPr bwMode="auto">
          <a:xfrm>
            <a:off x="6881074" y="1292364"/>
            <a:ext cx="2080132" cy="1260728"/>
          </a:xfrm>
          <a:prstGeom prst="rect">
            <a:avLst/>
          </a:prstGeom>
          <a:ln>
            <a:noFill/>
          </a:ln>
          <a:effectLst>
            <a:softEdge rad="112500"/>
          </a:effectLst>
          <a:extLst>
            <a:ext uri="{53640926-AAD7-44D8-BBD7-CCE9431645EC}">
              <a14:shadowObscured xmlns:a14="http://schemas.microsoft.com/office/drawing/2010/main" xmlns=""/>
            </a:ext>
          </a:extLst>
        </p:spPr>
      </p:pic>
      <p:pic>
        <p:nvPicPr>
          <p:cNvPr id="23" name="22 Imagen"/>
          <p:cNvPicPr/>
          <p:nvPr/>
        </p:nvPicPr>
        <p:blipFill rotWithShape="1">
          <a:blip r:embed="rId7"/>
          <a:srcRect t="36111" r="75477" b="28259"/>
          <a:stretch/>
        </p:blipFill>
        <p:spPr bwMode="auto">
          <a:xfrm>
            <a:off x="2418084" y="4532743"/>
            <a:ext cx="2081908" cy="1272521"/>
          </a:xfrm>
          <a:prstGeom prst="rect">
            <a:avLst/>
          </a:prstGeom>
          <a:ln>
            <a:noFill/>
          </a:ln>
          <a:effectLst>
            <a:softEdge rad="112500"/>
          </a:effectLst>
          <a:extLst>
            <a:ext uri="{53640926-AAD7-44D8-BBD7-CCE9431645EC}">
              <a14:shadowObscured xmlns:a14="http://schemas.microsoft.com/office/drawing/2010/main" xmlns=""/>
            </a:ext>
          </a:extLst>
        </p:spPr>
      </p:pic>
      <p:pic>
        <p:nvPicPr>
          <p:cNvPr id="24" name="23 Imagen"/>
          <p:cNvPicPr/>
          <p:nvPr/>
        </p:nvPicPr>
        <p:blipFill rotWithShape="1">
          <a:blip r:embed="rId8" cstate="print"/>
          <a:srcRect l="12346" t="33024" r="40391" b="7716"/>
          <a:stretch/>
        </p:blipFill>
        <p:spPr bwMode="auto">
          <a:xfrm>
            <a:off x="4640831" y="2808237"/>
            <a:ext cx="2085851" cy="1364467"/>
          </a:xfrm>
          <a:prstGeom prst="rect">
            <a:avLst/>
          </a:prstGeom>
          <a:ln>
            <a:noFill/>
          </a:ln>
          <a:effectLst>
            <a:softEdge rad="112500"/>
          </a:effectLst>
          <a:extLst>
            <a:ext uri="{53640926-AAD7-44D8-BBD7-CCE9431645EC}">
              <a14:shadowObscured xmlns:a14="http://schemas.microsoft.com/office/drawing/2010/main" xmlns=""/>
            </a:ext>
          </a:extLst>
        </p:spPr>
      </p:pic>
      <p:pic>
        <p:nvPicPr>
          <p:cNvPr id="25" name="24 Imagen"/>
          <p:cNvPicPr/>
          <p:nvPr/>
        </p:nvPicPr>
        <p:blipFill rotWithShape="1">
          <a:blip r:embed="rId9"/>
          <a:srcRect l="57487" t="25926" r="17820" b="13272"/>
          <a:stretch/>
        </p:blipFill>
        <p:spPr bwMode="auto">
          <a:xfrm>
            <a:off x="130963" y="2804551"/>
            <a:ext cx="2213725" cy="3307650"/>
          </a:xfrm>
          <a:prstGeom prst="rect">
            <a:avLst/>
          </a:prstGeom>
          <a:ln>
            <a:noFill/>
          </a:ln>
          <a:effectLst>
            <a:softEdge rad="112500"/>
          </a:effectLst>
          <a:extLst>
            <a:ext uri="{53640926-AAD7-44D8-BBD7-CCE9431645EC}">
              <a14:shadowObscured xmlns:a14="http://schemas.microsoft.com/office/drawing/2010/main" xmlns=""/>
            </a:ext>
          </a:extLst>
        </p:spPr>
      </p:pic>
      <p:pic>
        <p:nvPicPr>
          <p:cNvPr id="26" name="25 Imagen"/>
          <p:cNvPicPr/>
          <p:nvPr/>
        </p:nvPicPr>
        <p:blipFill rotWithShape="1">
          <a:blip r:embed="rId10"/>
          <a:srcRect l="19484" t="45370" r="42320" b="33025"/>
          <a:stretch/>
        </p:blipFill>
        <p:spPr bwMode="auto">
          <a:xfrm>
            <a:off x="2411760" y="2804552"/>
            <a:ext cx="2081908" cy="1368152"/>
          </a:xfrm>
          <a:prstGeom prst="rect">
            <a:avLst/>
          </a:prstGeom>
          <a:ln>
            <a:noFill/>
          </a:ln>
          <a:effectLst>
            <a:softEdge rad="112500"/>
          </a:effectLst>
          <a:extLst>
            <a:ext uri="{53640926-AAD7-44D8-BBD7-CCE9431645EC}">
              <a14:shadowObscured xmlns:a14="http://schemas.microsoft.com/office/drawing/2010/main" xmlns=""/>
            </a:ext>
          </a:extLst>
        </p:spPr>
      </p:pic>
      <p:sp>
        <p:nvSpPr>
          <p:cNvPr id="20" name="19 Rectángulo"/>
          <p:cNvSpPr/>
          <p:nvPr/>
        </p:nvSpPr>
        <p:spPr>
          <a:xfrm>
            <a:off x="5364088" y="6381328"/>
            <a:ext cx="1205573" cy="37942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11" action="ppaction://hlinksldjump"/>
              </a:rPr>
              <a:t>MENU</a:t>
            </a:r>
            <a:endParaRPr lang="es-EC" dirty="0">
              <a:solidFill>
                <a:srgbClr val="FF0000"/>
              </a:solidFill>
            </a:endParaRPr>
          </a:p>
        </p:txBody>
      </p:sp>
    </p:spTree>
    <p:extLst>
      <p:ext uri="{BB962C8B-B14F-4D97-AF65-F5344CB8AC3E}">
        <p14:creationId xmlns:p14="http://schemas.microsoft.com/office/powerpoint/2010/main" xmlns="" val="3419291239"/>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642910" y="1556792"/>
            <a:ext cx="8143931" cy="4248472"/>
            <a:chOff x="839480" y="657182"/>
            <a:chExt cx="8527712" cy="5046889"/>
          </a:xfrm>
        </p:grpSpPr>
        <p:sp>
          <p:nvSpPr>
            <p:cNvPr id="6" name="5 Rectángulo"/>
            <p:cNvSpPr/>
            <p:nvPr/>
          </p:nvSpPr>
          <p:spPr>
            <a:xfrm>
              <a:off x="914283" y="941027"/>
              <a:ext cx="8452909" cy="4763044"/>
            </a:xfrm>
            <a:prstGeom prst="rect">
              <a:avLst/>
            </a:prstGeom>
            <a:solidFill>
              <a:srgbClr val="336600"/>
            </a:solidFill>
            <a:ln>
              <a:solidFill>
                <a:srgbClr val="336600"/>
              </a:solidFill>
            </a:ln>
          </p:spPr>
          <p:style>
            <a:lnRef idx="2">
              <a:schemeClr val="accent2"/>
            </a:lnRef>
            <a:fillRef idx="1">
              <a:schemeClr val="lt1"/>
            </a:fillRef>
            <a:effectRef idx="0">
              <a:schemeClr val="accent2"/>
            </a:effectRef>
            <a:fontRef idx="minor">
              <a:schemeClr val="dk1"/>
            </a:fontRef>
          </p:style>
        </p:sp>
        <p:sp>
          <p:nvSpPr>
            <p:cNvPr id="7" name="6 Rectángulo"/>
            <p:cNvSpPr/>
            <p:nvPr/>
          </p:nvSpPr>
          <p:spPr>
            <a:xfrm>
              <a:off x="839480" y="657182"/>
              <a:ext cx="8220791" cy="4790267"/>
            </a:xfrm>
            <a:prstGeom prst="rect">
              <a:avLst/>
            </a:prstGeom>
            <a:ln>
              <a:solidFill>
                <a:srgbClr val="336600"/>
              </a:solidFill>
            </a:ln>
          </p:spPr>
          <p:style>
            <a:lnRef idx="2">
              <a:schemeClr val="accent2"/>
            </a:lnRef>
            <a:fillRef idx="1">
              <a:schemeClr val="lt1"/>
            </a:fillRef>
            <a:effectRef idx="0">
              <a:schemeClr val="accent2"/>
            </a:effectRef>
            <a:fontRef idx="minor">
              <a:schemeClr val="dk1"/>
            </a:fontRef>
          </p:style>
          <p:txBody>
            <a:bodyPr spcFirstLastPara="0" vert="horz" wrap="square" lIns="80010" tIns="80010" rIns="106680" bIns="120015" numCol="1" spcCol="1270" anchor="t" anchorCtr="0">
              <a:noAutofit/>
            </a:bodyPr>
            <a:lstStyle/>
            <a:p>
              <a:pPr algn="just"/>
              <a:endParaRPr lang="es-CR" sz="1600" dirty="0">
                <a:solidFill>
                  <a:schemeClr val="accent4">
                    <a:lumMod val="85000"/>
                    <a:lumOff val="15000"/>
                  </a:schemeClr>
                </a:solidFill>
              </a:endParaRPr>
            </a:p>
            <a:p>
              <a:pPr marL="285750" indent="-285750" algn="just">
                <a:buFont typeface="Wingdings" pitchFamily="2" charset="2"/>
                <a:buChar char="v"/>
              </a:pPr>
              <a:r>
                <a:rPr lang="es-CR" sz="1600" dirty="0" smtClean="0">
                  <a:solidFill>
                    <a:schemeClr val="accent4">
                      <a:lumMod val="85000"/>
                      <a:lumOff val="15000"/>
                    </a:schemeClr>
                  </a:solidFill>
                </a:rPr>
                <a:t>Se realizó el Estudio y </a:t>
              </a:r>
              <a:r>
                <a:rPr lang="es-ES" sz="1600" dirty="0">
                  <a:solidFill>
                    <a:schemeClr val="accent4">
                      <a:lumMod val="85000"/>
                      <a:lumOff val="15000"/>
                    </a:schemeClr>
                  </a:solidFill>
                </a:rPr>
                <a:t>D</a:t>
              </a:r>
              <a:r>
                <a:rPr lang="es-ES" sz="1600" dirty="0" smtClean="0">
                  <a:solidFill>
                    <a:schemeClr val="accent4">
                      <a:lumMod val="85000"/>
                      <a:lumOff val="15000"/>
                    </a:schemeClr>
                  </a:solidFill>
                </a:rPr>
                <a:t>iseño </a:t>
              </a:r>
              <a:r>
                <a:rPr lang="es-ES" sz="1600" dirty="0">
                  <a:solidFill>
                    <a:schemeClr val="accent4">
                      <a:lumMod val="85000"/>
                      <a:lumOff val="15000"/>
                    </a:schemeClr>
                  </a:solidFill>
                </a:rPr>
                <a:t>un Centro de Datos para la 15 BAE “Paquisha”, a fin de adecuar los nuevos requerimientos físicos y tecnológicos,  concentrar el procesamiento de datos e información de todos los sistemas utilizados, de una manera sistematizada, acordes a </a:t>
              </a:r>
              <a:r>
                <a:rPr lang="es-ES" sz="1600" dirty="0" smtClean="0">
                  <a:solidFill>
                    <a:schemeClr val="accent4">
                      <a:lumMod val="85000"/>
                      <a:lumOff val="15000"/>
                    </a:schemeClr>
                  </a:solidFill>
                </a:rPr>
                <a:t>Normas de la Tier.</a:t>
              </a:r>
              <a:r>
                <a:rPr lang="es-ES" sz="1600" b="1" dirty="0" smtClean="0">
                  <a:solidFill>
                    <a:schemeClr val="accent4">
                      <a:lumMod val="85000"/>
                      <a:lumOff val="15000"/>
                    </a:schemeClr>
                  </a:solidFill>
                </a:rPr>
                <a:t> </a:t>
              </a:r>
              <a:endParaRPr lang="es-ES" sz="1600" b="1" dirty="0" smtClean="0">
                <a:solidFill>
                  <a:schemeClr val="accent4">
                    <a:lumMod val="85000"/>
                    <a:lumOff val="15000"/>
                  </a:schemeClr>
                </a:solidFill>
              </a:endParaRPr>
            </a:p>
            <a:p>
              <a:pPr marL="285750" lvl="0" indent="-285750" algn="just">
                <a:buFont typeface="Wingdings" pitchFamily="2" charset="2"/>
                <a:buChar char="v"/>
              </a:pPr>
              <a:r>
                <a:rPr lang="es-ES" sz="1600" dirty="0"/>
                <a:t>Se realizo el levantamiento </a:t>
              </a:r>
              <a:r>
                <a:rPr lang="es-ES" sz="1600" dirty="0" smtClean="0"/>
                <a:t>de la información </a:t>
              </a:r>
              <a:r>
                <a:rPr lang="es-ES" sz="1600" dirty="0"/>
                <a:t>existentes y se </a:t>
              </a:r>
              <a:r>
                <a:rPr lang="es-ES" sz="1600" dirty="0" smtClean="0"/>
                <a:t>conoció la </a:t>
              </a:r>
              <a:r>
                <a:rPr lang="es-ES" sz="1600" dirty="0"/>
                <a:t>actual </a:t>
              </a:r>
              <a:r>
                <a:rPr lang="es-ES" sz="1600" dirty="0" smtClean="0"/>
                <a:t>red de datos de la 15 BAE.</a:t>
              </a:r>
              <a:endParaRPr lang="es-ES" sz="1600" dirty="0"/>
            </a:p>
            <a:p>
              <a:pPr marL="285750" lvl="0" indent="-285750" algn="just">
                <a:buFont typeface="Wingdings" pitchFamily="2" charset="2"/>
                <a:buChar char="v"/>
              </a:pPr>
              <a:r>
                <a:rPr lang="es-ES" sz="1600" dirty="0" smtClean="0"/>
                <a:t>Se Diseñó dos propuestas de </a:t>
              </a:r>
              <a:r>
                <a:rPr lang="es-ES" sz="1600" dirty="0"/>
                <a:t>Centro de Datos considerando el espacio disponible en el edificio central tomando en cuenta las aéreas requeridas, aplicando las normas </a:t>
              </a:r>
              <a:r>
                <a:rPr lang="es-ES" sz="1600" dirty="0" smtClean="0"/>
                <a:t>y/o </a:t>
              </a:r>
              <a:r>
                <a:rPr lang="es-ES" sz="1600" dirty="0"/>
                <a:t>estándares que </a:t>
              </a:r>
              <a:r>
                <a:rPr lang="es-ES" sz="1600" dirty="0" smtClean="0"/>
                <a:t>los nivelas de la TIER II </a:t>
              </a:r>
              <a:r>
                <a:rPr lang="es-ES" sz="1600" dirty="0"/>
                <a:t>establecen</a:t>
              </a:r>
              <a:r>
                <a:rPr lang="es-ES" sz="1600" dirty="0" smtClean="0"/>
                <a:t>.</a:t>
              </a:r>
            </a:p>
            <a:p>
              <a:pPr marL="285750" lvl="0" indent="-285750" algn="just">
                <a:buFont typeface="Wingdings" pitchFamily="2" charset="2"/>
                <a:buChar char="v"/>
              </a:pPr>
              <a:r>
                <a:rPr lang="es-ES" sz="1600" dirty="0" smtClean="0"/>
                <a:t>Se hizo el análisis económico de las dos propuestas observando que la segunda es la que le conviene a la 15 BAE </a:t>
              </a:r>
            </a:p>
            <a:p>
              <a:pPr marL="285750" lvl="0" indent="-285750" algn="just">
                <a:buFont typeface="Wingdings" pitchFamily="2" charset="2"/>
                <a:buChar char="v"/>
              </a:pPr>
              <a:r>
                <a:rPr lang="es-ES" sz="1600" dirty="0" smtClean="0"/>
                <a:t>El resultado de la investigación se puso en conocimiento del comandante de la EC.15 obteniendo resultados favorables para su aprobación.</a:t>
              </a:r>
            </a:p>
            <a:p>
              <a:pPr lvl="0" algn="just"/>
              <a:endParaRPr lang="es-EC" sz="1600" dirty="0"/>
            </a:p>
            <a:p>
              <a:pPr marL="285750" indent="-285750" algn="just">
                <a:buFont typeface="Wingdings" pitchFamily="2" charset="2"/>
                <a:buChar char="v"/>
              </a:pPr>
              <a:endParaRPr lang="es-ES" sz="1600" b="1" dirty="0" smtClean="0">
                <a:solidFill>
                  <a:schemeClr val="accent4">
                    <a:lumMod val="85000"/>
                    <a:lumOff val="15000"/>
                  </a:schemeClr>
                </a:solidFill>
              </a:endParaRPr>
            </a:p>
            <a:p>
              <a:pPr marL="285750" indent="-285750" algn="just">
                <a:buFont typeface="Wingdings" pitchFamily="2" charset="2"/>
                <a:buChar char="v"/>
              </a:pPr>
              <a:endParaRPr lang="es-EC" sz="1600" dirty="0">
                <a:solidFill>
                  <a:schemeClr val="accent4">
                    <a:lumMod val="85000"/>
                    <a:lumOff val="15000"/>
                  </a:schemeClr>
                </a:solidFill>
              </a:endParaRPr>
            </a:p>
          </p:txBody>
        </p:sp>
      </p:grpSp>
      <p:sp>
        <p:nvSpPr>
          <p:cNvPr id="8" name="Rectangle 7"/>
          <p:cNvSpPr>
            <a:spLocks noChangeArrowheads="1"/>
          </p:cNvSpPr>
          <p:nvPr/>
        </p:nvSpPr>
        <p:spPr bwMode="auto">
          <a:xfrm>
            <a:off x="647779" y="692696"/>
            <a:ext cx="7929563" cy="571500"/>
          </a:xfrm>
          <a:prstGeom prst="rect">
            <a:avLst/>
          </a:prstGeom>
          <a:solidFill>
            <a:srgbClr val="336600"/>
          </a:solidFill>
          <a:ln w="9525">
            <a:noFill/>
            <a:miter lim="800000"/>
            <a:headEnd/>
            <a:tailEnd/>
          </a:ln>
          <a:effectLst>
            <a:outerShdw dist="25401" dir="2700000" algn="tl" rotWithShape="0">
              <a:srgbClr val="808080"/>
            </a:outerShdw>
          </a:effectLst>
        </p:spPr>
        <p:txBody>
          <a:bodyPr wrap="none" anchor="ctr"/>
          <a:lstStyle/>
          <a:p>
            <a:pPr algn="ctr">
              <a:defRPr/>
            </a:pPr>
            <a:r>
              <a:rPr lang="es-ES"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Black" pitchFamily="34" charset="0"/>
                <a:ea typeface="ヒラギノ角ゴ Pro W3"/>
                <a:cs typeface="ヒラギノ角ゴ Pro W3"/>
              </a:rPr>
              <a:t>CONCLUSIONES</a:t>
            </a:r>
            <a:endParaRPr lang="es-ES" sz="32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Black" pitchFamily="34" charset="0"/>
              <a:ea typeface="ヒラギノ角ゴ Pro W3"/>
              <a:cs typeface="ヒラギノ角ゴ Pro W3"/>
            </a:endParaRPr>
          </a:p>
        </p:txBody>
      </p:sp>
      <p:pic>
        <p:nvPicPr>
          <p:cNvPr id="9" name="Picture 2" descr="j0078772"/>
          <p:cNvPicPr>
            <a:picLocks noChangeAspect="1" noChangeArrowheads="1"/>
          </p:cNvPicPr>
          <p:nvPr/>
        </p:nvPicPr>
        <p:blipFill>
          <a:blip r:embed="rId2" cstate="print">
            <a:lum bright="70000" contrast="91000"/>
          </a:blip>
          <a:srcRect/>
          <a:stretch>
            <a:fillRect/>
          </a:stretch>
        </p:blipFill>
        <p:spPr bwMode="auto">
          <a:xfrm>
            <a:off x="1331640" y="404664"/>
            <a:ext cx="1475656" cy="983681"/>
          </a:xfrm>
          <a:prstGeom prst="rect">
            <a:avLst/>
          </a:prstGeom>
          <a:noFill/>
          <a:ln w="9525">
            <a:noFill/>
            <a:miter lim="800000"/>
            <a:headEnd/>
            <a:tailEnd/>
          </a:ln>
        </p:spPr>
      </p:pic>
    </p:spTree>
    <p:extLst>
      <p:ext uri="{BB962C8B-B14F-4D97-AF65-F5344CB8AC3E}">
        <p14:creationId xmlns:p14="http://schemas.microsoft.com/office/powerpoint/2010/main" xmlns="" val="1847842175"/>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
            </a:r>
            <a:br>
              <a:rPr lang="es-ES" dirty="0" smtClean="0"/>
            </a:br>
            <a:endParaRPr lang="es-ES" dirty="0"/>
          </a:p>
        </p:txBody>
      </p:sp>
      <p:sp>
        <p:nvSpPr>
          <p:cNvPr id="10" name="9 Rectángulo"/>
          <p:cNvSpPr/>
          <p:nvPr/>
        </p:nvSpPr>
        <p:spPr>
          <a:xfrm>
            <a:off x="539552" y="980729"/>
            <a:ext cx="8390166" cy="4752527"/>
          </a:xfrm>
          <a:prstGeom prst="rect">
            <a:avLst/>
          </a:prstGeom>
          <a:solidFill>
            <a:srgbClr val="336600"/>
          </a:solidFill>
          <a:ln>
            <a:solidFill>
              <a:srgbClr val="3366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285750" lvl="1" indent="-285750" algn="just" defTabSz="1600200">
              <a:lnSpc>
                <a:spcPct val="90000"/>
              </a:lnSpc>
              <a:spcAft>
                <a:spcPct val="15000"/>
              </a:spcAft>
              <a:buBlip>
                <a:blip r:embed="rId2"/>
              </a:buBlip>
            </a:pPr>
            <a:endParaRPr lang="es-ES" sz="1700" dirty="0" smtClean="0">
              <a:ln/>
              <a:solidFill>
                <a:schemeClr val="dk1"/>
              </a:solidFill>
              <a:latin typeface="Arial Narrow" pitchFamily="34" charset="0"/>
              <a:ea typeface="Times New Roman" pitchFamily="18" charset="0"/>
              <a:cs typeface="Arial" pitchFamily="34" charset="0"/>
            </a:endParaRPr>
          </a:p>
        </p:txBody>
      </p:sp>
      <p:sp>
        <p:nvSpPr>
          <p:cNvPr id="11" name="Rectangle 7"/>
          <p:cNvSpPr>
            <a:spLocks noChangeArrowheads="1"/>
          </p:cNvSpPr>
          <p:nvPr/>
        </p:nvSpPr>
        <p:spPr bwMode="auto">
          <a:xfrm>
            <a:off x="714374" y="142875"/>
            <a:ext cx="7929563" cy="571500"/>
          </a:xfrm>
          <a:prstGeom prst="rect">
            <a:avLst/>
          </a:prstGeom>
          <a:solidFill>
            <a:srgbClr val="336600"/>
          </a:solidFill>
          <a:ln w="9525">
            <a:noFill/>
            <a:miter lim="800000"/>
            <a:headEnd/>
            <a:tailEnd/>
          </a:ln>
          <a:effectLst>
            <a:outerShdw dist="25401" dir="2700000" algn="tl" rotWithShape="0">
              <a:srgbClr val="808080"/>
            </a:outerShdw>
          </a:effectLst>
        </p:spPr>
        <p:txBody>
          <a:bodyPr wrap="none" anchor="ctr"/>
          <a:lstStyle/>
          <a:p>
            <a:pPr algn="ctr">
              <a:defRPr/>
            </a:pPr>
            <a:r>
              <a:rPr lang="es-ES"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Black" pitchFamily="34" charset="0"/>
                <a:ea typeface="ヒラギノ角ゴ Pro W3"/>
                <a:cs typeface="ヒラギノ角ゴ Pro W3"/>
              </a:rPr>
              <a:t>RECOMENDACIONES</a:t>
            </a:r>
            <a:endParaRPr lang="es-ES" sz="32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Black" pitchFamily="34" charset="0"/>
              <a:ea typeface="ヒラギノ角ゴ Pro W3"/>
              <a:cs typeface="ヒラギノ角ゴ Pro W3"/>
            </a:endParaRPr>
          </a:p>
        </p:txBody>
      </p:sp>
      <p:sp>
        <p:nvSpPr>
          <p:cNvPr id="12" name="11 Rectángulo"/>
          <p:cNvSpPr/>
          <p:nvPr/>
        </p:nvSpPr>
        <p:spPr>
          <a:xfrm>
            <a:off x="323528" y="836712"/>
            <a:ext cx="8463314" cy="4690210"/>
          </a:xfrm>
          <a:prstGeom prst="rect">
            <a:avLst/>
          </a:prstGeom>
          <a:ln>
            <a:solidFill>
              <a:srgbClr val="336600"/>
            </a:solidFill>
          </a:ln>
        </p:spPr>
        <p:style>
          <a:lnRef idx="2">
            <a:schemeClr val="dk1"/>
          </a:lnRef>
          <a:fillRef idx="1">
            <a:schemeClr val="lt1"/>
          </a:fillRef>
          <a:effectRef idx="0">
            <a:schemeClr val="dk1"/>
          </a:effectRef>
          <a:fontRef idx="minor">
            <a:schemeClr val="dk1"/>
          </a:fontRef>
        </p:style>
        <p:txBody>
          <a:bodyPr spcFirstLastPara="0" vert="horz" wrap="square" lIns="30480" tIns="30480" rIns="30480" bIns="30480" numCol="1" spcCol="1270" anchor="ctr" anchorCtr="0">
            <a:noAutofit/>
          </a:bodyPr>
          <a:lstStyle/>
          <a:p>
            <a:pPr marL="285750" lvl="0" indent="-285750" algn="just">
              <a:buFont typeface="Wingdings" pitchFamily="2" charset="2"/>
              <a:buChar char="v"/>
            </a:pPr>
            <a:r>
              <a:rPr lang="es-ES" sz="1600" dirty="0" smtClean="0"/>
              <a:t>Recomendación: N° 1.</a:t>
            </a:r>
          </a:p>
          <a:p>
            <a:pPr lvl="1" algn="just"/>
            <a:r>
              <a:rPr lang="es-ES" sz="1600" dirty="0" smtClean="0"/>
              <a:t>Se  ingrese al APP (Plan Anual de Proyectos Públicos) del año 2014 para el análisis y aprobación del proyecto, para su implementación, por ajustarse a los estándares de un Centro de Datos de clasificación nivel TIER II, requerida para la 15BAE.</a:t>
            </a:r>
            <a:endParaRPr lang="es-EC" sz="1600" dirty="0" smtClean="0"/>
          </a:p>
          <a:p>
            <a:pPr marL="285750" lvl="0" indent="-285750" algn="just">
              <a:buFont typeface="Wingdings" pitchFamily="2" charset="2"/>
              <a:buChar char="v"/>
            </a:pPr>
            <a:r>
              <a:rPr lang="es-ES" sz="1600" dirty="0"/>
              <a:t>Recomendación: N° </a:t>
            </a:r>
            <a:r>
              <a:rPr lang="es-ES" sz="1600" dirty="0" smtClean="0"/>
              <a:t>2.</a:t>
            </a:r>
            <a:endParaRPr lang="es-ES" sz="1600" dirty="0"/>
          </a:p>
          <a:p>
            <a:pPr lvl="1" algn="just"/>
            <a:r>
              <a:rPr lang="es-ES" sz="1600" dirty="0"/>
              <a:t>Se  </a:t>
            </a:r>
            <a:r>
              <a:rPr lang="es-ES" sz="1600" dirty="0" smtClean="0"/>
              <a:t>considere la reubicación de las oficinas del Escuadro de Comunicaciones N°15 «Paquisha», como prioritario, para salvaguardar la integridad de los señores Voluntarios y Servidores Públicos que laboran en el lugar.</a:t>
            </a:r>
            <a:endParaRPr lang="es-EC" sz="1600" dirty="0"/>
          </a:p>
          <a:p>
            <a:pPr marL="285750" lvl="0" indent="-285750" algn="just">
              <a:buFont typeface="Wingdings" pitchFamily="2" charset="2"/>
              <a:buChar char="v"/>
            </a:pPr>
            <a:r>
              <a:rPr lang="es-ES" sz="1600" dirty="0"/>
              <a:t>Recomendación: N° 3</a:t>
            </a:r>
          </a:p>
          <a:p>
            <a:pPr lvl="1" algn="just"/>
            <a:r>
              <a:rPr lang="es-ES" sz="1600" dirty="0"/>
              <a:t>Se  considere </a:t>
            </a:r>
            <a:r>
              <a:rPr lang="es-ES" sz="1600" dirty="0" smtClean="0"/>
              <a:t>el </a:t>
            </a:r>
            <a:r>
              <a:rPr lang="es-ES" sz="1600" dirty="0"/>
              <a:t>área de servidores según normas técnicas establecidas dimensionado así los suministros de energía, seguridad, ancho de banda, enlaces a las diferentes oficinas y redes de la </a:t>
            </a:r>
            <a:r>
              <a:rPr lang="es-ES" sz="1600" dirty="0" smtClean="0"/>
              <a:t>Brigada</a:t>
            </a:r>
          </a:p>
          <a:p>
            <a:pPr marL="285750" lvl="0" indent="-285750" algn="just">
              <a:buFont typeface="Wingdings" pitchFamily="2" charset="2"/>
              <a:buChar char="v"/>
            </a:pPr>
            <a:r>
              <a:rPr lang="es-ES" sz="1600" dirty="0"/>
              <a:t>Recomendación: N° </a:t>
            </a:r>
            <a:r>
              <a:rPr lang="es-ES" sz="1600" dirty="0" smtClean="0"/>
              <a:t>4</a:t>
            </a:r>
            <a:endParaRPr lang="es-ES" sz="1600" dirty="0"/>
          </a:p>
          <a:p>
            <a:pPr lvl="1" algn="just"/>
            <a:r>
              <a:rPr lang="es-ES" sz="1600" dirty="0"/>
              <a:t>Se  considere </a:t>
            </a:r>
            <a:r>
              <a:rPr lang="es-ES" sz="1600" dirty="0" smtClean="0"/>
              <a:t>integrar los servidores en uso, que se encuentran  dispersos en distintas aéreas, al  nuevo centro de Datos, mediante la adquisición de nuevo servidores que ofrecen las bondades de virtualización.</a:t>
            </a:r>
            <a:endParaRPr lang="es-EC" sz="1600" dirty="0"/>
          </a:p>
        </p:txBody>
      </p:sp>
      <p:sp>
        <p:nvSpPr>
          <p:cNvPr id="8" name="7 Rectángulo"/>
          <p:cNvSpPr/>
          <p:nvPr/>
        </p:nvSpPr>
        <p:spPr>
          <a:xfrm>
            <a:off x="5364088" y="6381328"/>
            <a:ext cx="1205573" cy="37942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3" action="ppaction://hlinksldjump"/>
              </a:rPr>
              <a:t>MENU</a:t>
            </a:r>
            <a:endParaRPr lang="es-EC" dirty="0">
              <a:solidFill>
                <a:srgbClr val="FF0000"/>
              </a:solidFill>
            </a:endParaRPr>
          </a:p>
        </p:txBody>
      </p:sp>
    </p:spTree>
    <p:extLst>
      <p:ext uri="{BB962C8B-B14F-4D97-AF65-F5344CB8AC3E}">
        <p14:creationId xmlns:p14="http://schemas.microsoft.com/office/powerpoint/2010/main" xmlns="" val="1005366200"/>
      </p:ext>
    </p:extLst>
  </p:cSld>
  <p:clrMapOvr>
    <a:masterClrMapping/>
  </p:clrMapOvr>
  <p:transition spd="med">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323528" y="2357430"/>
            <a:ext cx="8496944" cy="3591850"/>
          </a:xfrm>
          <a:ln w="152400">
            <a:solidFill>
              <a:srgbClr val="336600"/>
            </a:solidFill>
          </a:ln>
        </p:spPr>
        <p:style>
          <a:lnRef idx="2">
            <a:schemeClr val="dk1"/>
          </a:lnRef>
          <a:fillRef idx="1">
            <a:schemeClr val="lt1"/>
          </a:fillRef>
          <a:effectRef idx="0">
            <a:schemeClr val="dk1"/>
          </a:effectRef>
          <a:fontRef idx="minor">
            <a:schemeClr val="dk1"/>
          </a:fontRef>
        </p:style>
        <p:txBody>
          <a:bodyPr>
            <a:noAutofit/>
          </a:bodyPr>
          <a:lstStyle/>
          <a:p>
            <a:pPr marL="0" indent="0" algn="just">
              <a:buNone/>
            </a:pPr>
            <a:endParaRPr lang="es-ES" sz="1600" dirty="0" smtClean="0">
              <a:solidFill>
                <a:schemeClr val="tx1"/>
              </a:solidFill>
            </a:endParaRPr>
          </a:p>
          <a:p>
            <a:pPr marL="0" indent="0" algn="just">
              <a:buNone/>
            </a:pPr>
            <a:endParaRPr lang="es-ES" sz="1600" dirty="0" smtClean="0"/>
          </a:p>
          <a:p>
            <a:pPr marL="0" indent="0" algn="just">
              <a:buNone/>
            </a:pPr>
            <a:r>
              <a:rPr lang="es-ES" sz="1600" dirty="0">
                <a:solidFill>
                  <a:schemeClr val="tx1"/>
                </a:solidFill>
              </a:rPr>
              <a:t> </a:t>
            </a:r>
            <a:br>
              <a:rPr lang="es-ES" sz="1600" dirty="0">
                <a:solidFill>
                  <a:schemeClr val="tx1"/>
                </a:solidFill>
              </a:rPr>
            </a:br>
            <a:r>
              <a:rPr lang="es-ES" sz="1600" b="1" dirty="0">
                <a:solidFill>
                  <a:schemeClr val="tx1"/>
                </a:solidFill>
              </a:rPr>
              <a:t> </a:t>
            </a:r>
            <a:r>
              <a:rPr lang="es-ES" sz="1600" dirty="0">
                <a:solidFill>
                  <a:schemeClr val="tx1"/>
                </a:solidFill>
              </a:rPr>
              <a:t/>
            </a:r>
            <a:br>
              <a:rPr lang="es-ES" sz="1600" dirty="0">
                <a:solidFill>
                  <a:schemeClr val="tx1"/>
                </a:solidFill>
              </a:rPr>
            </a:br>
            <a:endParaRPr lang="es-ES" sz="1600" dirty="0">
              <a:solidFill>
                <a:schemeClr val="tx1"/>
              </a:solidFill>
            </a:endParaRPr>
          </a:p>
        </p:txBody>
      </p:sp>
      <p:sp>
        <p:nvSpPr>
          <p:cNvPr id="6" name="Rectangle 7"/>
          <p:cNvSpPr>
            <a:spLocks noChangeArrowheads="1"/>
          </p:cNvSpPr>
          <p:nvPr/>
        </p:nvSpPr>
        <p:spPr bwMode="auto">
          <a:xfrm>
            <a:off x="707107" y="44624"/>
            <a:ext cx="7929563" cy="571500"/>
          </a:xfrm>
          <a:prstGeom prst="rect">
            <a:avLst/>
          </a:prstGeom>
          <a:solidFill>
            <a:srgbClr val="336600"/>
          </a:solidFill>
          <a:ln w="9525">
            <a:noFill/>
            <a:miter lim="800000"/>
            <a:headEnd/>
            <a:tailEnd/>
          </a:ln>
          <a:effectLst>
            <a:outerShdw dist="25401" dir="2700000" algn="tl" rotWithShape="0">
              <a:srgbClr val="808080"/>
            </a:outerShdw>
          </a:effectLst>
        </p:spPr>
        <p:txBody>
          <a:bodyPr wrap="none" anchor="ctr"/>
          <a:lstStyle/>
          <a:p>
            <a:pPr algn="ctr">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rPr>
              <a:t>INTRODUCCIÓN</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endParaRPr>
          </a:p>
        </p:txBody>
      </p:sp>
      <p:sp>
        <p:nvSpPr>
          <p:cNvPr id="7" name="6 Rectángulo"/>
          <p:cNvSpPr/>
          <p:nvPr/>
        </p:nvSpPr>
        <p:spPr>
          <a:xfrm>
            <a:off x="5364088" y="6381328"/>
            <a:ext cx="1205573" cy="37942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2" action="ppaction://hlinksldjump"/>
              </a:rPr>
              <a:t>MENU</a:t>
            </a:r>
            <a:endParaRPr lang="es-EC" dirty="0">
              <a:solidFill>
                <a:srgbClr val="FF0000"/>
              </a:solidFill>
            </a:endParaRPr>
          </a:p>
        </p:txBody>
      </p:sp>
      <p:pic>
        <p:nvPicPr>
          <p:cNvPr id="18434" name="Picture 2" descr="https://encrypted-tbn0.gstatic.com/images?q=tbn:ANd9GcTjWLdrIPad6bzH5dopIbFkZTfbn5BKBHL24V7EJ-lg6kBQ-uFR7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78172" y="642918"/>
            <a:ext cx="7066236" cy="16561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nvGrpSpPr>
          <p:cNvPr id="10" name="9 Grupo"/>
          <p:cNvGrpSpPr/>
          <p:nvPr/>
        </p:nvGrpSpPr>
        <p:grpSpPr>
          <a:xfrm>
            <a:off x="467544" y="4221088"/>
            <a:ext cx="8280920" cy="1512168"/>
            <a:chOff x="467544" y="4005064"/>
            <a:chExt cx="8280920" cy="1512168"/>
          </a:xfrm>
        </p:grpSpPr>
        <p:sp>
          <p:nvSpPr>
            <p:cNvPr id="3" name="2 Flecha a la derecha con muesca"/>
            <p:cNvSpPr/>
            <p:nvPr/>
          </p:nvSpPr>
          <p:spPr>
            <a:xfrm>
              <a:off x="467544" y="4387276"/>
              <a:ext cx="1128589" cy="478312"/>
            </a:xfrm>
            <a:prstGeom prst="notchedRightArrow">
              <a:avLst/>
            </a:prstGeom>
            <a:solidFill>
              <a:schemeClr val="accent1">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1050" dirty="0" smtClean="0">
                  <a:solidFill>
                    <a:srgbClr val="336600"/>
                  </a:solidFill>
                </a:rPr>
                <a:t>SE BUSCA</a:t>
              </a:r>
              <a:endParaRPr lang="es-EC" sz="1050" dirty="0">
                <a:solidFill>
                  <a:srgbClr val="336600"/>
                </a:solidFill>
              </a:endParaRPr>
            </a:p>
          </p:txBody>
        </p:sp>
        <p:sp>
          <p:nvSpPr>
            <p:cNvPr id="8" name="7 Rectángulo redondeado"/>
            <p:cNvSpPr/>
            <p:nvPr/>
          </p:nvSpPr>
          <p:spPr>
            <a:xfrm>
              <a:off x="1547664" y="4005064"/>
              <a:ext cx="1440160" cy="151216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rgbClr val="0070C0"/>
                  </a:solidFill>
                </a:rPr>
                <a:t>IMPLEMENTAR FOMENTAR</a:t>
              </a:r>
            </a:p>
            <a:p>
              <a:pPr algn="ctr"/>
              <a:endParaRPr lang="es-EC" sz="1200" b="1" dirty="0">
                <a:solidFill>
                  <a:srgbClr val="0070C0"/>
                </a:solidFill>
              </a:endParaRPr>
            </a:p>
            <a:p>
              <a:pPr marL="171450" indent="-171450" algn="just">
                <a:buFont typeface="Arial" pitchFamily="34" charset="0"/>
                <a:buChar char="•"/>
              </a:pPr>
              <a:r>
                <a:rPr lang="es-EC" sz="900" b="1" dirty="0" smtClean="0">
                  <a:solidFill>
                    <a:schemeClr val="accent4">
                      <a:lumMod val="85000"/>
                      <a:lumOff val="15000"/>
                    </a:schemeClr>
                  </a:solidFill>
                </a:rPr>
                <a:t>NORMAS</a:t>
              </a:r>
            </a:p>
            <a:p>
              <a:pPr marL="171450" indent="-171450" algn="just">
                <a:buFont typeface="Arial" pitchFamily="34" charset="0"/>
                <a:buChar char="•"/>
              </a:pPr>
              <a:r>
                <a:rPr lang="es-EC" sz="900" b="1" dirty="0" smtClean="0">
                  <a:solidFill>
                    <a:schemeClr val="accent4">
                      <a:lumMod val="85000"/>
                      <a:lumOff val="15000"/>
                    </a:schemeClr>
                  </a:solidFill>
                </a:rPr>
                <a:t>POLITICAS DE SEGURIDAD</a:t>
              </a:r>
              <a:endParaRPr lang="es-EC" sz="900" b="1" dirty="0">
                <a:solidFill>
                  <a:schemeClr val="accent4">
                    <a:lumMod val="85000"/>
                    <a:lumOff val="15000"/>
                  </a:schemeClr>
                </a:solidFill>
              </a:endParaRPr>
            </a:p>
          </p:txBody>
        </p:sp>
        <p:sp>
          <p:nvSpPr>
            <p:cNvPr id="9" name="8 Flecha izquierda y derecha"/>
            <p:cNvSpPr/>
            <p:nvPr/>
          </p:nvSpPr>
          <p:spPr>
            <a:xfrm>
              <a:off x="2915816" y="4365104"/>
              <a:ext cx="1504280" cy="612068"/>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smtClean="0">
                  <a:solidFill>
                    <a:schemeClr val="accent4">
                      <a:lumMod val="85000"/>
                      <a:lumOff val="15000"/>
                    </a:schemeClr>
                  </a:solidFill>
                </a:rPr>
                <a:t>MEDIO DE COMUCINCACION</a:t>
              </a:r>
              <a:endParaRPr lang="es-EC" b="1" dirty="0">
                <a:solidFill>
                  <a:schemeClr val="accent4">
                    <a:lumMod val="85000"/>
                    <a:lumOff val="15000"/>
                  </a:schemeClr>
                </a:solidFill>
              </a:endParaRPr>
            </a:p>
          </p:txBody>
        </p:sp>
        <p:sp>
          <p:nvSpPr>
            <p:cNvPr id="11" name="10 Flecha izquierda y derecha"/>
            <p:cNvSpPr/>
            <p:nvPr/>
          </p:nvSpPr>
          <p:spPr>
            <a:xfrm>
              <a:off x="5894866" y="4437112"/>
              <a:ext cx="1269422" cy="468052"/>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solidFill>
                    <a:schemeClr val="accent4">
                      <a:lumMod val="85000"/>
                      <a:lumOff val="15000"/>
                    </a:schemeClr>
                  </a:solidFill>
                </a:rPr>
                <a:t>REGULAN</a:t>
              </a:r>
              <a:endParaRPr lang="es-EC" sz="1600" b="1" dirty="0">
                <a:solidFill>
                  <a:schemeClr val="accent4">
                    <a:lumMod val="85000"/>
                    <a:lumOff val="15000"/>
                  </a:schemeClr>
                </a:solidFill>
              </a:endParaRPr>
            </a:p>
          </p:txBody>
        </p:sp>
        <p:sp>
          <p:nvSpPr>
            <p:cNvPr id="12" name="11 Rectángulo redondeado"/>
            <p:cNvSpPr/>
            <p:nvPr/>
          </p:nvSpPr>
          <p:spPr>
            <a:xfrm>
              <a:off x="4355976" y="4149080"/>
              <a:ext cx="1538890" cy="115212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itchFamily="34" charset="0"/>
                <a:buChar char="•"/>
              </a:pPr>
              <a:r>
                <a:rPr lang="es-EC" sz="900" b="1" dirty="0" smtClean="0">
                  <a:solidFill>
                    <a:schemeClr val="accent4">
                      <a:lumMod val="85000"/>
                      <a:lumOff val="15000"/>
                    </a:schemeClr>
                  </a:solidFill>
                </a:rPr>
                <a:t>REGLAS</a:t>
              </a:r>
            </a:p>
            <a:p>
              <a:pPr marL="171450" indent="-171450" algn="just">
                <a:buFont typeface="Arial" pitchFamily="34" charset="0"/>
                <a:buChar char="•"/>
              </a:pPr>
              <a:r>
                <a:rPr lang="es-EC" sz="900" b="1" dirty="0" smtClean="0">
                  <a:solidFill>
                    <a:schemeClr val="accent4">
                      <a:lumMod val="85000"/>
                      <a:lumOff val="15000"/>
                    </a:schemeClr>
                  </a:solidFill>
                </a:rPr>
                <a:t>NORMAS</a:t>
              </a:r>
            </a:p>
            <a:p>
              <a:pPr marL="171450" indent="-171450" algn="just">
                <a:buFont typeface="Arial" pitchFamily="34" charset="0"/>
                <a:buChar char="•"/>
              </a:pPr>
              <a:r>
                <a:rPr lang="es-EC" sz="900" b="1" dirty="0" smtClean="0">
                  <a:solidFill>
                    <a:schemeClr val="accent4">
                      <a:lumMod val="85000"/>
                      <a:lumOff val="15000"/>
                    </a:schemeClr>
                  </a:solidFill>
                </a:rPr>
                <a:t>CONTROL</a:t>
              </a:r>
              <a:endParaRPr lang="es-EC" sz="900" b="1" dirty="0">
                <a:solidFill>
                  <a:schemeClr val="accent4">
                    <a:lumMod val="85000"/>
                    <a:lumOff val="15000"/>
                  </a:schemeClr>
                </a:solidFill>
              </a:endParaRPr>
            </a:p>
            <a:p>
              <a:pPr marL="171450" indent="-171450" algn="just">
                <a:buFont typeface="Arial" pitchFamily="34" charset="0"/>
                <a:buChar char="•"/>
              </a:pPr>
              <a:r>
                <a:rPr lang="es-EC" sz="900" b="1" dirty="0" smtClean="0">
                  <a:solidFill>
                    <a:schemeClr val="accent4">
                      <a:lumMod val="85000"/>
                      <a:lumOff val="15000"/>
                    </a:schemeClr>
                  </a:solidFill>
                </a:rPr>
                <a:t>PROCESAMIENTO</a:t>
              </a:r>
              <a:endParaRPr lang="es-EC" dirty="0"/>
            </a:p>
          </p:txBody>
        </p:sp>
        <p:sp>
          <p:nvSpPr>
            <p:cNvPr id="14" name="13 Rectángulo redondeado"/>
            <p:cNvSpPr/>
            <p:nvPr/>
          </p:nvSpPr>
          <p:spPr>
            <a:xfrm>
              <a:off x="7164288" y="4077072"/>
              <a:ext cx="1584176" cy="115212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rgbClr val="336600"/>
                  </a:solidFill>
                </a:rPr>
                <a:t>CENTRO DATOS</a:t>
              </a:r>
            </a:p>
            <a:p>
              <a:pPr algn="ctr"/>
              <a:endParaRPr lang="es-EC" sz="900" b="1" dirty="0" smtClean="0">
                <a:solidFill>
                  <a:srgbClr val="336600"/>
                </a:solidFill>
              </a:endParaRPr>
            </a:p>
            <a:p>
              <a:pPr marL="171450" indent="-171450" algn="just">
                <a:buFont typeface="Arial" pitchFamily="34" charset="0"/>
                <a:buChar char="•"/>
              </a:pPr>
              <a:r>
                <a:rPr lang="es-EC" sz="900" b="1" dirty="0" smtClean="0">
                  <a:solidFill>
                    <a:schemeClr val="accent4">
                      <a:lumMod val="85000"/>
                      <a:lumOff val="15000"/>
                    </a:schemeClr>
                  </a:solidFill>
                </a:rPr>
                <a:t>PREVENGA</a:t>
              </a:r>
            </a:p>
            <a:p>
              <a:pPr marL="171450" indent="-171450" algn="just">
                <a:buFont typeface="Arial" pitchFamily="34" charset="0"/>
                <a:buChar char="•"/>
              </a:pPr>
              <a:r>
                <a:rPr lang="es-EC" sz="900" b="1" dirty="0" smtClean="0">
                  <a:solidFill>
                    <a:schemeClr val="accent4">
                      <a:lumMod val="85000"/>
                      <a:lumOff val="15000"/>
                    </a:schemeClr>
                  </a:solidFill>
                </a:rPr>
                <a:t>PROTEJA</a:t>
              </a:r>
            </a:p>
            <a:p>
              <a:pPr marL="171450" indent="-171450" algn="just">
                <a:buFont typeface="Arial" pitchFamily="34" charset="0"/>
                <a:buChar char="•"/>
              </a:pPr>
              <a:r>
                <a:rPr lang="es-EC" sz="900" b="1" dirty="0" smtClean="0">
                  <a:solidFill>
                    <a:schemeClr val="accent4">
                      <a:lumMod val="85000"/>
                      <a:lumOff val="15000"/>
                    </a:schemeClr>
                  </a:solidFill>
                </a:rPr>
                <a:t>MANTENGA LOS RIESGOS DE SEGURIDAD</a:t>
              </a:r>
              <a:endParaRPr lang="es-EC" dirty="0"/>
            </a:p>
          </p:txBody>
        </p:sp>
      </p:grpSp>
      <p:grpSp>
        <p:nvGrpSpPr>
          <p:cNvPr id="25" name="24 Grupo"/>
          <p:cNvGrpSpPr/>
          <p:nvPr/>
        </p:nvGrpSpPr>
        <p:grpSpPr>
          <a:xfrm>
            <a:off x="500034" y="2571744"/>
            <a:ext cx="8143932" cy="1358452"/>
            <a:chOff x="500034" y="2571744"/>
            <a:chExt cx="8143932" cy="1358452"/>
          </a:xfrm>
        </p:grpSpPr>
        <p:sp>
          <p:nvSpPr>
            <p:cNvPr id="15" name="14 Rectángulo redondeado"/>
            <p:cNvSpPr/>
            <p:nvPr/>
          </p:nvSpPr>
          <p:spPr>
            <a:xfrm>
              <a:off x="2643174" y="2857496"/>
              <a:ext cx="1785950" cy="86637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r>
                <a:rPr lang="es-EC" sz="900" b="1" dirty="0" smtClean="0">
                  <a:solidFill>
                    <a:schemeClr val="accent4">
                      <a:lumMod val="85000"/>
                      <a:lumOff val="15000"/>
                    </a:schemeClr>
                  </a:solidFill>
                </a:rPr>
                <a:t>SERVICIOS QUE PRESTAN</a:t>
              </a:r>
            </a:p>
            <a:p>
              <a:pPr marL="171450" indent="-171450" algn="just"/>
              <a:endParaRPr lang="es-EC" sz="900" b="1" dirty="0" smtClean="0">
                <a:solidFill>
                  <a:schemeClr val="accent4">
                    <a:lumMod val="85000"/>
                    <a:lumOff val="15000"/>
                  </a:schemeClr>
                </a:solidFill>
              </a:endParaRPr>
            </a:p>
            <a:p>
              <a:pPr marL="171450" indent="-171450" algn="just">
                <a:buFont typeface="Arial" pitchFamily="34" charset="0"/>
                <a:buChar char="•"/>
              </a:pPr>
              <a:r>
                <a:rPr lang="es-EC" sz="900" b="1" dirty="0" smtClean="0">
                  <a:solidFill>
                    <a:schemeClr val="accent4">
                      <a:lumMod val="85000"/>
                      <a:lumOff val="15000"/>
                    </a:schemeClr>
                  </a:solidFill>
                </a:rPr>
                <a:t>PRIORIDADES Y OBJETIVOS</a:t>
              </a:r>
              <a:endParaRPr lang="es-EC" dirty="0"/>
            </a:p>
          </p:txBody>
        </p:sp>
        <p:grpSp>
          <p:nvGrpSpPr>
            <p:cNvPr id="19" name="18 Grupo"/>
            <p:cNvGrpSpPr/>
            <p:nvPr/>
          </p:nvGrpSpPr>
          <p:grpSpPr>
            <a:xfrm>
              <a:off x="500034" y="2571744"/>
              <a:ext cx="1714512" cy="1358452"/>
              <a:chOff x="857224" y="2857496"/>
              <a:chExt cx="1714512" cy="1358452"/>
            </a:xfrm>
          </p:grpSpPr>
          <p:grpSp>
            <p:nvGrpSpPr>
              <p:cNvPr id="17" name="16 Grupo"/>
              <p:cNvGrpSpPr/>
              <p:nvPr/>
            </p:nvGrpSpPr>
            <p:grpSpPr>
              <a:xfrm>
                <a:off x="857224" y="2857496"/>
                <a:ext cx="1714512" cy="1355125"/>
                <a:chOff x="857224" y="2857496"/>
                <a:chExt cx="1714512" cy="1355125"/>
              </a:xfrm>
            </p:grpSpPr>
            <p:pic>
              <p:nvPicPr>
                <p:cNvPr id="13" name="12 Imagen" descr="NUCLEO.jpg"/>
                <p:cNvPicPr>
                  <a:picLocks noChangeAspect="1"/>
                </p:cNvPicPr>
                <p:nvPr/>
              </p:nvPicPr>
              <p:blipFill>
                <a:blip r:embed="rId4"/>
                <a:stretch>
                  <a:fillRect/>
                </a:stretch>
              </p:blipFill>
              <p:spPr>
                <a:xfrm>
                  <a:off x="857224" y="3071810"/>
                  <a:ext cx="1714512" cy="11408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15 CuadroTexto"/>
                <p:cNvSpPr txBox="1"/>
                <p:nvPr/>
              </p:nvSpPr>
              <p:spPr>
                <a:xfrm>
                  <a:off x="1071538" y="2857496"/>
                  <a:ext cx="1428760" cy="246221"/>
                </a:xfrm>
                <a:prstGeom prst="rect">
                  <a:avLst/>
                </a:prstGeom>
                <a:noFill/>
              </p:spPr>
              <p:txBody>
                <a:bodyPr wrap="square" rtlCol="0">
                  <a:spAutoFit/>
                </a:bodyPr>
                <a:lstStyle/>
                <a:p>
                  <a:r>
                    <a:rPr lang="es-EC" sz="1000" b="1" dirty="0" smtClean="0">
                      <a:solidFill>
                        <a:srgbClr val="336600"/>
                      </a:solidFill>
                    </a:rPr>
                    <a:t>CENTRO DE DATOS</a:t>
                  </a:r>
                  <a:endParaRPr lang="es-EC" sz="1000" b="1" dirty="0">
                    <a:solidFill>
                      <a:srgbClr val="336600"/>
                    </a:solidFill>
                  </a:endParaRPr>
                </a:p>
              </p:txBody>
            </p:sp>
          </p:grpSp>
          <p:sp>
            <p:nvSpPr>
              <p:cNvPr id="18" name="17 CuadroTexto"/>
              <p:cNvSpPr txBox="1"/>
              <p:nvPr/>
            </p:nvSpPr>
            <p:spPr>
              <a:xfrm>
                <a:off x="1357290" y="4000504"/>
                <a:ext cx="1214446" cy="215444"/>
              </a:xfrm>
              <a:prstGeom prst="rect">
                <a:avLst/>
              </a:prstGeom>
              <a:noFill/>
            </p:spPr>
            <p:txBody>
              <a:bodyPr wrap="square" rtlCol="0">
                <a:spAutoFit/>
              </a:bodyPr>
              <a:lstStyle/>
              <a:p>
                <a:r>
                  <a:rPr lang="es-EC" sz="800" b="1" dirty="0" smtClean="0">
                    <a:solidFill>
                      <a:srgbClr val="336600"/>
                    </a:solidFill>
                  </a:rPr>
                  <a:t>15 BAE “PAQUISHA”</a:t>
                </a:r>
                <a:endParaRPr lang="es-EC" sz="800" b="1" dirty="0">
                  <a:solidFill>
                    <a:srgbClr val="336600"/>
                  </a:solidFill>
                </a:endParaRPr>
              </a:p>
            </p:txBody>
          </p:sp>
        </p:grpSp>
        <p:sp>
          <p:nvSpPr>
            <p:cNvPr id="20" name="19 Rectángulo redondeado"/>
            <p:cNvSpPr/>
            <p:nvPr/>
          </p:nvSpPr>
          <p:spPr>
            <a:xfrm>
              <a:off x="4786314" y="2857496"/>
              <a:ext cx="1571636" cy="86637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r>
                <a:rPr lang="es-EC" sz="900" b="1" dirty="0" smtClean="0">
                  <a:solidFill>
                    <a:schemeClr val="accent4">
                      <a:lumMod val="85000"/>
                      <a:lumOff val="15000"/>
                    </a:schemeClr>
                  </a:solidFill>
                </a:rPr>
                <a:t>LA IMPORTANCÍA DEL</a:t>
              </a:r>
            </a:p>
            <a:p>
              <a:pPr marL="171450" indent="-171450"/>
              <a:r>
                <a:rPr lang="es-EC" sz="900" b="1" dirty="0" smtClean="0">
                  <a:solidFill>
                    <a:schemeClr val="accent4">
                      <a:lumMod val="85000"/>
                      <a:lumOff val="15000"/>
                    </a:schemeClr>
                  </a:solidFill>
                </a:rPr>
                <a:t>ESTUDIO, DISEÑO Y REUBICACÍON </a:t>
              </a:r>
              <a:endParaRPr lang="es-EC" dirty="0"/>
            </a:p>
          </p:txBody>
        </p:sp>
        <p:sp>
          <p:nvSpPr>
            <p:cNvPr id="21" name="20 Rectángulo redondeado"/>
            <p:cNvSpPr/>
            <p:nvPr/>
          </p:nvSpPr>
          <p:spPr>
            <a:xfrm>
              <a:off x="6786578" y="2857496"/>
              <a:ext cx="1857388" cy="86637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r>
                <a:rPr lang="es-EC" sz="900" b="1" dirty="0" smtClean="0">
                  <a:solidFill>
                    <a:schemeClr val="accent4">
                      <a:lumMod val="85000"/>
                      <a:lumOff val="15000"/>
                    </a:schemeClr>
                  </a:solidFill>
                </a:rPr>
                <a:t>INFORMACIÓN DE MANERA:</a:t>
              </a:r>
            </a:p>
            <a:p>
              <a:pPr marL="171450" indent="-171450" algn="just">
                <a:buFont typeface="Arial" pitchFamily="34" charset="0"/>
                <a:buChar char="•"/>
              </a:pPr>
              <a:r>
                <a:rPr lang="es-EC" sz="900" b="1" dirty="0" smtClean="0">
                  <a:solidFill>
                    <a:schemeClr val="accent4">
                      <a:lumMod val="85000"/>
                      <a:lumOff val="15000"/>
                    </a:schemeClr>
                  </a:solidFill>
                </a:rPr>
                <a:t>VERAZ</a:t>
              </a:r>
            </a:p>
            <a:p>
              <a:pPr marL="171450" indent="-171450" algn="just">
                <a:buFont typeface="Arial" pitchFamily="34" charset="0"/>
                <a:buChar char="•"/>
              </a:pPr>
              <a:r>
                <a:rPr lang="es-EC" sz="900" b="1" dirty="0" smtClean="0">
                  <a:solidFill>
                    <a:schemeClr val="accent4">
                      <a:lumMod val="85000"/>
                      <a:lumOff val="15000"/>
                    </a:schemeClr>
                  </a:solidFill>
                </a:rPr>
                <a:t>OPORTUNIDAD</a:t>
              </a:r>
            </a:p>
            <a:p>
              <a:pPr marL="171450" indent="-171450" algn="just">
                <a:buFont typeface="Arial" pitchFamily="34" charset="0"/>
                <a:buChar char="•"/>
              </a:pPr>
              <a:r>
                <a:rPr lang="es-EC" sz="900" b="1" dirty="0" smtClean="0">
                  <a:solidFill>
                    <a:schemeClr val="accent4">
                      <a:lumMod val="85000"/>
                      <a:lumOff val="15000"/>
                    </a:schemeClr>
                  </a:solidFill>
                </a:rPr>
                <a:t>EN TIEMPO Y FORMA REAL</a:t>
              </a:r>
              <a:endParaRPr lang="es-EC" dirty="0"/>
            </a:p>
          </p:txBody>
        </p:sp>
        <p:sp>
          <p:nvSpPr>
            <p:cNvPr id="22" name="21 Flecha a la derecha con muesca"/>
            <p:cNvSpPr/>
            <p:nvPr/>
          </p:nvSpPr>
          <p:spPr>
            <a:xfrm>
              <a:off x="2214546" y="3143248"/>
              <a:ext cx="428628" cy="285752"/>
            </a:xfrm>
            <a:prstGeom prst="notchedRightArrow">
              <a:avLst/>
            </a:prstGeom>
            <a:solidFill>
              <a:schemeClr val="accent1">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sz="1050" dirty="0">
                <a:solidFill>
                  <a:srgbClr val="336600"/>
                </a:solidFill>
              </a:endParaRPr>
            </a:p>
          </p:txBody>
        </p:sp>
        <p:sp>
          <p:nvSpPr>
            <p:cNvPr id="23" name="22 Flecha a la derecha con muesca"/>
            <p:cNvSpPr/>
            <p:nvPr/>
          </p:nvSpPr>
          <p:spPr>
            <a:xfrm>
              <a:off x="4357686" y="3143248"/>
              <a:ext cx="428628" cy="285752"/>
            </a:xfrm>
            <a:prstGeom prst="notchedRightArrow">
              <a:avLst/>
            </a:prstGeom>
            <a:solidFill>
              <a:schemeClr val="accent1">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sz="1050" dirty="0">
                <a:solidFill>
                  <a:srgbClr val="336600"/>
                </a:solidFill>
              </a:endParaRPr>
            </a:p>
          </p:txBody>
        </p:sp>
        <p:sp>
          <p:nvSpPr>
            <p:cNvPr id="24" name="23 Flecha a la derecha con muesca"/>
            <p:cNvSpPr/>
            <p:nvPr/>
          </p:nvSpPr>
          <p:spPr>
            <a:xfrm>
              <a:off x="6357950" y="3143248"/>
              <a:ext cx="428628" cy="285752"/>
            </a:xfrm>
            <a:prstGeom prst="notchedRightArrow">
              <a:avLst/>
            </a:prstGeom>
            <a:solidFill>
              <a:schemeClr val="accent1">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sz="1050" dirty="0">
                <a:solidFill>
                  <a:srgbClr val="336600"/>
                </a:solidFill>
              </a:endParaRPr>
            </a:p>
          </p:txBody>
        </p:sp>
      </p:grpSp>
    </p:spTree>
    <p:extLst>
      <p:ext uri="{BB962C8B-B14F-4D97-AF65-F5344CB8AC3E}">
        <p14:creationId xmlns:p14="http://schemas.microsoft.com/office/powerpoint/2010/main" xmlns="" val="332214288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p:cNvSpPr>
            <a:spLocks noGrp="1"/>
          </p:cNvSpPr>
          <p:nvPr>
            <p:ph idx="1"/>
          </p:nvPr>
        </p:nvSpPr>
        <p:spPr bwMode="auto">
          <a:xfrm>
            <a:off x="571500" y="836712"/>
            <a:ext cx="8572500" cy="4752528"/>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s-ES" dirty="0" smtClean="0">
              <a:solidFill>
                <a:schemeClr val="tx1"/>
              </a:solidFill>
              <a:latin typeface="Antique Olive Compact" pitchFamily="34" charset="0"/>
            </a:endParaRPr>
          </a:p>
          <a:p>
            <a:pPr>
              <a:buFontTx/>
              <a:buNone/>
            </a:pPr>
            <a:endParaRPr lang="es-ES" dirty="0" smtClean="0">
              <a:solidFill>
                <a:schemeClr val="tx1"/>
              </a:solidFill>
              <a:latin typeface="Antique Olive Compact" pitchFamily="34" charset="0"/>
            </a:endParaRPr>
          </a:p>
          <a:p>
            <a:pPr>
              <a:buFontTx/>
              <a:buNone/>
            </a:pPr>
            <a:endParaRPr lang="es-ES" dirty="0" smtClean="0">
              <a:solidFill>
                <a:schemeClr val="tx1"/>
              </a:solidFill>
              <a:latin typeface="Antique Olive Compact" pitchFamily="34" charset="0"/>
            </a:endParaRPr>
          </a:p>
          <a:p>
            <a:pPr>
              <a:buFontTx/>
              <a:buNone/>
            </a:pPr>
            <a:endParaRPr lang="es-ES" dirty="0" smtClean="0">
              <a:solidFill>
                <a:schemeClr val="tx1"/>
              </a:solidFill>
              <a:latin typeface="Antique Olive Compact" pitchFamily="34" charset="0"/>
            </a:endParaRPr>
          </a:p>
          <a:p>
            <a:pPr algn="ctr">
              <a:buFontTx/>
              <a:buNone/>
            </a:pPr>
            <a:endParaRPr lang="es-ES" sz="3600" dirty="0" smtClean="0">
              <a:solidFill>
                <a:schemeClr val="tx1"/>
              </a:solidFill>
              <a:latin typeface="Antique Olive Compact" pitchFamily="34" charset="0"/>
            </a:endParaRPr>
          </a:p>
          <a:p>
            <a:pPr algn="ctr">
              <a:buFontTx/>
              <a:buNone/>
            </a:pPr>
            <a:r>
              <a:rPr lang="es-ES" sz="2800" dirty="0" smtClean="0">
                <a:solidFill>
                  <a:schemeClr val="tx1"/>
                </a:solidFill>
                <a:latin typeface="Antique Olive Compact" pitchFamily="34" charset="0"/>
              </a:rPr>
              <a:t>GUAMAN R. LUIS A.</a:t>
            </a:r>
          </a:p>
          <a:p>
            <a:pPr algn="ctr">
              <a:buFontTx/>
              <a:buNone/>
            </a:pPr>
            <a:r>
              <a:rPr lang="es-ES" sz="2800" dirty="0" smtClean="0">
                <a:solidFill>
                  <a:srgbClr val="336600"/>
                </a:solidFill>
                <a:latin typeface="Antique Olive Compact" pitchFamily="34" charset="0"/>
                <a:hlinkClick r:id="rId2"/>
              </a:rPr>
              <a:t>grlasystem@hotmail.com</a:t>
            </a:r>
            <a:endParaRPr lang="es-ES" sz="2800" dirty="0" smtClean="0">
              <a:solidFill>
                <a:srgbClr val="336600"/>
              </a:solidFill>
              <a:latin typeface="Antique Olive Compact" pitchFamily="34" charset="0"/>
            </a:endParaRPr>
          </a:p>
          <a:p>
            <a:pPr algn="ctr">
              <a:buFontTx/>
              <a:buNone/>
            </a:pPr>
            <a:r>
              <a:rPr lang="es-ES" sz="2800" dirty="0" smtClean="0">
                <a:solidFill>
                  <a:schemeClr val="tx1"/>
                </a:solidFill>
                <a:latin typeface="Antique Olive Compact" pitchFamily="34" charset="0"/>
              </a:rPr>
              <a:t>ESPE</a:t>
            </a:r>
          </a:p>
          <a:p>
            <a:pPr algn="ctr">
              <a:buFontTx/>
              <a:buNone/>
            </a:pPr>
            <a:endParaRPr lang="es-ES" sz="3600" dirty="0" smtClean="0">
              <a:solidFill>
                <a:schemeClr val="tx1"/>
              </a:solidFill>
              <a:latin typeface="Antique Olive Compact" pitchFamily="34" charset="0"/>
            </a:endParaRPr>
          </a:p>
          <a:p>
            <a:pPr algn="ctr">
              <a:buFontTx/>
              <a:buNone/>
            </a:pPr>
            <a:endParaRPr lang="es-ES" sz="3600" dirty="0" smtClean="0">
              <a:solidFill>
                <a:schemeClr val="tx1"/>
              </a:solidFill>
              <a:latin typeface="Antique Olive Compact" pitchFamily="34" charset="0"/>
            </a:endParaRPr>
          </a:p>
          <a:p>
            <a:pPr algn="ctr">
              <a:buFontTx/>
              <a:buNone/>
            </a:pPr>
            <a:endParaRPr lang="es-ES" sz="3600" dirty="0" smtClean="0">
              <a:solidFill>
                <a:schemeClr val="tx1"/>
              </a:solidFill>
              <a:latin typeface="Antique Olive Compact" pitchFamily="34" charset="0"/>
            </a:endParaRPr>
          </a:p>
        </p:txBody>
      </p:sp>
      <p:sp>
        <p:nvSpPr>
          <p:cNvPr id="3" name="WordArt 5"/>
          <p:cNvSpPr>
            <a:spLocks noChangeArrowheads="1" noChangeShapeType="1" noTextEdit="1"/>
          </p:cNvSpPr>
          <p:nvPr/>
        </p:nvSpPr>
        <p:spPr bwMode="auto">
          <a:xfrm>
            <a:off x="827584" y="1484784"/>
            <a:ext cx="7315200" cy="1447800"/>
          </a:xfrm>
          <a:prstGeom prst="rect">
            <a:avLst/>
          </a:prstGeom>
          <a:ln/>
        </p:spPr>
        <p:style>
          <a:lnRef idx="2">
            <a:schemeClr val="accent3"/>
          </a:lnRef>
          <a:fillRef idx="1">
            <a:schemeClr val="lt1"/>
          </a:fillRef>
          <a:effectRef idx="0">
            <a:schemeClr val="accent3"/>
          </a:effectRef>
          <a:fontRef idx="minor">
            <a:schemeClr val="dk1"/>
          </a:fontRef>
        </p:style>
        <p:txBody>
          <a:bodyPr wrap="none" fromWordArt="1">
            <a:prstTxWarp prst="textWave1">
              <a:avLst>
                <a:gd name="adj1" fmla="val 13005"/>
                <a:gd name="adj2" fmla="val 0"/>
              </a:avLst>
            </a:prstTxWarp>
          </a:bodyPr>
          <a:lstStyle/>
          <a:p>
            <a:pPr algn="ctr"/>
            <a:r>
              <a:rPr lang="es-ES" sz="6600" b="1" kern="10" dirty="0">
                <a:ln w="9525">
                  <a:solidFill>
                    <a:srgbClr val="9EB786"/>
                  </a:solidFill>
                  <a:round/>
                  <a:headEnd/>
                  <a:tailEnd/>
                </a:ln>
                <a:solidFill>
                  <a:srgbClr val="336600"/>
                </a:solidFill>
                <a:effectLst>
                  <a:outerShdw dist="53882" dir="2700000" algn="ctr" rotWithShape="0">
                    <a:srgbClr val="C0C0C0"/>
                  </a:outerShdw>
                </a:effectLst>
                <a:latin typeface="Arial Unicode MS"/>
                <a:ea typeface="Arial Unicode MS"/>
                <a:cs typeface="Arial Unicode MS"/>
              </a:rPr>
              <a:t>GRACIAS POR SU ATENCION</a:t>
            </a:r>
          </a:p>
        </p:txBody>
      </p:sp>
      <p:sp>
        <p:nvSpPr>
          <p:cNvPr id="4" name="3 Botón de acción: Final">
            <a:hlinkClick r:id="" action="ppaction://hlinkshowjump?jump=endshow" highlightClick="1"/>
          </p:cNvPr>
          <p:cNvSpPr/>
          <p:nvPr/>
        </p:nvSpPr>
        <p:spPr>
          <a:xfrm>
            <a:off x="7452320" y="5378288"/>
            <a:ext cx="1152128" cy="49898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xmlns="" val="261265773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Rectángulo"/>
          <p:cNvSpPr/>
          <p:nvPr/>
        </p:nvSpPr>
        <p:spPr>
          <a:xfrm>
            <a:off x="827584" y="1916832"/>
            <a:ext cx="7920880" cy="3528392"/>
          </a:xfrm>
          <a:prstGeom prst="rect">
            <a:avLst/>
          </a:prstGeom>
          <a:solidFill>
            <a:srgbClr val="FFFFCC"/>
          </a:solidFill>
          <a:ln w="152400" cmpd="sng">
            <a:solidFill>
              <a:srgbClr val="336600">
                <a:alpha val="87000"/>
              </a:srgb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dirty="0"/>
          </a:p>
        </p:txBody>
      </p:sp>
      <p:sp>
        <p:nvSpPr>
          <p:cNvPr id="4" name="Rectangle 7"/>
          <p:cNvSpPr>
            <a:spLocks noChangeArrowheads="1"/>
          </p:cNvSpPr>
          <p:nvPr/>
        </p:nvSpPr>
        <p:spPr bwMode="auto">
          <a:xfrm>
            <a:off x="714375" y="714375"/>
            <a:ext cx="8106097" cy="571500"/>
          </a:xfrm>
          <a:prstGeom prst="rect">
            <a:avLst/>
          </a:prstGeom>
          <a:solidFill>
            <a:srgbClr val="336600"/>
          </a:solidFill>
          <a:ln w="9525">
            <a:noFill/>
            <a:miter lim="800000"/>
            <a:headEnd/>
            <a:tailEnd/>
          </a:ln>
          <a:effectLst>
            <a:outerShdw dist="25401" dir="2700000" algn="tl" rotWithShape="0">
              <a:srgbClr val="808080"/>
            </a:outerShdw>
          </a:effectLst>
        </p:spPr>
        <p:txBody>
          <a:bodyPr wrap="none" anchor="ctr"/>
          <a:lstStyle/>
          <a:p>
            <a:pPr algn="ctr">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rPr>
              <a:t>OBJETIVO GENERAL</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endParaRPr>
          </a:p>
        </p:txBody>
      </p:sp>
      <p:grpSp>
        <p:nvGrpSpPr>
          <p:cNvPr id="33" name="32 Grupo"/>
          <p:cNvGrpSpPr/>
          <p:nvPr/>
        </p:nvGrpSpPr>
        <p:grpSpPr>
          <a:xfrm>
            <a:off x="1043608" y="2348880"/>
            <a:ext cx="7497794" cy="2664296"/>
            <a:chOff x="1074136" y="2276872"/>
            <a:chExt cx="7497794" cy="2664296"/>
          </a:xfrm>
        </p:grpSpPr>
        <p:sp>
          <p:nvSpPr>
            <p:cNvPr id="8" name="7 Rectángulo redondeado"/>
            <p:cNvSpPr/>
            <p:nvPr/>
          </p:nvSpPr>
          <p:spPr>
            <a:xfrm>
              <a:off x="1074136" y="3933056"/>
              <a:ext cx="1409631" cy="100811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rgbClr val="0070C0"/>
                  </a:solidFill>
                </a:rPr>
                <a:t>CENTRO DATOS</a:t>
              </a:r>
            </a:p>
            <a:p>
              <a:pPr algn="ctr"/>
              <a:endParaRPr lang="es-EC" sz="1200" b="1" dirty="0">
                <a:solidFill>
                  <a:srgbClr val="0070C0"/>
                </a:solidFill>
              </a:endParaRPr>
            </a:p>
            <a:p>
              <a:pPr algn="ctr"/>
              <a:r>
                <a:rPr lang="es-EC" sz="1600" b="1" dirty="0" smtClean="0">
                  <a:solidFill>
                    <a:srgbClr val="CC0000"/>
                  </a:solidFill>
                </a:rPr>
                <a:t>15 BAE</a:t>
              </a:r>
              <a:endParaRPr lang="es-EC" sz="1600" b="1" dirty="0">
                <a:solidFill>
                  <a:srgbClr val="CC0000"/>
                </a:solidFill>
              </a:endParaRPr>
            </a:p>
          </p:txBody>
        </p:sp>
        <p:sp>
          <p:nvSpPr>
            <p:cNvPr id="11" name="10 Rectángulo redondeado"/>
            <p:cNvSpPr/>
            <p:nvPr/>
          </p:nvSpPr>
          <p:spPr>
            <a:xfrm>
              <a:off x="3600748" y="2323774"/>
              <a:ext cx="1619324" cy="100554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solidFill>
                    <a:srgbClr val="336600"/>
                  </a:solidFill>
                </a:rPr>
                <a:t>REQUERIMIENTOS</a:t>
              </a:r>
              <a:endParaRPr lang="es-EC" sz="1050" b="1" dirty="0" smtClean="0">
                <a:solidFill>
                  <a:srgbClr val="336600"/>
                </a:solidFill>
              </a:endParaRPr>
            </a:p>
            <a:p>
              <a:pPr algn="just"/>
              <a:endParaRPr lang="es-EC" sz="900" b="1" dirty="0" smtClean="0">
                <a:solidFill>
                  <a:schemeClr val="accent4">
                    <a:lumMod val="85000"/>
                    <a:lumOff val="15000"/>
                  </a:schemeClr>
                </a:solidFill>
              </a:endParaRPr>
            </a:p>
            <a:p>
              <a:pPr marL="171450" indent="-171450" algn="just">
                <a:buFont typeface="Arial" pitchFamily="34" charset="0"/>
                <a:buChar char="•"/>
              </a:pPr>
              <a:r>
                <a:rPr lang="es-EC" sz="900" b="1" dirty="0" smtClean="0">
                  <a:solidFill>
                    <a:schemeClr val="accent4">
                      <a:lumMod val="85000"/>
                      <a:lumOff val="15000"/>
                    </a:schemeClr>
                  </a:solidFill>
                </a:rPr>
                <a:t>FISICOS</a:t>
              </a:r>
            </a:p>
            <a:p>
              <a:pPr marL="171450" indent="-171450" algn="just">
                <a:buFont typeface="Arial" pitchFamily="34" charset="0"/>
                <a:buChar char="•"/>
              </a:pPr>
              <a:r>
                <a:rPr lang="es-EC" sz="900" b="1" dirty="0" smtClean="0">
                  <a:solidFill>
                    <a:schemeClr val="accent4">
                      <a:lumMod val="85000"/>
                      <a:lumOff val="15000"/>
                    </a:schemeClr>
                  </a:solidFill>
                </a:rPr>
                <a:t>TECNOLOGICOS</a:t>
              </a:r>
              <a:endParaRPr lang="es-EC" dirty="0"/>
            </a:p>
          </p:txBody>
        </p:sp>
        <p:sp>
          <p:nvSpPr>
            <p:cNvPr id="12" name="11 Rectángulo redondeado"/>
            <p:cNvSpPr/>
            <p:nvPr/>
          </p:nvSpPr>
          <p:spPr>
            <a:xfrm>
              <a:off x="6258712" y="2276872"/>
              <a:ext cx="2313218" cy="17824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336600"/>
                  </a:solidFill>
                </a:rPr>
                <a:t>ACORDE </a:t>
              </a:r>
            </a:p>
            <a:p>
              <a:pPr algn="ctr"/>
              <a:endParaRPr lang="es-EC" sz="900" b="1" dirty="0" smtClean="0">
                <a:solidFill>
                  <a:srgbClr val="336600"/>
                </a:solidFill>
              </a:endParaRPr>
            </a:p>
            <a:p>
              <a:pPr marL="171450" indent="-171450" algn="just">
                <a:buFont typeface="Arial" pitchFamily="34" charset="0"/>
                <a:buChar char="•"/>
              </a:pPr>
              <a:r>
                <a:rPr lang="es-EC" sz="900" b="1" dirty="0" smtClean="0">
                  <a:solidFill>
                    <a:schemeClr val="accent4">
                      <a:lumMod val="85000"/>
                      <a:lumOff val="15000"/>
                    </a:schemeClr>
                  </a:solidFill>
                </a:rPr>
                <a:t>NORMAS</a:t>
              </a:r>
            </a:p>
            <a:p>
              <a:pPr marL="171450" indent="-171450" algn="just">
                <a:buFont typeface="Arial" pitchFamily="34" charset="0"/>
                <a:buChar char="•"/>
              </a:pPr>
              <a:r>
                <a:rPr lang="es-EC" sz="900" b="1" dirty="0" smtClean="0">
                  <a:solidFill>
                    <a:schemeClr val="accent4">
                      <a:lumMod val="85000"/>
                      <a:lumOff val="15000"/>
                    </a:schemeClr>
                  </a:solidFill>
                </a:rPr>
                <a:t>TECNICAS ACTUALES</a:t>
              </a:r>
            </a:p>
            <a:p>
              <a:pPr marL="171450" indent="-171450">
                <a:buFont typeface="Arial" pitchFamily="34" charset="0"/>
                <a:buChar char="•"/>
              </a:pPr>
              <a:r>
                <a:rPr lang="es-EC" sz="900" b="1" dirty="0" smtClean="0">
                  <a:solidFill>
                    <a:schemeClr val="accent4">
                      <a:lumMod val="85000"/>
                      <a:lumOff val="15000"/>
                    </a:schemeClr>
                  </a:solidFill>
                </a:rPr>
                <a:t>INSTRUCTIVOS SOBRE POLITICAS DE SEGURIDAD INFORMATICAS EMITIDAS POR LA DISICOME</a:t>
              </a:r>
              <a:endParaRPr lang="es-EC" dirty="0"/>
            </a:p>
          </p:txBody>
        </p:sp>
      </p:grpSp>
      <p:sp>
        <p:nvSpPr>
          <p:cNvPr id="2" name="1 Llamada de flecha hacia abajo"/>
          <p:cNvSpPr/>
          <p:nvPr/>
        </p:nvSpPr>
        <p:spPr>
          <a:xfrm>
            <a:off x="971600" y="2826547"/>
            <a:ext cx="1512168" cy="1034501"/>
          </a:xfrm>
          <a:prstGeom prst="downArrow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s-EC" sz="1400" b="1" dirty="0" smtClean="0">
                <a:solidFill>
                  <a:schemeClr val="accent4">
                    <a:lumMod val="95000"/>
                    <a:lumOff val="5000"/>
                  </a:schemeClr>
                </a:solidFill>
              </a:rPr>
              <a:t>ESTUDIO</a:t>
            </a:r>
          </a:p>
          <a:p>
            <a:pPr marL="285750" indent="-285750" algn="just">
              <a:buFont typeface="Arial" pitchFamily="34" charset="0"/>
              <a:buChar char="•"/>
            </a:pPr>
            <a:r>
              <a:rPr lang="es-EC" sz="1400" b="1" dirty="0" smtClean="0">
                <a:solidFill>
                  <a:schemeClr val="accent4">
                    <a:lumMod val="95000"/>
                    <a:lumOff val="5000"/>
                  </a:schemeClr>
                </a:solidFill>
              </a:rPr>
              <a:t>DISEÑO</a:t>
            </a:r>
          </a:p>
        </p:txBody>
      </p:sp>
      <p:sp>
        <p:nvSpPr>
          <p:cNvPr id="15" name="14 Conector"/>
          <p:cNvSpPr/>
          <p:nvPr/>
        </p:nvSpPr>
        <p:spPr>
          <a:xfrm>
            <a:off x="3491880" y="3780532"/>
            <a:ext cx="1763340" cy="137666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900" b="1" dirty="0" smtClean="0">
                <a:solidFill>
                  <a:schemeClr val="tx1"/>
                </a:solidFill>
              </a:rPr>
              <a:t>CONCENTRAR</a:t>
            </a:r>
          </a:p>
          <a:p>
            <a:pPr algn="ctr"/>
            <a:r>
              <a:rPr lang="es-EC" sz="900" b="1" dirty="0" smtClean="0">
                <a:solidFill>
                  <a:schemeClr val="tx1"/>
                </a:solidFill>
              </a:rPr>
              <a:t>EL PROCESAMIENTO DE DATOS E INFORMACIÓN DE TODO LOS SISTEMA</a:t>
            </a:r>
            <a:endParaRPr lang="es-EC" b="1" dirty="0">
              <a:solidFill>
                <a:schemeClr val="tx1"/>
              </a:solidFill>
            </a:endParaRPr>
          </a:p>
        </p:txBody>
      </p:sp>
      <p:sp>
        <p:nvSpPr>
          <p:cNvPr id="16" name="15 Flecha izquierda y arriba"/>
          <p:cNvSpPr/>
          <p:nvPr/>
        </p:nvSpPr>
        <p:spPr>
          <a:xfrm>
            <a:off x="5364088" y="4149080"/>
            <a:ext cx="2520280" cy="792088"/>
          </a:xfrm>
          <a:prstGeom prst="leftUpArrow">
            <a:avLst>
              <a:gd name="adj1" fmla="val 50000"/>
              <a:gd name="adj2" fmla="val 42637"/>
              <a:gd name="adj3" fmla="val 21793"/>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SISTEMATIZADA</a:t>
            </a:r>
            <a:endParaRPr lang="es-EC" dirty="0"/>
          </a:p>
        </p:txBody>
      </p:sp>
      <p:cxnSp>
        <p:nvCxnSpPr>
          <p:cNvPr id="20" name="19 Conector angular"/>
          <p:cNvCxnSpPr>
            <a:stCxn id="8" idx="3"/>
            <a:endCxn id="11" idx="1"/>
          </p:cNvCxnSpPr>
          <p:nvPr/>
        </p:nvCxnSpPr>
        <p:spPr>
          <a:xfrm flipV="1">
            <a:off x="2453239" y="2898555"/>
            <a:ext cx="1116981" cy="1610565"/>
          </a:xfrm>
          <a:prstGeom prst="bentConnector3">
            <a:avLst>
              <a:gd name="adj1" fmla="val 50000"/>
            </a:avLst>
          </a:prstGeom>
          <a:ln w="25400" cmpd="thickThi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11" idx="2"/>
            <a:endCxn id="15" idx="0"/>
          </p:cNvCxnSpPr>
          <p:nvPr/>
        </p:nvCxnSpPr>
        <p:spPr>
          <a:xfrm flipH="1">
            <a:off x="4373550" y="3401328"/>
            <a:ext cx="6332" cy="379204"/>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30 Rectángulo redondeado"/>
          <p:cNvSpPr/>
          <p:nvPr/>
        </p:nvSpPr>
        <p:spPr>
          <a:xfrm>
            <a:off x="971600" y="2276872"/>
            <a:ext cx="1512168" cy="405659"/>
          </a:xfrm>
          <a:prstGeom prst="roundRect">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ELABORAR</a:t>
            </a:r>
            <a:endParaRPr lang="es-EC" dirty="0"/>
          </a:p>
        </p:txBody>
      </p:sp>
    </p:spTree>
    <p:extLst>
      <p:ext uri="{BB962C8B-B14F-4D97-AF65-F5344CB8AC3E}">
        <p14:creationId xmlns:p14="http://schemas.microsoft.com/office/powerpoint/2010/main" xmlns="" val="170415324"/>
      </p:ext>
    </p:extLst>
  </p:cSld>
  <p:clrMapOvr>
    <a:masterClrMapping/>
  </p:clrMapOvr>
  <p:transition spd="med">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871" y="2204864"/>
            <a:ext cx="8001056" cy="3684898"/>
          </a:xfrm>
          <a:solidFill>
            <a:schemeClr val="lt1"/>
          </a:solidFill>
          <a:ln w="155575" cmpd="thinThick">
            <a:solidFill>
              <a:srgbClr val="336600"/>
            </a:solidFill>
          </a:ln>
        </p:spPr>
        <p:style>
          <a:lnRef idx="2">
            <a:schemeClr val="dk1"/>
          </a:lnRef>
          <a:fillRef idx="1">
            <a:schemeClr val="lt1"/>
          </a:fillRef>
          <a:effectRef idx="0">
            <a:schemeClr val="dk1"/>
          </a:effectRef>
          <a:fontRef idx="minor">
            <a:schemeClr val="dk1"/>
          </a:fontRef>
        </p:style>
        <p:txBody>
          <a:bodyPr>
            <a:normAutofit fontScale="55000" lnSpcReduction="20000"/>
          </a:bodyPr>
          <a:lstStyle/>
          <a:p>
            <a:pPr lvl="0" algn="just"/>
            <a:endParaRPr lang="es-ES" dirty="0" smtClean="0"/>
          </a:p>
          <a:p>
            <a:pPr marL="0" lvl="0" indent="0" algn="just">
              <a:buNone/>
            </a:pPr>
            <a:endParaRPr lang="es-ES" dirty="0"/>
          </a:p>
          <a:p>
            <a:pPr lvl="0" algn="just"/>
            <a:r>
              <a:rPr lang="es-ES" sz="3300" dirty="0" smtClean="0"/>
              <a:t>Realizar </a:t>
            </a:r>
            <a:r>
              <a:rPr lang="es-ES" sz="3300" dirty="0"/>
              <a:t>un levantamiento de la información sobre la infraestructura del </a:t>
            </a:r>
            <a:r>
              <a:rPr lang="es-ES" sz="3300" dirty="0" smtClean="0"/>
              <a:t>Sistema.</a:t>
            </a:r>
          </a:p>
          <a:p>
            <a:pPr marL="0" lvl="0" indent="0" algn="just">
              <a:buNone/>
            </a:pPr>
            <a:endParaRPr lang="es-EC" sz="3300" dirty="0"/>
          </a:p>
          <a:p>
            <a:pPr lvl="0" algn="just"/>
            <a:r>
              <a:rPr lang="es-ES" sz="3300" dirty="0"/>
              <a:t>Diseñar el nuevo Centro de Datos considerando el espacio disponible en el edificio </a:t>
            </a:r>
            <a:r>
              <a:rPr lang="es-ES" sz="3300" dirty="0" smtClean="0"/>
              <a:t>central, </a:t>
            </a:r>
            <a:r>
              <a:rPr lang="es-ES" sz="3300" dirty="0"/>
              <a:t>aplicando las </a:t>
            </a:r>
            <a:r>
              <a:rPr lang="es-ES" sz="3300" dirty="0" smtClean="0"/>
              <a:t>normas </a:t>
            </a:r>
            <a:r>
              <a:rPr lang="es-ES" sz="3300" dirty="0"/>
              <a:t>que la TIER establecen</a:t>
            </a:r>
            <a:r>
              <a:rPr lang="es-ES" sz="3300" dirty="0" smtClean="0"/>
              <a:t>.</a:t>
            </a:r>
          </a:p>
          <a:p>
            <a:pPr marL="0" lvl="0" indent="0" algn="just">
              <a:buNone/>
            </a:pPr>
            <a:endParaRPr lang="es-EC" sz="3300" dirty="0"/>
          </a:p>
          <a:p>
            <a:pPr lvl="0" algn="just"/>
            <a:r>
              <a:rPr lang="es-ES" sz="3300" dirty="0"/>
              <a:t>Diseñar el área </a:t>
            </a:r>
            <a:r>
              <a:rPr lang="es-ES" sz="3300" dirty="0" smtClean="0"/>
              <a:t>e integrar los servidores </a:t>
            </a:r>
            <a:r>
              <a:rPr lang="es-ES" sz="3300" dirty="0"/>
              <a:t>según normas técnicas </a:t>
            </a:r>
            <a:r>
              <a:rPr lang="es-ES" sz="3300" dirty="0" smtClean="0"/>
              <a:t>establecida.</a:t>
            </a:r>
          </a:p>
          <a:p>
            <a:pPr marL="0" lvl="0" indent="0" algn="just">
              <a:buNone/>
            </a:pPr>
            <a:endParaRPr lang="es-EC" sz="3300" dirty="0"/>
          </a:p>
          <a:p>
            <a:pPr lvl="0" algn="just"/>
            <a:r>
              <a:rPr lang="es-ES" sz="3300" dirty="0"/>
              <a:t>Integrar los servidores en uso, que se encuentran  dispersos en distintas aéreas, al  nuevo centro de </a:t>
            </a:r>
            <a:r>
              <a:rPr lang="es-ES" sz="3300" dirty="0" smtClean="0"/>
              <a:t>Datos.</a:t>
            </a:r>
            <a:endParaRPr lang="es-EC" sz="3300" dirty="0"/>
          </a:p>
          <a:p>
            <a:pPr marL="0" indent="0" algn="just">
              <a:buNone/>
            </a:pPr>
            <a:r>
              <a:rPr lang="es-ES" b="1" dirty="0" smtClean="0"/>
              <a:t> </a:t>
            </a:r>
            <a:endParaRPr lang="es-EC" b="1" dirty="0"/>
          </a:p>
          <a:p>
            <a:pPr algn="just">
              <a:buNone/>
            </a:pPr>
            <a:r>
              <a:rPr lang="es-ES" b="1" dirty="0">
                <a:solidFill>
                  <a:schemeClr val="tx1"/>
                </a:solidFill>
              </a:rPr>
              <a:t> </a:t>
            </a:r>
            <a:endParaRPr lang="es-ES" dirty="0">
              <a:solidFill>
                <a:schemeClr val="tx1"/>
              </a:solidFill>
            </a:endParaRPr>
          </a:p>
          <a:p>
            <a:pPr algn="just"/>
            <a:endParaRPr lang="es-ES" dirty="0">
              <a:solidFill>
                <a:schemeClr val="tx1"/>
              </a:solidFill>
            </a:endParaRPr>
          </a:p>
        </p:txBody>
      </p:sp>
      <p:sp>
        <p:nvSpPr>
          <p:cNvPr id="4" name="Rectangle 7"/>
          <p:cNvSpPr>
            <a:spLocks noChangeArrowheads="1"/>
          </p:cNvSpPr>
          <p:nvPr/>
        </p:nvSpPr>
        <p:spPr bwMode="auto">
          <a:xfrm>
            <a:off x="714375" y="985292"/>
            <a:ext cx="7929563" cy="571500"/>
          </a:xfrm>
          <a:prstGeom prst="rect">
            <a:avLst/>
          </a:prstGeom>
          <a:solidFill>
            <a:srgbClr val="336600"/>
          </a:solidFill>
          <a:ln w="9525">
            <a:noFill/>
            <a:miter lim="800000"/>
            <a:headEnd/>
            <a:tailEnd/>
          </a:ln>
          <a:effectLst>
            <a:outerShdw dist="25401" dir="2700000" algn="tl" rotWithShape="0">
              <a:srgbClr val="808080"/>
            </a:outerShdw>
          </a:effectLst>
        </p:spPr>
        <p:txBody>
          <a:bodyPr wrap="none" anchor="ctr"/>
          <a:lstStyle/>
          <a:p>
            <a:pPr algn="ctr">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rPr>
              <a:t>OBJETIVOS ESPECIFICOS</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endParaRPr>
          </a:p>
        </p:txBody>
      </p:sp>
      <p:sp>
        <p:nvSpPr>
          <p:cNvPr id="6" name="5 Rectángulo"/>
          <p:cNvSpPr/>
          <p:nvPr/>
        </p:nvSpPr>
        <p:spPr>
          <a:xfrm>
            <a:off x="5364088" y="6381328"/>
            <a:ext cx="1205573" cy="37942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3" action="ppaction://hlinksldjump"/>
              </a:rPr>
              <a:t>MENU</a:t>
            </a:r>
            <a:endParaRPr lang="es-EC" dirty="0">
              <a:solidFill>
                <a:srgbClr val="FF0000"/>
              </a:solidFill>
            </a:endParaRPr>
          </a:p>
        </p:txBody>
      </p:sp>
    </p:spTree>
    <p:extLst>
      <p:ext uri="{BB962C8B-B14F-4D97-AF65-F5344CB8AC3E}">
        <p14:creationId xmlns:p14="http://schemas.microsoft.com/office/powerpoint/2010/main" xmlns="" val="200615220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412776"/>
            <a:ext cx="8105554" cy="4464496"/>
          </a:xfrm>
          <a:ln w="152400">
            <a:solidFill>
              <a:srgbClr val="336600"/>
            </a:solidFill>
          </a:ln>
        </p:spPr>
        <p:style>
          <a:lnRef idx="2">
            <a:schemeClr val="dk1"/>
          </a:lnRef>
          <a:fillRef idx="1">
            <a:schemeClr val="lt1"/>
          </a:fillRef>
          <a:effectRef idx="0">
            <a:schemeClr val="dk1"/>
          </a:effectRef>
          <a:fontRef idx="minor">
            <a:schemeClr val="dk1"/>
          </a:fontRef>
        </p:style>
        <p:txBody>
          <a:bodyPr>
            <a:noAutofit/>
          </a:bodyPr>
          <a:lstStyle/>
          <a:p>
            <a:pPr marL="0" indent="0" algn="just">
              <a:buNone/>
            </a:pPr>
            <a:endParaRPr lang="es-ES" sz="1600" dirty="0" smtClean="0"/>
          </a:p>
          <a:p>
            <a:pPr marL="0" indent="0" algn="just">
              <a:buNone/>
            </a:pPr>
            <a:endParaRPr lang="es-ES" sz="1600" dirty="0"/>
          </a:p>
          <a:p>
            <a:pPr marL="0" indent="0" algn="just">
              <a:buNone/>
            </a:pPr>
            <a:endParaRPr lang="es-ES" sz="1600" dirty="0" smtClean="0"/>
          </a:p>
          <a:p>
            <a:pPr marL="0" indent="0" algn="just">
              <a:buNone/>
            </a:pPr>
            <a:endParaRPr lang="es-ES" sz="1600" dirty="0" smtClean="0"/>
          </a:p>
          <a:p>
            <a:pPr marL="0" indent="0" algn="just">
              <a:buNone/>
            </a:pPr>
            <a:endParaRPr lang="es-ES" sz="1600" dirty="0" smtClean="0"/>
          </a:p>
          <a:p>
            <a:pPr marL="0" indent="0" algn="just">
              <a:buNone/>
            </a:pPr>
            <a:r>
              <a:rPr lang="es-ES" sz="1600" dirty="0" smtClean="0"/>
              <a:t>Citaremos las observaciones y recomendaciones mas relevantes y puntuales.</a:t>
            </a:r>
          </a:p>
          <a:p>
            <a:pPr marL="0" indent="0">
              <a:buNone/>
            </a:pPr>
            <a:r>
              <a:rPr lang="es-ES" sz="1600" i="1" dirty="0" smtClean="0"/>
              <a:t>Observación N° 24</a:t>
            </a:r>
          </a:p>
          <a:p>
            <a:pPr marL="0" indent="0" algn="just">
              <a:buNone/>
            </a:pPr>
            <a:r>
              <a:rPr lang="es-ES" sz="1600" i="1" dirty="0" smtClean="0"/>
              <a:t>El sitio en que se encuentra ubicado el centro de Cómputo no se ajusta a las políticas de seguridad física  dispuesta por la DISICOM (Evidencia N°004)</a:t>
            </a:r>
          </a:p>
          <a:p>
            <a:pPr marL="0" indent="0">
              <a:buNone/>
            </a:pPr>
            <a:r>
              <a:rPr lang="es-ES" sz="1600" i="1" dirty="0" smtClean="0"/>
              <a:t>Observación N° 25</a:t>
            </a:r>
          </a:p>
          <a:p>
            <a:pPr marL="0" indent="0">
              <a:buNone/>
            </a:pPr>
            <a:r>
              <a:rPr lang="es-ES" sz="1600" i="1" dirty="0" smtClean="0"/>
              <a:t>Las instalaciones físicas no mantiene un perfil adecuado y son reconocibles de manera fácil.</a:t>
            </a:r>
          </a:p>
          <a:p>
            <a:pPr marL="0" indent="0">
              <a:buNone/>
            </a:pPr>
            <a:r>
              <a:rPr lang="es-ES" sz="1600" i="1" dirty="0" smtClean="0"/>
              <a:t>Observación N° 26</a:t>
            </a:r>
          </a:p>
          <a:p>
            <a:pPr marL="0" indent="0" algn="just">
              <a:buNone/>
            </a:pPr>
            <a:r>
              <a:rPr lang="es-ES" sz="1600" i="1" dirty="0" smtClean="0"/>
              <a:t>Los servidores se encuentran ubicados al ingreso del centro de cómputo en un área altamente vulnerable. </a:t>
            </a:r>
            <a:endParaRPr lang="es-ES" sz="1600" dirty="0">
              <a:solidFill>
                <a:schemeClr val="tx1"/>
              </a:solidFill>
            </a:endParaRPr>
          </a:p>
        </p:txBody>
      </p:sp>
      <p:sp>
        <p:nvSpPr>
          <p:cNvPr id="6" name="Rectangle 7"/>
          <p:cNvSpPr>
            <a:spLocks noChangeArrowheads="1"/>
          </p:cNvSpPr>
          <p:nvPr/>
        </p:nvSpPr>
        <p:spPr bwMode="auto">
          <a:xfrm>
            <a:off x="714348" y="625252"/>
            <a:ext cx="7929563" cy="571500"/>
          </a:xfrm>
          <a:prstGeom prst="rect">
            <a:avLst/>
          </a:prstGeom>
          <a:solidFill>
            <a:srgbClr val="336600"/>
          </a:solidFill>
          <a:ln w="9525">
            <a:noFill/>
            <a:miter lim="800000"/>
            <a:headEnd/>
            <a:tailEnd/>
          </a:ln>
          <a:effectLst>
            <a:outerShdw dist="25401" dir="2700000" algn="tl" rotWithShape="0">
              <a:srgbClr val="808080"/>
            </a:outerShdw>
          </a:effectLst>
        </p:spPr>
        <p:txBody>
          <a:bodyPr wrap="none" anchor="ctr"/>
          <a:lstStyle/>
          <a:p>
            <a:pPr algn="ctr">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rPr>
              <a:t>ALCANCES Y JUSTIFICACIONES</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endParaRPr>
          </a:p>
        </p:txBody>
      </p:sp>
      <p:grpSp>
        <p:nvGrpSpPr>
          <p:cNvPr id="13" name="12 Grupo"/>
          <p:cNvGrpSpPr/>
          <p:nvPr/>
        </p:nvGrpSpPr>
        <p:grpSpPr>
          <a:xfrm>
            <a:off x="899592" y="1484784"/>
            <a:ext cx="7600303" cy="1296145"/>
            <a:chOff x="899592" y="1484784"/>
            <a:chExt cx="7600303" cy="1296145"/>
          </a:xfrm>
        </p:grpSpPr>
        <p:sp>
          <p:nvSpPr>
            <p:cNvPr id="2" name="1 Llamada de flecha a la derecha"/>
            <p:cNvSpPr/>
            <p:nvPr/>
          </p:nvSpPr>
          <p:spPr>
            <a:xfrm>
              <a:off x="899592" y="1700808"/>
              <a:ext cx="1872208" cy="1008112"/>
            </a:xfrm>
            <a:prstGeom prst="rightArrowCallout">
              <a:avLst>
                <a:gd name="adj1" fmla="val 12403"/>
                <a:gd name="adj2" fmla="val 22480"/>
                <a:gd name="adj3" fmla="val 25000"/>
                <a:gd name="adj4" fmla="val 79087"/>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b="1" dirty="0" smtClean="0"/>
                <a:t>SEGÚN</a:t>
              </a:r>
            </a:p>
            <a:p>
              <a:r>
                <a:rPr lang="es-EC" sz="1400" b="1" dirty="0" smtClean="0"/>
                <a:t>AUDITORÍA INFORMÁTICO</a:t>
              </a:r>
              <a:endParaRPr lang="es-EC" sz="1400" b="1" dirty="0"/>
            </a:p>
          </p:txBody>
        </p:sp>
        <p:sp>
          <p:nvSpPr>
            <p:cNvPr id="4" name="3 Flecha derecha"/>
            <p:cNvSpPr/>
            <p:nvPr/>
          </p:nvSpPr>
          <p:spPr>
            <a:xfrm>
              <a:off x="4786258" y="2060848"/>
              <a:ext cx="1369918" cy="511135"/>
            </a:xfrm>
            <a:prstGeom prst="rightArrow">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COBIT</a:t>
              </a:r>
              <a:endParaRPr lang="es-EC" dirty="0"/>
            </a:p>
          </p:txBody>
        </p:sp>
        <p:sp>
          <p:nvSpPr>
            <p:cNvPr id="7" name="6 Rectángulo redondeado"/>
            <p:cNvSpPr/>
            <p:nvPr/>
          </p:nvSpPr>
          <p:spPr>
            <a:xfrm>
              <a:off x="6444208" y="1628800"/>
              <a:ext cx="2055687" cy="1152128"/>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s-EC" sz="1100" dirty="0" smtClean="0"/>
            </a:p>
            <a:p>
              <a:pPr marL="285750" indent="-285750">
                <a:buFont typeface="Arial" pitchFamily="34" charset="0"/>
                <a:buChar char="•"/>
              </a:pPr>
              <a:r>
                <a:rPr lang="es-EC" sz="1100" b="1" dirty="0" smtClean="0"/>
                <a:t>OBSERVACIÓN</a:t>
              </a:r>
            </a:p>
            <a:p>
              <a:pPr marL="285750" indent="-285750">
                <a:buFont typeface="Arial" pitchFamily="34" charset="0"/>
                <a:buChar char="•"/>
              </a:pPr>
              <a:r>
                <a:rPr lang="es-EC" sz="1100" b="1" dirty="0" smtClean="0"/>
                <a:t>CONLCUSIONES</a:t>
              </a:r>
            </a:p>
            <a:p>
              <a:pPr marL="285750" indent="-285750">
                <a:buFont typeface="Arial" pitchFamily="34" charset="0"/>
                <a:buChar char="•"/>
              </a:pPr>
              <a:r>
                <a:rPr lang="es-EC" sz="1100" b="1" dirty="0" smtClean="0"/>
                <a:t>RECOMENDACIONES</a:t>
              </a:r>
              <a:endParaRPr lang="es-EC" sz="1100" b="1" dirty="0"/>
            </a:p>
            <a:p>
              <a:endParaRPr lang="es-EC" sz="1100" b="1" dirty="0" smtClean="0"/>
            </a:p>
            <a:p>
              <a:r>
                <a:rPr lang="es-EC" sz="1100" b="1" dirty="0" smtClean="0"/>
                <a:t>DISPONE</a:t>
              </a:r>
            </a:p>
            <a:p>
              <a:pPr marL="285750" indent="-285750" algn="ctr">
                <a:buFont typeface="Arial" pitchFamily="34" charset="0"/>
                <a:buChar char="•"/>
              </a:pPr>
              <a:endParaRPr lang="es-EC" sz="1100" dirty="0" smtClean="0"/>
            </a:p>
          </p:txBody>
        </p:sp>
        <p:sp>
          <p:nvSpPr>
            <p:cNvPr id="11" name="10 Rectángulo"/>
            <p:cNvSpPr/>
            <p:nvPr/>
          </p:nvSpPr>
          <p:spPr>
            <a:xfrm>
              <a:off x="4644008" y="1888968"/>
              <a:ext cx="1656184" cy="24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accent2"/>
                  </a:solidFill>
                </a:rPr>
                <a:t>METODOLOGÍA</a:t>
              </a:r>
              <a:endParaRPr lang="es-EC" b="1" dirty="0">
                <a:solidFill>
                  <a:schemeClr val="accent2"/>
                </a:solidFill>
              </a:endParaRPr>
            </a:p>
          </p:txBody>
        </p:sp>
        <p:grpSp>
          <p:nvGrpSpPr>
            <p:cNvPr id="10" name="9 Grupo"/>
            <p:cNvGrpSpPr/>
            <p:nvPr/>
          </p:nvGrpSpPr>
          <p:grpSpPr>
            <a:xfrm>
              <a:off x="2915816" y="1484784"/>
              <a:ext cx="1584176" cy="1296145"/>
              <a:chOff x="2915816" y="1484784"/>
              <a:chExt cx="1584176" cy="1296145"/>
            </a:xfrm>
          </p:grpSpPr>
          <p:grpSp>
            <p:nvGrpSpPr>
              <p:cNvPr id="9" name="8 Grupo"/>
              <p:cNvGrpSpPr/>
              <p:nvPr/>
            </p:nvGrpSpPr>
            <p:grpSpPr>
              <a:xfrm>
                <a:off x="2915816" y="1556793"/>
                <a:ext cx="1584176" cy="1224136"/>
                <a:chOff x="2915816" y="1687101"/>
                <a:chExt cx="1281876" cy="1093827"/>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5816" y="1687101"/>
                  <a:ext cx="1281876" cy="849939"/>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Lst>
              </p:spPr>
            </p:pic>
            <p:sp>
              <p:nvSpPr>
                <p:cNvPr id="8" name="7 Rectángulo"/>
                <p:cNvSpPr/>
                <p:nvPr/>
              </p:nvSpPr>
              <p:spPr>
                <a:xfrm>
                  <a:off x="2915816" y="2537040"/>
                  <a:ext cx="1281876" cy="243888"/>
                </a:xfrm>
                <a:prstGeom prst="rect">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ESPE</a:t>
                  </a:r>
                  <a:endParaRPr lang="es-EC" dirty="0"/>
                </a:p>
              </p:txBody>
            </p:sp>
          </p:grpSp>
          <p:sp>
            <p:nvSpPr>
              <p:cNvPr id="12" name="11 Rectángulo"/>
              <p:cNvSpPr/>
              <p:nvPr/>
            </p:nvSpPr>
            <p:spPr>
              <a:xfrm>
                <a:off x="3095836" y="1484784"/>
                <a:ext cx="1224136" cy="24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rgbClr val="FF0000"/>
                    </a:solidFill>
                  </a:rPr>
                  <a:t>15.BAE</a:t>
                </a:r>
                <a:endParaRPr lang="es-EC" b="1" dirty="0">
                  <a:solidFill>
                    <a:srgbClr val="FF0000"/>
                  </a:solidFill>
                </a:endParaRPr>
              </a:p>
            </p:txBody>
          </p:sp>
        </p:grpSp>
      </p:grpSp>
    </p:spTree>
    <p:extLst>
      <p:ext uri="{BB962C8B-B14F-4D97-AF65-F5344CB8AC3E}">
        <p14:creationId xmlns:p14="http://schemas.microsoft.com/office/powerpoint/2010/main" xmlns="" val="315829371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28662" y="1268760"/>
            <a:ext cx="8001056" cy="4589132"/>
          </a:xfrm>
          <a:prstGeom prst="rect">
            <a:avLst/>
          </a:prstGeom>
          <a:solidFill>
            <a:srgbClr val="336600"/>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2 Marcador de contenido"/>
          <p:cNvSpPr>
            <a:spLocks noGrp="1"/>
          </p:cNvSpPr>
          <p:nvPr>
            <p:ph idx="1"/>
          </p:nvPr>
        </p:nvSpPr>
        <p:spPr>
          <a:xfrm>
            <a:off x="642910" y="1052736"/>
            <a:ext cx="8105554" cy="4608512"/>
          </a:xfrm>
          <a:ln>
            <a:solidFill>
              <a:srgbClr val="336600"/>
            </a:solidFill>
          </a:ln>
        </p:spPr>
        <p:style>
          <a:lnRef idx="2">
            <a:schemeClr val="dk1"/>
          </a:lnRef>
          <a:fillRef idx="1">
            <a:schemeClr val="lt1"/>
          </a:fillRef>
          <a:effectRef idx="0">
            <a:schemeClr val="dk1"/>
          </a:effectRef>
          <a:fontRef idx="minor">
            <a:schemeClr val="dk1"/>
          </a:fontRef>
        </p:style>
        <p:txBody>
          <a:bodyPr>
            <a:noAutofit/>
          </a:bodyPr>
          <a:lstStyle/>
          <a:p>
            <a:pPr marL="0" indent="0">
              <a:buNone/>
            </a:pPr>
            <a:endParaRPr lang="es-ES" sz="1600" i="1" dirty="0" smtClean="0"/>
          </a:p>
          <a:p>
            <a:pPr marL="0" indent="0">
              <a:buNone/>
            </a:pPr>
            <a:r>
              <a:rPr lang="es-ES" sz="1600" i="1" dirty="0" smtClean="0"/>
              <a:t>“</a:t>
            </a:r>
            <a:r>
              <a:rPr lang="es-ES" sz="1600" i="1" dirty="0"/>
              <a:t>Recomendación N° 24</a:t>
            </a:r>
            <a:endParaRPr lang="es-EC" sz="1600" dirty="0"/>
          </a:p>
          <a:p>
            <a:pPr marL="0" indent="0" algn="just">
              <a:buNone/>
            </a:pPr>
            <a:r>
              <a:rPr lang="es-ES" sz="1600" i="1" dirty="0" smtClean="0"/>
              <a:t>El </a:t>
            </a:r>
            <a:r>
              <a:rPr lang="es-ES" sz="1600" i="1" dirty="0"/>
              <a:t>Comandante de la Brigada dispondrá al Comandante  del EC-15, presentar un proyecto para la reubicación del Centro de </a:t>
            </a:r>
            <a:r>
              <a:rPr lang="es-ES" sz="1600" i="1" dirty="0" smtClean="0"/>
              <a:t>Cómputo, </a:t>
            </a:r>
            <a:r>
              <a:rPr lang="es-ES" sz="1600" i="1" dirty="0"/>
              <a:t>esta actividad deberá ejecutarse el primer semestre del año 2011.</a:t>
            </a:r>
            <a:endParaRPr lang="es-EC" sz="1600" dirty="0"/>
          </a:p>
          <a:p>
            <a:pPr marL="0" indent="0" algn="just">
              <a:buNone/>
            </a:pPr>
            <a:r>
              <a:rPr lang="es-ES" sz="1600" i="1" dirty="0"/>
              <a:t>La reubicación del centro de </a:t>
            </a:r>
            <a:r>
              <a:rPr lang="es-ES" sz="1600" i="1" dirty="0" smtClean="0"/>
              <a:t>Cómputo </a:t>
            </a:r>
            <a:r>
              <a:rPr lang="es-ES" sz="1600" i="1" dirty="0"/>
              <a:t>deberá realizarse según el </a:t>
            </a:r>
            <a:r>
              <a:rPr lang="es-ES" sz="1600" dirty="0"/>
              <a:t>‘</a:t>
            </a:r>
            <a:r>
              <a:rPr lang="es-ES" sz="1600" i="1" dirty="0"/>
              <a:t>Instructivo N° 03-2005 políticas de seguridad informática para el empleo en la Fuerza Terrestre</a:t>
            </a:r>
            <a:r>
              <a:rPr lang="es-ES" sz="1600" dirty="0"/>
              <a:t> ’</a:t>
            </a:r>
            <a:r>
              <a:rPr lang="es-ES" sz="1600" i="1" dirty="0"/>
              <a:t>.”</a:t>
            </a:r>
            <a:endParaRPr lang="es-EC" sz="1600" dirty="0"/>
          </a:p>
          <a:p>
            <a:pPr marL="0" indent="0">
              <a:buNone/>
            </a:pPr>
            <a:endParaRPr lang="es-ES" sz="1600" i="1" dirty="0" smtClean="0"/>
          </a:p>
          <a:p>
            <a:pPr marL="0" indent="0">
              <a:buNone/>
            </a:pPr>
            <a:r>
              <a:rPr lang="es-ES" sz="1600" i="1" dirty="0" smtClean="0"/>
              <a:t>“Recomendación N° 25</a:t>
            </a:r>
            <a:endParaRPr lang="es-EC" sz="1600" dirty="0" smtClean="0"/>
          </a:p>
          <a:p>
            <a:pPr marL="0" indent="0" algn="just">
              <a:buNone/>
            </a:pPr>
            <a:r>
              <a:rPr lang="es-ES" sz="1600" i="1" dirty="0" smtClean="0"/>
              <a:t>El Comandante de la Brigada dispondrá la elaboración de un proyecto al Comandante  del EC-15 para la implementación de medidas de seguridad física para el centro de Datos, en el primer semestre del año 2011….”</a:t>
            </a:r>
            <a:endParaRPr lang="es-EC" sz="1600" dirty="0" smtClean="0"/>
          </a:p>
          <a:p>
            <a:pPr algn="just">
              <a:buNone/>
            </a:pPr>
            <a:r>
              <a:rPr lang="es-ES" sz="1600" dirty="0" smtClean="0">
                <a:solidFill>
                  <a:schemeClr val="tx1"/>
                </a:solidFill>
              </a:rPr>
              <a:t/>
            </a:r>
            <a:br>
              <a:rPr lang="es-ES" sz="1600" dirty="0" smtClean="0">
                <a:solidFill>
                  <a:schemeClr val="tx1"/>
                </a:solidFill>
              </a:rPr>
            </a:br>
            <a:endParaRPr lang="es-ES" sz="1600" dirty="0">
              <a:solidFill>
                <a:schemeClr val="tx1"/>
              </a:solidFill>
            </a:endParaRPr>
          </a:p>
        </p:txBody>
      </p:sp>
      <p:sp>
        <p:nvSpPr>
          <p:cNvPr id="6" name="5 Rectángulo"/>
          <p:cNvSpPr/>
          <p:nvPr/>
        </p:nvSpPr>
        <p:spPr>
          <a:xfrm>
            <a:off x="5364088" y="6381328"/>
            <a:ext cx="1205573" cy="37942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2" action="ppaction://hlinksldjump"/>
              </a:rPr>
              <a:t>MENU</a:t>
            </a:r>
            <a:endParaRPr lang="es-EC" dirty="0">
              <a:solidFill>
                <a:srgbClr val="FF0000"/>
              </a:solidFill>
            </a:endParaRPr>
          </a:p>
        </p:txBody>
      </p:sp>
    </p:spTree>
    <p:extLst>
      <p:ext uri="{BB962C8B-B14F-4D97-AF65-F5344CB8AC3E}">
        <p14:creationId xmlns:p14="http://schemas.microsoft.com/office/powerpoint/2010/main" xmlns="" val="345936628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lide(fromBottom)">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lide(fromBottom)">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lide(fromBottom)">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1838" y="3146475"/>
            <a:ext cx="8105554" cy="2730797"/>
          </a:xfrm>
          <a:ln w="152400">
            <a:solidFill>
              <a:srgbClr val="336600"/>
            </a:solidFill>
          </a:ln>
        </p:spPr>
        <p:style>
          <a:lnRef idx="2">
            <a:schemeClr val="dk1"/>
          </a:lnRef>
          <a:fillRef idx="1">
            <a:schemeClr val="lt1"/>
          </a:fillRef>
          <a:effectRef idx="0">
            <a:schemeClr val="dk1"/>
          </a:effectRef>
          <a:fontRef idx="minor">
            <a:schemeClr val="dk1"/>
          </a:fontRef>
        </p:style>
        <p:txBody>
          <a:bodyPr>
            <a:noAutofit/>
          </a:bodyPr>
          <a:lstStyle/>
          <a:p>
            <a:pPr marL="0" indent="0" algn="just">
              <a:buNone/>
            </a:pPr>
            <a:r>
              <a:rPr lang="es-ES" sz="2700" dirty="0"/>
              <a:t>Ante lo expuesto, </a:t>
            </a:r>
            <a:r>
              <a:rPr lang="es-ES" sz="2700" dirty="0" smtClean="0"/>
              <a:t>y por los constantes colapsamientos del </a:t>
            </a:r>
            <a:r>
              <a:rPr lang="es-ES" sz="2700" dirty="0"/>
              <a:t>S</a:t>
            </a:r>
            <a:r>
              <a:rPr lang="es-ES" sz="2700" dirty="0" smtClean="0"/>
              <a:t>istema </a:t>
            </a:r>
            <a:r>
              <a:rPr lang="es-ES" sz="2700" dirty="0"/>
              <a:t>I</a:t>
            </a:r>
            <a:r>
              <a:rPr lang="es-ES" sz="2700" dirty="0" smtClean="0"/>
              <a:t>ntegrado (perdida de información), la cual es la columna vertebral para el cumplimiento de las misiones, es </a:t>
            </a:r>
            <a:r>
              <a:rPr lang="es-ES" sz="2700" dirty="0"/>
              <a:t>necesario realizar el proyecto de </a:t>
            </a:r>
            <a:r>
              <a:rPr lang="es-ES" sz="2700" dirty="0" smtClean="0"/>
              <a:t>estudio, diseño</a:t>
            </a:r>
            <a:r>
              <a:rPr lang="es-ES" sz="2700" dirty="0"/>
              <a:t> </a:t>
            </a:r>
            <a:r>
              <a:rPr lang="es-ES" sz="2700" dirty="0" smtClean="0"/>
              <a:t>y reubicación </a:t>
            </a:r>
            <a:r>
              <a:rPr lang="es-ES" sz="2700" dirty="0"/>
              <a:t>del Centro de Datos </a:t>
            </a:r>
            <a:r>
              <a:rPr lang="es-ES" sz="2700" dirty="0" smtClean="0"/>
              <a:t>para la </a:t>
            </a:r>
            <a:r>
              <a:rPr lang="es-ES" sz="2700" dirty="0"/>
              <a:t>15 </a:t>
            </a:r>
            <a:r>
              <a:rPr lang="es-ES" sz="2700" dirty="0" smtClean="0"/>
              <a:t>BAE</a:t>
            </a:r>
            <a:r>
              <a:rPr lang="es-ES" sz="2700" dirty="0"/>
              <a:t>.</a:t>
            </a:r>
            <a:endParaRPr lang="es-EC" sz="2700" dirty="0"/>
          </a:p>
          <a:p>
            <a:pPr marL="0" indent="0">
              <a:buNone/>
            </a:pPr>
            <a:r>
              <a:rPr lang="es-ES" sz="1600" dirty="0" smtClean="0">
                <a:solidFill>
                  <a:schemeClr val="tx1"/>
                </a:solidFill>
              </a:rPr>
              <a:t/>
            </a:r>
            <a:br>
              <a:rPr lang="es-ES" sz="1600" dirty="0" smtClean="0">
                <a:solidFill>
                  <a:schemeClr val="tx1"/>
                </a:solidFill>
              </a:rPr>
            </a:br>
            <a:endParaRPr lang="es-ES" sz="1600" dirty="0">
              <a:solidFill>
                <a:schemeClr val="tx1"/>
              </a:solidFill>
            </a:endParaRPr>
          </a:p>
        </p:txBody>
      </p:sp>
      <p:sp>
        <p:nvSpPr>
          <p:cNvPr id="4" name="Rectangle 7"/>
          <p:cNvSpPr>
            <a:spLocks noChangeArrowheads="1"/>
          </p:cNvSpPr>
          <p:nvPr/>
        </p:nvSpPr>
        <p:spPr bwMode="auto">
          <a:xfrm>
            <a:off x="179512" y="44624"/>
            <a:ext cx="8750206" cy="571500"/>
          </a:xfrm>
          <a:prstGeom prst="rect">
            <a:avLst/>
          </a:prstGeom>
          <a:solidFill>
            <a:srgbClr val="336600"/>
          </a:solidFill>
          <a:ln w="9525">
            <a:noFill/>
            <a:miter lim="800000"/>
            <a:headEnd/>
            <a:tailEnd/>
          </a:ln>
          <a:effectLst>
            <a:outerShdw dist="25401" dir="2700000" algn="tl" rotWithShape="0">
              <a:srgbClr val="808080"/>
            </a:outerShdw>
          </a:effectLst>
        </p:spPr>
        <p:txBody>
          <a:bodyPr wrap="none" anchor="ctr"/>
          <a:lstStyle/>
          <a:p>
            <a:pPr algn="ctr">
              <a:defRPr/>
            </a:pPr>
            <a:r>
              <a:rPr lang="es-E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rPr>
              <a:t>PLANTEAMIENTO DEL PROBLEMA</a:t>
            </a:r>
            <a:endParaRPr lang="es-E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endParaRPr>
          </a:p>
        </p:txBody>
      </p:sp>
      <p:pic>
        <p:nvPicPr>
          <p:cNvPr id="19460" name="Picture 4" descr="http://3.bp.blogspot.com/-85JeO3Z5jlc/UMehOFxCQxI/AAAAAAAAAFI/QrpoknwrE1s/s1600/untitle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600" y="980728"/>
            <a:ext cx="4176464" cy="170882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1" descr="New Levels with Photos"/>
          <p:cNvPicPr>
            <a:picLocks noChangeAspect="1" noChangeArrowheads="1"/>
          </p:cNvPicPr>
          <p:nvPr/>
        </p:nvPicPr>
        <p:blipFill rotWithShape="1">
          <a:blip r:embed="rId4" cstate="print">
            <a:lum bright="-40000" contrast="-40000"/>
            <a:extLst>
              <a:ext uri="{28A0092B-C50C-407E-A947-70E740481C1C}">
                <a14:useLocalDpi xmlns:a14="http://schemas.microsoft.com/office/drawing/2010/main" xmlns="" val="0"/>
              </a:ext>
            </a:extLst>
          </a:blip>
          <a:srcRect l="70580" t="34476" r="8146" b="39619"/>
          <a:stretch/>
        </p:blipFill>
        <p:spPr bwMode="auto">
          <a:xfrm>
            <a:off x="7317490" y="616124"/>
            <a:ext cx="1656184" cy="22738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394897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lide(fromBottom)">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79512" y="102692"/>
            <a:ext cx="8750206" cy="571500"/>
          </a:xfrm>
          <a:prstGeom prst="rect">
            <a:avLst/>
          </a:prstGeom>
          <a:solidFill>
            <a:srgbClr val="336600"/>
          </a:solidFill>
          <a:ln w="9525">
            <a:noFill/>
            <a:miter lim="800000"/>
            <a:headEnd/>
            <a:tailEnd/>
          </a:ln>
          <a:effectLst>
            <a:outerShdw dist="25401" dir="2700000" algn="tl" rotWithShape="0">
              <a:srgbClr val="808080"/>
            </a:outerShdw>
          </a:effectLst>
        </p:spPr>
        <p:txBody>
          <a:bodyPr wrap="none" anchor="ctr"/>
          <a:lstStyle/>
          <a:p>
            <a:pPr algn="ctr">
              <a:defRPr/>
            </a:pPr>
            <a:r>
              <a:rPr lang="es-E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rPr>
              <a:t>CENTRO DE COMPUTO ACTUAL</a:t>
            </a:r>
            <a:endParaRPr lang="es-E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ヒラギノ角ゴ Pro W3"/>
              <a:cs typeface="ヒラギノ角ゴ Pro W3"/>
            </a:endParaRPr>
          </a:p>
        </p:txBody>
      </p:sp>
      <p:pic>
        <p:nvPicPr>
          <p:cNvPr id="18451" name="Picture 19"/>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6875" t="14666" r="21146" b="8834"/>
          <a:stretch/>
        </p:blipFill>
        <p:spPr bwMode="auto">
          <a:xfrm>
            <a:off x="179512" y="908720"/>
            <a:ext cx="8750206" cy="4962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Rectángulo"/>
          <p:cNvSpPr/>
          <p:nvPr/>
        </p:nvSpPr>
        <p:spPr>
          <a:xfrm>
            <a:off x="5364088" y="6381328"/>
            <a:ext cx="1205573" cy="37942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hlinkClick r:id="rId4" action="ppaction://hlinksldjump"/>
              </a:rPr>
              <a:t>MENU</a:t>
            </a:r>
            <a:endParaRPr lang="es-EC" dirty="0">
              <a:solidFill>
                <a:srgbClr val="FF0000"/>
              </a:solidFill>
            </a:endParaRPr>
          </a:p>
        </p:txBody>
      </p:sp>
    </p:spTree>
    <p:extLst>
      <p:ext uri="{BB962C8B-B14F-4D97-AF65-F5344CB8AC3E}">
        <p14:creationId xmlns:p14="http://schemas.microsoft.com/office/powerpoint/2010/main" xmlns="" val="3595982303"/>
      </p:ext>
    </p:extLst>
  </p:cSld>
  <p:clrMapOvr>
    <a:masterClrMapping/>
  </p:clrMapOvr>
  <p:transition spd="med">
    <p:pull dir="ru"/>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21201</TotalTime>
  <Words>1409</Words>
  <Application>Microsoft Office PowerPoint</Application>
  <PresentationFormat>Presentación en pantalla (4:3)</PresentationFormat>
  <Paragraphs>279</Paragraphs>
  <Slides>30</Slides>
  <Notes>8</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30</vt:i4>
      </vt:variant>
    </vt:vector>
  </HeadingPairs>
  <TitlesOfParts>
    <vt:vector size="34" baseType="lpstr">
      <vt:lpstr>Diseño predeterminado</vt:lpstr>
      <vt:lpstr>CorelDRAW</vt:lpstr>
      <vt:lpstr>Hoja de cálculo</vt:lpstr>
      <vt:lpstr>Clip</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 </vt:lpstr>
      <vt:lpstr>Diapositiva 30</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INNOVANET_GL</cp:lastModifiedBy>
  <cp:revision>486</cp:revision>
  <cp:lastPrinted>2013-09-06T00:33:12Z</cp:lastPrinted>
  <dcterms:created xsi:type="dcterms:W3CDTF">2008-02-13T16:07:44Z</dcterms:created>
  <dcterms:modified xsi:type="dcterms:W3CDTF">2013-10-25T11:02:41Z</dcterms:modified>
</cp:coreProperties>
</file>