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57" r:id="rId5"/>
    <p:sldId id="296" r:id="rId6"/>
    <p:sldId id="298" r:id="rId7"/>
    <p:sldId id="297" r:id="rId8"/>
    <p:sldId id="299" r:id="rId9"/>
    <p:sldId id="300" r:id="rId10"/>
    <p:sldId id="258" r:id="rId11"/>
    <p:sldId id="301" r:id="rId12"/>
    <p:sldId id="281" r:id="rId13"/>
    <p:sldId id="302" r:id="rId14"/>
    <p:sldId id="303" r:id="rId15"/>
    <p:sldId id="304" r:id="rId16"/>
    <p:sldId id="305" r:id="rId17"/>
    <p:sldId id="306" r:id="rId18"/>
    <p:sldId id="307" r:id="rId19"/>
    <p:sldId id="309" r:id="rId20"/>
    <p:sldId id="310" r:id="rId21"/>
    <p:sldId id="311" r:id="rId22"/>
    <p:sldId id="288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3" r:id="rId34"/>
    <p:sldId id="324" r:id="rId35"/>
    <p:sldId id="325" r:id="rId36"/>
    <p:sldId id="326" r:id="rId37"/>
    <p:sldId id="327" r:id="rId38"/>
    <p:sldId id="328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2" autoAdjust="0"/>
    <p:restoredTop sz="94660"/>
  </p:normalViewPr>
  <p:slideViewPr>
    <p:cSldViewPr>
      <p:cViewPr>
        <p:scale>
          <a:sx n="70" d="100"/>
          <a:sy n="70" d="100"/>
        </p:scale>
        <p:origin x="-70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LOGO ESPE ORIGINAL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9" name="CorelDRAW" r:id="rId4" imgW="9151920" imgH="5621400" progId="">
                  <p:embed/>
                </p:oleObj>
              </mc:Choice>
              <mc:Fallback>
                <p:oleObj name="CorelDRAW" r:id="rId4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8" descr="bannner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28756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43166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117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C41C-43B7-47B6-928F-876C48FE661B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CDE74-1D0A-4A6B-88B8-319F3E3D11B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602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A5C4B-8CAE-49B7-A53E-3AF3B5BA97CA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D2D04-8570-4863-A53D-9F9B68DE313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494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387C-763E-4A83-8502-F6B8E60A69FF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AE40-6BE5-49A1-8DF8-616AC718578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701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A4950-ED9E-4AEA-98F5-79E12BE989EB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D346-542A-4D7E-BD93-49EDF03C588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001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17FB0-4B4A-458A-BE06-6479DCFD0FD2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022B-AB98-449E-BACA-1F08B0F366D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793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43035-5180-41CB-B52F-82E93626DB3B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EF4AB-BCFB-47C8-B3E3-D12AEB07694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746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EDDB9-A238-4F70-8ED9-FB0BDA538220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45AB-3AF3-4AEB-9C36-7EBF746903F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459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CF5DB-009B-4372-9111-EF8EB8D5D95D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5EB7-7E58-4933-9670-FFB3EC65B89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045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221EC-A2A0-4692-AB65-BC9C2E78A404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193-ED01-4715-B8DA-ACD8165BEE6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5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96077-E81F-4A70-9C54-D675137F1BE6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C46A4-FA03-43FC-928D-4C8FB136C1A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819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829F052-224E-482F-A437-34096FF1C289}" type="datetimeFigureOut">
              <a:rPr lang="es-ES"/>
              <a:pPr>
                <a:defRPr/>
              </a:pPr>
              <a:t>21/08/2013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5C245640-9D73-4B00-8FCC-DBDDCF5B494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sp>
        <p:nvSpPr>
          <p:cNvPr id="1031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32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33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dirty="0"/>
          </a:p>
        </p:txBody>
      </p:sp>
      <p:sp>
        <p:nvSpPr>
          <p:cNvPr id="1034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dirty="0"/>
          </a:p>
        </p:txBody>
      </p:sp>
      <p:pic>
        <p:nvPicPr>
          <p:cNvPr id="1035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69.png"/><Relationship Id="rId7" Type="http://schemas.openxmlformats.org/officeDocument/2006/relationships/slide" Target="slide29.xml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slide" Target="slide33.xml"/><Relationship Id="rId5" Type="http://schemas.openxmlformats.org/officeDocument/2006/relationships/slide" Target="slide27.xml"/><Relationship Id="rId10" Type="http://schemas.openxmlformats.org/officeDocument/2006/relationships/slide" Target="slide32.xml"/><Relationship Id="rId4" Type="http://schemas.openxmlformats.org/officeDocument/2006/relationships/image" Target="../media/image70.png"/><Relationship Id="rId9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26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slide" Target="slide26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26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image" Target="../media/image96.jpe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8.jpe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openxmlformats.org/officeDocument/2006/relationships/image" Target="../media/image137.pn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89013"/>
            <a:ext cx="5040312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2988" y="1125538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/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CARRERA DE INGENIERÍA MECÁNICA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/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sz="6700" b="1" dirty="0" smtClean="0">
                <a:solidFill>
                  <a:srgbClr val="FF0000"/>
                </a:solidFill>
              </a:rPr>
              <a:t>PROYECTO DE GRADO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u="sng" dirty="0" smtClean="0"/>
              <a:t>ALCANCE DEL PROYECTO</a:t>
            </a:r>
            <a:endParaRPr lang="es-ES" u="sng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1717528"/>
            <a:ext cx="813690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LEVANTAMIENTO TÉCNICO DE LA MÁQUINA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7544" y="2420888"/>
            <a:ext cx="813690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SOLUCIÓN DE PROBLEMAS DE FUNCIONALIDAD 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3257" y="3109493"/>
            <a:ext cx="813690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REDISEÑO DEL SISTEMA DE CONFORMADO Y EJECUCIÓN DE PRUEBAS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1831" y="1717528"/>
            <a:ext cx="813690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LOGRANDO CON ESTAS ACTIVIDADES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5754" y="2467054"/>
            <a:ext cx="813690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DISPONER DE UNA MÁQUINA ADECUADA PARA UTILIZARSE POR LOS ALUMNOS DEL DEPARTAMENTO.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0680" y="3571158"/>
            <a:ext cx="813690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BRINDAR EL SERVICIO DE DOBLADO DE TUBO AL SECTOR METALMECÁNICO</a:t>
            </a:r>
            <a:endParaRPr lang="es-EC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1475656" y="1268760"/>
            <a:ext cx="6552728" cy="43204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u="sng" dirty="0" smtClean="0"/>
              <a:t>JUSTIFICACIÓN E IMPORTANCIA</a:t>
            </a:r>
            <a:endParaRPr lang="es-ES" u="sng" dirty="0" smtClean="0"/>
          </a:p>
        </p:txBody>
      </p:sp>
      <p:pic>
        <p:nvPicPr>
          <p:cNvPr id="39938" name="Picture 2" descr="http://www.apice.org.co/Images/logo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148053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48073" y="2852936"/>
            <a:ext cx="252028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TRAYECTORIA DE MÁS DE 90 AÑOS</a:t>
            </a:r>
            <a:endParaRPr lang="es-EC" b="1" dirty="0">
              <a:solidFill>
                <a:srgbClr val="C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31840" y="1700808"/>
            <a:ext cx="316835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SISTEMA DE EDUCACIÓN SUPERIOR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www.apice.org.co/Images/logo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3" y="2708920"/>
            <a:ext cx="148053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419872" y="1700808"/>
            <a:ext cx="4608512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solidFill>
                  <a:srgbClr val="C00000"/>
                </a:solidFill>
              </a:rPr>
              <a:t>IMPULSAR LA INVESTIGACIÓN COMO PARTE DE SU OFERTA ACADÉMICA</a:t>
            </a:r>
            <a:endParaRPr lang="es-EC" b="1" dirty="0">
              <a:solidFill>
                <a:srgbClr val="C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28053" y="4077072"/>
            <a:ext cx="4608512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solidFill>
                  <a:srgbClr val="C00000"/>
                </a:solidFill>
              </a:rPr>
              <a:t>ENMARCÁNDOSE EN LA REALIDAD ECONÓMICA (AUSTERIDAD) QUE EXPERIMENTA EL PAÍS</a:t>
            </a:r>
            <a:endParaRPr lang="es-EC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10" grpId="0" animBg="1"/>
      <p:bldP spid="10" grpId="1" animBg="1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79712" y="1700808"/>
            <a:ext cx="568863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FUNDAMENTOS DEL CONFORMADO MECÁNICO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3091" y="2613915"/>
            <a:ext cx="21622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FORMADO DE METALES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79712" y="3789040"/>
            <a:ext cx="216220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VARIOS PROCESOS DE MANUFACTURA</a:t>
            </a:r>
            <a:endParaRPr lang="es-EC" sz="2000" b="1" dirty="0">
              <a:solidFill>
                <a:schemeClr val="tx1"/>
              </a:solidFill>
            </a:endParaRPr>
          </a:p>
        </p:txBody>
      </p:sp>
      <p:cxnSp>
        <p:nvCxnSpPr>
          <p:cNvPr id="10" name="9 Conector angular"/>
          <p:cNvCxnSpPr>
            <a:stCxn id="7" idx="1"/>
            <a:endCxn id="8" idx="1"/>
          </p:cNvCxnSpPr>
          <p:nvPr/>
        </p:nvCxnSpPr>
        <p:spPr>
          <a:xfrm rot="10800000" flipH="1" flipV="1">
            <a:off x="583090" y="2967858"/>
            <a:ext cx="1396621" cy="1329014"/>
          </a:xfrm>
          <a:prstGeom prst="bentConnector3">
            <a:avLst>
              <a:gd name="adj1" fmla="val -16368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381436" y="2269439"/>
            <a:ext cx="21622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DEFORMACIÓN PLÁSTICA</a:t>
            </a:r>
            <a:endParaRPr lang="es-EC" sz="2000" b="1" dirty="0">
              <a:solidFill>
                <a:schemeClr val="tx1"/>
              </a:solidFill>
            </a:endParaRPr>
          </a:p>
        </p:txBody>
      </p:sp>
      <p:cxnSp>
        <p:nvCxnSpPr>
          <p:cNvPr id="13" name="12 Conector angular"/>
          <p:cNvCxnSpPr>
            <a:stCxn id="8" idx="3"/>
            <a:endCxn id="12" idx="1"/>
          </p:cNvCxnSpPr>
          <p:nvPr/>
        </p:nvCxnSpPr>
        <p:spPr>
          <a:xfrm flipV="1">
            <a:off x="4141912" y="2623382"/>
            <a:ext cx="2239524" cy="167349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 descr="http://www.loar.es/fotos/punzones-y-matr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37071"/>
            <a:ext cx="2162200" cy="150393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381436" y="4581128"/>
            <a:ext cx="2162200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APLICAN ESFUERZOS  SUPERIORES A LA FLUENCIA</a:t>
            </a:r>
            <a:endParaRPr lang="es-EC" sz="2000" b="1" dirty="0">
              <a:solidFill>
                <a:schemeClr val="tx1"/>
              </a:solidFill>
            </a:endParaRPr>
          </a:p>
        </p:txBody>
      </p:sp>
      <p:pic>
        <p:nvPicPr>
          <p:cNvPr id="40964" name="Picture 4" descr="http://usuarios.multimania.es/jvballesteros/Matriceria/doblado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8" y="4933337"/>
            <a:ext cx="4752528" cy="96535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19 Conector recto de flecha"/>
          <p:cNvCxnSpPr/>
          <p:nvPr/>
        </p:nvCxnSpPr>
        <p:spPr>
          <a:xfrm flipH="1">
            <a:off x="5446312" y="5393686"/>
            <a:ext cx="9351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79712" y="1700808"/>
            <a:ext cx="568863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PARÁMETROS DEL CONFORMADO MECÁNICO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42928" y="2194438"/>
            <a:ext cx="2162200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DETERMINAN LA MAYOR O MENOR FACILIDAD DE CONFORMACIÓN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2296" y="3496411"/>
            <a:ext cx="3079584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solidFill>
                  <a:schemeClr val="tx1"/>
                </a:solidFill>
              </a:rPr>
              <a:t>TEMPERATURA</a:t>
            </a:r>
          </a:p>
          <a:p>
            <a:pPr algn="just"/>
            <a:r>
              <a:rPr lang="es-EC" sz="2000" b="1" dirty="0" smtClean="0">
                <a:solidFill>
                  <a:schemeClr val="tx1"/>
                </a:solidFill>
              </a:rPr>
              <a:t>TRABAJO EN FRÍO</a:t>
            </a:r>
          </a:p>
          <a:p>
            <a:pPr algn="just"/>
            <a:r>
              <a:rPr lang="es-EC" sz="2000" b="1" dirty="0" smtClean="0">
                <a:solidFill>
                  <a:schemeClr val="tx1"/>
                </a:solidFill>
              </a:rPr>
              <a:t>TRABAJO EN CALIENTE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42928" y="4004242"/>
            <a:ext cx="2162200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solidFill>
                  <a:schemeClr val="tx1"/>
                </a:solidFill>
              </a:rPr>
              <a:t>VELOCIDAD DE DEFORMACIÓN</a:t>
            </a:r>
          </a:p>
          <a:p>
            <a:pPr algn="just"/>
            <a:r>
              <a:rPr lang="es-EC" sz="2000" b="1" dirty="0" err="1" smtClean="0">
                <a:solidFill>
                  <a:schemeClr val="tx1"/>
                </a:solidFill>
              </a:rPr>
              <a:t>σy</a:t>
            </a:r>
            <a:r>
              <a:rPr lang="es-EC" sz="2000" b="1" dirty="0" smtClean="0">
                <a:solidFill>
                  <a:schemeClr val="tx1"/>
                </a:solidFill>
              </a:rPr>
              <a:t>  varía en función de la velocidad de deformación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28184" y="3512643"/>
            <a:ext cx="2405962" cy="16312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solidFill>
                  <a:schemeClr val="tx1"/>
                </a:solidFill>
              </a:rPr>
              <a:t>FRICCIÓN</a:t>
            </a:r>
          </a:p>
          <a:p>
            <a:pPr algn="just"/>
            <a:r>
              <a:rPr lang="es-EC" sz="2000" b="1" dirty="0" smtClean="0">
                <a:solidFill>
                  <a:schemeClr val="tx1"/>
                </a:solidFill>
              </a:rPr>
              <a:t>Es importante tomar en cuenta la lubricación durante el conformado</a:t>
            </a:r>
            <a:endParaRPr lang="es-EC" sz="2000" b="1" dirty="0">
              <a:solidFill>
                <a:schemeClr val="tx1"/>
              </a:solidFill>
            </a:endParaRPr>
          </a:p>
        </p:txBody>
      </p:sp>
      <p:cxnSp>
        <p:nvCxnSpPr>
          <p:cNvPr id="6" name="5 Conector angular"/>
          <p:cNvCxnSpPr>
            <a:stCxn id="7" idx="1"/>
            <a:endCxn id="8" idx="0"/>
          </p:cNvCxnSpPr>
          <p:nvPr/>
        </p:nvCxnSpPr>
        <p:spPr>
          <a:xfrm rot="10800000" flipV="1">
            <a:off x="1952088" y="2856157"/>
            <a:ext cx="1790840" cy="640253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angular"/>
          <p:cNvCxnSpPr>
            <a:stCxn id="7" idx="3"/>
            <a:endCxn id="17" idx="0"/>
          </p:cNvCxnSpPr>
          <p:nvPr/>
        </p:nvCxnSpPr>
        <p:spPr>
          <a:xfrm>
            <a:off x="5905128" y="2856158"/>
            <a:ext cx="1526037" cy="656485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7" idx="2"/>
            <a:endCxn id="12" idx="0"/>
          </p:cNvCxnSpPr>
          <p:nvPr/>
        </p:nvCxnSpPr>
        <p:spPr>
          <a:xfrm>
            <a:off x="4824028" y="3517877"/>
            <a:ext cx="0" cy="486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2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79712" y="1700808"/>
            <a:ext cx="568863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COMPORTAMIENTO DEL MATERIAL DURANTE EL CONFORMADO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79712" y="2492896"/>
            <a:ext cx="5688632" cy="3384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12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950" y="2780928"/>
            <a:ext cx="4542155" cy="2825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14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87624" y="1498595"/>
            <a:ext cx="666074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PARÁMETROS  QUE INFLUYEN EN EL PROCESO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173" y="1931663"/>
            <a:ext cx="2726239" cy="148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52191"/>
              </p:ext>
            </p:extLst>
          </p:nvPr>
        </p:nvGraphicFramePr>
        <p:xfrm>
          <a:off x="4517994" y="1945863"/>
          <a:ext cx="3024336" cy="16002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19321"/>
                <a:gridCol w="1605015"/>
              </a:tblGrid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r/e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x/e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5 o más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0,5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0,45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0,40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1,5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0,35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0,8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0,30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98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0,5</a:t>
                      </a:r>
                      <a:endParaRPr lang="es-EC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0,25</a:t>
                      </a:r>
                      <a:endParaRPr lang="es-EC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174" y="3573017"/>
            <a:ext cx="2726239" cy="213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3573016"/>
            <a:ext cx="3078342" cy="21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87624" y="1498595"/>
            <a:ext cx="666074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MÉTODOS MÁS COMUNES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801" y="2123012"/>
            <a:ext cx="3958193" cy="1233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00" y="4072552"/>
            <a:ext cx="3958193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913" y="2075209"/>
            <a:ext cx="3707904" cy="1281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254" y="4072552"/>
            <a:ext cx="3707904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1696569" y="3429000"/>
            <a:ext cx="168465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COMPRESIÓN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102879" y="3429000"/>
            <a:ext cx="168465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RODILLOS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696570" y="5484491"/>
            <a:ext cx="168465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ESTIRAMIENTO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02878" y="5484491"/>
            <a:ext cx="168465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TRACCIÓN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87624" y="1498595"/>
            <a:ext cx="666074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PRINCIPALES PROBLEMAS PRESENTES EN EL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7" name="1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55" y="1900688"/>
            <a:ext cx="3085877" cy="19980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460489"/>
              </p:ext>
            </p:extLst>
          </p:nvPr>
        </p:nvGraphicFramePr>
        <p:xfrm>
          <a:off x="491139" y="4005064"/>
          <a:ext cx="3123964" cy="1910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2396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APLASTAMIENTO EN EL ÁREA DE DOBLADO</a:t>
                      </a:r>
                      <a:endParaRPr lang="es-EC" sz="11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PRESENCIA DE PLIEGUES O ARRUGAS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DESGARRAMIENTO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MARCAS DE LA HERRAMIENTA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AUMENTO EN EL RADIO DE DOBLADO DEBIDO A LA RECUPERACIÓN ELÁSTICA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235054"/>
              </p:ext>
            </p:extLst>
          </p:nvPr>
        </p:nvGraphicFramePr>
        <p:xfrm>
          <a:off x="5508104" y="4005064"/>
          <a:ext cx="3123964" cy="15951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2396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DESLIZAMIENTO DEL PERFIL A TRAVÉS DE LA ABRAZADERA</a:t>
                      </a:r>
                      <a:endParaRPr lang="es-EC" sz="11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AJUSTE EXCESIVO SOBRE EL TUBO O PERFIL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AJUSTE INSUFICIENTE SOBRE EL PERFIL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TAMAÑO DISPAREJO ENTRE LA RANURA DE LA MATRIZ Y EL PERFIL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18 CuadroTexto"/>
          <p:cNvSpPr txBox="1"/>
          <p:nvPr/>
        </p:nvSpPr>
        <p:spPr>
          <a:xfrm>
            <a:off x="683568" y="3582888"/>
            <a:ext cx="216024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PRINCIPALES PROBLEMAS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156176" y="3590963"/>
            <a:ext cx="216024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PRINCIPALES CAUSAS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699792" y="1498595"/>
            <a:ext cx="410445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PRINCIPIOS DE HIDRÁULICA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644280" y="2206481"/>
            <a:ext cx="216024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LEYES BÁSICAS DE PASCAL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9" name="il_fi" descr="http://www.kalipedia.com/kalipediamedia/cienciasnaturales/media/200709/24/fisicayquimica/20070924klpcnafyq_169.Ges.SC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8768" y="2852934"/>
            <a:ext cx="1546225" cy="2179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 descr="http://132.248.239.10/cursos_diplomados/diplomados/basico/abasico092004/portafolios/hidrostatica/images/pascal_clip_image002_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718" y="3178690"/>
            <a:ext cx="2372995" cy="152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3644280" y="2206481"/>
            <a:ext cx="216024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COMPRESIBILIDAD DE LOS FLUIDOS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48768" y="2775468"/>
            <a:ext cx="5040560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TODOS LOS MATERIALES EN ESTADO LÍQUIDO, SÓLIDO O GASEOSO SON COMPRESIBLES EN MAYOR O MENOR PROPORCIÓN.</a:t>
            </a:r>
          </a:p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LA COMPRESIBILIDAD SE REFIERE A LA VARIACIÓN DE VOLUMEN RESPECTO DE LA APLICACIÓN DE PRESIÓN.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3" name="12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4275" y="4074357"/>
            <a:ext cx="4540250" cy="1265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4283968" y="5589240"/>
                <a:ext cx="1152128" cy="494238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𝐩</m:t>
                      </m:r>
                      <m:r>
                        <a:rPr lang="es-ES" sz="1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𝐅</m:t>
                          </m:r>
                        </m:num>
                        <m:den>
                          <m:r>
                            <a:rPr lang="es-ES" sz="1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𝐀</m:t>
                          </m:r>
                        </m:den>
                      </m:f>
                    </m:oMath>
                  </m:oMathPara>
                </a14:m>
                <a:endParaRPr lang="es-EC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5589240"/>
                <a:ext cx="1152128" cy="4942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68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699792" y="1498595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SISTEMAS HIDRÁULICOS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511" y="2132856"/>
            <a:ext cx="5795010" cy="20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1818511" y="4365104"/>
            <a:ext cx="5795009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b="1" dirty="0" smtClean="0">
                <a:solidFill>
                  <a:srgbClr val="C00000"/>
                </a:solidFill>
              </a:rPr>
              <a:t>EN UN SISTEMA HIDRÁULICO SE GENERA, TRANSMITE Y CONTROLA LA APLICACIÓN DE POTENCIA A TRAVÉS DE LA CIRCULACIÓN DE ACEITE DENTRO DE UN CIRCUITO DETERMINADO</a:t>
            </a:r>
            <a:endParaRPr lang="es-EC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ctrTitle"/>
          </p:nvPr>
        </p:nvSpPr>
        <p:spPr>
          <a:xfrm>
            <a:off x="1116013" y="2205038"/>
            <a:ext cx="7772400" cy="1470025"/>
          </a:xfrm>
        </p:spPr>
        <p:txBody>
          <a:bodyPr/>
          <a:lstStyle/>
          <a:p>
            <a:pPr algn="just" eaLnBrk="1" hangingPunct="1"/>
            <a:r>
              <a:rPr lang="es-ES" sz="2800" b="1" dirty="0" smtClean="0"/>
              <a:t>REDISEÑO E IMPLEMENTACIÓN DE PARTES DE LA MÁQUINA HIDRÁULICA SEMIAUTOMÁTICA DE TIPO UNIVERSAL PARA CONFORMADO METÁLICO EN FRÍO, DEL LABORATORIO DE PROCESOS DE MANUFACTURA METALMECÁNICOS DEL DECEM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498595"/>
            <a:ext cx="763284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PRINCIPALES CARACTERÍSTICAS CON LAS CUALES SE DISEÑÓ LA MÁQUINA ORIGINAL</a:t>
            </a:r>
            <a:endParaRPr lang="es-EC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732675"/>
              </p:ext>
            </p:extLst>
          </p:nvPr>
        </p:nvGraphicFramePr>
        <p:xfrm>
          <a:off x="2132112" y="2206481"/>
          <a:ext cx="5184576" cy="3723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0" r:id="rId3" imgW="8352381" imgH="6020640" progId="MSPhotoEd.3">
                  <p:embed/>
                </p:oleObj>
              </mc:Choice>
              <mc:Fallback>
                <p:oleObj r:id="rId3" imgW="8352381" imgH="6020640" progId="MSPhotoEd.3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112" y="2206481"/>
                        <a:ext cx="5184576" cy="3723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827584" y="2636912"/>
            <a:ext cx="214519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SISTEMA HIDRÁULICO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27584" y="3167390"/>
            <a:ext cx="21451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ESTRUCTURA DE TUBO CUADRADO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7584" y="3933056"/>
            <a:ext cx="214519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ÁNGULOS DE REFUERZO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7584" y="4509120"/>
            <a:ext cx="214519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RECUBRIMIENTO DE TOL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27584" y="5085184"/>
            <a:ext cx="214519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MESA DE TRABAJO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28184" y="2786344"/>
            <a:ext cx="225395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DOBLA TUBO CUADRADO 3/4 »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228184" y="3466439"/>
            <a:ext cx="225395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DOBLA TUBO REDONDO 1»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42992" y="3979223"/>
            <a:ext cx="225395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DOBLA TUBO REDONDO 1 1/2 «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242992" y="4715852"/>
            <a:ext cx="225395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DOBLA PLATINA METÁLICA t=6,35 mm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4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400" b="1" u="sng" dirty="0" smtClean="0">
                <a:latin typeface="+mj-lt"/>
                <a:ea typeface="+mj-ea"/>
                <a:cs typeface="+mj-cs"/>
              </a:rPr>
              <a:t>MARCO TEÓRICO</a:t>
            </a:r>
            <a:endParaRPr lang="es-ES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71800" y="1498595"/>
            <a:ext cx="396044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EQUIPOS SIMILARES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9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9"/>
            <a:ext cx="2230440" cy="152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9"/>
            <a:ext cx="2952328" cy="12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20 Imagen" descr="C:\Users\usuario\Documents\FIME\TESIS\REDISEÑO\CONSULTAS\BP-BB2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5" y="3633391"/>
            <a:ext cx="3074670" cy="230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C:\Users\usuario\Documents\FIME\TESIS\REDISEÑO\CONSULTAS\BP-BB2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5175"/>
            <a:ext cx="4489663" cy="338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2172"/>
              </p:ext>
            </p:extLst>
          </p:nvPr>
        </p:nvGraphicFramePr>
        <p:xfrm>
          <a:off x="4965371" y="2075175"/>
          <a:ext cx="3843925" cy="364609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38672"/>
                <a:gridCol w="2005253"/>
              </a:tblGrid>
              <a:tr h="0">
                <a:tc gridSpan="2"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CARACTERÍSTICAS DE DISEÑO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6298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CAPACIDAD DE DOBLEZ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TUBO DE 1/2" A 3" 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452596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RADIO DE DOBLEZ MÁXIMO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5 "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452596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RADIO DE DOBLEZ MÍNIMO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3 ½ "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678894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MOTOR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5 HP/ </a:t>
                      </a:r>
                      <a:r>
                        <a:rPr lang="es-ES" sz="1000" b="1" dirty="0" smtClean="0">
                          <a:solidFill>
                            <a:schemeClr val="tx1"/>
                          </a:solidFill>
                          <a:effectLst/>
                        </a:rPr>
                        <a:t>TRIFÁSICO</a:t>
                      </a: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es-ES" sz="1000" b="1" dirty="0" smtClean="0">
                          <a:solidFill>
                            <a:schemeClr val="tx1"/>
                          </a:solidFill>
                          <a:effectLst/>
                        </a:rPr>
                        <a:t>220 </a:t>
                      </a: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V.A.C.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452596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SÁLIDA DE LA BOMBA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3 GPM / 4200 Psi (</a:t>
                      </a:r>
                      <a:r>
                        <a:rPr lang="es-ES" sz="1000" b="1" dirty="0" err="1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. Salida)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452596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MODO DE OPERACIÓN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MANUAL CONTROLADO POR VÁLVULA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226298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FUERZA DE EMPUJE 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55.000 LIBRAS MÁXIMAS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  <a:tr h="452596">
                <a:tc>
                  <a:txBody>
                    <a:bodyPr/>
                    <a:lstStyle/>
                    <a:p>
                      <a:pPr marL="457200" indent="-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CONTROL DE ÁNGULOS DE DOBLADO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5" marR="56575" marT="0" marB="0"/>
                </a:tc>
              </a:tr>
            </a:tbl>
          </a:graphicData>
        </a:graphic>
      </p:graphicFrame>
      <p:pic>
        <p:nvPicPr>
          <p:cNvPr id="26" name="25 Imagen" descr="C:\Users\usuario\Documents\FIME\TESIS\REDISEÑO\CONSULTAS\GetAttachmentCAPJT8K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075175"/>
            <a:ext cx="2197703" cy="204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C:\Users\usuario\Documents\FIME\TESIS\REDISEÑO\CONSULTAS\GetAttachmen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7500" y="2075175"/>
            <a:ext cx="2610884" cy="204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27 Imagen" descr="F:\DCIM\101MSDCF\DSC033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4796" y="4209582"/>
            <a:ext cx="2063347" cy="188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597817"/>
              </p:ext>
            </p:extLst>
          </p:nvPr>
        </p:nvGraphicFramePr>
        <p:xfrm>
          <a:off x="625319" y="2338141"/>
          <a:ext cx="8300627" cy="3742881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092795"/>
                <a:gridCol w="2369301"/>
                <a:gridCol w="1948633"/>
                <a:gridCol w="1889898"/>
              </a:tblGrid>
              <a:tr h="670513"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PARTES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PROTOTIPO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MÁQUINA PROPIA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OBSERVACIONES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252345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Motor eléctrico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5 HP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15 HP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Motor rebobinado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360040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Cilindro </a:t>
                      </a: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superior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55000 Lb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9739 Lb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360040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Cilindro </a:t>
                      </a: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inferior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12044 Lb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No dispone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432048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Bomba hidráulica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De engranes 3 GPM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De paletas 5.21  GPM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216024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Colector de aceite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7 galones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15 galones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432048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Sistema de conformado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Matriz móvil y brazos giratorios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Matriz móvil y rodillos fijos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504056"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Control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de </a:t>
                      </a:r>
                      <a:r>
                        <a:rPr lang="es-E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ángulos de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doblado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Aguja acoplada al brazo giratorio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chemeClr val="tx1"/>
                          </a:solidFill>
                          <a:effectLst/>
                        </a:rPr>
                        <a:t>No dispone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27784" y="914080"/>
            <a:ext cx="396044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PRUEBAS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9" y="1698649"/>
            <a:ext cx="1565971" cy="125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74" y="3049431"/>
            <a:ext cx="1512839" cy="10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n 3" descr="Descripción: Description: I:\PRUEBAS\CUADRADO\DSC03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71" y="1698650"/>
            <a:ext cx="1666743" cy="12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20" y="1674765"/>
            <a:ext cx="11906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Image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50" y="3073216"/>
            <a:ext cx="1192773" cy="123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Imagen 10" descr="Descripción: Description: I:\PRUEBAS\1 PULGADA\IMG00108-20100708-1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92" y="1674765"/>
            <a:ext cx="1712691" cy="12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34" y="4380839"/>
            <a:ext cx="11525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4" name="Imagen 3" descr="Descripción: Description: I:\PRUEBAS\1 Y MEDIA PULGADAS\DSC039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77" y="4442872"/>
            <a:ext cx="1627006" cy="122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3" y="4257675"/>
            <a:ext cx="24765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6" name="Imagen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643" y="4341559"/>
            <a:ext cx="465537" cy="157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Imagen 12" descr="Descripción: Description: I:\PRUEBAS\PLATINA\DSC0387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85" y="4341559"/>
            <a:ext cx="1683868" cy="126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23728" y="914080"/>
            <a:ext cx="489654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RESULTADOS DE LAS PRUEBAS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3149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Imagen 4" descr="Descripción: Description: I:\PRUEBAS\CUADRADO\DSC03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3"/>
            <a:ext cx="1800200" cy="134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6" descr="Descripción: Description: I:\PRUEBAS\CUADRADO\DSC03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32091"/>
            <a:ext cx="1800199" cy="12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Descripción: Description: I:\PRUEBAS\CUADRADO\DSC03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37" y="4501149"/>
            <a:ext cx="1825154" cy="13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64" y="1556793"/>
            <a:ext cx="535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11" descr="Descripción: Description: I:\PRUEBAS\1 PULGADA\RESULTADO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2709009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9" descr="Descripción: Description: I:\PRUEBAS\1 PULGADA\IMG00106-20100708-11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79" y="4005064"/>
            <a:ext cx="27146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0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23728" y="914080"/>
            <a:ext cx="489654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RESULTADOS DE LAS PRUEBAS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" y="2032171"/>
            <a:ext cx="55721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4" descr="Descripción: Description: I:\PRUEBAS\1 Y MEDIA PULGADAS\DSC03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1407541"/>
            <a:ext cx="2038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5" descr="Descripción: Description: I:\PRUEBAS\1 Y MEDIA PULGADAS\DSC03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54455"/>
            <a:ext cx="2038350" cy="151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6" descr="Descripción: Description: I:\PRUEBAS\1 Y MEDIA PULGADAS\DSC039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73952"/>
            <a:ext cx="2038350" cy="15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1104" y="2719626"/>
            <a:ext cx="5544616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tx1"/>
                </a:solidFill>
              </a:rPr>
              <a:t>DE TODAS LAS PRUEBAS DE DOBLADO EFECTUADAS CON LA MÁQUINA, ESTA FUE LA QUE MEJORES RESULTADOS PRESENTÓ, YA QUE CON ESTA CONFIGURACIÓN LA MÁQUINA PERMITIÓ OBTENER DOBLECES A 90º CASI PERFECTOS EXCEPTO POR UNAS LIGERAS MARCAS DE LA HERRAMIENTA PERO QUE SON MÍNIMAS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3010" name="Imagen 13" descr="Descripción: Description: I:\PRUEBAS\PLATINA\DSC03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53" y="1226567"/>
            <a:ext cx="1991271" cy="14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n 14" descr="Descripción: Description: I:\PRUEBAS\PLATINA\DSC038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53" y="2719626"/>
            <a:ext cx="1991271" cy="149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n 15" descr="Descripción: Description: I:\PRUEBAS\PLATINA\DSC039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24" y="4215145"/>
            <a:ext cx="1984000" cy="15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4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619672" y="914080"/>
            <a:ext cx="604867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PROBLEMAS EXISTENTES PREVIO AL DESMONTAJE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1986" name="Imagen 1" descr="Descripción: Description: H:\Maquina Diego\DSC03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9702"/>
            <a:ext cx="1800200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n 3" descr="Descripción: Description: H:\Maquina Diego\DSC03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15" y="1382586"/>
            <a:ext cx="1797963" cy="13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n 1" descr="Descripción: H:\RESPALDO LAPTOP\fotos\DSC03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99382"/>
            <a:ext cx="1798140" cy="13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n 4" descr="Descripción: Description: H:\Maquina Diego\DSC03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9" y="2924945"/>
            <a:ext cx="1782514" cy="133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n 5" descr="Descripción: Description: H:\Maquina Diego\IMG00104-20100708-1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62" y="2929962"/>
            <a:ext cx="1787876" cy="133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agen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38" y="4482219"/>
            <a:ext cx="2757559" cy="133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Imagen 6" descr="Descripción: Description: H:\Maquina Diego\IMG00105-20100708-11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9" y="4533436"/>
            <a:ext cx="1782513" cy="134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Imagen 7" descr="Descripción: Description: H:\Maquina Diego\DSC032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3" y="2927778"/>
            <a:ext cx="1790951" cy="134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66831"/>
              </p:ext>
            </p:extLst>
          </p:nvPr>
        </p:nvGraphicFramePr>
        <p:xfrm>
          <a:off x="1619672" y="1795995"/>
          <a:ext cx="6096000" cy="360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3944"/>
                <a:gridCol w="35520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SISTEMA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tx1"/>
                          </a:solidFill>
                        </a:rPr>
                        <a:t>COMPONENTES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HIDRÁULICO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BOMBA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VÁLVULAS Y MANÓMETROS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COLECTOR</a:t>
                      </a:r>
                      <a:r>
                        <a:rPr lang="es-EC" baseline="0" dirty="0" smtClean="0"/>
                        <a:t> Y MANGUERAS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CONFORMADO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EJES PORTA RODILLOS Y MATRICES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CORREDERA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BARRA DE ACOPLAMIENTO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ELÉCTRICO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CONEXIONES EXTERIORES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TRANSMISIÓN DE POTENCIA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BANDA FLEXIBLE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27 CuadroTexto"/>
          <p:cNvSpPr txBox="1"/>
          <p:nvPr/>
        </p:nvSpPr>
        <p:spPr>
          <a:xfrm>
            <a:off x="2148332" y="914080"/>
            <a:ext cx="475252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PARTES DESMONTADAS</a:t>
            </a:r>
            <a:endParaRPr lang="es-EC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pic>
        <p:nvPicPr>
          <p:cNvPr id="43013" name="Imagen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4190"/>
            <a:ext cx="7435147" cy="492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SISTEMA HIDRÁULICO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9" y="5874486"/>
            <a:ext cx="2426458" cy="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54" y="1330714"/>
            <a:ext cx="3453524" cy="489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Botón de acción: Hacia delante o Siguiente">
            <a:hlinkClick r:id="rId5" action="ppaction://hlinksldjump" highlightClick="1"/>
          </p:cNvPr>
          <p:cNvSpPr/>
          <p:nvPr/>
        </p:nvSpPr>
        <p:spPr>
          <a:xfrm>
            <a:off x="5848252" y="1553557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2627784" y="5514446"/>
            <a:ext cx="576064" cy="4348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Hacia delante o Siguiente">
            <a:hlinkClick r:id="rId7" action="ppaction://hlinksldjump" highlightClick="1"/>
          </p:cNvPr>
          <p:cNvSpPr/>
          <p:nvPr/>
        </p:nvSpPr>
        <p:spPr>
          <a:xfrm>
            <a:off x="5148064" y="3140968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Hacia delante o Siguiente">
            <a:hlinkClick r:id="rId8" action="ppaction://hlinksldjump" highlightClick="1"/>
          </p:cNvPr>
          <p:cNvSpPr/>
          <p:nvPr/>
        </p:nvSpPr>
        <p:spPr>
          <a:xfrm>
            <a:off x="3203848" y="2348880"/>
            <a:ext cx="50405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Botón de acción: Hacia delante o Siguiente">
            <a:hlinkClick r:id="rId9" action="ppaction://hlinksldjump" highlightClick="1"/>
          </p:cNvPr>
          <p:cNvSpPr/>
          <p:nvPr/>
        </p:nvSpPr>
        <p:spPr>
          <a:xfrm>
            <a:off x="3707904" y="3775751"/>
            <a:ext cx="432048" cy="3733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Botón de acción: Hacia delante o Siguiente">
            <a:hlinkClick r:id="rId10" action="ppaction://hlinksldjump" highlightClick="1"/>
          </p:cNvPr>
          <p:cNvSpPr/>
          <p:nvPr/>
        </p:nvSpPr>
        <p:spPr>
          <a:xfrm>
            <a:off x="3275856" y="4915980"/>
            <a:ext cx="576064" cy="4292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Botón de acción: Final">
            <a:hlinkClick r:id="rId11" action="ppaction://hlinksldjump" highlightClick="1"/>
          </p:cNvPr>
          <p:cNvSpPr/>
          <p:nvPr/>
        </p:nvSpPr>
        <p:spPr>
          <a:xfrm>
            <a:off x="7888158" y="4149080"/>
            <a:ext cx="644282" cy="648072"/>
          </a:xfrm>
          <a:prstGeom prst="actionButtonEnd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26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CILINDRO HIDRÁULICO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9" y="5874486"/>
            <a:ext cx="2426458" cy="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673041" cy="277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Imagen 1" descr="Descripción: H:\RESPALDO LAPTOP\fotos\DSC03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09950"/>
            <a:ext cx="2166670" cy="16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n 2" descr="Descripción: H:\RESPALDO LAPTOP\fotos\DSC038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3789040"/>
            <a:ext cx="2166670" cy="16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agen 4" descr="Descripción: H:\RESPALDO LAPTOP\fotos\DSC038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3883"/>
            <a:ext cx="2410171" cy="180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otón de acción: Volver">
            <a:hlinkClick r:id="rId7" action="ppaction://hlinksldjump" highlightClick="1"/>
          </p:cNvPr>
          <p:cNvSpPr/>
          <p:nvPr/>
        </p:nvSpPr>
        <p:spPr>
          <a:xfrm>
            <a:off x="3904877" y="5408090"/>
            <a:ext cx="811139" cy="613198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COLECTOR HIDRÁULICO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9" y="5874486"/>
            <a:ext cx="2426458" cy="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34" y="2060848"/>
            <a:ext cx="3604190" cy="26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Imagen 1" descr="Descripción: H:\RESPALDO LAPTOP\fotos\DSC03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182641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n 2" descr="Descripción: H:\RESPALDO LAPTOP\fotos\DSC03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182641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53" y="1722027"/>
            <a:ext cx="1764622" cy="13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Imagen" descr="C:\Users\Capt Sánchez Diego\Desktop\Maquina Diego\DSC002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7"/>
            <a:ext cx="1773983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Botón de acción: Volver">
            <a:hlinkClick r:id="rId8" action="ppaction://hlinksldjump" highlightClick="1"/>
          </p:cNvPr>
          <p:cNvSpPr/>
          <p:nvPr/>
        </p:nvSpPr>
        <p:spPr>
          <a:xfrm>
            <a:off x="4355976" y="5301208"/>
            <a:ext cx="648072" cy="573278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92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TUBERÍA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9" y="5874486"/>
            <a:ext cx="2426458" cy="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148438" y="1346202"/>
            <a:ext cx="3528392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S" dirty="0" smtClean="0"/>
              <a:t>DATOS IMPRESOS </a:t>
            </a:r>
          </a:p>
          <a:p>
            <a:pPr lvl="0"/>
            <a:r>
              <a:rPr lang="es-ES" dirty="0" err="1" smtClean="0"/>
              <a:t>Alfagomma</a:t>
            </a:r>
            <a:r>
              <a:rPr lang="es-ES" dirty="0" smtClean="0"/>
              <a:t> </a:t>
            </a:r>
            <a:r>
              <a:rPr lang="es-ES" dirty="0"/>
              <a:t>flexor</a:t>
            </a:r>
            <a:endParaRPr lang="es-EC" dirty="0"/>
          </a:p>
          <a:p>
            <a:pPr lvl="0"/>
            <a:r>
              <a:rPr lang="es-ES" dirty="0"/>
              <a:t>SAE 100 R2AT </a:t>
            </a:r>
            <a:endParaRPr lang="es-EC" dirty="0"/>
          </a:p>
          <a:p>
            <a:pPr lvl="0"/>
            <a:r>
              <a:rPr lang="es-ES" dirty="0"/>
              <a:t>Ø 1/2  pulgada </a:t>
            </a:r>
            <a:endParaRPr lang="es-EC" dirty="0"/>
          </a:p>
          <a:p>
            <a:pPr lvl="0"/>
            <a:r>
              <a:rPr lang="es-ES" dirty="0"/>
              <a:t>EN 853 2SN</a:t>
            </a:r>
            <a:endParaRPr lang="es-EC" dirty="0"/>
          </a:p>
          <a:p>
            <a:r>
              <a:rPr lang="es-ES" dirty="0"/>
              <a:t>Máxima presión de trabajo 4000 PSI / 28 </a:t>
            </a:r>
            <a:r>
              <a:rPr lang="es-ES" dirty="0" err="1"/>
              <a:t>Mpa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4067944" y="3566162"/>
            <a:ext cx="4608886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CARACTERÍSTICAS</a:t>
            </a:r>
          </a:p>
          <a:p>
            <a:pPr algn="just"/>
            <a:r>
              <a:rPr lang="es-ES" dirty="0" smtClean="0"/>
              <a:t>TUBO </a:t>
            </a:r>
            <a:r>
              <a:rPr lang="es-ES" dirty="0"/>
              <a:t>INTERNO: Caucho sintético negro resistente al aceite (Nitrilo).</a:t>
            </a:r>
            <a:endParaRPr lang="es-EC" dirty="0"/>
          </a:p>
          <a:p>
            <a:pPr algn="just"/>
            <a:r>
              <a:rPr lang="es-ES" dirty="0"/>
              <a:t>REFUERZO: Dos trenzas de acero de alta resistencia.</a:t>
            </a:r>
            <a:endParaRPr lang="es-EC" dirty="0"/>
          </a:p>
          <a:p>
            <a:pPr algn="just"/>
            <a:r>
              <a:rPr lang="es-ES" dirty="0"/>
              <a:t>CUBIERTA: Caucho sintético negro resistente al aceite y a la abrasión. </a:t>
            </a:r>
            <a:endParaRPr lang="es-EC" dirty="0"/>
          </a:p>
          <a:p>
            <a:pPr algn="just"/>
            <a:r>
              <a:rPr lang="es-ES" dirty="0"/>
              <a:t>LIMITES DE TEMPERATURA: De -40°C a +100°C (-40°F a +212°F). Para agua, emulsiones, etc</a:t>
            </a:r>
            <a:r>
              <a:rPr lang="es-ES" dirty="0" smtClean="0"/>
              <a:t>.</a:t>
            </a:r>
            <a:endParaRPr lang="es-EC" dirty="0"/>
          </a:p>
        </p:txBody>
      </p:sp>
      <p:pic>
        <p:nvPicPr>
          <p:cNvPr id="14" name="Picture 2" descr="C:\Users\Capt Sánchez Diego\Desktop\Maquina Diego\DSC03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968400" cy="222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Imagen 4" descr="Descripción: H:\RESPALDO LAPTOP\fotos\DSC03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92035"/>
            <a:ext cx="2968400" cy="223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Botón de acción: Volver">
            <a:hlinkClick r:id="rId5" action="ppaction://hlinksldjump" highlightClick="1"/>
          </p:cNvPr>
          <p:cNvSpPr/>
          <p:nvPr/>
        </p:nvSpPr>
        <p:spPr>
          <a:xfrm>
            <a:off x="4067944" y="1650022"/>
            <a:ext cx="648072" cy="576064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99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ctrTitle"/>
          </p:nvPr>
        </p:nvSpPr>
        <p:spPr>
          <a:xfrm>
            <a:off x="1116013" y="2565400"/>
            <a:ext cx="7772400" cy="1470025"/>
          </a:xfrm>
        </p:spPr>
        <p:txBody>
          <a:bodyPr/>
          <a:lstStyle/>
          <a:p>
            <a:pPr eaLnBrk="1" hangingPunct="1"/>
            <a:r>
              <a:rPr lang="es-ES" sz="2800" b="1" dirty="0" smtClean="0"/>
              <a:t>PREVIO A LA OBTENCIÓN DEL TÍTULO DE ING. MECÁNICO</a:t>
            </a:r>
            <a:br>
              <a:rPr lang="es-ES" sz="2800" b="1" dirty="0" smtClean="0"/>
            </a:b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/>
              <a:t>CAPT. DE M.G. DIEGO JOSÉ SÁNCHEZ ALTAMIRANO</a:t>
            </a:r>
            <a:br>
              <a:rPr lang="es-ES" sz="2800" b="1" dirty="0" smtClean="0"/>
            </a:br>
            <a:r>
              <a:rPr lang="es-ES" sz="2800" b="1" dirty="0" smtClean="0"/>
              <a:t>EJECUTOR</a:t>
            </a:r>
            <a:br>
              <a:rPr lang="es-ES" sz="2800" b="1" dirty="0" smtClean="0"/>
            </a:b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/>
              <a:t>ING. CARLOS NARANJO</a:t>
            </a:r>
            <a:br>
              <a:rPr lang="es-ES" sz="2800" b="1" dirty="0" smtClean="0"/>
            </a:br>
            <a:r>
              <a:rPr lang="es-ES" sz="2800" b="1" dirty="0" smtClean="0"/>
              <a:t>DIRECTOR</a:t>
            </a:r>
            <a:br>
              <a:rPr lang="es-ES" sz="2800" b="1" dirty="0" smtClean="0"/>
            </a:b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/>
              <a:t>ING. EMILIO TUMIPAMBA </a:t>
            </a:r>
            <a:br>
              <a:rPr lang="es-ES" sz="2800" b="1" dirty="0" smtClean="0"/>
            </a:br>
            <a:r>
              <a:rPr lang="es-ES" sz="2800" b="1" dirty="0" smtClean="0"/>
              <a:t>CODIRECTOR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VÁLVULA DIRECCIONAL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5" y="1700808"/>
            <a:ext cx="3311490" cy="186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1605"/>
            <a:ext cx="3528392" cy="199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n 3" descr="Descripción: H:\RESPALDO LAPTOP\fotos\DSC038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3280"/>
            <a:ext cx="25622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Botón de acción: Volver">
            <a:hlinkClick r:id="rId5" action="ppaction://hlinksldjump" highlightClick="1"/>
          </p:cNvPr>
          <p:cNvSpPr/>
          <p:nvPr/>
        </p:nvSpPr>
        <p:spPr>
          <a:xfrm>
            <a:off x="6084168" y="5301208"/>
            <a:ext cx="648072" cy="566122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26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MANÓMETROS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32" y="2780928"/>
            <a:ext cx="3856087" cy="181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Imagen 1" descr="Descripción: H:\RESPALDO LAPTOP\fotos\DSC0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33458"/>
            <a:ext cx="1775934" cy="133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n 2" descr="Descripción: H:\RESPALDO LAPTOP\fotos\DSC03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33458"/>
            <a:ext cx="1771297" cy="133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n 70" descr="Descripción: C:\Users\Capt Sánchez Diego\Desktop\PRUEBAS\DSC044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3212977"/>
            <a:ext cx="1775934" cy="2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n 53" descr="Descripción: C:\Users\Capt Sánchez Diego\Desktop\PRUEBAS\DSC044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212978"/>
            <a:ext cx="1776270" cy="2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otón de acción: Volver">
            <a:hlinkClick r:id="rId7" action="ppaction://hlinksldjump" highlightClick="1"/>
          </p:cNvPr>
          <p:cNvSpPr/>
          <p:nvPr/>
        </p:nvSpPr>
        <p:spPr>
          <a:xfrm>
            <a:off x="4860032" y="5580440"/>
            <a:ext cx="576064" cy="512856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6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BOMBA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6082" name="Imagen 7" descr="Descripción: G:\DCIM\101MSDCF\DSC0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9100"/>
            <a:ext cx="1740629" cy="130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n 8" descr="Descripción: G:\DCIM\101MSDCF\DSC03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05" y="1689100"/>
            <a:ext cx="1741686" cy="13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65" y="1689100"/>
            <a:ext cx="4046959" cy="19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2864287" cy="256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294" y="4076276"/>
            <a:ext cx="2019300" cy="136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Botón de acción: Volver">
            <a:hlinkClick r:id="rId7" action="ppaction://hlinksldjump" highlightClick="1"/>
          </p:cNvPr>
          <p:cNvSpPr/>
          <p:nvPr/>
        </p:nvSpPr>
        <p:spPr>
          <a:xfrm>
            <a:off x="8064388" y="4869593"/>
            <a:ext cx="648072" cy="576064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242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SISTEMA DE CONFORMADO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1989" name="Picture 5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71" y="3396801"/>
            <a:ext cx="3198090" cy="2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n 2" descr="Descripción: Description: I:\PRUEBAS\CUADRADO\DSC03859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31" y="1407193"/>
            <a:ext cx="2661743" cy="199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n 1" descr="Descripción: E:\Documents and Settings\FREIRE\Mis documentos\Mis imágenes\Maquina Diego\PARTE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78" y="1387240"/>
            <a:ext cx="286318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6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MATRICES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3010" name="Picture 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4191"/>
            <a:ext cx="2056816" cy="15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7" y="2939728"/>
            <a:ext cx="2078913" cy="155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n 71" descr="Descripción: C:\Users\Capt Sánchez Diego\Desktop\PRUEBAS\IMG00244-20110203-0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0" y="4581128"/>
            <a:ext cx="2093166" cy="156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53625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18468"/>
            <a:ext cx="800100" cy="428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10" y="4005064"/>
            <a:ext cx="53530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08104" y="3418468"/>
            <a:ext cx="272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Fc</a:t>
            </a:r>
            <a:r>
              <a:rPr lang="es-EC" dirty="0" smtClean="0"/>
              <a:t> recomendado ≥ 3</a:t>
            </a:r>
            <a:endParaRPr lang="es-EC" dirty="0"/>
          </a:p>
        </p:txBody>
      </p:sp>
      <p:sp>
        <p:nvSpPr>
          <p:cNvPr id="4" name="3 Botón de acción: Volver">
            <a:hlinkClick r:id="rId8" action="ppaction://hlinksldjump" highlightClick="1"/>
          </p:cNvPr>
          <p:cNvSpPr/>
          <p:nvPr/>
        </p:nvSpPr>
        <p:spPr>
          <a:xfrm>
            <a:off x="8422407" y="692696"/>
            <a:ext cx="542081" cy="621494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EJES PORTADORES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0" y="1478895"/>
            <a:ext cx="2792831" cy="17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0" y="3501008"/>
            <a:ext cx="2792831" cy="211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96" y="2724150"/>
            <a:ext cx="52101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Botón de acción: Volver">
            <a:hlinkClick r:id="rId5" action="ppaction://hlinksldjump" highlightClick="1"/>
          </p:cNvPr>
          <p:cNvSpPr/>
          <p:nvPr/>
        </p:nvSpPr>
        <p:spPr>
          <a:xfrm>
            <a:off x="7956376" y="914080"/>
            <a:ext cx="720080" cy="786728"/>
          </a:xfrm>
          <a:prstGeom prst="actionButtonReturn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81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CORREDERA Y ACOPLAMIENTO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45058" name="Imagen 9" descr="Descripción: E:\Documents and Settings\FREIRE\Escritorio\FOTOS\IMG00227-20110121-09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17" y="3205634"/>
            <a:ext cx="2880320" cy="216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8" y="1422078"/>
            <a:ext cx="2093678" cy="1550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619214"/>
              </p:ext>
            </p:extLst>
          </p:nvPr>
        </p:nvGraphicFramePr>
        <p:xfrm>
          <a:off x="3203848" y="1389900"/>
          <a:ext cx="2355758" cy="1582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8" name="Bitmap Image" r:id="rId5" imgW="7914286" imgH="5323810" progId="Paint.Picture">
                  <p:embed/>
                </p:oleObj>
              </mc:Choice>
              <mc:Fallback>
                <p:oleObj name="Bitmap Image" r:id="rId5" imgW="7914286" imgH="532381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389900"/>
                        <a:ext cx="2355758" cy="158297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55973"/>
            <a:ext cx="2402216" cy="1483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Imagen 10" descr="Descripción: E:\Documents and Settings\FREIRE\Escritorio\FOTOS\IMG00226-20110121-095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07" y="3205634"/>
            <a:ext cx="2883231" cy="216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91580" y="1916832"/>
            <a:ext cx="7560839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ESTE SISTEMA EN GENERAL SE ENCUENTRA OPERACIONALMENTE BIEN DISEÑADO.</a:t>
            </a:r>
          </a:p>
          <a:p>
            <a:pPr lvl="0" algn="just"/>
            <a:endParaRPr lang="es-EC" b="1" dirty="0" smtClean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EXISTEN FALLAS DE DISEÑO EN LAS MATRICES Y EN LOS EJES PORTA RODILLOS.</a:t>
            </a:r>
          </a:p>
          <a:p>
            <a:pPr lvl="0" algn="just"/>
            <a:endParaRPr lang="es-EC" b="1" dirty="0" smtClean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ES NECESARIO CONSTRUIR UNA MATRIZ PARA TUBO REDONDO DE 1 PULGADA PUES LA MÁQUINA NO DISPONE DE ESTE ELEMENTO.</a:t>
            </a:r>
          </a:p>
          <a:p>
            <a:pPr lvl="0" algn="just"/>
            <a:endParaRPr lang="es-EC" b="1" dirty="0" smtClean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" b="1" dirty="0" smtClean="0">
                <a:solidFill>
                  <a:schemeClr val="tx1"/>
                </a:solidFill>
              </a:rPr>
              <a:t>LA CORREDERA COMO LA BARRA DE ACOPLAMIENTO PUEDEN SER UTILIZADOS COMO PARTE DEL FUTURO REDISEÑO.</a:t>
            </a:r>
            <a:endParaRPr lang="es-EC" b="1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38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LEVANTAMIENTO TÉCNICO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MOTOR ELÉCTRICO Y BANDAS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1"/>
            <a:ext cx="2080453" cy="14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5" name="Imagen 1" descr="Descripción: H:\RESPALDO LAPTOP\fotos\DSC03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10" y="1556794"/>
            <a:ext cx="1946459" cy="14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3957947"/>
            <a:ext cx="367240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C" sz="1400" b="1" dirty="0" smtClean="0"/>
              <a:t>MOTOR TRANSFORMADO DE 34 HP A 15 HP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b="1" dirty="0" smtClean="0"/>
              <a:t>FUNCIONA ADECUADAMENTE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b="1" dirty="0" smtClean="0"/>
              <a:t>CONEXIONES EXTERNAS SIN SEGURIDAD</a:t>
            </a:r>
            <a:endParaRPr lang="es-EC" sz="1400" b="1" dirty="0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09" y="1556793"/>
            <a:ext cx="1599715" cy="146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896035" y="4173390"/>
            <a:ext cx="367240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C" sz="1400" b="1" dirty="0" smtClean="0"/>
              <a:t>BANDA EN MAL ESTADO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b="1" dirty="0" smtClean="0"/>
              <a:t>FALTA DE TENSIÓN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2735796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DIAGNÓSTICO DE LA MÁQUINA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911361" y="2442121"/>
            <a:ext cx="3902982" cy="28315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C" sz="1600" dirty="0" smtClean="0"/>
              <a:t>Rediseño </a:t>
            </a:r>
            <a:r>
              <a:rPr lang="es-EC" sz="1600" dirty="0"/>
              <a:t>del sistema de conformado, remplazando el sistema de matriz y rodillos.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600" dirty="0" smtClean="0"/>
              <a:t>Diseño </a:t>
            </a:r>
            <a:r>
              <a:rPr lang="es-EC" sz="1600" dirty="0"/>
              <a:t>e implementación de un sistema que permita el control de ángulos de doblado.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600" dirty="0" smtClean="0"/>
              <a:t>Rediseño </a:t>
            </a:r>
            <a:r>
              <a:rPr lang="es-EC" sz="1600" dirty="0"/>
              <a:t>y construcción de nuevas matrices para cada tipo de tubo.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600" dirty="0" smtClean="0"/>
              <a:t>Implementación </a:t>
            </a:r>
            <a:r>
              <a:rPr lang="es-EC" sz="1600" dirty="0"/>
              <a:t>de una nueva mesa o base de </a:t>
            </a:r>
            <a:r>
              <a:rPr lang="es-EC" sz="1600" dirty="0" smtClean="0"/>
              <a:t>apoyo.</a:t>
            </a:r>
            <a:endParaRPr lang="es-EC" sz="1600" dirty="0"/>
          </a:p>
          <a:p>
            <a:endParaRPr lang="es-EC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0" y="1314190"/>
            <a:ext cx="44386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6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8" grpId="0" animBg="1"/>
      <p:bldP spid="20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MEJORAMIENTO Y REDISEÑO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ELEMENTOS DISEÑADOS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1691680" y="2348880"/>
            <a:ext cx="5760640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Brazos pivotantes o giratorios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Ejes para brazos pivotantes o giratorios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Topes para zapatas posteriores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Base de apoyo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Matrices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Zapatas posteriores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Resortes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EC" dirty="0" smtClean="0"/>
              <a:t>Control de ángulos de doblado</a:t>
            </a:r>
            <a:endParaRPr lang="es-EC" dirty="0"/>
          </a:p>
        </p:txBody>
      </p:sp>
      <p:pic>
        <p:nvPicPr>
          <p:cNvPr id="7" name="6 Imagen" descr="E:\DCIM\102MSDCF\DSC003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1236"/>
            <a:ext cx="272838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E:\DCIM\102MSDCF\DSC004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01278"/>
            <a:ext cx="2736304" cy="215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Descripción: Description: I:\PRUEBAS\1 PULGADA\IMG00108-20100708-11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2728384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Capt Sánchez Diego\Desktop\Maquina Diego\DSC032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82" y="4053187"/>
            <a:ext cx="2576830" cy="193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18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MEJORAMIENTO Y REDISEÑO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REEMPLAZO DE COMPONENTES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7" name="6 Imagen" descr="E:\DCIM\102MSDCF\DSC002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0" y="1400953"/>
            <a:ext cx="2102771" cy="181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E:\DCIM\102MSDCF\DSC002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08" y="1400954"/>
            <a:ext cx="2542431" cy="181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E:\DCIM\102MSDCF\DSC002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3554098"/>
            <a:ext cx="208823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E:\DCIM\102MSDCF\DSC002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00954"/>
            <a:ext cx="2232248" cy="181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E:\DCIM\102MSDCF\DSC0029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37" y="3554098"/>
            <a:ext cx="2499345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8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ANTECEDENTES</a:t>
            </a:r>
            <a:endParaRPr lang="es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425931"/>
              </p:ext>
            </p:extLst>
          </p:nvPr>
        </p:nvGraphicFramePr>
        <p:xfrm>
          <a:off x="827584" y="1772816"/>
          <a:ext cx="2941712" cy="204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5" r:id="rId3" imgW="2619048" imgH="1819529" progId="MSPhotoEd.3">
                  <p:embed/>
                </p:oleObj>
              </mc:Choice>
              <mc:Fallback>
                <p:oleObj r:id="rId3" imgW="2619048" imgH="181952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772816"/>
                        <a:ext cx="2941712" cy="20411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601700"/>
              </p:ext>
            </p:extLst>
          </p:nvPr>
        </p:nvGraphicFramePr>
        <p:xfrm>
          <a:off x="4932040" y="1700808"/>
          <a:ext cx="35623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6" name="Bitmap Image" r:id="rId5" imgW="4915586" imgH="2914286" progId="Paint.Picture">
                  <p:embed/>
                </p:oleObj>
              </mc:Choice>
              <mc:Fallback>
                <p:oleObj name="Bitmap Image" r:id="rId5" imgW="4915586" imgH="291428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700808"/>
                        <a:ext cx="3562350" cy="21145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515172"/>
              </p:ext>
            </p:extLst>
          </p:nvPr>
        </p:nvGraphicFramePr>
        <p:xfrm>
          <a:off x="3419872" y="4005064"/>
          <a:ext cx="2880320" cy="1679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7" r:id="rId7" imgW="8943975" imgH="5219700" progId="AutoCAD.Drawing.15">
                  <p:embed/>
                </p:oleObj>
              </mc:Choice>
              <mc:Fallback>
                <p:oleObj r:id="rId7" imgW="8943975" imgH="5219700" progId="AutoCAD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005064"/>
                        <a:ext cx="2880320" cy="167933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034090"/>
              </p:ext>
            </p:extLst>
          </p:nvPr>
        </p:nvGraphicFramePr>
        <p:xfrm>
          <a:off x="2195736" y="1268760"/>
          <a:ext cx="5090492" cy="47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8" name="Imagen de mapa de bits" r:id="rId9" imgW="5257143" imgH="4896533" progId="PBrush">
                  <p:embed/>
                </p:oleObj>
              </mc:Choice>
              <mc:Fallback>
                <p:oleObj name="Imagen de mapa de bits" r:id="rId9" imgW="5257143" imgH="489653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268760"/>
                        <a:ext cx="5090492" cy="4740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48102"/>
              </p:ext>
            </p:extLst>
          </p:nvPr>
        </p:nvGraphicFramePr>
        <p:xfrm>
          <a:off x="1866900" y="1268760"/>
          <a:ext cx="5410200" cy="475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9" name="Imagen de mapa de bits" r:id="rId11" imgW="4486901" imgH="3943901" progId="PBrush">
                  <p:embed/>
                </p:oleObj>
              </mc:Choice>
              <mc:Fallback>
                <p:oleObj name="Imagen de mapa de bits" r:id="rId11" imgW="4486901" imgH="3943901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1268760"/>
                        <a:ext cx="5410200" cy="475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MEJORAMIENTO Y REDISEÑO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ARREGLO Y COSNTRUCCIÓN DE COMPONENTES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11 Imagen" descr="C:\Users\Capt Sánchez Diego\Desktop\PRUEBAS\DSC004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6584"/>
            <a:ext cx="1728192" cy="135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Capt Sánchez Diego\Desktop\PRUEBAS\IMG00222-20110120-15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26666"/>
            <a:ext cx="2016224" cy="135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Capt Sánchez Diego\Desktop\PRUEBAS\DSC044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36187"/>
            <a:ext cx="2088233" cy="134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 descr="C:\Users\Capt Sánchez Diego\Desktop\PRUEBAS\IMG00240-20110201-09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53" y="3284984"/>
            <a:ext cx="1674108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 descr="E:\DCIM\102MSDCF\DSC002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14" y="3317639"/>
            <a:ext cx="2003094" cy="12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E:\DCIM\102MSDCF\DSC002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53" y="3303992"/>
            <a:ext cx="2067440" cy="130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 descr="C:\Users\Capt Sánchez Diego\Desktop\PRUEBAS\IMG00238-20110201-09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91" y="4797152"/>
            <a:ext cx="1694001" cy="123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 descr="E:\BlackBerry\pictures\IMG00256-20110210-112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11" y="4797153"/>
            <a:ext cx="1985677" cy="12316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Picture 2" descr="E:\BlackBerry\pictures\IMG00262-20110210-133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95" y="4797153"/>
            <a:ext cx="2098898" cy="123163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" name="20 CuadroTexto"/>
          <p:cNvSpPr txBox="1"/>
          <p:nvPr/>
        </p:nvSpPr>
        <p:spPr>
          <a:xfrm>
            <a:off x="2699792" y="914080"/>
            <a:ext cx="403244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CONTROL DE ÁNGULOS DE DOBLADO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22" name="21 Imagen" descr="C:\Users\Capt Sánchez Diego\Desktop\Maquina Diego\DSC0334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4" y="2135396"/>
            <a:ext cx="2194047" cy="153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2 Imagen" descr="C:\Users\Capt Sánchez Diego\Desktop\Maquina Diego\DSC0335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31" y="2132855"/>
            <a:ext cx="2196244" cy="153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23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8" y="3670054"/>
            <a:ext cx="1970808" cy="159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86" y="3670054"/>
            <a:ext cx="1941030" cy="160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19" y="1736187"/>
            <a:ext cx="2626274" cy="1937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7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MEJORAMIENTO Y REDISEÑO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9792" y="914080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MONTAJE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7" name="6 Imagen" descr="E:\DCIM\102MSDCF\DSC002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0030"/>
            <a:ext cx="2160240" cy="16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E:\DCIM\102MSDCF\DSC002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8640"/>
            <a:ext cx="2304256" cy="162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E:\DCIM\102MSDCF\DSC002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10031"/>
            <a:ext cx="2354759" cy="163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E:\DCIM\102MSDCF\DSC002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789040"/>
            <a:ext cx="2160240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E:\DCIM\102MSDCF\DSC002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04" y="3789040"/>
            <a:ext cx="2339679" cy="164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E:\DCIM\102MSDCF\DSC003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03760"/>
            <a:ext cx="2348132" cy="164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8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PRUEBAS DE FUNCIONAMIENTO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691680" y="6381328"/>
            <a:ext cx="403244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C00000"/>
                </a:solidFill>
              </a:rPr>
              <a:t>COMPARACIÓN DE RESULTADOS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768342"/>
              </p:ext>
            </p:extLst>
          </p:nvPr>
        </p:nvGraphicFramePr>
        <p:xfrm>
          <a:off x="1691680" y="980728"/>
          <a:ext cx="5760640" cy="51475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5173"/>
                <a:gridCol w="696009"/>
                <a:gridCol w="1436114"/>
                <a:gridCol w="1436672"/>
                <a:gridCol w="1436672"/>
              </a:tblGrid>
              <a:tr h="17847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Tipo de tubo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Diseño original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69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Dobla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Ángulo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Calidad del doblado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Observaciones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713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Redondo 1 pulgada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90 °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Muy buena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se controla ángulo y no dispone de matriz propia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713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Redondo 1 ½ pulgadas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Mala, el tubo se arruga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No posee fuerza 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5354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Cuadrado ¾ de pulgada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Mala, aparecen huellas de la herramienta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El tubo no se amolda a la matriz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178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Rediseño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84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Dobla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Ángulo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observaciones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713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Redondo 1 pulgada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80°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Muy buena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Se requiere disminuir la distancia de los pivotes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713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Redondo 1 ½ pulgadas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8°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Buena hasta el ángulo en que se detiene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No posee fuerza suficiente y la estructura se deforma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  <a:tr h="713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Cuadrado ¾ de pulgada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Si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80°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Muy buena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Se requiere disminuir la distancia de los pivotes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410" marR="404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PRUEBAS DE FUNCIONAMIENTO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8" y="1340768"/>
            <a:ext cx="2522810" cy="188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30014"/>
            <a:ext cx="2560387" cy="188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8" y="3356992"/>
            <a:ext cx="2522810" cy="188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13243"/>
            <a:ext cx="2572611" cy="183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270278"/>
            <a:ext cx="2626580" cy="19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ANÁLISIS ECONÓMICO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181100"/>
            <a:ext cx="55816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664419" y="3717032"/>
            <a:ext cx="5815161" cy="2246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/>
              <a:t>COSTO PREVIO DE LA MÁQUINA 5571,32 USD TOTAL 7437,35 USD</a:t>
            </a:r>
          </a:p>
          <a:p>
            <a:endParaRPr lang="es-EC" sz="1400" dirty="0" smtClean="0"/>
          </a:p>
          <a:p>
            <a:pPr algn="just"/>
            <a:r>
              <a:rPr lang="es-EC" sz="1400" dirty="0" smtClean="0"/>
              <a:t>MÁQUINA NUEVA 10249 USD</a:t>
            </a:r>
          </a:p>
          <a:p>
            <a:endParaRPr lang="es-EC" sz="1400" dirty="0"/>
          </a:p>
          <a:p>
            <a:pPr algn="just"/>
            <a:r>
              <a:rPr lang="es-EC" sz="1400" dirty="0" smtClean="0"/>
              <a:t>ES MÁS RENTABLE COMPRAR UNA MÁQUINA NUEVA SIEMPRE Y CUANDO EXISTA UN MERCADO ADECUADO PARA LA PRESTACIÓN DE SERVICIOS AL SECTOR METALMECÁNICO</a:t>
            </a:r>
          </a:p>
          <a:p>
            <a:endParaRPr lang="es-EC" sz="1400" dirty="0"/>
          </a:p>
          <a:p>
            <a:pPr algn="just"/>
            <a:r>
              <a:rPr lang="es-EC" sz="1400" dirty="0" smtClean="0"/>
              <a:t>LA MÁQUINA ES RENTABLE SIEMPRE QUE SE LA UTILICE EN TAREAS DIDÁCTICAS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7067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CONCLUSIONES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755576" y="1556792"/>
            <a:ext cx="7632848" cy="37548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SE EFECTUÓ UNA INVESTIGACIÓN DE CAMPO, ALCANZANDO LOS OBJETIVOS ACADÉMICOS IMPUESTOS A LA ESPE.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SE MEJORÓ EL SISTEMA DE CONFORMADO PERO NO SE LOGRÓ POTENCIAR LA MÁQUINA (VIDA ÚTIL DE LOS COMPONENETES)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LA MÁQUINA SE ENCONTRABA NO OPERABLE, CON EL REDISEÑO SE LE DEVOLVIÓ OPERABILIDAD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EL LEVANTAMIENTO TÉCNICO PERMITIÓ ESTABLECER LA CONDICIÓN MEDIANAMENTE FAVORABLE QUE PRESENTABA LA MÁQUINA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EL SISTEMA </a:t>
            </a:r>
            <a:r>
              <a:rPr lang="es-EC" sz="1400" smtClean="0"/>
              <a:t>DE </a:t>
            </a:r>
            <a:r>
              <a:rPr lang="es-EC" sz="1400" smtClean="0"/>
              <a:t>CONFORMADO SE </a:t>
            </a:r>
            <a:r>
              <a:rPr lang="es-EC" sz="1400" dirty="0" smtClean="0"/>
              <a:t>MEJORÓ INCORPORANDO BRAZOS GIRATORIOS Y SISTEMA DE CONTRA PRESIÓN CON RESORTES.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LA CAPACIDAD DE LA MÁQUINA FUE SUPERADA POR EL TIPO DE TUBO A DOBLAR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LA MÁQUINA DEBE POTENCIALMENTE SER USADA PARA PRÁCTICAS CON LOS ALUMNOS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DESDE LE PUNTO DE VISTA NETAMENTE ECONÓMICO ES MEJOR ADQUIRIR UN EQUIPO NUEVO PERO DESDE LE PUNTO DE VISTA DIDÁCTICO LA MÁQUINA ES SUFICIENTE.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LA EXPERIENCIA EN PRÁCTICAS DE LABORATORIO NO ES SUFICIENTE.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7319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93204" y="1341"/>
            <a:ext cx="8229600" cy="1143000"/>
          </a:xfrm>
        </p:spPr>
        <p:txBody>
          <a:bodyPr/>
          <a:lstStyle/>
          <a:p>
            <a:pPr eaLnBrk="1" hangingPunct="1"/>
            <a:r>
              <a:rPr lang="es-ES" b="1" u="sng" dirty="0" smtClean="0"/>
              <a:t>RECOMENDACIONES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756218" y="1916832"/>
            <a:ext cx="7632848" cy="2893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CONTINUAR EFECTUANDO INVESTIGACIÓN SOBRE LA MÁQUINA</a:t>
            </a:r>
          </a:p>
          <a:p>
            <a:pPr algn="just"/>
            <a:endParaRPr lang="es-EC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EL EQUIPO PUEDE SER POTENCIADO AÚN MÁS SIN EMBARGO ES RECOMENDABLE EVITAR COSTOS DEMASIADO ALTOS</a:t>
            </a:r>
          </a:p>
          <a:p>
            <a:pPr algn="just"/>
            <a:endParaRPr lang="es-EC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ES RECOMENDABLE NO DESCUIDAR EL MANTENIMIENTO DE LA MÁQUINA</a:t>
            </a:r>
          </a:p>
          <a:p>
            <a:pPr algn="just"/>
            <a:endParaRPr lang="es-EC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EMPLEAR EL MOTOR EN OTRA APLICACIÓN SIEMPRE QUE SEA REEMPLAZADO POR OTRO EN LA MÁQUINA.</a:t>
            </a:r>
          </a:p>
          <a:p>
            <a:pPr algn="just"/>
            <a:endParaRPr lang="es-EC" sz="14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C" sz="1400" dirty="0" smtClean="0"/>
              <a:t>ESTUDIAR LA POSIBILIDAD DE AUMENTAR LAS HORAS DE PRÁCTICA EN LOS LABORATORIOS Y/O EXTENDER LOS HORARIOS DE FUNCIONAMIENTO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7050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1341449" y="1196752"/>
            <a:ext cx="64611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GRACIAS</a:t>
            </a:r>
            <a:endParaRPr lang="es-ES" sz="5400" b="1" dirty="0">
              <a:ln w="50800"/>
              <a:solidFill>
                <a:sysClr val="windowText" lastClr="0000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8" name="Picture 3" descr="C:\Users\user\Desktop\A.G.E\CURSO PEDAGOGIA POR COMPETENCIAS\TECNOLOGIA EDUCATIVA\9.- TECNOLOGA EDUC III CBPxCOMPETENCIAS\13.- ESCUDOS, SELLOS, SILUETAS\11.- Insignias\Insignia 1\02servic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46002"/>
            <a:ext cx="1719450" cy="236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pPr eaLnBrk="1" hangingPunct="1"/>
            <a:r>
              <a:rPr lang="es-ES" sz="2400" b="1" u="sng" dirty="0" smtClean="0"/>
              <a:t>AUTOR: CAPT. DE M.G DIEGO JOSÉ SÁNCHEZ A.</a:t>
            </a:r>
          </a:p>
        </p:txBody>
      </p:sp>
    </p:spTree>
    <p:extLst>
      <p:ext uri="{BB962C8B-B14F-4D97-AF65-F5344CB8AC3E}">
        <p14:creationId xmlns:p14="http://schemas.microsoft.com/office/powerpoint/2010/main" val="39115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DEFINICIÓN DEL PROBLEMA</a:t>
            </a:r>
            <a:endParaRPr lang="es-ES" dirty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None/>
            </a:pPr>
            <a:r>
              <a:rPr lang="es-ES" sz="2800" dirty="0" smtClean="0"/>
              <a:t>Esta </a:t>
            </a:r>
            <a:r>
              <a:rPr lang="es-ES" sz="2800" dirty="0"/>
              <a:t>máquina </a:t>
            </a:r>
            <a:r>
              <a:rPr lang="es-ES" sz="2800" dirty="0" smtClean="0"/>
              <a:t>fue diseñada </a:t>
            </a:r>
            <a:r>
              <a:rPr lang="es-ES" sz="2800" dirty="0"/>
              <a:t>para </a:t>
            </a:r>
            <a:endParaRPr lang="es-ES" sz="2800" dirty="0" smtClean="0"/>
          </a:p>
          <a:p>
            <a:pPr algn="just" eaLnBrk="1" hangingPunct="1">
              <a:buFont typeface="Wingdings" pitchFamily="2" charset="2"/>
              <a:buChar char="Ø"/>
            </a:pPr>
            <a:r>
              <a:rPr lang="es-ES" sz="2800" dirty="0" smtClean="0"/>
              <a:t>Doblar </a:t>
            </a:r>
            <a:r>
              <a:rPr lang="es-ES" sz="2800" dirty="0"/>
              <a:t>tubo mecánico cuadrado de 3/4 de pulgada, tubo mecánico redondo  de 1 pulgada y tubo mecánico redondo de 1 1/2  pulgadas  con un radio de doblado de 100 mm y un ángulo de doblez  de hasta 180 </a:t>
            </a:r>
            <a:r>
              <a:rPr lang="es-ES" sz="2800" dirty="0" smtClean="0"/>
              <a:t>grados.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s-ES" sz="2800" dirty="0" smtClean="0"/>
              <a:t>Doblar </a:t>
            </a:r>
            <a:r>
              <a:rPr lang="es-ES" sz="2800" dirty="0"/>
              <a:t>chapa metálica de  hasta 6.35 mm de espesor en un ángulo de 90 grados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17754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DEFINICIÓN DEL PROBLEMA</a:t>
            </a:r>
            <a:endParaRPr lang="es-ES" dirty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374848" y="1165686"/>
            <a:ext cx="8229600" cy="1900808"/>
          </a:xfrm>
        </p:spPr>
        <p:txBody>
          <a:bodyPr/>
          <a:lstStyle/>
          <a:p>
            <a:pPr algn="just" eaLnBrk="1" hangingPunct="1">
              <a:buNone/>
            </a:pPr>
            <a:r>
              <a:rPr lang="es-ES" sz="2800" dirty="0" smtClean="0"/>
              <a:t>    Sin embargo al iniciarse el presente proyecto la máquina no estaba siendo utilizada pues varios de sus componentes se encontraban deteriorados, pero principalmente por 3 problemas importantes: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71831" y="3043449"/>
            <a:ext cx="813690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EL SISTEMA DE CONFORMADO NO POSEÍA UNA PRECISIÓN APROPIADA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1831" y="3961641"/>
            <a:ext cx="813690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NO EXISTÍA UN SISTEMA PARA CONTROL DE ÁNGULOS DE DOBLADO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4885709"/>
            <a:ext cx="813690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LOS TUBOS DOBLADOS PRESENTABAN DISTORCIONES EXCESIVAS</a:t>
            </a:r>
            <a:endParaRPr lang="es-EC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OBJETIVOS</a:t>
            </a:r>
            <a:endParaRPr lang="es-ES" dirty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493202" y="2564904"/>
            <a:ext cx="8229600" cy="2980928"/>
          </a:xfr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S" sz="2800" b="1" dirty="0" smtClean="0"/>
              <a:t>Mejorar </a:t>
            </a:r>
            <a:r>
              <a:rPr lang="es-ES" sz="2800" b="1" dirty="0"/>
              <a:t>y potenciar la funcionalidad de la máquina hidráulica semiautomática de tipo universal para conformado metálico en frío ubicada en el laboratorio de  procesos de manufactura metal mecánicos del DECEM, rediseñando, construyendo e implementando las piezas y partes que fueran necesarias.</a:t>
            </a:r>
            <a:endParaRPr lang="es-EC" sz="2800" b="1" dirty="0"/>
          </a:p>
          <a:p>
            <a:pPr eaLnBrk="1" hangingPunct="1"/>
            <a:endParaRPr lang="es-ES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2339750" y="1705163"/>
            <a:ext cx="453650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C000"/>
                </a:solidFill>
              </a:rPr>
              <a:t>OBJETIVO GENERAL</a:t>
            </a:r>
            <a:endParaRPr lang="es-EC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OBJETIVOS</a:t>
            </a:r>
            <a:endParaRPr lang="es-ES" dirty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493202" y="2708920"/>
            <a:ext cx="8229600" cy="1008112"/>
          </a:xfr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C" sz="2600" b="1" dirty="0">
                <a:latin typeface="Arial"/>
              </a:rPr>
              <a:t>Ejecutar un análisis técnico del estado de operabilidad en el que se encontraba la </a:t>
            </a:r>
            <a:r>
              <a:rPr lang="es-EC" sz="2600" b="1" dirty="0" smtClean="0">
                <a:latin typeface="Arial"/>
              </a:rPr>
              <a:t>máquina.</a:t>
            </a:r>
            <a:endParaRPr lang="es-ES" sz="2600" b="1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2339750" y="1705163"/>
            <a:ext cx="453650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C000"/>
                </a:solidFill>
              </a:rPr>
              <a:t>OBJETIVOS ESPECÍFICOS</a:t>
            </a:r>
            <a:endParaRPr lang="es-EC" sz="3200" b="1" dirty="0">
              <a:solidFill>
                <a:srgbClr val="FFC000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93202" y="4256230"/>
            <a:ext cx="8229600" cy="100811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b="1" dirty="0">
                <a:latin typeface="Arial" pitchFamily="34" charset="0"/>
                <a:cs typeface="Arial" pitchFamily="34" charset="0"/>
              </a:rPr>
              <a:t>Rediseñar el sistema de conformado y control de ángulos de </a:t>
            </a:r>
            <a:r>
              <a:rPr lang="es-ES" sz="2600" b="1" dirty="0" smtClean="0">
                <a:latin typeface="Arial" pitchFamily="34" charset="0"/>
                <a:cs typeface="Arial" pitchFamily="34" charset="0"/>
              </a:rPr>
              <a:t>doblado. </a:t>
            </a:r>
            <a:endParaRPr lang="es-EC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u="sng" dirty="0" smtClean="0"/>
              <a:t>OBJETIVOS</a:t>
            </a:r>
            <a:endParaRPr lang="es-ES" dirty="0"/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493202" y="2708920"/>
            <a:ext cx="8229600" cy="1008112"/>
          </a:xfr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C" sz="2600" b="1" dirty="0" smtClean="0">
                <a:latin typeface="Arial"/>
              </a:rPr>
              <a:t>Construir </a:t>
            </a:r>
            <a:r>
              <a:rPr lang="es-EC" sz="2600" b="1" dirty="0">
                <a:latin typeface="Arial"/>
              </a:rPr>
              <a:t>y controlar dimensionalmente los elementos y ensambles resultantes del </a:t>
            </a:r>
            <a:r>
              <a:rPr lang="es-EC" sz="2600" b="1" dirty="0" smtClean="0">
                <a:latin typeface="Arial"/>
              </a:rPr>
              <a:t>rediseño.</a:t>
            </a:r>
            <a:endParaRPr lang="es-ES" sz="2600" b="1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2339750" y="1705163"/>
            <a:ext cx="453650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C000"/>
                </a:solidFill>
              </a:rPr>
              <a:t>OBJETIVOS ESPECÍFICOS</a:t>
            </a:r>
            <a:endParaRPr lang="es-EC" sz="3200" b="1" dirty="0">
              <a:solidFill>
                <a:srgbClr val="FFC000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93202" y="4256230"/>
            <a:ext cx="8229600" cy="126100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es-EC" sz="2600" b="1" dirty="0">
                <a:latin typeface="Arial" pitchFamily="34" charset="0"/>
                <a:cs typeface="Arial" pitchFamily="34" charset="0"/>
              </a:rPr>
              <a:t>pruebas de operación y poner a punto la máquina para que  ejecute correctamente las diferentes operaciones de </a:t>
            </a:r>
            <a:r>
              <a:rPr lang="es-EC" sz="2600" b="1" dirty="0" smtClean="0">
                <a:latin typeface="Arial" pitchFamily="34" charset="0"/>
                <a:cs typeface="Arial" pitchFamily="34" charset="0"/>
              </a:rPr>
              <a:t>conformado. </a:t>
            </a:r>
            <a:endParaRPr lang="es-EC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 presentacion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presentaciones</Template>
  <TotalTime>2460</TotalTime>
  <Words>1639</Words>
  <Application>Microsoft Office PowerPoint</Application>
  <PresentationFormat>Presentación en pantalla (4:3)</PresentationFormat>
  <Paragraphs>331</Paragraphs>
  <Slides>47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modelo presentaciones</vt:lpstr>
      <vt:lpstr>CorelDRAW</vt:lpstr>
      <vt:lpstr>MSPhotoEd.3</vt:lpstr>
      <vt:lpstr>Bitmap Image</vt:lpstr>
      <vt:lpstr>AutoCAD.Drawing.15</vt:lpstr>
      <vt:lpstr>Imagen de mapa de bits</vt:lpstr>
      <vt:lpstr>   CARRERA DE INGENIERÍA MECÁNICA   PROYECTO DE GRADO</vt:lpstr>
      <vt:lpstr>REDISEÑO E IMPLEMENTACIÓN DE PARTES DE LA MÁQUINA HIDRÁULICA SEMIAUTOMÁTICA DE TIPO UNIVERSAL PARA CONFORMADO METÁLICO EN FRÍO, DEL LABORATORIO DE PROCESOS DE MANUFACTURA METALMECÁNICOS DEL DECEM </vt:lpstr>
      <vt:lpstr>PREVIO A LA OBTENCIÓN DEL TÍTULO DE ING. MECÁNICO  CAPT. DE M.G. DIEGO JOSÉ SÁNCHEZ ALTAMIRANO EJECUTOR  ING. CARLOS NARANJO DIRECTOR  ING. EMILIO TUMIPAMBA  CODIRECTOR</vt:lpstr>
      <vt:lpstr>ANTECEDENTES</vt:lpstr>
      <vt:lpstr>DEFINICIÓN DEL PROBLEMA</vt:lpstr>
      <vt:lpstr>DEFINICIÓN DEL PROBLEMA</vt:lpstr>
      <vt:lpstr>OBJETIVOS</vt:lpstr>
      <vt:lpstr>OBJETIVOS</vt:lpstr>
      <vt:lpstr>OBJETIVOS</vt:lpstr>
      <vt:lpstr>ALCANCE DEL PROYECTO</vt:lpstr>
      <vt:lpstr>JUSTIFICACIÓN E IMPORTANCIA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LEVANTAMIENTO TÉCNICO</vt:lpstr>
      <vt:lpstr>MEJORAMIENTO Y REDISEÑO</vt:lpstr>
      <vt:lpstr>MEJORAMIENTO Y REDISEÑO</vt:lpstr>
      <vt:lpstr>MEJORAMIENTO Y REDISEÑO</vt:lpstr>
      <vt:lpstr>MEJORAMIENTO Y REDISEÑO</vt:lpstr>
      <vt:lpstr>PRUEBAS DE FUNCIONAMIENTO</vt:lpstr>
      <vt:lpstr>PRUEBAS DE FUNCIONAMIENTO</vt:lpstr>
      <vt:lpstr>ANÁLISIS ECONÓMICO</vt:lpstr>
      <vt:lpstr>CONCLUSIONES</vt:lpstr>
      <vt:lpstr>RECOMENDACIONES</vt:lpstr>
      <vt:lpstr>AUTOR: CAPT. DE M.G DIEGO JOSÉ SÁNCHEZ A.</vt:lpstr>
    </vt:vector>
  </TitlesOfParts>
  <Company>INTEL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PLANTA PILOTO DE EXTRACCIÓN DE ACEITE VEGETAL A PARTIR DE LA JATROPHA CURCAS (piñon)</dc:title>
  <dc:creator>usuario</dc:creator>
  <cp:lastModifiedBy>CAPT. DIEGO SÁNCHEZ</cp:lastModifiedBy>
  <cp:revision>128</cp:revision>
  <dcterms:created xsi:type="dcterms:W3CDTF">2009-10-04T21:17:09Z</dcterms:created>
  <dcterms:modified xsi:type="dcterms:W3CDTF">2013-08-21T15:25:22Z</dcterms:modified>
</cp:coreProperties>
</file>