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sldIdLst>
    <p:sldId id="257" r:id="rId13"/>
    <p:sldId id="258" r:id="rId14"/>
    <p:sldId id="259" r:id="rId15"/>
    <p:sldId id="260" r:id="rId16"/>
    <p:sldId id="264" r:id="rId17"/>
    <p:sldId id="265" r:id="rId18"/>
    <p:sldId id="268" r:id="rId19"/>
    <p:sldId id="266" r:id="rId20"/>
    <p:sldId id="269" r:id="rId21"/>
    <p:sldId id="270" r:id="rId22"/>
    <p:sldId id="271" r:id="rId23"/>
    <p:sldId id="274" r:id="rId24"/>
    <p:sldId id="272" r:id="rId25"/>
    <p:sldId id="273" r:id="rId26"/>
    <p:sldId id="275" r:id="rId27"/>
    <p:sldId id="296" r:id="rId28"/>
    <p:sldId id="276" r:id="rId29"/>
    <p:sldId id="277" r:id="rId30"/>
    <p:sldId id="280" r:id="rId31"/>
    <p:sldId id="278" r:id="rId32"/>
    <p:sldId id="291" r:id="rId33"/>
    <p:sldId id="292" r:id="rId34"/>
    <p:sldId id="293" r:id="rId35"/>
    <p:sldId id="289" r:id="rId36"/>
    <p:sldId id="284" r:id="rId37"/>
    <p:sldId id="294" r:id="rId38"/>
    <p:sldId id="285" r:id="rId39"/>
    <p:sldId id="297" r:id="rId40"/>
    <p:sldId id="286" r:id="rId41"/>
    <p:sldId id="287" r:id="rId42"/>
    <p:sldId id="298" r:id="rId4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32" y="3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72487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40200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67578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36527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3064543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0888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160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83001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31145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946700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559820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43113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733660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01490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54591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60870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850486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62550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460243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205517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71874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664476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0120724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25700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1156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58119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8561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14513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279124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36536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73861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12868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90370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79481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04550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3501913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384544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95291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3768017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3898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58431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92729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86050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49096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21681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201393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3790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5905500"/>
            <a:ext cx="3073400" cy="26035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5905500"/>
            <a:ext cx="9067800" cy="26035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61435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30622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34344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229709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71032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70716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3549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9171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779404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283966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056978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48288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25809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91410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24885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946924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87778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8167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9093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17798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4972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021700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583769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43268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20109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89995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49769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246542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02822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949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45101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05357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393664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0993710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105050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75419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290424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37195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00862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022986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45711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39337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12463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33880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847699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563643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49240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31051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04837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07425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207499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912792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76813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4745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18533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98330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62692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248624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8012537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88093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245117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61875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04073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285223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5914528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87383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73206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54173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1105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740302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460980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12446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74808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69521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695068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73696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709973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76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86168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99788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4851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353149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Palatino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672421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90605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72168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028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02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0245" name="Line 3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46" name="Line 4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2292" name="Line 2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2293" name="Line 3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59055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2053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054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3076" name="Line 2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77" name="Line 3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4101" name="Line 3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4102" name="Line 4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614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15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7173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74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7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922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7938" y="406400"/>
            <a:ext cx="90678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  <a:t>ESCUELA POLITÉCNICA DEL EJÉRCITO</a:t>
            </a:r>
            <a:b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</a:br>
            <a: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  <a:t/>
            </a:r>
            <a:b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</a:br>
            <a: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  <a:t>VICERRECTORADO DE INVESTIGACIÓN Y VINCULACIÓN CON LA COLECTIVIDAD</a:t>
            </a:r>
            <a:b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</a:br>
            <a: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  <a:t/>
            </a:r>
            <a:b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</a:br>
            <a:r>
              <a:rPr lang="en-US" sz="2800">
                <a:latin typeface="Didot" charset="0"/>
                <a:ea typeface="ヒラギノ明朝 ProN W3" charset="0"/>
                <a:cs typeface="ヒラギノ明朝 ProN W3" charset="0"/>
              </a:rPr>
              <a:t>DEPARTAMENTO DE CIENCIAS ECONÓMICAS ADMINISTRATIVAS Y DE COMERCIO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3898900"/>
            <a:ext cx="12293600" cy="5562600"/>
          </a:xfrm>
        </p:spPr>
        <p:txBody>
          <a:bodyPr lIns="91440" tIns="45720" rIns="0" bIns="45720" anchor="t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MAESTRIA EN GESTIÓN DE LA CALIDAD Y PRODUCTIVIDAD PROMOCIÓN XIII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endParaRPr lang="en-US" sz="2500" dirty="0" smtClean="0">
              <a:solidFill>
                <a:srgbClr val="4A71A9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PROYECTO DE GRADO PREVIO A LA OBTENCIÓN DEL TÍTULO DE MAGISTER EN GESTIÓN DE LA CALIDAD Y PRODUCTIVIDAD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endParaRPr lang="en-US" sz="2500" dirty="0" smtClean="0">
              <a:solidFill>
                <a:srgbClr val="4A71A9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TEMA: GESTIÓN DE PROCESOS DE LA EMPRESA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SERVICIO AUTOMOTRIZ PARM-SAP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endParaRPr lang="en-US" sz="2500" dirty="0" smtClean="0">
              <a:solidFill>
                <a:srgbClr val="4A71A9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AUTOR: ING. LAURENTINA ROSERO MORALES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endParaRPr lang="en-US" sz="2500" dirty="0" smtClean="0">
              <a:solidFill>
                <a:srgbClr val="4A71A9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DIRECTORA:LCDA. GIOVANNA LARA B., MGCP.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endParaRPr lang="en-US" sz="2500" dirty="0" smtClean="0">
              <a:solidFill>
                <a:srgbClr val="4A71A9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SANGOLQUÍ – ECUADOR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Zapf Dingbats" charset="0"/>
              <a:buNone/>
              <a:defRPr/>
            </a:pPr>
            <a:r>
              <a:rPr lang="en-US" sz="2500" dirty="0" smtClean="0">
                <a:solidFill>
                  <a:srgbClr val="4A71A9"/>
                </a:solidFill>
              </a:rPr>
              <a:t> 2013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03225"/>
            <a:ext cx="3073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203200" y="12700"/>
            <a:ext cx="12293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Análisis</a:t>
            </a:r>
            <a:r>
              <a:rPr lang="en-US" sz="55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Ambiente</a:t>
            </a:r>
            <a:r>
              <a:rPr lang="en-US" sz="55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Interno</a:t>
            </a:r>
            <a:r>
              <a:rPr lang="en-US" sz="55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endParaRPr lang="en-US" sz="5500" dirty="0" smtClean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  <a:p>
            <a:pPr>
              <a:lnSpc>
                <a:spcPct val="90000"/>
              </a:lnSpc>
            </a:pPr>
            <a:r>
              <a:rPr lang="en-US" sz="55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Estructura</a:t>
            </a:r>
            <a:r>
              <a:rPr lang="en-US" sz="55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orgánica</a:t>
            </a:r>
            <a:r>
              <a:rPr lang="en-US" sz="55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funcional</a:t>
            </a:r>
            <a:endParaRPr lang="en-US" sz="55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827213"/>
            <a:ext cx="9931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203200" y="12700"/>
            <a:ext cx="1229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64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Análisis Ambiente Interno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498600"/>
            <a:ext cx="77343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525736" y="943944"/>
            <a:ext cx="378033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Comercialización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Portafolio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servicios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203200" y="484312"/>
            <a:ext cx="12293600" cy="1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Diagnóstico de la Situación Actual </a:t>
            </a:r>
            <a:r>
              <a:rPr lang="en-US" sz="51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del </a:t>
            </a: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Servicio Automotriz PARM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79400" y="1996480"/>
            <a:ext cx="12357100" cy="64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just">
              <a:lnSpc>
                <a:spcPct val="90000"/>
              </a:lnSpc>
              <a:spcBef>
                <a:spcPts val="3800"/>
              </a:spcBef>
              <a:buFont typeface="Wingdings" charset="2"/>
              <a:buChar char="v"/>
            </a:pP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Tipo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de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gestión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artesanal</a:t>
            </a:r>
            <a:endParaRPr lang="en-US" altLang="ja-JP" sz="2800" dirty="0" smtClean="0">
              <a:solidFill>
                <a:srgbClr val="000000"/>
              </a:solidFill>
              <a:cs typeface="Palatino" charset="0"/>
            </a:endParaRPr>
          </a:p>
          <a:p>
            <a:pPr marL="571500" indent="-571500" algn="just">
              <a:lnSpc>
                <a:spcPct val="90000"/>
              </a:lnSpc>
              <a:spcBef>
                <a:spcPts val="3800"/>
              </a:spcBef>
              <a:buFont typeface="Wingdings" charset="2"/>
              <a:buChar char="v"/>
            </a:pP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La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f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alta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de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procesos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claramente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definidos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originó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el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deficiente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uso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y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aprovechamiento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de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recursos</a:t>
            </a:r>
            <a:endParaRPr lang="en-US" altLang="ja-JP" sz="2800" dirty="0">
              <a:solidFill>
                <a:srgbClr val="000000"/>
              </a:solidFill>
              <a:cs typeface="Palatino" charset="0"/>
            </a:endParaRPr>
          </a:p>
          <a:p>
            <a:pPr marL="571500" indent="-571500" algn="just">
              <a:lnSpc>
                <a:spcPct val="90000"/>
              </a:lnSpc>
              <a:spcBef>
                <a:spcPts val="3800"/>
              </a:spcBef>
              <a:buFont typeface="Wingdings" charset="2"/>
              <a:buChar char="v"/>
            </a:pP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Trabajaba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sin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contar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con un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direccionamiento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estratégico</a:t>
            </a:r>
            <a:endParaRPr lang="en-US" altLang="ja-JP" sz="2800" dirty="0" smtClean="0">
              <a:solidFill>
                <a:srgbClr val="000000"/>
              </a:solidFill>
              <a:cs typeface="Palatino" charset="0"/>
            </a:endParaRPr>
          </a:p>
          <a:p>
            <a:pPr marL="571500" indent="-571500" algn="just">
              <a:lnSpc>
                <a:spcPct val="90000"/>
              </a:lnSpc>
              <a:spcBef>
                <a:spcPts val="3800"/>
              </a:spcBef>
              <a:buFont typeface="Wingdings" charset="2"/>
              <a:buChar char="v"/>
            </a:pP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No se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habían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asignado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y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delimitado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responsabilidades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y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competencias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que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el personal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debe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ejercer</a:t>
            </a:r>
            <a:endParaRPr lang="en-US" altLang="ja-JP" sz="2800" dirty="0">
              <a:solidFill>
                <a:srgbClr val="000000"/>
              </a:solidFill>
              <a:cs typeface="Palatino" charset="0"/>
            </a:endParaRPr>
          </a:p>
          <a:p>
            <a:pPr marL="571500" indent="-571500" algn="just">
              <a:lnSpc>
                <a:spcPct val="90000"/>
              </a:lnSpc>
              <a:spcBef>
                <a:spcPts val="3800"/>
              </a:spcBef>
              <a:buFont typeface="Wingdings" charset="2"/>
              <a:buChar char="v"/>
            </a:pP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Falta</a:t>
            </a:r>
            <a:r>
              <a:rPr lang="en-US" altLang="ja-JP" sz="28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de </a:t>
            </a:r>
            <a:r>
              <a:rPr lang="en-US" altLang="ja-JP" sz="2800" dirty="0" err="1">
                <a:solidFill>
                  <a:srgbClr val="000000"/>
                </a:solidFill>
                <a:cs typeface="Palatino" charset="0"/>
              </a:rPr>
              <a:t>capacitación</a:t>
            </a:r>
            <a:r>
              <a:rPr lang="en-US" altLang="ja-JP" sz="28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  <a:cs typeface="Palatino" charset="0"/>
              </a:rPr>
              <a:t>periódica</a:t>
            </a:r>
            <a:endParaRPr lang="en-US" altLang="ja-JP" sz="2800" dirty="0" smtClean="0">
              <a:solidFill>
                <a:srgbClr val="000000"/>
              </a:solidFill>
              <a:cs typeface="Palatino" charset="0"/>
            </a:endParaRPr>
          </a:p>
          <a:p>
            <a:pPr marL="571500" indent="-571500" algn="just">
              <a:lnSpc>
                <a:spcPct val="90000"/>
              </a:lnSpc>
              <a:spcBef>
                <a:spcPts val="3800"/>
              </a:spcBef>
              <a:buFont typeface="Wingdings" charset="2"/>
              <a:buChar char="v"/>
            </a:pP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Mayores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fortalezas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: capital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financiero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experiencia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infraestructura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y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portafolio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servicios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Direccionamiento Estratégico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203200" y="12700"/>
            <a:ext cx="12293600" cy="12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Direccionamiento</a:t>
            </a:r>
            <a:r>
              <a:rPr lang="en-US" sz="55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55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estratégico</a:t>
            </a:r>
            <a:endParaRPr lang="en-US" sz="55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368"/>
            <a:ext cx="13004800" cy="77048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Manual de Procesos del</a:t>
            </a:r>
            <a:br>
              <a:rPr lang="en-US" dirty="0" smtClean="0"/>
            </a:br>
            <a:r>
              <a:rPr lang="en-US" dirty="0" smtClean="0"/>
              <a:t>Servicio Automotriz PARM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6000" dirty="0" smtClean="0"/>
              <a:t>Contenido del Manual de Procesos</a:t>
            </a:r>
            <a:endParaRPr lang="es-ES" sz="60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  <a:defRPr/>
            </a:pPr>
            <a:r>
              <a:rPr lang="es-ES" dirty="0" smtClean="0"/>
              <a:t>Objetivo</a:t>
            </a:r>
          </a:p>
          <a:p>
            <a:pPr>
              <a:buFont typeface="Wingdings" charset="2"/>
              <a:buChar char="v"/>
              <a:defRPr/>
            </a:pPr>
            <a:r>
              <a:rPr lang="es-ES" dirty="0" smtClean="0"/>
              <a:t>Alcance</a:t>
            </a:r>
          </a:p>
          <a:p>
            <a:pPr>
              <a:buFont typeface="Wingdings" charset="2"/>
              <a:buChar char="v"/>
              <a:defRPr/>
            </a:pPr>
            <a:r>
              <a:rPr lang="es-ES" dirty="0" smtClean="0"/>
              <a:t>Simbología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317500" y="114300"/>
            <a:ext cx="12344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51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Actividades</a:t>
            </a: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51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para</a:t>
            </a: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el </a:t>
            </a:r>
            <a:r>
              <a:rPr lang="en-US" sz="51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Diseño</a:t>
            </a: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y </a:t>
            </a:r>
            <a:r>
              <a:rPr lang="en-US" sz="51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caracterización</a:t>
            </a: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los </a:t>
            </a:r>
            <a:r>
              <a:rPr lang="en-US" sz="51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procesos</a:t>
            </a: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: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482600" y="3005138"/>
            <a:ext cx="123571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Levantamiento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la 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información</a:t>
            </a:r>
            <a:endParaRPr lang="en-US" sz="32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s-ES" sz="32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E</a:t>
            </a:r>
            <a:r>
              <a:rPr lang="en-US" sz="32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laboración</a:t>
            </a:r>
            <a:r>
              <a:rPr lang="en-US" sz="32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 la 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cadena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valor</a:t>
            </a:r>
          </a:p>
          <a:p>
            <a:pPr marL="457200" indent="-4572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s-E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E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laboración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del 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mapa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procesos</a:t>
            </a:r>
            <a:endParaRPr lang="en-US" sz="32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s-E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I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nventario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procesos</a:t>
            </a:r>
            <a:endParaRPr lang="en-US" sz="32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s-E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iseño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y </a:t>
            </a:r>
            <a:r>
              <a:rPr lang="en-US" sz="32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caracterización</a:t>
            </a:r>
            <a:r>
              <a:rPr lang="en-US" sz="32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3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 los </a:t>
            </a:r>
            <a:r>
              <a:rPr lang="en-US" sz="32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procesos</a:t>
            </a:r>
            <a:endParaRPr lang="en-US" sz="31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330200" y="266700"/>
            <a:ext cx="12344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Cadena de Valor del Servicio Automotriz PARM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52" y="2428528"/>
            <a:ext cx="8568952" cy="49685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317500" y="114300"/>
            <a:ext cx="12344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Mapa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procesos</a:t>
            </a:r>
            <a:r>
              <a:rPr lang="en-US" sz="40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del Servicio Automotriz PARM</a:t>
            </a:r>
            <a:endParaRPr lang="en-US" sz="40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7705725"/>
            <a:ext cx="238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08150"/>
            <a:ext cx="12349162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>
          <a:xfrm>
            <a:off x="525463" y="1636713"/>
            <a:ext cx="11899900" cy="7556500"/>
          </a:xfrm>
        </p:spPr>
        <p:txBody>
          <a:bodyPr lIns="91440" tIns="45720" rIns="0" bIns="45720"/>
          <a:lstStyle/>
          <a:p>
            <a:pPr marL="0" indent="0" eaLnBrk="1" hangingPunct="1">
              <a:buFont typeface="Zapf Dingbats" charset="0"/>
              <a:buNone/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DESCRIPCIÓN DEL SERVICIO AUTOMOTRIZ PARM – SAP</a:t>
            </a:r>
          </a:p>
          <a:p>
            <a:pPr marL="0" indent="0" eaLnBrk="1" hangingPunct="1">
              <a:buFont typeface="Zapf Dingbats" charset="0"/>
              <a:buNone/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DIRECCIONAMIENTO ESTRATÉGICO</a:t>
            </a:r>
          </a:p>
          <a:p>
            <a:pPr marL="0" indent="0" eaLnBrk="1" hangingPunct="1">
              <a:buFont typeface="Zapf Dingbats" charset="0"/>
              <a:buNone/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MANUAL DE PROCESOS</a:t>
            </a:r>
          </a:p>
          <a:p>
            <a:pPr marL="0" indent="0" eaLnBrk="1" hangingPunct="1">
              <a:buFont typeface="Zapf Dingbats" charset="0"/>
              <a:buNone/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IMPLANTACIÓN DEL MANUAL DE PROCESOS</a:t>
            </a:r>
          </a:p>
          <a:p>
            <a:pPr marL="0" indent="0" eaLnBrk="1" hangingPunct="1">
              <a:buFont typeface="Zapf Dingbats" charset="0"/>
              <a:buNone/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CONCLUSIONES Y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RECOMENDACIONES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Didot" charset="0"/>
                <a:ea typeface="ヒラギノ明朝 ProN W3" charset="0"/>
                <a:cs typeface="ヒラギノ明朝 ProN W3" charset="0"/>
              </a:rPr>
              <a:t>Contenido a tratar: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317500" y="114300"/>
            <a:ext cx="12344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38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Inventario</a:t>
            </a:r>
            <a:r>
              <a:rPr lang="en-US" sz="38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Procesos del Servicio Automotriz PARM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80456"/>
            <a:ext cx="9601200" cy="67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7705725"/>
            <a:ext cx="238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317500" y="114300"/>
            <a:ext cx="12344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Diseño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Procesos del Servicio Automotriz PARM </a:t>
            </a:r>
            <a:r>
              <a:rPr lang="en-US" sz="40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Matriz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descripción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actividades</a:t>
            </a:r>
            <a:endParaRPr lang="en-US" sz="40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</p:txBody>
      </p:sp>
      <p:pic>
        <p:nvPicPr>
          <p:cNvPr id="3379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8765232"/>
            <a:ext cx="2176313" cy="97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723" y="1484313"/>
            <a:ext cx="13008843" cy="7496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381000" y="13639800"/>
          <a:ext cx="11953876" cy="16598902"/>
        </p:xfrm>
        <a:graphic>
          <a:graphicData uri="http://schemas.openxmlformats.org/drawingml/2006/table">
            <a:tbl>
              <a:tblPr/>
              <a:tblGrid>
                <a:gridCol w="3827482"/>
                <a:gridCol w="1459173"/>
                <a:gridCol w="3827482"/>
                <a:gridCol w="1425479"/>
                <a:gridCol w="1414260"/>
              </a:tblGrid>
              <a:tr h="73205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9" marR="509" marT="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MANUAL DE PROCESOS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aprobación:  18/03/2013</a:t>
                      </a:r>
                    </a:p>
                  </a:txBody>
                  <a:tcPr marL="509" marR="509" marT="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5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Página: </a:t>
                      </a:r>
                    </a:p>
                  </a:txBody>
                  <a:tcPr marL="509" marR="509" marT="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MACROPROCESO: PRESTACION DE SERVICIOS</a:t>
                      </a:r>
                    </a:p>
                  </a:txBody>
                  <a:tcPr marL="509" marR="509" marT="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</a:t>
                      </a:r>
                    </a:p>
                  </a:txBody>
                  <a:tcPr marL="509" marR="509" marT="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9" marR="509" marT="5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3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PROCESO: PRESTACIÓN DEL SERVICIO AUTOMOTRIZ</a:t>
                      </a:r>
                    </a:p>
                  </a:txBody>
                  <a:tcPr marL="509" marR="509" marT="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(B.1)</a:t>
                      </a:r>
                    </a:p>
                  </a:txBody>
                  <a:tcPr marL="509" marR="509" marT="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9" marR="509" marT="5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3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SUBPROCESO: MANTENIMIENTO Y/O REPARACIÓN DEL VEHÍCULO</a:t>
                      </a:r>
                    </a:p>
                  </a:txBody>
                  <a:tcPr marL="509" marR="509" marT="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(B.1.2)</a:t>
                      </a:r>
                    </a:p>
                  </a:txBody>
                  <a:tcPr marL="509" marR="509" marT="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9" marR="509" marT="5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Descripción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50"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Realizar los trabajos de mantenimiento y/o reparación del vehículo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Efectural las tareas que se detallan a continuación, conforme a la orden de trabajo:MECÁNICA AUTOMOTRIZ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Mecánica Automotriz Mecánica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Mecánico Automotriz Mécanico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y/o Reparación de Motores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82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y/o Reparación de cajas de cambio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 de embrague (clutch)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y/o Reparación de frenos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82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y/o Reparación de suspensiones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y/o Reparación de dirección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82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y/o Reparación de sistema de refrigeración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82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Mantenimiento y/o Reparación de sistema de escape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lubricación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Latonería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Subcontratación de: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COMPLEMENTARIOS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eléctrico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82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electrónico: Mantenimiento de computadoras, tableros y módulos 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Tapicería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Instalación de accesorios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3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Alineación y balanceo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197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Comunicar al gerente que el trabajo está terminado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comunica al gerente que el vehículo está reparadao listo para su revisión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Mecánica Automotriz Mecánica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Mecánico Automotriz Mécanico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9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Revisar los trabajos de mantenimiento y/o reparación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Chequear el funcionamiento de las piezas y repuestas reemplados y/o trabajos subcontratados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Gerencia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Gerente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9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Comprobar el funcionamiento del vehículo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Llevar a circular el vehículo y probar el correcto funcionamiento del sistema operativo del mismo, de ser necesario hacer ajustes y calibraciones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Gerencia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Gerente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Disponer la conclusión de la orden de trabajo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 vez verificado el correcto funcionamiento del vehículo se autoriza concluir la orden de trabajo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Gerencia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Gerente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7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Completar los datos de la orden de trabajo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Registrar piezas, repuestos y mano de obra utilizados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Mecánica Automotriz Mecánica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Mecánico Automotriz Mécanico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7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Realizar la limpieza del vehículo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Efectuar la limpieza de interiores y lavado de carrocería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Mecánica Automotriz Mecánica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Mecánico Automotriz Mécanico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7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Entregar la orden de trabajo terminada y revisada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entrega a la secretaria la orden de trabajo una vez que ha sido llenada y revisada, se comunica que el mantenimiento y/o reparación del vehículo está concluido para que proceda a informar al cliente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Mecánica Automotriz Mecánica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Mecánico Automotriz Mécanico Enderezada y Pintura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Llamar al cliente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Informar al cliente que el vehículo está reparada listo para ser entregado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</a:t>
                      </a:r>
                    </a:p>
                  </a:txBody>
                  <a:tcPr marL="509" marR="509" marT="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09712" y="88372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100"/>
              </a:spcBef>
            </a:pPr>
            <a:r>
              <a:rPr lang="en-US" sz="1800" dirty="0" smtClean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  <a:endParaRPr lang="en-US" sz="1800" dirty="0">
              <a:solidFill>
                <a:srgbClr val="4A71A9"/>
              </a:solidFill>
              <a:latin typeface="Palatino Italic" charset="0"/>
              <a:ea typeface="ＭＳ Ｐゴシック" charset="0"/>
              <a:cs typeface="ＭＳ Ｐゴシック" charset="0"/>
              <a:sym typeface="Palatino Italic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12304"/>
            <a:ext cx="1300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Matriz</a:t>
            </a:r>
            <a:r>
              <a:rPr lang="en-US" sz="40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descripción</a:t>
            </a:r>
            <a:r>
              <a:rPr lang="en-US" sz="40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actividades</a:t>
            </a:r>
            <a:endParaRPr lang="en-US" sz="4000" dirty="0" smtClean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  <a:p>
            <a:endParaRPr lang="es-E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6400"/>
            <a:ext cx="12839104" cy="75061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728" y="8765232"/>
            <a:ext cx="12293600" cy="508000"/>
          </a:xfrm>
        </p:spPr>
        <p:txBody>
          <a:bodyPr/>
          <a:lstStyle/>
          <a:p>
            <a:r>
              <a:rPr lang="en-US" sz="1800" dirty="0" smtClean="0"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</a:t>
            </a:r>
            <a:r>
              <a:rPr lang="en-US" sz="1800" dirty="0"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AUTOMOTRIZ PARM - SAP</a:t>
            </a:r>
          </a:p>
          <a:p>
            <a:endParaRPr lang="es-E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7"/>
            <a:ext cx="12839104" cy="72799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412304"/>
            <a:ext cx="1300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Matriz</a:t>
            </a:r>
            <a:r>
              <a:rPr lang="en-US" sz="40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descripción</a:t>
            </a:r>
            <a:r>
              <a:rPr lang="en-US" sz="40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actividades</a:t>
            </a:r>
            <a:endParaRPr lang="en-US" sz="4000" dirty="0" smtClean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317500" y="114300"/>
            <a:ext cx="12344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Diseño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Procesos del Servicio Automotriz PARM: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Diagrama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flujo</a:t>
            </a:r>
            <a:endParaRPr lang="en-US" sz="40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8064" y="1636440"/>
            <a:ext cx="6696744" cy="792088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636713"/>
            <a:ext cx="12457113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/>
          </p:cNvSpPr>
          <p:nvPr/>
        </p:nvSpPr>
        <p:spPr bwMode="auto">
          <a:xfrm>
            <a:off x="317500" y="114300"/>
            <a:ext cx="12344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Diseño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Procesos del Servicio Automotriz PARM -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Matriz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</a:t>
            </a:r>
            <a:r>
              <a:rPr lang="en-US" sz="40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descripción</a:t>
            </a:r>
            <a:r>
              <a:rPr lang="en-US" sz="40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</a:t>
            </a:r>
            <a:r>
              <a:rPr lang="en-US" sz="4000" dirty="0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del </a:t>
            </a:r>
            <a:r>
              <a:rPr lang="en-US" sz="4000" dirty="0" err="1" smtClean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proceso</a:t>
            </a:r>
            <a:endParaRPr lang="en-US" sz="4000" dirty="0">
              <a:solidFill>
                <a:srgbClr val="253750"/>
              </a:solidFill>
              <a:latin typeface="Didot" charset="0"/>
              <a:ea typeface="ＭＳ Ｐゴシック" charset="0"/>
              <a:cs typeface="ＭＳ Ｐゴシック" charset="0"/>
              <a:sym typeface="Didot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3797300"/>
            <a:ext cx="11703050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latin typeface="Didot" charset="0"/>
                <a:ea typeface="ヒラギノ明朝 ProN W3" charset="0"/>
                <a:cs typeface="ヒラギノ明朝 ProN W3" charset="0"/>
              </a:rPr>
              <a:t>Implantación</a:t>
            </a:r>
            <a:r>
              <a:rPr lang="en-US" dirty="0">
                <a:latin typeface="Didot" charset="0"/>
                <a:ea typeface="ヒラギノ明朝 ProN W3" charset="0"/>
                <a:cs typeface="ヒラギノ明朝 ProN W3" charset="0"/>
              </a:rPr>
              <a:t> de Procesos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317500" y="114300"/>
            <a:ext cx="12344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5100" dirty="0" err="1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Implantación</a:t>
            </a:r>
            <a:r>
              <a:rPr lang="en-US" sz="5100" dirty="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 de Procesos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342900" y="1852613"/>
            <a:ext cx="12293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Planificación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Sensibilización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Presentación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del manual de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procesos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Capacitación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Revisión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validación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procesos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Resultados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validación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Aprobación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Indicadores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99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7907338"/>
            <a:ext cx="214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600" y="844352"/>
            <a:ext cx="12293600" cy="5112568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Entrevista al Gerente del Servicio Automotriz PARM</a:t>
            </a:r>
            <a:br>
              <a:rPr lang="es-ES" dirty="0" smtClean="0"/>
            </a:br>
            <a:r>
              <a:rPr lang="es-ES" dirty="0" smtClean="0"/>
              <a:t>Sr. Rafael Mayorga</a:t>
            </a:r>
            <a:endParaRPr lang="es-E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7907338"/>
            <a:ext cx="214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139700" y="520700"/>
            <a:ext cx="1234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51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Conclusiones: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7907338"/>
            <a:ext cx="214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309563" y="2355850"/>
            <a:ext cx="12293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just">
              <a:buFont typeface="Arial"/>
              <a:buChar char="•"/>
              <a:defRPr/>
            </a:pPr>
            <a:r>
              <a:rPr lang="es-ES_tradnl" sz="2800" dirty="0"/>
              <a:t>El Servicio Automotriz PARM trabajaba sin contar con un direccionamiento estratégico. </a:t>
            </a:r>
            <a:r>
              <a:rPr lang="es-ES" sz="2800" dirty="0"/>
              <a:t>Mediante el desarrollo del proyecto se logró cumplir este objetivo específico,  permitiendo que los empleados tengan un claro conocimiento de la empresa y trabajen en una misma dirección.</a:t>
            </a:r>
          </a:p>
          <a:p>
            <a:pPr marL="457200" indent="-457200" algn="l">
              <a:buFont typeface="Arial"/>
              <a:buChar char="•"/>
              <a:defRPr/>
            </a:pPr>
            <a:endParaRPr lang="es-ES" sz="2800"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es-ES_tradnl" sz="2800" dirty="0"/>
              <a:t>Las actividades </a:t>
            </a:r>
            <a:r>
              <a:rPr lang="es-ES" sz="2800" dirty="0"/>
              <a:t>del Servicio Automotriz PARM</a:t>
            </a:r>
            <a:r>
              <a:rPr lang="es-ES_tradnl" sz="2800" dirty="0"/>
              <a:t> se realizaban en base a la experiencia y al funcionamiento lógico de las mismas, no se regían bajo un orden consecutivo de pasos técnicos y analizados, por tanto fue </a:t>
            </a:r>
            <a:r>
              <a:rPr lang="es-ES" sz="2800" dirty="0"/>
              <a:t>necesario trabajar en procesos, definirlos, estandarizarlos, documentarlos e implantarlos. </a:t>
            </a:r>
            <a:endParaRPr lang="es-ES_tradnl" sz="2800" dirty="0"/>
          </a:p>
          <a:p>
            <a:pPr marL="457200" indent="-457200" algn="l">
              <a:buFont typeface="Arial"/>
              <a:buChar char="•"/>
              <a:defRPr/>
            </a:pPr>
            <a:endParaRPr lang="es-ES_tradnl" sz="2800"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es-ES" sz="2800" dirty="0"/>
              <a:t>El SAP no utiliza ningún sistema de medición que sirva como instrumento de análisis y monitoreo, en el proyecto se prepararon los indicadores para valorar la gestión del SAP.</a:t>
            </a:r>
            <a:endParaRPr lang="es-ES_tradnl" sz="2800" dirty="0"/>
          </a:p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Servicio Automotriz PARM - SAP</a:t>
            </a: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919413"/>
            <a:ext cx="4889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943475"/>
            <a:ext cx="4229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6837363"/>
            <a:ext cx="4889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/>
          </p:cNvSpPr>
          <p:nvPr/>
        </p:nvSpPr>
        <p:spPr bwMode="auto">
          <a:xfrm>
            <a:off x="6427788" y="3365500"/>
            <a:ext cx="4549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Descripción de la empresa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3402013" y="5676900"/>
            <a:ext cx="29067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Tipo de empresa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6845300" y="8305800"/>
            <a:ext cx="3689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Actividad económica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139700" y="520700"/>
            <a:ext cx="1234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51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Recomendaciones</a:t>
            </a:r>
          </a:p>
        </p:txBody>
      </p:sp>
      <p:pic>
        <p:nvPicPr>
          <p:cNvPr id="4198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8477250"/>
            <a:ext cx="18684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/>
          </p:cNvSpPr>
          <p:nvPr/>
        </p:nvSpPr>
        <p:spPr bwMode="auto">
          <a:xfrm>
            <a:off x="309563" y="2212975"/>
            <a:ext cx="123571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just">
              <a:buFont typeface="Arial"/>
              <a:buChar char="•"/>
              <a:defRPr/>
            </a:pPr>
            <a:r>
              <a:rPr lang="es-ES_tradnl" altLang="ja-JP" sz="2800" dirty="0"/>
              <a:t>Comprometer a los integrantes de la empresa</a:t>
            </a:r>
            <a:r>
              <a:rPr lang="es-ES" altLang="ja-JP" sz="2800" dirty="0"/>
              <a:t> para </a:t>
            </a:r>
            <a:r>
              <a:rPr lang="es-ES_tradnl" altLang="ja-JP" sz="2800" dirty="0"/>
              <a:t>que el direccionamiento estratégico sea</a:t>
            </a:r>
            <a:r>
              <a:rPr lang="es-ES" altLang="ja-JP" sz="2800" dirty="0"/>
              <a:t> </a:t>
            </a:r>
            <a:r>
              <a:rPr lang="pt-BR" altLang="ja-JP" sz="2800" dirty="0"/>
              <a:t>utilizado para</a:t>
            </a:r>
            <a:r>
              <a:rPr lang="es-ES" altLang="ja-JP" sz="2800" dirty="0"/>
              <a:t> </a:t>
            </a:r>
            <a:r>
              <a:rPr lang="es-ES_tradnl" altLang="ja-JP" sz="2800" dirty="0"/>
              <a:t>alcanzar los objetivos trazados por la empresa. </a:t>
            </a:r>
            <a:endParaRPr lang="es-ES" altLang="ja-JP" sz="2800" dirty="0"/>
          </a:p>
          <a:p>
            <a:pPr marL="457200" indent="-457200" algn="just">
              <a:buFont typeface="Arial"/>
              <a:buChar char="•"/>
              <a:defRPr/>
            </a:pPr>
            <a:endParaRPr lang="es-ES" sz="2800"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es-ES" sz="2800" dirty="0"/>
              <a:t>I</a:t>
            </a:r>
            <a:r>
              <a:rPr lang="es-ES_tradnl" sz="2800" dirty="0" err="1"/>
              <a:t>mplementar</a:t>
            </a:r>
            <a:r>
              <a:rPr lang="es-ES_tradnl" sz="2800" dirty="0"/>
              <a:t> nuevas herramientas para realizar el seguimiento y  evaluación del direccionamiento estratégico y la gestión de procesos, tales como: el Balance </a:t>
            </a:r>
            <a:r>
              <a:rPr lang="es-ES_tradnl" sz="2800" dirty="0" err="1"/>
              <a:t>Scored</a:t>
            </a:r>
            <a:r>
              <a:rPr lang="es-ES_tradnl" sz="2800" dirty="0"/>
              <a:t> </a:t>
            </a:r>
            <a:r>
              <a:rPr lang="es-ES_tradnl" sz="2800" dirty="0" err="1"/>
              <a:t>Card</a:t>
            </a:r>
            <a:r>
              <a:rPr lang="es-ES_tradnl" sz="2800" dirty="0"/>
              <a:t> (BSC), con el fin de  obtener una apreciación global del desempeño del negocio. </a:t>
            </a:r>
            <a:endParaRPr lang="es-ES" sz="2800" dirty="0"/>
          </a:p>
          <a:p>
            <a:pPr marL="457200" indent="-457200" algn="just">
              <a:buFont typeface="Arial"/>
              <a:buChar char="•"/>
              <a:defRPr/>
            </a:pPr>
            <a:endParaRPr lang="es-ES_tradnl" sz="2800"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es-ES_tradnl" sz="2800" dirty="0"/>
              <a:t>Actualizar permanentemente el manual de procesos de conformidad con el incremento del portafolio de servicios y la nueva tecnología.</a:t>
            </a:r>
          </a:p>
          <a:p>
            <a:pPr marL="457200" indent="-457200" algn="just">
              <a:buFont typeface="Arial"/>
              <a:buChar char="•"/>
              <a:defRPr/>
            </a:pPr>
            <a:endParaRPr lang="es-ES_tradnl" altLang="ja-JP" sz="2800" dirty="0"/>
          </a:p>
          <a:p>
            <a:pPr marL="457200" indent="-457200" algn="just">
              <a:buFont typeface="Arial"/>
              <a:buChar char="•"/>
              <a:defRPr/>
            </a:pPr>
            <a:r>
              <a:rPr lang="es-ES_tradnl" altLang="ja-JP" sz="2800" dirty="0"/>
              <a:t>Aplicar en forma permanente los indicadores de gestión proyectados, porque constituye una herramienta objetiva para valorar la gestión del SAP.</a:t>
            </a:r>
            <a:endParaRPr lang="es-ES" altLang="ja-JP" sz="2800" dirty="0"/>
          </a:p>
          <a:p>
            <a:pPr>
              <a:defRPr/>
            </a:pPr>
            <a:endParaRPr lang="es-ES" sz="2800" dirty="0"/>
          </a:p>
        </p:txBody>
      </p:sp>
      <p:sp>
        <p:nvSpPr>
          <p:cNvPr id="41989" name="CuadroTexto 1"/>
          <p:cNvSpPr txBox="1">
            <a:spLocks noChangeArrowheads="1"/>
          </p:cNvSpPr>
          <p:nvPr/>
        </p:nvSpPr>
        <p:spPr bwMode="auto">
          <a:xfrm>
            <a:off x="1163638" y="4110038"/>
            <a:ext cx="1857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742950" indent="-28575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11430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6002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2057400" indent="-228600" eaLnBrk="0" hangingPunct="0"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41990" name="Rectangle 3"/>
          <p:cNvSpPr>
            <a:spLocks/>
          </p:cNvSpPr>
          <p:nvPr/>
        </p:nvSpPr>
        <p:spPr bwMode="auto">
          <a:xfrm>
            <a:off x="309563" y="1924050"/>
            <a:ext cx="12293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68300" indent="-3683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Zapf Dingbats" charset="0"/>
              <a:buChar char="✤"/>
            </a:pPr>
            <a:endParaRPr lang="es-ES" sz="2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600" y="2644552"/>
            <a:ext cx="12293600" cy="2592288"/>
          </a:xfrm>
        </p:spPr>
        <p:txBody>
          <a:bodyPr/>
          <a:lstStyle/>
          <a:p>
            <a:pPr algn="ctr"/>
            <a:r>
              <a:rPr lang="es-ES" sz="8000" dirty="0" smtClean="0"/>
              <a:t>GRACIAS</a:t>
            </a:r>
            <a:endParaRPr lang="es-ES" sz="8000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7907338"/>
            <a:ext cx="214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03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355600" y="317500"/>
            <a:ext cx="1229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64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Planteamiento del problema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17500" y="1866900"/>
            <a:ext cx="123571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87400" lvl="1" indent="-3429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cs typeface="Palatino" charset="0"/>
              </a:rPr>
              <a:t>Procesos no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definidos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estandarizados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, 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ni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documentados</a:t>
            </a:r>
            <a:endParaRPr lang="en-US" sz="3200" dirty="0">
              <a:solidFill>
                <a:srgbClr val="000000"/>
              </a:solidFill>
              <a:cs typeface="Palatino" charset="0"/>
            </a:endParaRPr>
          </a:p>
          <a:p>
            <a:pPr marL="787400" lvl="1" indent="-3429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cs typeface="Palatino" charset="0"/>
              </a:rPr>
              <a:t>El personal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desconoce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gestión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por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procesos</a:t>
            </a:r>
            <a:endParaRPr lang="en-US" sz="3200" dirty="0">
              <a:solidFill>
                <a:srgbClr val="000000"/>
              </a:solidFill>
              <a:cs typeface="Palatino" charset="0"/>
            </a:endParaRPr>
          </a:p>
          <a:p>
            <a:pPr marL="787400" lvl="1" indent="-3429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cs typeface="Palatino" charset="0"/>
              </a:rPr>
              <a:t>No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existe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direccionamiento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estratégico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establecido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ni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estructura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organizacional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funcional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definida</a:t>
            </a:r>
            <a:endParaRPr lang="en-US" sz="3200" dirty="0">
              <a:solidFill>
                <a:srgbClr val="000000"/>
              </a:solidFill>
              <a:cs typeface="Palatino" charset="0"/>
            </a:endParaRPr>
          </a:p>
          <a:p>
            <a:pPr marL="787400" lvl="1" indent="-3429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Inadecuado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funcionamiento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administrativo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operacional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de la </a:t>
            </a:r>
            <a:r>
              <a:rPr lang="en-US" sz="3200" dirty="0" err="1" smtClean="0">
                <a:solidFill>
                  <a:srgbClr val="000000"/>
                </a:solidFill>
                <a:cs typeface="Palatino" charset="0"/>
              </a:rPr>
              <a:t>empresa</a:t>
            </a:r>
            <a:r>
              <a:rPr lang="en-US" sz="3200" dirty="0" smtClean="0">
                <a:solidFill>
                  <a:srgbClr val="000000"/>
                </a:solidFill>
                <a:cs typeface="Palatino" charset="0"/>
              </a:rPr>
              <a:t>.</a:t>
            </a:r>
          </a:p>
          <a:p>
            <a:pPr marL="787400" lvl="1" indent="-3429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cs typeface="Palatino" charset="0"/>
              </a:rPr>
              <a:t>Deficiente</a:t>
            </a:r>
            <a:r>
              <a:rPr lang="en-US" sz="3200" dirty="0" smtClean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uso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aprovechamiento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recursos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tanto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humanos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como</a:t>
            </a:r>
            <a:r>
              <a:rPr lang="en-US" sz="3200" dirty="0">
                <a:solidFill>
                  <a:srgbClr val="000000"/>
                </a:solidFill>
                <a:cs typeface="Palatino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Palatino" charset="0"/>
              </a:rPr>
              <a:t>materiales</a:t>
            </a:r>
            <a:endParaRPr lang="en-US" sz="3200" dirty="0">
              <a:solidFill>
                <a:srgbClr val="000000"/>
              </a:solidFill>
              <a:cs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317500" y="114300"/>
            <a:ext cx="1229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64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Objetivos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279400" y="1600200"/>
            <a:ext cx="123571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90000"/>
              </a:lnSpc>
              <a:spcBef>
                <a:spcPts val="3800"/>
              </a:spcBef>
            </a:pP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OBJETIVO GENERAL</a:t>
            </a:r>
            <a:r>
              <a:rPr lang="en-US" sz="3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ts val="3800"/>
              </a:spcBef>
            </a:pPr>
            <a:endParaRPr lang="en-US" sz="3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571500" indent="-571500" algn="just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Diseñar</a:t>
            </a:r>
            <a:r>
              <a:rPr lang="en-US" sz="3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 Manual de Procesos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para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el Servicio </a:t>
            </a:r>
            <a:r>
              <a:rPr lang="en-US" sz="3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Automotriz 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PARM,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que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permita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identificar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los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procesos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las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actividades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eficiencia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eficacia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en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procura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lograr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la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satisfacción</a:t>
            </a: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del </a:t>
            </a:r>
            <a:r>
              <a:rPr lang="en-US" sz="3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cliente</a:t>
            </a:r>
            <a:r>
              <a:rPr lang="en-US" sz="3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 </a:t>
            </a:r>
            <a:endParaRPr lang="en-US" sz="3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317500" y="114300"/>
            <a:ext cx="1229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64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Objetivos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177800" y="1701800"/>
            <a:ext cx="123571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3800"/>
              </a:spcBef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OBJETIVOS ESPECÍFICOS:</a:t>
            </a:r>
          </a:p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Realizar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el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análisis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situación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actual del Servicio Automotriz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PARM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Elaborar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el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Direccionamiento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Estratégico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del Servicio Automotriz PARM</a:t>
            </a:r>
          </a:p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Identificar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procesos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estratégicos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clave y de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apoyo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del Servicio Automotriz PARM</a:t>
            </a:r>
          </a:p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Diseñar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caracterizar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procesos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alineados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 la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estrategia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del Servicio Automotriz PARM.</a:t>
            </a:r>
          </a:p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Diseñar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rediseñar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las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actividades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 fin de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lograr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estandarización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Implantar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el manual de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procesos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del Servicio Automotriz PARM.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ANÁLISIS AMBIENTAL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317500" y="241300"/>
            <a:ext cx="1229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64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Análisis Ambiente Externo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317500" y="2286000"/>
            <a:ext cx="61849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AMBIENTE GENERAL</a:t>
            </a: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Componente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económico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Componente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social</a:t>
            </a: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Componente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político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legal</a:t>
            </a: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Componente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tecnológico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6827838" y="2284413"/>
            <a:ext cx="6184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AMBIENTE OPERATIVO</a:t>
            </a: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Competencia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Proveedor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Cliente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901700" lvl="1" indent="-4572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Laboral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dirty="0">
                <a:solidFill>
                  <a:srgbClr val="4A71A9"/>
                </a:solidFill>
                <a:latin typeface="Palatino Italic" charset="0"/>
                <a:ea typeface="ＭＳ Ｐゴシック" charset="0"/>
                <a:cs typeface="ＭＳ Ｐゴシック" charset="0"/>
                <a:sym typeface="Palatino Italic" charset="0"/>
              </a:rPr>
              <a:t>SERVICIO AUTOMOTRIZ PARM - SAP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317500" y="241300"/>
            <a:ext cx="1229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6400">
                <a:solidFill>
                  <a:srgbClr val="253750"/>
                </a:solidFill>
                <a:latin typeface="Didot" charset="0"/>
                <a:ea typeface="ＭＳ Ｐゴシック" charset="0"/>
                <a:cs typeface="ＭＳ Ｐゴシック" charset="0"/>
                <a:sym typeface="Didot" charset="0"/>
              </a:rPr>
              <a:t>Análisis Ambiente Interno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317500" y="2489200"/>
            <a:ext cx="122936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016000" lvl="1" indent="-5715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7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Organizacional</a:t>
            </a:r>
            <a:endParaRPr lang="en-US" sz="37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1016000" lvl="1" indent="-5715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7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Comercialización</a:t>
            </a:r>
            <a:endParaRPr lang="en-US" sz="37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1016000" lvl="1" indent="-5715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7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Financiero</a:t>
            </a:r>
            <a:endParaRPr lang="en-US" sz="37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1016000" lvl="1" indent="-5715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7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Talento</a:t>
            </a:r>
            <a:r>
              <a:rPr lang="en-US" sz="37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Humano</a:t>
            </a:r>
            <a:endParaRPr lang="en-US" sz="37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1016000" lvl="1" indent="-571500" algn="l">
              <a:lnSpc>
                <a:spcPct val="90000"/>
              </a:lnSpc>
              <a:spcBef>
                <a:spcPts val="3800"/>
              </a:spcBef>
              <a:buClr>
                <a:srgbClr val="4A71A9"/>
              </a:buClr>
              <a:buSzPct val="50000"/>
              <a:buFont typeface="Wingdings" charset="2"/>
              <a:buChar char="v"/>
            </a:pPr>
            <a:r>
              <a:rPr lang="en-US" sz="37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Producción</a:t>
            </a:r>
            <a:endParaRPr lang="en-US" sz="37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879725"/>
            <a:ext cx="61722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ítulo y viñeta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y 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ítulo, viñetas y foto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viñetas y f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, viñetas y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Foto (2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2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Foto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ítulo (arriba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(arriba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(arrib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ítulo y subtítulo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subtítul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ítulo (centro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(centro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(centr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(vertical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vertical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Foto (vertic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iñeta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Viñeta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(horizontal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horizontal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Foto (horizont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ítulo y viñetas (derecha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derecha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y viñetas (derech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ítulo y viñetas (2 columnas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2 columnas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y viñetas (2 column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y viñetas (izquierda)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izquierda)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ítulo y viñetas (izquierd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Pages>0</Pages>
  <Words>1288</Words>
  <Characters>0</Characters>
  <Application>Microsoft Macintosh PowerPoint</Application>
  <PresentationFormat>Personalizado</PresentationFormat>
  <Lines>0</Lines>
  <Paragraphs>226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31</vt:i4>
      </vt:variant>
    </vt:vector>
  </HeadingPairs>
  <TitlesOfParts>
    <vt:vector size="43" baseType="lpstr">
      <vt:lpstr>Título y viñetas</vt:lpstr>
      <vt:lpstr>Título y subtítulo</vt:lpstr>
      <vt:lpstr>Título (centro)</vt:lpstr>
      <vt:lpstr>Foto (vertical)</vt:lpstr>
      <vt:lpstr>Viñetas</vt:lpstr>
      <vt:lpstr>Foto (horizontal)</vt:lpstr>
      <vt:lpstr>Título y viñetas (derecha)</vt:lpstr>
      <vt:lpstr>Título y viñetas (2 columnas)</vt:lpstr>
      <vt:lpstr>Título y viñetas (izquierda)</vt:lpstr>
      <vt:lpstr>Título, viñetas y foto</vt:lpstr>
      <vt:lpstr>Foto (2)</vt:lpstr>
      <vt:lpstr>Título (arriba)</vt:lpstr>
      <vt:lpstr>ESCUELA POLITÉCNICA DEL EJÉRCITO  VICERRECTORADO DE INVESTIGACIÓN Y VINCULACIÓN CON LA COLECTIVIDAD  DEPARTAMENTO DE CIENCIAS ECONÓMICAS ADMINISTRATIVAS Y DE COMERCIO</vt:lpstr>
      <vt:lpstr>Contenido a tratar:</vt:lpstr>
      <vt:lpstr>Servicio Automotriz PARM - SAP</vt:lpstr>
      <vt:lpstr>Presentación de PowerPoint</vt:lpstr>
      <vt:lpstr>Presentación de PowerPoint</vt:lpstr>
      <vt:lpstr>Presentación de PowerPoint</vt:lpstr>
      <vt:lpstr>ANÁLISIS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Direccionamiento Estratégico</vt:lpstr>
      <vt:lpstr>Presentación de PowerPoint</vt:lpstr>
      <vt:lpstr>Manual de Procesos del Servicio Automotriz PARM</vt:lpstr>
      <vt:lpstr>Contenido del Manual de Procesos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Implantación de Procesos</vt:lpstr>
      <vt:lpstr>Presentación de PowerPoint</vt:lpstr>
      <vt:lpstr>Entrevista al Gerente del Servicio Automotriz PARM Sr. Rafael Mayorga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  VICERRECTORADO DE INVESTIGACIÓN Y VINCULACIÓN CON LA COLECTIVIDAD  DEPARTAMENTO DE CIENCIAS ECONÓMICAS ADMINISTRATIVAS Y DE COMERCIO</dc:title>
  <dc:subject/>
  <dc:creator/>
  <cp:keywords/>
  <dc:description/>
  <cp:lastModifiedBy>Laurentina Rosero Morales</cp:lastModifiedBy>
  <cp:revision>55</cp:revision>
  <dcterms:modified xsi:type="dcterms:W3CDTF">2013-07-09T04:47:44Z</dcterms:modified>
</cp:coreProperties>
</file>