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handoutMasterIdLst>
    <p:handoutMasterId r:id="rId43"/>
  </p:handoutMasterIdLst>
  <p:sldIdLst>
    <p:sldId id="313" r:id="rId2"/>
    <p:sldId id="258" r:id="rId3"/>
    <p:sldId id="271" r:id="rId4"/>
    <p:sldId id="272" r:id="rId5"/>
    <p:sldId id="304" r:id="rId6"/>
    <p:sldId id="280" r:id="rId7"/>
    <p:sldId id="274" r:id="rId8"/>
    <p:sldId id="296" r:id="rId9"/>
    <p:sldId id="314" r:id="rId10"/>
    <p:sldId id="297" r:id="rId11"/>
    <p:sldId id="319" r:id="rId12"/>
    <p:sldId id="323" r:id="rId13"/>
    <p:sldId id="322" r:id="rId14"/>
    <p:sldId id="316" r:id="rId15"/>
    <p:sldId id="341" r:id="rId16"/>
    <p:sldId id="345" r:id="rId17"/>
    <p:sldId id="344" r:id="rId18"/>
    <p:sldId id="346" r:id="rId19"/>
    <p:sldId id="347" r:id="rId20"/>
    <p:sldId id="348" r:id="rId21"/>
    <p:sldId id="286" r:id="rId22"/>
    <p:sldId id="308" r:id="rId23"/>
    <p:sldId id="325" r:id="rId24"/>
    <p:sldId id="335" r:id="rId25"/>
    <p:sldId id="312" r:id="rId26"/>
    <p:sldId id="329" r:id="rId27"/>
    <p:sldId id="278" r:id="rId28"/>
    <p:sldId id="343" r:id="rId29"/>
    <p:sldId id="342" r:id="rId30"/>
    <p:sldId id="328" r:id="rId31"/>
    <p:sldId id="259" r:id="rId32"/>
    <p:sldId id="309" r:id="rId33"/>
    <p:sldId id="311" r:id="rId34"/>
    <p:sldId id="306" r:id="rId35"/>
    <p:sldId id="326" r:id="rId36"/>
    <p:sldId id="327" r:id="rId37"/>
    <p:sldId id="338" r:id="rId38"/>
    <p:sldId id="339" r:id="rId39"/>
    <p:sldId id="281" r:id="rId40"/>
    <p:sldId id="340" r:id="rId41"/>
    <p:sldId id="282" r:id="rId42"/>
  </p:sldIdLst>
  <p:sldSz cx="9144000" cy="6858000" type="screen4x3"/>
  <p:notesSz cx="6797675" cy="9925050"/>
  <p:defaultTextStyle>
    <a:defPPr>
      <a:defRPr lang="es-ES"/>
    </a:defPPr>
    <a:lvl1pPr algn="ctr" rtl="0" fontAlgn="base">
      <a:spcBef>
        <a:spcPct val="50000"/>
      </a:spcBef>
      <a:spcAft>
        <a:spcPct val="0"/>
      </a:spcAft>
      <a:defRPr sz="2800" b="1" kern="1200">
        <a:solidFill>
          <a:schemeClr val="accent2"/>
        </a:solidFill>
        <a:latin typeface="Times New Roman" pitchFamily="18" charset="0"/>
        <a:ea typeface="+mn-ea"/>
        <a:cs typeface="+mn-cs"/>
      </a:defRPr>
    </a:lvl1pPr>
    <a:lvl2pPr marL="457200" algn="ctr" rtl="0" fontAlgn="base">
      <a:spcBef>
        <a:spcPct val="50000"/>
      </a:spcBef>
      <a:spcAft>
        <a:spcPct val="0"/>
      </a:spcAft>
      <a:defRPr sz="2800" b="1" kern="1200">
        <a:solidFill>
          <a:schemeClr val="accent2"/>
        </a:solidFill>
        <a:latin typeface="Times New Roman" pitchFamily="18" charset="0"/>
        <a:ea typeface="+mn-ea"/>
        <a:cs typeface="+mn-cs"/>
      </a:defRPr>
    </a:lvl2pPr>
    <a:lvl3pPr marL="914400" algn="ctr" rtl="0" fontAlgn="base">
      <a:spcBef>
        <a:spcPct val="50000"/>
      </a:spcBef>
      <a:spcAft>
        <a:spcPct val="0"/>
      </a:spcAft>
      <a:defRPr sz="2800" b="1" kern="1200">
        <a:solidFill>
          <a:schemeClr val="accent2"/>
        </a:solidFill>
        <a:latin typeface="Times New Roman" pitchFamily="18" charset="0"/>
        <a:ea typeface="+mn-ea"/>
        <a:cs typeface="+mn-cs"/>
      </a:defRPr>
    </a:lvl3pPr>
    <a:lvl4pPr marL="1371600" algn="ctr" rtl="0" fontAlgn="base">
      <a:spcBef>
        <a:spcPct val="50000"/>
      </a:spcBef>
      <a:spcAft>
        <a:spcPct val="0"/>
      </a:spcAft>
      <a:defRPr sz="2800" b="1" kern="1200">
        <a:solidFill>
          <a:schemeClr val="accent2"/>
        </a:solidFill>
        <a:latin typeface="Times New Roman" pitchFamily="18" charset="0"/>
        <a:ea typeface="+mn-ea"/>
        <a:cs typeface="+mn-cs"/>
      </a:defRPr>
    </a:lvl4pPr>
    <a:lvl5pPr marL="1828800" algn="ctr" rtl="0" fontAlgn="base">
      <a:spcBef>
        <a:spcPct val="50000"/>
      </a:spcBef>
      <a:spcAft>
        <a:spcPct val="0"/>
      </a:spcAft>
      <a:defRPr sz="2800" b="1" kern="1200">
        <a:solidFill>
          <a:schemeClr val="accent2"/>
        </a:solidFill>
        <a:latin typeface="Times New Roman" pitchFamily="18" charset="0"/>
        <a:ea typeface="+mn-ea"/>
        <a:cs typeface="+mn-cs"/>
      </a:defRPr>
    </a:lvl5pPr>
    <a:lvl6pPr marL="2286000" algn="l" defTabSz="914400" rtl="0" eaLnBrk="1" latinLnBrk="0" hangingPunct="1">
      <a:defRPr sz="2800" b="1" kern="1200">
        <a:solidFill>
          <a:schemeClr val="accent2"/>
        </a:solidFill>
        <a:latin typeface="Times New Roman" pitchFamily="18" charset="0"/>
        <a:ea typeface="+mn-ea"/>
        <a:cs typeface="+mn-cs"/>
      </a:defRPr>
    </a:lvl6pPr>
    <a:lvl7pPr marL="2743200" algn="l" defTabSz="914400" rtl="0" eaLnBrk="1" latinLnBrk="0" hangingPunct="1">
      <a:defRPr sz="2800" b="1" kern="1200">
        <a:solidFill>
          <a:schemeClr val="accent2"/>
        </a:solidFill>
        <a:latin typeface="Times New Roman" pitchFamily="18" charset="0"/>
        <a:ea typeface="+mn-ea"/>
        <a:cs typeface="+mn-cs"/>
      </a:defRPr>
    </a:lvl7pPr>
    <a:lvl8pPr marL="3200400" algn="l" defTabSz="914400" rtl="0" eaLnBrk="1" latinLnBrk="0" hangingPunct="1">
      <a:defRPr sz="2800" b="1" kern="1200">
        <a:solidFill>
          <a:schemeClr val="accent2"/>
        </a:solidFill>
        <a:latin typeface="Times New Roman" pitchFamily="18" charset="0"/>
        <a:ea typeface="+mn-ea"/>
        <a:cs typeface="+mn-cs"/>
      </a:defRPr>
    </a:lvl8pPr>
    <a:lvl9pPr marL="3657600" algn="l" defTabSz="914400" rtl="0" eaLnBrk="1" latinLnBrk="0" hangingPunct="1">
      <a:defRPr sz="2800" b="1" kern="1200">
        <a:solidFill>
          <a:schemeClr val="accent2"/>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8080"/>
    <a:srgbClr val="FFFF66"/>
    <a:srgbClr val="FFFF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112" autoAdjust="0"/>
  </p:normalViewPr>
  <p:slideViewPr>
    <p:cSldViewPr>
      <p:cViewPr>
        <p:scale>
          <a:sx n="100" d="100"/>
          <a:sy n="100" d="100"/>
        </p:scale>
        <p:origin x="-966" y="7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1"/>
            <a:ext cx="2945293" cy="496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48" tIns="47174" rIns="94348" bIns="47174" numCol="1" anchor="t" anchorCtr="0" compatLnSpc="1">
            <a:prstTxWarp prst="textNoShape">
              <a:avLst/>
            </a:prstTxWarp>
          </a:bodyPr>
          <a:lstStyle>
            <a:lvl1pPr algn="l" defTabSz="942975">
              <a:spcBef>
                <a:spcPct val="0"/>
              </a:spcBef>
              <a:defRPr sz="1200" b="0">
                <a:solidFill>
                  <a:schemeClr val="tx1"/>
                </a:solidFill>
              </a:defRPr>
            </a:lvl1pPr>
          </a:lstStyle>
          <a:p>
            <a:pPr>
              <a:defRPr/>
            </a:pPr>
            <a:endParaRPr lang="es-ES" dirty="0"/>
          </a:p>
        </p:txBody>
      </p:sp>
      <p:sp>
        <p:nvSpPr>
          <p:cNvPr id="51203" name="Rectangle 3"/>
          <p:cNvSpPr>
            <a:spLocks noGrp="1" noChangeArrowheads="1"/>
          </p:cNvSpPr>
          <p:nvPr>
            <p:ph type="dt" sz="quarter" idx="1"/>
          </p:nvPr>
        </p:nvSpPr>
        <p:spPr bwMode="auto">
          <a:xfrm>
            <a:off x="3850815" y="1"/>
            <a:ext cx="2945293" cy="496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48" tIns="47174" rIns="94348" bIns="47174" numCol="1" anchor="t" anchorCtr="0" compatLnSpc="1">
            <a:prstTxWarp prst="textNoShape">
              <a:avLst/>
            </a:prstTxWarp>
          </a:bodyPr>
          <a:lstStyle>
            <a:lvl1pPr algn="r" defTabSz="942975">
              <a:spcBef>
                <a:spcPct val="0"/>
              </a:spcBef>
              <a:defRPr sz="1200" b="0">
                <a:solidFill>
                  <a:schemeClr val="tx1"/>
                </a:solidFill>
              </a:defRPr>
            </a:lvl1pPr>
          </a:lstStyle>
          <a:p>
            <a:pPr>
              <a:defRPr/>
            </a:pPr>
            <a:endParaRPr lang="es-ES" dirty="0"/>
          </a:p>
        </p:txBody>
      </p:sp>
      <p:sp>
        <p:nvSpPr>
          <p:cNvPr id="51204" name="Rectangle 4"/>
          <p:cNvSpPr>
            <a:spLocks noGrp="1" noChangeArrowheads="1"/>
          </p:cNvSpPr>
          <p:nvPr>
            <p:ph type="ftr" sz="quarter" idx="2"/>
          </p:nvPr>
        </p:nvSpPr>
        <p:spPr bwMode="auto">
          <a:xfrm>
            <a:off x="0" y="9427325"/>
            <a:ext cx="2945293" cy="496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48" tIns="47174" rIns="94348" bIns="47174" numCol="1" anchor="b" anchorCtr="0" compatLnSpc="1">
            <a:prstTxWarp prst="textNoShape">
              <a:avLst/>
            </a:prstTxWarp>
          </a:bodyPr>
          <a:lstStyle>
            <a:lvl1pPr algn="l" defTabSz="942975">
              <a:spcBef>
                <a:spcPct val="0"/>
              </a:spcBef>
              <a:defRPr sz="1200" b="0">
                <a:solidFill>
                  <a:schemeClr val="tx1"/>
                </a:solidFill>
              </a:defRPr>
            </a:lvl1pPr>
          </a:lstStyle>
          <a:p>
            <a:pPr>
              <a:defRPr/>
            </a:pPr>
            <a:endParaRPr lang="es-ES" dirty="0"/>
          </a:p>
        </p:txBody>
      </p:sp>
      <p:sp>
        <p:nvSpPr>
          <p:cNvPr id="51205" name="Rectangle 5"/>
          <p:cNvSpPr>
            <a:spLocks noGrp="1" noChangeArrowheads="1"/>
          </p:cNvSpPr>
          <p:nvPr>
            <p:ph type="sldNum" sz="quarter" idx="3"/>
          </p:nvPr>
        </p:nvSpPr>
        <p:spPr bwMode="auto">
          <a:xfrm>
            <a:off x="3850815" y="9427325"/>
            <a:ext cx="2945293" cy="496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48" tIns="47174" rIns="94348" bIns="47174" numCol="1" anchor="b" anchorCtr="0" compatLnSpc="1">
            <a:prstTxWarp prst="textNoShape">
              <a:avLst/>
            </a:prstTxWarp>
          </a:bodyPr>
          <a:lstStyle>
            <a:lvl1pPr algn="r" defTabSz="942975">
              <a:spcBef>
                <a:spcPct val="0"/>
              </a:spcBef>
              <a:defRPr sz="1200" b="0">
                <a:solidFill>
                  <a:schemeClr val="tx1"/>
                </a:solidFill>
              </a:defRPr>
            </a:lvl1pPr>
          </a:lstStyle>
          <a:p>
            <a:pPr>
              <a:defRPr/>
            </a:pPr>
            <a:fld id="{3BA92ED3-F53E-4BD6-A3E8-9AA96FA99357}" type="slidenum">
              <a:rPr lang="es-ES"/>
              <a:pPr>
                <a:defRPr/>
              </a:pPr>
              <a:t>‹Nº›</a:t>
            </a:fld>
            <a:endParaRPr lang="es-ES" dirty="0"/>
          </a:p>
        </p:txBody>
      </p:sp>
    </p:spTree>
    <p:extLst>
      <p:ext uri="{BB962C8B-B14F-4D97-AF65-F5344CB8AC3E}">
        <p14:creationId xmlns:p14="http://schemas.microsoft.com/office/powerpoint/2010/main" val="2654600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pPr>
              <a:defRPr/>
            </a:pPr>
            <a:endParaRPr lang="es-ES" dirty="0"/>
          </a:p>
        </p:txBody>
      </p:sp>
      <p:sp>
        <p:nvSpPr>
          <p:cNvPr id="5" name="4 Marcador de pie de página"/>
          <p:cNvSpPr>
            <a:spLocks noGrp="1"/>
          </p:cNvSpPr>
          <p:nvPr>
            <p:ph type="ftr" sz="quarter" idx="11"/>
          </p:nvPr>
        </p:nvSpPr>
        <p:spPr/>
        <p:txBody>
          <a:bodyPr/>
          <a:lstStyle/>
          <a:p>
            <a:pPr>
              <a:defRPr/>
            </a:pPr>
            <a:endParaRPr lang="es-ES" dirty="0"/>
          </a:p>
        </p:txBody>
      </p:sp>
      <p:sp>
        <p:nvSpPr>
          <p:cNvPr id="6" name="5 Marcador de número de diapositiva"/>
          <p:cNvSpPr>
            <a:spLocks noGrp="1"/>
          </p:cNvSpPr>
          <p:nvPr>
            <p:ph type="sldNum" sz="quarter" idx="12"/>
          </p:nvPr>
        </p:nvSpPr>
        <p:spPr/>
        <p:txBody>
          <a:bodyPr/>
          <a:lstStyle/>
          <a:p>
            <a:pPr>
              <a:defRPr/>
            </a:pPr>
            <a:fld id="{DA804F80-34BC-41AB-A482-69B834F79C9D}" type="slidenum">
              <a:rPr lang="es-ES" smtClean="0"/>
              <a:pPr>
                <a:defRPr/>
              </a:pPr>
              <a:t>‹Nº›</a:t>
            </a:fld>
            <a:endParaRPr lang="es-ES" dirty="0"/>
          </a:p>
        </p:txBody>
      </p:sp>
    </p:spTree>
    <p:extLst>
      <p:ext uri="{BB962C8B-B14F-4D97-AF65-F5344CB8AC3E}">
        <p14:creationId xmlns:p14="http://schemas.microsoft.com/office/powerpoint/2010/main" val="2591022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pPr>
              <a:defRPr/>
            </a:pPr>
            <a:endParaRPr lang="es-ES" dirty="0"/>
          </a:p>
        </p:txBody>
      </p:sp>
      <p:sp>
        <p:nvSpPr>
          <p:cNvPr id="5" name="4 Marcador de pie de página"/>
          <p:cNvSpPr>
            <a:spLocks noGrp="1"/>
          </p:cNvSpPr>
          <p:nvPr>
            <p:ph type="ftr" sz="quarter" idx="11"/>
          </p:nvPr>
        </p:nvSpPr>
        <p:spPr/>
        <p:txBody>
          <a:bodyPr/>
          <a:lstStyle/>
          <a:p>
            <a:pPr>
              <a:defRPr/>
            </a:pPr>
            <a:endParaRPr lang="es-ES" dirty="0"/>
          </a:p>
        </p:txBody>
      </p:sp>
      <p:sp>
        <p:nvSpPr>
          <p:cNvPr id="6" name="5 Marcador de número de diapositiva"/>
          <p:cNvSpPr>
            <a:spLocks noGrp="1"/>
          </p:cNvSpPr>
          <p:nvPr>
            <p:ph type="sldNum" sz="quarter" idx="12"/>
          </p:nvPr>
        </p:nvSpPr>
        <p:spPr/>
        <p:txBody>
          <a:bodyPr/>
          <a:lstStyle/>
          <a:p>
            <a:pPr>
              <a:defRPr/>
            </a:pPr>
            <a:fld id="{801171D5-0406-4C93-B532-5682C9EA2F67}" type="slidenum">
              <a:rPr lang="es-ES" smtClean="0"/>
              <a:pPr>
                <a:defRPr/>
              </a:pPr>
              <a:t>‹Nº›</a:t>
            </a:fld>
            <a:endParaRPr lang="es-ES" dirty="0"/>
          </a:p>
        </p:txBody>
      </p:sp>
    </p:spTree>
    <p:extLst>
      <p:ext uri="{BB962C8B-B14F-4D97-AF65-F5344CB8AC3E}">
        <p14:creationId xmlns:p14="http://schemas.microsoft.com/office/powerpoint/2010/main" val="3015087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pPr>
              <a:defRPr/>
            </a:pPr>
            <a:endParaRPr lang="es-ES" dirty="0"/>
          </a:p>
        </p:txBody>
      </p:sp>
      <p:sp>
        <p:nvSpPr>
          <p:cNvPr id="5" name="4 Marcador de pie de página"/>
          <p:cNvSpPr>
            <a:spLocks noGrp="1"/>
          </p:cNvSpPr>
          <p:nvPr>
            <p:ph type="ftr" sz="quarter" idx="11"/>
          </p:nvPr>
        </p:nvSpPr>
        <p:spPr/>
        <p:txBody>
          <a:bodyPr/>
          <a:lstStyle/>
          <a:p>
            <a:pPr>
              <a:defRPr/>
            </a:pPr>
            <a:endParaRPr lang="es-ES" dirty="0"/>
          </a:p>
        </p:txBody>
      </p:sp>
      <p:sp>
        <p:nvSpPr>
          <p:cNvPr id="6" name="5 Marcador de número de diapositiva"/>
          <p:cNvSpPr>
            <a:spLocks noGrp="1"/>
          </p:cNvSpPr>
          <p:nvPr>
            <p:ph type="sldNum" sz="quarter" idx="12"/>
          </p:nvPr>
        </p:nvSpPr>
        <p:spPr/>
        <p:txBody>
          <a:bodyPr/>
          <a:lstStyle/>
          <a:p>
            <a:pPr>
              <a:defRPr/>
            </a:pPr>
            <a:fld id="{6026A025-02C6-4ED4-943B-92A83886AC51}" type="slidenum">
              <a:rPr lang="es-ES" smtClean="0"/>
              <a:pPr>
                <a:defRPr/>
              </a:pPr>
              <a:t>‹Nº›</a:t>
            </a:fld>
            <a:endParaRPr lang="es-ES" dirty="0"/>
          </a:p>
        </p:txBody>
      </p:sp>
    </p:spTree>
    <p:extLst>
      <p:ext uri="{BB962C8B-B14F-4D97-AF65-F5344CB8AC3E}">
        <p14:creationId xmlns:p14="http://schemas.microsoft.com/office/powerpoint/2010/main" val="278263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pPr>
              <a:defRPr/>
            </a:pPr>
            <a:endParaRPr lang="es-ES" dirty="0"/>
          </a:p>
        </p:txBody>
      </p:sp>
      <p:sp>
        <p:nvSpPr>
          <p:cNvPr id="5" name="4 Marcador de pie de página"/>
          <p:cNvSpPr>
            <a:spLocks noGrp="1"/>
          </p:cNvSpPr>
          <p:nvPr>
            <p:ph type="ftr" sz="quarter" idx="11"/>
          </p:nvPr>
        </p:nvSpPr>
        <p:spPr/>
        <p:txBody>
          <a:bodyPr/>
          <a:lstStyle/>
          <a:p>
            <a:pPr>
              <a:defRPr/>
            </a:pPr>
            <a:endParaRPr lang="es-ES" dirty="0"/>
          </a:p>
        </p:txBody>
      </p:sp>
      <p:sp>
        <p:nvSpPr>
          <p:cNvPr id="6" name="5 Marcador de número de diapositiva"/>
          <p:cNvSpPr>
            <a:spLocks noGrp="1"/>
          </p:cNvSpPr>
          <p:nvPr>
            <p:ph type="sldNum" sz="quarter" idx="12"/>
          </p:nvPr>
        </p:nvSpPr>
        <p:spPr/>
        <p:txBody>
          <a:bodyPr/>
          <a:lstStyle/>
          <a:p>
            <a:pPr>
              <a:defRPr/>
            </a:pPr>
            <a:fld id="{4F9FF3AE-A8A7-4DB9-842C-47283306DE48}" type="slidenum">
              <a:rPr lang="es-ES" smtClean="0"/>
              <a:pPr>
                <a:defRPr/>
              </a:pPr>
              <a:t>‹Nº›</a:t>
            </a:fld>
            <a:endParaRPr lang="es-ES" dirty="0"/>
          </a:p>
        </p:txBody>
      </p:sp>
    </p:spTree>
    <p:extLst>
      <p:ext uri="{BB962C8B-B14F-4D97-AF65-F5344CB8AC3E}">
        <p14:creationId xmlns:p14="http://schemas.microsoft.com/office/powerpoint/2010/main" val="4259886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a:defRPr/>
            </a:pPr>
            <a:endParaRPr lang="es-ES" dirty="0"/>
          </a:p>
        </p:txBody>
      </p:sp>
      <p:sp>
        <p:nvSpPr>
          <p:cNvPr id="5" name="4 Marcador de pie de página"/>
          <p:cNvSpPr>
            <a:spLocks noGrp="1"/>
          </p:cNvSpPr>
          <p:nvPr>
            <p:ph type="ftr" sz="quarter" idx="11"/>
          </p:nvPr>
        </p:nvSpPr>
        <p:spPr/>
        <p:txBody>
          <a:bodyPr/>
          <a:lstStyle/>
          <a:p>
            <a:pPr>
              <a:defRPr/>
            </a:pPr>
            <a:endParaRPr lang="es-ES" dirty="0"/>
          </a:p>
        </p:txBody>
      </p:sp>
      <p:sp>
        <p:nvSpPr>
          <p:cNvPr id="6" name="5 Marcador de número de diapositiva"/>
          <p:cNvSpPr>
            <a:spLocks noGrp="1"/>
          </p:cNvSpPr>
          <p:nvPr>
            <p:ph type="sldNum" sz="quarter" idx="12"/>
          </p:nvPr>
        </p:nvSpPr>
        <p:spPr/>
        <p:txBody>
          <a:bodyPr/>
          <a:lstStyle/>
          <a:p>
            <a:pPr>
              <a:defRPr/>
            </a:pPr>
            <a:fld id="{7AC2AD69-C07C-4E0A-85A4-0F539696CF0E}" type="slidenum">
              <a:rPr lang="es-ES" smtClean="0"/>
              <a:pPr>
                <a:defRPr/>
              </a:pPr>
              <a:t>‹Nº›</a:t>
            </a:fld>
            <a:endParaRPr lang="es-ES" dirty="0"/>
          </a:p>
        </p:txBody>
      </p:sp>
    </p:spTree>
    <p:extLst>
      <p:ext uri="{BB962C8B-B14F-4D97-AF65-F5344CB8AC3E}">
        <p14:creationId xmlns:p14="http://schemas.microsoft.com/office/powerpoint/2010/main" val="2535071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pPr>
              <a:defRPr/>
            </a:pPr>
            <a:endParaRPr lang="es-ES" dirty="0"/>
          </a:p>
        </p:txBody>
      </p:sp>
      <p:sp>
        <p:nvSpPr>
          <p:cNvPr id="6" name="5 Marcador de pie de página"/>
          <p:cNvSpPr>
            <a:spLocks noGrp="1"/>
          </p:cNvSpPr>
          <p:nvPr>
            <p:ph type="ftr" sz="quarter" idx="11"/>
          </p:nvPr>
        </p:nvSpPr>
        <p:spPr/>
        <p:txBody>
          <a:bodyPr/>
          <a:lstStyle/>
          <a:p>
            <a:pPr>
              <a:defRPr/>
            </a:pPr>
            <a:endParaRPr lang="es-ES" dirty="0"/>
          </a:p>
        </p:txBody>
      </p:sp>
      <p:sp>
        <p:nvSpPr>
          <p:cNvPr id="7" name="6 Marcador de número de diapositiva"/>
          <p:cNvSpPr>
            <a:spLocks noGrp="1"/>
          </p:cNvSpPr>
          <p:nvPr>
            <p:ph type="sldNum" sz="quarter" idx="12"/>
          </p:nvPr>
        </p:nvSpPr>
        <p:spPr/>
        <p:txBody>
          <a:bodyPr/>
          <a:lstStyle/>
          <a:p>
            <a:pPr>
              <a:defRPr/>
            </a:pPr>
            <a:fld id="{9642274B-B5D9-4A8D-87A2-CEC62CE19A29}" type="slidenum">
              <a:rPr lang="es-ES" smtClean="0"/>
              <a:pPr>
                <a:defRPr/>
              </a:pPr>
              <a:t>‹Nº›</a:t>
            </a:fld>
            <a:endParaRPr lang="es-ES" dirty="0"/>
          </a:p>
        </p:txBody>
      </p:sp>
    </p:spTree>
    <p:extLst>
      <p:ext uri="{BB962C8B-B14F-4D97-AF65-F5344CB8AC3E}">
        <p14:creationId xmlns:p14="http://schemas.microsoft.com/office/powerpoint/2010/main" val="1417336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pPr>
              <a:defRPr/>
            </a:pPr>
            <a:endParaRPr lang="es-ES" dirty="0"/>
          </a:p>
        </p:txBody>
      </p:sp>
      <p:sp>
        <p:nvSpPr>
          <p:cNvPr id="8" name="7 Marcador de pie de página"/>
          <p:cNvSpPr>
            <a:spLocks noGrp="1"/>
          </p:cNvSpPr>
          <p:nvPr>
            <p:ph type="ftr" sz="quarter" idx="11"/>
          </p:nvPr>
        </p:nvSpPr>
        <p:spPr/>
        <p:txBody>
          <a:bodyPr/>
          <a:lstStyle/>
          <a:p>
            <a:pPr>
              <a:defRPr/>
            </a:pPr>
            <a:endParaRPr lang="es-ES" dirty="0"/>
          </a:p>
        </p:txBody>
      </p:sp>
      <p:sp>
        <p:nvSpPr>
          <p:cNvPr id="9" name="8 Marcador de número de diapositiva"/>
          <p:cNvSpPr>
            <a:spLocks noGrp="1"/>
          </p:cNvSpPr>
          <p:nvPr>
            <p:ph type="sldNum" sz="quarter" idx="12"/>
          </p:nvPr>
        </p:nvSpPr>
        <p:spPr/>
        <p:txBody>
          <a:bodyPr/>
          <a:lstStyle/>
          <a:p>
            <a:pPr>
              <a:defRPr/>
            </a:pPr>
            <a:fld id="{5702431B-0650-4E61-8669-A51D0444A605}" type="slidenum">
              <a:rPr lang="es-ES" smtClean="0"/>
              <a:pPr>
                <a:defRPr/>
              </a:pPr>
              <a:t>‹Nº›</a:t>
            </a:fld>
            <a:endParaRPr lang="es-ES" dirty="0"/>
          </a:p>
        </p:txBody>
      </p:sp>
    </p:spTree>
    <p:extLst>
      <p:ext uri="{BB962C8B-B14F-4D97-AF65-F5344CB8AC3E}">
        <p14:creationId xmlns:p14="http://schemas.microsoft.com/office/powerpoint/2010/main" val="3613652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pPr>
              <a:defRPr/>
            </a:pPr>
            <a:endParaRPr lang="es-ES" dirty="0"/>
          </a:p>
        </p:txBody>
      </p:sp>
      <p:sp>
        <p:nvSpPr>
          <p:cNvPr id="4" name="3 Marcador de pie de página"/>
          <p:cNvSpPr>
            <a:spLocks noGrp="1"/>
          </p:cNvSpPr>
          <p:nvPr>
            <p:ph type="ftr" sz="quarter" idx="11"/>
          </p:nvPr>
        </p:nvSpPr>
        <p:spPr/>
        <p:txBody>
          <a:bodyPr/>
          <a:lstStyle/>
          <a:p>
            <a:pPr>
              <a:defRPr/>
            </a:pPr>
            <a:endParaRPr lang="es-ES" dirty="0"/>
          </a:p>
        </p:txBody>
      </p:sp>
      <p:sp>
        <p:nvSpPr>
          <p:cNvPr id="5" name="4 Marcador de número de diapositiva"/>
          <p:cNvSpPr>
            <a:spLocks noGrp="1"/>
          </p:cNvSpPr>
          <p:nvPr>
            <p:ph type="sldNum" sz="quarter" idx="12"/>
          </p:nvPr>
        </p:nvSpPr>
        <p:spPr/>
        <p:txBody>
          <a:bodyPr/>
          <a:lstStyle/>
          <a:p>
            <a:pPr>
              <a:defRPr/>
            </a:pPr>
            <a:fld id="{213A03D1-A386-4E31-91B4-AA75045D2DB2}" type="slidenum">
              <a:rPr lang="es-ES" smtClean="0"/>
              <a:pPr>
                <a:defRPr/>
              </a:pPr>
              <a:t>‹Nº›</a:t>
            </a:fld>
            <a:endParaRPr lang="es-ES" dirty="0"/>
          </a:p>
        </p:txBody>
      </p:sp>
    </p:spTree>
    <p:extLst>
      <p:ext uri="{BB962C8B-B14F-4D97-AF65-F5344CB8AC3E}">
        <p14:creationId xmlns:p14="http://schemas.microsoft.com/office/powerpoint/2010/main" val="670916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endParaRPr lang="es-ES" dirty="0"/>
          </a:p>
        </p:txBody>
      </p:sp>
      <p:sp>
        <p:nvSpPr>
          <p:cNvPr id="3" name="2 Marcador de pie de página"/>
          <p:cNvSpPr>
            <a:spLocks noGrp="1"/>
          </p:cNvSpPr>
          <p:nvPr>
            <p:ph type="ftr" sz="quarter" idx="11"/>
          </p:nvPr>
        </p:nvSpPr>
        <p:spPr/>
        <p:txBody>
          <a:bodyPr/>
          <a:lstStyle/>
          <a:p>
            <a:pPr>
              <a:defRPr/>
            </a:pPr>
            <a:endParaRPr lang="es-ES" dirty="0"/>
          </a:p>
        </p:txBody>
      </p:sp>
      <p:sp>
        <p:nvSpPr>
          <p:cNvPr id="4" name="3 Marcador de número de diapositiva"/>
          <p:cNvSpPr>
            <a:spLocks noGrp="1"/>
          </p:cNvSpPr>
          <p:nvPr>
            <p:ph type="sldNum" sz="quarter" idx="12"/>
          </p:nvPr>
        </p:nvSpPr>
        <p:spPr/>
        <p:txBody>
          <a:bodyPr/>
          <a:lstStyle/>
          <a:p>
            <a:pPr>
              <a:defRPr/>
            </a:pPr>
            <a:fld id="{5A33CAC6-75C3-4C57-9A2B-8777DC5AC6D4}" type="slidenum">
              <a:rPr lang="es-ES" smtClean="0"/>
              <a:pPr>
                <a:defRPr/>
              </a:pPr>
              <a:t>‹Nº›</a:t>
            </a:fld>
            <a:endParaRPr lang="es-ES" dirty="0"/>
          </a:p>
        </p:txBody>
      </p:sp>
    </p:spTree>
    <p:extLst>
      <p:ext uri="{BB962C8B-B14F-4D97-AF65-F5344CB8AC3E}">
        <p14:creationId xmlns:p14="http://schemas.microsoft.com/office/powerpoint/2010/main" val="1781624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endParaRPr lang="es-ES" dirty="0"/>
          </a:p>
        </p:txBody>
      </p:sp>
      <p:sp>
        <p:nvSpPr>
          <p:cNvPr id="6" name="5 Marcador de pie de página"/>
          <p:cNvSpPr>
            <a:spLocks noGrp="1"/>
          </p:cNvSpPr>
          <p:nvPr>
            <p:ph type="ftr" sz="quarter" idx="11"/>
          </p:nvPr>
        </p:nvSpPr>
        <p:spPr/>
        <p:txBody>
          <a:bodyPr/>
          <a:lstStyle/>
          <a:p>
            <a:pPr>
              <a:defRPr/>
            </a:pPr>
            <a:endParaRPr lang="es-ES" dirty="0"/>
          </a:p>
        </p:txBody>
      </p:sp>
      <p:sp>
        <p:nvSpPr>
          <p:cNvPr id="7" name="6 Marcador de número de diapositiva"/>
          <p:cNvSpPr>
            <a:spLocks noGrp="1"/>
          </p:cNvSpPr>
          <p:nvPr>
            <p:ph type="sldNum" sz="quarter" idx="12"/>
          </p:nvPr>
        </p:nvSpPr>
        <p:spPr/>
        <p:txBody>
          <a:bodyPr/>
          <a:lstStyle/>
          <a:p>
            <a:pPr>
              <a:defRPr/>
            </a:pPr>
            <a:fld id="{0DDEAA70-1CDB-489A-A297-26D090411CB3}" type="slidenum">
              <a:rPr lang="es-ES" smtClean="0"/>
              <a:pPr>
                <a:defRPr/>
              </a:pPr>
              <a:t>‹Nº›</a:t>
            </a:fld>
            <a:endParaRPr lang="es-ES" dirty="0"/>
          </a:p>
        </p:txBody>
      </p:sp>
    </p:spTree>
    <p:extLst>
      <p:ext uri="{BB962C8B-B14F-4D97-AF65-F5344CB8AC3E}">
        <p14:creationId xmlns:p14="http://schemas.microsoft.com/office/powerpoint/2010/main" val="1379434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endParaRPr lang="es-ES" dirty="0"/>
          </a:p>
        </p:txBody>
      </p:sp>
      <p:sp>
        <p:nvSpPr>
          <p:cNvPr id="6" name="5 Marcador de pie de página"/>
          <p:cNvSpPr>
            <a:spLocks noGrp="1"/>
          </p:cNvSpPr>
          <p:nvPr>
            <p:ph type="ftr" sz="quarter" idx="11"/>
          </p:nvPr>
        </p:nvSpPr>
        <p:spPr/>
        <p:txBody>
          <a:bodyPr/>
          <a:lstStyle/>
          <a:p>
            <a:pPr>
              <a:defRPr/>
            </a:pPr>
            <a:endParaRPr lang="es-ES" dirty="0"/>
          </a:p>
        </p:txBody>
      </p:sp>
      <p:sp>
        <p:nvSpPr>
          <p:cNvPr id="7" name="6 Marcador de número de diapositiva"/>
          <p:cNvSpPr>
            <a:spLocks noGrp="1"/>
          </p:cNvSpPr>
          <p:nvPr>
            <p:ph type="sldNum" sz="quarter" idx="12"/>
          </p:nvPr>
        </p:nvSpPr>
        <p:spPr/>
        <p:txBody>
          <a:bodyPr/>
          <a:lstStyle/>
          <a:p>
            <a:pPr>
              <a:defRPr/>
            </a:pPr>
            <a:fld id="{7770ACB1-5053-4822-9B7B-701422E03275}" type="slidenum">
              <a:rPr lang="es-ES" smtClean="0"/>
              <a:pPr>
                <a:defRPr/>
              </a:pPr>
              <a:t>‹Nº›</a:t>
            </a:fld>
            <a:endParaRPr lang="es-ES" dirty="0"/>
          </a:p>
        </p:txBody>
      </p:sp>
    </p:spTree>
    <p:extLst>
      <p:ext uri="{BB962C8B-B14F-4D97-AF65-F5344CB8AC3E}">
        <p14:creationId xmlns:p14="http://schemas.microsoft.com/office/powerpoint/2010/main" val="1871519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8118D8F-0DC6-46BE-A393-5A87D1F85751}" type="slidenum">
              <a:rPr lang="es-ES" smtClean="0"/>
              <a:pPr>
                <a:defRPr/>
              </a:pPr>
              <a:t>‹Nº›</a:t>
            </a:fld>
            <a:endParaRPr lang="es-ES" dirty="0"/>
          </a:p>
        </p:txBody>
      </p:sp>
    </p:spTree>
    <p:extLst>
      <p:ext uri="{BB962C8B-B14F-4D97-AF65-F5344CB8AC3E}">
        <p14:creationId xmlns:p14="http://schemas.microsoft.com/office/powerpoint/2010/main" val="272601919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w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8.w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0.wmf"/><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11.wmf"/><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3.wmf"/><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hyperlink" Target="prototipo%20funcionamiento.MTS" TargetMode="External"/><Relationship Id="rId4" Type="http://schemas.openxmlformats.org/officeDocument/2006/relationships/hyperlink" Target="Prototipo.MT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emf"/></Relationships>
</file>

<file path=ppt/slides/_rels/slide2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2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image" Target="../media/image49.wmf"/></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PP.pptx"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0"/>
          <p:cNvSpPr>
            <a:spLocks noGrp="1" noChangeArrowheads="1"/>
          </p:cNvSpPr>
          <p:nvPr>
            <p:ph type="title"/>
          </p:nvPr>
        </p:nvSpPr>
        <p:spPr>
          <a:xfrm>
            <a:off x="685800" y="341313"/>
            <a:ext cx="7772400" cy="1143000"/>
          </a:xfrm>
        </p:spPr>
        <p:txBody>
          <a:bodyPr>
            <a:normAutofit fontScale="90000"/>
          </a:bodyPr>
          <a:lstStyle/>
          <a:p>
            <a:pPr eaLnBrk="1" hangingPunct="1"/>
            <a:r>
              <a:rPr lang="es-ES_tradnl" sz="1000" b="1" dirty="0" smtClean="0"/>
              <a:t/>
            </a:r>
            <a:br>
              <a:rPr lang="es-ES_tradnl" sz="1000" b="1" dirty="0" smtClean="0"/>
            </a:br>
            <a:r>
              <a:rPr lang="es-ES_tradnl" sz="1800" b="1" dirty="0" smtClean="0">
                <a:latin typeface="Arial" pitchFamily="34" charset="0"/>
                <a:cs typeface="Arial" pitchFamily="34" charset="0"/>
              </a:rPr>
              <a:t>VICERRECTORADO DE INVESTIGACI</a:t>
            </a:r>
            <a:r>
              <a:rPr lang="en-US" sz="1800" b="1" dirty="0" smtClean="0">
                <a:latin typeface="Arial" pitchFamily="34" charset="0"/>
                <a:cs typeface="Arial" pitchFamily="34" charset="0"/>
              </a:rPr>
              <a:t>Ó</a:t>
            </a:r>
            <a:r>
              <a:rPr lang="es-ES_tradnl" sz="1800" b="1" dirty="0" smtClean="0">
                <a:latin typeface="Arial" pitchFamily="34" charset="0"/>
                <a:cs typeface="Arial" pitchFamily="34" charset="0"/>
              </a:rPr>
              <a:t>N Y VINCULACIÓN CON LA COLECTIVIDAD</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UNIDAD DE GESTIÓN DE POSGRADOS</a:t>
            </a:r>
            <a:endParaRPr lang="es-ES" sz="1800" b="1" dirty="0" smtClean="0">
              <a:latin typeface="Arial" pitchFamily="34" charset="0"/>
              <a:cs typeface="Arial" pitchFamily="34" charset="0"/>
            </a:endParaRPr>
          </a:p>
        </p:txBody>
      </p:sp>
      <p:sp>
        <p:nvSpPr>
          <p:cNvPr id="2052" name="Rectangle 12"/>
          <p:cNvSpPr>
            <a:spLocks noGrp="1" noChangeArrowheads="1"/>
          </p:cNvSpPr>
          <p:nvPr>
            <p:ph idx="1"/>
          </p:nvPr>
        </p:nvSpPr>
        <p:spPr>
          <a:xfrm>
            <a:off x="457200" y="1639888"/>
            <a:ext cx="8229600" cy="4525962"/>
          </a:xfrm>
        </p:spPr>
        <p:txBody>
          <a:bodyPr>
            <a:normAutofit fontScale="92500" lnSpcReduction="20000"/>
          </a:bodyPr>
          <a:lstStyle/>
          <a:p>
            <a:pPr algn="ctr" eaLnBrk="1" hangingPunct="1">
              <a:lnSpc>
                <a:spcPct val="90000"/>
              </a:lnSpc>
              <a:buFontTx/>
              <a:buNone/>
            </a:pPr>
            <a:endParaRPr lang="es-EC" sz="1600" b="1" dirty="0" smtClean="0">
              <a:latin typeface="Arial" pitchFamily="34" charset="0"/>
              <a:cs typeface="Arial" pitchFamily="34" charset="0"/>
            </a:endParaRPr>
          </a:p>
          <a:p>
            <a:pPr algn="ctr" eaLnBrk="1" hangingPunct="1">
              <a:lnSpc>
                <a:spcPct val="90000"/>
              </a:lnSpc>
              <a:buFontTx/>
              <a:buNone/>
            </a:pPr>
            <a:r>
              <a:rPr lang="es-EC" sz="1600" b="1" dirty="0" smtClean="0">
                <a:latin typeface="Arial" pitchFamily="34" charset="0"/>
                <a:cs typeface="Arial" pitchFamily="34" charset="0"/>
              </a:rPr>
              <a:t>DEPARTAMENTO DE CIENCIAS DE LA ENERGÍA Y MECÁNICA</a:t>
            </a:r>
          </a:p>
          <a:p>
            <a:pPr algn="ctr" eaLnBrk="1" hangingPunct="1">
              <a:lnSpc>
                <a:spcPct val="90000"/>
              </a:lnSpc>
              <a:buFontTx/>
              <a:buNone/>
            </a:pPr>
            <a:endParaRPr lang="en-US" sz="1600" b="1" dirty="0" smtClean="0">
              <a:latin typeface="Arial" pitchFamily="34" charset="0"/>
              <a:cs typeface="Arial" pitchFamily="34" charset="0"/>
            </a:endParaRPr>
          </a:p>
          <a:p>
            <a:pPr algn="ctr" eaLnBrk="1" hangingPunct="1">
              <a:lnSpc>
                <a:spcPct val="90000"/>
              </a:lnSpc>
              <a:buFontTx/>
              <a:buNone/>
            </a:pPr>
            <a:r>
              <a:rPr lang="en-US" sz="1600" b="1" dirty="0" smtClean="0">
                <a:latin typeface="Arial" pitchFamily="34" charset="0"/>
                <a:cs typeface="Arial" pitchFamily="34" charset="0"/>
              </a:rPr>
              <a:t>MAESTRÍA EN ENERGÍAS RENOVABLES, I PROMOCIÓN</a:t>
            </a:r>
            <a:endParaRPr lang="es-EC" sz="1600" b="1" dirty="0" smtClean="0">
              <a:latin typeface="Arial" pitchFamily="34" charset="0"/>
              <a:cs typeface="Arial" pitchFamily="34" charset="0"/>
            </a:endParaRPr>
          </a:p>
          <a:p>
            <a:pPr algn="ctr" eaLnBrk="1" hangingPunct="1">
              <a:lnSpc>
                <a:spcPct val="90000"/>
              </a:lnSpc>
              <a:buFontTx/>
              <a:buNone/>
            </a:pPr>
            <a:endParaRPr lang="es-EC" sz="1600" b="1" dirty="0" smtClean="0">
              <a:latin typeface="Arial" pitchFamily="34" charset="0"/>
              <a:ea typeface="Arial Unicode MS" pitchFamily="34" charset="-128"/>
              <a:cs typeface="Arial" pitchFamily="34" charset="0"/>
            </a:endParaRPr>
          </a:p>
          <a:p>
            <a:pPr algn="ctr">
              <a:lnSpc>
                <a:spcPct val="90000"/>
              </a:lnSpc>
              <a:buNone/>
            </a:pPr>
            <a:r>
              <a:rPr lang="es-MX" sz="1800" b="1" dirty="0" smtClean="0">
                <a:solidFill>
                  <a:srgbClr val="336600"/>
                </a:solidFill>
                <a:latin typeface="Arial" pitchFamily="34" charset="0"/>
                <a:ea typeface="Arial Unicode MS" pitchFamily="34" charset="-128"/>
                <a:cs typeface="Arial" pitchFamily="34" charset="0"/>
              </a:rPr>
              <a:t>“</a:t>
            </a:r>
            <a:r>
              <a:rPr lang="es-EC" sz="1800" b="1" dirty="0">
                <a:solidFill>
                  <a:srgbClr val="336600"/>
                </a:solidFill>
                <a:latin typeface="Arial" pitchFamily="34" charset="0"/>
                <a:ea typeface="Arial Unicode MS" pitchFamily="34" charset="-128"/>
                <a:cs typeface="Arial" pitchFamily="34" charset="0"/>
              </a:rPr>
              <a:t>HOMOLOGACIÓN Y CARACTERIZACIÓN DE UN PROTOTIPO DE </a:t>
            </a:r>
            <a:r>
              <a:rPr lang="es-EC" sz="1800" b="1" dirty="0" smtClean="0">
                <a:solidFill>
                  <a:srgbClr val="336600"/>
                </a:solidFill>
                <a:latin typeface="Arial" pitchFamily="34" charset="0"/>
                <a:ea typeface="Arial Unicode MS" pitchFamily="34" charset="-128"/>
                <a:cs typeface="Arial" pitchFamily="34" charset="0"/>
              </a:rPr>
              <a:t>VEHÍCULO</a:t>
            </a:r>
          </a:p>
          <a:p>
            <a:pPr algn="ctr">
              <a:lnSpc>
                <a:spcPct val="90000"/>
              </a:lnSpc>
              <a:buNone/>
            </a:pPr>
            <a:r>
              <a:rPr lang="es-EC" sz="1800" b="1" dirty="0" smtClean="0">
                <a:solidFill>
                  <a:srgbClr val="336600"/>
                </a:solidFill>
                <a:latin typeface="Arial" pitchFamily="34" charset="0"/>
                <a:ea typeface="Arial Unicode MS" pitchFamily="34" charset="-128"/>
                <a:cs typeface="Arial" pitchFamily="34" charset="0"/>
              </a:rPr>
              <a:t> </a:t>
            </a:r>
            <a:r>
              <a:rPr lang="es-EC" sz="1800" b="1" dirty="0">
                <a:solidFill>
                  <a:srgbClr val="336600"/>
                </a:solidFill>
                <a:latin typeface="Arial" pitchFamily="34" charset="0"/>
                <a:ea typeface="Arial Unicode MS" pitchFamily="34" charset="-128"/>
                <a:cs typeface="Arial" pitchFamily="34" charset="0"/>
              </a:rPr>
              <a:t>CON ENERGÍA SOLAR FOTOVOLTAICA DE 43 Wp</a:t>
            </a:r>
            <a:r>
              <a:rPr lang="es-MX" sz="1800" b="1" dirty="0" smtClean="0">
                <a:solidFill>
                  <a:srgbClr val="336600"/>
                </a:solidFill>
                <a:latin typeface="Arial" pitchFamily="34" charset="0"/>
                <a:ea typeface="Arial Unicode MS" pitchFamily="34" charset="-128"/>
                <a:cs typeface="Arial" pitchFamily="34" charset="0"/>
              </a:rPr>
              <a:t>”.</a:t>
            </a:r>
            <a:endParaRPr lang="es-ES" sz="1800" b="1" dirty="0">
              <a:solidFill>
                <a:srgbClr val="336600"/>
              </a:solidFill>
              <a:latin typeface="Arial" pitchFamily="34" charset="0"/>
              <a:ea typeface="Arial Unicode MS" pitchFamily="34" charset="-128"/>
              <a:cs typeface="Arial" pitchFamily="34" charset="0"/>
            </a:endParaRPr>
          </a:p>
          <a:p>
            <a:pPr algn="ctr" eaLnBrk="1" hangingPunct="1">
              <a:lnSpc>
                <a:spcPct val="90000"/>
              </a:lnSpc>
              <a:buFontTx/>
              <a:buNone/>
            </a:pPr>
            <a:r>
              <a:rPr lang="en-US" sz="1800" b="1" dirty="0" smtClean="0">
                <a:solidFill>
                  <a:srgbClr val="336600"/>
                </a:solidFill>
                <a:latin typeface="Arial" pitchFamily="34" charset="0"/>
                <a:ea typeface="Arial Unicode MS" pitchFamily="34" charset="-128"/>
                <a:cs typeface="Arial" pitchFamily="34" charset="0"/>
              </a:rPr>
              <a:t>.</a:t>
            </a:r>
          </a:p>
          <a:p>
            <a:pPr algn="ctr" eaLnBrk="1" hangingPunct="1">
              <a:lnSpc>
                <a:spcPct val="90000"/>
              </a:lnSpc>
              <a:buFontTx/>
              <a:buNone/>
            </a:pPr>
            <a:endParaRPr lang="es-EC" sz="1000" b="1" dirty="0" smtClean="0">
              <a:solidFill>
                <a:srgbClr val="336600"/>
              </a:solidFill>
              <a:latin typeface="Arial" pitchFamily="34" charset="0"/>
              <a:ea typeface="Arial Unicode MS" pitchFamily="34" charset="-128"/>
              <a:cs typeface="Arial" pitchFamily="34" charset="0"/>
            </a:endParaRPr>
          </a:p>
          <a:p>
            <a:pPr algn="ctr" eaLnBrk="1" hangingPunct="1">
              <a:lnSpc>
                <a:spcPct val="90000"/>
              </a:lnSpc>
              <a:buFontTx/>
              <a:buNone/>
            </a:pPr>
            <a:r>
              <a:rPr lang="es-ES" sz="1200" b="1" dirty="0" smtClean="0">
                <a:latin typeface="Arial" pitchFamily="34" charset="0"/>
                <a:ea typeface="Arial Unicode MS" pitchFamily="34" charset="-128"/>
                <a:cs typeface="Arial" pitchFamily="34" charset="0"/>
              </a:rPr>
              <a:t>PROYECTO PREVIO A LA OBTENCIÓN DEL TÍTULO DE MAGÍTER EN ENERGIAS RENOVABLES</a:t>
            </a:r>
          </a:p>
          <a:p>
            <a:pPr algn="ctr" eaLnBrk="1" hangingPunct="1">
              <a:lnSpc>
                <a:spcPct val="90000"/>
              </a:lnSpc>
              <a:buFontTx/>
              <a:buNone/>
            </a:pPr>
            <a:r>
              <a:rPr lang="es-ES" sz="1200" b="1" dirty="0" smtClean="0">
                <a:latin typeface="Arial" pitchFamily="34" charset="0"/>
                <a:cs typeface="Arial" pitchFamily="34" charset="0"/>
              </a:rPr>
              <a:t> </a:t>
            </a:r>
            <a:r>
              <a:rPr lang="es-ES" sz="1200" b="1" dirty="0" smtClean="0">
                <a:latin typeface="Arial" pitchFamily="34" charset="0"/>
                <a:ea typeface="Arial Unicode MS" pitchFamily="34" charset="-128"/>
                <a:cs typeface="Arial" pitchFamily="34" charset="0"/>
              </a:rPr>
              <a:t> </a:t>
            </a:r>
            <a:endParaRPr lang="es-EC" sz="1200" b="1" dirty="0" smtClean="0">
              <a:latin typeface="Arial" pitchFamily="34" charset="0"/>
              <a:cs typeface="Arial" pitchFamily="34" charset="0"/>
            </a:endParaRPr>
          </a:p>
          <a:p>
            <a:pPr algn="ctr" eaLnBrk="1" hangingPunct="1">
              <a:lnSpc>
                <a:spcPct val="90000"/>
              </a:lnSpc>
              <a:buFontTx/>
              <a:buNone/>
            </a:pPr>
            <a:r>
              <a:rPr lang="es-EC" sz="1200" b="1" dirty="0" smtClean="0">
                <a:latin typeface="Arial" pitchFamily="34" charset="0"/>
                <a:cs typeface="Arial" pitchFamily="34" charset="0"/>
              </a:rPr>
              <a:t>AUTOR:</a:t>
            </a:r>
          </a:p>
          <a:p>
            <a:pPr algn="ctr" eaLnBrk="1" hangingPunct="1">
              <a:lnSpc>
                <a:spcPct val="90000"/>
              </a:lnSpc>
              <a:buFontTx/>
              <a:buNone/>
            </a:pPr>
            <a:r>
              <a:rPr lang="es-EC" sz="1200" b="1" dirty="0" smtClean="0">
                <a:latin typeface="Arial" pitchFamily="34" charset="0"/>
                <a:ea typeface="Arial Unicode MS" pitchFamily="34" charset="-128"/>
                <a:cs typeface="Arial" pitchFamily="34" charset="0"/>
              </a:rPr>
              <a:t>           </a:t>
            </a:r>
          </a:p>
          <a:p>
            <a:pPr algn="ctr" eaLnBrk="1" hangingPunct="1">
              <a:lnSpc>
                <a:spcPct val="90000"/>
              </a:lnSpc>
              <a:buFontTx/>
              <a:buNone/>
            </a:pPr>
            <a:r>
              <a:rPr lang="es-EC" sz="1200" b="1" dirty="0" smtClean="0">
                <a:latin typeface="Arial" pitchFamily="34" charset="0"/>
                <a:ea typeface="Arial Unicode MS" pitchFamily="34" charset="-128"/>
                <a:cs typeface="Arial" pitchFamily="34" charset="0"/>
              </a:rPr>
              <a:t>Ing. </a:t>
            </a:r>
            <a:r>
              <a:rPr lang="es-ES" sz="1200" b="1" dirty="0" smtClean="0">
                <a:latin typeface="Arial" pitchFamily="34" charset="0"/>
                <a:ea typeface="Arial Unicode MS" pitchFamily="34" charset="-128"/>
                <a:cs typeface="Arial" pitchFamily="34" charset="0"/>
              </a:rPr>
              <a:t>HECTOR HOMERO CRUZ LEMA</a:t>
            </a:r>
          </a:p>
          <a:p>
            <a:pPr algn="ctr" eaLnBrk="1" hangingPunct="1">
              <a:lnSpc>
                <a:spcPct val="90000"/>
              </a:lnSpc>
              <a:buFontTx/>
              <a:buNone/>
            </a:pPr>
            <a:r>
              <a:rPr lang="es-ES" sz="1200" b="1" dirty="0" smtClean="0">
                <a:latin typeface="Arial" pitchFamily="34" charset="0"/>
                <a:cs typeface="Arial" pitchFamily="34" charset="0"/>
              </a:rPr>
              <a:t> </a:t>
            </a:r>
          </a:p>
          <a:p>
            <a:pPr algn="ctr" eaLnBrk="1" hangingPunct="1">
              <a:lnSpc>
                <a:spcPct val="90000"/>
              </a:lnSpc>
              <a:buFontTx/>
              <a:buNone/>
            </a:pPr>
            <a:r>
              <a:rPr lang="es-ES" sz="1200" b="1" dirty="0" smtClean="0">
                <a:latin typeface="Arial" pitchFamily="34" charset="0"/>
                <a:cs typeface="Arial" pitchFamily="34" charset="0"/>
              </a:rPr>
              <a:t> DIRECTOR:</a:t>
            </a:r>
          </a:p>
          <a:p>
            <a:pPr algn="ctr" eaLnBrk="1" hangingPunct="1">
              <a:lnSpc>
                <a:spcPct val="90000"/>
              </a:lnSpc>
              <a:buFontTx/>
              <a:buNone/>
            </a:pPr>
            <a:endParaRPr lang="es-ES" sz="1200" b="1" dirty="0" smtClean="0">
              <a:latin typeface="Arial" pitchFamily="34" charset="0"/>
              <a:cs typeface="Arial" pitchFamily="34" charset="0"/>
            </a:endParaRPr>
          </a:p>
          <a:p>
            <a:pPr algn="ctr">
              <a:lnSpc>
                <a:spcPct val="90000"/>
              </a:lnSpc>
              <a:buNone/>
            </a:pPr>
            <a:r>
              <a:rPr lang="es-EC" sz="1200" b="1" dirty="0">
                <a:latin typeface="Arial" pitchFamily="34" charset="0"/>
                <a:ea typeface="Arial Unicode MS" pitchFamily="34" charset="-128"/>
                <a:cs typeface="Arial" pitchFamily="34" charset="0"/>
              </a:rPr>
              <a:t>MSc. Ing. </a:t>
            </a:r>
            <a:r>
              <a:rPr lang="es-EC" sz="1200" b="1" dirty="0" smtClean="0">
                <a:latin typeface="Arial" pitchFamily="34" charset="0"/>
                <a:ea typeface="Arial Unicode MS" pitchFamily="34" charset="-128"/>
                <a:cs typeface="Arial" pitchFamily="34" charset="0"/>
              </a:rPr>
              <a:t>JOS</a:t>
            </a:r>
            <a:r>
              <a:rPr lang="en-US" sz="1200" b="1" dirty="0">
                <a:latin typeface="Arial" pitchFamily="34" charset="0"/>
                <a:ea typeface="Arial Unicode MS" pitchFamily="34" charset="-128"/>
                <a:cs typeface="Arial" pitchFamily="34" charset="0"/>
              </a:rPr>
              <a:t>É </a:t>
            </a:r>
            <a:r>
              <a:rPr lang="es-EC" sz="1200" b="1" dirty="0" smtClean="0">
                <a:latin typeface="Arial" pitchFamily="34" charset="0"/>
                <a:ea typeface="Arial Unicode MS" pitchFamily="34" charset="-128"/>
                <a:cs typeface="Arial" pitchFamily="34" charset="0"/>
              </a:rPr>
              <a:t>GUASUMBA</a:t>
            </a:r>
            <a:endParaRPr lang="es-ES" sz="1200" b="1" dirty="0">
              <a:latin typeface="Arial" pitchFamily="34" charset="0"/>
              <a:ea typeface="Arial Unicode MS" pitchFamily="34" charset="-128"/>
              <a:cs typeface="Arial" pitchFamily="34" charset="0"/>
            </a:endParaRPr>
          </a:p>
          <a:p>
            <a:pPr algn="ctr" eaLnBrk="1" hangingPunct="1">
              <a:lnSpc>
                <a:spcPct val="90000"/>
              </a:lnSpc>
              <a:buFontTx/>
              <a:buNone/>
            </a:pPr>
            <a:r>
              <a:rPr lang="es-ES" sz="1200" b="1" dirty="0" smtClean="0">
                <a:latin typeface="Arial" pitchFamily="34" charset="0"/>
                <a:cs typeface="Arial" pitchFamily="34" charset="0"/>
              </a:rPr>
              <a:t>.</a:t>
            </a:r>
          </a:p>
          <a:p>
            <a:pPr algn="ctr" eaLnBrk="1" hangingPunct="1">
              <a:lnSpc>
                <a:spcPct val="90000"/>
              </a:lnSpc>
              <a:buFontTx/>
              <a:buNone/>
            </a:pPr>
            <a:endParaRPr lang="es-ES" sz="1200" b="1" dirty="0" smtClean="0">
              <a:latin typeface="Arial" pitchFamily="34" charset="0"/>
              <a:cs typeface="Arial" pitchFamily="34" charset="0"/>
            </a:endParaRPr>
          </a:p>
          <a:p>
            <a:pPr algn="ctr" eaLnBrk="1" hangingPunct="1">
              <a:lnSpc>
                <a:spcPct val="90000"/>
              </a:lnSpc>
              <a:buFontTx/>
              <a:buNone/>
            </a:pPr>
            <a:r>
              <a:rPr lang="es-ES" sz="1200" b="1" dirty="0" smtClean="0">
                <a:latin typeface="Arial" pitchFamily="34" charset="0"/>
                <a:ea typeface="Arial Unicode MS" pitchFamily="34" charset="-128"/>
                <a:cs typeface="Arial" pitchFamily="34" charset="0"/>
              </a:rPr>
              <a:t>OPONENTE</a:t>
            </a:r>
            <a:r>
              <a:rPr lang="en-US" sz="1200" b="1" dirty="0" smtClean="0">
                <a:latin typeface="Arial" pitchFamily="34" charset="0"/>
                <a:ea typeface="Arial Unicode MS" pitchFamily="34" charset="-128"/>
                <a:cs typeface="Arial" pitchFamily="34" charset="0"/>
              </a:rPr>
              <a:t>:</a:t>
            </a:r>
          </a:p>
          <a:p>
            <a:pPr algn="ctr" eaLnBrk="1" hangingPunct="1">
              <a:lnSpc>
                <a:spcPct val="90000"/>
              </a:lnSpc>
              <a:buFontTx/>
              <a:buNone/>
            </a:pPr>
            <a:r>
              <a:rPr lang="en-US" sz="1200" b="1" dirty="0" smtClean="0">
                <a:latin typeface="Arial" pitchFamily="34" charset="0"/>
                <a:ea typeface="Arial Unicode MS" pitchFamily="34" charset="-128"/>
                <a:cs typeface="Arial" pitchFamily="34" charset="0"/>
              </a:rPr>
              <a:t>MSc. Ing. JOSÉ PEREZ</a:t>
            </a:r>
            <a:endParaRPr lang="es-ES" sz="1200" b="1" dirty="0" smtClean="0">
              <a:latin typeface="Arial" pitchFamily="34" charset="0"/>
              <a:ea typeface="Arial Unicode MS" pitchFamily="34" charset="-128"/>
              <a:cs typeface="Arial" pitchFamily="34" charset="0"/>
            </a:endParaRPr>
          </a:p>
          <a:p>
            <a:pPr algn="ctr" eaLnBrk="1" hangingPunct="1">
              <a:lnSpc>
                <a:spcPct val="90000"/>
              </a:lnSpc>
              <a:buFontTx/>
              <a:buNone/>
            </a:pPr>
            <a:r>
              <a:rPr lang="es-ES" sz="1200" b="1" dirty="0" smtClean="0">
                <a:latin typeface="Arial" pitchFamily="34" charset="0"/>
                <a:cs typeface="Arial" pitchFamily="34" charset="0"/>
              </a:rPr>
              <a:t>  </a:t>
            </a:r>
            <a:endParaRPr lang="es-EC" sz="1200" b="1" dirty="0" smtClean="0">
              <a:latin typeface="Arial" pitchFamily="34" charset="0"/>
              <a:cs typeface="Arial" pitchFamily="34" charset="0"/>
            </a:endParaRPr>
          </a:p>
          <a:p>
            <a:pPr algn="ctr" eaLnBrk="1" hangingPunct="1">
              <a:lnSpc>
                <a:spcPct val="90000"/>
              </a:lnSpc>
              <a:buFontTx/>
              <a:buNone/>
            </a:pPr>
            <a:r>
              <a:rPr lang="en-US" sz="1200" b="1" dirty="0" smtClean="0">
                <a:latin typeface="Arial" pitchFamily="34" charset="0"/>
                <a:cs typeface="Arial" pitchFamily="34" charset="0"/>
              </a:rPr>
              <a:t>Julio 2013</a:t>
            </a:r>
            <a:endParaRPr lang="es-ES" sz="1200" b="1" dirty="0" smtClean="0">
              <a:latin typeface="Arial" pitchFamily="34" charset="0"/>
              <a:ea typeface="Arial Unicode MS" pitchFamily="34" charset="-128"/>
              <a:cs typeface="Arial" pitchFamily="34" charset="0"/>
            </a:endParaRPr>
          </a:p>
          <a:p>
            <a:pPr algn="ctr" eaLnBrk="1" hangingPunct="1">
              <a:lnSpc>
                <a:spcPct val="90000"/>
              </a:lnSpc>
              <a:buFontTx/>
              <a:buNone/>
            </a:pPr>
            <a:endParaRPr lang="es-ES" sz="16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1190476" y="553104"/>
            <a:ext cx="6242894"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lvl="2"/>
            <a:r>
              <a:rPr lang="es-ES_tradnl" sz="2400" dirty="0">
                <a:latin typeface="Arial" charset="0"/>
              </a:rPr>
              <a:t>Corriente de </a:t>
            </a:r>
            <a:r>
              <a:rPr lang="es-ES_tradnl" sz="2400" dirty="0" smtClean="0">
                <a:latin typeface="Arial" charset="0"/>
              </a:rPr>
              <a:t>cortocircuito (I</a:t>
            </a:r>
            <a:r>
              <a:rPr lang="es-ES_tradnl" sz="1600" dirty="0" smtClean="0">
                <a:latin typeface="Arial" charset="0"/>
              </a:rPr>
              <a:t>sc</a:t>
            </a:r>
            <a:r>
              <a:rPr lang="es-ES_tradnl" sz="2400" dirty="0" smtClean="0">
                <a:latin typeface="Arial" charset="0"/>
              </a:rPr>
              <a:t>)</a:t>
            </a:r>
            <a:endParaRPr lang="en-US" sz="2400" dirty="0">
              <a:latin typeface="Arial" charset="0"/>
            </a:endParaRPr>
          </a:p>
        </p:txBody>
      </p:sp>
      <p:sp>
        <p:nvSpPr>
          <p:cNvPr id="1126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dirty="0"/>
          </a:p>
        </p:txBody>
      </p:sp>
      <p:sp>
        <p:nvSpPr>
          <p:cNvPr id="11268" name="Rectangle 17"/>
          <p:cNvSpPr>
            <a:spLocks noChangeArrowheads="1"/>
          </p:cNvSpPr>
          <p:nvPr/>
        </p:nvSpPr>
        <p:spPr bwMode="auto">
          <a:xfrm>
            <a:off x="0" y="2195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dirty="0"/>
          </a:p>
        </p:txBody>
      </p:sp>
      <p:sp>
        <p:nvSpPr>
          <p:cNvPr id="11270" name="Rectangle 32"/>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dirty="0"/>
          </a:p>
        </p:txBody>
      </p:sp>
      <p:sp>
        <p:nvSpPr>
          <p:cNvPr id="11272" name="Rectangle 39"/>
          <p:cNvSpPr>
            <a:spLocks noChangeArrowheads="1"/>
          </p:cNvSpPr>
          <p:nvPr/>
        </p:nvSpPr>
        <p:spPr bwMode="auto">
          <a:xfrm>
            <a:off x="1153244" y="4156630"/>
            <a:ext cx="683751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0"/>
              </a:spcBef>
            </a:pPr>
            <a:r>
              <a:rPr lang="es-ES_tradnl" sz="2000" b="0" dirty="0">
                <a:solidFill>
                  <a:schemeClr val="tx1"/>
                </a:solidFill>
                <a:latin typeface="Arial" pitchFamily="34" charset="0"/>
                <a:cs typeface="Arial" pitchFamily="34" charset="0"/>
              </a:rPr>
              <a:t>La corriente de cortocircuito de un módulo solar es la corriente de cortocircuito de la célula, multiplicada por el número de células en </a:t>
            </a:r>
            <a:r>
              <a:rPr lang="es-ES_tradnl" sz="2000" b="0" dirty="0" smtClean="0">
                <a:solidFill>
                  <a:schemeClr val="tx1"/>
                </a:solidFill>
                <a:latin typeface="Arial" pitchFamily="34" charset="0"/>
                <a:cs typeface="Arial" pitchFamily="34" charset="0"/>
              </a:rPr>
              <a:t>paralelo.</a:t>
            </a:r>
            <a:endParaRPr lang="es-EC" sz="2000" b="0" dirty="0">
              <a:solidFill>
                <a:schemeClr val="tx1"/>
              </a:solidFill>
              <a:latin typeface="Arial" pitchFamily="34" charset="0"/>
              <a:cs typeface="Arial" pitchFamily="34" charset="0"/>
            </a:endParaRPr>
          </a:p>
        </p:txBody>
      </p:sp>
      <p:pic>
        <p:nvPicPr>
          <p:cNvPr id="11273" name="Picture 7" descr="ES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a:solidFill>
                  <a:srgbClr val="00B050"/>
                </a:solidFill>
                <a:latin typeface="Arial" charset="0"/>
              </a:rPr>
              <a:t>ESPE</a:t>
            </a:r>
          </a:p>
        </p:txBody>
      </p:sp>
      <p:sp>
        <p:nvSpPr>
          <p:cNvPr id="11275"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11276" name="Rectangle 3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dirty="0"/>
          </a:p>
        </p:txBody>
      </p:sp>
      <p:sp>
        <p:nvSpPr>
          <p:cNvPr id="11277" name="Rectangle 35"/>
          <p:cNvSpPr>
            <a:spLocks noChangeArrowheads="1"/>
          </p:cNvSpPr>
          <p:nvPr/>
        </p:nvSpPr>
        <p:spPr bwMode="auto">
          <a:xfrm>
            <a:off x="152400" y="1524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s-EC" dirty="0"/>
          </a:p>
        </p:txBody>
      </p:sp>
      <p:sp>
        <p:nvSpPr>
          <p:cNvPr id="11280" name="Text Box 33"/>
          <p:cNvSpPr txBox="1">
            <a:spLocks noChangeArrowheads="1"/>
          </p:cNvSpPr>
          <p:nvPr/>
        </p:nvSpPr>
        <p:spPr bwMode="auto">
          <a:xfrm>
            <a:off x="7433370" y="3212976"/>
            <a:ext cx="5762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chemeClr val="tx1"/>
                </a:solidFill>
                <a:latin typeface="Arial" charset="0"/>
              </a:rPr>
              <a:t>(3)</a:t>
            </a:r>
            <a:endParaRPr lang="es-ES" sz="1600" dirty="0">
              <a:solidFill>
                <a:schemeClr val="tx1"/>
              </a:solidFill>
              <a:latin typeface="Arial"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3" name="2 Objeto"/>
          <p:cNvGraphicFramePr>
            <a:graphicFrameLocks noChangeAspect="1"/>
          </p:cNvGraphicFramePr>
          <p:nvPr>
            <p:extLst>
              <p:ext uri="{D42A27DB-BD31-4B8C-83A1-F6EECF244321}">
                <p14:modId xmlns:p14="http://schemas.microsoft.com/office/powerpoint/2010/main" val="2600203582"/>
              </p:ext>
            </p:extLst>
          </p:nvPr>
        </p:nvGraphicFramePr>
        <p:xfrm>
          <a:off x="3635896" y="3212976"/>
          <a:ext cx="1576148" cy="394037"/>
        </p:xfrm>
        <a:graphic>
          <a:graphicData uri="http://schemas.openxmlformats.org/presentationml/2006/ole">
            <mc:AlternateContent xmlns:mc="http://schemas.openxmlformats.org/markup-compatibility/2006">
              <mc:Choice xmlns:v="urn:schemas-microsoft-com:vml" Requires="v">
                <p:oleObj spid="_x0000_s41065" name="Ecuación" r:id="rId4" imgW="850900" imgH="228600" progId="Equation.3">
                  <p:embed/>
                </p:oleObj>
              </mc:Choice>
              <mc:Fallback>
                <p:oleObj name="Ecuación" r:id="rId4" imgW="850900" imgH="2286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3212976"/>
                        <a:ext cx="1576148" cy="394037"/>
                      </a:xfrm>
                      <a:prstGeom prst="rect">
                        <a:avLst/>
                      </a:prstGeom>
                      <a:noFill/>
                    </p:spPr>
                  </p:pic>
                </p:oleObj>
              </mc:Fallback>
            </mc:AlternateContent>
          </a:graphicData>
        </a:graphic>
      </p:graphicFrame>
      <p:sp>
        <p:nvSpPr>
          <p:cNvPr id="4" name="3 Rectángulo"/>
          <p:cNvSpPr/>
          <p:nvPr/>
        </p:nvSpPr>
        <p:spPr>
          <a:xfrm>
            <a:off x="1150218" y="1412776"/>
            <a:ext cx="6840538" cy="1015663"/>
          </a:xfrm>
          <a:prstGeom prst="rect">
            <a:avLst/>
          </a:prstGeom>
        </p:spPr>
        <p:txBody>
          <a:bodyPr wrap="square">
            <a:spAutoFit/>
          </a:bodyPr>
          <a:lstStyle/>
          <a:p>
            <a:pPr algn="just"/>
            <a:r>
              <a:rPr lang="es-EC" sz="2000" b="0" dirty="0" smtClean="0">
                <a:solidFill>
                  <a:schemeClr val="tx1"/>
                </a:solidFill>
                <a:latin typeface="Arial" pitchFamily="34" charset="0"/>
                <a:cs typeface="Arial" pitchFamily="34" charset="0"/>
              </a:rPr>
              <a:t>Es </a:t>
            </a:r>
            <a:r>
              <a:rPr lang="es-EC" sz="2000" b="0" dirty="0">
                <a:solidFill>
                  <a:schemeClr val="tx1"/>
                </a:solidFill>
                <a:latin typeface="Arial" pitchFamily="34" charset="0"/>
                <a:cs typeface="Arial" pitchFamily="34" charset="0"/>
              </a:rPr>
              <a:t>la corriente generada  de luz, es  la corriente en el circuito con carga cero. Que se puede lograr conectando el  terminal positivo  con el terminal negativo.</a:t>
            </a:r>
            <a:endParaRPr lang="en-US" sz="2000" b="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pic>
        <p:nvPicPr>
          <p:cNvPr id="12291" name="Picture 7" descr="ES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a:solidFill>
                  <a:srgbClr val="00B050"/>
                </a:solidFill>
                <a:latin typeface="Arial" charset="0"/>
              </a:rPr>
              <a:t>ESPE</a:t>
            </a:r>
          </a:p>
        </p:txBody>
      </p:sp>
      <p:sp>
        <p:nvSpPr>
          <p:cNvPr id="12293" name="Rectangle 35"/>
          <p:cNvSpPr>
            <a:spLocks noChangeArrowheads="1"/>
          </p:cNvSpPr>
          <p:nvPr/>
        </p:nvSpPr>
        <p:spPr bwMode="auto">
          <a:xfrm>
            <a:off x="152400" y="1524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s-EC" dirty="0"/>
          </a:p>
        </p:txBody>
      </p:sp>
      <p:sp>
        <p:nvSpPr>
          <p:cNvPr id="12294" name="Text Box 4"/>
          <p:cNvSpPr txBox="1">
            <a:spLocks noChangeArrowheads="1"/>
          </p:cNvSpPr>
          <p:nvPr/>
        </p:nvSpPr>
        <p:spPr bwMode="auto">
          <a:xfrm>
            <a:off x="1199976" y="485775"/>
            <a:ext cx="6840538"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_tradnl" sz="2400" dirty="0">
                <a:latin typeface="Arial" pitchFamily="34" charset="0"/>
                <a:cs typeface="Arial" pitchFamily="34" charset="0"/>
              </a:rPr>
              <a:t>Factores que afectan la corriente de corto circuito de un módulo fotovoltaico</a:t>
            </a:r>
            <a:endParaRPr lang="es-ES" sz="2400" dirty="0">
              <a:solidFill>
                <a:srgbClr val="FF0000"/>
              </a:solidFill>
              <a:latin typeface="Arial" pitchFamily="34" charset="0"/>
              <a:cs typeface="Arial" pitchFamily="34" charset="0"/>
            </a:endParaRPr>
          </a:p>
        </p:txBody>
      </p:sp>
      <p:sp>
        <p:nvSpPr>
          <p:cNvPr id="12295" name="Rectangle 3"/>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dirty="0"/>
          </a:p>
        </p:txBody>
      </p:sp>
      <p:sp>
        <p:nvSpPr>
          <p:cNvPr id="12296" name="Rectangle 4"/>
          <p:cNvSpPr>
            <a:spLocks noChangeArrowheads="1"/>
          </p:cNvSpPr>
          <p:nvPr/>
        </p:nvSpPr>
        <p:spPr bwMode="auto">
          <a:xfrm>
            <a:off x="304800" y="3048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12297" name="1 Rectángulo"/>
          <p:cNvSpPr>
            <a:spLocks noChangeArrowheads="1"/>
          </p:cNvSpPr>
          <p:nvPr/>
        </p:nvSpPr>
        <p:spPr bwMode="auto">
          <a:xfrm>
            <a:off x="1093788" y="1340768"/>
            <a:ext cx="703738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3" algn="just"/>
            <a:r>
              <a:rPr lang="es-ES_tradnl" sz="2000" dirty="0">
                <a:solidFill>
                  <a:schemeClr val="tx1"/>
                </a:solidFill>
                <a:latin typeface="Arial" pitchFamily="34" charset="0"/>
                <a:cs typeface="Arial" pitchFamily="34" charset="0"/>
              </a:rPr>
              <a:t>Temperatura</a:t>
            </a:r>
            <a:endParaRPr lang="en-US" sz="2000" dirty="0">
              <a:solidFill>
                <a:schemeClr val="tx1"/>
              </a:solidFill>
              <a:latin typeface="Arial" pitchFamily="34" charset="0"/>
              <a:cs typeface="Arial" pitchFamily="34" charset="0"/>
            </a:endParaRPr>
          </a:p>
          <a:p>
            <a:pPr algn="just"/>
            <a:endParaRPr lang="es-ES_tradnl" sz="2000" b="0" dirty="0" smtClean="0">
              <a:solidFill>
                <a:schemeClr val="tx1"/>
              </a:solidFill>
              <a:latin typeface="Arial" pitchFamily="34" charset="0"/>
              <a:cs typeface="Arial" pitchFamily="34" charset="0"/>
            </a:endParaRPr>
          </a:p>
          <a:p>
            <a:pPr algn="just"/>
            <a:r>
              <a:rPr lang="es-ES_tradnl" sz="2000" b="0" dirty="0" smtClean="0">
                <a:solidFill>
                  <a:schemeClr val="tx1"/>
                </a:solidFill>
                <a:latin typeface="Arial" pitchFamily="34" charset="0"/>
                <a:cs typeface="Arial" pitchFamily="34" charset="0"/>
              </a:rPr>
              <a:t>La </a:t>
            </a:r>
            <a:r>
              <a:rPr lang="es-ES_tradnl" sz="2000" b="0" dirty="0">
                <a:solidFill>
                  <a:schemeClr val="tx1"/>
                </a:solidFill>
                <a:latin typeface="Arial" pitchFamily="34" charset="0"/>
                <a:cs typeface="Arial" pitchFamily="34" charset="0"/>
              </a:rPr>
              <a:t>corriente de cortocircuito de una </a:t>
            </a:r>
            <a:r>
              <a:rPr lang="es-ES_tradnl" sz="2000" b="0" dirty="0" smtClean="0">
                <a:solidFill>
                  <a:schemeClr val="tx1"/>
                </a:solidFill>
                <a:latin typeface="Arial" pitchFamily="34" charset="0"/>
                <a:cs typeface="Arial" pitchFamily="34" charset="0"/>
              </a:rPr>
              <a:t>célula, aumenta </a:t>
            </a:r>
            <a:r>
              <a:rPr lang="es-ES_tradnl" sz="2000" b="0" dirty="0">
                <a:solidFill>
                  <a:schemeClr val="tx1"/>
                </a:solidFill>
                <a:latin typeface="Arial" pitchFamily="34" charset="0"/>
                <a:cs typeface="Arial" pitchFamily="34" charset="0"/>
              </a:rPr>
              <a:t>ligeramente por efecto de la temperatura. Este aumento se suponía lineal de la siguiente manera a través de un coeficiente </a:t>
            </a:r>
            <a:r>
              <a:rPr lang="el-GR" sz="2000" b="0" dirty="0" smtClean="0">
                <a:solidFill>
                  <a:schemeClr val="tx1"/>
                </a:solidFill>
                <a:latin typeface="Arial" pitchFamily="34" charset="0"/>
                <a:cs typeface="Arial" pitchFamily="34" charset="0"/>
              </a:rPr>
              <a:t>α</a:t>
            </a:r>
            <a:r>
              <a:rPr lang="es-ES_tradnl" sz="2000" b="0" dirty="0" smtClean="0">
                <a:solidFill>
                  <a:schemeClr val="tx1"/>
                </a:solidFill>
                <a:latin typeface="Arial" pitchFamily="34" charset="0"/>
                <a:cs typeface="Arial" pitchFamily="34" charset="0"/>
              </a:rPr>
              <a:t>,  </a:t>
            </a:r>
            <a:r>
              <a:rPr lang="es-ES_tradnl" sz="2000" b="0" dirty="0">
                <a:solidFill>
                  <a:schemeClr val="tx1"/>
                </a:solidFill>
                <a:latin typeface="Arial" pitchFamily="34" charset="0"/>
                <a:cs typeface="Arial" pitchFamily="34" charset="0"/>
              </a:rPr>
              <a:t>que para una célula de silicio monocristalino tenía un valor de 1.5 mA/ºC. Para un módulo este valor depende del número de células conectadas en paralelo</a:t>
            </a:r>
            <a:r>
              <a:rPr lang="es-ES_tradnl" sz="2000" b="0" dirty="0" smtClean="0">
                <a:solidFill>
                  <a:schemeClr val="tx1"/>
                </a:solidFill>
                <a:latin typeface="Arial" pitchFamily="34" charset="0"/>
                <a:cs typeface="Arial" pitchFamily="34" charset="0"/>
              </a:rPr>
              <a:t>:</a:t>
            </a:r>
            <a:endParaRPr lang="en-US" sz="2000" b="0" dirty="0">
              <a:solidFill>
                <a:schemeClr val="tx1"/>
              </a:solidFill>
              <a:latin typeface="Arial" pitchFamily="34" charset="0"/>
              <a:cs typeface="Arial" pitchFamily="34" charset="0"/>
            </a:endParaRPr>
          </a:p>
        </p:txBody>
      </p:sp>
      <p:sp>
        <p:nvSpPr>
          <p:cNvPr id="12299" name="Text Box 33"/>
          <p:cNvSpPr txBox="1">
            <a:spLocks noChangeArrowheads="1"/>
          </p:cNvSpPr>
          <p:nvPr/>
        </p:nvSpPr>
        <p:spPr bwMode="auto">
          <a:xfrm>
            <a:off x="7451726" y="1772816"/>
            <a:ext cx="5762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chemeClr val="tx1"/>
                </a:solidFill>
                <a:latin typeface="Arial" charset="0"/>
              </a:rPr>
              <a:t>(4)</a:t>
            </a:r>
            <a:endParaRPr lang="es-ES" sz="1600" dirty="0">
              <a:solidFill>
                <a:schemeClr val="tx1"/>
              </a:solidFill>
              <a:latin typeface="Arial" charset="0"/>
            </a:endParaRPr>
          </a:p>
        </p:txBody>
      </p:sp>
      <p:sp>
        <p:nvSpPr>
          <p:cNvPr id="12300" name="18 Rectángulo"/>
          <p:cNvSpPr>
            <a:spLocks noChangeArrowheads="1"/>
          </p:cNvSpPr>
          <p:nvPr/>
        </p:nvSpPr>
        <p:spPr bwMode="auto">
          <a:xfrm>
            <a:off x="1199976" y="5085184"/>
            <a:ext cx="682801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s-ES_tradnl" sz="2000" b="0" dirty="0">
                <a:solidFill>
                  <a:schemeClr val="tx1"/>
                </a:solidFill>
                <a:latin typeface="Arial" pitchFamily="34" charset="0"/>
                <a:cs typeface="Arial" pitchFamily="34" charset="0"/>
              </a:rPr>
              <a:t>En esta ecuación se toma como valor de </a:t>
            </a:r>
            <a:r>
              <a:rPr lang="es-ES_tradnl" sz="2000" b="0" dirty="0" smtClean="0">
                <a:solidFill>
                  <a:schemeClr val="tx1"/>
                </a:solidFill>
                <a:latin typeface="Arial" pitchFamily="34" charset="0"/>
                <a:cs typeface="Arial" pitchFamily="34" charset="0"/>
              </a:rPr>
              <a:t>referencia </a:t>
            </a:r>
            <a:r>
              <a:rPr lang="es-ES_tradnl" sz="2000" b="0" i="1" dirty="0" smtClean="0">
                <a:solidFill>
                  <a:schemeClr val="tx1"/>
                </a:solidFill>
                <a:latin typeface="Arial" pitchFamily="34" charset="0"/>
                <a:cs typeface="Arial" pitchFamily="34" charset="0"/>
              </a:rPr>
              <a:t>I</a:t>
            </a:r>
            <a:r>
              <a:rPr lang="es-ES_tradnl" sz="1400" b="0" i="1" dirty="0" smtClean="0">
                <a:solidFill>
                  <a:schemeClr val="tx1"/>
                </a:solidFill>
                <a:latin typeface="Arial" pitchFamily="34" charset="0"/>
                <a:cs typeface="Arial" pitchFamily="34" charset="0"/>
              </a:rPr>
              <a:t>SCm</a:t>
            </a:r>
            <a:r>
              <a:rPr lang="es-ES_tradnl" sz="2000" b="0" i="1" dirty="0" smtClean="0">
                <a:solidFill>
                  <a:schemeClr val="tx1"/>
                </a:solidFill>
                <a:latin typeface="Arial" pitchFamily="34" charset="0"/>
                <a:cs typeface="Arial" pitchFamily="34" charset="0"/>
              </a:rPr>
              <a:t>(E</a:t>
            </a:r>
            <a:r>
              <a:rPr lang="es-ES_tradnl" sz="1400" b="0" i="1" dirty="0" smtClean="0">
                <a:solidFill>
                  <a:schemeClr val="tx1"/>
                </a:solidFill>
                <a:latin typeface="Arial" pitchFamily="34" charset="0"/>
                <a:cs typeface="Arial" pitchFamily="34" charset="0"/>
              </a:rPr>
              <a:t>1</a:t>
            </a:r>
            <a:r>
              <a:rPr lang="es-ES_tradnl" sz="2000" b="0" i="1" dirty="0" smtClean="0">
                <a:solidFill>
                  <a:schemeClr val="tx1"/>
                </a:solidFill>
                <a:latin typeface="Arial" pitchFamily="34" charset="0"/>
                <a:cs typeface="Arial" pitchFamily="34" charset="0"/>
              </a:rPr>
              <a:t>)</a:t>
            </a:r>
            <a:r>
              <a:rPr lang="es-ES_tradnl" sz="2000" b="0" dirty="0" smtClean="0">
                <a:solidFill>
                  <a:schemeClr val="tx1"/>
                </a:solidFill>
                <a:latin typeface="Arial" pitchFamily="34" charset="0"/>
                <a:cs typeface="Arial" pitchFamily="34" charset="0"/>
              </a:rPr>
              <a:t>, </a:t>
            </a:r>
            <a:r>
              <a:rPr lang="es-ES_tradnl" sz="2000" b="0" dirty="0">
                <a:solidFill>
                  <a:schemeClr val="tx1"/>
                </a:solidFill>
                <a:latin typeface="Arial" pitchFamily="34" charset="0"/>
                <a:cs typeface="Arial" pitchFamily="34" charset="0"/>
              </a:rPr>
              <a:t>que es la corriente de cortocircuito del módulo para un valor de irradiancia </a:t>
            </a:r>
            <a:r>
              <a:rPr lang="es-ES_tradnl" sz="2000" b="0" i="1" dirty="0">
                <a:solidFill>
                  <a:schemeClr val="tx1"/>
                </a:solidFill>
                <a:latin typeface="Arial" pitchFamily="34" charset="0"/>
                <a:cs typeface="Arial" pitchFamily="34" charset="0"/>
              </a:rPr>
              <a:t>E</a:t>
            </a:r>
            <a:r>
              <a:rPr lang="es-ES_tradnl" sz="1400" b="0" i="1" dirty="0">
                <a:solidFill>
                  <a:schemeClr val="tx1"/>
                </a:solidFill>
                <a:latin typeface="Arial" pitchFamily="34" charset="0"/>
                <a:cs typeface="Arial" pitchFamily="34" charset="0"/>
              </a:rPr>
              <a:t>1</a:t>
            </a:r>
            <a:r>
              <a:rPr lang="es-ES_tradnl" sz="2000" b="0" dirty="0" smtClean="0">
                <a:solidFill>
                  <a:schemeClr val="tx1"/>
                </a:solidFill>
                <a:latin typeface="Arial" pitchFamily="34" charset="0"/>
                <a:cs typeface="Arial" pitchFamily="34" charset="0"/>
              </a:rPr>
              <a:t>. </a:t>
            </a:r>
            <a:r>
              <a:rPr lang="es-ES_tradnl" sz="2000" b="0" i="1" dirty="0" smtClean="0">
                <a:solidFill>
                  <a:schemeClr val="tx1"/>
                </a:solidFill>
                <a:latin typeface="Arial" pitchFamily="34" charset="0"/>
                <a:cs typeface="Arial" pitchFamily="34" charset="0"/>
              </a:rPr>
              <a:t>I</a:t>
            </a:r>
            <a:r>
              <a:rPr lang="es-ES_tradnl" sz="1400" b="0" i="1" dirty="0" smtClean="0">
                <a:solidFill>
                  <a:schemeClr val="tx1"/>
                </a:solidFill>
                <a:latin typeface="Arial" pitchFamily="34" charset="0"/>
                <a:cs typeface="Arial" pitchFamily="34" charset="0"/>
              </a:rPr>
              <a:t>SCm</a:t>
            </a:r>
            <a:r>
              <a:rPr lang="es-ES_tradnl" sz="2000" b="0" i="1" dirty="0" smtClean="0">
                <a:solidFill>
                  <a:schemeClr val="tx1"/>
                </a:solidFill>
                <a:latin typeface="Arial" pitchFamily="34" charset="0"/>
                <a:cs typeface="Arial" pitchFamily="34" charset="0"/>
              </a:rPr>
              <a:t>(E</a:t>
            </a:r>
            <a:r>
              <a:rPr lang="es-ES_tradnl" sz="1400" b="0" i="1" dirty="0" smtClean="0">
                <a:solidFill>
                  <a:schemeClr val="tx1"/>
                </a:solidFill>
                <a:latin typeface="Arial" pitchFamily="34" charset="0"/>
                <a:cs typeface="Arial" pitchFamily="34" charset="0"/>
              </a:rPr>
              <a:t>2</a:t>
            </a:r>
            <a:r>
              <a:rPr lang="es-ES_tradnl" sz="2000" b="0" i="1" dirty="0" smtClean="0">
                <a:solidFill>
                  <a:schemeClr val="tx1"/>
                </a:solidFill>
                <a:latin typeface="Arial" pitchFamily="34" charset="0"/>
                <a:cs typeface="Arial" pitchFamily="34" charset="0"/>
              </a:rPr>
              <a:t>)</a:t>
            </a:r>
            <a:r>
              <a:rPr lang="es-ES_tradnl" sz="2000" b="0" dirty="0" smtClean="0">
                <a:solidFill>
                  <a:schemeClr val="tx1"/>
                </a:solidFill>
                <a:latin typeface="Arial" pitchFamily="34" charset="0"/>
                <a:cs typeface="Arial" pitchFamily="34" charset="0"/>
              </a:rPr>
              <a:t>  </a:t>
            </a:r>
            <a:r>
              <a:rPr lang="es-ES_tradnl" sz="2000" b="0" dirty="0">
                <a:solidFill>
                  <a:schemeClr val="tx1"/>
                </a:solidFill>
                <a:latin typeface="Arial" pitchFamily="34" charset="0"/>
                <a:cs typeface="Arial" pitchFamily="34" charset="0"/>
              </a:rPr>
              <a:t>es la corriente de cortocircuito para el valor de irradiancia de interés</a:t>
            </a:r>
            <a:r>
              <a:rPr lang="es-ES_tradnl" sz="2000" b="0" dirty="0" smtClean="0">
                <a:solidFill>
                  <a:schemeClr val="tx1"/>
                </a:solidFill>
                <a:latin typeface="Arial" pitchFamily="34" charset="0"/>
                <a:cs typeface="Arial" pitchFamily="34" charset="0"/>
              </a:rPr>
              <a:t>,</a:t>
            </a:r>
            <a:r>
              <a:rPr lang="es-ES_tradnl" sz="2000" b="0" i="1" dirty="0">
                <a:solidFill>
                  <a:schemeClr val="tx1"/>
                </a:solidFill>
                <a:latin typeface="Arial" pitchFamily="34" charset="0"/>
                <a:cs typeface="Arial" pitchFamily="34" charset="0"/>
              </a:rPr>
              <a:t> </a:t>
            </a:r>
            <a:r>
              <a:rPr lang="es-ES_tradnl" sz="2000" b="0" i="1" dirty="0" smtClean="0">
                <a:solidFill>
                  <a:schemeClr val="tx1"/>
                </a:solidFill>
                <a:latin typeface="Arial" pitchFamily="34" charset="0"/>
                <a:cs typeface="Arial" pitchFamily="34" charset="0"/>
              </a:rPr>
              <a:t>E</a:t>
            </a:r>
            <a:r>
              <a:rPr lang="es-ES_tradnl" sz="1400" b="0" i="1" dirty="0" smtClean="0">
                <a:solidFill>
                  <a:schemeClr val="tx1"/>
                </a:solidFill>
                <a:latin typeface="Arial" pitchFamily="34" charset="0"/>
                <a:cs typeface="Arial" pitchFamily="34" charset="0"/>
              </a:rPr>
              <a:t>2</a:t>
            </a:r>
            <a:r>
              <a:rPr lang="es-ES_tradnl" sz="2000" b="0" dirty="0" smtClean="0">
                <a:solidFill>
                  <a:schemeClr val="tx1"/>
                </a:solidFill>
                <a:latin typeface="Arial" pitchFamily="34" charset="0"/>
                <a:cs typeface="Arial" pitchFamily="34" charset="0"/>
              </a:rPr>
              <a:t>. Para una </a:t>
            </a:r>
            <a:r>
              <a:rPr lang="es-ES_tradnl" sz="2000" b="0" dirty="0">
                <a:solidFill>
                  <a:schemeClr val="tx1"/>
                </a:solidFill>
                <a:latin typeface="Arial" pitchFamily="34" charset="0"/>
                <a:cs typeface="Arial" pitchFamily="34" charset="0"/>
              </a:rPr>
              <a:t>misma temperatura</a:t>
            </a:r>
            <a:endParaRPr lang="es-EC" sz="2000" b="0" dirty="0">
              <a:solidFill>
                <a:schemeClr val="tx1"/>
              </a:solidFill>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3" name="2 Objeto"/>
          <p:cNvGraphicFramePr>
            <a:graphicFrameLocks noChangeAspect="1"/>
          </p:cNvGraphicFramePr>
          <p:nvPr>
            <p:extLst>
              <p:ext uri="{D42A27DB-BD31-4B8C-83A1-F6EECF244321}">
                <p14:modId xmlns:p14="http://schemas.microsoft.com/office/powerpoint/2010/main" val="3999820231"/>
              </p:ext>
            </p:extLst>
          </p:nvPr>
        </p:nvGraphicFramePr>
        <p:xfrm>
          <a:off x="2483768" y="1700808"/>
          <a:ext cx="3969143" cy="328275"/>
        </p:xfrm>
        <a:graphic>
          <a:graphicData uri="http://schemas.openxmlformats.org/presentationml/2006/ole">
            <mc:AlternateContent xmlns:mc="http://schemas.openxmlformats.org/markup-compatibility/2006">
              <mc:Choice xmlns:v="urn:schemas-microsoft-com:vml" Requires="v">
                <p:oleObj spid="_x0000_s42200" name="Ecuación" r:id="rId4" imgW="2514600" imgH="228600" progId="Equation.3">
                  <p:embed/>
                </p:oleObj>
              </mc:Choice>
              <mc:Fallback>
                <p:oleObj name="Ecuación" r:id="rId4" imgW="2514600" imgH="2286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1700808"/>
                        <a:ext cx="3969143" cy="328275"/>
                      </a:xfrm>
                      <a:prstGeom prst="rect">
                        <a:avLst/>
                      </a:prstGeom>
                      <a:noFill/>
                    </p:spPr>
                  </p:pic>
                </p:oleObj>
              </mc:Fallback>
            </mc:AlternateContent>
          </a:graphicData>
        </a:graphic>
      </p:graphicFrame>
      <p:sp>
        <p:nvSpPr>
          <p:cNvPr id="4" name="3 Rectángulo"/>
          <p:cNvSpPr/>
          <p:nvPr/>
        </p:nvSpPr>
        <p:spPr>
          <a:xfrm>
            <a:off x="1199976" y="4293096"/>
            <a:ext cx="1479892" cy="400110"/>
          </a:xfrm>
          <a:prstGeom prst="rect">
            <a:avLst/>
          </a:prstGeom>
        </p:spPr>
        <p:txBody>
          <a:bodyPr wrap="none">
            <a:spAutoFit/>
          </a:bodyPr>
          <a:lstStyle/>
          <a:p>
            <a:r>
              <a:rPr lang="es-ES_tradnl" sz="2000" dirty="0">
                <a:solidFill>
                  <a:schemeClr val="tx1"/>
                </a:solidFill>
                <a:latin typeface="Arial" pitchFamily="34" charset="0"/>
                <a:cs typeface="Arial" pitchFamily="34" charset="0"/>
              </a:rPr>
              <a:t>Irradiancia</a:t>
            </a:r>
            <a:endParaRPr lang="en-US" sz="2000" dirty="0">
              <a:solidFill>
                <a:schemeClr val="tx1"/>
              </a:solidFill>
              <a:latin typeface="Arial" pitchFamily="34" charset="0"/>
              <a:cs typeface="Arial" pitchFamily="34" charset="0"/>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6" name="5 Objeto"/>
          <p:cNvGraphicFramePr>
            <a:graphicFrameLocks noChangeAspect="1"/>
          </p:cNvGraphicFramePr>
          <p:nvPr>
            <p:extLst>
              <p:ext uri="{D42A27DB-BD31-4B8C-83A1-F6EECF244321}">
                <p14:modId xmlns:p14="http://schemas.microsoft.com/office/powerpoint/2010/main" val="678106760"/>
              </p:ext>
            </p:extLst>
          </p:nvPr>
        </p:nvGraphicFramePr>
        <p:xfrm>
          <a:off x="3569973" y="4437112"/>
          <a:ext cx="2004053" cy="601216"/>
        </p:xfrm>
        <a:graphic>
          <a:graphicData uri="http://schemas.openxmlformats.org/presentationml/2006/ole">
            <mc:AlternateContent xmlns:mc="http://schemas.openxmlformats.org/markup-compatibility/2006">
              <mc:Choice xmlns:v="urn:schemas-microsoft-com:vml" Requires="v">
                <p:oleObj spid="_x0000_s42201" name="Ecuación" r:id="rId6" imgW="1497950" imgH="444307" progId="Equation.3">
                  <p:embed/>
                </p:oleObj>
              </mc:Choice>
              <mc:Fallback>
                <p:oleObj name="Ecuación" r:id="rId6" imgW="1497950" imgH="444307"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9973" y="4437112"/>
                        <a:ext cx="2004053" cy="601216"/>
                      </a:xfrm>
                      <a:prstGeom prst="rect">
                        <a:avLst/>
                      </a:prstGeom>
                      <a:noFill/>
                    </p:spPr>
                  </p:pic>
                </p:oleObj>
              </mc:Fallback>
            </mc:AlternateContent>
          </a:graphicData>
        </a:graphic>
      </p:graphicFrame>
      <p:sp>
        <p:nvSpPr>
          <p:cNvPr id="21" name="Text Box 33"/>
          <p:cNvSpPr txBox="1">
            <a:spLocks noChangeArrowheads="1"/>
          </p:cNvSpPr>
          <p:nvPr/>
        </p:nvSpPr>
        <p:spPr bwMode="auto">
          <a:xfrm>
            <a:off x="7464252" y="4725144"/>
            <a:ext cx="5762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chemeClr val="tx1"/>
                </a:solidFill>
                <a:latin typeface="Arial" charset="0"/>
              </a:rPr>
              <a:t>(5)</a:t>
            </a:r>
            <a:endParaRPr lang="es-ES" sz="1600" dirty="0">
              <a:solidFill>
                <a:schemeClr val="tx1"/>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pic>
        <p:nvPicPr>
          <p:cNvPr id="13315" name="Picture 7" descr="ES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a:solidFill>
                  <a:srgbClr val="00B050"/>
                </a:solidFill>
                <a:latin typeface="Arial" charset="0"/>
              </a:rPr>
              <a:t>ESPE</a:t>
            </a:r>
          </a:p>
        </p:txBody>
      </p:sp>
      <p:sp>
        <p:nvSpPr>
          <p:cNvPr id="13317" name="Rectangle 35"/>
          <p:cNvSpPr>
            <a:spLocks noChangeArrowheads="1"/>
          </p:cNvSpPr>
          <p:nvPr/>
        </p:nvSpPr>
        <p:spPr bwMode="auto">
          <a:xfrm>
            <a:off x="152400" y="1524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s-EC" dirty="0"/>
          </a:p>
        </p:txBody>
      </p:sp>
      <p:sp>
        <p:nvSpPr>
          <p:cNvPr id="13318" name="Text Box 4"/>
          <p:cNvSpPr txBox="1">
            <a:spLocks noChangeArrowheads="1"/>
          </p:cNvSpPr>
          <p:nvPr/>
        </p:nvSpPr>
        <p:spPr bwMode="auto">
          <a:xfrm>
            <a:off x="1187450" y="476250"/>
            <a:ext cx="6840538"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lvl="2" algn="l"/>
            <a:r>
              <a:rPr lang="es-ES_tradnl" sz="2400" dirty="0" smtClean="0">
                <a:latin typeface="Arial" pitchFamily="34" charset="0"/>
                <a:cs typeface="Arial" pitchFamily="34" charset="0"/>
              </a:rPr>
              <a:t>Voltaje de </a:t>
            </a:r>
            <a:r>
              <a:rPr lang="es-ES_tradnl" sz="2400" dirty="0">
                <a:latin typeface="Arial" pitchFamily="34" charset="0"/>
                <a:cs typeface="Arial" pitchFamily="34" charset="0"/>
              </a:rPr>
              <a:t>circuito </a:t>
            </a:r>
            <a:r>
              <a:rPr lang="es-ES_tradnl" sz="2400" dirty="0" smtClean="0">
                <a:latin typeface="Arial" pitchFamily="34" charset="0"/>
                <a:cs typeface="Arial" pitchFamily="34" charset="0"/>
              </a:rPr>
              <a:t>abierto </a:t>
            </a:r>
            <a:r>
              <a:rPr lang="es-ES_tradnl" sz="2400" dirty="0" smtClean="0">
                <a:latin typeface="Arial" charset="0"/>
              </a:rPr>
              <a:t>(V</a:t>
            </a:r>
            <a:r>
              <a:rPr lang="es-ES_tradnl" sz="1600" dirty="0" smtClean="0">
                <a:latin typeface="Arial" charset="0"/>
              </a:rPr>
              <a:t>oc</a:t>
            </a:r>
            <a:r>
              <a:rPr lang="es-ES_tradnl" sz="2400" dirty="0" smtClean="0">
                <a:latin typeface="Arial" charset="0"/>
              </a:rPr>
              <a:t>)</a:t>
            </a:r>
            <a:endParaRPr lang="en-US" sz="2400" dirty="0">
              <a:latin typeface="Arial" pitchFamily="34" charset="0"/>
              <a:cs typeface="Arial" pitchFamily="34" charset="0"/>
            </a:endParaRPr>
          </a:p>
        </p:txBody>
      </p:sp>
      <p:sp>
        <p:nvSpPr>
          <p:cNvPr id="13319" name="Rectangle 3"/>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dirty="0"/>
          </a:p>
        </p:txBody>
      </p:sp>
      <p:sp>
        <p:nvSpPr>
          <p:cNvPr id="13320" name="Rectangle 4"/>
          <p:cNvSpPr>
            <a:spLocks noChangeArrowheads="1"/>
          </p:cNvSpPr>
          <p:nvPr/>
        </p:nvSpPr>
        <p:spPr bwMode="auto">
          <a:xfrm>
            <a:off x="304800" y="3048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13322" name="Text Box 33"/>
          <p:cNvSpPr txBox="1">
            <a:spLocks noChangeArrowheads="1"/>
          </p:cNvSpPr>
          <p:nvPr/>
        </p:nvSpPr>
        <p:spPr bwMode="auto">
          <a:xfrm>
            <a:off x="7452320" y="2564904"/>
            <a:ext cx="5762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chemeClr val="tx1"/>
                </a:solidFill>
                <a:latin typeface="Arial" charset="0"/>
              </a:rPr>
              <a:t>(6)</a:t>
            </a:r>
            <a:endParaRPr lang="es-ES" sz="1600" dirty="0">
              <a:solidFill>
                <a:schemeClr val="tx1"/>
              </a:solidFill>
              <a:latin typeface="Arial"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3" name="2 Objeto"/>
          <p:cNvGraphicFramePr>
            <a:graphicFrameLocks noChangeAspect="1"/>
          </p:cNvGraphicFramePr>
          <p:nvPr>
            <p:extLst>
              <p:ext uri="{D42A27DB-BD31-4B8C-83A1-F6EECF244321}">
                <p14:modId xmlns:p14="http://schemas.microsoft.com/office/powerpoint/2010/main" val="3981997579"/>
              </p:ext>
            </p:extLst>
          </p:nvPr>
        </p:nvGraphicFramePr>
        <p:xfrm>
          <a:off x="3131840" y="2643386"/>
          <a:ext cx="1542833" cy="353566"/>
        </p:xfrm>
        <a:graphic>
          <a:graphicData uri="http://schemas.openxmlformats.org/presentationml/2006/ole">
            <mc:AlternateContent xmlns:mc="http://schemas.openxmlformats.org/markup-compatibility/2006">
              <mc:Choice xmlns:v="urn:schemas-microsoft-com:vml" Requires="v">
                <p:oleObj spid="_x0000_s43110" name="Ecuación" r:id="rId4" imgW="901309" imgH="228501" progId="Equation.3">
                  <p:embed/>
                </p:oleObj>
              </mc:Choice>
              <mc:Fallback>
                <p:oleObj name="Ecuación" r:id="rId4" imgW="901309" imgH="228501"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2643386"/>
                        <a:ext cx="1542833" cy="353566"/>
                      </a:xfrm>
                      <a:prstGeom prst="rect">
                        <a:avLst/>
                      </a:prstGeom>
                      <a:noFill/>
                    </p:spPr>
                  </p:pic>
                </p:oleObj>
              </mc:Fallback>
            </mc:AlternateContent>
          </a:graphicData>
        </a:graphic>
      </p:graphicFrame>
      <p:sp>
        <p:nvSpPr>
          <p:cNvPr id="4" name="3 Rectángulo"/>
          <p:cNvSpPr/>
          <p:nvPr/>
        </p:nvSpPr>
        <p:spPr>
          <a:xfrm>
            <a:off x="1187500" y="3421449"/>
            <a:ext cx="6840488" cy="1015663"/>
          </a:xfrm>
          <a:prstGeom prst="rect">
            <a:avLst/>
          </a:prstGeom>
        </p:spPr>
        <p:txBody>
          <a:bodyPr wrap="square">
            <a:spAutoFit/>
          </a:bodyPr>
          <a:lstStyle/>
          <a:p>
            <a:pPr algn="just"/>
            <a:r>
              <a:rPr lang="es-ES_tradnl" sz="2000" b="0" dirty="0">
                <a:solidFill>
                  <a:schemeClr val="tx1"/>
                </a:solidFill>
                <a:latin typeface="Arial" pitchFamily="34" charset="0"/>
                <a:cs typeface="Arial" pitchFamily="34" charset="0"/>
              </a:rPr>
              <a:t>La tensión de circuito abierto de un módulo solar es la tensión de circuito abierto de la célula, multiplicada por el número de células en </a:t>
            </a:r>
            <a:r>
              <a:rPr lang="es-ES_tradnl" sz="2000" b="0" dirty="0" smtClean="0">
                <a:solidFill>
                  <a:schemeClr val="tx1"/>
                </a:solidFill>
                <a:latin typeface="Arial" pitchFamily="34" charset="0"/>
                <a:cs typeface="Arial" pitchFamily="34" charset="0"/>
              </a:rPr>
              <a:t>serie.</a:t>
            </a:r>
            <a:endParaRPr lang="en-US" sz="2000" b="0" dirty="0">
              <a:solidFill>
                <a:schemeClr val="tx1"/>
              </a:solidFill>
              <a:latin typeface="Arial" pitchFamily="34" charset="0"/>
              <a:cs typeface="Arial" pitchFamily="34" charset="0"/>
            </a:endParaRPr>
          </a:p>
        </p:txBody>
      </p:sp>
      <p:sp>
        <p:nvSpPr>
          <p:cNvPr id="5" name="4 Rectángulo"/>
          <p:cNvSpPr/>
          <p:nvPr/>
        </p:nvSpPr>
        <p:spPr>
          <a:xfrm>
            <a:off x="1187500" y="1412776"/>
            <a:ext cx="6840488" cy="707886"/>
          </a:xfrm>
          <a:prstGeom prst="rect">
            <a:avLst/>
          </a:prstGeom>
        </p:spPr>
        <p:txBody>
          <a:bodyPr wrap="square">
            <a:spAutoFit/>
          </a:bodyPr>
          <a:lstStyle/>
          <a:p>
            <a:pPr algn="just"/>
            <a:r>
              <a:rPr lang="es-EC" sz="2000" b="0" dirty="0" smtClean="0">
                <a:solidFill>
                  <a:schemeClr val="tx1"/>
                </a:solidFill>
                <a:latin typeface="Arial" pitchFamily="34" charset="0"/>
                <a:cs typeface="Arial" pitchFamily="34" charset="0"/>
              </a:rPr>
              <a:t>Se </a:t>
            </a:r>
            <a:r>
              <a:rPr lang="es-EC" sz="2000" b="0" dirty="0">
                <a:solidFill>
                  <a:schemeClr val="tx1"/>
                </a:solidFill>
                <a:latin typeface="Arial" pitchFamily="34" charset="0"/>
                <a:cs typeface="Arial" pitchFamily="34" charset="0"/>
              </a:rPr>
              <a:t>obtiene   cuando  la corriente es igual a cero. El voltaje del circuito  abierto es el voltaje  para una máxima carga.</a:t>
            </a:r>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pic>
        <p:nvPicPr>
          <p:cNvPr id="14339" name="Picture 7" descr="ES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a:solidFill>
                  <a:srgbClr val="00B050"/>
                </a:solidFill>
                <a:latin typeface="Arial" charset="0"/>
              </a:rPr>
              <a:t>ESPE</a:t>
            </a:r>
          </a:p>
        </p:txBody>
      </p:sp>
      <p:sp>
        <p:nvSpPr>
          <p:cNvPr id="14341" name="Rectangle 35"/>
          <p:cNvSpPr>
            <a:spLocks noChangeArrowheads="1"/>
          </p:cNvSpPr>
          <p:nvPr/>
        </p:nvSpPr>
        <p:spPr bwMode="auto">
          <a:xfrm>
            <a:off x="152400" y="1524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s-EC" dirty="0"/>
          </a:p>
        </p:txBody>
      </p:sp>
      <p:sp>
        <p:nvSpPr>
          <p:cNvPr id="14342" name="Text Box 4"/>
          <p:cNvSpPr txBox="1">
            <a:spLocks noChangeArrowheads="1"/>
          </p:cNvSpPr>
          <p:nvPr/>
        </p:nvSpPr>
        <p:spPr bwMode="auto">
          <a:xfrm>
            <a:off x="1187450" y="476250"/>
            <a:ext cx="6840538"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_tradnl" sz="2400" dirty="0">
                <a:latin typeface="Arial" pitchFamily="34" charset="0"/>
                <a:cs typeface="Arial" pitchFamily="34" charset="0"/>
              </a:rPr>
              <a:t>Factores que afectan la tensión de circuito abierto de un </a:t>
            </a:r>
            <a:r>
              <a:rPr lang="es-ES_tradnl" sz="2400" dirty="0" smtClean="0">
                <a:latin typeface="Arial" pitchFamily="34" charset="0"/>
                <a:cs typeface="Arial" pitchFamily="34" charset="0"/>
              </a:rPr>
              <a:t>módulo </a:t>
            </a:r>
            <a:r>
              <a:rPr lang="es-ES_tradnl" sz="2400" dirty="0">
                <a:latin typeface="Arial" pitchFamily="34" charset="0"/>
                <a:cs typeface="Arial" pitchFamily="34" charset="0"/>
              </a:rPr>
              <a:t>fotovoltaico</a:t>
            </a:r>
            <a:endParaRPr lang="es-ES" sz="2400" dirty="0">
              <a:solidFill>
                <a:srgbClr val="FF0000"/>
              </a:solidFill>
              <a:latin typeface="Arial" pitchFamily="34" charset="0"/>
              <a:cs typeface="Arial" pitchFamily="34" charset="0"/>
            </a:endParaRPr>
          </a:p>
        </p:txBody>
      </p:sp>
      <p:sp>
        <p:nvSpPr>
          <p:cNvPr id="14343" name="Rectangle 3"/>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dirty="0"/>
          </a:p>
        </p:txBody>
      </p:sp>
      <p:sp>
        <p:nvSpPr>
          <p:cNvPr id="14344" name="Rectangle 4"/>
          <p:cNvSpPr>
            <a:spLocks noChangeArrowheads="1"/>
          </p:cNvSpPr>
          <p:nvPr/>
        </p:nvSpPr>
        <p:spPr bwMode="auto">
          <a:xfrm>
            <a:off x="304800" y="3048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14345" name="1 Rectángulo"/>
          <p:cNvSpPr>
            <a:spLocks noChangeArrowheads="1"/>
          </p:cNvSpPr>
          <p:nvPr/>
        </p:nvSpPr>
        <p:spPr bwMode="auto">
          <a:xfrm>
            <a:off x="1093788" y="1568450"/>
            <a:ext cx="7037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MX" sz="2000" dirty="0" smtClean="0">
                <a:solidFill>
                  <a:schemeClr val="tx1"/>
                </a:solidFill>
                <a:latin typeface="Arial" charset="0"/>
                <a:cs typeface="Arial" charset="0"/>
              </a:rPr>
              <a:t>Temperatura</a:t>
            </a:r>
            <a:endParaRPr lang="es-EC" sz="2000" dirty="0">
              <a:solidFill>
                <a:schemeClr val="tx1"/>
              </a:solidFill>
              <a:latin typeface="Arial" charset="0"/>
              <a:cs typeface="Arial" charset="0"/>
            </a:endParaRPr>
          </a:p>
        </p:txBody>
      </p:sp>
      <p:sp>
        <p:nvSpPr>
          <p:cNvPr id="14346" name="Text Box 33"/>
          <p:cNvSpPr txBox="1">
            <a:spLocks noChangeArrowheads="1"/>
          </p:cNvSpPr>
          <p:nvPr/>
        </p:nvSpPr>
        <p:spPr bwMode="auto">
          <a:xfrm>
            <a:off x="7379197" y="2221882"/>
            <a:ext cx="576262"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chemeClr val="tx1"/>
                </a:solidFill>
                <a:latin typeface="Arial" charset="0"/>
              </a:rPr>
              <a:t>(</a:t>
            </a:r>
            <a:r>
              <a:rPr lang="es-ES" sz="1600" dirty="0">
                <a:solidFill>
                  <a:schemeClr val="tx1"/>
                </a:solidFill>
                <a:latin typeface="Arial" charset="0"/>
              </a:rPr>
              <a:t>7</a:t>
            </a:r>
            <a:r>
              <a:rPr lang="es-ES" sz="1600" dirty="0" smtClean="0">
                <a:solidFill>
                  <a:schemeClr val="tx1"/>
                </a:solidFill>
                <a:latin typeface="Arial" charset="0"/>
              </a:rPr>
              <a:t>)</a:t>
            </a:r>
            <a:endParaRPr lang="es-ES" sz="1600" dirty="0">
              <a:solidFill>
                <a:schemeClr val="tx1"/>
              </a:solidFill>
              <a:latin typeface="Arial"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3" name="2 Objeto"/>
          <p:cNvGraphicFramePr>
            <a:graphicFrameLocks noChangeAspect="1"/>
          </p:cNvGraphicFramePr>
          <p:nvPr>
            <p:extLst>
              <p:ext uri="{D42A27DB-BD31-4B8C-83A1-F6EECF244321}">
                <p14:modId xmlns:p14="http://schemas.microsoft.com/office/powerpoint/2010/main" val="1163371525"/>
              </p:ext>
            </p:extLst>
          </p:nvPr>
        </p:nvGraphicFramePr>
        <p:xfrm>
          <a:off x="1619672" y="2209888"/>
          <a:ext cx="5184576" cy="422447"/>
        </p:xfrm>
        <a:graphic>
          <a:graphicData uri="http://schemas.openxmlformats.org/presentationml/2006/ole">
            <mc:AlternateContent xmlns:mc="http://schemas.openxmlformats.org/markup-compatibility/2006">
              <mc:Choice xmlns:v="urn:schemas-microsoft-com:vml" Requires="v">
                <p:oleObj spid="_x0000_s44235" name="Ecuación" r:id="rId4" imgW="2565400" imgH="228600" progId="Equation.3">
                  <p:embed/>
                </p:oleObj>
              </mc:Choice>
              <mc:Fallback>
                <p:oleObj name="Ecuación" r:id="rId4" imgW="2565400" imgH="2286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2209888"/>
                        <a:ext cx="5184576" cy="422447"/>
                      </a:xfrm>
                      <a:prstGeom prst="rect">
                        <a:avLst/>
                      </a:prstGeom>
                      <a:noFill/>
                    </p:spPr>
                  </p:pic>
                </p:oleObj>
              </mc:Fallback>
            </mc:AlternateContent>
          </a:graphicData>
        </a:graphic>
      </p:graphicFrame>
      <p:sp>
        <p:nvSpPr>
          <p:cNvPr id="4" name="Rectangle 4"/>
          <p:cNvSpPr>
            <a:spLocks noChangeArrowheads="1"/>
          </p:cNvSpPr>
          <p:nvPr/>
        </p:nvSpPr>
        <p:spPr bwMode="auto">
          <a:xfrm>
            <a:off x="827076" y="2852936"/>
            <a:ext cx="727280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spcBef>
                <a:spcPct val="0"/>
              </a:spcBef>
            </a:pPr>
            <a:r>
              <a:rPr kumimoji="0" lang="es-ES_tradnl"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La tensión de circuito abierto de una célula solar disminuye apreciablemente con el aumento de la temperatura, de manera lineal y con un valor del coeficiente </a:t>
            </a:r>
            <a:r>
              <a:rPr kumimoji="0" lang="el-GR" sz="2000" b="0" i="1" u="none" strike="noStrike" cap="none" normalizeH="0" baseline="0" dirty="0" smtClean="0">
                <a:ln>
                  <a:noFill/>
                </a:ln>
                <a:solidFill>
                  <a:schemeClr val="tx1"/>
                </a:solidFill>
                <a:effectLst/>
                <a:latin typeface="Arial" pitchFamily="34" charset="0"/>
                <a:ea typeface="Calibri" pitchFamily="34" charset="0"/>
                <a:cs typeface="Arial" pitchFamily="34" charset="0"/>
              </a:rPr>
              <a:t>β</a:t>
            </a:r>
            <a:r>
              <a:rPr kumimoji="0" lang="en-US" sz="2000" b="0"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lang="es-ES_tradnl" sz="2000" b="0" dirty="0" smtClean="0">
                <a:solidFill>
                  <a:schemeClr val="tx1"/>
                </a:solidFill>
                <a:latin typeface="Arial" pitchFamily="34" charset="0"/>
                <a:ea typeface="Calibri" pitchFamily="34" charset="0"/>
                <a:cs typeface="Arial" pitchFamily="34" charset="0"/>
              </a:rPr>
              <a:t>de </a:t>
            </a:r>
            <a:r>
              <a:rPr lang="es-ES_tradnl" sz="2000" b="0" dirty="0">
                <a:solidFill>
                  <a:schemeClr val="tx1"/>
                </a:solidFill>
                <a:latin typeface="Arial" pitchFamily="34" charset="0"/>
                <a:ea typeface="Calibri" pitchFamily="34" charset="0"/>
                <a:cs typeface="Arial" pitchFamily="34" charset="0"/>
              </a:rPr>
              <a:t>-2.3 mV/ºC, para células de silicio. Para un modulo fotovoltaico, el valor de la tensión es el de una célula multiplicada por el número de células en </a:t>
            </a:r>
            <a:r>
              <a:rPr lang="es-ES_tradnl" sz="2000" b="0" dirty="0" smtClean="0">
                <a:solidFill>
                  <a:schemeClr val="tx1"/>
                </a:solidFill>
                <a:latin typeface="Arial" pitchFamily="34" charset="0"/>
                <a:ea typeface="Calibri" pitchFamily="34" charset="0"/>
                <a:cs typeface="Arial" pitchFamily="34" charset="0"/>
              </a:rPr>
              <a:t>serie.</a:t>
            </a:r>
            <a:endParaRPr lang="es-ES_tradnl" sz="2000" b="0" dirty="0">
              <a:solidFill>
                <a:schemeClr val="tx1"/>
              </a:solidFill>
              <a:latin typeface="Arial" pitchFamily="34" charset="0"/>
              <a:cs typeface="Arial" pitchFamily="34" charset="0"/>
            </a:endParaRPr>
          </a:p>
        </p:txBody>
      </p:sp>
      <p:graphicFrame>
        <p:nvGraphicFramePr>
          <p:cNvPr id="5" name="4 Objeto"/>
          <p:cNvGraphicFramePr>
            <a:graphicFrameLocks noChangeAspect="1"/>
          </p:cNvGraphicFramePr>
          <p:nvPr/>
        </p:nvGraphicFramePr>
        <p:xfrm>
          <a:off x="0" y="457200"/>
          <a:ext cx="171450" cy="209550"/>
        </p:xfrm>
        <a:graphic>
          <a:graphicData uri="http://schemas.openxmlformats.org/presentationml/2006/ole">
            <mc:AlternateContent xmlns:mc="http://schemas.openxmlformats.org/markup-compatibility/2006">
              <mc:Choice xmlns:v="urn:schemas-microsoft-com:vml" Requires="v">
                <p:oleObj spid="_x0000_s44236" name="Ecuación" r:id="rId6" imgW="152268" imgH="203024" progId="Equation.3">
                  <p:embed/>
                </p:oleObj>
              </mc:Choice>
              <mc:Fallback>
                <p:oleObj name="Ecuación" r:id="rId6" imgW="152268" imgH="203024"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57200"/>
                        <a:ext cx="171450" cy="209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a:spLocks noChangeArrowheads="1"/>
          </p:cNvSpPr>
          <p:nvPr/>
        </p:nvSpPr>
        <p:spPr bwMode="auto">
          <a:xfrm>
            <a:off x="1259632" y="3325634"/>
            <a:ext cx="64076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s-ES_tradnl"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7" descr="ES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a:solidFill>
                  <a:srgbClr val="00B050"/>
                </a:solidFill>
                <a:latin typeface="Arial" charset="0"/>
              </a:rPr>
              <a:t>ESPE</a:t>
            </a:r>
          </a:p>
        </p:txBody>
      </p:sp>
      <p:sp>
        <p:nvSpPr>
          <p:cNvPr id="15365" name="Rectangle 35"/>
          <p:cNvSpPr>
            <a:spLocks noChangeArrowheads="1"/>
          </p:cNvSpPr>
          <p:nvPr/>
        </p:nvSpPr>
        <p:spPr bwMode="auto">
          <a:xfrm>
            <a:off x="152400" y="1524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s-EC" dirty="0"/>
          </a:p>
        </p:txBody>
      </p:sp>
      <p:sp>
        <p:nvSpPr>
          <p:cNvPr id="15366"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15367" name="Text Box 4"/>
          <p:cNvSpPr txBox="1">
            <a:spLocks noChangeArrowheads="1"/>
          </p:cNvSpPr>
          <p:nvPr/>
        </p:nvSpPr>
        <p:spPr bwMode="auto">
          <a:xfrm>
            <a:off x="1151731" y="367477"/>
            <a:ext cx="6840538"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_tradnl" sz="2400" dirty="0">
                <a:latin typeface="Arial" pitchFamily="34" charset="0"/>
                <a:cs typeface="Arial" pitchFamily="34" charset="0"/>
              </a:rPr>
              <a:t>Factores que afectan la tensión de circuito abierto de un </a:t>
            </a:r>
            <a:r>
              <a:rPr lang="es-ES_tradnl" sz="2400" dirty="0" smtClean="0">
                <a:latin typeface="Arial" pitchFamily="34" charset="0"/>
                <a:cs typeface="Arial" pitchFamily="34" charset="0"/>
              </a:rPr>
              <a:t>módulo </a:t>
            </a:r>
            <a:r>
              <a:rPr lang="es-ES_tradnl" sz="2400" dirty="0">
                <a:latin typeface="Arial" pitchFamily="34" charset="0"/>
                <a:cs typeface="Arial" pitchFamily="34" charset="0"/>
              </a:rPr>
              <a:t>fotovoltaico</a:t>
            </a:r>
            <a:endParaRPr lang="es-ES" sz="2400" dirty="0">
              <a:latin typeface="Arial" pitchFamily="34" charset="0"/>
              <a:cs typeface="Arial" pitchFamily="34" charset="0"/>
            </a:endParaRPr>
          </a:p>
        </p:txBody>
      </p:sp>
      <p:sp>
        <p:nvSpPr>
          <p:cNvPr id="15370" name="Text Box 33"/>
          <p:cNvSpPr txBox="1">
            <a:spLocks noChangeArrowheads="1"/>
          </p:cNvSpPr>
          <p:nvPr/>
        </p:nvSpPr>
        <p:spPr bwMode="auto">
          <a:xfrm>
            <a:off x="7380114" y="2204864"/>
            <a:ext cx="5762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chemeClr val="tx1"/>
                </a:solidFill>
                <a:latin typeface="Arial" charset="0"/>
              </a:rPr>
              <a:t>(</a:t>
            </a:r>
            <a:r>
              <a:rPr lang="es-ES" sz="1600" dirty="0">
                <a:solidFill>
                  <a:schemeClr val="tx1"/>
                </a:solidFill>
                <a:latin typeface="Arial" charset="0"/>
              </a:rPr>
              <a:t>8</a:t>
            </a:r>
            <a:r>
              <a:rPr lang="es-ES" sz="1600" dirty="0" smtClean="0">
                <a:solidFill>
                  <a:schemeClr val="tx1"/>
                </a:solidFill>
                <a:latin typeface="Arial" charset="0"/>
              </a:rPr>
              <a:t>)</a:t>
            </a:r>
            <a:endParaRPr lang="es-ES" sz="1600" dirty="0">
              <a:solidFill>
                <a:schemeClr val="tx1"/>
              </a:solidFill>
              <a:latin typeface="Arial" charset="0"/>
            </a:endParaRPr>
          </a:p>
        </p:txBody>
      </p:sp>
      <p:sp>
        <p:nvSpPr>
          <p:cNvPr id="2" name="1 CuadroTexto"/>
          <p:cNvSpPr txBox="1"/>
          <p:nvPr/>
        </p:nvSpPr>
        <p:spPr>
          <a:xfrm>
            <a:off x="1259632" y="1360572"/>
            <a:ext cx="2880320" cy="400110"/>
          </a:xfrm>
          <a:prstGeom prst="rect">
            <a:avLst/>
          </a:prstGeom>
          <a:noFill/>
        </p:spPr>
        <p:txBody>
          <a:bodyPr wrap="square" rtlCol="0">
            <a:spAutoFit/>
          </a:bodyPr>
          <a:lstStyle/>
          <a:p>
            <a:pPr algn="l"/>
            <a:r>
              <a:rPr lang="en-US" sz="2000" dirty="0" smtClean="0">
                <a:solidFill>
                  <a:schemeClr val="tx1"/>
                </a:solidFill>
                <a:latin typeface="Arial" pitchFamily="34" charset="0"/>
                <a:cs typeface="Arial" pitchFamily="34" charset="0"/>
              </a:rPr>
              <a:t>Irradiancia</a:t>
            </a:r>
            <a:endParaRPr lang="en-US" sz="2000" dirty="0">
              <a:solidFill>
                <a:schemeClr val="tx1"/>
              </a:solidFill>
              <a:latin typeface="Arial" pitchFamily="34" charset="0"/>
              <a:cs typeface="Arial" pitchFamily="34" charset="0"/>
            </a:endParaRPr>
          </a:p>
        </p:txBody>
      </p:sp>
      <p:sp>
        <p:nvSpPr>
          <p:cNvPr id="3" name="2 Rectángulo"/>
          <p:cNvSpPr/>
          <p:nvPr/>
        </p:nvSpPr>
        <p:spPr>
          <a:xfrm>
            <a:off x="1187450" y="3068960"/>
            <a:ext cx="6858000" cy="2246769"/>
          </a:xfrm>
          <a:prstGeom prst="rect">
            <a:avLst/>
          </a:prstGeom>
        </p:spPr>
        <p:txBody>
          <a:bodyPr wrap="square">
            <a:spAutoFit/>
          </a:bodyPr>
          <a:lstStyle/>
          <a:p>
            <a:pPr algn="just">
              <a:spcBef>
                <a:spcPts val="0"/>
              </a:spcBef>
            </a:pPr>
            <a:r>
              <a:rPr lang="es-ES_tradnl" sz="2000" b="0" i="1" dirty="0" smtClean="0">
                <a:solidFill>
                  <a:schemeClr val="tx1"/>
                </a:solidFill>
                <a:latin typeface="Arial" pitchFamily="34" charset="0"/>
                <a:cs typeface="Arial" pitchFamily="34" charset="0"/>
              </a:rPr>
              <a:t>V</a:t>
            </a:r>
            <a:r>
              <a:rPr lang="es-ES_tradnl" sz="1400" b="0" i="1" dirty="0" smtClean="0">
                <a:solidFill>
                  <a:schemeClr val="tx1"/>
                </a:solidFill>
                <a:latin typeface="Arial" pitchFamily="34" charset="0"/>
                <a:cs typeface="Arial" pitchFamily="34" charset="0"/>
              </a:rPr>
              <a:t>oc1</a:t>
            </a:r>
            <a:r>
              <a:rPr lang="es-ES_tradnl" sz="2000" b="0" dirty="0" smtClean="0">
                <a:solidFill>
                  <a:schemeClr val="tx1"/>
                </a:solidFill>
                <a:latin typeface="Arial" pitchFamily="34" charset="0"/>
                <a:cs typeface="Arial" pitchFamily="34" charset="0"/>
              </a:rPr>
              <a:t>, </a:t>
            </a:r>
            <a:r>
              <a:rPr lang="es-ES_tradnl" sz="2000" b="0" dirty="0">
                <a:solidFill>
                  <a:schemeClr val="tx1"/>
                </a:solidFill>
                <a:latin typeface="Arial" pitchFamily="34" charset="0"/>
                <a:cs typeface="Arial" pitchFamily="34" charset="0"/>
              </a:rPr>
              <a:t>v</a:t>
            </a:r>
            <a:r>
              <a:rPr lang="es-ES_tradnl" sz="2000" b="0" dirty="0" smtClean="0">
                <a:solidFill>
                  <a:schemeClr val="tx1"/>
                </a:solidFill>
                <a:latin typeface="Arial" pitchFamily="34" charset="0"/>
                <a:cs typeface="Arial" pitchFamily="34" charset="0"/>
              </a:rPr>
              <a:t>alor </a:t>
            </a:r>
            <a:r>
              <a:rPr lang="es-ES_tradnl" sz="2000" b="0" dirty="0">
                <a:solidFill>
                  <a:schemeClr val="tx1"/>
                </a:solidFill>
                <a:latin typeface="Arial" pitchFamily="34" charset="0"/>
                <a:cs typeface="Arial" pitchFamily="34" charset="0"/>
              </a:rPr>
              <a:t>de la tensión de circuito </a:t>
            </a:r>
            <a:r>
              <a:rPr lang="es-ES_tradnl" sz="2000" b="0" dirty="0" smtClean="0">
                <a:solidFill>
                  <a:schemeClr val="tx1"/>
                </a:solidFill>
                <a:latin typeface="Arial" pitchFamily="34" charset="0"/>
                <a:cs typeface="Arial" pitchFamily="34" charset="0"/>
              </a:rPr>
              <a:t>abierto para </a:t>
            </a:r>
            <a:r>
              <a:rPr lang="es-ES_tradnl" sz="2000" b="0" i="1" dirty="0" smtClean="0">
                <a:solidFill>
                  <a:schemeClr val="tx1"/>
                </a:solidFill>
                <a:latin typeface="Arial" pitchFamily="34" charset="0"/>
                <a:cs typeface="Arial" pitchFamily="34" charset="0"/>
              </a:rPr>
              <a:t>E</a:t>
            </a:r>
            <a:r>
              <a:rPr lang="es-ES_tradnl" sz="1400" b="0" i="1" dirty="0" smtClean="0">
                <a:solidFill>
                  <a:schemeClr val="tx1"/>
                </a:solidFill>
                <a:latin typeface="Arial" pitchFamily="34" charset="0"/>
                <a:cs typeface="Arial" pitchFamily="34" charset="0"/>
              </a:rPr>
              <a:t>1</a:t>
            </a:r>
            <a:r>
              <a:rPr lang="es-ES_tradnl" sz="2000" b="0" i="1" dirty="0" smtClean="0">
                <a:solidFill>
                  <a:schemeClr val="tx1"/>
                </a:solidFill>
                <a:latin typeface="Arial" pitchFamily="34" charset="0"/>
                <a:cs typeface="Arial" pitchFamily="34" charset="0"/>
              </a:rPr>
              <a:t>=</a:t>
            </a:r>
            <a:r>
              <a:rPr lang="es-ES_tradnl" sz="1800" b="0" i="1" dirty="0" smtClean="0">
                <a:solidFill>
                  <a:schemeClr val="tx1"/>
                </a:solidFill>
                <a:latin typeface="Arial" pitchFamily="34" charset="0"/>
                <a:cs typeface="Arial" pitchFamily="34" charset="0"/>
              </a:rPr>
              <a:t>1000W/m²</a:t>
            </a:r>
            <a:r>
              <a:rPr lang="es-ES_tradnl" sz="1800" b="0" dirty="0" smtClean="0">
                <a:solidFill>
                  <a:schemeClr val="tx1"/>
                </a:solidFill>
                <a:latin typeface="Arial" pitchFamily="34" charset="0"/>
                <a:cs typeface="Arial" pitchFamily="34" charset="0"/>
              </a:rPr>
              <a:t> </a:t>
            </a:r>
            <a:r>
              <a:rPr lang="es-ES_tradnl" sz="2000" b="0" dirty="0" smtClean="0">
                <a:solidFill>
                  <a:schemeClr val="tx1"/>
                </a:solidFill>
                <a:latin typeface="Arial" pitchFamily="34" charset="0"/>
                <a:cs typeface="Arial" pitchFamily="34" charset="0"/>
              </a:rPr>
              <a:t>.</a:t>
            </a:r>
          </a:p>
          <a:p>
            <a:pPr algn="just">
              <a:spcBef>
                <a:spcPts val="0"/>
              </a:spcBef>
            </a:pPr>
            <a:r>
              <a:rPr lang="es-ES_tradnl" sz="2000" b="0" i="1" dirty="0" smtClean="0">
                <a:solidFill>
                  <a:schemeClr val="tx1"/>
                </a:solidFill>
                <a:latin typeface="Arial" pitchFamily="34" charset="0"/>
                <a:cs typeface="Arial" pitchFamily="34" charset="0"/>
              </a:rPr>
              <a:t>V</a:t>
            </a:r>
            <a:r>
              <a:rPr lang="es-ES_tradnl" sz="1400" b="0" i="1" dirty="0" smtClean="0">
                <a:solidFill>
                  <a:schemeClr val="tx1"/>
                </a:solidFill>
                <a:latin typeface="Arial" pitchFamily="34" charset="0"/>
                <a:cs typeface="Arial" pitchFamily="34" charset="0"/>
              </a:rPr>
              <a:t>oc2</a:t>
            </a:r>
            <a:r>
              <a:rPr lang="es-ES_tradnl" sz="2000" b="0" dirty="0" smtClean="0">
                <a:solidFill>
                  <a:schemeClr val="tx1"/>
                </a:solidFill>
                <a:latin typeface="Arial" pitchFamily="34" charset="0"/>
                <a:cs typeface="Arial" pitchFamily="34" charset="0"/>
              </a:rPr>
              <a:t>, valor de la tensión de circuito abierto para </a:t>
            </a:r>
            <a:r>
              <a:rPr lang="es-ES_tradnl" sz="2000" b="0" dirty="0">
                <a:solidFill>
                  <a:schemeClr val="tx1"/>
                </a:solidFill>
                <a:latin typeface="Arial" pitchFamily="34" charset="0"/>
                <a:cs typeface="Arial" pitchFamily="34" charset="0"/>
              </a:rPr>
              <a:t>la irradiancia especificada ( </a:t>
            </a:r>
            <a:r>
              <a:rPr lang="es-ES_tradnl" sz="2000" b="0" i="1" dirty="0" smtClean="0">
                <a:solidFill>
                  <a:schemeClr val="tx1"/>
                </a:solidFill>
                <a:latin typeface="Arial" pitchFamily="34" charset="0"/>
                <a:cs typeface="Arial" pitchFamily="34" charset="0"/>
              </a:rPr>
              <a:t>E</a:t>
            </a:r>
            <a:r>
              <a:rPr lang="es-ES_tradnl" sz="1400" b="0" i="1" dirty="0" smtClean="0">
                <a:solidFill>
                  <a:schemeClr val="tx1"/>
                </a:solidFill>
                <a:latin typeface="Arial" pitchFamily="34" charset="0"/>
                <a:cs typeface="Arial" pitchFamily="34" charset="0"/>
              </a:rPr>
              <a:t>2</a:t>
            </a:r>
            <a:r>
              <a:rPr lang="es-ES_tradnl" sz="2000" b="0" dirty="0" smtClean="0">
                <a:solidFill>
                  <a:schemeClr val="tx1"/>
                </a:solidFill>
                <a:latin typeface="Arial" pitchFamily="34" charset="0"/>
                <a:cs typeface="Arial" pitchFamily="34" charset="0"/>
              </a:rPr>
              <a:t> )</a:t>
            </a:r>
          </a:p>
          <a:p>
            <a:pPr algn="just">
              <a:spcBef>
                <a:spcPts val="0"/>
              </a:spcBef>
            </a:pPr>
            <a:endParaRPr lang="en-US" sz="2000" b="0" dirty="0">
              <a:solidFill>
                <a:schemeClr val="tx1"/>
              </a:solidFill>
              <a:latin typeface="Arial" pitchFamily="34" charset="0"/>
              <a:cs typeface="Arial" pitchFamily="34" charset="0"/>
            </a:endParaRPr>
          </a:p>
          <a:p>
            <a:pPr algn="just">
              <a:spcBef>
                <a:spcPts val="0"/>
              </a:spcBef>
            </a:pPr>
            <a:r>
              <a:rPr lang="es-ES_tradnl" sz="2000" b="0" dirty="0">
                <a:solidFill>
                  <a:schemeClr val="tx1"/>
                </a:solidFill>
                <a:latin typeface="Arial" pitchFamily="34" charset="0"/>
                <a:cs typeface="Arial" pitchFamily="34" charset="0"/>
              </a:rPr>
              <a:t>La eficiencia de la célula aumenta con la irradiancia incidente, debido fundamentalmente al aumento </a:t>
            </a:r>
            <a:r>
              <a:rPr lang="es-ES_tradnl" sz="2000" b="0" dirty="0" smtClean="0">
                <a:solidFill>
                  <a:schemeClr val="tx1"/>
                </a:solidFill>
                <a:latin typeface="Arial" pitchFamily="34" charset="0"/>
                <a:cs typeface="Arial" pitchFamily="34" charset="0"/>
              </a:rPr>
              <a:t>de </a:t>
            </a:r>
            <a:r>
              <a:rPr lang="es-ES_tradnl" sz="2000" b="0" i="1" dirty="0" smtClean="0">
                <a:solidFill>
                  <a:schemeClr val="tx1"/>
                </a:solidFill>
                <a:latin typeface="Arial" pitchFamily="34" charset="0"/>
                <a:cs typeface="Arial" pitchFamily="34" charset="0"/>
              </a:rPr>
              <a:t>V</a:t>
            </a:r>
            <a:r>
              <a:rPr lang="es-ES_tradnl" sz="1400" b="0" i="1" dirty="0" smtClean="0">
                <a:solidFill>
                  <a:schemeClr val="tx1"/>
                </a:solidFill>
                <a:latin typeface="Arial" pitchFamily="34" charset="0"/>
                <a:cs typeface="Arial" pitchFamily="34" charset="0"/>
              </a:rPr>
              <a:t>oc</a:t>
            </a:r>
            <a:r>
              <a:rPr lang="es-ES_tradnl" sz="2000" b="0" dirty="0" smtClean="0">
                <a:solidFill>
                  <a:schemeClr val="tx1"/>
                </a:solidFill>
                <a:latin typeface="Arial" pitchFamily="34" charset="0"/>
                <a:cs typeface="Arial" pitchFamily="34" charset="0"/>
              </a:rPr>
              <a:t>.</a:t>
            </a:r>
            <a:endParaRPr lang="en-US" sz="2000" b="0" dirty="0">
              <a:solidFill>
                <a:schemeClr val="tx1"/>
              </a:solidFill>
              <a:latin typeface="Arial" pitchFamily="34" charset="0"/>
              <a:cs typeface="Arial" pitchFamily="34" charset="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5" name="4 Objeto"/>
          <p:cNvGraphicFramePr>
            <a:graphicFrameLocks noChangeAspect="1"/>
          </p:cNvGraphicFramePr>
          <p:nvPr>
            <p:extLst>
              <p:ext uri="{D42A27DB-BD31-4B8C-83A1-F6EECF244321}">
                <p14:modId xmlns:p14="http://schemas.microsoft.com/office/powerpoint/2010/main" val="2036245125"/>
              </p:ext>
            </p:extLst>
          </p:nvPr>
        </p:nvGraphicFramePr>
        <p:xfrm>
          <a:off x="3381270" y="2103847"/>
          <a:ext cx="2470360" cy="538584"/>
        </p:xfrm>
        <a:graphic>
          <a:graphicData uri="http://schemas.openxmlformats.org/presentationml/2006/ole">
            <mc:AlternateContent xmlns:mc="http://schemas.openxmlformats.org/markup-compatibility/2006">
              <mc:Choice xmlns:v="urn:schemas-microsoft-com:vml" Requires="v">
                <p:oleObj spid="_x0000_s45194" name="Ecuación" r:id="rId4" imgW="1676400" imgH="431800" progId="Equation.3">
                  <p:embed/>
                </p:oleObj>
              </mc:Choice>
              <mc:Fallback>
                <p:oleObj name="Ecuación" r:id="rId4" imgW="1676400" imgH="4318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270" y="2103847"/>
                        <a:ext cx="2470360" cy="538584"/>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a:solidFill>
                  <a:srgbClr val="00B050"/>
                </a:solidFill>
                <a:latin typeface="Arial" charset="0"/>
              </a:rPr>
              <a:t>ESPE</a:t>
            </a:r>
          </a:p>
        </p:txBody>
      </p:sp>
      <p:sp>
        <p:nvSpPr>
          <p:cNvPr id="15365" name="Rectangle 35"/>
          <p:cNvSpPr>
            <a:spLocks noChangeArrowheads="1"/>
          </p:cNvSpPr>
          <p:nvPr/>
        </p:nvSpPr>
        <p:spPr bwMode="auto">
          <a:xfrm>
            <a:off x="152400" y="1524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s-EC" dirty="0"/>
          </a:p>
        </p:txBody>
      </p:sp>
      <p:sp>
        <p:nvSpPr>
          <p:cNvPr id="15366"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15367" name="Text Box 4"/>
          <p:cNvSpPr txBox="1">
            <a:spLocks noChangeArrowheads="1"/>
          </p:cNvSpPr>
          <p:nvPr/>
        </p:nvSpPr>
        <p:spPr bwMode="auto">
          <a:xfrm>
            <a:off x="1151731" y="674340"/>
            <a:ext cx="6840538"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ES"/>
            </a:defPPr>
            <a:lvl1pPr eaLnBrk="1" hangingPunct="1">
              <a:defRPr sz="2400">
                <a:latin typeface="Arial" pitchFamily="34" charset="0"/>
                <a:cs typeface="Arial"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algn="ctr" eaLnBrk="0" fontAlgn="base" hangingPunct="0">
              <a:spcBef>
                <a:spcPct val="50000"/>
              </a:spcBef>
              <a:spcAft>
                <a:spcPct val="0"/>
              </a:spcAft>
            </a:lvl6pPr>
            <a:lvl7pPr marL="2971800" indent="-228600" algn="ctr" eaLnBrk="0" fontAlgn="base" hangingPunct="0">
              <a:spcBef>
                <a:spcPct val="50000"/>
              </a:spcBef>
              <a:spcAft>
                <a:spcPct val="0"/>
              </a:spcAft>
            </a:lvl7pPr>
            <a:lvl8pPr marL="3429000" indent="-228600" algn="ctr" eaLnBrk="0" fontAlgn="base" hangingPunct="0">
              <a:spcBef>
                <a:spcPct val="50000"/>
              </a:spcBef>
              <a:spcAft>
                <a:spcPct val="0"/>
              </a:spcAft>
            </a:lvl8pPr>
            <a:lvl9pPr marL="3886200" indent="-228600" algn="ctr" eaLnBrk="0" fontAlgn="base" hangingPunct="0">
              <a:spcBef>
                <a:spcPct val="50000"/>
              </a:spcBef>
              <a:spcAft>
                <a:spcPct val="0"/>
              </a:spcAft>
            </a:lvl9pPr>
          </a:lstStyle>
          <a:p>
            <a:r>
              <a:rPr lang="es-EC" dirty="0"/>
              <a:t>Factor de curva panel  solar fotovoltaico.</a:t>
            </a:r>
            <a:endParaRPr lang="en-US" dirty="0"/>
          </a:p>
        </p:txBody>
      </p:sp>
      <p:sp>
        <p:nvSpPr>
          <p:cNvPr id="15370" name="Text Box 33"/>
          <p:cNvSpPr txBox="1">
            <a:spLocks noChangeArrowheads="1"/>
          </p:cNvSpPr>
          <p:nvPr/>
        </p:nvSpPr>
        <p:spPr bwMode="auto">
          <a:xfrm>
            <a:off x="7452122" y="2804418"/>
            <a:ext cx="5762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chemeClr val="tx1"/>
                </a:solidFill>
                <a:latin typeface="Arial" charset="0"/>
              </a:rPr>
              <a:t>(</a:t>
            </a:r>
            <a:r>
              <a:rPr lang="es-ES" sz="1600" dirty="0">
                <a:solidFill>
                  <a:schemeClr val="tx1"/>
                </a:solidFill>
                <a:latin typeface="Arial" charset="0"/>
              </a:rPr>
              <a:t>9</a:t>
            </a:r>
            <a:r>
              <a:rPr lang="es-ES" sz="1600" dirty="0" smtClean="0">
                <a:solidFill>
                  <a:schemeClr val="tx1"/>
                </a:solidFill>
                <a:latin typeface="Arial" charset="0"/>
              </a:rPr>
              <a:t>)</a:t>
            </a:r>
            <a:endParaRPr lang="es-ES" sz="1600" dirty="0">
              <a:solidFill>
                <a:schemeClr val="tx1"/>
              </a:solidFill>
              <a:latin typeface="Arial" charset="0"/>
            </a:endParaRPr>
          </a:p>
        </p:txBody>
      </p:sp>
      <p:sp>
        <p:nvSpPr>
          <p:cNvPr id="3" name="2 Rectángulo"/>
          <p:cNvSpPr/>
          <p:nvPr/>
        </p:nvSpPr>
        <p:spPr>
          <a:xfrm>
            <a:off x="1187450" y="1412776"/>
            <a:ext cx="6858000" cy="707886"/>
          </a:xfrm>
          <a:prstGeom prst="rect">
            <a:avLst/>
          </a:prstGeom>
        </p:spPr>
        <p:txBody>
          <a:bodyPr wrap="square">
            <a:spAutoFit/>
          </a:bodyPr>
          <a:lstStyle/>
          <a:p>
            <a:pPr algn="just"/>
            <a:r>
              <a:rPr lang="es-EC" sz="2000" b="0" dirty="0">
                <a:solidFill>
                  <a:schemeClr val="tx1"/>
                </a:solidFill>
                <a:latin typeface="Arial" pitchFamily="34" charset="0"/>
                <a:cs typeface="Arial" pitchFamily="34" charset="0"/>
              </a:rPr>
              <a:t> </a:t>
            </a:r>
            <a:r>
              <a:rPr lang="es-EC" sz="2000" b="0" dirty="0" smtClean="0">
                <a:solidFill>
                  <a:schemeClr val="tx1"/>
                </a:solidFill>
                <a:latin typeface="Arial" pitchFamily="34" charset="0"/>
                <a:cs typeface="Arial" pitchFamily="34" charset="0"/>
              </a:rPr>
              <a:t>Fill </a:t>
            </a:r>
            <a:r>
              <a:rPr lang="es-EC" sz="2000" b="0" dirty="0">
                <a:solidFill>
                  <a:schemeClr val="tx1"/>
                </a:solidFill>
                <a:latin typeface="Arial" pitchFamily="34" charset="0"/>
                <a:cs typeface="Arial" pitchFamily="34" charset="0"/>
              </a:rPr>
              <a:t>Factor (FF). También conocido como factor de curva, es una medida de  calidad del panel fotovoltaico. </a:t>
            </a:r>
            <a:endParaRPr lang="en-US" sz="2000" b="0" dirty="0">
              <a:solidFill>
                <a:schemeClr val="tx1"/>
              </a:solidFill>
              <a:latin typeface="Arial" pitchFamily="34" charset="0"/>
              <a:cs typeface="Arial" pitchFamily="34" charset="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mc:AlternateContent xmlns:mc="http://schemas.openxmlformats.org/markup-compatibility/2006" xmlns:a14="http://schemas.microsoft.com/office/drawing/2010/main">
        <mc:Choice Requires="a14">
          <p:sp>
            <p:nvSpPr>
              <p:cNvPr id="6" name="5 Rectángulo"/>
              <p:cNvSpPr/>
              <p:nvPr/>
            </p:nvSpPr>
            <p:spPr>
              <a:xfrm>
                <a:off x="1763688" y="2708920"/>
                <a:ext cx="5184576" cy="4956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s-EC" sz="1400" b="0" smtClean="0">
                          <a:solidFill>
                            <a:schemeClr val="tx1"/>
                          </a:solidFill>
                          <a:latin typeface="Cambria Math"/>
                        </a:rPr>
                        <m:t>FF</m:t>
                      </m:r>
                      <m:r>
                        <a:rPr lang="es-EC" sz="1400" b="0" smtClean="0">
                          <a:solidFill>
                            <a:schemeClr val="tx1"/>
                          </a:solidFill>
                          <a:latin typeface="Cambria Math"/>
                        </a:rPr>
                        <m:t>=</m:t>
                      </m:r>
                      <m:f>
                        <m:fPr>
                          <m:ctrlPr>
                            <a:rPr lang="en-US" sz="1400" b="0" i="1">
                              <a:solidFill>
                                <a:schemeClr val="tx1"/>
                              </a:solidFill>
                              <a:latin typeface="Cambria Math"/>
                            </a:rPr>
                          </m:ctrlPr>
                        </m:fPr>
                        <m:num>
                          <m:r>
                            <m:rPr>
                              <m:sty m:val="p"/>
                            </m:rPr>
                            <a:rPr lang="es-EC" sz="1400" b="0">
                              <a:solidFill>
                                <a:schemeClr val="tx1"/>
                              </a:solidFill>
                              <a:latin typeface="Cambria Math"/>
                            </a:rPr>
                            <m:t>Pmp</m:t>
                          </m:r>
                        </m:num>
                        <m:den>
                          <m:r>
                            <m:rPr>
                              <m:sty m:val="p"/>
                            </m:rPr>
                            <a:rPr lang="es-EC" sz="1400" b="0">
                              <a:solidFill>
                                <a:schemeClr val="tx1"/>
                              </a:solidFill>
                              <a:latin typeface="Cambria Math"/>
                            </a:rPr>
                            <m:t>Isc</m:t>
                          </m:r>
                          <m:r>
                            <a:rPr lang="es-EC" sz="1400" b="0" i="1">
                              <a:solidFill>
                                <a:schemeClr val="tx1"/>
                              </a:solidFill>
                              <a:latin typeface="Cambria Math"/>
                            </a:rPr>
                            <m:t>∗</m:t>
                          </m:r>
                          <m:r>
                            <m:rPr>
                              <m:sty m:val="p"/>
                            </m:rPr>
                            <a:rPr lang="es-EC" sz="1400" b="0">
                              <a:solidFill>
                                <a:schemeClr val="tx1"/>
                              </a:solidFill>
                              <a:latin typeface="Cambria Math"/>
                            </a:rPr>
                            <m:t>Voc</m:t>
                          </m:r>
                        </m:den>
                      </m:f>
                      <m:r>
                        <a:rPr lang="es-EC" sz="1400" b="0">
                          <a:solidFill>
                            <a:schemeClr val="tx1"/>
                          </a:solidFill>
                          <a:latin typeface="Cambria Math"/>
                        </a:rPr>
                        <m:t>=</m:t>
                      </m:r>
                      <m:f>
                        <m:fPr>
                          <m:ctrlPr>
                            <a:rPr lang="en-US" sz="1400" b="0" i="1">
                              <a:solidFill>
                                <a:schemeClr val="tx1"/>
                              </a:solidFill>
                              <a:latin typeface="Cambria Math"/>
                            </a:rPr>
                          </m:ctrlPr>
                        </m:fPr>
                        <m:num>
                          <m:r>
                            <m:rPr>
                              <m:sty m:val="p"/>
                            </m:rPr>
                            <a:rPr lang="es-EC" sz="1400" b="0">
                              <a:solidFill>
                                <a:schemeClr val="tx1"/>
                              </a:solidFill>
                              <a:latin typeface="Cambria Math"/>
                            </a:rPr>
                            <m:t>Imax</m:t>
                          </m:r>
                          <m:r>
                            <a:rPr lang="es-EC" sz="1400" b="0" i="1">
                              <a:solidFill>
                                <a:schemeClr val="tx1"/>
                              </a:solidFill>
                              <a:latin typeface="Cambria Math"/>
                            </a:rPr>
                            <m:t>∗</m:t>
                          </m:r>
                          <m:r>
                            <m:rPr>
                              <m:sty m:val="p"/>
                            </m:rPr>
                            <a:rPr lang="es-EC" sz="1400" b="0">
                              <a:solidFill>
                                <a:schemeClr val="tx1"/>
                              </a:solidFill>
                              <a:latin typeface="Cambria Math"/>
                            </a:rPr>
                            <m:t>Vmax</m:t>
                          </m:r>
                        </m:num>
                        <m:den>
                          <m:r>
                            <m:rPr>
                              <m:sty m:val="p"/>
                            </m:rPr>
                            <a:rPr lang="es-EC" sz="1400" b="0">
                              <a:solidFill>
                                <a:schemeClr val="tx1"/>
                              </a:solidFill>
                              <a:latin typeface="Cambria Math"/>
                            </a:rPr>
                            <m:t>Isc</m:t>
                          </m:r>
                          <m:r>
                            <a:rPr lang="es-EC" sz="1400" b="0" i="1">
                              <a:solidFill>
                                <a:schemeClr val="tx1"/>
                              </a:solidFill>
                              <a:latin typeface="Cambria Math"/>
                            </a:rPr>
                            <m:t>∗</m:t>
                          </m:r>
                          <m:r>
                            <m:rPr>
                              <m:sty m:val="p"/>
                            </m:rPr>
                            <a:rPr lang="es-EC" sz="1400" b="0">
                              <a:solidFill>
                                <a:schemeClr val="tx1"/>
                              </a:solidFill>
                              <a:latin typeface="Cambria Math"/>
                            </a:rPr>
                            <m:t>Voc</m:t>
                          </m:r>
                        </m:den>
                      </m:f>
                    </m:oMath>
                  </m:oMathPara>
                </a14:m>
                <a:endParaRPr lang="en-US" sz="1400" b="0" dirty="0">
                  <a:solidFill>
                    <a:schemeClr val="tx1"/>
                  </a:solidFill>
                  <a:latin typeface="Arial" pitchFamily="34" charset="0"/>
                  <a:cs typeface="Arial" pitchFamily="34" charset="0"/>
                </a:endParaRPr>
              </a:p>
            </p:txBody>
          </p:sp>
        </mc:Choice>
        <mc:Fallback xmlns="">
          <p:sp>
            <p:nvSpPr>
              <p:cNvPr id="6" name="5 Rectángulo"/>
              <p:cNvSpPr>
                <a:spLocks noRot="1" noChangeAspect="1" noMove="1" noResize="1" noEditPoints="1" noAdjustHandles="1" noChangeArrowheads="1" noChangeShapeType="1" noTextEdit="1"/>
              </p:cNvSpPr>
              <p:nvPr/>
            </p:nvSpPr>
            <p:spPr>
              <a:xfrm>
                <a:off x="1763688" y="2708920"/>
                <a:ext cx="5184576" cy="495649"/>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655717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a:solidFill>
                  <a:srgbClr val="00B050"/>
                </a:solidFill>
                <a:latin typeface="Arial" charset="0"/>
              </a:rPr>
              <a:t>ESPE</a:t>
            </a:r>
          </a:p>
        </p:txBody>
      </p:sp>
      <p:sp>
        <p:nvSpPr>
          <p:cNvPr id="15365" name="Rectangle 35"/>
          <p:cNvSpPr>
            <a:spLocks noChangeArrowheads="1"/>
          </p:cNvSpPr>
          <p:nvPr/>
        </p:nvSpPr>
        <p:spPr bwMode="auto">
          <a:xfrm>
            <a:off x="152400" y="1524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s-EC" dirty="0"/>
          </a:p>
        </p:txBody>
      </p:sp>
      <p:sp>
        <p:nvSpPr>
          <p:cNvPr id="15366"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15367" name="Text Box 4"/>
          <p:cNvSpPr txBox="1">
            <a:spLocks noChangeArrowheads="1"/>
          </p:cNvSpPr>
          <p:nvPr/>
        </p:nvSpPr>
        <p:spPr bwMode="auto">
          <a:xfrm>
            <a:off x="990600" y="334873"/>
            <a:ext cx="705485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lvl="1" eaLnBrk="1" hangingPunct="1"/>
            <a:r>
              <a:rPr lang="es-ES_tradnl" sz="2400" dirty="0" smtClean="0">
                <a:latin typeface="Arial" pitchFamily="34" charset="0"/>
                <a:cs typeface="Arial" pitchFamily="34" charset="0"/>
              </a:rPr>
              <a:t>5. PROGRAMAS COMPUTACIONALES, ANÁLISIS DEL RECURSO SOLAR LOCAL</a:t>
            </a:r>
            <a:endParaRPr lang="es-ES" sz="2400" dirty="0">
              <a:latin typeface="Arial" pitchFamily="34" charset="0"/>
              <a:cs typeface="Arial" pitchFamily="34" charset="0"/>
            </a:endParaRPr>
          </a:p>
        </p:txBody>
      </p:sp>
      <p:sp>
        <p:nvSpPr>
          <p:cNvPr id="3" name="2 Rectángulo"/>
          <p:cNvSpPr/>
          <p:nvPr/>
        </p:nvSpPr>
        <p:spPr>
          <a:xfrm>
            <a:off x="1187450" y="1412776"/>
            <a:ext cx="6858000" cy="1631216"/>
          </a:xfrm>
          <a:prstGeom prst="rect">
            <a:avLst/>
          </a:prstGeom>
        </p:spPr>
        <p:txBody>
          <a:bodyPr wrap="square">
            <a:spAutoFit/>
          </a:bodyPr>
          <a:lstStyle/>
          <a:p>
            <a:pPr algn="just"/>
            <a:r>
              <a:rPr lang="es-ES" sz="2000" b="0" dirty="0" smtClean="0">
                <a:solidFill>
                  <a:schemeClr val="tx1"/>
                </a:solidFill>
                <a:latin typeface="Arial"/>
                <a:ea typeface="Calibri"/>
              </a:rPr>
              <a:t>El </a:t>
            </a:r>
            <a:r>
              <a:rPr lang="es-ES" sz="2000" b="0" dirty="0">
                <a:solidFill>
                  <a:schemeClr val="tx1"/>
                </a:solidFill>
                <a:latin typeface="Arial"/>
                <a:ea typeface="Calibri"/>
              </a:rPr>
              <a:t>uso de programas computacionales como 3tier, Insolación del Ecuador, METEONORM versión 5.1, DATOS CENSOLAR, ISOL, en base a la latitud y longitud nos ayudan a manejar variables y comportamiento  del recurso solar.</a:t>
            </a:r>
            <a:endParaRPr lang="en-US" sz="2000" b="0" dirty="0">
              <a:solidFill>
                <a:schemeClr val="tx1"/>
              </a:solidFill>
              <a:latin typeface="Arial" pitchFamily="34" charset="0"/>
              <a:cs typeface="Arial" pitchFamily="34" charset="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1" name="10 Imagen"/>
          <p:cNvPicPr/>
          <p:nvPr/>
        </p:nvPicPr>
        <p:blipFill>
          <a:blip r:embed="rId3" cstate="print"/>
          <a:srcRect/>
          <a:stretch>
            <a:fillRect/>
          </a:stretch>
        </p:blipFill>
        <p:spPr bwMode="auto">
          <a:xfrm>
            <a:off x="1916430" y="2996952"/>
            <a:ext cx="5400040" cy="3091180"/>
          </a:xfrm>
          <a:prstGeom prst="rect">
            <a:avLst/>
          </a:prstGeom>
          <a:noFill/>
          <a:ln w="9525">
            <a:solidFill>
              <a:schemeClr val="tx1">
                <a:lumMod val="95000"/>
                <a:lumOff val="5000"/>
              </a:schemeClr>
            </a:solidFill>
            <a:miter lim="800000"/>
            <a:headEnd/>
            <a:tailEnd/>
          </a:ln>
        </p:spPr>
      </p:pic>
      <p:sp>
        <p:nvSpPr>
          <p:cNvPr id="2" name="1 Rectángulo"/>
          <p:cNvSpPr/>
          <p:nvPr/>
        </p:nvSpPr>
        <p:spPr>
          <a:xfrm>
            <a:off x="2275309" y="6232148"/>
            <a:ext cx="4572000" cy="307777"/>
          </a:xfrm>
          <a:prstGeom prst="rect">
            <a:avLst/>
          </a:prstGeom>
        </p:spPr>
        <p:txBody>
          <a:bodyPr>
            <a:spAutoFit/>
          </a:bodyPr>
          <a:lstStyle/>
          <a:p>
            <a:r>
              <a:rPr lang="es-ES" sz="1400" dirty="0">
                <a:solidFill>
                  <a:schemeClr val="tx1"/>
                </a:solidFill>
                <a:latin typeface="Arial" pitchFamily="34" charset="0"/>
                <a:cs typeface="Arial" pitchFamily="34" charset="0"/>
              </a:rPr>
              <a:t>Figura </a:t>
            </a:r>
            <a:r>
              <a:rPr lang="es-ES" sz="1400" dirty="0" smtClean="0">
                <a:solidFill>
                  <a:schemeClr val="tx1"/>
                </a:solidFill>
                <a:latin typeface="Arial" pitchFamily="34" charset="0"/>
                <a:cs typeface="Arial" pitchFamily="34" charset="0"/>
              </a:rPr>
              <a:t>1.</a:t>
            </a:r>
            <a:r>
              <a:rPr lang="es-ES" sz="1400" b="0" dirty="0" smtClean="0">
                <a:solidFill>
                  <a:schemeClr val="tx1"/>
                </a:solidFill>
                <a:latin typeface="Arial" pitchFamily="34" charset="0"/>
                <a:cs typeface="Arial" pitchFamily="34" charset="0"/>
              </a:rPr>
              <a:t> </a:t>
            </a:r>
            <a:r>
              <a:rPr lang="es-ES" sz="1400" b="0" dirty="0">
                <a:solidFill>
                  <a:schemeClr val="tx1"/>
                </a:solidFill>
                <a:latin typeface="Arial" pitchFamily="34" charset="0"/>
                <a:cs typeface="Arial" pitchFamily="34" charset="0"/>
              </a:rPr>
              <a:t>Radiación global </a:t>
            </a:r>
            <a:r>
              <a:rPr lang="es-ES" sz="1400" b="0" dirty="0" smtClean="0">
                <a:solidFill>
                  <a:schemeClr val="tx1"/>
                </a:solidFill>
                <a:latin typeface="Arial" pitchFamily="34" charset="0"/>
                <a:cs typeface="Arial" pitchFamily="34" charset="0"/>
              </a:rPr>
              <a:t>KWh/m²/day, 3Tier</a:t>
            </a:r>
            <a:endParaRPr lang="es-ES" sz="1400" b="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7589411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a:solidFill>
                  <a:srgbClr val="00B050"/>
                </a:solidFill>
                <a:latin typeface="Arial" charset="0"/>
              </a:rPr>
              <a:t>ESPE</a:t>
            </a:r>
          </a:p>
        </p:txBody>
      </p:sp>
      <p:sp>
        <p:nvSpPr>
          <p:cNvPr id="15365" name="Rectangle 35"/>
          <p:cNvSpPr>
            <a:spLocks noChangeArrowheads="1"/>
          </p:cNvSpPr>
          <p:nvPr/>
        </p:nvSpPr>
        <p:spPr bwMode="auto">
          <a:xfrm>
            <a:off x="152400" y="1524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s-EC" dirty="0"/>
          </a:p>
        </p:txBody>
      </p:sp>
      <p:sp>
        <p:nvSpPr>
          <p:cNvPr id="15366"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15367" name="Text Box 4"/>
          <p:cNvSpPr txBox="1">
            <a:spLocks noChangeArrowheads="1"/>
          </p:cNvSpPr>
          <p:nvPr/>
        </p:nvSpPr>
        <p:spPr bwMode="auto">
          <a:xfrm>
            <a:off x="1141040" y="480502"/>
            <a:ext cx="6840538"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lvl="1" eaLnBrk="1" hangingPunct="1"/>
            <a:r>
              <a:rPr lang="es-ES_tradnl" sz="2400" dirty="0" smtClean="0">
                <a:latin typeface="Arial" pitchFamily="34" charset="0"/>
                <a:cs typeface="Arial" pitchFamily="34" charset="0"/>
              </a:rPr>
              <a:t>Programa </a:t>
            </a:r>
            <a:r>
              <a:rPr lang="es-ES" sz="2400" dirty="0">
                <a:latin typeface="Arial" pitchFamily="34" charset="0"/>
                <a:cs typeface="Arial" pitchFamily="34" charset="0"/>
              </a:rPr>
              <a:t>Insolación del Ecuador</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3" name="12 Imagen"/>
          <p:cNvPicPr/>
          <p:nvPr/>
        </p:nvPicPr>
        <p:blipFill>
          <a:blip r:embed="rId3" cstate="print"/>
          <a:srcRect/>
          <a:stretch>
            <a:fillRect/>
          </a:stretch>
        </p:blipFill>
        <p:spPr bwMode="auto">
          <a:xfrm>
            <a:off x="1861924" y="1477010"/>
            <a:ext cx="5398770" cy="3903980"/>
          </a:xfrm>
          <a:prstGeom prst="rect">
            <a:avLst/>
          </a:prstGeom>
          <a:noFill/>
          <a:ln w="9525">
            <a:solidFill>
              <a:schemeClr val="tx1">
                <a:lumMod val="95000"/>
                <a:lumOff val="5000"/>
              </a:schemeClr>
            </a:solidFill>
            <a:miter lim="800000"/>
            <a:headEnd/>
            <a:tailEnd/>
          </a:ln>
        </p:spPr>
      </p:pic>
      <p:sp>
        <p:nvSpPr>
          <p:cNvPr id="5" name="4 Rectángulo"/>
          <p:cNvSpPr/>
          <p:nvPr/>
        </p:nvSpPr>
        <p:spPr>
          <a:xfrm>
            <a:off x="2123728" y="5473005"/>
            <a:ext cx="4572000" cy="307777"/>
          </a:xfrm>
          <a:prstGeom prst="rect">
            <a:avLst/>
          </a:prstGeom>
        </p:spPr>
        <p:txBody>
          <a:bodyPr>
            <a:spAutoFit/>
          </a:bodyPr>
          <a:lstStyle/>
          <a:p>
            <a:r>
              <a:rPr lang="es-ES" sz="1400" dirty="0">
                <a:solidFill>
                  <a:schemeClr val="tx1"/>
                </a:solidFill>
                <a:latin typeface="Arial" pitchFamily="34" charset="0"/>
                <a:cs typeface="Arial" pitchFamily="34" charset="0"/>
              </a:rPr>
              <a:t>Figura </a:t>
            </a:r>
            <a:r>
              <a:rPr lang="es-ES" sz="1400" dirty="0" smtClean="0">
                <a:solidFill>
                  <a:schemeClr val="tx1"/>
                </a:solidFill>
                <a:latin typeface="Arial" pitchFamily="34" charset="0"/>
                <a:cs typeface="Arial" pitchFamily="34" charset="0"/>
              </a:rPr>
              <a:t>2. </a:t>
            </a:r>
            <a:r>
              <a:rPr lang="es-ES" sz="1400" b="0" dirty="0">
                <a:solidFill>
                  <a:schemeClr val="tx1"/>
                </a:solidFill>
                <a:latin typeface="Arial" pitchFamily="34" charset="0"/>
                <a:cs typeface="Arial" pitchFamily="34" charset="0"/>
              </a:rPr>
              <a:t>Insolación directa, difusa, global KWh/m²/day</a:t>
            </a:r>
          </a:p>
        </p:txBody>
      </p:sp>
    </p:spTree>
    <p:extLst>
      <p:ext uri="{BB962C8B-B14F-4D97-AF65-F5344CB8AC3E}">
        <p14:creationId xmlns:p14="http://schemas.microsoft.com/office/powerpoint/2010/main" val="2016338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a:solidFill>
                  <a:srgbClr val="00B050"/>
                </a:solidFill>
                <a:latin typeface="Arial" charset="0"/>
              </a:rPr>
              <a:t>ESPE</a:t>
            </a:r>
          </a:p>
        </p:txBody>
      </p:sp>
      <p:sp>
        <p:nvSpPr>
          <p:cNvPr id="15365" name="Rectangle 35"/>
          <p:cNvSpPr>
            <a:spLocks noChangeArrowheads="1"/>
          </p:cNvSpPr>
          <p:nvPr/>
        </p:nvSpPr>
        <p:spPr bwMode="auto">
          <a:xfrm>
            <a:off x="152400" y="1524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s-EC" dirty="0"/>
          </a:p>
        </p:txBody>
      </p:sp>
      <p:sp>
        <p:nvSpPr>
          <p:cNvPr id="15366"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15367" name="Text Box 4"/>
          <p:cNvSpPr txBox="1">
            <a:spLocks noChangeArrowheads="1"/>
          </p:cNvSpPr>
          <p:nvPr/>
        </p:nvSpPr>
        <p:spPr bwMode="auto">
          <a:xfrm>
            <a:off x="1204912" y="480502"/>
            <a:ext cx="6103392"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lvl="1" eaLnBrk="1" hangingPunct="1"/>
            <a:r>
              <a:rPr lang="es-ES_tradnl" sz="2400" dirty="0" smtClean="0">
                <a:latin typeface="Arial" pitchFamily="34" charset="0"/>
                <a:cs typeface="Arial" pitchFamily="34" charset="0"/>
              </a:rPr>
              <a:t>Programa ISOL</a:t>
            </a:r>
            <a:endParaRPr lang="es-ES" sz="2400" dirty="0">
              <a:latin typeface="Arial" pitchFamily="34" charset="0"/>
              <a:cs typeface="Arial" pitchFamily="34" charset="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 name="9 Imagen"/>
          <p:cNvPicPr/>
          <p:nvPr/>
        </p:nvPicPr>
        <p:blipFill>
          <a:blip r:embed="rId3" cstate="print"/>
          <a:srcRect/>
          <a:stretch>
            <a:fillRect/>
          </a:stretch>
        </p:blipFill>
        <p:spPr bwMode="auto">
          <a:xfrm>
            <a:off x="990600" y="1916832"/>
            <a:ext cx="3751580" cy="2744470"/>
          </a:xfrm>
          <a:prstGeom prst="rect">
            <a:avLst/>
          </a:prstGeom>
          <a:noFill/>
          <a:ln w="9525">
            <a:solidFill>
              <a:schemeClr val="tx1">
                <a:lumMod val="95000"/>
                <a:lumOff val="5000"/>
              </a:schemeClr>
            </a:solidFill>
            <a:miter lim="800000"/>
            <a:headEnd/>
            <a:tailEnd/>
          </a:ln>
        </p:spPr>
      </p:pic>
      <p:pic>
        <p:nvPicPr>
          <p:cNvPr id="11" name="10 Imagen"/>
          <p:cNvPicPr/>
          <p:nvPr/>
        </p:nvPicPr>
        <p:blipFill>
          <a:blip r:embed="rId4" cstate="print"/>
          <a:srcRect/>
          <a:stretch>
            <a:fillRect/>
          </a:stretch>
        </p:blipFill>
        <p:spPr bwMode="auto">
          <a:xfrm>
            <a:off x="4866203" y="1953979"/>
            <a:ext cx="3738245" cy="2670175"/>
          </a:xfrm>
          <a:prstGeom prst="rect">
            <a:avLst/>
          </a:prstGeom>
          <a:noFill/>
          <a:ln w="9525">
            <a:solidFill>
              <a:schemeClr val="tx1">
                <a:alpha val="50000"/>
              </a:schemeClr>
            </a:solidFill>
            <a:miter lim="800000"/>
            <a:headEnd/>
            <a:tailEnd/>
          </a:ln>
        </p:spPr>
      </p:pic>
      <p:sp>
        <p:nvSpPr>
          <p:cNvPr id="2" name="1 Rectángulo"/>
          <p:cNvSpPr/>
          <p:nvPr/>
        </p:nvSpPr>
        <p:spPr>
          <a:xfrm>
            <a:off x="1169988" y="4718952"/>
            <a:ext cx="7524749" cy="307777"/>
          </a:xfrm>
          <a:prstGeom prst="rect">
            <a:avLst/>
          </a:prstGeom>
        </p:spPr>
        <p:txBody>
          <a:bodyPr wrap="square">
            <a:spAutoFit/>
          </a:bodyPr>
          <a:lstStyle/>
          <a:p>
            <a:r>
              <a:rPr lang="es-ES" sz="1400" dirty="0">
                <a:solidFill>
                  <a:schemeClr val="tx1"/>
                </a:solidFill>
                <a:latin typeface="Arial" pitchFamily="34" charset="0"/>
                <a:cs typeface="Arial" pitchFamily="34" charset="0"/>
              </a:rPr>
              <a:t>Figura</a:t>
            </a:r>
            <a:r>
              <a:rPr lang="es-ES" sz="1400" b="0" dirty="0">
                <a:solidFill>
                  <a:schemeClr val="tx1"/>
                </a:solidFill>
                <a:latin typeface="Arial" pitchFamily="34" charset="0"/>
                <a:cs typeface="Arial" pitchFamily="34" charset="0"/>
              </a:rPr>
              <a:t> </a:t>
            </a:r>
            <a:r>
              <a:rPr lang="es-ES" sz="1400" b="0" dirty="0" smtClean="0">
                <a:solidFill>
                  <a:schemeClr val="tx1"/>
                </a:solidFill>
                <a:latin typeface="Arial" pitchFamily="34" charset="0"/>
                <a:cs typeface="Arial" pitchFamily="34" charset="0"/>
              </a:rPr>
              <a:t>3. </a:t>
            </a:r>
            <a:r>
              <a:rPr lang="es-ES" sz="1400" b="0" dirty="0">
                <a:solidFill>
                  <a:schemeClr val="tx1"/>
                </a:solidFill>
                <a:latin typeface="Arial" pitchFamily="34" charset="0"/>
                <a:cs typeface="Arial" pitchFamily="34" charset="0"/>
              </a:rPr>
              <a:t>Programa ISOL Intensidad de la radiación </a:t>
            </a:r>
            <a:r>
              <a:rPr lang="es-ES" sz="1400" b="0" dirty="0" smtClean="0">
                <a:solidFill>
                  <a:schemeClr val="tx1"/>
                </a:solidFill>
                <a:latin typeface="Arial" pitchFamily="34" charset="0"/>
                <a:cs typeface="Arial" pitchFamily="34" charset="0"/>
              </a:rPr>
              <a:t>solar, ISOL</a:t>
            </a:r>
            <a:endParaRPr lang="es-ES" sz="1400" b="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067720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a:solidFill>
                  <a:srgbClr val="00B050"/>
                </a:solidFill>
                <a:latin typeface="Arial" charset="0"/>
              </a:rPr>
              <a:t>ESPE</a:t>
            </a:r>
          </a:p>
        </p:txBody>
      </p:sp>
      <p:sp>
        <p:nvSpPr>
          <p:cNvPr id="15365" name="Rectangle 35"/>
          <p:cNvSpPr>
            <a:spLocks noChangeArrowheads="1"/>
          </p:cNvSpPr>
          <p:nvPr/>
        </p:nvSpPr>
        <p:spPr bwMode="auto">
          <a:xfrm>
            <a:off x="152400" y="1524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s-EC" dirty="0"/>
          </a:p>
        </p:txBody>
      </p:sp>
      <p:sp>
        <p:nvSpPr>
          <p:cNvPr id="15366"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15367" name="Text Box 4"/>
          <p:cNvSpPr txBox="1">
            <a:spLocks noChangeArrowheads="1"/>
          </p:cNvSpPr>
          <p:nvPr/>
        </p:nvSpPr>
        <p:spPr bwMode="auto">
          <a:xfrm>
            <a:off x="1204912" y="735087"/>
            <a:ext cx="6840538"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lvl="1" eaLnBrk="1" hangingPunct="1"/>
            <a:r>
              <a:rPr lang="es-ES" sz="2400" dirty="0" smtClean="0"/>
              <a:t>6. </a:t>
            </a:r>
            <a:r>
              <a:rPr lang="es-ES" sz="2400" dirty="0"/>
              <a:t>DISEÑO</a:t>
            </a:r>
            <a:r>
              <a:rPr lang="es-ES" sz="2400" dirty="0" smtClean="0"/>
              <a:t> DE ELEMENTOS </a:t>
            </a:r>
            <a:endParaRPr lang="es-ES" sz="2400" dirty="0">
              <a:latin typeface="Arial" pitchFamily="34" charset="0"/>
              <a:cs typeface="Arial" pitchFamily="34" charset="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2" name="11 Imagen"/>
          <p:cNvPicPr/>
          <p:nvPr/>
        </p:nvPicPr>
        <p:blipFill>
          <a:blip r:embed="rId3" cstate="print"/>
          <a:srcRect/>
          <a:stretch>
            <a:fillRect/>
          </a:stretch>
        </p:blipFill>
        <p:spPr bwMode="auto">
          <a:xfrm>
            <a:off x="1754046" y="1772816"/>
            <a:ext cx="5499296" cy="648072"/>
          </a:xfrm>
          <a:prstGeom prst="rect">
            <a:avLst/>
          </a:prstGeom>
          <a:noFill/>
          <a:ln w="9525">
            <a:noFill/>
            <a:miter lim="800000"/>
            <a:headEnd/>
            <a:tailEnd/>
          </a:ln>
        </p:spPr>
      </p:pic>
      <p:sp>
        <p:nvSpPr>
          <p:cNvPr id="3" name="2 Rectángulo"/>
          <p:cNvSpPr/>
          <p:nvPr/>
        </p:nvSpPr>
        <p:spPr>
          <a:xfrm>
            <a:off x="1184274" y="1376030"/>
            <a:ext cx="6875462" cy="307777"/>
          </a:xfrm>
          <a:prstGeom prst="rect">
            <a:avLst/>
          </a:prstGeom>
        </p:spPr>
        <p:txBody>
          <a:bodyPr wrap="square">
            <a:spAutoFit/>
          </a:bodyPr>
          <a:lstStyle/>
          <a:p>
            <a:r>
              <a:rPr lang="es-ES" sz="1400" b="0" dirty="0">
                <a:solidFill>
                  <a:schemeClr val="tx1"/>
                </a:solidFill>
                <a:latin typeface="Arial" pitchFamily="34" charset="0"/>
                <a:cs typeface="Arial" pitchFamily="34" charset="0"/>
              </a:rPr>
              <a:t>Tabla </a:t>
            </a:r>
            <a:r>
              <a:rPr lang="es-ES" sz="1400" b="0" dirty="0" smtClean="0">
                <a:solidFill>
                  <a:schemeClr val="tx1"/>
                </a:solidFill>
                <a:latin typeface="Arial" pitchFamily="34" charset="0"/>
                <a:cs typeface="Arial" pitchFamily="34" charset="0"/>
              </a:rPr>
              <a:t>1: </a:t>
            </a:r>
            <a:r>
              <a:rPr lang="es-ES" sz="1400" b="0" dirty="0">
                <a:solidFill>
                  <a:schemeClr val="tx1"/>
                </a:solidFill>
                <a:latin typeface="Arial" pitchFamily="34" charset="0"/>
                <a:cs typeface="Arial" pitchFamily="34" charset="0"/>
              </a:rPr>
              <a:t>Radiación diaria media mensual</a:t>
            </a:r>
          </a:p>
        </p:txBody>
      </p:sp>
      <p:pic>
        <p:nvPicPr>
          <p:cNvPr id="13" name="12 Imagen"/>
          <p:cNvPicPr/>
          <p:nvPr/>
        </p:nvPicPr>
        <p:blipFill>
          <a:blip r:embed="rId4" cstate="print"/>
          <a:srcRect/>
          <a:stretch>
            <a:fillRect/>
          </a:stretch>
        </p:blipFill>
        <p:spPr bwMode="auto">
          <a:xfrm>
            <a:off x="1844546" y="3100442"/>
            <a:ext cx="5400040" cy="976630"/>
          </a:xfrm>
          <a:prstGeom prst="rect">
            <a:avLst/>
          </a:prstGeom>
          <a:noFill/>
          <a:ln w="9525">
            <a:noFill/>
            <a:miter lim="800000"/>
            <a:headEnd/>
            <a:tailEnd/>
          </a:ln>
        </p:spPr>
      </p:pic>
      <p:sp>
        <p:nvSpPr>
          <p:cNvPr id="5" name="4 Rectángulo"/>
          <p:cNvSpPr/>
          <p:nvPr/>
        </p:nvSpPr>
        <p:spPr>
          <a:xfrm>
            <a:off x="3390228" y="2668850"/>
            <a:ext cx="2243884" cy="307777"/>
          </a:xfrm>
          <a:prstGeom prst="rect">
            <a:avLst/>
          </a:prstGeom>
        </p:spPr>
        <p:txBody>
          <a:bodyPr wrap="none">
            <a:spAutoFit/>
          </a:bodyPr>
          <a:lstStyle/>
          <a:p>
            <a:r>
              <a:rPr lang="es-ES" sz="1400" b="0" dirty="0">
                <a:solidFill>
                  <a:schemeClr val="tx1"/>
                </a:solidFill>
                <a:latin typeface="Arial" pitchFamily="34" charset="0"/>
                <a:cs typeface="Arial" pitchFamily="34" charset="0"/>
              </a:rPr>
              <a:t>Tabla </a:t>
            </a:r>
            <a:r>
              <a:rPr lang="es-ES" sz="1400" b="0" dirty="0" smtClean="0">
                <a:solidFill>
                  <a:schemeClr val="tx1"/>
                </a:solidFill>
                <a:latin typeface="Arial" pitchFamily="34" charset="0"/>
                <a:cs typeface="Arial" pitchFamily="34" charset="0"/>
              </a:rPr>
              <a:t>2: </a:t>
            </a:r>
            <a:r>
              <a:rPr lang="es-ES" sz="1400" b="0" dirty="0">
                <a:solidFill>
                  <a:schemeClr val="tx1"/>
                </a:solidFill>
                <a:latin typeface="Arial" pitchFamily="34" charset="0"/>
                <a:cs typeface="Arial" pitchFamily="34" charset="0"/>
              </a:rPr>
              <a:t>Perfil de potencia</a:t>
            </a:r>
          </a:p>
        </p:txBody>
      </p:sp>
      <p:pic>
        <p:nvPicPr>
          <p:cNvPr id="15" name="14 Imagen"/>
          <p:cNvPicPr/>
          <p:nvPr/>
        </p:nvPicPr>
        <p:blipFill>
          <a:blip r:embed="rId5" cstate="print"/>
          <a:srcRect/>
          <a:stretch>
            <a:fillRect/>
          </a:stretch>
        </p:blipFill>
        <p:spPr bwMode="auto">
          <a:xfrm>
            <a:off x="1832342" y="4622596"/>
            <a:ext cx="5400040" cy="514985"/>
          </a:xfrm>
          <a:prstGeom prst="rect">
            <a:avLst/>
          </a:prstGeom>
          <a:noFill/>
          <a:ln w="9525">
            <a:noFill/>
            <a:miter lim="800000"/>
            <a:headEnd/>
            <a:tailEnd/>
          </a:ln>
        </p:spPr>
      </p:pic>
      <p:sp>
        <p:nvSpPr>
          <p:cNvPr id="6" name="5 Rectángulo"/>
          <p:cNvSpPr/>
          <p:nvPr/>
        </p:nvSpPr>
        <p:spPr>
          <a:xfrm>
            <a:off x="1979712" y="4181018"/>
            <a:ext cx="5166320" cy="307777"/>
          </a:xfrm>
          <a:prstGeom prst="rect">
            <a:avLst/>
          </a:prstGeom>
        </p:spPr>
        <p:txBody>
          <a:bodyPr wrap="square">
            <a:spAutoFit/>
          </a:bodyPr>
          <a:lstStyle/>
          <a:p>
            <a:r>
              <a:rPr lang="es-ES" sz="1400" b="0" dirty="0">
                <a:solidFill>
                  <a:schemeClr val="tx1"/>
                </a:solidFill>
                <a:latin typeface="Arial" pitchFamily="34" charset="0"/>
                <a:cs typeface="Arial" pitchFamily="34" charset="0"/>
              </a:rPr>
              <a:t>Tabla </a:t>
            </a:r>
            <a:r>
              <a:rPr lang="es-ES" sz="1400" b="0" dirty="0" smtClean="0">
                <a:solidFill>
                  <a:schemeClr val="tx1"/>
                </a:solidFill>
                <a:latin typeface="Arial" pitchFamily="34" charset="0"/>
                <a:cs typeface="Arial" pitchFamily="34" charset="0"/>
              </a:rPr>
              <a:t>3: </a:t>
            </a:r>
            <a:r>
              <a:rPr lang="es-ES" sz="1400" b="0" dirty="0">
                <a:solidFill>
                  <a:schemeClr val="tx1"/>
                </a:solidFill>
                <a:latin typeface="Arial" pitchFamily="34" charset="0"/>
                <a:cs typeface="Arial" pitchFamily="34" charset="0"/>
              </a:rPr>
              <a:t>Perfil de demanda  de energía </a:t>
            </a:r>
          </a:p>
        </p:txBody>
      </p:sp>
      <p:pic>
        <p:nvPicPr>
          <p:cNvPr id="17" name="16 Imagen"/>
          <p:cNvPicPr/>
          <p:nvPr/>
        </p:nvPicPr>
        <p:blipFill>
          <a:blip r:embed="rId6" cstate="print"/>
          <a:srcRect/>
          <a:stretch>
            <a:fillRect/>
          </a:stretch>
        </p:blipFill>
        <p:spPr bwMode="auto">
          <a:xfrm>
            <a:off x="1853302" y="5894789"/>
            <a:ext cx="5400040" cy="630555"/>
          </a:xfrm>
          <a:prstGeom prst="rect">
            <a:avLst/>
          </a:prstGeom>
          <a:noFill/>
          <a:ln w="9525">
            <a:noFill/>
            <a:miter lim="800000"/>
            <a:headEnd/>
            <a:tailEnd/>
          </a:ln>
        </p:spPr>
      </p:pic>
      <p:sp>
        <p:nvSpPr>
          <p:cNvPr id="7" name="6 Rectángulo"/>
          <p:cNvSpPr/>
          <p:nvPr/>
        </p:nvSpPr>
        <p:spPr>
          <a:xfrm>
            <a:off x="2217694" y="5164752"/>
            <a:ext cx="4572000" cy="600164"/>
          </a:xfrm>
          <a:prstGeom prst="rect">
            <a:avLst/>
          </a:prstGeom>
        </p:spPr>
        <p:txBody>
          <a:bodyPr>
            <a:spAutoFit/>
          </a:bodyPr>
          <a:lstStyle/>
          <a:p>
            <a:endParaRPr lang="es-ES" sz="1200" b="0" dirty="0" smtClean="0">
              <a:solidFill>
                <a:schemeClr val="tx1"/>
              </a:solidFill>
              <a:latin typeface="Arial" pitchFamily="34" charset="0"/>
              <a:cs typeface="Arial" pitchFamily="34" charset="0"/>
            </a:endParaRPr>
          </a:p>
          <a:p>
            <a:r>
              <a:rPr lang="es-ES" sz="1400" b="0" dirty="0" smtClean="0">
                <a:solidFill>
                  <a:schemeClr val="tx1"/>
                </a:solidFill>
                <a:latin typeface="Arial" pitchFamily="34" charset="0"/>
                <a:cs typeface="Arial" pitchFamily="34" charset="0"/>
              </a:rPr>
              <a:t>Tabla 4: </a:t>
            </a:r>
            <a:r>
              <a:rPr lang="es-ES" sz="1400" b="0" dirty="0">
                <a:solidFill>
                  <a:schemeClr val="tx1"/>
                </a:solidFill>
                <a:latin typeface="Arial" pitchFamily="34" charset="0"/>
                <a:cs typeface="Arial" pitchFamily="34" charset="0"/>
              </a:rPr>
              <a:t>Consumo diario mensual</a:t>
            </a:r>
          </a:p>
        </p:txBody>
      </p:sp>
    </p:spTree>
    <p:extLst>
      <p:ext uri="{BB962C8B-B14F-4D97-AF65-F5344CB8AC3E}">
        <p14:creationId xmlns:p14="http://schemas.microsoft.com/office/powerpoint/2010/main" val="1215495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116013" y="685800"/>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2400" dirty="0">
                <a:latin typeface="Arial" charset="0"/>
              </a:rPr>
              <a:t>CONTENIDO</a:t>
            </a:r>
          </a:p>
        </p:txBody>
      </p:sp>
      <p:sp>
        <p:nvSpPr>
          <p:cNvPr id="3075" name="Text Box 3"/>
          <p:cNvSpPr txBox="1">
            <a:spLocks noChangeArrowheads="1"/>
          </p:cNvSpPr>
          <p:nvPr/>
        </p:nvSpPr>
        <p:spPr bwMode="auto">
          <a:xfrm>
            <a:off x="1259557" y="1340768"/>
            <a:ext cx="5400675" cy="5355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l" eaLnBrk="1" hangingPunct="1"/>
            <a:r>
              <a:rPr lang="es-ES" sz="1800" b="0" dirty="0">
                <a:solidFill>
                  <a:schemeClr val="tx1"/>
                </a:solidFill>
                <a:latin typeface="Arial" charset="0"/>
              </a:rPr>
              <a:t>RESUMEN</a:t>
            </a:r>
          </a:p>
          <a:p>
            <a:pPr algn="l" eaLnBrk="1" hangingPunct="1"/>
            <a:r>
              <a:rPr lang="es-ES" sz="1800" b="0" dirty="0" smtClean="0">
                <a:solidFill>
                  <a:schemeClr val="tx1"/>
                </a:solidFill>
                <a:latin typeface="Arial" charset="0"/>
              </a:rPr>
              <a:t>INTRODUCCI</a:t>
            </a:r>
            <a:r>
              <a:rPr lang="en-US" sz="1800" b="0" dirty="0" smtClean="0">
                <a:solidFill>
                  <a:schemeClr val="tx1"/>
                </a:solidFill>
                <a:latin typeface="Arial" charset="0"/>
              </a:rPr>
              <a:t>Ó</a:t>
            </a:r>
            <a:r>
              <a:rPr lang="es-ES" sz="1800" b="0" dirty="0" smtClean="0">
                <a:solidFill>
                  <a:schemeClr val="tx1"/>
                </a:solidFill>
                <a:latin typeface="Arial" charset="0"/>
              </a:rPr>
              <a:t>N</a:t>
            </a:r>
            <a:endParaRPr lang="es-ES" sz="1800" b="0" dirty="0">
              <a:solidFill>
                <a:schemeClr val="tx1"/>
              </a:solidFill>
              <a:latin typeface="Arial" charset="0"/>
            </a:endParaRPr>
          </a:p>
          <a:p>
            <a:pPr algn="l" eaLnBrk="1" hangingPunct="1">
              <a:buFontTx/>
              <a:buAutoNum type="arabicPeriod"/>
            </a:pPr>
            <a:r>
              <a:rPr lang="es-ES" sz="1800" b="0" dirty="0">
                <a:solidFill>
                  <a:schemeClr val="tx1"/>
                </a:solidFill>
                <a:latin typeface="Arial" charset="0"/>
              </a:rPr>
              <a:t>Antecedentes</a:t>
            </a:r>
          </a:p>
          <a:p>
            <a:pPr algn="l" eaLnBrk="1" hangingPunct="1">
              <a:buFontTx/>
              <a:buAutoNum type="arabicPeriod"/>
            </a:pPr>
            <a:r>
              <a:rPr lang="es-ES" sz="1800" b="0" dirty="0">
                <a:solidFill>
                  <a:schemeClr val="tx1"/>
                </a:solidFill>
                <a:latin typeface="Arial" charset="0"/>
              </a:rPr>
              <a:t>Definición del problema</a:t>
            </a:r>
          </a:p>
          <a:p>
            <a:pPr algn="l" eaLnBrk="1" hangingPunct="1">
              <a:buFontTx/>
              <a:buAutoNum type="arabicPeriod"/>
            </a:pPr>
            <a:r>
              <a:rPr lang="es-ES" sz="1800" b="0" dirty="0">
                <a:solidFill>
                  <a:schemeClr val="tx1"/>
                </a:solidFill>
                <a:latin typeface="Arial" charset="0"/>
              </a:rPr>
              <a:t>Objetivo general</a:t>
            </a:r>
          </a:p>
          <a:p>
            <a:pPr algn="l" eaLnBrk="1" hangingPunct="1">
              <a:buFontTx/>
              <a:buAutoNum type="arabicPeriod"/>
            </a:pPr>
            <a:r>
              <a:rPr lang="es-ES" sz="1800" b="0" dirty="0">
                <a:solidFill>
                  <a:schemeClr val="tx1"/>
                </a:solidFill>
                <a:latin typeface="Arial" charset="0"/>
              </a:rPr>
              <a:t>Fundamentos </a:t>
            </a:r>
            <a:r>
              <a:rPr lang="es-ES" sz="1800" b="0" dirty="0" smtClean="0">
                <a:solidFill>
                  <a:schemeClr val="tx1"/>
                </a:solidFill>
                <a:latin typeface="Arial" charset="0"/>
              </a:rPr>
              <a:t>teóricos</a:t>
            </a:r>
          </a:p>
          <a:p>
            <a:pPr algn="l" eaLnBrk="1" hangingPunct="1">
              <a:buFontTx/>
              <a:buAutoNum type="arabicPeriod"/>
            </a:pPr>
            <a:r>
              <a:rPr lang="es-ES" sz="1800" b="0" dirty="0" smtClean="0">
                <a:solidFill>
                  <a:schemeClr val="tx1"/>
                </a:solidFill>
                <a:latin typeface="Arial" charset="0"/>
              </a:rPr>
              <a:t>Programas computacionales</a:t>
            </a:r>
          </a:p>
          <a:p>
            <a:pPr algn="l" eaLnBrk="1" hangingPunct="1">
              <a:buFontTx/>
              <a:buAutoNum type="arabicPeriod"/>
            </a:pPr>
            <a:r>
              <a:rPr lang="es-ES" sz="1800" b="0" dirty="0" smtClean="0">
                <a:solidFill>
                  <a:schemeClr val="tx1"/>
                </a:solidFill>
                <a:latin typeface="Arial" charset="0"/>
              </a:rPr>
              <a:t>Diseño de elementos</a:t>
            </a:r>
            <a:endParaRPr lang="es-ES" sz="1800" b="0" dirty="0">
              <a:solidFill>
                <a:schemeClr val="tx1"/>
              </a:solidFill>
              <a:latin typeface="Arial" charset="0"/>
            </a:endParaRPr>
          </a:p>
          <a:p>
            <a:pPr algn="l" eaLnBrk="1" hangingPunct="1">
              <a:buFontTx/>
              <a:buAutoNum type="arabicPeriod"/>
            </a:pPr>
            <a:r>
              <a:rPr lang="es-ES" sz="1800" b="0" dirty="0">
                <a:solidFill>
                  <a:schemeClr val="tx1"/>
                </a:solidFill>
                <a:latin typeface="Arial" charset="0"/>
              </a:rPr>
              <a:t>Parte experimental</a:t>
            </a:r>
          </a:p>
          <a:p>
            <a:pPr algn="l" eaLnBrk="1" hangingPunct="1">
              <a:buFontTx/>
              <a:buAutoNum type="arabicPeriod"/>
            </a:pPr>
            <a:r>
              <a:rPr lang="es-ES" sz="1800" b="0" dirty="0" smtClean="0">
                <a:solidFill>
                  <a:schemeClr val="tx1"/>
                </a:solidFill>
                <a:latin typeface="Arial" charset="0"/>
              </a:rPr>
              <a:t>Análisis y </a:t>
            </a:r>
            <a:r>
              <a:rPr lang="es-ES" sz="1800" b="0" dirty="0">
                <a:solidFill>
                  <a:schemeClr val="tx1"/>
                </a:solidFill>
                <a:latin typeface="Arial" charset="0"/>
              </a:rPr>
              <a:t>r</a:t>
            </a:r>
            <a:r>
              <a:rPr lang="es-ES" sz="1800" b="0" dirty="0" smtClean="0">
                <a:solidFill>
                  <a:schemeClr val="tx1"/>
                </a:solidFill>
                <a:latin typeface="Arial" charset="0"/>
              </a:rPr>
              <a:t>esultados </a:t>
            </a:r>
            <a:endParaRPr lang="es-ES" sz="1800" b="0" dirty="0">
              <a:solidFill>
                <a:schemeClr val="tx1"/>
              </a:solidFill>
              <a:latin typeface="Arial" charset="0"/>
            </a:endParaRPr>
          </a:p>
          <a:p>
            <a:pPr algn="l" eaLnBrk="1" hangingPunct="1">
              <a:buFontTx/>
              <a:buAutoNum type="arabicPeriod"/>
            </a:pPr>
            <a:r>
              <a:rPr lang="es-ES" sz="1800" b="0" dirty="0" smtClean="0">
                <a:solidFill>
                  <a:schemeClr val="tx1"/>
                </a:solidFill>
                <a:latin typeface="Arial" charset="0"/>
              </a:rPr>
              <a:t>Conclusiones</a:t>
            </a:r>
          </a:p>
          <a:p>
            <a:pPr algn="l" eaLnBrk="1" hangingPunct="1">
              <a:buFontTx/>
              <a:buAutoNum type="arabicPeriod"/>
            </a:pPr>
            <a:r>
              <a:rPr lang="es-ES" sz="1800" b="0" dirty="0" smtClean="0">
                <a:solidFill>
                  <a:schemeClr val="tx1"/>
                </a:solidFill>
                <a:latin typeface="Arial" charset="0"/>
              </a:rPr>
              <a:t>Recomendaciones</a:t>
            </a:r>
            <a:endParaRPr lang="es-ES" sz="1800" b="0" dirty="0">
              <a:solidFill>
                <a:schemeClr val="tx1"/>
              </a:solidFill>
              <a:latin typeface="Arial" charset="0"/>
            </a:endParaRPr>
          </a:p>
          <a:p>
            <a:pPr algn="l" eaLnBrk="1" hangingPunct="1"/>
            <a:r>
              <a:rPr lang="es-ES" sz="1800" b="0" dirty="0">
                <a:solidFill>
                  <a:schemeClr val="tx1"/>
                </a:solidFill>
                <a:latin typeface="Arial" charset="0"/>
              </a:rPr>
              <a:t>       REFERENCIAS </a:t>
            </a:r>
            <a:r>
              <a:rPr lang="es-ES" sz="1800" b="0" dirty="0" smtClean="0">
                <a:solidFill>
                  <a:schemeClr val="tx1"/>
                </a:solidFill>
                <a:latin typeface="Arial" charset="0"/>
              </a:rPr>
              <a:t>BIBLIOGRÁFICAS </a:t>
            </a:r>
            <a:endParaRPr lang="es-ES" sz="1800" b="0" dirty="0">
              <a:solidFill>
                <a:schemeClr val="tx1"/>
              </a:solidFill>
              <a:latin typeface="Arial" charset="0"/>
            </a:endParaRPr>
          </a:p>
        </p:txBody>
      </p:sp>
      <p:sp>
        <p:nvSpPr>
          <p:cNvPr id="3076" name="Line 6"/>
          <p:cNvSpPr>
            <a:spLocks noChangeShapeType="1"/>
          </p:cNvSpPr>
          <p:nvPr/>
        </p:nvSpPr>
        <p:spPr bwMode="auto">
          <a:xfrm>
            <a:off x="990600" y="1143000"/>
            <a:ext cx="179388" cy="1793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3077"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pic>
        <p:nvPicPr>
          <p:cNvPr id="3078"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a:solidFill>
                  <a:srgbClr val="00B050"/>
                </a:solidFill>
                <a:latin typeface="Arial" charset="0"/>
              </a:rPr>
              <a:t>ESPE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a:solidFill>
                  <a:srgbClr val="00B050"/>
                </a:solidFill>
                <a:latin typeface="Arial" charset="0"/>
              </a:rPr>
              <a:t>ESPE</a:t>
            </a:r>
          </a:p>
        </p:txBody>
      </p:sp>
      <p:sp>
        <p:nvSpPr>
          <p:cNvPr id="15365" name="Rectangle 35"/>
          <p:cNvSpPr>
            <a:spLocks noChangeArrowheads="1"/>
          </p:cNvSpPr>
          <p:nvPr/>
        </p:nvSpPr>
        <p:spPr bwMode="auto">
          <a:xfrm>
            <a:off x="152400" y="1524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s-EC" dirty="0"/>
          </a:p>
        </p:txBody>
      </p:sp>
      <p:sp>
        <p:nvSpPr>
          <p:cNvPr id="15366" name="Line 7"/>
          <p:cNvSpPr>
            <a:spLocks noChangeShapeType="1"/>
          </p:cNvSpPr>
          <p:nvPr/>
        </p:nvSpPr>
        <p:spPr bwMode="auto">
          <a:xfrm>
            <a:off x="1169988" y="119675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5 Rectángulo"/>
          <p:cNvSpPr/>
          <p:nvPr/>
        </p:nvSpPr>
        <p:spPr>
          <a:xfrm>
            <a:off x="931051" y="1372942"/>
            <a:ext cx="6749752" cy="376578"/>
          </a:xfrm>
          <a:prstGeom prst="rect">
            <a:avLst/>
          </a:prstGeom>
        </p:spPr>
        <p:txBody>
          <a:bodyPr wrap="square">
            <a:spAutoFit/>
          </a:bodyPr>
          <a:lstStyle/>
          <a:p>
            <a:pPr>
              <a:lnSpc>
                <a:spcPct val="150000"/>
              </a:lnSpc>
              <a:spcBef>
                <a:spcPts val="0"/>
              </a:spcBef>
              <a:spcAft>
                <a:spcPts val="0"/>
              </a:spcAft>
            </a:pPr>
            <a:r>
              <a:rPr lang="es-ES" sz="1400" b="0" dirty="0">
                <a:solidFill>
                  <a:srgbClr val="000000"/>
                </a:solidFill>
                <a:latin typeface="Arial"/>
                <a:ea typeface="Calibri"/>
              </a:rPr>
              <a:t>Tabla </a:t>
            </a:r>
            <a:r>
              <a:rPr lang="es-ES" sz="1400" b="0" dirty="0" smtClean="0">
                <a:solidFill>
                  <a:srgbClr val="000000"/>
                </a:solidFill>
                <a:latin typeface="Arial"/>
                <a:ea typeface="Calibri"/>
              </a:rPr>
              <a:t>5: </a:t>
            </a:r>
            <a:r>
              <a:rPr lang="es-ES" sz="1400" b="0" dirty="0">
                <a:solidFill>
                  <a:srgbClr val="000000"/>
                </a:solidFill>
                <a:latin typeface="Arial"/>
                <a:ea typeface="Calibri"/>
              </a:rPr>
              <a:t>Producción fotovoltaica y demanda de energía</a:t>
            </a:r>
            <a:endParaRPr lang="es-ES" sz="2000" b="0" dirty="0">
              <a:solidFill>
                <a:srgbClr val="000000"/>
              </a:solidFill>
              <a:effectLst/>
              <a:latin typeface="Times New Roman"/>
              <a:ea typeface="Calibri"/>
            </a:endParaRPr>
          </a:p>
        </p:txBody>
      </p:sp>
      <p:sp>
        <p:nvSpPr>
          <p:cNvPr id="7" name="6 Rectángulo"/>
          <p:cNvSpPr/>
          <p:nvPr/>
        </p:nvSpPr>
        <p:spPr>
          <a:xfrm>
            <a:off x="1187624" y="6309320"/>
            <a:ext cx="6408712" cy="307777"/>
          </a:xfrm>
          <a:prstGeom prst="rect">
            <a:avLst/>
          </a:prstGeom>
        </p:spPr>
        <p:txBody>
          <a:bodyPr wrap="square">
            <a:spAutoFit/>
          </a:bodyPr>
          <a:lstStyle/>
          <a:p>
            <a:r>
              <a:rPr lang="es-ES" sz="1400" dirty="0" smtClean="0">
                <a:solidFill>
                  <a:schemeClr val="tx1"/>
                </a:solidFill>
                <a:latin typeface="Arial" pitchFamily="34" charset="0"/>
                <a:cs typeface="Arial" pitchFamily="34" charset="0"/>
              </a:rPr>
              <a:t>Figura 4.</a:t>
            </a:r>
            <a:r>
              <a:rPr lang="es-ES" sz="1400" b="0" dirty="0" smtClean="0">
                <a:solidFill>
                  <a:schemeClr val="tx1"/>
                </a:solidFill>
                <a:latin typeface="Arial" pitchFamily="34" charset="0"/>
                <a:cs typeface="Arial" pitchFamily="34" charset="0"/>
              </a:rPr>
              <a:t> Perfil </a:t>
            </a:r>
            <a:r>
              <a:rPr lang="es-ES" sz="1400" b="0" dirty="0">
                <a:solidFill>
                  <a:schemeClr val="tx1"/>
                </a:solidFill>
                <a:latin typeface="Arial" pitchFamily="34" charset="0"/>
                <a:cs typeface="Arial" pitchFamily="34" charset="0"/>
              </a:rPr>
              <a:t>de producción y demanda de energía</a:t>
            </a:r>
          </a:p>
        </p:txBody>
      </p:sp>
      <p:pic>
        <p:nvPicPr>
          <p:cNvPr id="19" name="18 Imagen"/>
          <p:cNvPicPr/>
          <p:nvPr/>
        </p:nvPicPr>
        <p:blipFill>
          <a:blip r:embed="rId3" cstate="print"/>
          <a:srcRect/>
          <a:stretch>
            <a:fillRect/>
          </a:stretch>
        </p:blipFill>
        <p:spPr bwMode="auto">
          <a:xfrm>
            <a:off x="1691680" y="1749520"/>
            <a:ext cx="5400040" cy="835025"/>
          </a:xfrm>
          <a:prstGeom prst="rect">
            <a:avLst/>
          </a:prstGeom>
          <a:noFill/>
          <a:ln w="9525">
            <a:noFill/>
            <a:miter lim="800000"/>
            <a:headEnd/>
            <a:tailEnd/>
          </a:ln>
        </p:spPr>
      </p:pic>
      <p:sp>
        <p:nvSpPr>
          <p:cNvPr id="17" name="Text Box 4"/>
          <p:cNvSpPr txBox="1">
            <a:spLocks noChangeArrowheads="1"/>
          </p:cNvSpPr>
          <p:nvPr/>
        </p:nvSpPr>
        <p:spPr bwMode="auto">
          <a:xfrm>
            <a:off x="1204912" y="692696"/>
            <a:ext cx="6840538"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lvl="1" eaLnBrk="1" hangingPunct="1"/>
            <a:r>
              <a:rPr lang="es-ES" sz="2400" dirty="0" smtClean="0"/>
              <a:t>Perfil de Producción y demanda de energía</a:t>
            </a:r>
            <a:endParaRPr lang="es-ES" sz="2400" dirty="0">
              <a:latin typeface="Arial" pitchFamily="34" charset="0"/>
              <a:cs typeface="Arial" pitchFamily="34" charset="0"/>
            </a:endParaRPr>
          </a:p>
        </p:txBody>
      </p:sp>
      <p:pic>
        <p:nvPicPr>
          <p:cNvPr id="21" name="20 Imagen"/>
          <p:cNvPicPr/>
          <p:nvPr/>
        </p:nvPicPr>
        <p:blipFill>
          <a:blip r:embed="rId4" cstate="print"/>
          <a:srcRect/>
          <a:stretch>
            <a:fillRect/>
          </a:stretch>
        </p:blipFill>
        <p:spPr bwMode="auto">
          <a:xfrm>
            <a:off x="1701130" y="2780928"/>
            <a:ext cx="5391150" cy="3533775"/>
          </a:xfrm>
          <a:prstGeom prst="rect">
            <a:avLst/>
          </a:prstGeom>
          <a:noFill/>
          <a:ln w="9525">
            <a:noFill/>
            <a:miter lim="800000"/>
            <a:headEnd/>
            <a:tailEnd/>
          </a:ln>
        </p:spPr>
      </p:pic>
    </p:spTree>
    <p:extLst>
      <p:ext uri="{BB962C8B-B14F-4D97-AF65-F5344CB8AC3E}">
        <p14:creationId xmlns:p14="http://schemas.microsoft.com/office/powerpoint/2010/main" val="10835954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ChangeArrowheads="1"/>
          </p:cNvSpPr>
          <p:nvPr/>
        </p:nvSpPr>
        <p:spPr bwMode="auto">
          <a:xfrm>
            <a:off x="4243388"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16387" name="Rectangle 9"/>
          <p:cNvSpPr>
            <a:spLocks noChangeArrowheads="1"/>
          </p:cNvSpPr>
          <p:nvPr/>
        </p:nvSpPr>
        <p:spPr bwMode="auto">
          <a:xfrm>
            <a:off x="4148138"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16388" name="Rectangle 11"/>
          <p:cNvSpPr>
            <a:spLocks noChangeArrowheads="1"/>
          </p:cNvSpPr>
          <p:nvPr/>
        </p:nvSpPr>
        <p:spPr bwMode="auto">
          <a:xfrm>
            <a:off x="4062413"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16389" name="Rectangle 13"/>
          <p:cNvSpPr>
            <a:spLocks noChangeArrowheads="1"/>
          </p:cNvSpPr>
          <p:nvPr/>
        </p:nvSpPr>
        <p:spPr bwMode="auto">
          <a:xfrm>
            <a:off x="4176713"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16390" name="Rectangle 15"/>
          <p:cNvSpPr>
            <a:spLocks noChangeArrowheads="1"/>
          </p:cNvSpPr>
          <p:nvPr/>
        </p:nvSpPr>
        <p:spPr bwMode="auto">
          <a:xfrm>
            <a:off x="3910013"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16391" name="Rectangle 27"/>
          <p:cNvSpPr>
            <a:spLocks noChangeArrowheads="1"/>
          </p:cNvSpPr>
          <p:nvPr/>
        </p:nvSpPr>
        <p:spPr bwMode="auto">
          <a:xfrm>
            <a:off x="0" y="2695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dirty="0"/>
          </a:p>
        </p:txBody>
      </p:sp>
      <p:sp>
        <p:nvSpPr>
          <p:cNvPr id="16392" name="Rectangle 33"/>
          <p:cNvSpPr>
            <a:spLocks noChangeArrowheads="1"/>
          </p:cNvSpPr>
          <p:nvPr/>
        </p:nvSpPr>
        <p:spPr bwMode="auto">
          <a:xfrm>
            <a:off x="936625" y="1482327"/>
            <a:ext cx="7091363" cy="597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0"/>
              </a:spcBef>
            </a:pPr>
            <a:r>
              <a:rPr lang="es-ES" sz="2000" b="0" dirty="0">
                <a:solidFill>
                  <a:schemeClr val="tx1"/>
                </a:solidFill>
                <a:latin typeface="Arial" charset="0"/>
                <a:cs typeface="Arial" charset="0"/>
              </a:rPr>
              <a:t>CARACTERÍSTICAS DEL </a:t>
            </a:r>
            <a:r>
              <a:rPr lang="es-ES" sz="2000" b="0" dirty="0" smtClean="0">
                <a:solidFill>
                  <a:schemeClr val="tx1"/>
                </a:solidFill>
                <a:latin typeface="Arial" charset="0"/>
                <a:cs typeface="Arial" charset="0"/>
              </a:rPr>
              <a:t>SISTEMA ELECTRICO</a:t>
            </a:r>
            <a:endParaRPr lang="es-ES" sz="2000" b="0" dirty="0">
              <a:solidFill>
                <a:schemeClr val="tx1"/>
              </a:solidFill>
              <a:latin typeface="Arial" charset="0"/>
              <a:cs typeface="Arial" charset="0"/>
            </a:endParaRPr>
          </a:p>
          <a:p>
            <a:pPr algn="l">
              <a:spcBef>
                <a:spcPct val="0"/>
              </a:spcBef>
            </a:pPr>
            <a:endParaRPr lang="es-ES" sz="2000" b="0" dirty="0">
              <a:solidFill>
                <a:schemeClr val="tx1"/>
              </a:solidFill>
              <a:latin typeface="Arial" charset="0"/>
              <a:cs typeface="Arial" charset="0"/>
            </a:endParaRPr>
          </a:p>
          <a:p>
            <a:pPr algn="l">
              <a:spcBef>
                <a:spcPct val="0"/>
              </a:spcBef>
            </a:pPr>
            <a:r>
              <a:rPr lang="es-MX" sz="1800" dirty="0" smtClean="0">
                <a:solidFill>
                  <a:schemeClr val="tx1"/>
                </a:solidFill>
                <a:latin typeface="Arial" charset="0"/>
                <a:cs typeface="Arial" charset="0"/>
              </a:rPr>
              <a:t>Panel fotovoltaico:</a:t>
            </a:r>
            <a:endParaRPr lang="es-EC" sz="1800" dirty="0">
              <a:solidFill>
                <a:schemeClr val="tx1"/>
              </a:solidFill>
              <a:latin typeface="Arial" charset="0"/>
              <a:cs typeface="Arial" charset="0"/>
            </a:endParaRPr>
          </a:p>
          <a:p>
            <a:pPr algn="l">
              <a:spcBef>
                <a:spcPct val="0"/>
              </a:spcBef>
            </a:pPr>
            <a:r>
              <a:rPr lang="es-MX" sz="1800" b="0" dirty="0" smtClean="0">
                <a:solidFill>
                  <a:schemeClr val="tx1"/>
                </a:solidFill>
                <a:latin typeface="Arial" charset="0"/>
                <a:cs typeface="Arial" charset="0"/>
              </a:rPr>
              <a:t>Potencia: 43Wp.</a:t>
            </a:r>
            <a:endParaRPr lang="es-EC" sz="1800" b="0" dirty="0">
              <a:solidFill>
                <a:schemeClr val="tx1"/>
              </a:solidFill>
              <a:latin typeface="Arial" charset="0"/>
              <a:cs typeface="Arial" charset="0"/>
            </a:endParaRPr>
          </a:p>
          <a:p>
            <a:pPr algn="l">
              <a:spcBef>
                <a:spcPct val="0"/>
              </a:spcBef>
            </a:pPr>
            <a:r>
              <a:rPr lang="es-MX" sz="1800" b="0" dirty="0" smtClean="0">
                <a:solidFill>
                  <a:schemeClr val="tx1"/>
                </a:solidFill>
                <a:latin typeface="Arial" charset="0"/>
                <a:cs typeface="Arial" charset="0"/>
              </a:rPr>
              <a:t>Isc: 3,68A.</a:t>
            </a:r>
            <a:endParaRPr lang="es-EC" sz="1800" b="0" dirty="0">
              <a:solidFill>
                <a:schemeClr val="tx1"/>
              </a:solidFill>
              <a:latin typeface="Arial" charset="0"/>
              <a:cs typeface="Arial" charset="0"/>
            </a:endParaRPr>
          </a:p>
          <a:p>
            <a:pPr algn="l">
              <a:spcBef>
                <a:spcPct val="0"/>
              </a:spcBef>
            </a:pPr>
            <a:r>
              <a:rPr lang="es-MX" sz="1800" b="0" dirty="0" smtClean="0">
                <a:solidFill>
                  <a:schemeClr val="tx1"/>
                </a:solidFill>
                <a:latin typeface="Arial" charset="0"/>
                <a:cs typeface="Arial" charset="0"/>
              </a:rPr>
              <a:t>Voc: 20V</a:t>
            </a:r>
            <a:r>
              <a:rPr lang="es-MX" sz="1200" b="0" dirty="0" smtClean="0">
                <a:solidFill>
                  <a:schemeClr val="tx1"/>
                </a:solidFill>
                <a:latin typeface="Arial" charset="0"/>
                <a:cs typeface="Arial" charset="0"/>
              </a:rPr>
              <a:t>DC.</a:t>
            </a:r>
            <a:endParaRPr lang="es-EC" sz="1800" b="0" dirty="0">
              <a:solidFill>
                <a:schemeClr val="tx1"/>
              </a:solidFill>
              <a:latin typeface="Arial" charset="0"/>
              <a:cs typeface="Arial" charset="0"/>
            </a:endParaRPr>
          </a:p>
          <a:p>
            <a:pPr algn="l">
              <a:spcBef>
                <a:spcPct val="0"/>
              </a:spcBef>
            </a:pPr>
            <a:r>
              <a:rPr lang="es-MX" sz="1800" b="0" dirty="0">
                <a:solidFill>
                  <a:schemeClr val="tx1"/>
                </a:solidFill>
                <a:latin typeface="Arial" charset="0"/>
                <a:cs typeface="Arial" charset="0"/>
              </a:rPr>
              <a:t> </a:t>
            </a:r>
            <a:endParaRPr lang="es-EC" sz="1800" b="0" dirty="0">
              <a:solidFill>
                <a:schemeClr val="tx1"/>
              </a:solidFill>
              <a:latin typeface="Arial" charset="0"/>
              <a:cs typeface="Arial" charset="0"/>
            </a:endParaRPr>
          </a:p>
          <a:p>
            <a:pPr algn="l">
              <a:spcBef>
                <a:spcPct val="0"/>
              </a:spcBef>
            </a:pPr>
            <a:r>
              <a:rPr lang="es-MX" sz="1800" dirty="0" smtClean="0">
                <a:solidFill>
                  <a:schemeClr val="tx1"/>
                </a:solidFill>
                <a:latin typeface="Arial" charset="0"/>
                <a:cs typeface="Arial" charset="0"/>
              </a:rPr>
              <a:t>Regulador:</a:t>
            </a:r>
            <a:endParaRPr lang="es-EC" sz="1800" dirty="0">
              <a:solidFill>
                <a:schemeClr val="tx1"/>
              </a:solidFill>
              <a:latin typeface="Arial" charset="0"/>
              <a:cs typeface="Arial" charset="0"/>
            </a:endParaRPr>
          </a:p>
          <a:p>
            <a:pPr algn="l">
              <a:spcBef>
                <a:spcPct val="0"/>
              </a:spcBef>
            </a:pPr>
            <a:r>
              <a:rPr lang="es-MX" sz="1800" b="0" dirty="0" smtClean="0">
                <a:solidFill>
                  <a:schemeClr val="tx1"/>
                </a:solidFill>
                <a:latin typeface="Arial" charset="0"/>
                <a:cs typeface="Arial" charset="0"/>
              </a:rPr>
              <a:t>10A</a:t>
            </a:r>
            <a:r>
              <a:rPr lang="es-MX" sz="1800" b="0" dirty="0">
                <a:solidFill>
                  <a:schemeClr val="tx1"/>
                </a:solidFill>
                <a:latin typeface="Arial" charset="0"/>
                <a:cs typeface="Arial" charset="0"/>
              </a:rPr>
              <a:t>, </a:t>
            </a:r>
            <a:r>
              <a:rPr lang="es-MX" sz="1800" b="0" dirty="0" smtClean="0">
                <a:solidFill>
                  <a:schemeClr val="tx1"/>
                </a:solidFill>
                <a:latin typeface="Arial" charset="0"/>
                <a:cs typeface="Arial" charset="0"/>
              </a:rPr>
              <a:t>12Vdc</a:t>
            </a:r>
          </a:p>
          <a:p>
            <a:pPr algn="l">
              <a:spcBef>
                <a:spcPct val="0"/>
              </a:spcBef>
            </a:pPr>
            <a:r>
              <a:rPr lang="es-MX" sz="1800" b="0" dirty="0" smtClean="0">
                <a:solidFill>
                  <a:schemeClr val="tx1"/>
                </a:solidFill>
                <a:latin typeface="Arial" charset="0"/>
                <a:cs typeface="Arial" charset="0"/>
              </a:rPr>
              <a:t>Operación </a:t>
            </a:r>
            <a:r>
              <a:rPr lang="es-MX" sz="1800" b="0" dirty="0">
                <a:solidFill>
                  <a:schemeClr val="tx1"/>
                </a:solidFill>
                <a:latin typeface="Arial" charset="0"/>
                <a:cs typeface="Arial" charset="0"/>
              </a:rPr>
              <a:t>automática</a:t>
            </a:r>
            <a:endParaRPr lang="es-EC" sz="1800" b="0" dirty="0">
              <a:solidFill>
                <a:schemeClr val="tx1"/>
              </a:solidFill>
              <a:latin typeface="Arial" charset="0"/>
              <a:cs typeface="Arial" charset="0"/>
            </a:endParaRPr>
          </a:p>
          <a:p>
            <a:pPr lvl="0" algn="l">
              <a:spcBef>
                <a:spcPct val="0"/>
              </a:spcBef>
            </a:pPr>
            <a:r>
              <a:rPr lang="es-MX" sz="1800" b="0" dirty="0">
                <a:solidFill>
                  <a:schemeClr val="tx1"/>
                </a:solidFill>
                <a:latin typeface="Arial" charset="0"/>
                <a:cs typeface="Arial" charset="0"/>
              </a:rPr>
              <a:t>Modo de carga PWM</a:t>
            </a:r>
            <a:endParaRPr lang="en-US" sz="1800" b="0" dirty="0">
              <a:solidFill>
                <a:schemeClr val="tx1"/>
              </a:solidFill>
              <a:latin typeface="Arial" charset="0"/>
              <a:cs typeface="Arial" charset="0"/>
            </a:endParaRPr>
          </a:p>
          <a:p>
            <a:pPr lvl="0" algn="l">
              <a:spcBef>
                <a:spcPct val="0"/>
              </a:spcBef>
            </a:pPr>
            <a:r>
              <a:rPr lang="es-MX" sz="1800" b="0" dirty="0">
                <a:solidFill>
                  <a:schemeClr val="tx1"/>
                </a:solidFill>
                <a:latin typeface="Arial" charset="0"/>
                <a:cs typeface="Arial" charset="0"/>
              </a:rPr>
              <a:t>Temperatura compensación </a:t>
            </a:r>
            <a:endParaRPr lang="en-US" sz="1800" b="0" dirty="0">
              <a:solidFill>
                <a:schemeClr val="tx1"/>
              </a:solidFill>
              <a:latin typeface="Arial" charset="0"/>
              <a:cs typeface="Arial" charset="0"/>
            </a:endParaRPr>
          </a:p>
          <a:p>
            <a:pPr lvl="0" algn="l">
              <a:spcBef>
                <a:spcPct val="0"/>
              </a:spcBef>
            </a:pPr>
            <a:r>
              <a:rPr lang="es-MX" sz="1800" b="0" dirty="0">
                <a:solidFill>
                  <a:schemeClr val="tx1"/>
                </a:solidFill>
                <a:latin typeface="Arial" charset="0"/>
                <a:cs typeface="Arial" charset="0"/>
              </a:rPr>
              <a:t>Protección corto circuito</a:t>
            </a:r>
            <a:endParaRPr lang="en-US" sz="1800" b="0" dirty="0">
              <a:solidFill>
                <a:schemeClr val="tx1"/>
              </a:solidFill>
              <a:latin typeface="Arial" charset="0"/>
              <a:cs typeface="Arial" charset="0"/>
            </a:endParaRPr>
          </a:p>
          <a:p>
            <a:pPr algn="l">
              <a:spcBef>
                <a:spcPct val="0"/>
              </a:spcBef>
            </a:pPr>
            <a:r>
              <a:rPr lang="es-MX" sz="1800" b="0" dirty="0">
                <a:solidFill>
                  <a:schemeClr val="tx1"/>
                </a:solidFill>
                <a:latin typeface="Arial" charset="0"/>
                <a:cs typeface="Arial" charset="0"/>
              </a:rPr>
              <a:t>Protección a polaridad </a:t>
            </a:r>
            <a:r>
              <a:rPr lang="es-MX" sz="1800" b="0" dirty="0" smtClean="0">
                <a:solidFill>
                  <a:schemeClr val="tx1"/>
                </a:solidFill>
                <a:latin typeface="Arial" charset="0"/>
                <a:cs typeface="Arial" charset="0"/>
              </a:rPr>
              <a:t>inversa</a:t>
            </a:r>
            <a:endParaRPr lang="es-EC" sz="1800" b="0" dirty="0">
              <a:solidFill>
                <a:schemeClr val="tx1"/>
              </a:solidFill>
              <a:latin typeface="Arial" charset="0"/>
              <a:cs typeface="Arial" charset="0"/>
            </a:endParaRPr>
          </a:p>
          <a:p>
            <a:pPr algn="l">
              <a:spcBef>
                <a:spcPct val="0"/>
              </a:spcBef>
            </a:pPr>
            <a:endParaRPr lang="es-MX" sz="1800" b="0" dirty="0">
              <a:solidFill>
                <a:schemeClr val="tx1"/>
              </a:solidFill>
              <a:latin typeface="Arial" charset="0"/>
              <a:cs typeface="Arial" charset="0"/>
            </a:endParaRPr>
          </a:p>
          <a:p>
            <a:pPr algn="l">
              <a:spcBef>
                <a:spcPct val="0"/>
              </a:spcBef>
            </a:pPr>
            <a:r>
              <a:rPr lang="es-MX" sz="1800" dirty="0">
                <a:solidFill>
                  <a:schemeClr val="tx1"/>
                </a:solidFill>
                <a:latin typeface="Arial" charset="0"/>
                <a:cs typeface="Arial" charset="0"/>
              </a:rPr>
              <a:t>Motor dc:</a:t>
            </a:r>
          </a:p>
          <a:p>
            <a:pPr algn="l">
              <a:spcBef>
                <a:spcPct val="0"/>
              </a:spcBef>
            </a:pPr>
            <a:r>
              <a:rPr lang="es-MX" sz="1800" b="0" dirty="0">
                <a:solidFill>
                  <a:schemeClr val="tx1"/>
                </a:solidFill>
                <a:latin typeface="Arial" charset="0"/>
                <a:cs typeface="Arial" charset="0"/>
              </a:rPr>
              <a:t>+/-12Vdc</a:t>
            </a:r>
          </a:p>
          <a:p>
            <a:pPr algn="l">
              <a:spcBef>
                <a:spcPct val="0"/>
              </a:spcBef>
            </a:pPr>
            <a:endParaRPr lang="es-ES" sz="1800" b="0" dirty="0">
              <a:solidFill>
                <a:schemeClr val="tx1"/>
              </a:solidFill>
              <a:latin typeface="Arial" charset="0"/>
              <a:cs typeface="Arial" charset="0"/>
            </a:endParaRPr>
          </a:p>
          <a:p>
            <a:pPr algn="l">
              <a:spcBef>
                <a:spcPct val="0"/>
              </a:spcBef>
            </a:pPr>
            <a:r>
              <a:rPr lang="es-ES" sz="1800" dirty="0">
                <a:solidFill>
                  <a:schemeClr val="tx1"/>
                </a:solidFill>
                <a:latin typeface="Arial" charset="0"/>
                <a:cs typeface="Arial" charset="0"/>
              </a:rPr>
              <a:t>Medidor de potencia</a:t>
            </a:r>
          </a:p>
          <a:p>
            <a:pPr algn="l">
              <a:spcBef>
                <a:spcPct val="0"/>
              </a:spcBef>
            </a:pPr>
            <a:r>
              <a:rPr lang="es-MX" sz="1800" dirty="0"/>
              <a:t>Tenemos datos de corriente A, voltaje V, Energía Wh, Carga Ah, Potencia en W</a:t>
            </a:r>
            <a:endParaRPr lang="es-EC" sz="1800" b="0" dirty="0">
              <a:solidFill>
                <a:schemeClr val="tx1"/>
              </a:solidFill>
              <a:latin typeface="Arial" charset="0"/>
              <a:cs typeface="Arial" charset="0"/>
            </a:endParaRPr>
          </a:p>
        </p:txBody>
      </p:sp>
      <p:pic>
        <p:nvPicPr>
          <p:cNvPr id="16393"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a:solidFill>
                  <a:srgbClr val="00B050"/>
                </a:solidFill>
                <a:latin typeface="Arial" charset="0"/>
              </a:rPr>
              <a:t>ESPE</a:t>
            </a:r>
          </a:p>
        </p:txBody>
      </p:sp>
      <p:sp>
        <p:nvSpPr>
          <p:cNvPr id="16395"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16396" name="Text Box 2"/>
          <p:cNvSpPr txBox="1">
            <a:spLocks noChangeArrowheads="1"/>
          </p:cNvSpPr>
          <p:nvPr/>
        </p:nvSpPr>
        <p:spPr bwMode="auto">
          <a:xfrm>
            <a:off x="1116013" y="685800"/>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2400" dirty="0" smtClean="0">
                <a:latin typeface="Arial" charset="0"/>
              </a:rPr>
              <a:t>7. </a:t>
            </a:r>
            <a:r>
              <a:rPr lang="es-ES" sz="2400" dirty="0">
                <a:latin typeface="Arial" charset="0"/>
              </a:rPr>
              <a:t>PARTE EXPERIMENTAL</a:t>
            </a:r>
          </a:p>
        </p:txBody>
      </p:sp>
      <p:sp>
        <p:nvSpPr>
          <p:cNvPr id="16397" name="1 Rectángulo"/>
          <p:cNvSpPr>
            <a:spLocks noChangeArrowheads="1"/>
          </p:cNvSpPr>
          <p:nvPr/>
        </p:nvSpPr>
        <p:spPr bwMode="auto">
          <a:xfrm>
            <a:off x="4387404" y="1988840"/>
            <a:ext cx="47211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spcBef>
                <a:spcPct val="0"/>
              </a:spcBef>
            </a:pPr>
            <a:r>
              <a:rPr lang="es-MX" sz="1800" dirty="0" smtClean="0">
                <a:solidFill>
                  <a:schemeClr val="tx1"/>
                </a:solidFill>
                <a:latin typeface="Arial" charset="0"/>
                <a:cs typeface="Arial" charset="0"/>
              </a:rPr>
              <a:t>Batería:</a:t>
            </a:r>
            <a:endParaRPr lang="es-EC" sz="1800" dirty="0">
              <a:solidFill>
                <a:schemeClr val="tx1"/>
              </a:solidFill>
              <a:latin typeface="Arial" charset="0"/>
              <a:cs typeface="Arial" charset="0"/>
            </a:endParaRPr>
          </a:p>
          <a:p>
            <a:pPr algn="l">
              <a:spcBef>
                <a:spcPct val="0"/>
              </a:spcBef>
            </a:pPr>
            <a:r>
              <a:rPr lang="es-ES" sz="1800" b="0" dirty="0" smtClean="0">
                <a:solidFill>
                  <a:schemeClr val="tx1"/>
                </a:solidFill>
                <a:latin typeface="Arial" charset="0"/>
                <a:cs typeface="Arial" charset="0"/>
              </a:rPr>
              <a:t>libre </a:t>
            </a:r>
            <a:r>
              <a:rPr lang="es-ES" sz="1800" b="0" dirty="0">
                <a:solidFill>
                  <a:schemeClr val="tx1"/>
                </a:solidFill>
                <a:latin typeface="Arial" charset="0"/>
                <a:cs typeface="Arial" charset="0"/>
              </a:rPr>
              <a:t>de mantenimiento </a:t>
            </a:r>
            <a:r>
              <a:rPr lang="es-MX" sz="1800" b="0" dirty="0" smtClean="0">
                <a:solidFill>
                  <a:schemeClr val="tx1"/>
                </a:solidFill>
                <a:latin typeface="Arial" charset="0"/>
                <a:cs typeface="Arial" charset="0"/>
              </a:rPr>
              <a:t>12V 12Ah C</a:t>
            </a:r>
            <a:r>
              <a:rPr lang="es-MX" sz="1400" b="0" dirty="0" smtClean="0">
                <a:solidFill>
                  <a:schemeClr val="tx1"/>
                </a:solidFill>
                <a:latin typeface="Arial" charset="0"/>
                <a:cs typeface="Arial" charset="0"/>
              </a:rPr>
              <a:t>20</a:t>
            </a:r>
          </a:p>
          <a:p>
            <a:pPr algn="l">
              <a:spcBef>
                <a:spcPct val="0"/>
              </a:spcBef>
            </a:pPr>
            <a:r>
              <a:rPr lang="es-MX" sz="1800" b="0" dirty="0">
                <a:solidFill>
                  <a:schemeClr val="tx1"/>
                </a:solidFill>
                <a:latin typeface="Arial" charset="0"/>
                <a:cs typeface="Arial" charset="0"/>
              </a:rPr>
              <a:t>certificaciones </a:t>
            </a:r>
            <a:r>
              <a:rPr lang="es-MX" sz="1800" b="0" dirty="0" smtClean="0">
                <a:solidFill>
                  <a:schemeClr val="tx1"/>
                </a:solidFill>
                <a:latin typeface="Arial" charset="0"/>
                <a:cs typeface="Arial" charset="0"/>
              </a:rPr>
              <a:t>UL</a:t>
            </a:r>
            <a:r>
              <a:rPr lang="es-MX" sz="1800" b="0" dirty="0">
                <a:solidFill>
                  <a:schemeClr val="tx1"/>
                </a:solidFill>
                <a:latin typeface="Arial" charset="0"/>
                <a:cs typeface="Arial" charset="0"/>
              </a:rPr>
              <a:t>, TUV, ISO 9001-2000.</a:t>
            </a:r>
            <a:endParaRPr lang="es-EC" sz="1800" b="0" dirty="0">
              <a:solidFill>
                <a:schemeClr val="tx1"/>
              </a:solidFill>
              <a:latin typeface="Arial" charset="0"/>
              <a:cs typeface="Arial" charset="0"/>
            </a:endParaRPr>
          </a:p>
          <a:p>
            <a:pPr algn="l">
              <a:spcBef>
                <a:spcPct val="0"/>
              </a:spcBef>
            </a:pPr>
            <a:r>
              <a:rPr lang="es-MX" sz="1800" b="0" dirty="0">
                <a:solidFill>
                  <a:schemeClr val="tx1"/>
                </a:solidFill>
                <a:latin typeface="Arial" charset="0"/>
                <a:cs typeface="Arial" charset="0"/>
              </a:rPr>
              <a:t> </a:t>
            </a:r>
            <a:endParaRPr lang="es-EC" sz="1800" b="0" dirty="0">
              <a:solidFill>
                <a:schemeClr val="tx1"/>
              </a:solidFill>
              <a:latin typeface="Arial" charset="0"/>
              <a:cs typeface="Arial" charset="0"/>
            </a:endParaRPr>
          </a:p>
          <a:p>
            <a:pPr algn="l">
              <a:spcBef>
                <a:spcPct val="0"/>
              </a:spcBef>
            </a:pPr>
            <a:r>
              <a:rPr lang="es-MX" sz="1800" dirty="0" smtClean="0">
                <a:solidFill>
                  <a:schemeClr val="tx1"/>
                </a:solidFill>
                <a:latin typeface="Arial" charset="0"/>
                <a:cs typeface="Arial" charset="0"/>
              </a:rPr>
              <a:t>Tarjeta de control y potencia:</a:t>
            </a:r>
            <a:endParaRPr lang="es-EC" sz="1800" dirty="0">
              <a:solidFill>
                <a:schemeClr val="tx1"/>
              </a:solidFill>
              <a:latin typeface="Arial" charset="0"/>
              <a:cs typeface="Arial" charset="0"/>
            </a:endParaRPr>
          </a:p>
          <a:p>
            <a:pPr algn="l">
              <a:spcBef>
                <a:spcPct val="0"/>
              </a:spcBef>
            </a:pPr>
            <a:r>
              <a:rPr lang="es-MX" sz="1800" b="0" dirty="0">
                <a:solidFill>
                  <a:schemeClr val="tx1"/>
                </a:solidFill>
                <a:latin typeface="Arial" charset="0"/>
                <a:cs typeface="Arial" charset="0"/>
              </a:rPr>
              <a:t>Integrado </a:t>
            </a:r>
            <a:r>
              <a:rPr lang="es-MX" sz="1800" b="0" dirty="0" smtClean="0">
                <a:solidFill>
                  <a:schemeClr val="tx1"/>
                </a:solidFill>
                <a:latin typeface="Arial" charset="0"/>
                <a:cs typeface="Arial" charset="0"/>
              </a:rPr>
              <a:t>MC7805C, </a:t>
            </a:r>
            <a:r>
              <a:rPr lang="es-MX" sz="1800" b="0" dirty="0">
                <a:solidFill>
                  <a:schemeClr val="tx1"/>
                </a:solidFill>
                <a:latin typeface="Arial" charset="0"/>
                <a:cs typeface="Arial" charset="0"/>
              </a:rPr>
              <a:t>5Vdc</a:t>
            </a:r>
          </a:p>
          <a:p>
            <a:pPr algn="l">
              <a:spcBef>
                <a:spcPct val="0"/>
              </a:spcBef>
            </a:pPr>
            <a:endParaRPr lang="es-ES" sz="1800" dirty="0">
              <a:solidFill>
                <a:schemeClr val="tx1"/>
              </a:solidFill>
              <a:latin typeface="Arial" charset="0"/>
              <a:cs typeface="Arial" charset="0"/>
            </a:endParaRPr>
          </a:p>
          <a:p>
            <a:pPr algn="l">
              <a:spcBef>
                <a:spcPct val="0"/>
              </a:spcBef>
            </a:pPr>
            <a:r>
              <a:rPr lang="es-ES" sz="1800" dirty="0" smtClean="0">
                <a:solidFill>
                  <a:schemeClr val="tx1"/>
                </a:solidFill>
                <a:latin typeface="Arial" charset="0"/>
                <a:cs typeface="Arial" charset="0"/>
              </a:rPr>
              <a:t>Interruptores</a:t>
            </a:r>
            <a:endParaRPr lang="es-ES" sz="1800" dirty="0">
              <a:solidFill>
                <a:schemeClr val="tx1"/>
              </a:solidFill>
              <a:latin typeface="Arial" charset="0"/>
              <a:cs typeface="Arial" charset="0"/>
            </a:endParaRPr>
          </a:p>
          <a:p>
            <a:pPr algn="l">
              <a:spcBef>
                <a:spcPct val="0"/>
              </a:spcBef>
            </a:pPr>
            <a:r>
              <a:rPr lang="es-ES" sz="1800" b="0" dirty="0">
                <a:solidFill>
                  <a:schemeClr val="tx1"/>
                </a:solidFill>
                <a:latin typeface="Arial" charset="0"/>
                <a:cs typeface="Arial" charset="0"/>
              </a:rPr>
              <a:t>Dos posiciones con contactos NC y NO</a:t>
            </a:r>
            <a:endParaRPr lang="en-US" sz="1800" b="0" dirty="0">
              <a:solidFill>
                <a:schemeClr val="tx1"/>
              </a:solidFill>
              <a:latin typeface="Arial" charset="0"/>
              <a:cs typeface="Arial" charset="0"/>
            </a:endParaRPr>
          </a:p>
          <a:p>
            <a:pPr algn="l">
              <a:spcBef>
                <a:spcPct val="0"/>
              </a:spcBef>
            </a:pPr>
            <a:endParaRPr lang="es-ES" sz="1800" dirty="0" smtClean="0">
              <a:solidFill>
                <a:schemeClr val="tx1"/>
              </a:solidFill>
              <a:latin typeface="Arial" charset="0"/>
              <a:cs typeface="Arial" charset="0"/>
            </a:endParaRPr>
          </a:p>
          <a:p>
            <a:pPr algn="l">
              <a:spcBef>
                <a:spcPct val="0"/>
              </a:spcBef>
            </a:pPr>
            <a:r>
              <a:rPr lang="es-ES" sz="1800" dirty="0" smtClean="0">
                <a:solidFill>
                  <a:schemeClr val="tx1"/>
                </a:solidFill>
                <a:latin typeface="Arial" charset="0"/>
                <a:cs typeface="Arial" charset="0"/>
              </a:rPr>
              <a:t>Medidor </a:t>
            </a:r>
            <a:r>
              <a:rPr lang="es-ES" sz="1800" dirty="0">
                <a:solidFill>
                  <a:schemeClr val="tx1"/>
                </a:solidFill>
                <a:latin typeface="Arial" charset="0"/>
                <a:cs typeface="Arial" charset="0"/>
              </a:rPr>
              <a:t>de temperatura</a:t>
            </a:r>
            <a:endParaRPr lang="en-US" sz="1800" dirty="0">
              <a:solidFill>
                <a:schemeClr val="tx1"/>
              </a:solidFill>
              <a:latin typeface="Arial" charset="0"/>
              <a:cs typeface="Arial" charset="0"/>
            </a:endParaRPr>
          </a:p>
          <a:p>
            <a:pPr algn="l">
              <a:spcBef>
                <a:spcPct val="0"/>
              </a:spcBef>
            </a:pPr>
            <a:r>
              <a:rPr lang="es-MX" sz="1800" b="0" dirty="0">
                <a:solidFill>
                  <a:schemeClr val="tx1"/>
                </a:solidFill>
                <a:latin typeface="Arial" charset="0"/>
                <a:cs typeface="Arial" charset="0"/>
              </a:rPr>
              <a:t>Termocupla</a:t>
            </a:r>
          </a:p>
          <a:p>
            <a:pPr algn="l">
              <a:spcBef>
                <a:spcPct val="0"/>
              </a:spcBef>
            </a:pPr>
            <a:r>
              <a:rPr lang="es-MX" sz="1800" b="0" dirty="0">
                <a:solidFill>
                  <a:schemeClr val="tx1"/>
                </a:solidFill>
                <a:latin typeface="Arial" charset="0"/>
                <a:cs typeface="Arial" charset="0"/>
              </a:rPr>
              <a:t>certificado de calidad ISO 9001</a:t>
            </a:r>
          </a:p>
          <a:p>
            <a:pPr algn="l">
              <a:spcBef>
                <a:spcPct val="0"/>
              </a:spcBef>
            </a:pPr>
            <a:r>
              <a:rPr lang="es-MX" sz="1800" b="0" dirty="0">
                <a:solidFill>
                  <a:schemeClr val="tx1"/>
                </a:solidFill>
                <a:latin typeface="Arial" charset="0"/>
                <a:cs typeface="Arial" charset="0"/>
              </a:rPr>
              <a:t>calibrado en un laboratorio ISO 17025</a:t>
            </a:r>
            <a:endParaRPr lang="es-ES" sz="1800" b="0" dirty="0">
              <a:solidFill>
                <a:schemeClr val="tx1"/>
              </a:solidFill>
              <a:latin typeface="Arial" charset="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762719" y="630178"/>
            <a:ext cx="7315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2000" dirty="0" smtClean="0">
                <a:latin typeface="Arial" charset="0"/>
              </a:rPr>
              <a:t>Acoplamiento de los sistemas </a:t>
            </a:r>
            <a:r>
              <a:rPr lang="es-ES" sz="2000" dirty="0">
                <a:latin typeface="Arial" charset="0"/>
              </a:rPr>
              <a:t>eléctrico electrónico</a:t>
            </a:r>
          </a:p>
        </p:txBody>
      </p:sp>
      <p:sp>
        <p:nvSpPr>
          <p:cNvPr id="17411" name="Rectangle 6"/>
          <p:cNvSpPr>
            <a:spLocks noChangeArrowheads="1"/>
          </p:cNvSpPr>
          <p:nvPr/>
        </p:nvSpPr>
        <p:spPr bwMode="auto">
          <a:xfrm>
            <a:off x="4243388"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17412" name="Rectangle 7"/>
          <p:cNvSpPr>
            <a:spLocks noChangeArrowheads="1"/>
          </p:cNvSpPr>
          <p:nvPr/>
        </p:nvSpPr>
        <p:spPr bwMode="auto">
          <a:xfrm>
            <a:off x="4148138"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17413" name="Rectangle 8"/>
          <p:cNvSpPr>
            <a:spLocks noChangeArrowheads="1"/>
          </p:cNvSpPr>
          <p:nvPr/>
        </p:nvSpPr>
        <p:spPr bwMode="auto">
          <a:xfrm>
            <a:off x="4062413"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17414" name="Rectangle 9"/>
          <p:cNvSpPr>
            <a:spLocks noChangeArrowheads="1"/>
          </p:cNvSpPr>
          <p:nvPr/>
        </p:nvSpPr>
        <p:spPr bwMode="auto">
          <a:xfrm>
            <a:off x="4176713"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17415" name="Rectangle 10"/>
          <p:cNvSpPr>
            <a:spLocks noChangeArrowheads="1"/>
          </p:cNvSpPr>
          <p:nvPr/>
        </p:nvSpPr>
        <p:spPr bwMode="auto">
          <a:xfrm>
            <a:off x="3910013"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17416" name="Rectangle 13"/>
          <p:cNvSpPr>
            <a:spLocks noChangeArrowheads="1"/>
          </p:cNvSpPr>
          <p:nvPr/>
        </p:nvSpPr>
        <p:spPr bwMode="auto">
          <a:xfrm>
            <a:off x="0" y="2695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dirty="0"/>
          </a:p>
        </p:txBody>
      </p:sp>
      <p:sp>
        <p:nvSpPr>
          <p:cNvPr id="17417" name="Rectangle 18"/>
          <p:cNvSpPr>
            <a:spLocks noChangeArrowheads="1"/>
          </p:cNvSpPr>
          <p:nvPr/>
        </p:nvSpPr>
        <p:spPr bwMode="auto">
          <a:xfrm>
            <a:off x="971600" y="4581128"/>
            <a:ext cx="28613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1400" dirty="0" smtClean="0">
                <a:solidFill>
                  <a:schemeClr val="tx1"/>
                </a:solidFill>
                <a:latin typeface="Arial" charset="0"/>
              </a:rPr>
              <a:t>Figura 5. </a:t>
            </a:r>
            <a:r>
              <a:rPr lang="es-ES" sz="1400" b="0" dirty="0">
                <a:solidFill>
                  <a:schemeClr val="tx1"/>
                </a:solidFill>
                <a:latin typeface="Arial" pitchFamily="34" charset="0"/>
                <a:cs typeface="Arial" pitchFamily="34" charset="0"/>
              </a:rPr>
              <a:t>Acoplamiento sistema  eléctrico electrónico</a:t>
            </a:r>
          </a:p>
        </p:txBody>
      </p:sp>
      <p:sp>
        <p:nvSpPr>
          <p:cNvPr id="17418" name="Rectangle 19"/>
          <p:cNvSpPr>
            <a:spLocks noChangeArrowheads="1"/>
          </p:cNvSpPr>
          <p:nvPr/>
        </p:nvSpPr>
        <p:spPr bwMode="auto">
          <a:xfrm>
            <a:off x="4355976" y="4581128"/>
            <a:ext cx="39610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1400" dirty="0" smtClean="0">
                <a:solidFill>
                  <a:schemeClr val="tx1"/>
                </a:solidFill>
                <a:latin typeface="Arial" charset="0"/>
              </a:rPr>
              <a:t>Figura 6. </a:t>
            </a:r>
            <a:r>
              <a:rPr lang="es-ES" sz="1400" b="0" i="1" dirty="0">
                <a:solidFill>
                  <a:schemeClr val="tx1"/>
                </a:solidFill>
                <a:latin typeface="Arial" pitchFamily="34" charset="0"/>
                <a:cs typeface="Arial" pitchFamily="34" charset="0"/>
              </a:rPr>
              <a:t>Acoplamiento de vehículo con energía solar fotovoltaica 43Wp </a:t>
            </a:r>
            <a:r>
              <a:rPr lang="es-ES" sz="1400" b="0" dirty="0" smtClean="0">
                <a:solidFill>
                  <a:schemeClr val="tx1"/>
                </a:solidFill>
                <a:latin typeface="Arial" pitchFamily="34" charset="0"/>
                <a:cs typeface="Arial" pitchFamily="34" charset="0"/>
              </a:rPr>
              <a:t>.</a:t>
            </a:r>
            <a:endParaRPr lang="es-ES" sz="1400" b="0" dirty="0">
              <a:solidFill>
                <a:schemeClr val="tx1"/>
              </a:solidFill>
              <a:latin typeface="Arial" pitchFamily="34" charset="0"/>
              <a:cs typeface="Arial" pitchFamily="34" charset="0"/>
            </a:endParaRPr>
          </a:p>
        </p:txBody>
      </p:sp>
      <p:sp>
        <p:nvSpPr>
          <p:cNvPr id="17419" name="Rectangle 21"/>
          <p:cNvSpPr>
            <a:spLocks noChangeArrowheads="1"/>
          </p:cNvSpPr>
          <p:nvPr/>
        </p:nvSpPr>
        <p:spPr bwMode="auto">
          <a:xfrm>
            <a:off x="1169988" y="5445224"/>
            <a:ext cx="6858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es-MX" sz="2000" b="0" dirty="0">
                <a:solidFill>
                  <a:schemeClr val="tx1"/>
                </a:solidFill>
                <a:latin typeface="Arial" pitchFamily="34" charset="0"/>
                <a:cs typeface="Arial" pitchFamily="34" charset="0"/>
              </a:rPr>
              <a:t>S</a:t>
            </a:r>
            <a:r>
              <a:rPr lang="es-MX" sz="2000" b="0" dirty="0" smtClean="0">
                <a:solidFill>
                  <a:schemeClr val="tx1"/>
                </a:solidFill>
                <a:latin typeface="Arial" pitchFamily="34" charset="0"/>
                <a:cs typeface="Arial" pitchFamily="34" charset="0"/>
              </a:rPr>
              <a:t>e </a:t>
            </a:r>
            <a:r>
              <a:rPr lang="es-MX" sz="2000" b="0" dirty="0">
                <a:solidFill>
                  <a:schemeClr val="tx1"/>
                </a:solidFill>
                <a:latin typeface="Arial" pitchFamily="34" charset="0"/>
                <a:cs typeface="Arial" pitchFamily="34" charset="0"/>
              </a:rPr>
              <a:t>aprecia  el </a:t>
            </a:r>
            <a:r>
              <a:rPr lang="es-MX" sz="2000" b="0" dirty="0" smtClean="0">
                <a:solidFill>
                  <a:schemeClr val="tx1"/>
                </a:solidFill>
                <a:latin typeface="Arial" pitchFamily="34" charset="0"/>
                <a:cs typeface="Arial" pitchFamily="34" charset="0"/>
              </a:rPr>
              <a:t> prototipo de vehículo </a:t>
            </a:r>
            <a:r>
              <a:rPr lang="es-MX" sz="2000" b="0" dirty="0">
                <a:solidFill>
                  <a:schemeClr val="tx1"/>
                </a:solidFill>
                <a:latin typeface="Arial" pitchFamily="34" charset="0"/>
                <a:cs typeface="Arial" pitchFamily="34" charset="0"/>
              </a:rPr>
              <a:t>con energía solar fotovoltaica 43Wp ensamblado en su parte mecánica y eléctrica listo para la toma de datos y </a:t>
            </a:r>
            <a:r>
              <a:rPr lang="es-MX" sz="2000" b="0" dirty="0" smtClean="0">
                <a:solidFill>
                  <a:schemeClr val="tx1"/>
                </a:solidFill>
                <a:latin typeface="Arial" pitchFamily="34" charset="0"/>
                <a:cs typeface="Arial" pitchFamily="34" charset="0"/>
              </a:rPr>
              <a:t>pruebas.</a:t>
            </a:r>
            <a:endParaRPr lang="es-ES" sz="2000" b="0" dirty="0">
              <a:solidFill>
                <a:schemeClr val="tx1"/>
              </a:solidFill>
              <a:latin typeface="Arial" pitchFamily="34" charset="0"/>
              <a:cs typeface="Arial" pitchFamily="34" charset="0"/>
            </a:endParaRPr>
          </a:p>
        </p:txBody>
      </p:sp>
      <p:pic>
        <p:nvPicPr>
          <p:cNvPr id="17420"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a:solidFill>
                  <a:srgbClr val="00B050"/>
                </a:solidFill>
                <a:latin typeface="Arial" charset="0"/>
              </a:rPr>
              <a:t>ESPE</a:t>
            </a:r>
          </a:p>
        </p:txBody>
      </p:sp>
      <p:sp>
        <p:nvSpPr>
          <p:cNvPr id="17422"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pic>
        <p:nvPicPr>
          <p:cNvPr id="17" name="1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7727" y="1825147"/>
            <a:ext cx="3542665" cy="2558415"/>
          </a:xfrm>
          <a:prstGeom prst="rect">
            <a:avLst/>
          </a:prstGeom>
          <a:noFill/>
          <a:ln>
            <a:solidFill>
              <a:schemeClr val="tx1"/>
            </a:solidFill>
          </a:ln>
        </p:spPr>
      </p:pic>
      <p:pic>
        <p:nvPicPr>
          <p:cNvPr id="18" name="17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847" y="2024842"/>
            <a:ext cx="3493145" cy="2340262"/>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14"/>
          <p:cNvSpPr txBox="1">
            <a:spLocks noChangeArrowheads="1"/>
          </p:cNvSpPr>
          <p:nvPr/>
        </p:nvSpPr>
        <p:spPr bwMode="auto">
          <a:xfrm>
            <a:off x="1748086" y="570052"/>
            <a:ext cx="5688012"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MX" sz="2000" dirty="0" smtClean="0">
                <a:latin typeface="Arial" charset="0"/>
              </a:rPr>
              <a:t>El </a:t>
            </a:r>
            <a:r>
              <a:rPr lang="es-MX" sz="2000" dirty="0">
                <a:latin typeface="Arial" charset="0"/>
              </a:rPr>
              <a:t>funcionamiento del </a:t>
            </a:r>
            <a:r>
              <a:rPr lang="es-MX" sz="2000" dirty="0" smtClean="0">
                <a:latin typeface="Arial" charset="0"/>
              </a:rPr>
              <a:t> prototipo del vehículo </a:t>
            </a:r>
            <a:r>
              <a:rPr lang="es-MX" sz="2000" dirty="0">
                <a:latin typeface="Arial" charset="0"/>
              </a:rPr>
              <a:t>solar </a:t>
            </a:r>
            <a:r>
              <a:rPr lang="es-MX" sz="2000" dirty="0" smtClean="0">
                <a:latin typeface="Arial" charset="0"/>
              </a:rPr>
              <a:t> fotovoltaico</a:t>
            </a:r>
            <a:endParaRPr lang="es-ES" sz="2000" dirty="0">
              <a:latin typeface="Arial" charset="0"/>
            </a:endParaRPr>
          </a:p>
        </p:txBody>
      </p:sp>
      <p:sp>
        <p:nvSpPr>
          <p:cNvPr id="19461"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pic>
        <p:nvPicPr>
          <p:cNvPr id="19462"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a:solidFill>
                  <a:srgbClr val="00B050"/>
                </a:solidFill>
                <a:latin typeface="Arial" charset="0"/>
              </a:rPr>
              <a:t>ESPE</a:t>
            </a:r>
          </a:p>
        </p:txBody>
      </p:sp>
      <p:sp>
        <p:nvSpPr>
          <p:cNvPr id="8" name="Rectangle 18"/>
          <p:cNvSpPr>
            <a:spLocks noChangeArrowheads="1"/>
          </p:cNvSpPr>
          <p:nvPr/>
        </p:nvSpPr>
        <p:spPr bwMode="auto">
          <a:xfrm>
            <a:off x="1419250" y="5867310"/>
            <a:ext cx="28613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1400" dirty="0" smtClean="0">
                <a:solidFill>
                  <a:schemeClr val="tx1"/>
                </a:solidFill>
                <a:latin typeface="Arial" pitchFamily="34" charset="0"/>
                <a:cs typeface="Arial" pitchFamily="34" charset="0"/>
              </a:rPr>
              <a:t>Figura 7</a:t>
            </a:r>
            <a:r>
              <a:rPr lang="es-ES" sz="1400" b="0" dirty="0" smtClean="0">
                <a:solidFill>
                  <a:schemeClr val="tx1"/>
                </a:solidFill>
                <a:latin typeface="Arial" pitchFamily="34" charset="0"/>
                <a:cs typeface="Arial" pitchFamily="34" charset="0"/>
              </a:rPr>
              <a:t>.</a:t>
            </a:r>
            <a:r>
              <a:rPr lang="es-ES" sz="1400" b="0" i="1" dirty="0" smtClean="0">
                <a:solidFill>
                  <a:schemeClr val="tx1"/>
                </a:solidFill>
                <a:latin typeface="Arial" pitchFamily="34" charset="0"/>
                <a:cs typeface="Arial" pitchFamily="34" charset="0"/>
              </a:rPr>
              <a:t> </a:t>
            </a:r>
            <a:r>
              <a:rPr lang="es-ES" sz="1400" b="0" dirty="0">
                <a:solidFill>
                  <a:schemeClr val="tx1"/>
                </a:solidFill>
                <a:latin typeface="Arial" pitchFamily="34" charset="0"/>
                <a:cs typeface="Arial" pitchFamily="34" charset="0"/>
              </a:rPr>
              <a:t>Diagrama de bloques </a:t>
            </a:r>
            <a:r>
              <a:rPr lang="es-ES" sz="1400" b="0" dirty="0" smtClean="0">
                <a:solidFill>
                  <a:schemeClr val="tx1"/>
                </a:solidFill>
                <a:latin typeface="Arial" pitchFamily="34" charset="0"/>
                <a:cs typeface="Arial" pitchFamily="34" charset="0"/>
              </a:rPr>
              <a:t>del funcionamiento  del  prototipo </a:t>
            </a:r>
            <a:r>
              <a:rPr lang="es-ES" sz="1400" b="0" i="1" dirty="0" smtClean="0">
                <a:solidFill>
                  <a:schemeClr val="tx1"/>
                </a:solidFill>
                <a:latin typeface="Arial" pitchFamily="34" charset="0"/>
                <a:cs typeface="Arial" pitchFamily="34" charset="0"/>
              </a:rPr>
              <a:t> </a:t>
            </a:r>
            <a:endParaRPr lang="es-ES" sz="1600" b="0" dirty="0">
              <a:solidFill>
                <a:schemeClr val="tx1"/>
              </a:solidFill>
              <a:latin typeface="Arial" pitchFamily="34" charset="0"/>
              <a:cs typeface="Arial" pitchFamily="34" charset="0"/>
            </a:endParaRPr>
          </a:p>
        </p:txBody>
      </p:sp>
      <p:pic>
        <p:nvPicPr>
          <p:cNvPr id="12" name="11 Imagen"/>
          <p:cNvPicPr/>
          <p:nvPr/>
        </p:nvPicPr>
        <p:blipFill>
          <a:blip r:embed="rId3" cstate="print"/>
          <a:srcRect/>
          <a:stretch>
            <a:fillRect/>
          </a:stretch>
        </p:blipFill>
        <p:spPr bwMode="auto">
          <a:xfrm>
            <a:off x="1169988" y="1542678"/>
            <a:ext cx="3568507" cy="4190578"/>
          </a:xfrm>
          <a:prstGeom prst="rect">
            <a:avLst/>
          </a:prstGeom>
          <a:noFill/>
          <a:ln w="9525">
            <a:solidFill>
              <a:schemeClr val="tx1"/>
            </a:solidFill>
            <a:miter lim="800000"/>
            <a:headEnd/>
            <a:tailEnd/>
          </a:ln>
        </p:spPr>
      </p:pic>
      <p:sp>
        <p:nvSpPr>
          <p:cNvPr id="2" name="1 Marcador de contenido"/>
          <p:cNvSpPr>
            <a:spLocks noGrp="1"/>
          </p:cNvSpPr>
          <p:nvPr>
            <p:ph sz="half" idx="2"/>
          </p:nvPr>
        </p:nvSpPr>
        <p:spPr>
          <a:xfrm>
            <a:off x="5199609" y="2636912"/>
            <a:ext cx="3044799" cy="1324744"/>
          </a:xfrm>
        </p:spPr>
        <p:txBody>
          <a:bodyPr>
            <a:normAutofit fontScale="77500" lnSpcReduction="20000"/>
          </a:bodyPr>
          <a:lstStyle/>
          <a:p>
            <a:pPr>
              <a:buFont typeface="Calibri" pitchFamily="34" charset="0"/>
              <a:buChar char="–"/>
            </a:pPr>
            <a:r>
              <a:rPr lang="es-ES" dirty="0" smtClean="0"/>
              <a:t>.</a:t>
            </a:r>
            <a:r>
              <a:rPr lang="es-ES" dirty="0" err="1" smtClean="0">
                <a:hlinkClick r:id="rId4" action="ppaction://hlinkfile"/>
              </a:rPr>
              <a:t>Prototipo.MTS</a:t>
            </a:r>
            <a:endParaRPr lang="es-ES" dirty="0" smtClean="0"/>
          </a:p>
          <a:p>
            <a:pPr>
              <a:buFont typeface="Calibri" pitchFamily="34" charset="0"/>
              <a:buChar char="–"/>
            </a:pPr>
            <a:r>
              <a:rPr lang="es-ES" dirty="0">
                <a:hlinkClick r:id="rId5" action="ppaction://hlinkfile"/>
              </a:rPr>
              <a:t>P</a:t>
            </a:r>
            <a:r>
              <a:rPr lang="es-ES" dirty="0" smtClean="0">
                <a:hlinkClick r:id="rId5" action="ppaction://hlinkfile"/>
              </a:rPr>
              <a:t>rototipo </a:t>
            </a:r>
            <a:r>
              <a:rPr lang="es-ES" dirty="0" err="1" smtClean="0">
                <a:hlinkClick r:id="rId5" action="ppaction://hlinkfile"/>
              </a:rPr>
              <a:t>funcionamiento.MTS</a:t>
            </a:r>
            <a:endParaRPr lang="es-ES" dirty="0" smtClean="0"/>
          </a:p>
          <a:p>
            <a:pPr marL="0" indent="0">
              <a:buNone/>
            </a:pPr>
            <a:endParaRPr lang="es-E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4"/>
          <p:cNvSpPr txBox="1">
            <a:spLocks noChangeArrowheads="1"/>
          </p:cNvSpPr>
          <p:nvPr/>
        </p:nvSpPr>
        <p:spPr bwMode="auto">
          <a:xfrm>
            <a:off x="1169988" y="685800"/>
            <a:ext cx="707390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2000" dirty="0" smtClean="0">
                <a:latin typeface="Arial" charset="0"/>
              </a:rPr>
              <a:t>Instrumentación </a:t>
            </a:r>
            <a:r>
              <a:rPr lang="es-ES" sz="2000" dirty="0">
                <a:latin typeface="Arial" charset="0"/>
              </a:rPr>
              <a:t>para medir la radiación solar local </a:t>
            </a:r>
          </a:p>
        </p:txBody>
      </p:sp>
      <p:pic>
        <p:nvPicPr>
          <p:cNvPr id="7"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a:solidFill>
                  <a:srgbClr val="00B050"/>
                </a:solidFill>
                <a:latin typeface="Arial" charset="0"/>
              </a:rPr>
              <a:t>ESPE</a:t>
            </a:r>
          </a:p>
        </p:txBody>
      </p:sp>
      <p:sp>
        <p:nvSpPr>
          <p:cNvPr id="9"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2" name="1 CuadroTexto"/>
          <p:cNvSpPr txBox="1"/>
          <p:nvPr/>
        </p:nvSpPr>
        <p:spPr>
          <a:xfrm>
            <a:off x="2744812" y="6505599"/>
            <a:ext cx="3771404" cy="307777"/>
          </a:xfrm>
          <a:prstGeom prst="rect">
            <a:avLst/>
          </a:prstGeom>
          <a:noFill/>
        </p:spPr>
        <p:txBody>
          <a:bodyPr wrap="square" rtlCol="0">
            <a:spAutoFit/>
          </a:bodyPr>
          <a:lstStyle/>
          <a:p>
            <a:r>
              <a:rPr lang="es-ES" sz="1400" dirty="0" smtClean="0">
                <a:solidFill>
                  <a:schemeClr val="tx1"/>
                </a:solidFill>
                <a:latin typeface="Arial" pitchFamily="34" charset="0"/>
                <a:cs typeface="Arial" pitchFamily="34" charset="0"/>
              </a:rPr>
              <a:t>Figura 8.</a:t>
            </a:r>
            <a:r>
              <a:rPr lang="es-ES" sz="1400" b="0" dirty="0" smtClean="0">
                <a:solidFill>
                  <a:schemeClr val="tx1"/>
                </a:solidFill>
                <a:latin typeface="Arial" pitchFamily="34" charset="0"/>
                <a:cs typeface="Arial" pitchFamily="34" charset="0"/>
              </a:rPr>
              <a:t> </a:t>
            </a:r>
            <a:r>
              <a:rPr lang="es-ES" sz="1400" b="0" dirty="0">
                <a:solidFill>
                  <a:schemeClr val="tx1"/>
                </a:solidFill>
                <a:latin typeface="Arial" pitchFamily="34" charset="0"/>
                <a:cs typeface="Arial" pitchFamily="34" charset="0"/>
              </a:rPr>
              <a:t>Pirheliómetro </a:t>
            </a:r>
            <a:r>
              <a:rPr lang="es-ES" sz="1400" b="0" dirty="0" smtClean="0">
                <a:solidFill>
                  <a:schemeClr val="tx1"/>
                </a:solidFill>
                <a:latin typeface="Arial" pitchFamily="34" charset="0"/>
                <a:cs typeface="Arial" pitchFamily="34" charset="0"/>
              </a:rPr>
              <a:t>Eppley, </a:t>
            </a:r>
            <a:r>
              <a:rPr lang="es-ES" sz="1400" b="0" dirty="0" err="1" smtClean="0">
                <a:solidFill>
                  <a:schemeClr val="tx1"/>
                </a:solidFill>
                <a:latin typeface="Arial" pitchFamily="34" charset="0"/>
                <a:cs typeface="Arial" pitchFamily="34" charset="0"/>
              </a:rPr>
              <a:t>piranometro</a:t>
            </a:r>
            <a:endParaRPr lang="es-ES" sz="1400" b="0" dirty="0">
              <a:solidFill>
                <a:schemeClr val="tx1"/>
              </a:solidFill>
              <a:latin typeface="Arial" pitchFamily="34" charset="0"/>
              <a:cs typeface="Arial" pitchFamily="34" charset="0"/>
            </a:endParaRPr>
          </a:p>
        </p:txBody>
      </p:sp>
      <p:pic>
        <p:nvPicPr>
          <p:cNvPr id="10" name="9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822" y="3864446"/>
            <a:ext cx="3830320" cy="2691130"/>
          </a:xfrm>
          <a:prstGeom prst="rect">
            <a:avLst/>
          </a:prstGeom>
          <a:noFill/>
          <a:ln>
            <a:solidFill>
              <a:schemeClr val="tx1"/>
            </a:solidFill>
          </a:ln>
        </p:spPr>
      </p:pic>
      <p:pic>
        <p:nvPicPr>
          <p:cNvPr id="12" name="11 Imagen"/>
          <p:cNvPicPr/>
          <p:nvPr/>
        </p:nvPicPr>
        <p:blipFill>
          <a:blip r:embed="rId4" cstate="print"/>
          <a:srcRect/>
          <a:stretch>
            <a:fillRect/>
          </a:stretch>
        </p:blipFill>
        <p:spPr bwMode="auto">
          <a:xfrm>
            <a:off x="4788024" y="3864446"/>
            <a:ext cx="3807121" cy="2722622"/>
          </a:xfrm>
          <a:prstGeom prst="rect">
            <a:avLst/>
          </a:prstGeom>
          <a:noFill/>
          <a:ln w="9525">
            <a:noFill/>
            <a:miter lim="800000"/>
            <a:headEnd/>
            <a:tailEnd/>
          </a:ln>
        </p:spPr>
      </p:pic>
      <p:pic>
        <p:nvPicPr>
          <p:cNvPr id="13" name="12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2575" y="1340768"/>
            <a:ext cx="5579745" cy="2399665"/>
          </a:xfrm>
          <a:prstGeom prst="rect">
            <a:avLst/>
          </a:prstGeom>
          <a:noFill/>
          <a:ln>
            <a:noFill/>
          </a:ln>
        </p:spPr>
      </p:pic>
      <p:sp>
        <p:nvSpPr>
          <p:cNvPr id="3" name="2 CuadroTexto"/>
          <p:cNvSpPr txBox="1"/>
          <p:nvPr/>
        </p:nvSpPr>
        <p:spPr>
          <a:xfrm>
            <a:off x="1818060" y="1356737"/>
            <a:ext cx="1889844" cy="400110"/>
          </a:xfrm>
          <a:prstGeom prst="rect">
            <a:avLst/>
          </a:prstGeom>
          <a:noFill/>
        </p:spPr>
        <p:txBody>
          <a:bodyPr wrap="square" rtlCol="0">
            <a:spAutoFit/>
          </a:bodyPr>
          <a:lstStyle/>
          <a:p>
            <a:pPr algn="l"/>
            <a:r>
              <a:rPr lang="es-ES" sz="2000" dirty="0" smtClean="0">
                <a:solidFill>
                  <a:schemeClr val="tx1"/>
                </a:solidFill>
                <a:latin typeface="Arial" pitchFamily="34" charset="0"/>
                <a:cs typeface="Arial" pitchFamily="34" charset="0"/>
              </a:rPr>
              <a:t>Escenario</a:t>
            </a:r>
            <a:endParaRPr lang="es-ES" sz="2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1599323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762000" y="6096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endParaRPr lang="es-EC" sz="2400" dirty="0">
              <a:latin typeface="Arial" charset="0"/>
            </a:endParaRPr>
          </a:p>
        </p:txBody>
      </p:sp>
      <p:sp>
        <p:nvSpPr>
          <p:cNvPr id="22531" name="Rectangle 6"/>
          <p:cNvSpPr>
            <a:spLocks noChangeArrowheads="1"/>
          </p:cNvSpPr>
          <p:nvPr/>
        </p:nvSpPr>
        <p:spPr bwMode="auto">
          <a:xfrm>
            <a:off x="4243388"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22532" name="Rectangle 7"/>
          <p:cNvSpPr>
            <a:spLocks noChangeArrowheads="1"/>
          </p:cNvSpPr>
          <p:nvPr/>
        </p:nvSpPr>
        <p:spPr bwMode="auto">
          <a:xfrm>
            <a:off x="4148138"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22533" name="Rectangle 8"/>
          <p:cNvSpPr>
            <a:spLocks noChangeArrowheads="1"/>
          </p:cNvSpPr>
          <p:nvPr/>
        </p:nvSpPr>
        <p:spPr bwMode="auto">
          <a:xfrm>
            <a:off x="4062413"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22534" name="Rectangle 9"/>
          <p:cNvSpPr>
            <a:spLocks noChangeArrowheads="1"/>
          </p:cNvSpPr>
          <p:nvPr/>
        </p:nvSpPr>
        <p:spPr bwMode="auto">
          <a:xfrm>
            <a:off x="4176713"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22535" name="Rectangle 10"/>
          <p:cNvSpPr>
            <a:spLocks noChangeArrowheads="1"/>
          </p:cNvSpPr>
          <p:nvPr/>
        </p:nvSpPr>
        <p:spPr bwMode="auto">
          <a:xfrm>
            <a:off x="3910013"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22536" name="Rectangle 13"/>
          <p:cNvSpPr>
            <a:spLocks noChangeArrowheads="1"/>
          </p:cNvSpPr>
          <p:nvPr/>
        </p:nvSpPr>
        <p:spPr bwMode="auto">
          <a:xfrm>
            <a:off x="0" y="2695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dirty="0"/>
          </a:p>
        </p:txBody>
      </p:sp>
      <p:pic>
        <p:nvPicPr>
          <p:cNvPr id="22537"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a:solidFill>
                  <a:srgbClr val="00B050"/>
                </a:solidFill>
                <a:latin typeface="Arial" charset="0"/>
              </a:rPr>
              <a:t>ESPE</a:t>
            </a:r>
          </a:p>
        </p:txBody>
      </p:sp>
      <p:sp>
        <p:nvSpPr>
          <p:cNvPr id="22539"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12" name="Text Box 2"/>
          <p:cNvSpPr txBox="1">
            <a:spLocks noChangeArrowheads="1"/>
          </p:cNvSpPr>
          <p:nvPr/>
        </p:nvSpPr>
        <p:spPr bwMode="auto">
          <a:xfrm>
            <a:off x="1116013" y="685800"/>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2400" dirty="0" smtClean="0">
                <a:latin typeface="Arial" charset="0"/>
              </a:rPr>
              <a:t>8. ANALISIS Y RESULTADOS</a:t>
            </a:r>
            <a:endParaRPr lang="es-ES" sz="2400" dirty="0">
              <a:latin typeface="Arial" charset="0"/>
            </a:endParaRPr>
          </a:p>
        </p:txBody>
      </p:sp>
      <p:sp>
        <p:nvSpPr>
          <p:cNvPr id="14" name="Rectangle 1070"/>
          <p:cNvSpPr>
            <a:spLocks noChangeArrowheads="1"/>
          </p:cNvSpPr>
          <p:nvPr/>
        </p:nvSpPr>
        <p:spPr bwMode="auto">
          <a:xfrm>
            <a:off x="1080839" y="1475492"/>
            <a:ext cx="694714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s-ES" sz="1400" dirty="0">
                <a:solidFill>
                  <a:schemeClr val="tx1"/>
                </a:solidFill>
                <a:latin typeface="Arial" pitchFamily="34" charset="0"/>
                <a:cs typeface="Arial" pitchFamily="34" charset="0"/>
              </a:rPr>
              <a:t>Tabla 6</a:t>
            </a:r>
            <a:r>
              <a:rPr lang="es-ES" sz="1400" b="0" dirty="0" smtClean="0">
                <a:solidFill>
                  <a:schemeClr val="tx1"/>
                </a:solidFill>
                <a:latin typeface="Arial" pitchFamily="34" charset="0"/>
                <a:cs typeface="Arial" pitchFamily="34" charset="0"/>
              </a:rPr>
              <a:t>: </a:t>
            </a:r>
            <a:r>
              <a:rPr lang="es-ES" sz="1400" b="0" dirty="0">
                <a:solidFill>
                  <a:schemeClr val="tx1"/>
                </a:solidFill>
                <a:latin typeface="Arial" pitchFamily="34" charset="0"/>
                <a:cs typeface="Arial" pitchFamily="34" charset="0"/>
              </a:rPr>
              <a:t>Mayor frecuencia de datos en función de la </a:t>
            </a:r>
            <a:r>
              <a:rPr lang="es-ES" sz="1400" b="0" dirty="0" err="1" smtClean="0">
                <a:solidFill>
                  <a:schemeClr val="tx1"/>
                </a:solidFill>
                <a:latin typeface="Arial" pitchFamily="34" charset="0"/>
                <a:cs typeface="Arial" pitchFamily="34" charset="0"/>
              </a:rPr>
              <a:t>irradiancia</a:t>
            </a:r>
            <a:r>
              <a:rPr lang="es-ES" sz="1400" b="0" dirty="0" smtClean="0">
                <a:solidFill>
                  <a:schemeClr val="tx1"/>
                </a:solidFill>
                <a:latin typeface="Arial" pitchFamily="34" charset="0"/>
                <a:cs typeface="Arial" pitchFamily="34" charset="0"/>
              </a:rPr>
              <a:t> global</a:t>
            </a:r>
            <a:endParaRPr lang="es-ES" sz="1400" b="0" dirty="0">
              <a:solidFill>
                <a:schemeClr val="tx1"/>
              </a:solidFill>
              <a:latin typeface="Arial" pitchFamily="34" charset="0"/>
              <a:cs typeface="Arial" pitchFamily="34" charset="0"/>
            </a:endParaRPr>
          </a:p>
        </p:txBody>
      </p:sp>
      <p:pic>
        <p:nvPicPr>
          <p:cNvPr id="16" name="1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7568" y="1844824"/>
            <a:ext cx="5393690" cy="5995670"/>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762000" y="6096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endParaRPr lang="es-EC" sz="2400" dirty="0">
              <a:latin typeface="Arial" charset="0"/>
            </a:endParaRPr>
          </a:p>
        </p:txBody>
      </p:sp>
      <p:pic>
        <p:nvPicPr>
          <p:cNvPr id="6"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a:solidFill>
                  <a:srgbClr val="00B050"/>
                </a:solidFill>
                <a:latin typeface="Arial" charset="0"/>
              </a:rPr>
              <a:t>ESPE</a:t>
            </a:r>
          </a:p>
        </p:txBody>
      </p:sp>
      <p:sp>
        <p:nvSpPr>
          <p:cNvPr id="8"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9" name="Text Box 2"/>
          <p:cNvSpPr txBox="1">
            <a:spLocks noChangeArrowheads="1"/>
          </p:cNvSpPr>
          <p:nvPr/>
        </p:nvSpPr>
        <p:spPr bwMode="auto">
          <a:xfrm>
            <a:off x="1169988" y="685800"/>
            <a:ext cx="69469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ES"/>
            </a:defPPr>
            <a:lvl1pPr eaLnBrk="1" hangingPunct="1">
              <a:defRPr sz="2000" i="1"/>
            </a:lvl1pPr>
            <a:lvl2pPr marL="742950" indent="-285750" eaLnBrk="0" hangingPunct="0"/>
            <a:lvl3pPr marL="1143000" indent="-228600" eaLnBrk="0" hangingPunct="0"/>
            <a:lvl4pPr marL="1600200" indent="-228600" eaLnBrk="0" hangingPunct="0"/>
            <a:lvl5pPr marL="2057400" indent="-228600" eaLnBrk="0" hangingPunct="0"/>
            <a:lvl6pPr marL="2514600" indent="-228600" algn="ctr" eaLnBrk="0" fontAlgn="base" hangingPunct="0">
              <a:spcBef>
                <a:spcPct val="50000"/>
              </a:spcBef>
              <a:spcAft>
                <a:spcPct val="0"/>
              </a:spcAft>
            </a:lvl6pPr>
            <a:lvl7pPr marL="2971800" indent="-228600" algn="ctr" eaLnBrk="0" fontAlgn="base" hangingPunct="0">
              <a:spcBef>
                <a:spcPct val="50000"/>
              </a:spcBef>
              <a:spcAft>
                <a:spcPct val="0"/>
              </a:spcAft>
            </a:lvl7pPr>
            <a:lvl8pPr marL="3429000" indent="-228600" algn="ctr" eaLnBrk="0" fontAlgn="base" hangingPunct="0">
              <a:spcBef>
                <a:spcPct val="50000"/>
              </a:spcBef>
              <a:spcAft>
                <a:spcPct val="0"/>
              </a:spcAft>
            </a:lvl8pPr>
            <a:lvl9pPr marL="3886200" indent="-228600" algn="ctr" eaLnBrk="0" fontAlgn="base" hangingPunct="0">
              <a:spcBef>
                <a:spcPct val="50000"/>
              </a:spcBef>
              <a:spcAft>
                <a:spcPct val="0"/>
              </a:spcAft>
            </a:lvl9pPr>
          </a:lstStyle>
          <a:p>
            <a:r>
              <a:rPr lang="es-ES" sz="2400" dirty="0">
                <a:solidFill>
                  <a:schemeClr val="tx1"/>
                </a:solidFill>
                <a:latin typeface="Arial" pitchFamily="34" charset="0"/>
                <a:cs typeface="Arial" pitchFamily="34" charset="0"/>
              </a:rPr>
              <a:t>Número de Muestras a diferentes irradiancias.</a:t>
            </a:r>
          </a:p>
        </p:txBody>
      </p:sp>
      <p:sp>
        <p:nvSpPr>
          <p:cNvPr id="11" name="Rectangle 18"/>
          <p:cNvSpPr>
            <a:spLocks noChangeArrowheads="1"/>
          </p:cNvSpPr>
          <p:nvPr/>
        </p:nvSpPr>
        <p:spPr bwMode="auto">
          <a:xfrm>
            <a:off x="2339752" y="5229200"/>
            <a:ext cx="482453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1400" dirty="0" smtClean="0">
                <a:solidFill>
                  <a:schemeClr val="tx1"/>
                </a:solidFill>
                <a:latin typeface="Arial" pitchFamily="34" charset="0"/>
                <a:cs typeface="Arial" pitchFamily="34" charset="0"/>
              </a:rPr>
              <a:t>Figura 9. </a:t>
            </a:r>
            <a:r>
              <a:rPr lang="es-ES" sz="1400" b="0" dirty="0">
                <a:solidFill>
                  <a:schemeClr val="tx1"/>
                </a:solidFill>
                <a:latin typeface="Arial" pitchFamily="34" charset="0"/>
                <a:cs typeface="Arial" pitchFamily="34" charset="0"/>
              </a:rPr>
              <a:t>Número de Muestras a diferentes </a:t>
            </a:r>
            <a:r>
              <a:rPr lang="es-ES" sz="1400" b="0" dirty="0" smtClean="0">
                <a:solidFill>
                  <a:schemeClr val="tx1"/>
                </a:solidFill>
                <a:latin typeface="Arial" pitchFamily="34" charset="0"/>
                <a:cs typeface="Arial" pitchFamily="34" charset="0"/>
              </a:rPr>
              <a:t>irradiancias</a:t>
            </a:r>
            <a:endParaRPr lang="es-ES" sz="1600" b="0" dirty="0">
              <a:solidFill>
                <a:schemeClr val="tx1"/>
              </a:solidFill>
              <a:latin typeface="Arial" pitchFamily="34" charset="0"/>
              <a:cs typeface="Arial" pitchFamily="34" charset="0"/>
            </a:endParaRPr>
          </a:p>
        </p:txBody>
      </p:sp>
      <p:pic>
        <p:nvPicPr>
          <p:cNvPr id="10" name="9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9988" y="1484784"/>
            <a:ext cx="6858000" cy="3672408"/>
          </a:xfrm>
          <a:prstGeom prst="rect">
            <a:avLst/>
          </a:prstGeom>
          <a:noFill/>
          <a:ln>
            <a:solidFill>
              <a:schemeClr val="tx1"/>
            </a:solidFill>
          </a:ln>
        </p:spPr>
      </p:pic>
      <p:pic>
        <p:nvPicPr>
          <p:cNvPr id="12" name="11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7170" y="5898470"/>
            <a:ext cx="3664585" cy="770890"/>
          </a:xfrm>
          <a:prstGeom prst="rect">
            <a:avLst/>
          </a:prstGeom>
          <a:noFill/>
          <a:ln>
            <a:noFill/>
          </a:ln>
        </p:spPr>
      </p:pic>
      <p:sp>
        <p:nvSpPr>
          <p:cNvPr id="13" name="Rectangle 1070"/>
          <p:cNvSpPr>
            <a:spLocks noChangeArrowheads="1"/>
          </p:cNvSpPr>
          <p:nvPr/>
        </p:nvSpPr>
        <p:spPr bwMode="auto">
          <a:xfrm>
            <a:off x="3222661" y="5641503"/>
            <a:ext cx="430166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s-ES" sz="1400" dirty="0">
                <a:solidFill>
                  <a:schemeClr val="tx1"/>
                </a:solidFill>
                <a:latin typeface="Arial" pitchFamily="34" charset="0"/>
                <a:cs typeface="Arial" pitchFamily="34" charset="0"/>
              </a:rPr>
              <a:t>Tabla </a:t>
            </a:r>
            <a:r>
              <a:rPr lang="es-ES" sz="1400" dirty="0" smtClean="0">
                <a:solidFill>
                  <a:schemeClr val="tx1"/>
                </a:solidFill>
                <a:latin typeface="Arial" pitchFamily="34" charset="0"/>
                <a:cs typeface="Arial" pitchFamily="34" charset="0"/>
              </a:rPr>
              <a:t>7</a:t>
            </a:r>
            <a:r>
              <a:rPr lang="es-ES" sz="1400" b="0" dirty="0" smtClean="0">
                <a:solidFill>
                  <a:schemeClr val="tx1"/>
                </a:solidFill>
                <a:latin typeface="Arial" pitchFamily="34" charset="0"/>
                <a:cs typeface="Arial" pitchFamily="34" charset="0"/>
              </a:rPr>
              <a:t>: Promedio de radiación</a:t>
            </a:r>
            <a:endParaRPr lang="es-ES" sz="1400" b="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5449167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3457575" y="245745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20484" name="Rectangle 17"/>
          <p:cNvSpPr>
            <a:spLocks noChangeArrowheads="1"/>
          </p:cNvSpPr>
          <p:nvPr/>
        </p:nvSpPr>
        <p:spPr bwMode="auto">
          <a:xfrm>
            <a:off x="3175" y="4076700"/>
            <a:ext cx="1028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sz="2400" b="0" dirty="0">
              <a:solidFill>
                <a:schemeClr val="tx1"/>
              </a:solidFill>
            </a:endParaRPr>
          </a:p>
        </p:txBody>
      </p:sp>
      <p:sp>
        <p:nvSpPr>
          <p:cNvPr id="20485" name="Rectangle 19"/>
          <p:cNvSpPr>
            <a:spLocks noChangeArrowheads="1"/>
          </p:cNvSpPr>
          <p:nvPr/>
        </p:nvSpPr>
        <p:spPr bwMode="auto">
          <a:xfrm>
            <a:off x="3175" y="4899025"/>
            <a:ext cx="819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sz="2400" b="0" dirty="0">
              <a:solidFill>
                <a:schemeClr val="tx1"/>
              </a:solidFill>
            </a:endParaRPr>
          </a:p>
        </p:txBody>
      </p:sp>
      <p:sp>
        <p:nvSpPr>
          <p:cNvPr id="20486" name="Rectangle 21"/>
          <p:cNvSpPr>
            <a:spLocks noChangeArrowheads="1"/>
          </p:cNvSpPr>
          <p:nvPr/>
        </p:nvSpPr>
        <p:spPr bwMode="auto">
          <a:xfrm>
            <a:off x="3175" y="5538788"/>
            <a:ext cx="895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sz="2400" b="0" dirty="0">
              <a:solidFill>
                <a:schemeClr val="tx1"/>
              </a:solidFill>
            </a:endParaRPr>
          </a:p>
        </p:txBody>
      </p:sp>
      <p:pic>
        <p:nvPicPr>
          <p:cNvPr id="20488"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a:solidFill>
                  <a:srgbClr val="00B050"/>
                </a:solidFill>
                <a:latin typeface="Arial" charset="0"/>
              </a:rPr>
              <a:t>ESPE</a:t>
            </a:r>
          </a:p>
        </p:txBody>
      </p:sp>
      <p:sp>
        <p:nvSpPr>
          <p:cNvPr id="20490"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20491" name="Text Box 2"/>
          <p:cNvSpPr txBox="1">
            <a:spLocks noChangeArrowheads="1"/>
          </p:cNvSpPr>
          <p:nvPr/>
        </p:nvSpPr>
        <p:spPr bwMode="auto">
          <a:xfrm>
            <a:off x="1116013" y="960983"/>
            <a:ext cx="6946900"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r>
              <a:rPr lang="es-ES" sz="1400" dirty="0">
                <a:solidFill>
                  <a:schemeClr val="tx1"/>
                </a:solidFill>
                <a:latin typeface="Arial" charset="0"/>
              </a:rPr>
              <a:t>Tabla </a:t>
            </a:r>
            <a:r>
              <a:rPr lang="es-ES" sz="1400" dirty="0" smtClean="0">
                <a:solidFill>
                  <a:schemeClr val="tx1"/>
                </a:solidFill>
                <a:latin typeface="Arial" charset="0"/>
              </a:rPr>
              <a:t>8: </a:t>
            </a:r>
            <a:r>
              <a:rPr lang="es-ES" sz="1400" b="0" dirty="0">
                <a:solidFill>
                  <a:schemeClr val="tx1"/>
                </a:solidFill>
                <a:latin typeface="Arial" charset="0"/>
              </a:rPr>
              <a:t>Datos de medición vehículo</a:t>
            </a:r>
            <a:r>
              <a:rPr lang="es-ES_tradnl" sz="1400" b="0" dirty="0">
                <a:solidFill>
                  <a:schemeClr val="tx1"/>
                </a:solidFill>
                <a:latin typeface="Arial" charset="0"/>
              </a:rPr>
              <a:t> experimental de 43Wp </a:t>
            </a:r>
            <a:r>
              <a:rPr lang="es-ES" sz="1400" b="0" dirty="0">
                <a:solidFill>
                  <a:schemeClr val="tx1"/>
                </a:solidFill>
                <a:latin typeface="Arial" charset="0"/>
              </a:rPr>
              <a:t>día </a:t>
            </a:r>
            <a:r>
              <a:rPr lang="es-ES" sz="1400" b="0" dirty="0" smtClean="0">
                <a:solidFill>
                  <a:schemeClr val="tx1"/>
                </a:solidFill>
                <a:latin typeface="Arial" charset="0"/>
              </a:rPr>
              <a:t>1</a:t>
            </a:r>
            <a:endParaRPr lang="es-ES" sz="1400" b="0" dirty="0">
              <a:solidFill>
                <a:schemeClr val="tx1"/>
              </a:solidFill>
              <a:latin typeface="Arial" charset="0"/>
            </a:endParaRPr>
          </a:p>
        </p:txBody>
      </p:sp>
      <p:sp>
        <p:nvSpPr>
          <p:cNvPr id="14" name="Rectangle 18"/>
          <p:cNvSpPr>
            <a:spLocks noChangeArrowheads="1"/>
          </p:cNvSpPr>
          <p:nvPr/>
        </p:nvSpPr>
        <p:spPr bwMode="auto">
          <a:xfrm>
            <a:off x="2195736" y="6453336"/>
            <a:ext cx="50405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1400" dirty="0" smtClean="0">
                <a:solidFill>
                  <a:schemeClr val="tx1"/>
                </a:solidFill>
                <a:latin typeface="Arial" charset="0"/>
              </a:rPr>
              <a:t>Figura 10. </a:t>
            </a:r>
            <a:r>
              <a:rPr lang="es-ES" sz="1400" b="0" dirty="0">
                <a:solidFill>
                  <a:schemeClr val="tx1"/>
                </a:solidFill>
                <a:latin typeface="Arial" charset="0"/>
              </a:rPr>
              <a:t>Curva de potencia día </a:t>
            </a:r>
            <a:r>
              <a:rPr lang="es-ES" sz="1400" b="0" dirty="0" smtClean="0">
                <a:solidFill>
                  <a:schemeClr val="tx1"/>
                </a:solidFill>
                <a:latin typeface="Arial" charset="0"/>
              </a:rPr>
              <a:t>1, </a:t>
            </a:r>
            <a:r>
              <a:rPr lang="es-ES" sz="1400" b="0" dirty="0">
                <a:solidFill>
                  <a:schemeClr val="tx1"/>
                </a:solidFill>
                <a:latin typeface="Arial" charset="0"/>
              </a:rPr>
              <a:t>panel fotovoltaico 43Wp</a:t>
            </a:r>
          </a:p>
        </p:txBody>
      </p:sp>
      <p:pic>
        <p:nvPicPr>
          <p:cNvPr id="16" name="15 Imagen"/>
          <p:cNvPicPr/>
          <p:nvPr/>
        </p:nvPicPr>
        <p:blipFill>
          <a:blip r:embed="rId3" cstate="print"/>
          <a:srcRect/>
          <a:stretch>
            <a:fillRect/>
          </a:stretch>
        </p:blipFill>
        <p:spPr bwMode="auto">
          <a:xfrm>
            <a:off x="1889443" y="1351161"/>
            <a:ext cx="5400040" cy="2418080"/>
          </a:xfrm>
          <a:prstGeom prst="rect">
            <a:avLst/>
          </a:prstGeom>
          <a:noFill/>
          <a:ln w="9525">
            <a:noFill/>
            <a:miter lim="800000"/>
            <a:headEnd/>
            <a:tailEnd/>
          </a:ln>
        </p:spPr>
      </p:pic>
      <p:pic>
        <p:nvPicPr>
          <p:cNvPr id="17" name="16 Imagen"/>
          <p:cNvPicPr/>
          <p:nvPr/>
        </p:nvPicPr>
        <p:blipFill>
          <a:blip r:embed="rId4" cstate="print"/>
          <a:srcRect/>
          <a:stretch>
            <a:fillRect/>
          </a:stretch>
        </p:blipFill>
        <p:spPr bwMode="auto">
          <a:xfrm>
            <a:off x="2339752" y="3933056"/>
            <a:ext cx="4464496" cy="252028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3457575" y="245745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20484" name="Rectangle 17"/>
          <p:cNvSpPr>
            <a:spLocks noChangeArrowheads="1"/>
          </p:cNvSpPr>
          <p:nvPr/>
        </p:nvSpPr>
        <p:spPr bwMode="auto">
          <a:xfrm>
            <a:off x="3175" y="4076700"/>
            <a:ext cx="1028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sz="2400" b="0" dirty="0">
              <a:solidFill>
                <a:schemeClr val="tx1"/>
              </a:solidFill>
            </a:endParaRPr>
          </a:p>
        </p:txBody>
      </p:sp>
      <p:sp>
        <p:nvSpPr>
          <p:cNvPr id="20485" name="Rectangle 19"/>
          <p:cNvSpPr>
            <a:spLocks noChangeArrowheads="1"/>
          </p:cNvSpPr>
          <p:nvPr/>
        </p:nvSpPr>
        <p:spPr bwMode="auto">
          <a:xfrm>
            <a:off x="3175" y="4899025"/>
            <a:ext cx="819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sz="2400" b="0" dirty="0">
              <a:solidFill>
                <a:schemeClr val="tx1"/>
              </a:solidFill>
            </a:endParaRPr>
          </a:p>
        </p:txBody>
      </p:sp>
      <p:sp>
        <p:nvSpPr>
          <p:cNvPr id="20486" name="Rectangle 21"/>
          <p:cNvSpPr>
            <a:spLocks noChangeArrowheads="1"/>
          </p:cNvSpPr>
          <p:nvPr/>
        </p:nvSpPr>
        <p:spPr bwMode="auto">
          <a:xfrm>
            <a:off x="3175" y="5538788"/>
            <a:ext cx="895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sz="2400" b="0" dirty="0">
              <a:solidFill>
                <a:schemeClr val="tx1"/>
              </a:solidFill>
            </a:endParaRPr>
          </a:p>
        </p:txBody>
      </p:sp>
      <p:pic>
        <p:nvPicPr>
          <p:cNvPr id="20488"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a:solidFill>
                  <a:srgbClr val="00B050"/>
                </a:solidFill>
                <a:latin typeface="Arial" charset="0"/>
              </a:rPr>
              <a:t>ESPE</a:t>
            </a:r>
          </a:p>
        </p:txBody>
      </p:sp>
      <p:sp>
        <p:nvSpPr>
          <p:cNvPr id="20490"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20491" name="Text Box 2"/>
          <p:cNvSpPr txBox="1">
            <a:spLocks noChangeArrowheads="1"/>
          </p:cNvSpPr>
          <p:nvPr/>
        </p:nvSpPr>
        <p:spPr bwMode="auto">
          <a:xfrm>
            <a:off x="1116013" y="960983"/>
            <a:ext cx="6946900"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r>
              <a:rPr lang="es-ES" sz="1400" dirty="0">
                <a:solidFill>
                  <a:schemeClr val="tx1"/>
                </a:solidFill>
                <a:latin typeface="Arial" charset="0"/>
              </a:rPr>
              <a:t>Tabla </a:t>
            </a:r>
            <a:r>
              <a:rPr lang="es-ES" sz="1400" dirty="0" smtClean="0">
                <a:solidFill>
                  <a:schemeClr val="tx1"/>
                </a:solidFill>
                <a:latin typeface="Arial" charset="0"/>
              </a:rPr>
              <a:t>9: </a:t>
            </a:r>
            <a:r>
              <a:rPr lang="es-ES" sz="1400" b="0" dirty="0">
                <a:solidFill>
                  <a:schemeClr val="tx1"/>
                </a:solidFill>
                <a:latin typeface="Arial" charset="0"/>
              </a:rPr>
              <a:t>Datos de medición vehículo</a:t>
            </a:r>
            <a:r>
              <a:rPr lang="es-ES_tradnl" sz="1400" b="0" dirty="0">
                <a:solidFill>
                  <a:schemeClr val="tx1"/>
                </a:solidFill>
                <a:latin typeface="Arial" charset="0"/>
              </a:rPr>
              <a:t> experimental de 43Wp </a:t>
            </a:r>
            <a:r>
              <a:rPr lang="es-ES" sz="1400" b="0" dirty="0">
                <a:solidFill>
                  <a:schemeClr val="tx1"/>
                </a:solidFill>
                <a:latin typeface="Arial" charset="0"/>
              </a:rPr>
              <a:t>día 8</a:t>
            </a:r>
          </a:p>
        </p:txBody>
      </p:sp>
      <p:sp>
        <p:nvSpPr>
          <p:cNvPr id="14" name="Rectangle 18"/>
          <p:cNvSpPr>
            <a:spLocks noChangeArrowheads="1"/>
          </p:cNvSpPr>
          <p:nvPr/>
        </p:nvSpPr>
        <p:spPr bwMode="auto">
          <a:xfrm>
            <a:off x="2195736" y="6453336"/>
            <a:ext cx="50405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1400" dirty="0" smtClean="0">
                <a:solidFill>
                  <a:schemeClr val="tx1"/>
                </a:solidFill>
                <a:latin typeface="Arial" charset="0"/>
              </a:rPr>
              <a:t>Figura 11. </a:t>
            </a:r>
            <a:r>
              <a:rPr lang="es-ES" sz="1400" b="0" dirty="0">
                <a:solidFill>
                  <a:schemeClr val="tx1"/>
                </a:solidFill>
                <a:latin typeface="Arial" charset="0"/>
              </a:rPr>
              <a:t>Curva de potencia día 8</a:t>
            </a:r>
            <a:r>
              <a:rPr lang="es-ES" sz="1400" b="0" dirty="0" smtClean="0">
                <a:solidFill>
                  <a:schemeClr val="tx1"/>
                </a:solidFill>
                <a:latin typeface="Arial" charset="0"/>
              </a:rPr>
              <a:t>, </a:t>
            </a:r>
            <a:r>
              <a:rPr lang="es-ES" sz="1400" b="0" dirty="0">
                <a:solidFill>
                  <a:schemeClr val="tx1"/>
                </a:solidFill>
                <a:latin typeface="Arial" charset="0"/>
              </a:rPr>
              <a:t>panel fotovoltaico 43Wp</a:t>
            </a:r>
          </a:p>
        </p:txBody>
      </p:sp>
      <p:pic>
        <p:nvPicPr>
          <p:cNvPr id="13" name="12 Imagen"/>
          <p:cNvPicPr/>
          <p:nvPr/>
        </p:nvPicPr>
        <p:blipFill>
          <a:blip r:embed="rId3" cstate="print"/>
          <a:srcRect/>
          <a:stretch>
            <a:fillRect/>
          </a:stretch>
        </p:blipFill>
        <p:spPr bwMode="auto">
          <a:xfrm>
            <a:off x="1836256" y="1412776"/>
            <a:ext cx="5400040" cy="2283460"/>
          </a:xfrm>
          <a:prstGeom prst="rect">
            <a:avLst/>
          </a:prstGeom>
          <a:noFill/>
          <a:ln w="9525">
            <a:noFill/>
            <a:miter lim="800000"/>
            <a:headEnd/>
            <a:tailEnd/>
          </a:ln>
        </p:spPr>
      </p:pic>
      <p:pic>
        <p:nvPicPr>
          <p:cNvPr id="15" name="14 Imagen"/>
          <p:cNvPicPr/>
          <p:nvPr/>
        </p:nvPicPr>
        <p:blipFill>
          <a:blip r:embed="rId4" cstate="print"/>
          <a:srcRect/>
          <a:stretch>
            <a:fillRect/>
          </a:stretch>
        </p:blipFill>
        <p:spPr bwMode="auto">
          <a:xfrm>
            <a:off x="2390802" y="3933056"/>
            <a:ext cx="4427932" cy="252028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1783501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3457575" y="245745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20484" name="Rectangle 17"/>
          <p:cNvSpPr>
            <a:spLocks noChangeArrowheads="1"/>
          </p:cNvSpPr>
          <p:nvPr/>
        </p:nvSpPr>
        <p:spPr bwMode="auto">
          <a:xfrm>
            <a:off x="3175" y="4076700"/>
            <a:ext cx="1028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sz="2400" b="0" dirty="0">
              <a:solidFill>
                <a:schemeClr val="tx1"/>
              </a:solidFill>
            </a:endParaRPr>
          </a:p>
        </p:txBody>
      </p:sp>
      <p:sp>
        <p:nvSpPr>
          <p:cNvPr id="20485" name="Rectangle 19"/>
          <p:cNvSpPr>
            <a:spLocks noChangeArrowheads="1"/>
          </p:cNvSpPr>
          <p:nvPr/>
        </p:nvSpPr>
        <p:spPr bwMode="auto">
          <a:xfrm>
            <a:off x="3175" y="4899025"/>
            <a:ext cx="819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sz="2400" b="0" dirty="0">
              <a:solidFill>
                <a:schemeClr val="tx1"/>
              </a:solidFill>
            </a:endParaRPr>
          </a:p>
        </p:txBody>
      </p:sp>
      <p:sp>
        <p:nvSpPr>
          <p:cNvPr id="20486" name="Rectangle 21"/>
          <p:cNvSpPr>
            <a:spLocks noChangeArrowheads="1"/>
          </p:cNvSpPr>
          <p:nvPr/>
        </p:nvSpPr>
        <p:spPr bwMode="auto">
          <a:xfrm>
            <a:off x="3175" y="5538788"/>
            <a:ext cx="895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sz="2400" b="0" dirty="0">
              <a:solidFill>
                <a:schemeClr val="tx1"/>
              </a:solidFill>
            </a:endParaRPr>
          </a:p>
        </p:txBody>
      </p:sp>
      <p:pic>
        <p:nvPicPr>
          <p:cNvPr id="20488"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a:solidFill>
                  <a:srgbClr val="00B050"/>
                </a:solidFill>
                <a:latin typeface="Arial" charset="0"/>
              </a:rPr>
              <a:t>ESPE</a:t>
            </a:r>
          </a:p>
        </p:txBody>
      </p:sp>
      <p:sp>
        <p:nvSpPr>
          <p:cNvPr id="20490"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20491" name="Text Box 2"/>
          <p:cNvSpPr txBox="1">
            <a:spLocks noChangeArrowheads="1"/>
          </p:cNvSpPr>
          <p:nvPr/>
        </p:nvSpPr>
        <p:spPr bwMode="auto">
          <a:xfrm>
            <a:off x="1116013" y="960983"/>
            <a:ext cx="6946900"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r>
              <a:rPr lang="es-ES" sz="1400" dirty="0">
                <a:solidFill>
                  <a:schemeClr val="tx1"/>
                </a:solidFill>
                <a:latin typeface="Arial" charset="0"/>
              </a:rPr>
              <a:t>Tabla </a:t>
            </a:r>
            <a:r>
              <a:rPr lang="es-ES" sz="1400" dirty="0" smtClean="0">
                <a:solidFill>
                  <a:schemeClr val="tx1"/>
                </a:solidFill>
                <a:latin typeface="Arial" charset="0"/>
              </a:rPr>
              <a:t>10: </a:t>
            </a:r>
            <a:r>
              <a:rPr lang="es-ES" sz="1400" b="0" dirty="0">
                <a:solidFill>
                  <a:schemeClr val="tx1"/>
                </a:solidFill>
                <a:latin typeface="Arial" charset="0"/>
              </a:rPr>
              <a:t>Datos de medición vehículo</a:t>
            </a:r>
            <a:r>
              <a:rPr lang="es-ES_tradnl" sz="1400" b="0" dirty="0">
                <a:solidFill>
                  <a:schemeClr val="tx1"/>
                </a:solidFill>
                <a:latin typeface="Arial" charset="0"/>
              </a:rPr>
              <a:t> experimental de 43Wp </a:t>
            </a:r>
            <a:r>
              <a:rPr lang="es-ES" sz="1400" b="0" dirty="0">
                <a:solidFill>
                  <a:schemeClr val="tx1"/>
                </a:solidFill>
                <a:latin typeface="Arial" charset="0"/>
              </a:rPr>
              <a:t>día 11</a:t>
            </a:r>
          </a:p>
        </p:txBody>
      </p:sp>
      <p:sp>
        <p:nvSpPr>
          <p:cNvPr id="14" name="Rectangle 18"/>
          <p:cNvSpPr>
            <a:spLocks noChangeArrowheads="1"/>
          </p:cNvSpPr>
          <p:nvPr/>
        </p:nvSpPr>
        <p:spPr bwMode="auto">
          <a:xfrm>
            <a:off x="2195736" y="6453336"/>
            <a:ext cx="50405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1400" dirty="0" smtClean="0">
                <a:solidFill>
                  <a:schemeClr val="tx1"/>
                </a:solidFill>
                <a:latin typeface="Arial" charset="0"/>
              </a:rPr>
              <a:t>Figura 12. </a:t>
            </a:r>
            <a:r>
              <a:rPr lang="es-ES" sz="1400" b="0" dirty="0">
                <a:solidFill>
                  <a:schemeClr val="tx1"/>
                </a:solidFill>
                <a:latin typeface="Arial" charset="0"/>
              </a:rPr>
              <a:t>Curva de potencia día 11, panel fotovoltaico 43Wp</a:t>
            </a:r>
          </a:p>
        </p:txBody>
      </p:sp>
      <p:pic>
        <p:nvPicPr>
          <p:cNvPr id="13" name="12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8708" y="1484784"/>
            <a:ext cx="5040560" cy="2260080"/>
          </a:xfrm>
          <a:prstGeom prst="rect">
            <a:avLst/>
          </a:prstGeom>
          <a:noFill/>
          <a:ln>
            <a:noFill/>
          </a:ln>
        </p:spPr>
      </p:pic>
      <p:pic>
        <p:nvPicPr>
          <p:cNvPr id="15" name="14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5140" y="3927371"/>
            <a:ext cx="4331116" cy="2453957"/>
          </a:xfrm>
          <a:prstGeom prst="rect">
            <a:avLst/>
          </a:prstGeom>
          <a:noFill/>
          <a:ln>
            <a:solidFill>
              <a:sysClr val="windowText" lastClr="000000"/>
            </a:solidFill>
          </a:ln>
        </p:spPr>
      </p:pic>
    </p:spTree>
    <p:extLst>
      <p:ext uri="{BB962C8B-B14F-4D97-AF65-F5344CB8AC3E}">
        <p14:creationId xmlns:p14="http://schemas.microsoft.com/office/powerpoint/2010/main" val="40270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ChangeArrowheads="1"/>
          </p:cNvSpPr>
          <p:nvPr/>
        </p:nvSpPr>
        <p:spPr bwMode="auto">
          <a:xfrm>
            <a:off x="1051422" y="1151166"/>
            <a:ext cx="7129462" cy="877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hangingPunct="0"/>
            <a:r>
              <a:rPr lang="es-EC" sz="2000" b="0" dirty="0" smtClean="0">
                <a:solidFill>
                  <a:schemeClr val="tx1"/>
                </a:solidFill>
                <a:latin typeface="Arial" charset="0"/>
                <a:cs typeface="Arial" charset="0"/>
              </a:rPr>
              <a:t>El análisis </a:t>
            </a:r>
            <a:r>
              <a:rPr lang="es-EC" sz="2000" b="0" dirty="0">
                <a:solidFill>
                  <a:schemeClr val="tx1"/>
                </a:solidFill>
                <a:latin typeface="Arial" charset="0"/>
                <a:cs typeface="Arial" charset="0"/>
              </a:rPr>
              <a:t>del  comportamiento de un panel fotovoltaico de 43Wp monocristalino en una altitud de 2538 metros, latitud -0,3140°, longitud -78,4453° sitio ESPE, bajo las mejores condiciones  puede llegar a su potencia máxima de generación </a:t>
            </a:r>
            <a:r>
              <a:rPr lang="es-EC" sz="2000" b="0" dirty="0" smtClean="0">
                <a:solidFill>
                  <a:schemeClr val="tx1"/>
                </a:solidFill>
                <a:latin typeface="Arial" charset="0"/>
                <a:cs typeface="Arial" charset="0"/>
              </a:rPr>
              <a:t>con  </a:t>
            </a:r>
            <a:r>
              <a:rPr lang="es-EC" sz="2000" b="0" dirty="0">
                <a:solidFill>
                  <a:schemeClr val="tx1"/>
                </a:solidFill>
                <a:latin typeface="Arial" charset="0"/>
                <a:cs typeface="Arial" charset="0"/>
              </a:rPr>
              <a:t>datos medidos de </a:t>
            </a:r>
            <a:r>
              <a:rPr lang="es-EC" sz="2400" b="0" dirty="0" smtClean="0">
                <a:solidFill>
                  <a:schemeClr val="tx1"/>
                </a:solidFill>
                <a:latin typeface="Arial" charset="0"/>
                <a:cs typeface="Arial" charset="0"/>
              </a:rPr>
              <a:t>v</a:t>
            </a:r>
            <a:r>
              <a:rPr lang="es-EC" sz="1600" b="0" dirty="0" smtClean="0">
                <a:solidFill>
                  <a:schemeClr val="tx1"/>
                </a:solidFill>
                <a:latin typeface="Arial" charset="0"/>
                <a:cs typeface="Arial" charset="0"/>
              </a:rPr>
              <a:t>max</a:t>
            </a:r>
            <a:r>
              <a:rPr lang="es-EC" sz="2000" b="0" dirty="0" smtClean="0">
                <a:solidFill>
                  <a:schemeClr val="tx1"/>
                </a:solidFill>
                <a:latin typeface="Arial" charset="0"/>
                <a:cs typeface="Arial" charset="0"/>
              </a:rPr>
              <a:t> 15,60V</a:t>
            </a:r>
            <a:r>
              <a:rPr lang="es-EC" sz="2000" b="0" dirty="0">
                <a:solidFill>
                  <a:schemeClr val="tx1"/>
                </a:solidFill>
                <a:latin typeface="Arial" charset="0"/>
                <a:cs typeface="Arial" charset="0"/>
              </a:rPr>
              <a:t>, </a:t>
            </a:r>
            <a:r>
              <a:rPr lang="es-EC" sz="2000" b="0" dirty="0" smtClean="0">
                <a:solidFill>
                  <a:schemeClr val="tx1"/>
                </a:solidFill>
                <a:latin typeface="Arial" charset="0"/>
                <a:cs typeface="Arial" charset="0"/>
              </a:rPr>
              <a:t>I</a:t>
            </a:r>
            <a:r>
              <a:rPr lang="es-EC" sz="1800" b="0" dirty="0" smtClean="0">
                <a:solidFill>
                  <a:schemeClr val="tx1"/>
                </a:solidFill>
                <a:latin typeface="Arial" charset="0"/>
                <a:cs typeface="Arial" charset="0"/>
              </a:rPr>
              <a:t>max</a:t>
            </a:r>
            <a:r>
              <a:rPr lang="es-EC" sz="2000" b="0" dirty="0" smtClean="0">
                <a:solidFill>
                  <a:schemeClr val="tx1"/>
                </a:solidFill>
                <a:latin typeface="Arial" charset="0"/>
                <a:cs typeface="Arial" charset="0"/>
              </a:rPr>
              <a:t>  </a:t>
            </a:r>
            <a:r>
              <a:rPr lang="es-EC" sz="2000" b="0" dirty="0">
                <a:solidFill>
                  <a:schemeClr val="tx1"/>
                </a:solidFill>
                <a:latin typeface="Arial" charset="0"/>
                <a:cs typeface="Arial" charset="0"/>
              </a:rPr>
              <a:t>2,80A,  irradiancia  1027W/m², </a:t>
            </a:r>
            <a:r>
              <a:rPr lang="es-EC" sz="2000" b="0" dirty="0" smtClean="0">
                <a:solidFill>
                  <a:schemeClr val="tx1"/>
                </a:solidFill>
                <a:latin typeface="Arial" charset="0"/>
                <a:cs typeface="Arial" charset="0"/>
              </a:rPr>
              <a:t>t</a:t>
            </a:r>
            <a:r>
              <a:rPr lang="es-EC" sz="1800" b="0" dirty="0" smtClean="0">
                <a:solidFill>
                  <a:schemeClr val="tx1"/>
                </a:solidFill>
                <a:latin typeface="Arial" charset="0"/>
                <a:cs typeface="Arial" charset="0"/>
              </a:rPr>
              <a:t>a </a:t>
            </a:r>
            <a:r>
              <a:rPr lang="es-EC" sz="2000" b="0" dirty="0" smtClean="0">
                <a:solidFill>
                  <a:schemeClr val="tx1"/>
                </a:solidFill>
                <a:latin typeface="Arial" charset="0"/>
                <a:cs typeface="Arial" charset="0"/>
              </a:rPr>
              <a:t>22,20 </a:t>
            </a:r>
            <a:r>
              <a:rPr lang="es-EC" sz="2000" b="0" dirty="0">
                <a:solidFill>
                  <a:schemeClr val="tx1"/>
                </a:solidFill>
                <a:latin typeface="Arial" charset="0"/>
                <a:cs typeface="Arial" charset="0"/>
              </a:rPr>
              <a:t>°C, a una </a:t>
            </a:r>
            <a:r>
              <a:rPr lang="es-EC" sz="2000" b="0" dirty="0" smtClean="0">
                <a:solidFill>
                  <a:schemeClr val="tx1"/>
                </a:solidFill>
                <a:latin typeface="Arial" charset="0"/>
                <a:cs typeface="Arial" charset="0"/>
              </a:rPr>
              <a:t>tp </a:t>
            </a:r>
            <a:r>
              <a:rPr lang="es-EC" sz="2000" b="0" dirty="0">
                <a:solidFill>
                  <a:schemeClr val="tx1"/>
                </a:solidFill>
                <a:latin typeface="Arial" charset="0"/>
                <a:cs typeface="Arial" charset="0"/>
              </a:rPr>
              <a:t>52,70 °C, velocidad del viento 1,23 m/s. El </a:t>
            </a:r>
            <a:r>
              <a:rPr lang="es-EC" sz="2000" b="0" dirty="0" smtClean="0">
                <a:solidFill>
                  <a:schemeClr val="tx1"/>
                </a:solidFill>
                <a:latin typeface="Arial" charset="0"/>
                <a:cs typeface="Arial" charset="0"/>
              </a:rPr>
              <a:t>factor </a:t>
            </a:r>
            <a:r>
              <a:rPr lang="es-EC" sz="2000" b="0" dirty="0">
                <a:solidFill>
                  <a:schemeClr val="tx1"/>
                </a:solidFill>
                <a:latin typeface="Arial" charset="0"/>
                <a:cs typeface="Arial" charset="0"/>
              </a:rPr>
              <a:t>de cuadratura </a:t>
            </a:r>
            <a:r>
              <a:rPr lang="es-EC" sz="2000" b="0" dirty="0" smtClean="0">
                <a:solidFill>
                  <a:schemeClr val="tx1"/>
                </a:solidFill>
                <a:latin typeface="Arial" charset="0"/>
                <a:cs typeface="Arial" charset="0"/>
              </a:rPr>
              <a:t>0,59</a:t>
            </a:r>
            <a:r>
              <a:rPr lang="es-EC" sz="2000" b="0" dirty="0">
                <a:solidFill>
                  <a:schemeClr val="tx1"/>
                </a:solidFill>
                <a:latin typeface="Arial" charset="0"/>
                <a:cs typeface="Arial" charset="0"/>
              </a:rPr>
              <a:t>. </a:t>
            </a:r>
            <a:endParaRPr lang="es-ES" sz="2000" b="0" dirty="0">
              <a:solidFill>
                <a:schemeClr val="tx1"/>
              </a:solidFill>
              <a:latin typeface="Arial" charset="0"/>
              <a:cs typeface="Arial" charset="0"/>
            </a:endParaRPr>
          </a:p>
          <a:p>
            <a:pPr algn="just" hangingPunct="0"/>
            <a:r>
              <a:rPr lang="es-EC" sz="2000" b="0" dirty="0" smtClean="0">
                <a:solidFill>
                  <a:schemeClr val="tx1"/>
                </a:solidFill>
                <a:latin typeface="Arial" charset="0"/>
                <a:cs typeface="Arial" charset="0"/>
              </a:rPr>
              <a:t>La </a:t>
            </a:r>
            <a:r>
              <a:rPr lang="es-EC" sz="2000" b="0" dirty="0">
                <a:solidFill>
                  <a:schemeClr val="tx1"/>
                </a:solidFill>
                <a:latin typeface="Arial" charset="0"/>
                <a:cs typeface="Arial" charset="0"/>
              </a:rPr>
              <a:t>temperatura máxima que </a:t>
            </a:r>
            <a:r>
              <a:rPr lang="es-EC" sz="2000" b="0" dirty="0" smtClean="0">
                <a:solidFill>
                  <a:schemeClr val="tx1"/>
                </a:solidFill>
                <a:latin typeface="Arial" charset="0"/>
                <a:cs typeface="Arial" charset="0"/>
              </a:rPr>
              <a:t>llegó </a:t>
            </a:r>
            <a:r>
              <a:rPr lang="es-EC" sz="2000" b="0" dirty="0">
                <a:solidFill>
                  <a:schemeClr val="tx1"/>
                </a:solidFill>
                <a:latin typeface="Arial" charset="0"/>
                <a:cs typeface="Arial" charset="0"/>
              </a:rPr>
              <a:t>el panel fotovoltaico fue de 54,60 °C con lo que el voltaje de circuito abierto seria de 18V, variando la curva característica. </a:t>
            </a:r>
            <a:endParaRPr lang="es-ES" sz="2000" b="0" dirty="0">
              <a:solidFill>
                <a:schemeClr val="tx1"/>
              </a:solidFill>
              <a:latin typeface="Arial" charset="0"/>
              <a:cs typeface="Arial" charset="0"/>
            </a:endParaRPr>
          </a:p>
          <a:p>
            <a:pPr algn="just" hangingPunct="0"/>
            <a:r>
              <a:rPr lang="es-EC" sz="2000" b="0" dirty="0">
                <a:solidFill>
                  <a:schemeClr val="tx1"/>
                </a:solidFill>
                <a:latin typeface="Arial" charset="0"/>
                <a:cs typeface="Arial" charset="0"/>
              </a:rPr>
              <a:t>En el mejor escenario el pirheliómetro de incidencia normal Eppley, con el que se mide la radiación solar directa obtuvo un rango va desde 367,86 W/m² a 1033,63 W/m²  con un promedio de 741,58 W/m² con un número </a:t>
            </a:r>
            <a:r>
              <a:rPr lang="es-EC" sz="2000" b="0" dirty="0" smtClean="0">
                <a:solidFill>
                  <a:schemeClr val="tx1"/>
                </a:solidFill>
                <a:latin typeface="Arial" charset="0"/>
                <a:cs typeface="Arial" charset="0"/>
              </a:rPr>
              <a:t> de </a:t>
            </a:r>
            <a:r>
              <a:rPr lang="es-EC" sz="2000" b="0" dirty="0">
                <a:solidFill>
                  <a:schemeClr val="tx1"/>
                </a:solidFill>
                <a:latin typeface="Arial" charset="0"/>
                <a:cs typeface="Arial" charset="0"/>
              </a:rPr>
              <a:t>lecturas 10523</a:t>
            </a:r>
            <a:r>
              <a:rPr lang="es-EC" sz="2000" b="0" dirty="0" smtClean="0">
                <a:solidFill>
                  <a:schemeClr val="tx1"/>
                </a:solidFill>
                <a:latin typeface="Arial" charset="0"/>
                <a:cs typeface="Arial" charset="0"/>
              </a:rPr>
              <a:t>. </a:t>
            </a:r>
          </a:p>
          <a:p>
            <a:pPr algn="just" hangingPunct="0"/>
            <a:r>
              <a:rPr lang="es-EC" sz="2000" b="0" dirty="0" smtClean="0">
                <a:solidFill>
                  <a:schemeClr val="tx1"/>
                </a:solidFill>
                <a:latin typeface="Arial" charset="0"/>
                <a:cs typeface="Arial" charset="0"/>
              </a:rPr>
              <a:t>En </a:t>
            </a:r>
            <a:r>
              <a:rPr lang="es-EC" sz="2000" b="0" dirty="0">
                <a:solidFill>
                  <a:schemeClr val="tx1"/>
                </a:solidFill>
                <a:latin typeface="Arial" charset="0"/>
                <a:cs typeface="Arial" charset="0"/>
              </a:rPr>
              <a:t>un día soleado se obtuvo una frecuencia de 733 datos que supera los 1000 W/m². </a:t>
            </a:r>
            <a:endParaRPr lang="es-EC" sz="2000" b="0" dirty="0" smtClean="0">
              <a:solidFill>
                <a:schemeClr val="tx1"/>
              </a:solidFill>
              <a:latin typeface="Arial" charset="0"/>
              <a:cs typeface="Arial" charset="0"/>
            </a:endParaRPr>
          </a:p>
          <a:p>
            <a:pPr algn="just" hangingPunct="0"/>
            <a:endParaRPr lang="es-ES" sz="2000" b="0" dirty="0">
              <a:solidFill>
                <a:schemeClr val="tx1"/>
              </a:solidFill>
              <a:latin typeface="Arial" charset="0"/>
              <a:cs typeface="Arial" charset="0"/>
            </a:endParaRPr>
          </a:p>
          <a:p>
            <a:pPr algn="just" hangingPunct="0"/>
            <a:r>
              <a:rPr lang="es-EC" sz="2000" b="0" dirty="0">
                <a:solidFill>
                  <a:srgbClr val="C00000"/>
                </a:solidFill>
                <a:latin typeface="Arial" charset="0"/>
                <a:cs typeface="Arial" charset="0"/>
              </a:rPr>
              <a:t>Se determinó que la corriente de salida del panel fotovoltaico es directamente proporcional a la radiación solar dentro de su curva característica, esto se demostró con los valores promedios diarios</a:t>
            </a:r>
            <a:r>
              <a:rPr lang="es-EC" sz="2000" b="0" dirty="0" smtClean="0">
                <a:solidFill>
                  <a:srgbClr val="C00000"/>
                </a:solidFill>
                <a:latin typeface="Arial" charset="0"/>
                <a:cs typeface="Arial" charset="0"/>
              </a:rPr>
              <a:t>.</a:t>
            </a:r>
          </a:p>
          <a:p>
            <a:pPr lvl="0" algn="just" hangingPunct="0"/>
            <a:r>
              <a:rPr lang="es-MX" sz="2000" b="0" dirty="0">
                <a:solidFill>
                  <a:srgbClr val="C00000"/>
                </a:solidFill>
                <a:latin typeface="Arial" charset="0"/>
                <a:cs typeface="Arial" charset="0"/>
              </a:rPr>
              <a:t>La máxima potencia de salida panel fotovoltaico Pmp=43W  es el producto voltaje de circuito abierto Voc, multiplicado por la corriente de corto circuito Isc y multiplicado por el factor de cuadratura FF</a:t>
            </a:r>
            <a:r>
              <a:rPr lang="es-MX" sz="2000" b="0" dirty="0" smtClean="0">
                <a:solidFill>
                  <a:srgbClr val="C00000"/>
                </a:solidFill>
                <a:latin typeface="Arial" charset="0"/>
                <a:cs typeface="Arial" charset="0"/>
              </a:rPr>
              <a:t>.</a:t>
            </a:r>
            <a:endParaRPr lang="en-US" sz="2000" b="0" dirty="0">
              <a:solidFill>
                <a:srgbClr val="C00000"/>
              </a:solidFill>
              <a:latin typeface="Arial" charset="0"/>
              <a:cs typeface="Arial" charset="0"/>
            </a:endParaRPr>
          </a:p>
        </p:txBody>
      </p:sp>
      <p:pic>
        <p:nvPicPr>
          <p:cNvPr id="4099"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a:solidFill>
                  <a:srgbClr val="00B050"/>
                </a:solidFill>
                <a:latin typeface="Arial" charset="0"/>
              </a:rPr>
              <a:t>ESPE</a:t>
            </a:r>
          </a:p>
        </p:txBody>
      </p:sp>
      <p:sp>
        <p:nvSpPr>
          <p:cNvPr id="4101"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4102" name="Text Box 2"/>
          <p:cNvSpPr txBox="1">
            <a:spLocks noChangeArrowheads="1"/>
          </p:cNvSpPr>
          <p:nvPr/>
        </p:nvSpPr>
        <p:spPr bwMode="auto">
          <a:xfrm>
            <a:off x="1116013" y="685800"/>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2400" dirty="0">
                <a:latin typeface="Arial" charset="0"/>
              </a:rPr>
              <a:t>RESUMEN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3457575" y="245745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20484" name="Rectangle 17"/>
          <p:cNvSpPr>
            <a:spLocks noChangeArrowheads="1"/>
          </p:cNvSpPr>
          <p:nvPr/>
        </p:nvSpPr>
        <p:spPr bwMode="auto">
          <a:xfrm>
            <a:off x="3175" y="4076700"/>
            <a:ext cx="1028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sz="2400" b="0" dirty="0">
              <a:solidFill>
                <a:schemeClr val="tx1"/>
              </a:solidFill>
            </a:endParaRPr>
          </a:p>
        </p:txBody>
      </p:sp>
      <p:sp>
        <p:nvSpPr>
          <p:cNvPr id="20485" name="Rectangle 19"/>
          <p:cNvSpPr>
            <a:spLocks noChangeArrowheads="1"/>
          </p:cNvSpPr>
          <p:nvPr/>
        </p:nvSpPr>
        <p:spPr bwMode="auto">
          <a:xfrm>
            <a:off x="3175" y="4899025"/>
            <a:ext cx="819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sz="2400" b="0" dirty="0">
              <a:solidFill>
                <a:schemeClr val="tx1"/>
              </a:solidFill>
            </a:endParaRPr>
          </a:p>
        </p:txBody>
      </p:sp>
      <p:sp>
        <p:nvSpPr>
          <p:cNvPr id="20486" name="Rectangle 21"/>
          <p:cNvSpPr>
            <a:spLocks noChangeArrowheads="1"/>
          </p:cNvSpPr>
          <p:nvPr/>
        </p:nvSpPr>
        <p:spPr bwMode="auto">
          <a:xfrm>
            <a:off x="3175" y="5538788"/>
            <a:ext cx="895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sz="2400" b="0" dirty="0">
              <a:solidFill>
                <a:schemeClr val="tx1"/>
              </a:solidFill>
            </a:endParaRPr>
          </a:p>
        </p:txBody>
      </p:sp>
      <p:pic>
        <p:nvPicPr>
          <p:cNvPr id="20488"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a:solidFill>
                  <a:srgbClr val="00B050"/>
                </a:solidFill>
                <a:latin typeface="Arial" charset="0"/>
              </a:rPr>
              <a:t>ESPE</a:t>
            </a:r>
          </a:p>
        </p:txBody>
      </p:sp>
      <p:sp>
        <p:nvSpPr>
          <p:cNvPr id="20490"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20491" name="Text Box 2"/>
          <p:cNvSpPr txBox="1">
            <a:spLocks noChangeArrowheads="1"/>
          </p:cNvSpPr>
          <p:nvPr/>
        </p:nvSpPr>
        <p:spPr bwMode="auto">
          <a:xfrm>
            <a:off x="1116013" y="1393031"/>
            <a:ext cx="6946900"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ES"/>
            </a:defPPr>
            <a:lvl1pPr eaLnBrk="0" hangingPunct="0">
              <a:defRPr sz="1400">
                <a:solidFill>
                  <a:schemeClr val="tx1"/>
                </a:solidFill>
                <a:latin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algn="ctr" eaLnBrk="0" fontAlgn="base" hangingPunct="0">
              <a:spcBef>
                <a:spcPct val="50000"/>
              </a:spcBef>
              <a:spcAft>
                <a:spcPct val="0"/>
              </a:spcAft>
            </a:lvl6pPr>
            <a:lvl7pPr marL="2971800" indent="-228600" algn="ctr" eaLnBrk="0" fontAlgn="base" hangingPunct="0">
              <a:spcBef>
                <a:spcPct val="50000"/>
              </a:spcBef>
              <a:spcAft>
                <a:spcPct val="0"/>
              </a:spcAft>
            </a:lvl7pPr>
            <a:lvl8pPr marL="3429000" indent="-228600" algn="ctr" eaLnBrk="0" fontAlgn="base" hangingPunct="0">
              <a:spcBef>
                <a:spcPct val="50000"/>
              </a:spcBef>
              <a:spcAft>
                <a:spcPct val="0"/>
              </a:spcAft>
            </a:lvl8pPr>
            <a:lvl9pPr marL="3886200" indent="-228600" algn="ctr" eaLnBrk="0" fontAlgn="base" hangingPunct="0">
              <a:spcBef>
                <a:spcPct val="50000"/>
              </a:spcBef>
              <a:spcAft>
                <a:spcPct val="0"/>
              </a:spcAft>
            </a:lvl9pPr>
          </a:lstStyle>
          <a:p>
            <a:r>
              <a:rPr lang="es-ES" dirty="0"/>
              <a:t>Tabla </a:t>
            </a:r>
            <a:r>
              <a:rPr lang="es-ES" dirty="0" smtClean="0"/>
              <a:t>11: </a:t>
            </a:r>
            <a:r>
              <a:rPr lang="es-EC" b="0" dirty="0"/>
              <a:t>Variables </a:t>
            </a:r>
            <a:r>
              <a:rPr lang="es-EC" b="0" dirty="0" smtClean="0"/>
              <a:t>del panel </a:t>
            </a:r>
            <a:r>
              <a:rPr lang="es-EC" b="0" dirty="0"/>
              <a:t>fotovoltaico monocristalino </a:t>
            </a:r>
            <a:r>
              <a:rPr lang="es-EC" b="0" dirty="0" smtClean="0"/>
              <a:t>de 43Wp</a:t>
            </a:r>
            <a:endParaRPr lang="es-ES" b="0" dirty="0"/>
          </a:p>
        </p:txBody>
      </p:sp>
      <p:sp>
        <p:nvSpPr>
          <p:cNvPr id="13" name="Rectangle 18"/>
          <p:cNvSpPr>
            <a:spLocks noChangeArrowheads="1"/>
          </p:cNvSpPr>
          <p:nvPr/>
        </p:nvSpPr>
        <p:spPr bwMode="auto">
          <a:xfrm>
            <a:off x="2980693" y="5857527"/>
            <a:ext cx="32403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1400" dirty="0" smtClean="0">
                <a:solidFill>
                  <a:schemeClr val="tx1"/>
                </a:solidFill>
                <a:latin typeface="Arial" charset="0"/>
              </a:rPr>
              <a:t>Figura 13. </a:t>
            </a:r>
            <a:r>
              <a:rPr lang="es-ES" sz="1400" b="0" dirty="0" smtClean="0">
                <a:solidFill>
                  <a:schemeClr val="tx1"/>
                </a:solidFill>
                <a:latin typeface="Arial" charset="0"/>
              </a:rPr>
              <a:t>Curva característica</a:t>
            </a:r>
            <a:endParaRPr lang="es-ES" sz="1600" dirty="0">
              <a:latin typeface="Arial" charset="0"/>
            </a:endParaRPr>
          </a:p>
        </p:txBody>
      </p:sp>
      <p:pic>
        <p:nvPicPr>
          <p:cNvPr id="21" name="20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7643" y="3324319"/>
            <a:ext cx="3723640" cy="2480945"/>
          </a:xfrm>
          <a:prstGeom prst="rect">
            <a:avLst/>
          </a:prstGeom>
          <a:noFill/>
          <a:ln>
            <a:solidFill>
              <a:schemeClr val="tx1"/>
            </a:solidFill>
          </a:ln>
        </p:spPr>
      </p:pic>
      <p:graphicFrame>
        <p:nvGraphicFramePr>
          <p:cNvPr id="4" name="3 Tabla"/>
          <p:cNvGraphicFramePr>
            <a:graphicFrameLocks noGrp="1"/>
          </p:cNvGraphicFramePr>
          <p:nvPr>
            <p:extLst>
              <p:ext uri="{D42A27DB-BD31-4B8C-83A1-F6EECF244321}">
                <p14:modId xmlns:p14="http://schemas.microsoft.com/office/powerpoint/2010/main" val="3700487248"/>
              </p:ext>
            </p:extLst>
          </p:nvPr>
        </p:nvGraphicFramePr>
        <p:xfrm>
          <a:off x="2692084" y="1740793"/>
          <a:ext cx="3759199" cy="1400175"/>
        </p:xfrm>
        <a:graphic>
          <a:graphicData uri="http://schemas.openxmlformats.org/drawingml/2006/table">
            <a:tbl>
              <a:tblPr/>
              <a:tblGrid>
                <a:gridCol w="1858945"/>
                <a:gridCol w="629181"/>
                <a:gridCol w="508429"/>
                <a:gridCol w="762644"/>
              </a:tblGrid>
              <a:tr h="200025">
                <a:tc gridSpan="2">
                  <a:txBody>
                    <a:bodyPr/>
                    <a:lstStyle/>
                    <a:p>
                      <a:pPr algn="ctr" fontAlgn="ctr"/>
                      <a:r>
                        <a:rPr lang="es-ES" sz="1200" b="1" i="0" u="none" strike="noStrike" dirty="0">
                          <a:solidFill>
                            <a:srgbClr val="000000"/>
                          </a:solidFill>
                          <a:effectLst/>
                          <a:latin typeface="Arial"/>
                        </a:rPr>
                        <a:t>Variable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l" fontAlgn="ctr"/>
                      <a:r>
                        <a:rPr lang="es-ES" sz="1200" b="1" i="0" u="none" strike="noStrike" dirty="0">
                          <a:solidFill>
                            <a:srgbClr val="000000"/>
                          </a:solidFill>
                          <a:effectLst/>
                          <a:latin typeface="Arial"/>
                        </a:rPr>
                        <a:t>Valor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200" b="1" i="0" u="none" strike="noStrike" dirty="0">
                          <a:solidFill>
                            <a:srgbClr val="000000"/>
                          </a:solidFill>
                          <a:effectLst/>
                          <a:latin typeface="Arial"/>
                        </a:rPr>
                        <a:t>Unidad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ctr"/>
                      <a:r>
                        <a:rPr lang="es-ES" sz="1200" b="0" i="0" u="none" strike="noStrike" dirty="0">
                          <a:solidFill>
                            <a:srgbClr val="000000"/>
                          </a:solidFill>
                          <a:effectLst/>
                          <a:latin typeface="Arial"/>
                        </a:rPr>
                        <a:t>Corriente de corto circuito</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effectLst/>
                          <a:latin typeface="Arial"/>
                        </a:rPr>
                        <a:t>Isc</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1200" b="0" i="0" u="none" strike="noStrike" dirty="0">
                          <a:solidFill>
                            <a:srgbClr val="000000"/>
                          </a:solidFill>
                          <a:effectLst/>
                          <a:latin typeface="Arial"/>
                        </a:rPr>
                        <a:t>3,68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effectLst/>
                          <a:latin typeface="Arial"/>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ctr"/>
                      <a:r>
                        <a:rPr lang="es-ES" sz="1200" b="0" i="0" u="none" strike="noStrike" dirty="0">
                          <a:solidFill>
                            <a:srgbClr val="000000"/>
                          </a:solidFill>
                          <a:effectLst/>
                          <a:latin typeface="Arial"/>
                        </a:rPr>
                        <a:t>Voltaje de circuito abierto</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effectLst/>
                          <a:latin typeface="Arial"/>
                        </a:rPr>
                        <a:t>Voc</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1200" b="0" i="0" u="none" strike="noStrike" dirty="0">
                          <a:solidFill>
                            <a:srgbClr val="000000"/>
                          </a:solidFill>
                          <a:effectLst/>
                          <a:latin typeface="Arial"/>
                        </a:rPr>
                        <a:t>20,00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effectLst/>
                          <a:latin typeface="Arial"/>
                        </a:rPr>
                        <a:t>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ctr"/>
                      <a:r>
                        <a:rPr lang="es-ES" sz="1200" b="0" i="0" u="none" strike="noStrike" dirty="0">
                          <a:solidFill>
                            <a:srgbClr val="000000"/>
                          </a:solidFill>
                          <a:effectLst/>
                          <a:latin typeface="Arial"/>
                        </a:rPr>
                        <a:t>Corriente máxima potencia</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effectLst/>
                          <a:latin typeface="Arial"/>
                        </a:rPr>
                        <a:t>Imax</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1200" b="0" i="0" u="none" strike="noStrike" dirty="0">
                          <a:solidFill>
                            <a:srgbClr val="000000"/>
                          </a:solidFill>
                          <a:effectLst/>
                          <a:latin typeface="Arial"/>
                        </a:rPr>
                        <a:t>2,80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effectLst/>
                          <a:latin typeface="Arial"/>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ctr"/>
                      <a:r>
                        <a:rPr lang="es-ES" sz="1200" b="0" i="0" u="none" strike="noStrike" dirty="0">
                          <a:solidFill>
                            <a:srgbClr val="000000"/>
                          </a:solidFill>
                          <a:effectLst/>
                          <a:latin typeface="Arial"/>
                        </a:rPr>
                        <a:t>Voltaje máxima potencia</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effectLst/>
                          <a:latin typeface="Arial"/>
                        </a:rPr>
                        <a:t>Vmax</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1200" b="0" i="0" u="none" strike="noStrike" dirty="0">
                          <a:solidFill>
                            <a:srgbClr val="000000"/>
                          </a:solidFill>
                          <a:effectLst/>
                          <a:latin typeface="Arial"/>
                        </a:rPr>
                        <a:t>15,60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effectLst/>
                          <a:latin typeface="Arial"/>
                        </a:rPr>
                        <a:t>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ctr"/>
                      <a:r>
                        <a:rPr lang="es-ES" sz="1200" b="0" i="0" u="none" strike="noStrike" dirty="0">
                          <a:solidFill>
                            <a:srgbClr val="000000"/>
                          </a:solidFill>
                          <a:effectLst/>
                          <a:latin typeface="Arial"/>
                        </a:rPr>
                        <a:t>Potencia máxima potencia</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effectLst/>
                          <a:latin typeface="Arial"/>
                        </a:rPr>
                        <a:t>Pmp</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1200" b="0" i="0" u="none" strike="noStrike" dirty="0">
                          <a:solidFill>
                            <a:srgbClr val="000000"/>
                          </a:solidFill>
                          <a:effectLst/>
                          <a:latin typeface="Arial"/>
                        </a:rPr>
                        <a:t>43,68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effectLst/>
                          <a:latin typeface="Arial"/>
                        </a:rPr>
                        <a:t>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ctr"/>
                      <a:r>
                        <a:rPr lang="es-ES" sz="1200" b="0" i="0" u="none" strike="noStrike" dirty="0">
                          <a:solidFill>
                            <a:srgbClr val="000000"/>
                          </a:solidFill>
                          <a:effectLst/>
                          <a:latin typeface="Arial"/>
                        </a:rPr>
                        <a:t>Fill Factor</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effectLst/>
                          <a:latin typeface="Arial"/>
                        </a:rPr>
                        <a:t>FF</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1200" b="0" i="0" u="none" strike="noStrike" dirty="0">
                          <a:solidFill>
                            <a:srgbClr val="000000"/>
                          </a:solidFill>
                          <a:effectLst/>
                          <a:latin typeface="Arial"/>
                        </a:rPr>
                        <a:t>0,59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200" b="0"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mc:AlternateContent xmlns:mc="http://schemas.openxmlformats.org/markup-compatibility/2006">
        <mc:Choice xmlns:a14="http://schemas.microsoft.com/office/drawing/2010/main" Requires="a14">
          <p:sp>
            <p:nvSpPr>
              <p:cNvPr id="14" name="13 Rectángulo"/>
              <p:cNvSpPr/>
              <p:nvPr/>
            </p:nvSpPr>
            <p:spPr>
              <a:xfrm>
                <a:off x="3059832" y="4899025"/>
                <a:ext cx="2448272" cy="5539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1000" b="0" i="1" smtClean="0">
                              <a:solidFill>
                                <a:schemeClr val="tx1"/>
                              </a:solidFill>
                              <a:latin typeface="Cambria Math"/>
                            </a:rPr>
                          </m:ctrlPr>
                        </m:sSubPr>
                        <m:e>
                          <m:r>
                            <a:rPr lang="es-MX" sz="1000" b="0" i="1">
                              <a:solidFill>
                                <a:schemeClr val="tx1"/>
                              </a:solidFill>
                              <a:latin typeface="Cambria Math"/>
                            </a:rPr>
                            <m:t>𝑎</m:t>
                          </m:r>
                        </m:e>
                        <m:sub>
                          <m:r>
                            <a:rPr lang="es-MX" sz="1000" b="0" i="1">
                              <a:solidFill>
                                <a:schemeClr val="tx1"/>
                              </a:solidFill>
                              <a:latin typeface="Cambria Math"/>
                            </a:rPr>
                            <m:t>0</m:t>
                          </m:r>
                        </m:sub>
                      </m:sSub>
                      <m:r>
                        <a:rPr lang="es-MX" sz="1000" b="0" i="1">
                          <a:solidFill>
                            <a:schemeClr val="tx1"/>
                          </a:solidFill>
                          <a:latin typeface="Cambria Math"/>
                        </a:rPr>
                        <m:t>=</m:t>
                      </m:r>
                      <m:r>
                        <a:rPr lang="en-US" sz="1000" b="0" i="1" smtClean="0">
                          <a:solidFill>
                            <a:schemeClr val="tx1"/>
                          </a:solidFill>
                          <a:latin typeface="Cambria Math"/>
                        </a:rPr>
                        <m:t>3,68</m:t>
                      </m:r>
                    </m:oMath>
                  </m:oMathPara>
                </a14:m>
                <a:endParaRPr lang="es-EC" sz="1000" b="0" dirty="0">
                  <a:solidFill>
                    <a:schemeClr val="tx1"/>
                  </a:solidFill>
                  <a:latin typeface="Arial" pitchFamily="34" charset="0"/>
                  <a:cs typeface="Arial" pitchFamily="34" charset="0"/>
                </a:endParaRPr>
              </a:p>
              <a:p>
                <a:pPr/>
                <a14:m>
                  <m:oMathPara xmlns:m="http://schemas.openxmlformats.org/officeDocument/2006/math">
                    <m:oMathParaPr>
                      <m:jc m:val="centerGroup"/>
                    </m:oMathParaPr>
                    <m:oMath xmlns:m="http://schemas.openxmlformats.org/officeDocument/2006/math">
                      <m:sSub>
                        <m:sSubPr>
                          <m:ctrlPr>
                            <a:rPr lang="es-EC" sz="1000" b="0" i="1">
                              <a:solidFill>
                                <a:schemeClr val="tx1"/>
                              </a:solidFill>
                              <a:latin typeface="Cambria Math"/>
                            </a:rPr>
                          </m:ctrlPr>
                        </m:sSubPr>
                        <m:e>
                          <m:r>
                            <a:rPr lang="es-MX" sz="1000" b="0" i="1">
                              <a:solidFill>
                                <a:schemeClr val="tx1"/>
                              </a:solidFill>
                              <a:latin typeface="Cambria Math"/>
                            </a:rPr>
                            <m:t>𝑎</m:t>
                          </m:r>
                        </m:e>
                        <m:sub>
                          <m:r>
                            <a:rPr lang="es-MX" sz="1000" b="0" i="1">
                              <a:solidFill>
                                <a:schemeClr val="tx1"/>
                              </a:solidFill>
                              <a:latin typeface="Cambria Math"/>
                            </a:rPr>
                            <m:t>1</m:t>
                          </m:r>
                        </m:sub>
                      </m:sSub>
                      <m:r>
                        <a:rPr lang="es-MX" sz="1000" b="0" i="1">
                          <a:solidFill>
                            <a:schemeClr val="tx1"/>
                          </a:solidFill>
                          <a:latin typeface="Cambria Math"/>
                        </a:rPr>
                        <m:t>=</m:t>
                      </m:r>
                      <m:r>
                        <a:rPr lang="en-US" sz="1000" b="0" i="1" smtClean="0">
                          <a:solidFill>
                            <a:schemeClr val="tx1"/>
                          </a:solidFill>
                          <a:latin typeface="Cambria Math"/>
                        </a:rPr>
                        <m:t>0,396</m:t>
                      </m:r>
                    </m:oMath>
                  </m:oMathPara>
                </a14:m>
                <a:endParaRPr lang="es-EC" sz="1000" b="0" dirty="0">
                  <a:solidFill>
                    <a:schemeClr val="tx1"/>
                  </a:solidFill>
                  <a:latin typeface="Arial" pitchFamily="34" charset="0"/>
                  <a:cs typeface="Arial" pitchFamily="34" charset="0"/>
                </a:endParaRPr>
              </a:p>
              <a:p>
                <a:pPr/>
                <a14:m>
                  <m:oMathPara xmlns:m="http://schemas.openxmlformats.org/officeDocument/2006/math">
                    <m:oMathParaPr>
                      <m:jc m:val="centerGroup"/>
                    </m:oMathParaPr>
                    <m:oMath xmlns:m="http://schemas.openxmlformats.org/officeDocument/2006/math">
                      <m:sSub>
                        <m:sSubPr>
                          <m:ctrlPr>
                            <a:rPr lang="es-EC" sz="1000" b="0" i="1">
                              <a:solidFill>
                                <a:schemeClr val="tx1"/>
                              </a:solidFill>
                              <a:latin typeface="Cambria Math"/>
                            </a:rPr>
                          </m:ctrlPr>
                        </m:sSubPr>
                        <m:e>
                          <m:r>
                            <a:rPr lang="es-MX" sz="1000" b="0" i="1">
                              <a:solidFill>
                                <a:schemeClr val="tx1"/>
                              </a:solidFill>
                              <a:latin typeface="Cambria Math"/>
                            </a:rPr>
                            <m:t>𝑎</m:t>
                          </m:r>
                        </m:e>
                        <m:sub>
                          <m:r>
                            <a:rPr lang="es-MX" sz="1000" b="0" i="1">
                              <a:solidFill>
                                <a:schemeClr val="tx1"/>
                              </a:solidFill>
                              <a:latin typeface="Cambria Math"/>
                            </a:rPr>
                            <m:t>2</m:t>
                          </m:r>
                        </m:sub>
                      </m:sSub>
                      <m:r>
                        <a:rPr lang="es-MX" sz="1000" b="0" i="1">
                          <a:solidFill>
                            <a:schemeClr val="tx1"/>
                          </a:solidFill>
                          <a:latin typeface="Cambria Math"/>
                        </a:rPr>
                        <m:t>=−0,</m:t>
                      </m:r>
                      <m:r>
                        <a:rPr lang="en-US" sz="1000" b="0" i="1" smtClean="0">
                          <a:solidFill>
                            <a:schemeClr val="tx1"/>
                          </a:solidFill>
                          <a:latin typeface="Cambria Math"/>
                        </a:rPr>
                        <m:t>2,8998</m:t>
                      </m:r>
                      <m:r>
                        <a:rPr lang="en-US" sz="1000" b="0" i="1" smtClean="0">
                          <a:solidFill>
                            <a:schemeClr val="tx1"/>
                          </a:solidFill>
                          <a:latin typeface="Cambria Math"/>
                        </a:rPr>
                        <m:t>𝑒</m:t>
                      </m:r>
                      <m:r>
                        <a:rPr lang="en-US" sz="1000" b="0" i="1" smtClean="0">
                          <a:solidFill>
                            <a:schemeClr val="tx1"/>
                          </a:solidFill>
                          <a:latin typeface="Cambria Math"/>
                        </a:rPr>
                        <m:t>−2</m:t>
                      </m:r>
                    </m:oMath>
                  </m:oMathPara>
                </a14:m>
                <a:endParaRPr lang="es-EC" sz="1000" b="0" dirty="0">
                  <a:solidFill>
                    <a:schemeClr val="tx1"/>
                  </a:solidFill>
                  <a:latin typeface="Arial" pitchFamily="34" charset="0"/>
                  <a:cs typeface="Arial" pitchFamily="34" charset="0"/>
                </a:endParaRPr>
              </a:p>
            </p:txBody>
          </p:sp>
        </mc:Choice>
        <mc:Fallback>
          <p:sp>
            <p:nvSpPr>
              <p:cNvPr id="14" name="13 Rectángulo"/>
              <p:cNvSpPr>
                <a:spLocks noRot="1" noChangeAspect="1" noMove="1" noResize="1" noEditPoints="1" noAdjustHandles="1" noChangeArrowheads="1" noChangeShapeType="1" noTextEdit="1"/>
              </p:cNvSpPr>
              <p:nvPr/>
            </p:nvSpPr>
            <p:spPr>
              <a:xfrm>
                <a:off x="3059832" y="4899025"/>
                <a:ext cx="2448272" cy="553998"/>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14 CuadroTexto"/>
              <p:cNvSpPr txBox="1"/>
              <p:nvPr/>
            </p:nvSpPr>
            <p:spPr>
              <a:xfrm>
                <a:off x="3162869" y="4454832"/>
                <a:ext cx="1807674" cy="369332"/>
              </a:xfrm>
              <a:prstGeom prst="rect">
                <a:avLst/>
              </a:prstGeom>
              <a:noFill/>
            </p:spPr>
            <p:txBody>
              <a:bodyPr wrap="none" rtlCol="0">
                <a:spAutoFit/>
              </a:bodyPr>
              <a:lstStyle/>
              <a:p>
                <a14:m>
                  <m:oMath xmlns:m="http://schemas.openxmlformats.org/officeDocument/2006/math">
                    <m:r>
                      <a:rPr lang="en-US" sz="800" b="0" i="1" smtClean="0">
                        <a:solidFill>
                          <a:schemeClr val="tx1"/>
                        </a:solidFill>
                        <a:latin typeface="Cambria Math"/>
                      </a:rPr>
                      <m:t>𝐼</m:t>
                    </m:r>
                    <m:r>
                      <a:rPr lang="en-US" sz="800" b="0" i="1" smtClean="0">
                        <a:solidFill>
                          <a:schemeClr val="tx1"/>
                        </a:solidFill>
                        <a:latin typeface="Cambria Math"/>
                        <a:ea typeface="Cambria Math"/>
                      </a:rPr>
                      <m:t>=3,68+0,396</m:t>
                    </m:r>
                    <m:r>
                      <a:rPr lang="en-US" sz="800" b="0" i="1" smtClean="0">
                        <a:solidFill>
                          <a:schemeClr val="tx1"/>
                        </a:solidFill>
                        <a:latin typeface="Cambria Math"/>
                        <a:ea typeface="Cambria Math"/>
                      </a:rPr>
                      <m:t>𝑉</m:t>
                    </m:r>
                    <m:r>
                      <a:rPr lang="en-US" sz="800" b="0" i="1" smtClean="0">
                        <a:solidFill>
                          <a:schemeClr val="tx1"/>
                        </a:solidFill>
                        <a:latin typeface="Cambria Math"/>
                        <a:ea typeface="Cambria Math"/>
                      </a:rPr>
                      <m:t>−(2,899</m:t>
                    </m:r>
                    <m:r>
                      <a:rPr lang="en-US" sz="800" b="0" i="1" smtClean="0">
                        <a:solidFill>
                          <a:schemeClr val="tx1"/>
                        </a:solidFill>
                        <a:latin typeface="Cambria Math"/>
                        <a:ea typeface="Cambria Math"/>
                      </a:rPr>
                      <m:t>𝑒</m:t>
                    </m:r>
                    <m:r>
                      <a:rPr lang="en-US" sz="800" b="0" i="1" smtClean="0">
                        <a:solidFill>
                          <a:schemeClr val="tx1"/>
                        </a:solidFill>
                        <a:latin typeface="Cambria Math"/>
                        <a:ea typeface="Cambria Math"/>
                      </a:rPr>
                      <m:t>−2)</m:t>
                    </m:r>
                    <m:r>
                      <a:rPr lang="en-US" sz="800" b="0" i="1" smtClean="0">
                        <a:solidFill>
                          <a:schemeClr val="tx1"/>
                        </a:solidFill>
                        <a:latin typeface="Cambria Math"/>
                        <a:ea typeface="Cambria Math"/>
                      </a:rPr>
                      <m:t>𝑉</m:t>
                    </m:r>
                  </m:oMath>
                </a14:m>
                <a:r>
                  <a:rPr lang="en-US" sz="1800" b="0" dirty="0" smtClean="0">
                    <a:solidFill>
                      <a:schemeClr val="tx1"/>
                    </a:solidFill>
                  </a:rPr>
                  <a:t>²</a:t>
                </a:r>
                <a:endParaRPr lang="en-US" sz="1800" b="0" dirty="0">
                  <a:solidFill>
                    <a:schemeClr val="tx1"/>
                  </a:solidFill>
                </a:endParaRPr>
              </a:p>
            </p:txBody>
          </p:sp>
        </mc:Choice>
        <mc:Fallback>
          <p:sp>
            <p:nvSpPr>
              <p:cNvPr id="15" name="14 CuadroTexto"/>
              <p:cNvSpPr txBox="1">
                <a:spLocks noRot="1" noChangeAspect="1" noMove="1" noResize="1" noEditPoints="1" noAdjustHandles="1" noChangeArrowheads="1" noChangeShapeType="1" noTextEdit="1"/>
              </p:cNvSpPr>
              <p:nvPr/>
            </p:nvSpPr>
            <p:spPr>
              <a:xfrm>
                <a:off x="3162869" y="4454832"/>
                <a:ext cx="1807674" cy="369332"/>
              </a:xfrm>
              <a:prstGeom prst="rect">
                <a:avLst/>
              </a:prstGeom>
              <a:blipFill rotWithShape="1">
                <a:blip r:embed="rId5"/>
                <a:stretch>
                  <a:fillRect t="-8333" r="-2027" b="-26667"/>
                </a:stretch>
              </a:blipFill>
            </p:spPr>
            <p:txBody>
              <a:bodyPr/>
              <a:lstStyle/>
              <a:p>
                <a:r>
                  <a:rPr lang="en-US">
                    <a:noFill/>
                  </a:rPr>
                  <a:t> </a:t>
                </a:r>
              </a:p>
            </p:txBody>
          </p:sp>
        </mc:Fallback>
      </mc:AlternateContent>
    </p:spTree>
    <p:extLst>
      <p:ext uri="{BB962C8B-B14F-4D97-AF65-F5344CB8AC3E}">
        <p14:creationId xmlns:p14="http://schemas.microsoft.com/office/powerpoint/2010/main" val="7253585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57"/>
          <p:cNvSpPr>
            <a:spLocks noChangeArrowheads="1"/>
          </p:cNvSpPr>
          <p:nvPr/>
        </p:nvSpPr>
        <p:spPr bwMode="auto">
          <a:xfrm>
            <a:off x="433388" y="4240213"/>
            <a:ext cx="22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spcBef>
                <a:spcPct val="0"/>
              </a:spcBef>
            </a:pPr>
            <a:r>
              <a:rPr lang="es-ES" sz="1400" b="0" dirty="0">
                <a:solidFill>
                  <a:schemeClr val="tx1"/>
                </a:solidFill>
              </a:rPr>
              <a:t> </a:t>
            </a:r>
            <a:endParaRPr lang="es-ES" sz="2400" b="0" dirty="0">
              <a:solidFill>
                <a:schemeClr val="tx1"/>
              </a:solidFill>
            </a:endParaRPr>
          </a:p>
        </p:txBody>
      </p:sp>
      <p:sp>
        <p:nvSpPr>
          <p:cNvPr id="21507" name="Rectangle 264"/>
          <p:cNvSpPr>
            <a:spLocks noChangeArrowheads="1"/>
          </p:cNvSpPr>
          <p:nvPr/>
        </p:nvSpPr>
        <p:spPr bwMode="auto">
          <a:xfrm>
            <a:off x="0" y="2119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dirty="0"/>
          </a:p>
        </p:txBody>
      </p:sp>
      <p:pic>
        <p:nvPicPr>
          <p:cNvPr id="21508"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a:solidFill>
                  <a:srgbClr val="00B050"/>
                </a:solidFill>
                <a:latin typeface="Arial" charset="0"/>
              </a:rPr>
              <a:t>ESPE</a:t>
            </a:r>
          </a:p>
        </p:txBody>
      </p:sp>
      <p:sp>
        <p:nvSpPr>
          <p:cNvPr id="21510"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21811" name="Rectangle 1070"/>
          <p:cNvSpPr>
            <a:spLocks noChangeArrowheads="1"/>
          </p:cNvSpPr>
          <p:nvPr/>
        </p:nvSpPr>
        <p:spPr bwMode="auto">
          <a:xfrm>
            <a:off x="971600" y="1337412"/>
            <a:ext cx="697471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1400" dirty="0">
                <a:solidFill>
                  <a:schemeClr val="tx1"/>
                </a:solidFill>
                <a:latin typeface="Arial" charset="0"/>
              </a:rPr>
              <a:t>Tabla </a:t>
            </a:r>
            <a:r>
              <a:rPr lang="es-ES" sz="1400" dirty="0" smtClean="0">
                <a:solidFill>
                  <a:schemeClr val="tx1"/>
                </a:solidFill>
                <a:latin typeface="Arial" charset="0"/>
              </a:rPr>
              <a:t>12: </a:t>
            </a:r>
            <a:r>
              <a:rPr lang="es-ES" sz="1400" b="0" dirty="0" smtClean="0">
                <a:solidFill>
                  <a:schemeClr val="tx1"/>
                </a:solidFill>
                <a:latin typeface="Arial" charset="0"/>
              </a:rPr>
              <a:t>Cálculo </a:t>
            </a:r>
            <a:r>
              <a:rPr lang="es-ES" sz="1400" b="0" dirty="0">
                <a:solidFill>
                  <a:schemeClr val="tx1"/>
                </a:solidFill>
                <a:latin typeface="Arial" charset="0"/>
              </a:rPr>
              <a:t>del voltaje Voc a diferentes </a:t>
            </a:r>
            <a:r>
              <a:rPr lang="es-ES" sz="1400" b="0" dirty="0" smtClean="0">
                <a:solidFill>
                  <a:schemeClr val="tx1"/>
                </a:solidFill>
                <a:latin typeface="Arial" charset="0"/>
              </a:rPr>
              <a:t>irradiancias</a:t>
            </a:r>
            <a:endParaRPr lang="es-ES" sz="1400" b="0" dirty="0">
              <a:solidFill>
                <a:schemeClr val="tx1"/>
              </a:solidFill>
              <a:latin typeface="Arial" charset="0"/>
            </a:endParaRPr>
          </a:p>
        </p:txBody>
      </p:sp>
      <p:sp>
        <p:nvSpPr>
          <p:cNvPr id="10" name="Rectangle 18"/>
          <p:cNvSpPr>
            <a:spLocks noChangeArrowheads="1"/>
          </p:cNvSpPr>
          <p:nvPr/>
        </p:nvSpPr>
        <p:spPr bwMode="auto">
          <a:xfrm>
            <a:off x="2555776" y="5930116"/>
            <a:ext cx="4392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1400" dirty="0" smtClean="0">
                <a:solidFill>
                  <a:schemeClr val="tx1"/>
                </a:solidFill>
                <a:latin typeface="Arial" pitchFamily="34" charset="0"/>
                <a:cs typeface="Arial" pitchFamily="34" charset="0"/>
              </a:rPr>
              <a:t>Figura 14. </a:t>
            </a:r>
            <a:r>
              <a:rPr lang="es-ES" sz="1400" b="0" dirty="0">
                <a:solidFill>
                  <a:schemeClr val="tx1"/>
                </a:solidFill>
                <a:latin typeface="Arial" pitchFamily="34" charset="0"/>
                <a:cs typeface="Arial" pitchFamily="34" charset="0"/>
              </a:rPr>
              <a:t>Curva característica I-V diferentes irradiancias</a:t>
            </a:r>
            <a:r>
              <a:rPr lang="es-ES" sz="1400" dirty="0">
                <a:solidFill>
                  <a:schemeClr val="tx1"/>
                </a:solidFill>
                <a:latin typeface="Arial" pitchFamily="34" charset="0"/>
                <a:cs typeface="Arial" pitchFamily="34" charset="0"/>
              </a:rPr>
              <a:t>, </a:t>
            </a:r>
            <a:r>
              <a:rPr lang="es-ES" sz="1400" b="0" dirty="0">
                <a:solidFill>
                  <a:schemeClr val="tx1"/>
                </a:solidFill>
                <a:latin typeface="Arial" pitchFamily="34" charset="0"/>
                <a:cs typeface="Arial" pitchFamily="34" charset="0"/>
              </a:rPr>
              <a:t>panel fotovoltaico </a:t>
            </a:r>
            <a:r>
              <a:rPr lang="es-ES" sz="1400" b="0" dirty="0" smtClean="0">
                <a:solidFill>
                  <a:schemeClr val="tx1"/>
                </a:solidFill>
                <a:latin typeface="Arial" pitchFamily="34" charset="0"/>
                <a:cs typeface="Arial" pitchFamily="34" charset="0"/>
              </a:rPr>
              <a:t>43Wp</a:t>
            </a:r>
            <a:endParaRPr lang="es-ES" sz="1400" dirty="0">
              <a:solidFill>
                <a:schemeClr val="tx1"/>
              </a:solidFill>
              <a:latin typeface="Arial" pitchFamily="34" charset="0"/>
              <a:cs typeface="Arial" pitchFamily="34" charset="0"/>
            </a:endParaRPr>
          </a:p>
        </p:txBody>
      </p:sp>
      <p:pic>
        <p:nvPicPr>
          <p:cNvPr id="11" name="10 Imagen"/>
          <p:cNvPicPr/>
          <p:nvPr/>
        </p:nvPicPr>
        <p:blipFill>
          <a:blip r:embed="rId3" cstate="print"/>
          <a:srcRect/>
          <a:stretch>
            <a:fillRect/>
          </a:stretch>
        </p:blipFill>
        <p:spPr bwMode="auto">
          <a:xfrm>
            <a:off x="2779370" y="1717680"/>
            <a:ext cx="3592830" cy="1351280"/>
          </a:xfrm>
          <a:prstGeom prst="rect">
            <a:avLst/>
          </a:prstGeom>
          <a:noFill/>
          <a:ln w="9525">
            <a:noFill/>
            <a:miter lim="800000"/>
            <a:headEnd/>
            <a:tailEnd/>
          </a:ln>
        </p:spPr>
      </p:pic>
      <p:pic>
        <p:nvPicPr>
          <p:cNvPr id="12" name="11 Imagen"/>
          <p:cNvPicPr/>
          <p:nvPr/>
        </p:nvPicPr>
        <p:blipFill>
          <a:blip r:embed="rId4" cstate="print"/>
          <a:srcRect/>
          <a:stretch>
            <a:fillRect/>
          </a:stretch>
        </p:blipFill>
        <p:spPr bwMode="auto">
          <a:xfrm>
            <a:off x="2679381" y="3469605"/>
            <a:ext cx="3785235" cy="247967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9"/>
          <p:cNvSpPr>
            <a:spLocks noChangeArrowheads="1"/>
          </p:cNvSpPr>
          <p:nvPr/>
        </p:nvSpPr>
        <p:spPr bwMode="auto">
          <a:xfrm>
            <a:off x="433388" y="4240213"/>
            <a:ext cx="22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spcBef>
                <a:spcPct val="0"/>
              </a:spcBef>
            </a:pPr>
            <a:r>
              <a:rPr lang="es-ES" sz="1400" b="0" dirty="0">
                <a:solidFill>
                  <a:schemeClr val="tx1"/>
                </a:solidFill>
              </a:rPr>
              <a:t> </a:t>
            </a:r>
            <a:endParaRPr lang="es-ES" sz="2400" b="0" dirty="0">
              <a:solidFill>
                <a:schemeClr val="tx1"/>
              </a:solidFill>
            </a:endParaRPr>
          </a:p>
        </p:txBody>
      </p:sp>
      <p:sp>
        <p:nvSpPr>
          <p:cNvPr id="23555" name="Rectangle 10"/>
          <p:cNvSpPr>
            <a:spLocks noChangeArrowheads="1"/>
          </p:cNvSpPr>
          <p:nvPr/>
        </p:nvSpPr>
        <p:spPr bwMode="auto">
          <a:xfrm>
            <a:off x="0" y="2119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dirty="0"/>
          </a:p>
        </p:txBody>
      </p:sp>
      <p:pic>
        <p:nvPicPr>
          <p:cNvPr id="23556"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a:solidFill>
                  <a:srgbClr val="00B050"/>
                </a:solidFill>
                <a:latin typeface="Arial" charset="0"/>
              </a:rPr>
              <a:t>ESPE</a:t>
            </a:r>
          </a:p>
        </p:txBody>
      </p:sp>
      <p:sp>
        <p:nvSpPr>
          <p:cNvPr id="23558"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7" name="Rectangle 1070"/>
          <p:cNvSpPr>
            <a:spLocks noChangeArrowheads="1"/>
          </p:cNvSpPr>
          <p:nvPr/>
        </p:nvSpPr>
        <p:spPr bwMode="auto">
          <a:xfrm>
            <a:off x="1854696" y="1484784"/>
            <a:ext cx="58136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s-ES" sz="1400" dirty="0">
                <a:solidFill>
                  <a:schemeClr val="tx1"/>
                </a:solidFill>
                <a:latin typeface="Arial" charset="0"/>
              </a:rPr>
              <a:t>Tabla </a:t>
            </a:r>
            <a:r>
              <a:rPr lang="es-ES" sz="1400" dirty="0" smtClean="0">
                <a:solidFill>
                  <a:schemeClr val="tx1"/>
                </a:solidFill>
                <a:latin typeface="Arial" charset="0"/>
              </a:rPr>
              <a:t>13: </a:t>
            </a:r>
            <a:r>
              <a:rPr lang="es-ES" sz="1400" b="0" dirty="0">
                <a:solidFill>
                  <a:schemeClr val="tx1"/>
                </a:solidFill>
                <a:latin typeface="Arial" charset="0"/>
              </a:rPr>
              <a:t>Calculo del voltaje Voc, a diferente  temperatura</a:t>
            </a:r>
            <a:r>
              <a:rPr lang="es-ES" sz="1400" dirty="0">
                <a:solidFill>
                  <a:schemeClr val="tx1"/>
                </a:solidFill>
                <a:latin typeface="Arial" charset="0"/>
              </a:rPr>
              <a:t>   </a:t>
            </a:r>
          </a:p>
        </p:txBody>
      </p:sp>
      <p:sp>
        <p:nvSpPr>
          <p:cNvPr id="10" name="Rectangle 18"/>
          <p:cNvSpPr>
            <a:spLocks noChangeArrowheads="1"/>
          </p:cNvSpPr>
          <p:nvPr/>
        </p:nvSpPr>
        <p:spPr bwMode="auto">
          <a:xfrm>
            <a:off x="2123728" y="5930116"/>
            <a:ext cx="46085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1400" dirty="0" smtClean="0">
                <a:solidFill>
                  <a:schemeClr val="tx1"/>
                </a:solidFill>
                <a:latin typeface="Arial" charset="0"/>
              </a:rPr>
              <a:t>Figura 15. </a:t>
            </a:r>
            <a:r>
              <a:rPr lang="es-ES" sz="1400" b="0" dirty="0">
                <a:solidFill>
                  <a:schemeClr val="tx1"/>
                </a:solidFill>
                <a:latin typeface="Arial" charset="0"/>
              </a:rPr>
              <a:t>Curva característica I-V diferentes temperaturas, panel fotovoltaico 43Wp </a:t>
            </a:r>
          </a:p>
        </p:txBody>
      </p:sp>
      <p:pic>
        <p:nvPicPr>
          <p:cNvPr id="11" name="10 Imagen"/>
          <p:cNvPicPr/>
          <p:nvPr/>
        </p:nvPicPr>
        <p:blipFill>
          <a:blip r:embed="rId3" cstate="print"/>
          <a:srcRect/>
          <a:stretch>
            <a:fillRect/>
          </a:stretch>
        </p:blipFill>
        <p:spPr bwMode="auto">
          <a:xfrm>
            <a:off x="3563888" y="1890276"/>
            <a:ext cx="1618615" cy="962660"/>
          </a:xfrm>
          <a:prstGeom prst="rect">
            <a:avLst/>
          </a:prstGeom>
          <a:noFill/>
          <a:ln w="9525">
            <a:noFill/>
            <a:miter lim="800000"/>
            <a:headEnd/>
            <a:tailEnd/>
          </a:ln>
        </p:spPr>
      </p:pic>
      <p:pic>
        <p:nvPicPr>
          <p:cNvPr id="12" name="11 Imagen"/>
          <p:cNvPicPr/>
          <p:nvPr/>
        </p:nvPicPr>
        <p:blipFill>
          <a:blip r:embed="rId4" cstate="print"/>
          <a:srcRect/>
          <a:stretch>
            <a:fillRect/>
          </a:stretch>
        </p:blipFill>
        <p:spPr bwMode="auto">
          <a:xfrm>
            <a:off x="2579053" y="3243292"/>
            <a:ext cx="4039870" cy="263398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9"/>
          <p:cNvSpPr>
            <a:spLocks noChangeArrowheads="1"/>
          </p:cNvSpPr>
          <p:nvPr/>
        </p:nvSpPr>
        <p:spPr bwMode="auto">
          <a:xfrm>
            <a:off x="433388" y="4240213"/>
            <a:ext cx="22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spcBef>
                <a:spcPct val="0"/>
              </a:spcBef>
            </a:pPr>
            <a:r>
              <a:rPr lang="es-ES" sz="1400" b="0" dirty="0">
                <a:solidFill>
                  <a:schemeClr val="tx1"/>
                </a:solidFill>
              </a:rPr>
              <a:t> </a:t>
            </a:r>
            <a:endParaRPr lang="es-ES" sz="2400" b="0" dirty="0">
              <a:solidFill>
                <a:schemeClr val="tx1"/>
              </a:solidFill>
            </a:endParaRPr>
          </a:p>
        </p:txBody>
      </p:sp>
      <p:sp>
        <p:nvSpPr>
          <p:cNvPr id="24581" name="Oval 18"/>
          <p:cNvSpPr>
            <a:spLocks noChangeArrowheads="1"/>
          </p:cNvSpPr>
          <p:nvPr/>
        </p:nvSpPr>
        <p:spPr bwMode="auto">
          <a:xfrm>
            <a:off x="2339975" y="2349500"/>
            <a:ext cx="2447925" cy="180022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dirty="0"/>
          </a:p>
        </p:txBody>
      </p:sp>
      <p:sp>
        <p:nvSpPr>
          <p:cNvPr id="24582" name="Rectangle 19"/>
          <p:cNvSpPr>
            <a:spLocks noChangeArrowheads="1"/>
          </p:cNvSpPr>
          <p:nvPr/>
        </p:nvSpPr>
        <p:spPr bwMode="auto">
          <a:xfrm>
            <a:off x="5724525" y="2420938"/>
            <a:ext cx="935038" cy="143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dirty="0"/>
          </a:p>
        </p:txBody>
      </p:sp>
      <p:pic>
        <p:nvPicPr>
          <p:cNvPr id="24583"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a:solidFill>
                  <a:srgbClr val="00B050"/>
                </a:solidFill>
                <a:latin typeface="Arial" charset="0"/>
              </a:rPr>
              <a:t>ESPE</a:t>
            </a:r>
          </a:p>
        </p:txBody>
      </p:sp>
      <p:sp>
        <p:nvSpPr>
          <p:cNvPr id="24585"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15" name="Rectangle 18"/>
          <p:cNvSpPr>
            <a:spLocks noChangeArrowheads="1"/>
          </p:cNvSpPr>
          <p:nvPr/>
        </p:nvSpPr>
        <p:spPr bwMode="auto">
          <a:xfrm>
            <a:off x="640147" y="5013176"/>
            <a:ext cx="38164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1400" dirty="0" smtClean="0">
                <a:solidFill>
                  <a:schemeClr val="tx1"/>
                </a:solidFill>
                <a:latin typeface="Arial" charset="0"/>
              </a:rPr>
              <a:t>Figura 16. </a:t>
            </a:r>
            <a:r>
              <a:rPr lang="es-ES" sz="1400" b="0" dirty="0">
                <a:solidFill>
                  <a:schemeClr val="tx1"/>
                </a:solidFill>
                <a:latin typeface="Arial" charset="0"/>
              </a:rPr>
              <a:t>Variación del Voltaje, panel fotovoltaico </a:t>
            </a:r>
            <a:r>
              <a:rPr lang="es-ES" sz="1400" b="0" dirty="0" smtClean="0">
                <a:solidFill>
                  <a:schemeClr val="tx1"/>
                </a:solidFill>
                <a:latin typeface="Arial" charset="0"/>
              </a:rPr>
              <a:t>43Wp, día 11 </a:t>
            </a:r>
            <a:endParaRPr lang="es-ES" sz="1400" b="0" dirty="0">
              <a:solidFill>
                <a:schemeClr val="tx1"/>
              </a:solidFill>
              <a:latin typeface="Arial" charset="0"/>
            </a:endParaRPr>
          </a:p>
        </p:txBody>
      </p:sp>
      <p:sp>
        <p:nvSpPr>
          <p:cNvPr id="17" name="Rectangle 18"/>
          <p:cNvSpPr>
            <a:spLocks noChangeArrowheads="1"/>
          </p:cNvSpPr>
          <p:nvPr/>
        </p:nvSpPr>
        <p:spPr bwMode="auto">
          <a:xfrm>
            <a:off x="4787900" y="5029489"/>
            <a:ext cx="38164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1400" dirty="0" smtClean="0">
                <a:solidFill>
                  <a:schemeClr val="tx1"/>
                </a:solidFill>
                <a:latin typeface="Arial" charset="0"/>
              </a:rPr>
              <a:t>Figura 17. </a:t>
            </a:r>
            <a:r>
              <a:rPr lang="es-ES" sz="1400" b="0" dirty="0">
                <a:solidFill>
                  <a:schemeClr val="tx1"/>
                </a:solidFill>
                <a:latin typeface="Arial" charset="0"/>
              </a:rPr>
              <a:t>Variación de corriente, panel fotovoltaico </a:t>
            </a:r>
            <a:r>
              <a:rPr lang="es-ES" sz="1400" b="0" dirty="0" smtClean="0">
                <a:solidFill>
                  <a:schemeClr val="tx1"/>
                </a:solidFill>
                <a:latin typeface="Arial" charset="0"/>
              </a:rPr>
              <a:t>43Wp, día 11</a:t>
            </a:r>
            <a:endParaRPr lang="es-ES" sz="1400" b="0" dirty="0">
              <a:solidFill>
                <a:schemeClr val="tx1"/>
              </a:solidFill>
              <a:latin typeface="Arial" charset="0"/>
            </a:endParaRPr>
          </a:p>
        </p:txBody>
      </p:sp>
      <p:pic>
        <p:nvPicPr>
          <p:cNvPr id="18" name="1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364" y="2416547"/>
            <a:ext cx="3870628" cy="2524621"/>
          </a:xfrm>
          <a:prstGeom prst="rect">
            <a:avLst/>
          </a:prstGeom>
          <a:noFill/>
          <a:ln>
            <a:solidFill>
              <a:schemeClr val="tx1"/>
            </a:solidFill>
          </a:ln>
        </p:spPr>
      </p:pic>
      <p:pic>
        <p:nvPicPr>
          <p:cNvPr id="19" name="18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7900" y="2426891"/>
            <a:ext cx="4032572" cy="2514277"/>
          </a:xfrm>
          <a:prstGeom prst="rect">
            <a:avLst/>
          </a:prstGeom>
          <a:noFill/>
          <a:ln>
            <a:solidFill>
              <a:schemeClr val="tx1"/>
            </a:solidFill>
          </a:ln>
        </p:spPr>
      </p:pic>
      <p:graphicFrame>
        <p:nvGraphicFramePr>
          <p:cNvPr id="4" name="3 Tabla"/>
          <p:cNvGraphicFramePr>
            <a:graphicFrameLocks noGrp="1"/>
          </p:cNvGraphicFramePr>
          <p:nvPr>
            <p:extLst>
              <p:ext uri="{D42A27DB-BD31-4B8C-83A1-F6EECF244321}">
                <p14:modId xmlns:p14="http://schemas.microsoft.com/office/powerpoint/2010/main" val="8138236"/>
              </p:ext>
            </p:extLst>
          </p:nvPr>
        </p:nvGraphicFramePr>
        <p:xfrm>
          <a:off x="2548359" y="1751856"/>
          <a:ext cx="4406900" cy="381000"/>
        </p:xfrm>
        <a:graphic>
          <a:graphicData uri="http://schemas.openxmlformats.org/drawingml/2006/table">
            <a:tbl>
              <a:tblPr/>
              <a:tblGrid>
                <a:gridCol w="1511300"/>
                <a:gridCol w="1587500"/>
                <a:gridCol w="1308100"/>
              </a:tblGrid>
              <a:tr h="190500">
                <a:tc>
                  <a:txBody>
                    <a:bodyPr/>
                    <a:lstStyle/>
                    <a:p>
                      <a:pPr algn="ctr" fontAlgn="ctr"/>
                      <a:r>
                        <a:rPr lang="en-US" sz="1100" b="1" i="0" u="none" strike="noStrike" dirty="0" err="1" smtClean="0">
                          <a:solidFill>
                            <a:srgbClr val="000000"/>
                          </a:solidFill>
                          <a:effectLst/>
                          <a:latin typeface="Calibri"/>
                        </a:rPr>
                        <a:t>voltaje</a:t>
                      </a:r>
                      <a:r>
                        <a:rPr lang="en-US" sz="1100" b="1" i="0" u="none" strike="noStrike" dirty="0" smtClean="0">
                          <a:solidFill>
                            <a:srgbClr val="000000"/>
                          </a:solidFill>
                          <a:effectLst/>
                          <a:latin typeface="Calibri"/>
                        </a:rPr>
                        <a:t> </a:t>
                      </a:r>
                      <a:r>
                        <a:rPr lang="en-US" sz="1100" b="1" i="0" u="none" strike="noStrike" dirty="0">
                          <a:solidFill>
                            <a:srgbClr val="000000"/>
                          </a:solidFill>
                          <a:effectLst/>
                          <a:latin typeface="Calibri"/>
                        </a:rPr>
                        <a:t>(V)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err="1" smtClean="0">
                          <a:solidFill>
                            <a:srgbClr val="000000"/>
                          </a:solidFill>
                          <a:effectLst/>
                          <a:latin typeface="Calibri"/>
                        </a:rPr>
                        <a:t>tambiente</a:t>
                      </a:r>
                      <a:r>
                        <a:rPr lang="en-US" sz="1100" b="1" i="0" u="none" strike="noStrike" dirty="0" smtClean="0">
                          <a:solidFill>
                            <a:srgbClr val="000000"/>
                          </a:solidFill>
                          <a:effectLst/>
                          <a:latin typeface="Calibri"/>
                        </a:rPr>
                        <a:t> </a:t>
                      </a:r>
                      <a:r>
                        <a:rPr lang="en-US" sz="1100" b="1" i="0" u="none" strike="noStrike" dirty="0">
                          <a:solidFill>
                            <a:srgbClr val="000000"/>
                          </a:solidFill>
                          <a:effectLst/>
                          <a:latin typeface="Calibri"/>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err="1" smtClean="0">
                          <a:solidFill>
                            <a:srgbClr val="000000"/>
                          </a:solidFill>
                          <a:effectLst/>
                          <a:latin typeface="Calibri"/>
                        </a:rPr>
                        <a:t>tpanel</a:t>
                      </a:r>
                      <a:r>
                        <a:rPr lang="en-US" sz="1100" b="1" i="0" u="none" strike="noStrike" dirty="0" smtClean="0">
                          <a:solidFill>
                            <a:srgbClr val="000000"/>
                          </a:solidFill>
                          <a:effectLst/>
                          <a:latin typeface="Calibri"/>
                        </a:rPr>
                        <a:t> </a:t>
                      </a:r>
                      <a:r>
                        <a:rPr lang="en-US" sz="1100" b="1" i="0" u="none" strike="noStrike" dirty="0">
                          <a:solidFill>
                            <a:srgbClr val="000000"/>
                          </a:solidFill>
                          <a:effectLst/>
                          <a:latin typeface="Calibri"/>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ctr"/>
                      <a:r>
                        <a:rPr lang="en-US" sz="1100" b="0" i="0" u="none" strike="noStrike">
                          <a:solidFill>
                            <a:srgbClr val="000000"/>
                          </a:solidFill>
                          <a:effectLst/>
                          <a:latin typeface="Calibri"/>
                        </a:rPr>
                        <a:t>12,57 - 16,30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14,00 - 25,70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15,00 - 54,60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0" name="Rectangle 1070"/>
          <p:cNvSpPr>
            <a:spLocks noChangeArrowheads="1"/>
          </p:cNvSpPr>
          <p:nvPr/>
        </p:nvSpPr>
        <p:spPr bwMode="auto">
          <a:xfrm>
            <a:off x="3078832" y="1340768"/>
            <a:ext cx="408545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s-ES" sz="1400" dirty="0">
                <a:solidFill>
                  <a:schemeClr val="tx1"/>
                </a:solidFill>
                <a:latin typeface="Arial" charset="0"/>
              </a:rPr>
              <a:t>Tabla </a:t>
            </a:r>
            <a:r>
              <a:rPr lang="es-ES" sz="1400" dirty="0" smtClean="0">
                <a:solidFill>
                  <a:schemeClr val="tx1"/>
                </a:solidFill>
                <a:latin typeface="Arial" charset="0"/>
              </a:rPr>
              <a:t>14:  </a:t>
            </a:r>
            <a:r>
              <a:rPr lang="es-ES" sz="1400" dirty="0" err="1" smtClean="0">
                <a:solidFill>
                  <a:schemeClr val="tx1"/>
                </a:solidFill>
                <a:latin typeface="Arial" charset="0"/>
              </a:rPr>
              <a:t>Variacion</a:t>
            </a:r>
            <a:r>
              <a:rPr lang="es-ES" sz="1400" dirty="0" smtClean="0">
                <a:solidFill>
                  <a:schemeClr val="tx1"/>
                </a:solidFill>
                <a:latin typeface="Arial" charset="0"/>
              </a:rPr>
              <a:t> Parámetros  medidos</a:t>
            </a:r>
            <a:r>
              <a:rPr lang="es-ES" sz="1400" b="0" dirty="0" smtClean="0">
                <a:solidFill>
                  <a:schemeClr val="tx1"/>
                </a:solidFill>
                <a:latin typeface="Arial" charset="0"/>
              </a:rPr>
              <a:t>  </a:t>
            </a:r>
            <a:endParaRPr lang="es-ES" sz="1400" b="0" dirty="0">
              <a:solidFill>
                <a:schemeClr val="tx1"/>
              </a:solidFill>
              <a:latin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3276600" y="549275"/>
            <a:ext cx="28194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endParaRPr lang="es-EC" sz="3200" b="0" dirty="0">
              <a:solidFill>
                <a:schemeClr val="tx1"/>
              </a:solidFill>
              <a:latin typeface="Century Gothic" pitchFamily="34" charset="0"/>
            </a:endParaRPr>
          </a:p>
        </p:txBody>
      </p:sp>
      <p:pic>
        <p:nvPicPr>
          <p:cNvPr id="26627"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a:solidFill>
                  <a:srgbClr val="00B050"/>
                </a:solidFill>
                <a:latin typeface="Arial" charset="0"/>
              </a:rPr>
              <a:t>ESPE</a:t>
            </a:r>
          </a:p>
        </p:txBody>
      </p:sp>
      <p:sp>
        <p:nvSpPr>
          <p:cNvPr id="26629"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26630" name="Text Box 2"/>
          <p:cNvSpPr txBox="1">
            <a:spLocks noChangeArrowheads="1"/>
          </p:cNvSpPr>
          <p:nvPr/>
        </p:nvSpPr>
        <p:spPr bwMode="auto">
          <a:xfrm>
            <a:off x="1116013" y="685800"/>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2400" dirty="0">
                <a:latin typeface="Arial" charset="0"/>
              </a:rPr>
              <a:t>9</a:t>
            </a:r>
            <a:r>
              <a:rPr lang="es-ES" sz="2400" dirty="0" smtClean="0">
                <a:latin typeface="Arial" charset="0"/>
              </a:rPr>
              <a:t>. CONCLUSIONES</a:t>
            </a:r>
            <a:endParaRPr lang="es-ES" sz="2400" dirty="0">
              <a:latin typeface="Arial" charset="0"/>
            </a:endParaRPr>
          </a:p>
        </p:txBody>
      </p:sp>
      <p:sp>
        <p:nvSpPr>
          <p:cNvPr id="26631" name="1 Rectángulo"/>
          <p:cNvSpPr>
            <a:spLocks noChangeArrowheads="1"/>
          </p:cNvSpPr>
          <p:nvPr/>
        </p:nvSpPr>
        <p:spPr bwMode="auto">
          <a:xfrm>
            <a:off x="1125538" y="1413123"/>
            <a:ext cx="69469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lvl="0" indent="-285750" algn="just">
              <a:buFont typeface="Times New Roman" pitchFamily="18" charset="0"/>
              <a:buChar char="─"/>
            </a:pPr>
            <a:r>
              <a:rPr lang="es-MX" sz="1800" b="0" dirty="0">
                <a:solidFill>
                  <a:schemeClr val="tx1"/>
                </a:solidFill>
                <a:latin typeface="Arial" pitchFamily="34" charset="0"/>
                <a:cs typeface="Arial" pitchFamily="34" charset="0"/>
              </a:rPr>
              <a:t>En el mejor escenario, la potencia máxima generada por el panel fotovoltaico fue de 43,68Wp con un voltaje 15,60V y una corriente 2,80A, a una irradiancia 1027W/m²  con una temperatura ambiente 22,20 °C, a una temperatura del panel </a:t>
            </a:r>
            <a:r>
              <a:rPr lang="es-MX" sz="1800" b="0" dirty="0" smtClean="0">
                <a:solidFill>
                  <a:schemeClr val="tx1"/>
                </a:solidFill>
                <a:latin typeface="Arial" pitchFamily="34" charset="0"/>
                <a:cs typeface="Arial" pitchFamily="34" charset="0"/>
              </a:rPr>
              <a:t>52,70 °C</a:t>
            </a:r>
            <a:r>
              <a:rPr lang="es-MX" sz="1800" b="0" dirty="0">
                <a:solidFill>
                  <a:schemeClr val="tx1"/>
                </a:solidFill>
                <a:latin typeface="Arial" pitchFamily="34" charset="0"/>
                <a:cs typeface="Arial" pitchFamily="34" charset="0"/>
              </a:rPr>
              <a:t>, a una velocidad del viento 1,23 m/s. Lo que demuestra  que el panel fotovoltaico monocristalino en las mejores condiciones puede llegar a su potencia pico.</a:t>
            </a:r>
            <a:endParaRPr lang="en-US" sz="1800" b="0" dirty="0">
              <a:solidFill>
                <a:schemeClr val="tx1"/>
              </a:solidFill>
              <a:latin typeface="Arial" pitchFamily="34" charset="0"/>
              <a:cs typeface="Arial" pitchFamily="34" charset="0"/>
            </a:endParaRPr>
          </a:p>
          <a:p>
            <a:pPr marL="285750" lvl="0" indent="-285750" algn="just">
              <a:buFont typeface="Times New Roman" pitchFamily="18" charset="0"/>
              <a:buChar char="─"/>
            </a:pPr>
            <a:r>
              <a:rPr lang="es-MX" sz="1800" b="0" dirty="0">
                <a:solidFill>
                  <a:schemeClr val="tx1"/>
                </a:solidFill>
                <a:latin typeface="Arial" pitchFamily="34" charset="0"/>
                <a:cs typeface="Arial" pitchFamily="34" charset="0"/>
              </a:rPr>
              <a:t>El Factor de cuadratura del panel fotovoltaico de 43Wp del prototipo de vehículo solar tiene un valor de </a:t>
            </a:r>
            <a:r>
              <a:rPr lang="es-MX" sz="1800" b="0" dirty="0" smtClean="0">
                <a:solidFill>
                  <a:schemeClr val="tx1"/>
                </a:solidFill>
                <a:latin typeface="Arial" pitchFamily="34" charset="0"/>
                <a:cs typeface="Arial" pitchFamily="34" charset="0"/>
              </a:rPr>
              <a:t>0.59</a:t>
            </a:r>
            <a:r>
              <a:rPr lang="es-MX" sz="1800" b="0" dirty="0">
                <a:solidFill>
                  <a:schemeClr val="tx1"/>
                </a:solidFill>
                <a:latin typeface="Arial" pitchFamily="34" charset="0"/>
                <a:cs typeface="Arial" pitchFamily="34" charset="0"/>
              </a:rPr>
              <a:t>, </a:t>
            </a:r>
            <a:r>
              <a:rPr lang="es-MX" sz="1800" b="0" dirty="0" smtClean="0">
                <a:solidFill>
                  <a:schemeClr val="tx1"/>
                </a:solidFill>
                <a:latin typeface="Arial" pitchFamily="34" charset="0"/>
                <a:cs typeface="Arial" pitchFamily="34" charset="0"/>
              </a:rPr>
              <a:t>demostrando </a:t>
            </a:r>
            <a:r>
              <a:rPr lang="es-MX" sz="1800" b="0" dirty="0">
                <a:solidFill>
                  <a:schemeClr val="tx1"/>
                </a:solidFill>
                <a:latin typeface="Arial" pitchFamily="34" charset="0"/>
                <a:cs typeface="Arial" pitchFamily="34" charset="0"/>
              </a:rPr>
              <a:t>que no es de alta eficiencia.</a:t>
            </a:r>
            <a:endParaRPr lang="en-US" sz="1800" b="0" dirty="0">
              <a:solidFill>
                <a:schemeClr val="tx1"/>
              </a:solidFill>
              <a:latin typeface="Arial" pitchFamily="34" charset="0"/>
              <a:cs typeface="Arial" pitchFamily="34" charset="0"/>
            </a:endParaRPr>
          </a:p>
          <a:p>
            <a:pPr marL="285750" lvl="0" indent="-285750" algn="just">
              <a:buFont typeface="Times New Roman" pitchFamily="18" charset="0"/>
              <a:buChar char="─"/>
            </a:pPr>
            <a:r>
              <a:rPr lang="es-MX" sz="1800" b="0" dirty="0" smtClean="0">
                <a:solidFill>
                  <a:schemeClr val="tx1"/>
                </a:solidFill>
                <a:latin typeface="Arial" pitchFamily="34" charset="0"/>
                <a:cs typeface="Arial" pitchFamily="34" charset="0"/>
              </a:rPr>
              <a:t>Dentro </a:t>
            </a:r>
            <a:r>
              <a:rPr lang="es-MX" sz="1800" b="0" dirty="0">
                <a:solidFill>
                  <a:schemeClr val="tx1"/>
                </a:solidFill>
                <a:latin typeface="Arial" pitchFamily="34" charset="0"/>
                <a:cs typeface="Arial" pitchFamily="34" charset="0"/>
              </a:rPr>
              <a:t>de la investigación la temperatura máxima llego a </a:t>
            </a:r>
            <a:r>
              <a:rPr lang="es-MX" sz="1800" b="0" dirty="0" smtClean="0">
                <a:solidFill>
                  <a:schemeClr val="tx1"/>
                </a:solidFill>
                <a:latin typeface="Arial" pitchFamily="34" charset="0"/>
                <a:cs typeface="Arial" pitchFamily="34" charset="0"/>
              </a:rPr>
              <a:t>54,60°C, </a:t>
            </a:r>
            <a:r>
              <a:rPr lang="es-MX" sz="1800" b="0" dirty="0">
                <a:solidFill>
                  <a:schemeClr val="tx1"/>
                </a:solidFill>
                <a:latin typeface="Arial" pitchFamily="34" charset="0"/>
                <a:cs typeface="Arial" pitchFamily="34" charset="0"/>
              </a:rPr>
              <a:t>con lo que el voltaje de circuito abierto seria de 18V.</a:t>
            </a:r>
            <a:endParaRPr lang="en-US" sz="1800" b="0" dirty="0">
              <a:solidFill>
                <a:schemeClr val="tx1"/>
              </a:solidFill>
              <a:latin typeface="Arial" pitchFamily="34" charset="0"/>
              <a:cs typeface="Arial" pitchFamily="34" charset="0"/>
            </a:endParaRPr>
          </a:p>
          <a:p>
            <a:pPr marL="285750" lvl="0" indent="-285750" algn="just">
              <a:buFont typeface="Times New Roman" pitchFamily="18" charset="0"/>
              <a:buChar char="─"/>
            </a:pPr>
            <a:r>
              <a:rPr lang="es-ES" sz="1800" b="0" dirty="0">
                <a:solidFill>
                  <a:schemeClr val="tx1"/>
                </a:solidFill>
                <a:latin typeface="Arial" pitchFamily="34" charset="0"/>
                <a:cs typeface="Arial" pitchFamily="34" charset="0"/>
              </a:rPr>
              <a:t>En la toma de datos con el piranómetro la radiación directa obtuvo un promedio 741,58 </a:t>
            </a:r>
            <a:r>
              <a:rPr lang="es-MX" sz="1800" b="0" dirty="0">
                <a:solidFill>
                  <a:schemeClr val="tx1"/>
                </a:solidFill>
                <a:latin typeface="Arial" pitchFamily="34" charset="0"/>
                <a:cs typeface="Arial" pitchFamily="34" charset="0"/>
              </a:rPr>
              <a:t>W/m².</a:t>
            </a:r>
            <a:endParaRPr lang="en-US" sz="1800" b="0" dirty="0">
              <a:solidFill>
                <a:schemeClr val="tx1"/>
              </a:solidFill>
              <a:latin typeface="Arial" pitchFamily="34" charset="0"/>
              <a:cs typeface="Arial" pitchFamily="34" charset="0"/>
            </a:endParaRPr>
          </a:p>
          <a:p>
            <a:pPr marL="285750" lvl="0" indent="-285750" algn="just">
              <a:spcBef>
                <a:spcPts val="0"/>
              </a:spcBef>
              <a:buFontTx/>
              <a:buChar char="-"/>
            </a:pPr>
            <a:endParaRPr lang="es-EC" sz="1800" b="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3276600" y="549275"/>
            <a:ext cx="28194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endParaRPr lang="es-EC" sz="3200" b="0" dirty="0">
              <a:solidFill>
                <a:schemeClr val="tx1"/>
              </a:solidFill>
              <a:latin typeface="Century Gothic" pitchFamily="34" charset="0"/>
            </a:endParaRPr>
          </a:p>
        </p:txBody>
      </p:sp>
      <p:pic>
        <p:nvPicPr>
          <p:cNvPr id="27651"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a:solidFill>
                  <a:srgbClr val="00B050"/>
                </a:solidFill>
                <a:latin typeface="Arial" charset="0"/>
              </a:rPr>
              <a:t>ESPE</a:t>
            </a:r>
          </a:p>
        </p:txBody>
      </p:sp>
      <p:sp>
        <p:nvSpPr>
          <p:cNvPr id="27653"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27654" name="Text Box 2"/>
          <p:cNvSpPr txBox="1">
            <a:spLocks noChangeArrowheads="1"/>
          </p:cNvSpPr>
          <p:nvPr/>
        </p:nvSpPr>
        <p:spPr bwMode="auto">
          <a:xfrm>
            <a:off x="1116013" y="685800"/>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2400" dirty="0">
                <a:latin typeface="Arial" charset="0"/>
              </a:rPr>
              <a:t>9</a:t>
            </a:r>
            <a:r>
              <a:rPr lang="es-ES" sz="2400" dirty="0" smtClean="0">
                <a:latin typeface="Arial" charset="0"/>
              </a:rPr>
              <a:t>. CONCLUSIONES</a:t>
            </a:r>
            <a:endParaRPr lang="es-ES" sz="2400" dirty="0">
              <a:latin typeface="Arial" charset="0"/>
            </a:endParaRPr>
          </a:p>
        </p:txBody>
      </p:sp>
      <p:sp>
        <p:nvSpPr>
          <p:cNvPr id="2" name="1 Rectángulo"/>
          <p:cNvSpPr/>
          <p:nvPr/>
        </p:nvSpPr>
        <p:spPr>
          <a:xfrm>
            <a:off x="1169988" y="1484784"/>
            <a:ext cx="6856140" cy="4801314"/>
          </a:xfrm>
          <a:prstGeom prst="rect">
            <a:avLst/>
          </a:prstGeom>
        </p:spPr>
        <p:txBody>
          <a:bodyPr wrap="square">
            <a:spAutoFit/>
          </a:bodyPr>
          <a:lstStyle/>
          <a:p>
            <a:pPr marL="285750" indent="-285750" algn="just">
              <a:buFont typeface="Times New Roman" pitchFamily="18" charset="0"/>
              <a:buChar char="─"/>
            </a:pPr>
            <a:r>
              <a:rPr lang="es-MX" sz="1800" b="0" dirty="0">
                <a:solidFill>
                  <a:schemeClr val="tx1"/>
                </a:solidFill>
                <a:latin typeface="Arial" pitchFamily="34" charset="0"/>
                <a:cs typeface="Arial" pitchFamily="34" charset="0"/>
              </a:rPr>
              <a:t>En un día soleado se obtuvo una frecuencia de 733 datos que supera los 1000 </a:t>
            </a:r>
            <a:r>
              <a:rPr lang="es-MX" sz="1800" b="0" dirty="0" smtClean="0">
                <a:solidFill>
                  <a:schemeClr val="tx1"/>
                </a:solidFill>
                <a:latin typeface="Arial" pitchFamily="34" charset="0"/>
                <a:cs typeface="Arial" pitchFamily="34" charset="0"/>
              </a:rPr>
              <a:t>W/m², </a:t>
            </a:r>
            <a:r>
              <a:rPr lang="es-MX" sz="1800" b="0" dirty="0">
                <a:solidFill>
                  <a:schemeClr val="tx1"/>
                </a:solidFill>
                <a:latin typeface="Arial" pitchFamily="34" charset="0"/>
                <a:cs typeface="Arial" pitchFamily="34" charset="0"/>
              </a:rPr>
              <a:t>con rango de irradiancia global desde 553,58 W/m² a 1202,86 W/m².</a:t>
            </a:r>
            <a:endParaRPr lang="en-US" sz="1800" b="0" dirty="0">
              <a:solidFill>
                <a:schemeClr val="tx1"/>
              </a:solidFill>
              <a:latin typeface="Arial" pitchFamily="34" charset="0"/>
              <a:cs typeface="Arial" pitchFamily="34" charset="0"/>
            </a:endParaRPr>
          </a:p>
          <a:p>
            <a:pPr marL="285750" indent="-285750" algn="just">
              <a:buFont typeface="Times New Roman" pitchFamily="18" charset="0"/>
              <a:buChar char="─"/>
            </a:pPr>
            <a:r>
              <a:rPr lang="es-ES" sz="1800" b="0" dirty="0">
                <a:solidFill>
                  <a:schemeClr val="tx1"/>
                </a:solidFill>
                <a:latin typeface="Arial" pitchFamily="34" charset="0"/>
                <a:cs typeface="Arial" pitchFamily="34" charset="0"/>
              </a:rPr>
              <a:t>En la investigación se pudo determinar que la corriente de salida del panel fotovoltaico es directamente proporcional a la radiación solar dentro de su curva característica, esto se demostró con los valores promedios </a:t>
            </a:r>
            <a:r>
              <a:rPr lang="es-ES" sz="1800" b="0" dirty="0" smtClean="0">
                <a:solidFill>
                  <a:schemeClr val="tx1"/>
                </a:solidFill>
                <a:latin typeface="Arial" pitchFamily="34" charset="0"/>
                <a:cs typeface="Arial" pitchFamily="34" charset="0"/>
              </a:rPr>
              <a:t>diarios.  </a:t>
            </a:r>
            <a:endParaRPr lang="en-US" sz="1800" b="0" dirty="0">
              <a:solidFill>
                <a:schemeClr val="tx1"/>
              </a:solidFill>
              <a:latin typeface="Arial" pitchFamily="34" charset="0"/>
              <a:cs typeface="Arial" pitchFamily="34" charset="0"/>
            </a:endParaRPr>
          </a:p>
          <a:p>
            <a:pPr marL="285750" indent="-285750" algn="just">
              <a:buFont typeface="Times New Roman" pitchFamily="18" charset="0"/>
              <a:buChar char="─"/>
            </a:pPr>
            <a:r>
              <a:rPr lang="es-ES" sz="1800" b="0" dirty="0">
                <a:solidFill>
                  <a:schemeClr val="tx1"/>
                </a:solidFill>
                <a:latin typeface="Arial" pitchFamily="34" charset="0"/>
                <a:cs typeface="Arial" pitchFamily="34" charset="0"/>
              </a:rPr>
              <a:t>En la toma de muestras y análisis de resultados, se pudo observar que </a:t>
            </a:r>
            <a:r>
              <a:rPr lang="es-ES" sz="1800" b="0" dirty="0" smtClean="0">
                <a:solidFill>
                  <a:schemeClr val="tx1"/>
                </a:solidFill>
                <a:latin typeface="Arial" pitchFamily="34" charset="0"/>
                <a:cs typeface="Arial" pitchFamily="34" charset="0"/>
              </a:rPr>
              <a:t>el área de potencia </a:t>
            </a:r>
            <a:r>
              <a:rPr lang="es-ES" sz="1800" b="0" dirty="0">
                <a:solidFill>
                  <a:schemeClr val="tx1"/>
                </a:solidFill>
                <a:latin typeface="Arial" pitchFamily="34" charset="0"/>
                <a:cs typeface="Arial" pitchFamily="34" charset="0"/>
              </a:rPr>
              <a:t>disminuye debido al incremento de temperatura.</a:t>
            </a:r>
            <a:endParaRPr lang="en-US" sz="1800" b="0" dirty="0">
              <a:solidFill>
                <a:schemeClr val="tx1"/>
              </a:solidFill>
              <a:latin typeface="Arial" pitchFamily="34" charset="0"/>
              <a:cs typeface="Arial" pitchFamily="34" charset="0"/>
            </a:endParaRPr>
          </a:p>
          <a:p>
            <a:pPr marL="285750" indent="-285750" algn="just">
              <a:buFont typeface="Times New Roman" pitchFamily="18" charset="0"/>
              <a:buChar char="─"/>
            </a:pPr>
            <a:r>
              <a:rPr lang="es-ES" sz="1800" b="0" dirty="0">
                <a:solidFill>
                  <a:schemeClr val="tx1"/>
                </a:solidFill>
                <a:latin typeface="Arial" pitchFamily="34" charset="0"/>
                <a:cs typeface="Arial" pitchFamily="34" charset="0"/>
              </a:rPr>
              <a:t>Se evidencia que la sombra produce  </a:t>
            </a:r>
            <a:r>
              <a:rPr lang="es-ES" sz="1800" b="0" dirty="0" smtClean="0">
                <a:solidFill>
                  <a:schemeClr val="tx1"/>
                </a:solidFill>
                <a:latin typeface="Arial" pitchFamily="34" charset="0"/>
                <a:cs typeface="Arial" pitchFamily="34" charset="0"/>
              </a:rPr>
              <a:t>un caída  </a:t>
            </a:r>
            <a:r>
              <a:rPr lang="es-ES" sz="1800" b="0" dirty="0">
                <a:solidFill>
                  <a:schemeClr val="tx1"/>
                </a:solidFill>
                <a:latin typeface="Arial" pitchFamily="34" charset="0"/>
                <a:cs typeface="Arial" pitchFamily="34" charset="0"/>
              </a:rPr>
              <a:t>de potencia considerable así esta sea en una sola oblea.</a:t>
            </a:r>
            <a:endParaRPr lang="en-US" sz="1800" b="0" dirty="0">
              <a:solidFill>
                <a:schemeClr val="tx1"/>
              </a:solidFill>
              <a:latin typeface="Arial" pitchFamily="34" charset="0"/>
              <a:cs typeface="Arial" pitchFamily="34" charset="0"/>
            </a:endParaRPr>
          </a:p>
          <a:p>
            <a:pPr marL="285750" indent="-285750" algn="just">
              <a:buFont typeface="Times New Roman" pitchFamily="18" charset="0"/>
              <a:buChar char="─"/>
            </a:pPr>
            <a:r>
              <a:rPr lang="es-ES" sz="1800" b="0" dirty="0">
                <a:solidFill>
                  <a:schemeClr val="tx1"/>
                </a:solidFill>
                <a:latin typeface="Arial" pitchFamily="34" charset="0"/>
                <a:cs typeface="Arial" pitchFamily="34" charset="0"/>
              </a:rPr>
              <a:t>Mediante esta investigación se pudo desglosar todos los parámetros que corresponden al flas report  como graficarlo y su comportamiento. </a:t>
            </a:r>
            <a:endParaRPr lang="en-US" sz="1800" b="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3276600" y="549275"/>
            <a:ext cx="28194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endParaRPr lang="es-EC" sz="3200" b="0" dirty="0">
              <a:solidFill>
                <a:schemeClr val="tx1"/>
              </a:solidFill>
              <a:latin typeface="Century Gothic" pitchFamily="34" charset="0"/>
            </a:endParaRPr>
          </a:p>
        </p:txBody>
      </p:sp>
      <p:pic>
        <p:nvPicPr>
          <p:cNvPr id="28675"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a:solidFill>
                  <a:srgbClr val="00B050"/>
                </a:solidFill>
                <a:latin typeface="Arial" charset="0"/>
              </a:rPr>
              <a:t>ESPE</a:t>
            </a:r>
          </a:p>
        </p:txBody>
      </p:sp>
      <p:sp>
        <p:nvSpPr>
          <p:cNvPr id="28677"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28678" name="Text Box 2"/>
          <p:cNvSpPr txBox="1">
            <a:spLocks noChangeArrowheads="1"/>
          </p:cNvSpPr>
          <p:nvPr/>
        </p:nvSpPr>
        <p:spPr bwMode="auto">
          <a:xfrm>
            <a:off x="1116013" y="685800"/>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2400" dirty="0" smtClean="0">
                <a:latin typeface="Arial" charset="0"/>
              </a:rPr>
              <a:t>10. RECOMENDACIONES</a:t>
            </a:r>
            <a:endParaRPr lang="es-ES" sz="2400" dirty="0">
              <a:latin typeface="Arial" charset="0"/>
            </a:endParaRPr>
          </a:p>
        </p:txBody>
      </p:sp>
      <p:sp>
        <p:nvSpPr>
          <p:cNvPr id="28679" name="1 Rectángulo"/>
          <p:cNvSpPr>
            <a:spLocks noChangeArrowheads="1"/>
          </p:cNvSpPr>
          <p:nvPr/>
        </p:nvSpPr>
        <p:spPr bwMode="auto">
          <a:xfrm>
            <a:off x="755576" y="1268760"/>
            <a:ext cx="7632848" cy="54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gn="just">
              <a:buFont typeface="Times New Roman" pitchFamily="18" charset="0"/>
              <a:buChar char="─"/>
            </a:pPr>
            <a:r>
              <a:rPr lang="es-ES" sz="1800" b="0" dirty="0">
                <a:solidFill>
                  <a:schemeClr val="tx1"/>
                </a:solidFill>
                <a:latin typeface="Arial" pitchFamily="34" charset="0"/>
                <a:cs typeface="Arial" pitchFamily="34" charset="0"/>
              </a:rPr>
              <a:t>Para la</a:t>
            </a:r>
            <a:r>
              <a:rPr lang="es-MX" sz="1800" b="0" dirty="0">
                <a:solidFill>
                  <a:schemeClr val="tx1"/>
                </a:solidFill>
                <a:latin typeface="Arial" pitchFamily="34" charset="0"/>
                <a:cs typeface="Arial" pitchFamily="34" charset="0"/>
              </a:rPr>
              <a:t> investigación se debe utilizar elementos de medición digitales y calibrados como radiómetro, multímetro, amperímetro, medidor de temperatura.</a:t>
            </a:r>
            <a:endParaRPr lang="en-US" sz="1800" b="0" dirty="0">
              <a:solidFill>
                <a:schemeClr val="tx1"/>
              </a:solidFill>
              <a:latin typeface="Arial" pitchFamily="34" charset="0"/>
              <a:cs typeface="Arial" pitchFamily="34" charset="0"/>
            </a:endParaRPr>
          </a:p>
          <a:p>
            <a:pPr marL="285750" indent="-285750" algn="just">
              <a:buFont typeface="Times New Roman" pitchFamily="18" charset="0"/>
              <a:buChar char="─"/>
            </a:pPr>
            <a:r>
              <a:rPr lang="es-MX" sz="1800" b="0" dirty="0">
                <a:solidFill>
                  <a:schemeClr val="tx1"/>
                </a:solidFill>
                <a:latin typeface="Arial" pitchFamily="34" charset="0"/>
                <a:cs typeface="Arial" pitchFamily="34" charset="0"/>
              </a:rPr>
              <a:t>Durante la operación del vehículo solar fotovoltaico se debe tener en cuenta  los dos switch, el S1 permite el paso de corriente del panel fotovoltaico activando la instrumentación de medida encendiendo el regulador, y el S2 permite el paso de corriente de la batería hacia la tarjeta y energizando el medidor de parámetros de la batería. </a:t>
            </a:r>
            <a:endParaRPr lang="en-US" sz="1800" b="0" dirty="0">
              <a:solidFill>
                <a:schemeClr val="tx1"/>
              </a:solidFill>
              <a:latin typeface="Arial" pitchFamily="34" charset="0"/>
              <a:cs typeface="Arial" pitchFamily="34" charset="0"/>
            </a:endParaRPr>
          </a:p>
          <a:p>
            <a:pPr marL="285750" indent="-285750" algn="just">
              <a:buFont typeface="Times New Roman" pitchFamily="18" charset="0"/>
              <a:buChar char="─"/>
            </a:pPr>
            <a:r>
              <a:rPr lang="es-MX" sz="1800" b="0" dirty="0">
                <a:solidFill>
                  <a:schemeClr val="tx1"/>
                </a:solidFill>
                <a:latin typeface="Arial" pitchFamily="34" charset="0"/>
                <a:cs typeface="Arial" pitchFamily="34" charset="0"/>
              </a:rPr>
              <a:t>El uso del panel fotovoltaico y baterías producen corriente eléctrica lo que implica un riesgo eléctrico y a la vez genera movimiento de la parte mecánica, que puede provocar golpes o atascos, se debe tomar las precauciones correspondientes de seguridad personal e industrial para evitar riesgos eléctricos, físicos y químicos como es el caso de las baterías</a:t>
            </a:r>
            <a:r>
              <a:rPr lang="es-MX" sz="1800" b="0" dirty="0" smtClean="0">
                <a:solidFill>
                  <a:schemeClr val="tx1"/>
                </a:solidFill>
                <a:latin typeface="Arial" pitchFamily="34" charset="0"/>
                <a:cs typeface="Arial" pitchFamily="34" charset="0"/>
              </a:rPr>
              <a:t>.</a:t>
            </a:r>
          </a:p>
          <a:p>
            <a:pPr marL="285750" indent="-285750" algn="just">
              <a:buFont typeface="Times New Roman" pitchFamily="18" charset="0"/>
              <a:buChar char="─"/>
            </a:pPr>
            <a:r>
              <a:rPr lang="es-MX" sz="1800" b="0" dirty="0" smtClean="0">
                <a:solidFill>
                  <a:schemeClr val="tx1"/>
                </a:solidFill>
                <a:latin typeface="Arial" pitchFamily="34" charset="0"/>
                <a:cs typeface="Arial" pitchFamily="34" charset="0"/>
              </a:rPr>
              <a:t>Los datos y resultados de la investigación son la base para nuevos prototipos, se debería utilizar un panel fotovoltaico  flexible  de alta eficiencia de silicio monocristalino, mejorando el aspecto constructivo y  disminuyendo el peso del vehículo. </a:t>
            </a:r>
            <a:endParaRPr lang="en-US" sz="1800" b="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3276600" y="549275"/>
            <a:ext cx="28194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endParaRPr lang="es-EC" sz="3200" b="0" dirty="0">
              <a:solidFill>
                <a:schemeClr val="tx1"/>
              </a:solidFill>
              <a:latin typeface="Century Gothic" pitchFamily="34" charset="0"/>
            </a:endParaRPr>
          </a:p>
        </p:txBody>
      </p:sp>
      <p:pic>
        <p:nvPicPr>
          <p:cNvPr id="28675"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a:solidFill>
                  <a:srgbClr val="00B050"/>
                </a:solidFill>
                <a:latin typeface="Arial" charset="0"/>
              </a:rPr>
              <a:t>ESPE</a:t>
            </a:r>
          </a:p>
        </p:txBody>
      </p:sp>
      <p:sp>
        <p:nvSpPr>
          <p:cNvPr id="28677"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28678" name="Text Box 2"/>
          <p:cNvSpPr txBox="1">
            <a:spLocks noChangeArrowheads="1"/>
          </p:cNvSpPr>
          <p:nvPr/>
        </p:nvSpPr>
        <p:spPr bwMode="auto">
          <a:xfrm>
            <a:off x="1116013" y="685800"/>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2400" dirty="0" smtClean="0">
                <a:latin typeface="Arial" charset="0"/>
              </a:rPr>
              <a:t>10. RECOMENDACIONES</a:t>
            </a:r>
            <a:endParaRPr lang="es-ES" sz="2400" dirty="0">
              <a:latin typeface="Arial" charset="0"/>
            </a:endParaRPr>
          </a:p>
        </p:txBody>
      </p:sp>
      <p:sp>
        <p:nvSpPr>
          <p:cNvPr id="28679" name="1 Rectángulo"/>
          <p:cNvSpPr>
            <a:spLocks noChangeArrowheads="1"/>
          </p:cNvSpPr>
          <p:nvPr/>
        </p:nvSpPr>
        <p:spPr bwMode="auto">
          <a:xfrm>
            <a:off x="1116013" y="1447031"/>
            <a:ext cx="69469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just">
              <a:buFont typeface="Times New Roman" pitchFamily="18" charset="0"/>
              <a:buChar char="─"/>
            </a:pPr>
            <a:r>
              <a:rPr lang="es-MX" sz="1800" b="0" dirty="0">
                <a:solidFill>
                  <a:schemeClr val="tx1"/>
                </a:solidFill>
                <a:latin typeface="Arial" pitchFamily="34" charset="0"/>
                <a:cs typeface="Arial" pitchFamily="34" charset="0"/>
              </a:rPr>
              <a:t>La investigación y el  funcionamiento  puede fomentar el desarrollo en serie de un producto como </a:t>
            </a:r>
            <a:r>
              <a:rPr lang="es-MX" sz="1800" b="0" dirty="0" smtClean="0">
                <a:solidFill>
                  <a:schemeClr val="tx1"/>
                </a:solidFill>
                <a:latin typeface="Arial" pitchFamily="34" charset="0"/>
                <a:cs typeface="Arial" pitchFamily="34" charset="0"/>
              </a:rPr>
              <a:t>carros </a:t>
            </a:r>
            <a:r>
              <a:rPr lang="es-MX" sz="1800" b="0" dirty="0">
                <a:solidFill>
                  <a:schemeClr val="tx1"/>
                </a:solidFill>
                <a:latin typeface="Arial" pitchFamily="34" charset="0"/>
                <a:cs typeface="Arial" pitchFamily="34" charset="0"/>
              </a:rPr>
              <a:t>para niños y de nuevas aplicaciones a través de la energía fotovoltaica. </a:t>
            </a:r>
            <a:endParaRPr lang="en-US" sz="1800" b="0" dirty="0">
              <a:solidFill>
                <a:schemeClr val="tx1"/>
              </a:solidFill>
              <a:latin typeface="Arial" pitchFamily="34" charset="0"/>
              <a:cs typeface="Arial" pitchFamily="34" charset="0"/>
            </a:endParaRPr>
          </a:p>
          <a:p>
            <a:pPr marL="285750" indent="-285750" algn="just">
              <a:buFont typeface="Times New Roman" pitchFamily="18" charset="0"/>
              <a:buChar char="─"/>
            </a:pPr>
            <a:r>
              <a:rPr lang="es-MX" sz="1800" b="0" dirty="0">
                <a:solidFill>
                  <a:schemeClr val="tx1"/>
                </a:solidFill>
                <a:latin typeface="Arial" pitchFamily="34" charset="0"/>
                <a:cs typeface="Arial" pitchFamily="34" charset="0"/>
              </a:rPr>
              <a:t>Todas las partes del sistema fotovoltaico, baterías, instrumentos de medida deben ser adquiridas con certificaciones constructivas, manuales y garantías pertinentes.</a:t>
            </a:r>
            <a:endParaRPr lang="en-US" sz="1800" b="0" dirty="0">
              <a:solidFill>
                <a:schemeClr val="tx1"/>
              </a:solidFill>
              <a:latin typeface="Arial" pitchFamily="34" charset="0"/>
              <a:cs typeface="Arial" pitchFamily="34" charset="0"/>
            </a:endParaRPr>
          </a:p>
          <a:p>
            <a:pPr marL="285750" indent="-285750" algn="just">
              <a:buFont typeface="Times New Roman" pitchFamily="18" charset="0"/>
              <a:buChar char="─"/>
            </a:pPr>
            <a:r>
              <a:rPr lang="es-MX" sz="1800" b="0" dirty="0">
                <a:solidFill>
                  <a:schemeClr val="tx1"/>
                </a:solidFill>
                <a:latin typeface="Arial" pitchFamily="34" charset="0"/>
                <a:cs typeface="Arial" pitchFamily="34" charset="0"/>
              </a:rPr>
              <a:t>Para el funcionamiento del panel fotovoltaico no es necesario tener un día completamente soleado o radiación directa, para tener mayor numero de datos se recomienda realizar la practica a medio día.</a:t>
            </a:r>
            <a:endParaRPr lang="en-US" sz="1800" b="0" dirty="0">
              <a:solidFill>
                <a:schemeClr val="tx1"/>
              </a:solidFill>
              <a:latin typeface="Arial" pitchFamily="34" charset="0"/>
              <a:cs typeface="Arial" pitchFamily="34" charset="0"/>
            </a:endParaRPr>
          </a:p>
          <a:p>
            <a:pPr marL="285750" indent="-285750" algn="just">
              <a:buFont typeface="Times New Roman" pitchFamily="18" charset="0"/>
              <a:buChar char="─"/>
            </a:pPr>
            <a:r>
              <a:rPr lang="es-MX" sz="1800" b="0" dirty="0">
                <a:solidFill>
                  <a:schemeClr val="tx1"/>
                </a:solidFill>
                <a:latin typeface="Arial" pitchFamily="34" charset="0"/>
                <a:cs typeface="Arial" pitchFamily="34" charset="0"/>
              </a:rPr>
              <a:t>Tanto el sistema de control como la instrumentación nos facilita la recolección de datos para análisis de gráficos y entendimiento del fenómeno solar.</a:t>
            </a:r>
            <a:endParaRPr lang="en-US" sz="1800" b="0" dirty="0">
              <a:solidFill>
                <a:schemeClr val="tx1"/>
              </a:solidFill>
              <a:latin typeface="Arial" pitchFamily="34" charset="0"/>
              <a:cs typeface="Arial" pitchFamily="34" charset="0"/>
            </a:endParaRPr>
          </a:p>
          <a:p>
            <a:pPr marL="285750" indent="-285750" algn="just">
              <a:buFont typeface="Times New Roman" pitchFamily="18" charset="0"/>
              <a:buChar char="─"/>
            </a:pPr>
            <a:r>
              <a:rPr lang="es-ES" sz="1800" b="0" dirty="0" smtClean="0">
                <a:solidFill>
                  <a:schemeClr val="tx1"/>
                </a:solidFill>
                <a:latin typeface="Arial" pitchFamily="34" charset="0"/>
                <a:cs typeface="Arial" pitchFamily="34" charset="0"/>
              </a:rPr>
              <a:t>Los estudios y datos que presenta el Inamhi son una base importante, sin embargo son muy generales, en comparación con los medidos con el radiómetro.</a:t>
            </a:r>
            <a:endParaRPr lang="en-US" sz="1800" b="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5173110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7"/>
          <p:cNvSpPr txBox="1">
            <a:spLocks noChangeArrowheads="1"/>
          </p:cNvSpPr>
          <p:nvPr/>
        </p:nvSpPr>
        <p:spPr bwMode="auto">
          <a:xfrm>
            <a:off x="3276600" y="914400"/>
            <a:ext cx="28194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endParaRPr lang="es-EC" sz="3200" b="0" dirty="0">
              <a:solidFill>
                <a:schemeClr val="tx1"/>
              </a:solidFill>
              <a:latin typeface="Century Gothic" pitchFamily="34" charset="0"/>
            </a:endParaRPr>
          </a:p>
        </p:txBody>
      </p:sp>
      <p:graphicFrame>
        <p:nvGraphicFramePr>
          <p:cNvPr id="29699" name="Object 18"/>
          <p:cNvGraphicFramePr>
            <a:graphicFrameLocks noChangeAspect="1"/>
          </p:cNvGraphicFramePr>
          <p:nvPr/>
        </p:nvGraphicFramePr>
        <p:xfrm>
          <a:off x="-1757363" y="3017838"/>
          <a:ext cx="104775" cy="190500"/>
        </p:xfrm>
        <a:graphic>
          <a:graphicData uri="http://schemas.openxmlformats.org/presentationml/2006/ole">
            <mc:AlternateContent xmlns:mc="http://schemas.openxmlformats.org/markup-compatibility/2006">
              <mc:Choice xmlns:v="urn:schemas-microsoft-com:vml" Requires="v">
                <p:oleObj spid="_x0000_s38268" name="Ecuación" r:id="rId3" imgW="101556" imgH="190417" progId="Equation.3">
                  <p:embed/>
                </p:oleObj>
              </mc:Choice>
              <mc:Fallback>
                <p:oleObj name="Ecuación" r:id="rId3" imgW="101556" imgH="19041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7363" y="3017838"/>
                        <a:ext cx="1047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0" name="Object 17"/>
          <p:cNvGraphicFramePr>
            <a:graphicFrameLocks noChangeAspect="1"/>
          </p:cNvGraphicFramePr>
          <p:nvPr/>
        </p:nvGraphicFramePr>
        <p:xfrm>
          <a:off x="-1757363" y="3605213"/>
          <a:ext cx="104775" cy="190500"/>
        </p:xfrm>
        <a:graphic>
          <a:graphicData uri="http://schemas.openxmlformats.org/presentationml/2006/ole">
            <mc:AlternateContent xmlns:mc="http://schemas.openxmlformats.org/markup-compatibility/2006">
              <mc:Choice xmlns:v="urn:schemas-microsoft-com:vml" Requires="v">
                <p:oleObj spid="_x0000_s38269" name="Ecuación" r:id="rId5" imgW="101556" imgH="190417" progId="Equation.3">
                  <p:embed/>
                </p:oleObj>
              </mc:Choice>
              <mc:Fallback>
                <p:oleObj name="Ecuación" r:id="rId5" imgW="101556" imgH="19041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7363" y="3605213"/>
                        <a:ext cx="1047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1" name="Object 26"/>
          <p:cNvGraphicFramePr>
            <a:graphicFrameLocks noChangeAspect="1"/>
          </p:cNvGraphicFramePr>
          <p:nvPr/>
        </p:nvGraphicFramePr>
        <p:xfrm>
          <a:off x="2411413" y="3357563"/>
          <a:ext cx="104775" cy="190500"/>
        </p:xfrm>
        <a:graphic>
          <a:graphicData uri="http://schemas.openxmlformats.org/presentationml/2006/ole">
            <mc:AlternateContent xmlns:mc="http://schemas.openxmlformats.org/markup-compatibility/2006">
              <mc:Choice xmlns:v="urn:schemas-microsoft-com:vml" Requires="v">
                <p:oleObj spid="_x0000_s38270" name="Ecuación" r:id="rId6" imgW="101556" imgH="190417" progId="Equation.3">
                  <p:embed/>
                </p:oleObj>
              </mc:Choice>
              <mc:Fallback>
                <p:oleObj name="Ecuación" r:id="rId6" imgW="101556" imgH="19041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3357563"/>
                        <a:ext cx="1047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2" name="Text Box 29"/>
          <p:cNvSpPr txBox="1">
            <a:spLocks noChangeArrowheads="1"/>
          </p:cNvSpPr>
          <p:nvPr/>
        </p:nvSpPr>
        <p:spPr bwMode="auto">
          <a:xfrm>
            <a:off x="1169988" y="1457483"/>
            <a:ext cx="6892925" cy="473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44500" indent="-444500"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lvl="0" algn="just">
              <a:spcBef>
                <a:spcPts val="600"/>
              </a:spcBef>
              <a:buFont typeface="+mj-lt"/>
              <a:buAutoNum type="arabicPeriod"/>
            </a:pPr>
            <a:r>
              <a:rPr lang="en-US" sz="1600" b="0" dirty="0" smtClean="0">
                <a:solidFill>
                  <a:schemeClr val="tx1"/>
                </a:solidFill>
                <a:latin typeface="Arial" pitchFamily="34" charset="0"/>
                <a:cs typeface="Arial" pitchFamily="34" charset="0"/>
              </a:rPr>
              <a:t>AHMAD </a:t>
            </a:r>
            <a:r>
              <a:rPr lang="en-US" sz="1600" b="0" dirty="0">
                <a:solidFill>
                  <a:schemeClr val="tx1"/>
                </a:solidFill>
                <a:latin typeface="Arial" pitchFamily="34" charset="0"/>
                <a:cs typeface="Arial" pitchFamily="34" charset="0"/>
              </a:rPr>
              <a:t>G. &amp; MOHAMAD M., 2000, "Use of PV systems in remote car filling stations", Energy Conversion and Management, 41, 12, 1293-1301.</a:t>
            </a:r>
          </a:p>
          <a:p>
            <a:pPr lvl="0" algn="just">
              <a:spcBef>
                <a:spcPts val="600"/>
              </a:spcBef>
              <a:buFont typeface="+mj-lt"/>
              <a:buAutoNum type="arabicPeriod"/>
            </a:pPr>
            <a:r>
              <a:rPr lang="en-US" sz="1600" b="0" dirty="0">
                <a:solidFill>
                  <a:schemeClr val="tx1"/>
                </a:solidFill>
                <a:latin typeface="Arial" pitchFamily="34" charset="0"/>
                <a:cs typeface="Arial" pitchFamily="34" charset="0"/>
              </a:rPr>
              <a:t>BELMILI H., et al, 2010, "Design and development of a data acquisition system for photovoltaic modules characterization", Renewable Energy, 35, 7, 1484-1492.</a:t>
            </a:r>
          </a:p>
          <a:p>
            <a:pPr lvl="0" algn="just">
              <a:spcBef>
                <a:spcPts val="600"/>
              </a:spcBef>
              <a:buFont typeface="+mj-lt"/>
              <a:buAutoNum type="arabicPeriod"/>
            </a:pPr>
            <a:r>
              <a:rPr lang="en-US" sz="1600" b="0" dirty="0">
                <a:solidFill>
                  <a:schemeClr val="tx1"/>
                </a:solidFill>
                <a:latin typeface="Arial" pitchFamily="34" charset="0"/>
                <a:cs typeface="Arial" pitchFamily="34" charset="0"/>
              </a:rPr>
              <a:t>BISHOP V. 2009, ¨International Glossary of Biochemistry, Construction, Energy &amp; Power Engineering¨,  First Edition, Global Media. </a:t>
            </a:r>
          </a:p>
          <a:p>
            <a:pPr lvl="0" algn="just">
              <a:spcBef>
                <a:spcPts val="600"/>
              </a:spcBef>
              <a:buFont typeface="+mj-lt"/>
              <a:buAutoNum type="arabicPeriod"/>
            </a:pPr>
            <a:r>
              <a:rPr lang="en-US" sz="1600" b="0" dirty="0">
                <a:solidFill>
                  <a:schemeClr val="tx1"/>
                </a:solidFill>
                <a:latin typeface="Arial" pitchFamily="34" charset="0"/>
                <a:cs typeface="Arial" pitchFamily="34" charset="0"/>
              </a:rPr>
              <a:t>DEGUNTHER R, 2009. ¨Solar Power¨, Alternative  Energy for Dummies, Wiley Publishing, Inc.</a:t>
            </a:r>
          </a:p>
          <a:p>
            <a:pPr lvl="0" algn="just">
              <a:spcBef>
                <a:spcPts val="600"/>
              </a:spcBef>
              <a:buFont typeface="+mj-lt"/>
              <a:buAutoNum type="arabicPeriod"/>
            </a:pPr>
            <a:r>
              <a:rPr lang="en-US" sz="1600" b="0" dirty="0">
                <a:solidFill>
                  <a:schemeClr val="tx1"/>
                </a:solidFill>
                <a:latin typeface="Arial" pitchFamily="34" charset="0"/>
                <a:cs typeface="Arial" pitchFamily="34" charset="0"/>
              </a:rPr>
              <a:t>DURISCH W., et al, 2000, "Characterization of photovoltaic generators", Applied Energy, 65, 4, 273-284.</a:t>
            </a:r>
          </a:p>
          <a:p>
            <a:pPr lvl="0" algn="just">
              <a:spcBef>
                <a:spcPts val="600"/>
              </a:spcBef>
              <a:buFont typeface="+mj-lt"/>
              <a:buAutoNum type="arabicPeriod"/>
            </a:pPr>
            <a:r>
              <a:rPr lang="en-US" sz="1600" b="0" dirty="0">
                <a:solidFill>
                  <a:schemeClr val="tx1"/>
                </a:solidFill>
                <a:latin typeface="Arial" pitchFamily="34" charset="0"/>
                <a:cs typeface="Arial" pitchFamily="34" charset="0"/>
              </a:rPr>
              <a:t>FONASH S. 2010, Solar Cell Device Physics, Second Edition, Elsevier.</a:t>
            </a:r>
          </a:p>
          <a:p>
            <a:pPr lvl="0" algn="just">
              <a:spcBef>
                <a:spcPts val="600"/>
              </a:spcBef>
              <a:buFont typeface="+mj-lt"/>
              <a:buAutoNum type="arabicPeriod"/>
            </a:pPr>
            <a:r>
              <a:rPr lang="en-US" sz="1600" b="0" dirty="0">
                <a:solidFill>
                  <a:schemeClr val="tx1"/>
                </a:solidFill>
                <a:latin typeface="Arial" pitchFamily="34" charset="0"/>
                <a:cs typeface="Arial" pitchFamily="34" charset="0"/>
              </a:rPr>
              <a:t>GIBILISCO S.,2007 , Alternative Energy Demystified. A self teaching guide. Mc Graw Hill. </a:t>
            </a:r>
            <a:endParaRPr lang="es-EC" sz="1600" b="0" dirty="0">
              <a:solidFill>
                <a:schemeClr val="tx1"/>
              </a:solidFill>
              <a:latin typeface="Arial" pitchFamily="34" charset="0"/>
              <a:cs typeface="Arial" pitchFamily="34" charset="0"/>
            </a:endParaRPr>
          </a:p>
        </p:txBody>
      </p:sp>
      <p:pic>
        <p:nvPicPr>
          <p:cNvPr id="29703" name="Picture 7" descr="ESP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a:solidFill>
                  <a:srgbClr val="00B050"/>
                </a:solidFill>
                <a:latin typeface="Arial" charset="0"/>
              </a:rPr>
              <a:t>ESPE</a:t>
            </a:r>
          </a:p>
        </p:txBody>
      </p:sp>
      <p:sp>
        <p:nvSpPr>
          <p:cNvPr id="29705"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29706" name="Text Box 2"/>
          <p:cNvSpPr txBox="1">
            <a:spLocks noChangeArrowheads="1"/>
          </p:cNvSpPr>
          <p:nvPr/>
        </p:nvSpPr>
        <p:spPr bwMode="auto">
          <a:xfrm>
            <a:off x="1116013" y="685800"/>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2400" dirty="0">
                <a:latin typeface="Arial" charset="0"/>
              </a:rPr>
              <a:t>REFERENCIAS BIBLIOGRÁFICAS</a:t>
            </a:r>
          </a:p>
        </p:txBody>
      </p:sp>
    </p:spTree>
    <p:extLst>
      <p:ext uri="{BB962C8B-B14F-4D97-AF65-F5344CB8AC3E}">
        <p14:creationId xmlns:p14="http://schemas.microsoft.com/office/powerpoint/2010/main" val="3635629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a:solidFill>
                  <a:srgbClr val="00B050"/>
                </a:solidFill>
                <a:latin typeface="Arial" charset="0"/>
              </a:rPr>
              <a:t>ESPE</a:t>
            </a:r>
          </a:p>
        </p:txBody>
      </p:sp>
      <p:sp>
        <p:nvSpPr>
          <p:cNvPr id="30724"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30725" name="Text Box 2"/>
          <p:cNvSpPr txBox="1">
            <a:spLocks noChangeArrowheads="1"/>
          </p:cNvSpPr>
          <p:nvPr/>
        </p:nvSpPr>
        <p:spPr bwMode="auto">
          <a:xfrm>
            <a:off x="1116013" y="685800"/>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2400" dirty="0">
                <a:latin typeface="Arial" charset="0"/>
              </a:rPr>
              <a:t>REFERENCIAS </a:t>
            </a:r>
            <a:r>
              <a:rPr lang="es-ES" sz="2400" dirty="0" smtClean="0">
                <a:latin typeface="Arial" charset="0"/>
              </a:rPr>
              <a:t>BIBLIOGRÁFICAS</a:t>
            </a:r>
            <a:endParaRPr lang="es-ES" sz="2400" dirty="0">
              <a:latin typeface="Arial" charset="0"/>
            </a:endParaRPr>
          </a:p>
        </p:txBody>
      </p:sp>
      <p:sp>
        <p:nvSpPr>
          <p:cNvPr id="6" name="Text Box 29"/>
          <p:cNvSpPr txBox="1">
            <a:spLocks noChangeArrowheads="1"/>
          </p:cNvSpPr>
          <p:nvPr/>
        </p:nvSpPr>
        <p:spPr bwMode="auto">
          <a:xfrm>
            <a:off x="1169988" y="1457483"/>
            <a:ext cx="6858000"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44500" indent="-444500"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lvl="0" algn="just">
              <a:spcBef>
                <a:spcPts val="600"/>
              </a:spcBef>
              <a:buFont typeface="+mj-lt"/>
              <a:buAutoNum type="arabicPeriod"/>
            </a:pPr>
            <a:endParaRPr lang="en-US" sz="1600" b="0" dirty="0">
              <a:solidFill>
                <a:schemeClr val="tx1"/>
              </a:solidFill>
              <a:latin typeface="Arial" pitchFamily="34" charset="0"/>
              <a:cs typeface="Arial" pitchFamily="34" charset="0"/>
            </a:endParaRPr>
          </a:p>
          <a:p>
            <a:pPr marL="342900" lvl="0" indent="-342900" algn="just">
              <a:spcBef>
                <a:spcPts val="600"/>
              </a:spcBef>
              <a:buFont typeface="+mj-lt"/>
              <a:buAutoNum type="arabicPeriod" startAt="8"/>
            </a:pPr>
            <a:r>
              <a:rPr lang="en-US" sz="1600" b="0" dirty="0">
                <a:solidFill>
                  <a:schemeClr val="tx1"/>
                </a:solidFill>
                <a:latin typeface="Arial" pitchFamily="34" charset="0"/>
                <a:cs typeface="Arial" pitchFamily="34" charset="0"/>
              </a:rPr>
              <a:t>GILBERT M.,2004. Renewable and Efficient Electric Power System, Wiley.</a:t>
            </a:r>
          </a:p>
          <a:p>
            <a:pPr marL="342900" lvl="0" indent="-342900" algn="just">
              <a:spcBef>
                <a:spcPts val="600"/>
              </a:spcBef>
              <a:buFont typeface="+mj-lt"/>
              <a:buAutoNum type="arabicPeriod" startAt="8"/>
            </a:pPr>
            <a:r>
              <a:rPr lang="en-US" sz="1600" b="0" dirty="0">
                <a:solidFill>
                  <a:schemeClr val="tx1"/>
                </a:solidFill>
                <a:latin typeface="Arial" pitchFamily="34" charset="0"/>
                <a:cs typeface="Arial" pitchFamily="34" charset="0"/>
              </a:rPr>
              <a:t>HARPER G., 2007,Solar Energy Projects, Build it yourself projects, McGrowHill</a:t>
            </a:r>
          </a:p>
          <a:p>
            <a:pPr marL="342900" lvl="0" indent="-342900" algn="just">
              <a:spcBef>
                <a:spcPts val="600"/>
              </a:spcBef>
              <a:buFont typeface="+mj-lt"/>
              <a:buAutoNum type="arabicPeriod" startAt="8"/>
            </a:pPr>
            <a:r>
              <a:rPr lang="en-US" sz="1600" b="0" dirty="0">
                <a:solidFill>
                  <a:schemeClr val="tx1"/>
                </a:solidFill>
                <a:latin typeface="Arial" pitchFamily="34" charset="0"/>
                <a:cs typeface="Arial" pitchFamily="34" charset="0"/>
              </a:rPr>
              <a:t>HESTER R &amp; HARRISON R., 2003, Sustainability and Environmental Impact of Renewable Energy Resources, Issues in Environmental Science and Technology, RS.C.</a:t>
            </a:r>
          </a:p>
          <a:p>
            <a:pPr marL="342900" lvl="0" indent="-342900" algn="just">
              <a:spcBef>
                <a:spcPts val="600"/>
              </a:spcBef>
              <a:buFont typeface="+mj-lt"/>
              <a:buAutoNum type="arabicPeriod" startAt="8"/>
            </a:pPr>
            <a:r>
              <a:rPr lang="en-US" sz="1600" b="0" dirty="0">
                <a:solidFill>
                  <a:schemeClr val="tx1"/>
                </a:solidFill>
                <a:latin typeface="Arial" pitchFamily="34" charset="0"/>
                <a:cs typeface="Arial" pitchFamily="34" charset="0"/>
              </a:rPr>
              <a:t>INTERNATIONAL ENERGY AGENCY, 2009, Cities Tows &amp; Renewable Energy.</a:t>
            </a:r>
          </a:p>
          <a:p>
            <a:pPr marL="342900" lvl="0" indent="-342900" algn="just">
              <a:spcBef>
                <a:spcPts val="600"/>
              </a:spcBef>
              <a:buFont typeface="+mj-lt"/>
              <a:buAutoNum type="arabicPeriod" startAt="8"/>
            </a:pPr>
            <a:r>
              <a:rPr lang="en-US" sz="1600" b="0" dirty="0">
                <a:solidFill>
                  <a:schemeClr val="tx1"/>
                </a:solidFill>
                <a:latin typeface="Arial" pitchFamily="34" charset="0"/>
                <a:cs typeface="Arial" pitchFamily="34" charset="0"/>
              </a:rPr>
              <a:t>KALTSCHMILTT, et al, 2007, "Photovoltaic Power Generation", Renewable Energy, 229-287</a:t>
            </a:r>
          </a:p>
          <a:p>
            <a:pPr marL="342900" lvl="0" indent="-342900" algn="just">
              <a:spcBef>
                <a:spcPts val="600"/>
              </a:spcBef>
              <a:buFont typeface="+mj-lt"/>
              <a:buAutoNum type="arabicPeriod" startAt="8"/>
            </a:pPr>
            <a:r>
              <a:rPr lang="en-US" sz="1600" b="0" dirty="0">
                <a:solidFill>
                  <a:schemeClr val="tx1"/>
                </a:solidFill>
                <a:latin typeface="Arial" pitchFamily="34" charset="0"/>
                <a:cs typeface="Arial" pitchFamily="34" charset="0"/>
              </a:rPr>
              <a:t>KALTSCHMITT M., et al,2007. ¨Renewable Energy¨, technology, Economics and Environment., Springer.</a:t>
            </a:r>
          </a:p>
          <a:p>
            <a:pPr marL="342900" lvl="0" indent="-342900" algn="just">
              <a:spcBef>
                <a:spcPts val="600"/>
              </a:spcBef>
              <a:buFont typeface="+mj-lt"/>
              <a:buAutoNum type="arabicPeriod" startAt="8"/>
            </a:pPr>
            <a:r>
              <a:rPr lang="en-US" sz="1600" b="0" dirty="0">
                <a:solidFill>
                  <a:schemeClr val="tx1"/>
                </a:solidFill>
                <a:latin typeface="Arial" pitchFamily="34" charset="0"/>
                <a:cs typeface="Arial" pitchFamily="34" charset="0"/>
              </a:rPr>
              <a:t>MACZULAK A.,2010., Renewable Energy. Sources and Methods.</a:t>
            </a:r>
          </a:p>
          <a:p>
            <a:pPr lvl="0" algn="just">
              <a:spcBef>
                <a:spcPts val="600"/>
              </a:spcBef>
            </a:pPr>
            <a:endParaRPr lang="es-ES" sz="1600" b="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1042988" y="1340768"/>
            <a:ext cx="7129462" cy="7171194"/>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just"/>
            <a:r>
              <a:rPr lang="es-EC" sz="2000" b="0" dirty="0">
                <a:solidFill>
                  <a:schemeClr val="tx1"/>
                </a:solidFill>
                <a:latin typeface="Arial" charset="0"/>
                <a:cs typeface="Arial" charset="0"/>
              </a:rPr>
              <a:t>Con el prototipo experimental se obtuvo información de parámetros de funcionamiento mediante medidores y sensores los cuales  recopilaron datos para su análisis, fomentando </a:t>
            </a:r>
            <a:r>
              <a:rPr lang="es-EC" sz="2000" b="0" dirty="0" smtClean="0">
                <a:solidFill>
                  <a:schemeClr val="tx1"/>
                </a:solidFill>
                <a:latin typeface="Arial" charset="0"/>
                <a:cs typeface="Arial" charset="0"/>
              </a:rPr>
              <a:t>la </a:t>
            </a:r>
            <a:r>
              <a:rPr lang="es-EC" sz="2000" b="0" dirty="0">
                <a:solidFill>
                  <a:schemeClr val="tx1"/>
                </a:solidFill>
                <a:latin typeface="Arial" charset="0"/>
                <a:cs typeface="Arial" charset="0"/>
              </a:rPr>
              <a:t>energía solar </a:t>
            </a:r>
            <a:r>
              <a:rPr lang="es-EC" sz="2000" b="0" dirty="0" smtClean="0">
                <a:solidFill>
                  <a:schemeClr val="tx1"/>
                </a:solidFill>
                <a:latin typeface="Arial" charset="0"/>
                <a:cs typeface="Arial" charset="0"/>
              </a:rPr>
              <a:t>fotovoltaica, </a:t>
            </a:r>
            <a:r>
              <a:rPr lang="es-EC" sz="2000" b="0" dirty="0">
                <a:solidFill>
                  <a:schemeClr val="tx1"/>
                </a:solidFill>
                <a:latin typeface="Arial" charset="0"/>
                <a:cs typeface="Arial" charset="0"/>
              </a:rPr>
              <a:t>de una forma práctica, técnica y científica. Se presenta ecuaciones  y definiciones </a:t>
            </a:r>
            <a:r>
              <a:rPr lang="es-EC" sz="2000" b="0" dirty="0" smtClean="0">
                <a:solidFill>
                  <a:schemeClr val="tx1"/>
                </a:solidFill>
                <a:latin typeface="Arial" charset="0"/>
                <a:cs typeface="Arial" charset="0"/>
              </a:rPr>
              <a:t>de </a:t>
            </a:r>
            <a:r>
              <a:rPr lang="es-EC" sz="2000" b="0" dirty="0">
                <a:solidFill>
                  <a:schemeClr val="tx1"/>
                </a:solidFill>
                <a:latin typeface="Arial" charset="0"/>
                <a:cs typeface="Arial" charset="0"/>
              </a:rPr>
              <a:t>la curva característica, temperatura, corriente de corto circuito, irradiancia, tensión de circuito abierto, potencia máxima, se realiza el análisis del recurso solar local mediciones de </a:t>
            </a:r>
            <a:r>
              <a:rPr lang="es-EC" sz="2000" b="0" dirty="0" smtClean="0">
                <a:solidFill>
                  <a:schemeClr val="tx1"/>
                </a:solidFill>
                <a:latin typeface="Arial" charset="0"/>
                <a:cs typeface="Arial" charset="0"/>
              </a:rPr>
              <a:t>campo, procedimiento matemático, </a:t>
            </a:r>
            <a:r>
              <a:rPr lang="es-EC" sz="2000" b="0" dirty="0">
                <a:solidFill>
                  <a:schemeClr val="tx1"/>
                </a:solidFill>
                <a:latin typeface="Arial" charset="0"/>
                <a:cs typeface="Arial" charset="0"/>
              </a:rPr>
              <a:t>oferta energética, el perfil de producción y la demanda de energía. Una descripción de los elementos utilizados en la optimización del prototipo, </a:t>
            </a:r>
            <a:r>
              <a:rPr lang="es-EC" sz="2000" b="0" dirty="0" smtClean="0">
                <a:solidFill>
                  <a:schemeClr val="tx1"/>
                </a:solidFill>
                <a:latin typeface="Arial" charset="0"/>
                <a:cs typeface="Arial" charset="0"/>
              </a:rPr>
              <a:t>en los sistemas </a:t>
            </a:r>
            <a:r>
              <a:rPr lang="es-EC" sz="2000" b="0" dirty="0">
                <a:solidFill>
                  <a:schemeClr val="tx1"/>
                </a:solidFill>
                <a:latin typeface="Arial" charset="0"/>
                <a:cs typeface="Arial" charset="0"/>
              </a:rPr>
              <a:t>mecánico, </a:t>
            </a:r>
            <a:r>
              <a:rPr lang="es-EC" sz="2000" b="0" dirty="0" smtClean="0">
                <a:solidFill>
                  <a:schemeClr val="tx1"/>
                </a:solidFill>
                <a:latin typeface="Arial" charset="0"/>
                <a:cs typeface="Arial" charset="0"/>
              </a:rPr>
              <a:t>control electrónico, potencia y los </a:t>
            </a:r>
            <a:r>
              <a:rPr lang="es-EC" sz="2000" b="0" dirty="0">
                <a:solidFill>
                  <a:schemeClr val="tx1"/>
                </a:solidFill>
                <a:latin typeface="Arial" charset="0"/>
                <a:cs typeface="Arial" charset="0"/>
              </a:rPr>
              <a:t>principales elementos </a:t>
            </a:r>
            <a:r>
              <a:rPr lang="es-EC" sz="2000" b="0" dirty="0" smtClean="0">
                <a:solidFill>
                  <a:schemeClr val="tx1"/>
                </a:solidFill>
                <a:latin typeface="Arial" charset="0"/>
                <a:cs typeface="Arial" charset="0"/>
              </a:rPr>
              <a:t>como: </a:t>
            </a:r>
            <a:r>
              <a:rPr lang="es-EC" sz="2000" b="0" dirty="0">
                <a:solidFill>
                  <a:schemeClr val="tx1"/>
                </a:solidFill>
                <a:latin typeface="Arial" charset="0"/>
                <a:cs typeface="Arial" charset="0"/>
              </a:rPr>
              <a:t>regulador, </a:t>
            </a:r>
            <a:r>
              <a:rPr lang="es-EC" sz="2000" b="0" dirty="0" smtClean="0">
                <a:solidFill>
                  <a:schemeClr val="tx1"/>
                </a:solidFill>
                <a:latin typeface="Arial" charset="0"/>
                <a:cs typeface="Arial" charset="0"/>
              </a:rPr>
              <a:t>tarjetas, </a:t>
            </a:r>
            <a:r>
              <a:rPr lang="es-EC" sz="2000" b="0" dirty="0">
                <a:solidFill>
                  <a:schemeClr val="tx1"/>
                </a:solidFill>
                <a:latin typeface="Arial" charset="0"/>
                <a:cs typeface="Arial" charset="0"/>
              </a:rPr>
              <a:t>interruptores, medidor de temperatura, batería, motor dc, medidores </a:t>
            </a:r>
            <a:r>
              <a:rPr lang="es-EC" sz="2000" b="0" dirty="0" smtClean="0">
                <a:solidFill>
                  <a:schemeClr val="tx1"/>
                </a:solidFill>
                <a:latin typeface="Arial" charset="0"/>
                <a:cs typeface="Arial" charset="0"/>
              </a:rPr>
              <a:t>de </a:t>
            </a:r>
            <a:r>
              <a:rPr lang="es-EC" sz="2000" b="0" dirty="0">
                <a:solidFill>
                  <a:schemeClr val="tx1"/>
                </a:solidFill>
                <a:latin typeface="Arial" charset="0"/>
                <a:cs typeface="Arial" charset="0"/>
              </a:rPr>
              <a:t>voltaje y corriente, panel </a:t>
            </a:r>
            <a:r>
              <a:rPr lang="es-EC" sz="2000" b="0" dirty="0" smtClean="0">
                <a:solidFill>
                  <a:schemeClr val="tx1"/>
                </a:solidFill>
                <a:latin typeface="Arial" charset="0"/>
                <a:cs typeface="Arial" charset="0"/>
              </a:rPr>
              <a:t>fotovoltaico, su funcionamiento características eléctricas y certificaciones.</a:t>
            </a:r>
          </a:p>
          <a:p>
            <a:pPr algn="just"/>
            <a:endParaRPr lang="es-EC" sz="2000" b="0" dirty="0" smtClean="0">
              <a:solidFill>
                <a:schemeClr val="tx1"/>
              </a:solidFill>
              <a:latin typeface="Arial" charset="0"/>
              <a:cs typeface="Arial" charset="0"/>
            </a:endParaRPr>
          </a:p>
          <a:p>
            <a:pPr algn="just"/>
            <a:r>
              <a:rPr lang="es-EC" sz="2000" b="0" dirty="0" smtClean="0">
                <a:solidFill>
                  <a:srgbClr val="C00000"/>
                </a:solidFill>
                <a:latin typeface="Arial" charset="0"/>
                <a:cs typeface="Arial" charset="0"/>
              </a:rPr>
              <a:t>Los </a:t>
            </a:r>
            <a:r>
              <a:rPr lang="es-EC" sz="2000" b="0" dirty="0">
                <a:solidFill>
                  <a:srgbClr val="C00000"/>
                </a:solidFill>
                <a:latin typeface="Arial" charset="0"/>
                <a:cs typeface="Arial" charset="0"/>
              </a:rPr>
              <a:t>instrumentos utilizados para medir la radiación solar local como el pirheliómetro, piranómetro, datalloger, se </a:t>
            </a:r>
            <a:r>
              <a:rPr lang="es-EC" sz="2000" b="0" dirty="0" smtClean="0">
                <a:solidFill>
                  <a:srgbClr val="C00000"/>
                </a:solidFill>
                <a:latin typeface="Arial" charset="0"/>
                <a:cs typeface="Arial" charset="0"/>
              </a:rPr>
              <a:t>realizó </a:t>
            </a:r>
            <a:r>
              <a:rPr lang="es-EC" sz="2000" b="0" dirty="0">
                <a:solidFill>
                  <a:srgbClr val="C00000"/>
                </a:solidFill>
                <a:latin typeface="Arial" charset="0"/>
                <a:cs typeface="Arial" charset="0"/>
              </a:rPr>
              <a:t>el análisis </a:t>
            </a:r>
            <a:r>
              <a:rPr lang="es-EC" sz="2000" b="0" dirty="0" smtClean="0">
                <a:solidFill>
                  <a:srgbClr val="C00000"/>
                </a:solidFill>
                <a:latin typeface="Arial" charset="0"/>
                <a:cs typeface="Arial" charset="0"/>
              </a:rPr>
              <a:t>y levantamiento </a:t>
            </a:r>
            <a:r>
              <a:rPr lang="es-EC" sz="2000" b="0" dirty="0">
                <a:solidFill>
                  <a:srgbClr val="C00000"/>
                </a:solidFill>
                <a:latin typeface="Arial" charset="0"/>
                <a:cs typeface="Arial" charset="0"/>
              </a:rPr>
              <a:t>de las hojas de datos del prototipo experimental y finalmente las conclusiones </a:t>
            </a:r>
            <a:endParaRPr lang="es-ES" sz="2000" b="0" dirty="0">
              <a:solidFill>
                <a:srgbClr val="C00000"/>
              </a:solidFill>
              <a:latin typeface="Arial" charset="0"/>
              <a:cs typeface="Arial" charset="0"/>
            </a:endParaRPr>
          </a:p>
        </p:txBody>
      </p:sp>
      <p:pic>
        <p:nvPicPr>
          <p:cNvPr id="5123"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a:solidFill>
                  <a:srgbClr val="00B050"/>
                </a:solidFill>
                <a:latin typeface="Arial" charset="0"/>
              </a:rPr>
              <a:t>ESPE</a:t>
            </a:r>
          </a:p>
        </p:txBody>
      </p:sp>
      <p:sp>
        <p:nvSpPr>
          <p:cNvPr id="5125"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5126" name="Text Box 2"/>
          <p:cNvSpPr txBox="1">
            <a:spLocks noChangeArrowheads="1"/>
          </p:cNvSpPr>
          <p:nvPr/>
        </p:nvSpPr>
        <p:spPr bwMode="auto">
          <a:xfrm>
            <a:off x="1076152" y="706438"/>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2400" dirty="0">
                <a:latin typeface="Arial" charset="0"/>
              </a:rPr>
              <a:t>INTRODUCCI</a:t>
            </a:r>
            <a:r>
              <a:rPr lang="en-US" sz="2400" dirty="0">
                <a:latin typeface="Arial" charset="0"/>
              </a:rPr>
              <a:t>ÓN</a:t>
            </a:r>
            <a:endParaRPr lang="es-ES" sz="2400" dirty="0">
              <a:latin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a:solidFill>
                  <a:srgbClr val="00B050"/>
                </a:solidFill>
                <a:latin typeface="Arial" charset="0"/>
                <a:hlinkClick r:id="rId3" action="ppaction://hlinkpres?slideindex=1&amp;slidetitle="/>
              </a:rPr>
              <a:t>ESPE</a:t>
            </a:r>
            <a:endParaRPr lang="es-ES" sz="1600" dirty="0">
              <a:solidFill>
                <a:srgbClr val="00B050"/>
              </a:solidFill>
              <a:latin typeface="Arial" charset="0"/>
            </a:endParaRPr>
          </a:p>
        </p:txBody>
      </p:sp>
      <p:sp>
        <p:nvSpPr>
          <p:cNvPr id="30724"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30725" name="Text Box 2"/>
          <p:cNvSpPr txBox="1">
            <a:spLocks noChangeArrowheads="1"/>
          </p:cNvSpPr>
          <p:nvPr/>
        </p:nvSpPr>
        <p:spPr bwMode="auto">
          <a:xfrm>
            <a:off x="1116013" y="685800"/>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2400" dirty="0" smtClean="0">
                <a:latin typeface="Arial" charset="0"/>
              </a:rPr>
              <a:t>PREGUNTAS</a:t>
            </a:r>
            <a:endParaRPr lang="es-ES" sz="2400" dirty="0">
              <a:latin typeface="Arial" charset="0"/>
            </a:endParaRPr>
          </a:p>
        </p:txBody>
      </p:sp>
      <p:pic>
        <p:nvPicPr>
          <p:cNvPr id="8" name="7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952" y="1624330"/>
            <a:ext cx="5474360" cy="3820894"/>
          </a:xfrm>
          <a:prstGeom prst="rect">
            <a:avLst/>
          </a:prstGeom>
          <a:noFill/>
          <a:ln>
            <a:solidFill>
              <a:schemeClr val="tx1"/>
            </a:solidFill>
          </a:ln>
        </p:spPr>
      </p:pic>
    </p:spTree>
    <p:extLst>
      <p:ext uri="{BB962C8B-B14F-4D97-AF65-F5344CB8AC3E}">
        <p14:creationId xmlns:p14="http://schemas.microsoft.com/office/powerpoint/2010/main" val="16038409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6"/>
          <p:cNvSpPr txBox="1">
            <a:spLocks noChangeArrowheads="1"/>
          </p:cNvSpPr>
          <p:nvPr/>
        </p:nvSpPr>
        <p:spPr bwMode="auto">
          <a:xfrm>
            <a:off x="1692275" y="2565400"/>
            <a:ext cx="5867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dirty="0">
                <a:latin typeface="Arial" pitchFamily="34" charset="0"/>
                <a:cs typeface="Arial" pitchFamily="34" charset="0"/>
              </a:rPr>
              <a:t>GRACIAS POR SU ATENCIÓN</a:t>
            </a:r>
          </a:p>
        </p:txBody>
      </p:sp>
      <p:sp>
        <p:nvSpPr>
          <p:cNvPr id="31748" name="Text Box 8"/>
          <p:cNvSpPr txBox="1">
            <a:spLocks noChangeArrowheads="1"/>
          </p:cNvSpPr>
          <p:nvPr/>
        </p:nvSpPr>
        <p:spPr bwMode="auto">
          <a:xfrm>
            <a:off x="1258888" y="3802063"/>
            <a:ext cx="6624637" cy="11387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2000" b="0" dirty="0" smtClean="0">
                <a:solidFill>
                  <a:schemeClr val="tx1"/>
                </a:solidFill>
                <a:latin typeface="Arial" pitchFamily="34" charset="0"/>
                <a:cs typeface="Arial" pitchFamily="34" charset="0"/>
              </a:rPr>
              <a:t>HECTOR HOMERO CRUZ L.</a:t>
            </a:r>
            <a:endParaRPr lang="es-ES" sz="2000" b="0" dirty="0">
              <a:solidFill>
                <a:schemeClr val="tx1"/>
              </a:solidFill>
              <a:latin typeface="Arial" pitchFamily="34" charset="0"/>
              <a:cs typeface="Arial" pitchFamily="34" charset="0"/>
            </a:endParaRPr>
          </a:p>
          <a:p>
            <a:pPr eaLnBrk="1" hangingPunct="1"/>
            <a:r>
              <a:rPr lang="es-ES" sz="1600" dirty="0">
                <a:solidFill>
                  <a:srgbClr val="FF0000"/>
                </a:solidFill>
                <a:latin typeface="Arial" pitchFamily="34" charset="0"/>
                <a:cs typeface="Arial" pitchFamily="34" charset="0"/>
              </a:rPr>
              <a:t>h</a:t>
            </a:r>
            <a:r>
              <a:rPr lang="es-ES" sz="1600" dirty="0" smtClean="0">
                <a:solidFill>
                  <a:srgbClr val="FF0000"/>
                </a:solidFill>
                <a:latin typeface="Arial" pitchFamily="34" charset="0"/>
                <a:cs typeface="Arial" pitchFamily="34" charset="0"/>
              </a:rPr>
              <a:t>ector_homero@hotmail.com</a:t>
            </a:r>
            <a:endParaRPr lang="es-ES" sz="1600" dirty="0">
              <a:solidFill>
                <a:srgbClr val="FF0000"/>
              </a:solidFill>
              <a:latin typeface="Arial" pitchFamily="34" charset="0"/>
              <a:cs typeface="Arial" pitchFamily="34" charset="0"/>
            </a:endParaRPr>
          </a:p>
          <a:p>
            <a:pPr eaLnBrk="1" hangingPunct="1"/>
            <a:r>
              <a:rPr lang="es-ES" sz="1600" b="0" dirty="0">
                <a:solidFill>
                  <a:schemeClr val="tx1"/>
                </a:solidFill>
                <a:latin typeface="Arial" pitchFamily="34" charset="0"/>
                <a:cs typeface="Arial" pitchFamily="34" charset="0"/>
              </a:rPr>
              <a:t>Teléfono: +593 </a:t>
            </a:r>
            <a:r>
              <a:rPr lang="es-ES" sz="1600" b="0" dirty="0" smtClean="0">
                <a:solidFill>
                  <a:schemeClr val="tx1"/>
                </a:solidFill>
                <a:latin typeface="Arial" pitchFamily="34" charset="0"/>
                <a:cs typeface="Arial" pitchFamily="34" charset="0"/>
              </a:rPr>
              <a:t>0996804973</a:t>
            </a:r>
            <a:endParaRPr lang="es-ES" sz="1600" b="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1055688" y="1579289"/>
            <a:ext cx="7072312" cy="378565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just"/>
            <a:r>
              <a:rPr lang="es-EC" sz="2000" b="0" dirty="0">
                <a:solidFill>
                  <a:schemeClr val="tx1"/>
                </a:solidFill>
                <a:latin typeface="Arial" charset="0"/>
                <a:cs typeface="Arial" charset="0"/>
              </a:rPr>
              <a:t>El constante crecimiento energético y la prominente contaminación ambiental por el transporte, crean la necesidad de una alternativa de uso de energía y aplicación  para la reducción de la contaminación </a:t>
            </a:r>
            <a:r>
              <a:rPr lang="es-EC" sz="2000" b="0" dirty="0" smtClean="0">
                <a:solidFill>
                  <a:schemeClr val="tx1"/>
                </a:solidFill>
                <a:latin typeface="Arial" charset="0"/>
                <a:cs typeface="Arial" charset="0"/>
              </a:rPr>
              <a:t>atmosférica.</a:t>
            </a:r>
          </a:p>
          <a:p>
            <a:pPr algn="just"/>
            <a:endParaRPr lang="es-EC" sz="2000" b="0" dirty="0" smtClean="0">
              <a:solidFill>
                <a:schemeClr val="tx1"/>
              </a:solidFill>
              <a:latin typeface="Arial" charset="0"/>
              <a:cs typeface="Arial" charset="0"/>
            </a:endParaRPr>
          </a:p>
          <a:p>
            <a:pPr algn="just"/>
            <a:r>
              <a:rPr lang="es-EC" sz="2000" b="0" dirty="0" smtClean="0">
                <a:solidFill>
                  <a:schemeClr val="tx1"/>
                </a:solidFill>
                <a:latin typeface="Arial" charset="0"/>
                <a:cs typeface="Arial" charset="0"/>
              </a:rPr>
              <a:t>Con </a:t>
            </a:r>
            <a:r>
              <a:rPr lang="es-EC" sz="2000" b="0" dirty="0">
                <a:solidFill>
                  <a:schemeClr val="tx1"/>
                </a:solidFill>
                <a:latin typeface="Arial" charset="0"/>
                <a:cs typeface="Arial" charset="0"/>
              </a:rPr>
              <a:t>el prototipo </a:t>
            </a:r>
            <a:r>
              <a:rPr lang="es-EC" sz="2000" b="0" dirty="0" smtClean="0">
                <a:solidFill>
                  <a:schemeClr val="tx1"/>
                </a:solidFill>
                <a:latin typeface="Arial" charset="0"/>
                <a:cs typeface="Arial" charset="0"/>
              </a:rPr>
              <a:t>del </a:t>
            </a:r>
            <a:r>
              <a:rPr lang="es-EC" sz="2000" b="0" dirty="0">
                <a:solidFill>
                  <a:schemeClr val="tx1"/>
                </a:solidFill>
                <a:latin typeface="Arial" charset="0"/>
                <a:cs typeface="Arial" charset="0"/>
              </a:rPr>
              <a:t>vehículo </a:t>
            </a:r>
            <a:r>
              <a:rPr lang="es-EC" sz="2000" b="0" dirty="0" smtClean="0">
                <a:solidFill>
                  <a:schemeClr val="tx1"/>
                </a:solidFill>
                <a:latin typeface="Arial" charset="0"/>
                <a:cs typeface="Arial" charset="0"/>
              </a:rPr>
              <a:t>solar se puede </a:t>
            </a:r>
            <a:r>
              <a:rPr lang="es-EC" sz="2000" b="0" dirty="0">
                <a:solidFill>
                  <a:schemeClr val="tx1"/>
                </a:solidFill>
                <a:latin typeface="Arial" charset="0"/>
                <a:cs typeface="Arial" charset="0"/>
              </a:rPr>
              <a:t>obtener información de parámetros de funcionamiento mediante medidores y </a:t>
            </a:r>
            <a:r>
              <a:rPr lang="es-EC" sz="2000" b="0" dirty="0" smtClean="0">
                <a:solidFill>
                  <a:schemeClr val="tx1"/>
                </a:solidFill>
                <a:latin typeface="Arial" charset="0"/>
                <a:cs typeface="Arial" charset="0"/>
              </a:rPr>
              <a:t>sensores, </a:t>
            </a:r>
            <a:r>
              <a:rPr lang="es-EC" sz="2000" b="0" dirty="0">
                <a:solidFill>
                  <a:schemeClr val="tx1"/>
                </a:solidFill>
                <a:latin typeface="Arial" charset="0"/>
                <a:cs typeface="Arial" charset="0"/>
              </a:rPr>
              <a:t>los cuales </a:t>
            </a:r>
            <a:r>
              <a:rPr lang="es-EC" sz="2000" b="0" dirty="0" smtClean="0">
                <a:solidFill>
                  <a:schemeClr val="tx1"/>
                </a:solidFill>
                <a:latin typeface="Arial" charset="0"/>
                <a:cs typeface="Arial" charset="0"/>
              </a:rPr>
              <a:t>proporcionan datos para ser </a:t>
            </a:r>
            <a:r>
              <a:rPr lang="es-EC" sz="2000" b="0" dirty="0">
                <a:solidFill>
                  <a:schemeClr val="tx1"/>
                </a:solidFill>
                <a:latin typeface="Arial" charset="0"/>
                <a:cs typeface="Arial" charset="0"/>
              </a:rPr>
              <a:t>recopilados para su análisis, fomentando el recurso solar y sobre todo la energía solar fotovoltaica de una forma práctica, técnica y científica. </a:t>
            </a:r>
            <a:endParaRPr lang="es-ES" sz="2000" b="0" dirty="0">
              <a:solidFill>
                <a:schemeClr val="tx1"/>
              </a:solidFill>
              <a:latin typeface="Arial" charset="0"/>
              <a:cs typeface="Arial" charset="0"/>
            </a:endParaRPr>
          </a:p>
        </p:txBody>
      </p:sp>
      <p:pic>
        <p:nvPicPr>
          <p:cNvPr id="6147"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a:solidFill>
                  <a:srgbClr val="00B050"/>
                </a:solidFill>
                <a:latin typeface="Arial" charset="0"/>
              </a:rPr>
              <a:t>ESPE</a:t>
            </a:r>
          </a:p>
        </p:txBody>
      </p:sp>
      <p:sp>
        <p:nvSpPr>
          <p:cNvPr id="6149"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6150" name="Text Box 2"/>
          <p:cNvSpPr txBox="1">
            <a:spLocks noChangeArrowheads="1"/>
          </p:cNvSpPr>
          <p:nvPr/>
        </p:nvSpPr>
        <p:spPr bwMode="auto">
          <a:xfrm>
            <a:off x="1116013" y="685800"/>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2400" dirty="0">
                <a:latin typeface="Arial" charset="0"/>
              </a:rPr>
              <a:t>1. ANTECEDENTES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ChangeArrowheads="1"/>
          </p:cNvSpPr>
          <p:nvPr/>
        </p:nvSpPr>
        <p:spPr bwMode="auto">
          <a:xfrm>
            <a:off x="609600" y="1676400"/>
            <a:ext cx="792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0"/>
              </a:spcBef>
            </a:pPr>
            <a:r>
              <a:rPr lang="es-ES" sz="2000" b="0" dirty="0">
                <a:solidFill>
                  <a:schemeClr val="tx1"/>
                </a:solidFill>
                <a:latin typeface="Arial" charset="0"/>
                <a:cs typeface="Times New Roman" pitchFamily="18" charset="0"/>
              </a:rPr>
              <a:t>	</a:t>
            </a:r>
            <a:endParaRPr lang="es-ES" sz="2000" b="0" dirty="0">
              <a:solidFill>
                <a:schemeClr val="tx1"/>
              </a:solidFill>
              <a:latin typeface="Arial" charset="0"/>
            </a:endParaRPr>
          </a:p>
        </p:txBody>
      </p:sp>
      <p:sp>
        <p:nvSpPr>
          <p:cNvPr id="7171" name="Rectangle 11"/>
          <p:cNvSpPr>
            <a:spLocks noChangeArrowheads="1"/>
          </p:cNvSpPr>
          <p:nvPr/>
        </p:nvSpPr>
        <p:spPr bwMode="auto">
          <a:xfrm>
            <a:off x="1054100" y="1588615"/>
            <a:ext cx="707231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hangingPunct="0"/>
            <a:r>
              <a:rPr lang="es-EC" sz="2000" b="0" dirty="0">
                <a:solidFill>
                  <a:schemeClr val="tx1"/>
                </a:solidFill>
                <a:latin typeface="Arial" charset="0"/>
                <a:cs typeface="Arial" charset="0"/>
              </a:rPr>
              <a:t>Los países desarrollados generan prototipos  de vehículos propulsados mediante energía solar </a:t>
            </a:r>
            <a:r>
              <a:rPr lang="es-EC" sz="2000" b="0" dirty="0" smtClean="0">
                <a:solidFill>
                  <a:schemeClr val="tx1"/>
                </a:solidFill>
                <a:latin typeface="Arial" charset="0"/>
                <a:cs typeface="Arial" charset="0"/>
              </a:rPr>
              <a:t>fotovoltaica </a:t>
            </a:r>
            <a:r>
              <a:rPr lang="es-EC" sz="2000" b="0" dirty="0">
                <a:solidFill>
                  <a:schemeClr val="tx1"/>
                </a:solidFill>
                <a:latin typeface="Arial" charset="0"/>
                <a:cs typeface="Arial" charset="0"/>
              </a:rPr>
              <a:t>para aplicaciones de diferentes tipos. Es por eso la necesidad de mejorar el prototipo,  caracterizarlo y homologarlo para aplicaciones </a:t>
            </a:r>
            <a:r>
              <a:rPr lang="es-EC" sz="2000" b="0" dirty="0" smtClean="0">
                <a:solidFill>
                  <a:schemeClr val="tx1"/>
                </a:solidFill>
                <a:latin typeface="Arial" charset="0"/>
                <a:cs typeface="Arial" charset="0"/>
              </a:rPr>
              <a:t>educativas, técnicas </a:t>
            </a:r>
            <a:r>
              <a:rPr lang="es-EC" sz="2000" b="0" dirty="0">
                <a:solidFill>
                  <a:schemeClr val="tx1"/>
                </a:solidFill>
                <a:latin typeface="Arial" charset="0"/>
                <a:cs typeface="Arial" charset="0"/>
              </a:rPr>
              <a:t>y </a:t>
            </a:r>
            <a:r>
              <a:rPr lang="es-EC" sz="2000" b="0" dirty="0" smtClean="0">
                <a:solidFill>
                  <a:schemeClr val="tx1"/>
                </a:solidFill>
                <a:latin typeface="Arial" charset="0"/>
                <a:cs typeface="Arial" charset="0"/>
              </a:rPr>
              <a:t>científicas </a:t>
            </a:r>
            <a:r>
              <a:rPr lang="es-EC" sz="2000" b="0" dirty="0">
                <a:solidFill>
                  <a:schemeClr val="tx1"/>
                </a:solidFill>
                <a:latin typeface="Arial" charset="0"/>
                <a:cs typeface="Arial" charset="0"/>
              </a:rPr>
              <a:t>que conlleven a una forma visual del creciente y constante desarrollo de la energía fotovoltaica, todos estos beneficios promoviendo una nueva alternativa energética, sin emisiones de gases contaminantes. </a:t>
            </a:r>
            <a:endParaRPr lang="es-ES" sz="2000" b="0" dirty="0">
              <a:solidFill>
                <a:schemeClr val="tx1"/>
              </a:solidFill>
              <a:latin typeface="Arial" charset="0"/>
              <a:cs typeface="Arial" charset="0"/>
            </a:endParaRPr>
          </a:p>
        </p:txBody>
      </p:sp>
      <p:pic>
        <p:nvPicPr>
          <p:cNvPr id="7172"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a:solidFill>
                  <a:srgbClr val="00B050"/>
                </a:solidFill>
                <a:latin typeface="Arial" charset="0"/>
              </a:rPr>
              <a:t>ESPE</a:t>
            </a:r>
          </a:p>
        </p:txBody>
      </p:sp>
      <p:sp>
        <p:nvSpPr>
          <p:cNvPr id="7174"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7175" name="Text Box 2"/>
          <p:cNvSpPr txBox="1">
            <a:spLocks noChangeArrowheads="1"/>
          </p:cNvSpPr>
          <p:nvPr/>
        </p:nvSpPr>
        <p:spPr bwMode="auto">
          <a:xfrm>
            <a:off x="1116013" y="685800"/>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2400" dirty="0">
                <a:latin typeface="Arial" charset="0"/>
              </a:rPr>
              <a:t>2. DEFINICIÓN DEL PROBLEMA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9"/>
          <p:cNvSpPr txBox="1">
            <a:spLocks noChangeArrowheads="1"/>
          </p:cNvSpPr>
          <p:nvPr/>
        </p:nvSpPr>
        <p:spPr bwMode="auto">
          <a:xfrm>
            <a:off x="1081088" y="1663700"/>
            <a:ext cx="703738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just"/>
            <a:r>
              <a:rPr lang="es-ES_tradnl" sz="2000" b="0" dirty="0" smtClean="0">
                <a:solidFill>
                  <a:schemeClr val="tx1"/>
                </a:solidFill>
                <a:latin typeface="Arial" charset="0"/>
                <a:cs typeface="Arial" charset="0"/>
              </a:rPr>
              <a:t>Homologar </a:t>
            </a:r>
            <a:r>
              <a:rPr lang="es-ES_tradnl" sz="2000" b="0" dirty="0">
                <a:solidFill>
                  <a:schemeClr val="tx1"/>
                </a:solidFill>
                <a:latin typeface="Arial" charset="0"/>
                <a:cs typeface="Arial" charset="0"/>
              </a:rPr>
              <a:t>y caracterizar el vehículo de energía solar fotovoltaica de 43Wp.</a:t>
            </a:r>
            <a:endParaRPr lang="es-ES" sz="2000" b="0" dirty="0">
              <a:solidFill>
                <a:schemeClr val="tx1"/>
              </a:solidFill>
              <a:latin typeface="Arial" charset="0"/>
              <a:cs typeface="Arial" charset="0"/>
            </a:endParaRPr>
          </a:p>
          <a:p>
            <a:pPr algn="just"/>
            <a:r>
              <a:rPr lang="es-ES_tradnl" sz="2000" b="0" dirty="0" smtClean="0">
                <a:solidFill>
                  <a:schemeClr val="tx1"/>
                </a:solidFill>
                <a:latin typeface="Arial" charset="0"/>
              </a:rPr>
              <a:t>   </a:t>
            </a:r>
            <a:endParaRPr lang="es-ES" sz="2000" b="0" dirty="0">
              <a:solidFill>
                <a:schemeClr val="tx1"/>
              </a:solidFill>
              <a:latin typeface="Arial" charset="0"/>
            </a:endParaRPr>
          </a:p>
        </p:txBody>
      </p:sp>
      <p:pic>
        <p:nvPicPr>
          <p:cNvPr id="8195"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a:solidFill>
                  <a:srgbClr val="00B050"/>
                </a:solidFill>
                <a:latin typeface="Arial" charset="0"/>
              </a:rPr>
              <a:t>ESPE</a:t>
            </a:r>
          </a:p>
        </p:txBody>
      </p:sp>
      <p:sp>
        <p:nvSpPr>
          <p:cNvPr id="8197"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8198" name="Text Box 2"/>
          <p:cNvSpPr txBox="1">
            <a:spLocks noChangeArrowheads="1"/>
          </p:cNvSpPr>
          <p:nvPr/>
        </p:nvSpPr>
        <p:spPr bwMode="auto">
          <a:xfrm>
            <a:off x="1116013" y="685800"/>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2400" dirty="0">
                <a:latin typeface="Arial" charset="0"/>
              </a:rPr>
              <a:t>3. OBJETIVO GENERAL</a:t>
            </a:r>
          </a:p>
        </p:txBody>
      </p:sp>
      <p:pic>
        <p:nvPicPr>
          <p:cNvPr id="8" name="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7458" y="2708920"/>
            <a:ext cx="2200646" cy="357301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3"/>
          <p:cNvSpPr txBox="1">
            <a:spLocks noChangeArrowheads="1"/>
          </p:cNvSpPr>
          <p:nvPr/>
        </p:nvSpPr>
        <p:spPr bwMode="auto">
          <a:xfrm>
            <a:off x="323528" y="1492250"/>
            <a:ext cx="769719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lvl="2" algn="l"/>
            <a:r>
              <a:rPr lang="es-ES_tradnl" sz="2000" dirty="0" smtClean="0">
                <a:solidFill>
                  <a:schemeClr val="tx1"/>
                </a:solidFill>
                <a:latin typeface="Arial" charset="0"/>
              </a:rPr>
              <a:t>Curva característica del módulo fotovoltaico</a:t>
            </a:r>
            <a:endParaRPr lang="es-ES" sz="2000" dirty="0">
              <a:solidFill>
                <a:schemeClr val="tx1"/>
              </a:solidFill>
              <a:latin typeface="Arial" charset="0"/>
            </a:endParaRPr>
          </a:p>
        </p:txBody>
      </p:sp>
      <p:sp>
        <p:nvSpPr>
          <p:cNvPr id="9222" name="Text Box 33"/>
          <p:cNvSpPr txBox="1">
            <a:spLocks noChangeArrowheads="1"/>
          </p:cNvSpPr>
          <p:nvPr/>
        </p:nvSpPr>
        <p:spPr bwMode="auto">
          <a:xfrm>
            <a:off x="7451726" y="3596506"/>
            <a:ext cx="5762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a:solidFill>
                  <a:schemeClr val="tx1"/>
                </a:solidFill>
                <a:latin typeface="Arial" charset="0"/>
              </a:rPr>
              <a:t>(1)</a:t>
            </a:r>
          </a:p>
        </p:txBody>
      </p:sp>
      <p:pic>
        <p:nvPicPr>
          <p:cNvPr id="9223" name="Picture 7" descr="ES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a:solidFill>
                  <a:srgbClr val="00B050"/>
                </a:solidFill>
                <a:latin typeface="Arial" charset="0"/>
              </a:rPr>
              <a:t>ESPE</a:t>
            </a:r>
          </a:p>
        </p:txBody>
      </p:sp>
      <p:sp>
        <p:nvSpPr>
          <p:cNvPr id="9225"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9226" name="Text Box 2"/>
          <p:cNvSpPr txBox="1">
            <a:spLocks noChangeArrowheads="1"/>
          </p:cNvSpPr>
          <p:nvPr/>
        </p:nvSpPr>
        <p:spPr bwMode="auto">
          <a:xfrm>
            <a:off x="1116013" y="685800"/>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2400" dirty="0">
                <a:latin typeface="Arial" charset="0"/>
              </a:rPr>
              <a:t>4. FUNDAMENTOS TEÓRICOS</a:t>
            </a:r>
          </a:p>
        </p:txBody>
      </p:sp>
      <p:sp>
        <p:nvSpPr>
          <p:cNvPr id="9228" name="Text Box 34"/>
          <p:cNvSpPr txBox="1">
            <a:spLocks noChangeArrowheads="1"/>
          </p:cNvSpPr>
          <p:nvPr/>
        </p:nvSpPr>
        <p:spPr bwMode="auto">
          <a:xfrm>
            <a:off x="1088579" y="4697760"/>
            <a:ext cx="7001396" cy="204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accent2"/>
                </a:solidFill>
                <a:latin typeface="Times New Roman" pitchFamily="18" charset="0"/>
              </a:defRPr>
            </a:lvl1pPr>
            <a:lvl2pPr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just"/>
            <a:r>
              <a:rPr lang="es-ES_tradnl" sz="2000" b="0" dirty="0">
                <a:solidFill>
                  <a:schemeClr val="tx1"/>
                </a:solidFill>
                <a:latin typeface="Arial" pitchFamily="34" charset="0"/>
                <a:cs typeface="Arial" pitchFamily="34" charset="0"/>
              </a:rPr>
              <a:t>Donde </a:t>
            </a:r>
            <a:r>
              <a:rPr lang="es-ES_tradnl" sz="2000" b="0" dirty="0" smtClean="0">
                <a:solidFill>
                  <a:schemeClr val="tx1"/>
                </a:solidFill>
                <a:latin typeface="Arial" pitchFamily="34" charset="0"/>
                <a:cs typeface="Arial" pitchFamily="34" charset="0"/>
              </a:rPr>
              <a:t> </a:t>
            </a:r>
            <a:r>
              <a:rPr lang="es-ES_tradnl" sz="2000" b="0" i="1" dirty="0" smtClean="0">
                <a:solidFill>
                  <a:schemeClr val="tx1"/>
                </a:solidFill>
                <a:latin typeface="Arial" pitchFamily="34" charset="0"/>
                <a:cs typeface="Arial" pitchFamily="34" charset="0"/>
              </a:rPr>
              <a:t>I</a:t>
            </a:r>
            <a:r>
              <a:rPr lang="es-ES_tradnl" sz="1400" b="0" i="1" dirty="0" smtClean="0">
                <a:solidFill>
                  <a:schemeClr val="tx1"/>
                </a:solidFill>
                <a:latin typeface="Arial" pitchFamily="34" charset="0"/>
                <a:cs typeface="Arial" pitchFamily="34" charset="0"/>
              </a:rPr>
              <a:t>L </a:t>
            </a:r>
            <a:r>
              <a:rPr lang="es-ES_tradnl" sz="2000" b="0" dirty="0" smtClean="0">
                <a:solidFill>
                  <a:schemeClr val="tx1"/>
                </a:solidFill>
                <a:latin typeface="Arial" pitchFamily="34" charset="0"/>
                <a:cs typeface="Arial" pitchFamily="34" charset="0"/>
              </a:rPr>
              <a:t>es </a:t>
            </a:r>
            <a:r>
              <a:rPr lang="es-ES_tradnl" sz="2000" b="0" dirty="0">
                <a:solidFill>
                  <a:schemeClr val="tx1"/>
                </a:solidFill>
                <a:latin typeface="Arial" pitchFamily="34" charset="0"/>
                <a:cs typeface="Arial" pitchFamily="34" charset="0"/>
              </a:rPr>
              <a:t>la corriente foto generada, </a:t>
            </a:r>
            <a:r>
              <a:rPr lang="es-ES_tradnl" sz="2000" b="0" i="1" dirty="0" smtClean="0">
                <a:solidFill>
                  <a:schemeClr val="tx1"/>
                </a:solidFill>
                <a:latin typeface="Arial" pitchFamily="34" charset="0"/>
                <a:cs typeface="Arial" pitchFamily="34" charset="0"/>
              </a:rPr>
              <a:t>I</a:t>
            </a:r>
            <a:r>
              <a:rPr lang="es-ES_tradnl" sz="1800" b="0" i="1" dirty="0" smtClean="0">
                <a:solidFill>
                  <a:schemeClr val="tx1"/>
                </a:solidFill>
                <a:latin typeface="Arial" pitchFamily="34" charset="0"/>
                <a:cs typeface="Arial" pitchFamily="34" charset="0"/>
              </a:rPr>
              <a:t>o</a:t>
            </a:r>
            <a:r>
              <a:rPr lang="es-ES_tradnl" sz="2000" b="0" i="1" dirty="0" smtClean="0">
                <a:solidFill>
                  <a:schemeClr val="tx1"/>
                </a:solidFill>
                <a:latin typeface="Arial" pitchFamily="34" charset="0"/>
                <a:cs typeface="Arial" pitchFamily="34" charset="0"/>
              </a:rPr>
              <a:t> </a:t>
            </a:r>
            <a:r>
              <a:rPr lang="es-ES_tradnl" sz="2000" b="0" dirty="0" smtClean="0">
                <a:solidFill>
                  <a:schemeClr val="tx1"/>
                </a:solidFill>
                <a:latin typeface="Arial" pitchFamily="34" charset="0"/>
                <a:cs typeface="Arial" pitchFamily="34" charset="0"/>
              </a:rPr>
              <a:t>es </a:t>
            </a:r>
            <a:r>
              <a:rPr lang="es-ES_tradnl" sz="2000" b="0" dirty="0">
                <a:solidFill>
                  <a:schemeClr val="tx1"/>
                </a:solidFill>
                <a:latin typeface="Arial" pitchFamily="34" charset="0"/>
                <a:cs typeface="Arial" pitchFamily="34" charset="0"/>
              </a:rPr>
              <a:t>la corriente inversa de </a:t>
            </a:r>
            <a:r>
              <a:rPr lang="es-ES_tradnl" sz="2000" b="0" dirty="0" smtClean="0">
                <a:solidFill>
                  <a:schemeClr val="tx1"/>
                </a:solidFill>
                <a:latin typeface="Arial" pitchFamily="34" charset="0"/>
                <a:cs typeface="Arial" pitchFamily="34" charset="0"/>
              </a:rPr>
              <a:t>saturación</a:t>
            </a:r>
            <a:r>
              <a:rPr lang="es-ES_tradnl" sz="2000" b="0" dirty="0">
                <a:solidFill>
                  <a:schemeClr val="tx1"/>
                </a:solidFill>
                <a:latin typeface="Arial" pitchFamily="34" charset="0"/>
                <a:cs typeface="Arial" pitchFamily="34" charset="0"/>
              </a:rPr>
              <a:t>, </a:t>
            </a:r>
            <a:r>
              <a:rPr lang="es-ES_tradnl" sz="2000" b="0" i="1" dirty="0" smtClean="0">
                <a:solidFill>
                  <a:schemeClr val="tx1"/>
                </a:solidFill>
                <a:latin typeface="Arial" pitchFamily="34" charset="0"/>
                <a:cs typeface="Arial" pitchFamily="34" charset="0"/>
              </a:rPr>
              <a:t>K</a:t>
            </a:r>
            <a:r>
              <a:rPr lang="es-ES_tradnl" sz="2000" b="0" dirty="0" smtClean="0">
                <a:solidFill>
                  <a:schemeClr val="tx1"/>
                </a:solidFill>
                <a:latin typeface="Arial" pitchFamily="34" charset="0"/>
                <a:cs typeface="Arial" pitchFamily="34" charset="0"/>
              </a:rPr>
              <a:t> </a:t>
            </a:r>
            <a:r>
              <a:rPr lang="es-ES_tradnl" sz="2000" b="0" dirty="0">
                <a:solidFill>
                  <a:schemeClr val="tx1"/>
                </a:solidFill>
                <a:latin typeface="Arial" pitchFamily="34" charset="0"/>
                <a:cs typeface="Arial" pitchFamily="34" charset="0"/>
              </a:rPr>
              <a:t>es la constante de </a:t>
            </a:r>
            <a:r>
              <a:rPr lang="es-ES_tradnl" sz="2000" b="0" dirty="0" smtClean="0">
                <a:solidFill>
                  <a:schemeClr val="tx1"/>
                </a:solidFill>
                <a:latin typeface="Arial" pitchFamily="34" charset="0"/>
                <a:cs typeface="Arial" pitchFamily="34" charset="0"/>
              </a:rPr>
              <a:t>Boltzman</a:t>
            </a:r>
            <a:r>
              <a:rPr lang="es-ES_tradnl" sz="2000" b="0" dirty="0">
                <a:solidFill>
                  <a:schemeClr val="tx1"/>
                </a:solidFill>
                <a:latin typeface="Arial" pitchFamily="34" charset="0"/>
                <a:cs typeface="Arial" pitchFamily="34" charset="0"/>
              </a:rPr>
              <a:t>, </a:t>
            </a:r>
            <a:r>
              <a:rPr lang="es-ES_tradnl" sz="2000" b="0" i="1" dirty="0" smtClean="0">
                <a:solidFill>
                  <a:schemeClr val="tx1"/>
                </a:solidFill>
                <a:latin typeface="Arial" pitchFamily="34" charset="0"/>
                <a:cs typeface="Arial" pitchFamily="34" charset="0"/>
              </a:rPr>
              <a:t>T</a:t>
            </a:r>
            <a:r>
              <a:rPr lang="es-ES_tradnl" sz="2000" b="0" dirty="0" smtClean="0">
                <a:solidFill>
                  <a:schemeClr val="tx1"/>
                </a:solidFill>
                <a:latin typeface="Arial" pitchFamily="34" charset="0"/>
                <a:cs typeface="Arial" pitchFamily="34" charset="0"/>
              </a:rPr>
              <a:t> la </a:t>
            </a:r>
            <a:r>
              <a:rPr lang="es-ES_tradnl" sz="2000" b="0" dirty="0">
                <a:solidFill>
                  <a:schemeClr val="tx1"/>
                </a:solidFill>
                <a:latin typeface="Arial" pitchFamily="34" charset="0"/>
                <a:cs typeface="Arial" pitchFamily="34" charset="0"/>
              </a:rPr>
              <a:t>temperatura de la célula en grados Kelvin, </a:t>
            </a:r>
            <a:r>
              <a:rPr lang="es-ES_tradnl" sz="2000" b="0" i="1" dirty="0" smtClean="0">
                <a:solidFill>
                  <a:schemeClr val="tx1"/>
                </a:solidFill>
                <a:latin typeface="Arial" pitchFamily="34" charset="0"/>
                <a:cs typeface="Arial" pitchFamily="34" charset="0"/>
              </a:rPr>
              <a:t>e</a:t>
            </a:r>
            <a:r>
              <a:rPr lang="es-ES_tradnl" sz="2000" b="0" dirty="0" smtClean="0">
                <a:solidFill>
                  <a:schemeClr val="tx1"/>
                </a:solidFill>
                <a:latin typeface="Arial" pitchFamily="34" charset="0"/>
                <a:cs typeface="Arial" pitchFamily="34" charset="0"/>
              </a:rPr>
              <a:t> la </a:t>
            </a:r>
            <a:r>
              <a:rPr lang="es-ES_tradnl" sz="2000" b="0" dirty="0">
                <a:solidFill>
                  <a:schemeClr val="tx1"/>
                </a:solidFill>
                <a:latin typeface="Arial" pitchFamily="34" charset="0"/>
                <a:cs typeface="Arial" pitchFamily="34" charset="0"/>
              </a:rPr>
              <a:t>carga del </a:t>
            </a:r>
            <a:r>
              <a:rPr lang="es-ES_tradnl" sz="2000" b="0" dirty="0" smtClean="0">
                <a:solidFill>
                  <a:schemeClr val="tx1"/>
                </a:solidFill>
                <a:latin typeface="Arial" pitchFamily="34" charset="0"/>
                <a:cs typeface="Arial" pitchFamily="34" charset="0"/>
              </a:rPr>
              <a:t>electrón</a:t>
            </a:r>
            <a:r>
              <a:rPr lang="es-ES_tradnl" sz="2000" b="0" dirty="0">
                <a:solidFill>
                  <a:schemeClr val="tx1"/>
                </a:solidFill>
                <a:latin typeface="Arial" pitchFamily="34" charset="0"/>
                <a:cs typeface="Arial" pitchFamily="34" charset="0"/>
              </a:rPr>
              <a:t>, </a:t>
            </a:r>
            <a:r>
              <a:rPr lang="es-ES_tradnl" sz="2000" b="0" i="1" dirty="0" smtClean="0">
                <a:solidFill>
                  <a:schemeClr val="tx1"/>
                </a:solidFill>
                <a:latin typeface="Arial" pitchFamily="34" charset="0"/>
                <a:cs typeface="Arial" pitchFamily="34" charset="0"/>
              </a:rPr>
              <a:t>m</a:t>
            </a:r>
            <a:r>
              <a:rPr lang="es-ES_tradnl" sz="2000" b="0" dirty="0" smtClean="0">
                <a:solidFill>
                  <a:schemeClr val="tx1"/>
                </a:solidFill>
                <a:latin typeface="Arial" pitchFamily="34" charset="0"/>
                <a:cs typeface="Arial" pitchFamily="34" charset="0"/>
              </a:rPr>
              <a:t> es </a:t>
            </a:r>
            <a:r>
              <a:rPr lang="es-ES_tradnl" sz="2000" b="0" dirty="0">
                <a:solidFill>
                  <a:schemeClr val="tx1"/>
                </a:solidFill>
                <a:latin typeface="Arial" pitchFamily="34" charset="0"/>
                <a:cs typeface="Arial" pitchFamily="34" charset="0"/>
              </a:rPr>
              <a:t>el factor de idealidad del diodo, </a:t>
            </a:r>
            <a:r>
              <a:rPr lang="es-ES_tradnl" sz="2000" b="0" i="1" dirty="0" smtClean="0">
                <a:solidFill>
                  <a:schemeClr val="tx1"/>
                </a:solidFill>
                <a:latin typeface="Arial" pitchFamily="34" charset="0"/>
                <a:cs typeface="Arial" pitchFamily="34" charset="0"/>
              </a:rPr>
              <a:t>Rs</a:t>
            </a:r>
            <a:r>
              <a:rPr lang="es-ES_tradnl" sz="2000" b="0" dirty="0" smtClean="0">
                <a:solidFill>
                  <a:schemeClr val="tx1"/>
                </a:solidFill>
                <a:latin typeface="Arial" pitchFamily="34" charset="0"/>
                <a:cs typeface="Arial" pitchFamily="34" charset="0"/>
              </a:rPr>
              <a:t>  </a:t>
            </a:r>
            <a:r>
              <a:rPr lang="es-ES_tradnl" sz="2000" b="0" dirty="0">
                <a:solidFill>
                  <a:schemeClr val="tx1"/>
                </a:solidFill>
                <a:latin typeface="Arial" pitchFamily="34" charset="0"/>
                <a:cs typeface="Arial" pitchFamily="34" charset="0"/>
              </a:rPr>
              <a:t>es la resistencia en serie de la célula, y  </a:t>
            </a:r>
            <a:r>
              <a:rPr lang="es-ES_tradnl" sz="2000" b="0" i="1" dirty="0" smtClean="0">
                <a:solidFill>
                  <a:schemeClr val="tx1"/>
                </a:solidFill>
                <a:latin typeface="Arial" pitchFamily="34" charset="0"/>
                <a:cs typeface="Arial" pitchFamily="34" charset="0"/>
              </a:rPr>
              <a:t>Rp</a:t>
            </a:r>
            <a:r>
              <a:rPr lang="es-ES_tradnl" sz="2000" b="0" dirty="0" smtClean="0">
                <a:solidFill>
                  <a:schemeClr val="tx1"/>
                </a:solidFill>
                <a:latin typeface="Arial" pitchFamily="34" charset="0"/>
                <a:cs typeface="Arial" pitchFamily="34" charset="0"/>
              </a:rPr>
              <a:t> es </a:t>
            </a:r>
            <a:r>
              <a:rPr lang="es-ES_tradnl" sz="2000" b="0" dirty="0">
                <a:solidFill>
                  <a:schemeClr val="tx1"/>
                </a:solidFill>
                <a:latin typeface="Arial" pitchFamily="34" charset="0"/>
                <a:cs typeface="Arial" pitchFamily="34" charset="0"/>
              </a:rPr>
              <a:t>resistencia en paralelo </a:t>
            </a:r>
            <a:r>
              <a:rPr lang="es-ES_tradnl" sz="2000" b="0" dirty="0" smtClean="0">
                <a:solidFill>
                  <a:schemeClr val="tx1"/>
                </a:solidFill>
                <a:latin typeface="Arial" pitchFamily="34" charset="0"/>
                <a:cs typeface="Arial" pitchFamily="34" charset="0"/>
              </a:rPr>
              <a:t>de la célula.</a:t>
            </a:r>
            <a:endParaRPr lang="es-ES" sz="1800" b="0" dirty="0">
              <a:solidFill>
                <a:schemeClr val="tx1"/>
              </a:solidFill>
              <a:latin typeface="Arial"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sp>
        <p:nvSpPr>
          <p:cNvPr id="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graphicFrame>
        <p:nvGraphicFramePr>
          <p:cNvPr id="6" name="5 Objeto"/>
          <p:cNvGraphicFramePr>
            <a:graphicFrameLocks noChangeAspect="1"/>
          </p:cNvGraphicFramePr>
          <p:nvPr>
            <p:extLst>
              <p:ext uri="{D42A27DB-BD31-4B8C-83A1-F6EECF244321}">
                <p14:modId xmlns:p14="http://schemas.microsoft.com/office/powerpoint/2010/main" val="4009630806"/>
              </p:ext>
            </p:extLst>
          </p:nvPr>
        </p:nvGraphicFramePr>
        <p:xfrm>
          <a:off x="1269132" y="3140968"/>
          <a:ext cx="6111180" cy="1551543"/>
        </p:xfrm>
        <a:graphic>
          <a:graphicData uri="http://schemas.openxmlformats.org/presentationml/2006/ole">
            <mc:AlternateContent xmlns:mc="http://schemas.openxmlformats.org/markup-compatibility/2006">
              <mc:Choice xmlns:v="urn:schemas-microsoft-com:vml" Requires="v">
                <p:oleObj spid="_x0000_s39031" name="Ecuación" r:id="rId4" imgW="3683000" imgH="939800" progId="Equation.3">
                  <p:embed/>
                </p:oleObj>
              </mc:Choice>
              <mc:Fallback>
                <p:oleObj name="Ecuación" r:id="rId4" imgW="3683000" imgH="9398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9132" y="3140968"/>
                        <a:ext cx="6111180" cy="1551543"/>
                      </a:xfrm>
                      <a:prstGeom prst="rect">
                        <a:avLst/>
                      </a:prstGeom>
                      <a:noFill/>
                    </p:spPr>
                  </p:pic>
                </p:oleObj>
              </mc:Fallback>
            </mc:AlternateContent>
          </a:graphicData>
        </a:graphic>
      </p:graphicFrame>
      <p:sp>
        <p:nvSpPr>
          <p:cNvPr id="2" name="1 Rectángulo"/>
          <p:cNvSpPr/>
          <p:nvPr/>
        </p:nvSpPr>
        <p:spPr>
          <a:xfrm>
            <a:off x="1169988" y="1961545"/>
            <a:ext cx="6850732" cy="1323439"/>
          </a:xfrm>
          <a:prstGeom prst="rect">
            <a:avLst/>
          </a:prstGeom>
        </p:spPr>
        <p:txBody>
          <a:bodyPr wrap="square">
            <a:spAutoFit/>
          </a:bodyPr>
          <a:lstStyle/>
          <a:p>
            <a:pPr algn="just" fontAlgn="t"/>
            <a:r>
              <a:rPr lang="es-EC" sz="2000" b="0" dirty="0">
                <a:solidFill>
                  <a:schemeClr val="tx1"/>
                </a:solidFill>
                <a:latin typeface="Arial" pitchFamily="34" charset="0"/>
                <a:cs typeface="Arial" pitchFamily="34" charset="0"/>
              </a:rPr>
              <a:t>Curva Corriente-Voltaje. El funcionamiento de un panel fotovoltaico se  representa por una curva de corriente-voltaje I-V  o curva característica llamada también flash report. </a:t>
            </a:r>
            <a:endParaRPr lang="en-US" sz="2000" b="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2"/>
          <p:cNvSpPr txBox="1">
            <a:spLocks noChangeArrowheads="1"/>
          </p:cNvSpPr>
          <p:nvPr/>
        </p:nvSpPr>
        <p:spPr bwMode="auto">
          <a:xfrm>
            <a:off x="1081088" y="685800"/>
            <a:ext cx="69469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ES"/>
            </a:defPPr>
            <a:lvl1pPr algn="just" eaLnBrk="0" hangingPunct="0">
              <a:defRPr sz="2400">
                <a:latin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algn="ctr" eaLnBrk="0" fontAlgn="base" hangingPunct="0">
              <a:spcBef>
                <a:spcPct val="50000"/>
              </a:spcBef>
              <a:spcAft>
                <a:spcPct val="0"/>
              </a:spcAft>
            </a:lvl6pPr>
            <a:lvl7pPr marL="2971800" indent="-228600" algn="ctr" eaLnBrk="0" fontAlgn="base" hangingPunct="0">
              <a:spcBef>
                <a:spcPct val="50000"/>
              </a:spcBef>
              <a:spcAft>
                <a:spcPct val="0"/>
              </a:spcAft>
            </a:lvl7pPr>
            <a:lvl8pPr marL="3429000" indent="-228600" algn="ctr" eaLnBrk="0" fontAlgn="base" hangingPunct="0">
              <a:spcBef>
                <a:spcPct val="50000"/>
              </a:spcBef>
              <a:spcAft>
                <a:spcPct val="0"/>
              </a:spcAft>
            </a:lvl8pPr>
            <a:lvl9pPr marL="3886200" indent="-228600" algn="ctr" eaLnBrk="0" fontAlgn="base" hangingPunct="0">
              <a:spcBef>
                <a:spcPct val="50000"/>
              </a:spcBef>
              <a:spcAft>
                <a:spcPct val="0"/>
              </a:spcAft>
            </a:lvl9pPr>
          </a:lstStyle>
          <a:p>
            <a:pPr algn="ctr"/>
            <a:r>
              <a:rPr lang="es-ES_tradnl" dirty="0" smtClean="0"/>
              <a:t>Temperatura </a:t>
            </a:r>
            <a:r>
              <a:rPr lang="es-ES_tradnl" dirty="0"/>
              <a:t>del módulo fotovoltaico</a:t>
            </a:r>
            <a:endParaRPr lang="es-EC" dirty="0"/>
          </a:p>
        </p:txBody>
      </p:sp>
      <p:sp>
        <p:nvSpPr>
          <p:cNvPr id="10244"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10246" name="Text Box 33"/>
          <p:cNvSpPr txBox="1">
            <a:spLocks noChangeArrowheads="1"/>
          </p:cNvSpPr>
          <p:nvPr/>
        </p:nvSpPr>
        <p:spPr bwMode="auto">
          <a:xfrm>
            <a:off x="7437959" y="2014885"/>
            <a:ext cx="5762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chemeClr val="tx1"/>
                </a:solidFill>
                <a:latin typeface="Arial" charset="0"/>
              </a:rPr>
              <a:t>(2)</a:t>
            </a:r>
            <a:endParaRPr lang="es-ES" sz="1600" dirty="0">
              <a:solidFill>
                <a:schemeClr val="tx1"/>
              </a:solidFill>
              <a:latin typeface="Arial" charset="0"/>
            </a:endParaRPr>
          </a:p>
        </p:txBody>
      </p:sp>
      <p:pic>
        <p:nvPicPr>
          <p:cNvPr id="10250" name="Picture 7" descr="ES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a:solidFill>
                  <a:srgbClr val="00B050"/>
                </a:solidFill>
                <a:latin typeface="Arial" charset="0"/>
              </a:rPr>
              <a:t>ESPE</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graphicFrame>
        <p:nvGraphicFramePr>
          <p:cNvPr id="3" name="2 Objeto"/>
          <p:cNvGraphicFramePr>
            <a:graphicFrameLocks noChangeAspect="1"/>
          </p:cNvGraphicFramePr>
          <p:nvPr>
            <p:extLst>
              <p:ext uri="{D42A27DB-BD31-4B8C-83A1-F6EECF244321}">
                <p14:modId xmlns:p14="http://schemas.microsoft.com/office/powerpoint/2010/main" val="3155025259"/>
              </p:ext>
            </p:extLst>
          </p:nvPr>
        </p:nvGraphicFramePr>
        <p:xfrm>
          <a:off x="1907704" y="1809924"/>
          <a:ext cx="4897438" cy="741362"/>
        </p:xfrm>
        <a:graphic>
          <a:graphicData uri="http://schemas.openxmlformats.org/presentationml/2006/ole">
            <mc:AlternateContent xmlns:mc="http://schemas.openxmlformats.org/markup-compatibility/2006">
              <mc:Choice xmlns:v="urn:schemas-microsoft-com:vml" Requires="v">
                <p:oleObj spid="_x0000_s40125" name="Ecuación" r:id="rId4" imgW="2501640" imgH="393480" progId="Equation.3">
                  <p:embed/>
                </p:oleObj>
              </mc:Choice>
              <mc:Fallback>
                <p:oleObj name="Ecuación" r:id="rId4" imgW="2501640" imgH="393480" progId="Equation.3">
                  <p:embed/>
                  <p:pic>
                    <p:nvPicPr>
                      <p:cNvPr id="0" name="Object 1"/>
                      <p:cNvPicPr>
                        <a:picLocks noChangeAspect="1" noChangeArrowheads="1"/>
                      </p:cNvPicPr>
                      <p:nvPr/>
                    </p:nvPicPr>
                    <p:blipFill>
                      <a:blip r:embed="rId5"/>
                      <a:srcRect/>
                      <a:stretch>
                        <a:fillRect/>
                      </a:stretch>
                    </p:blipFill>
                    <p:spPr bwMode="auto">
                      <a:xfrm>
                        <a:off x="1907704" y="1809924"/>
                        <a:ext cx="4897438" cy="741362"/>
                      </a:xfrm>
                      <a:prstGeom prst="rect">
                        <a:avLst/>
                      </a:prstGeom>
                      <a:noFill/>
                    </p:spPr>
                  </p:pic>
                </p:oleObj>
              </mc:Fallback>
            </mc:AlternateContent>
          </a:graphicData>
        </a:graphic>
      </p:graphicFrame>
      <p:sp>
        <p:nvSpPr>
          <p:cNvPr id="4" name="3 CuadroTexto"/>
          <p:cNvSpPr txBox="1"/>
          <p:nvPr/>
        </p:nvSpPr>
        <p:spPr>
          <a:xfrm>
            <a:off x="990600" y="2924944"/>
            <a:ext cx="7037388" cy="523220"/>
          </a:xfrm>
          <a:prstGeom prst="rect">
            <a:avLst/>
          </a:prstGeom>
          <a:noFill/>
        </p:spPr>
        <p:txBody>
          <a:bodyPr wrap="square" rtlCol="0">
            <a:spAutoFit/>
          </a:bodyPr>
          <a:lstStyle/>
          <a:p>
            <a:endParaRPr lang="es-ES" dirty="0"/>
          </a:p>
        </p:txBody>
      </p:sp>
      <p:sp>
        <p:nvSpPr>
          <p:cNvPr id="6" name="5 CuadroTexto"/>
          <p:cNvSpPr txBox="1"/>
          <p:nvPr/>
        </p:nvSpPr>
        <p:spPr>
          <a:xfrm>
            <a:off x="1052513" y="2924944"/>
            <a:ext cx="6975475" cy="523220"/>
          </a:xfrm>
          <a:prstGeom prst="rect">
            <a:avLst/>
          </a:prstGeom>
          <a:noFill/>
        </p:spPr>
        <p:txBody>
          <a:bodyPr wrap="square" rtlCol="0">
            <a:spAutoFit/>
          </a:bodyPr>
          <a:lstStyle/>
          <a:p>
            <a:endParaRPr lang="es-ES" dirty="0"/>
          </a:p>
        </p:txBody>
      </p:sp>
      <p:sp>
        <p:nvSpPr>
          <p:cNvPr id="5" name="4 CuadroTexto"/>
          <p:cNvSpPr txBox="1"/>
          <p:nvPr/>
        </p:nvSpPr>
        <p:spPr>
          <a:xfrm>
            <a:off x="1169988" y="3068960"/>
            <a:ext cx="6930404" cy="1323439"/>
          </a:xfrm>
          <a:prstGeom prst="rect">
            <a:avLst/>
          </a:prstGeom>
          <a:noFill/>
        </p:spPr>
        <p:txBody>
          <a:bodyPr wrap="square" rtlCol="0">
            <a:spAutoFit/>
          </a:bodyPr>
          <a:lstStyle/>
          <a:p>
            <a:pPr algn="just"/>
            <a:r>
              <a:rPr lang="es-ES_tradnl" sz="2000" b="0" i="1" dirty="0" smtClean="0">
                <a:solidFill>
                  <a:schemeClr val="tx1"/>
                </a:solidFill>
                <a:latin typeface="Arial" pitchFamily="34" charset="0"/>
                <a:cs typeface="Arial" pitchFamily="34" charset="0"/>
              </a:rPr>
              <a:t>T</a:t>
            </a:r>
            <a:r>
              <a:rPr lang="es-ES_tradnl" sz="1400" b="0" i="1" dirty="0" smtClean="0">
                <a:solidFill>
                  <a:schemeClr val="tx1"/>
                </a:solidFill>
                <a:latin typeface="Arial" pitchFamily="34" charset="0"/>
                <a:cs typeface="Arial" pitchFamily="34" charset="0"/>
              </a:rPr>
              <a:t>a</a:t>
            </a:r>
            <a:r>
              <a:rPr lang="es-ES_tradnl" sz="2000" b="0" dirty="0" smtClean="0">
                <a:solidFill>
                  <a:schemeClr val="tx1"/>
                </a:solidFill>
                <a:latin typeface="Arial" pitchFamily="34" charset="0"/>
                <a:cs typeface="Arial" pitchFamily="34" charset="0"/>
              </a:rPr>
              <a:t> es </a:t>
            </a:r>
            <a:r>
              <a:rPr lang="es-ES_tradnl" sz="2000" b="0" dirty="0">
                <a:solidFill>
                  <a:schemeClr val="tx1"/>
                </a:solidFill>
                <a:latin typeface="Arial" pitchFamily="34" charset="0"/>
                <a:cs typeface="Arial" pitchFamily="34" charset="0"/>
              </a:rPr>
              <a:t>la temperatura ambiente, </a:t>
            </a:r>
            <a:r>
              <a:rPr lang="es-ES_tradnl" sz="2000" b="0" i="1" dirty="0" smtClean="0">
                <a:solidFill>
                  <a:schemeClr val="tx1"/>
                </a:solidFill>
                <a:latin typeface="Arial" pitchFamily="34" charset="0"/>
                <a:cs typeface="Arial" pitchFamily="34" charset="0"/>
              </a:rPr>
              <a:t>T</a:t>
            </a:r>
            <a:r>
              <a:rPr lang="es-ES_tradnl" sz="1200" b="0" i="1" dirty="0" smtClean="0">
                <a:solidFill>
                  <a:schemeClr val="tx1"/>
                </a:solidFill>
                <a:latin typeface="Arial" pitchFamily="34" charset="0"/>
                <a:cs typeface="Arial" pitchFamily="34" charset="0"/>
              </a:rPr>
              <a:t>ONC</a:t>
            </a:r>
            <a:r>
              <a:rPr lang="es-ES_tradnl" sz="2000" b="0" dirty="0" smtClean="0">
                <a:solidFill>
                  <a:schemeClr val="tx1"/>
                </a:solidFill>
                <a:latin typeface="Arial" pitchFamily="34" charset="0"/>
                <a:cs typeface="Arial" pitchFamily="34" charset="0"/>
              </a:rPr>
              <a:t> es </a:t>
            </a:r>
            <a:r>
              <a:rPr lang="es-ES_tradnl" sz="2000" b="0" dirty="0">
                <a:solidFill>
                  <a:schemeClr val="tx1"/>
                </a:solidFill>
                <a:latin typeface="Arial" pitchFamily="34" charset="0"/>
                <a:cs typeface="Arial" pitchFamily="34" charset="0"/>
              </a:rPr>
              <a:t>la temperatura nominal de operación de la célula, </a:t>
            </a:r>
            <a:r>
              <a:rPr lang="es-ES_tradnl" sz="2000" b="0" i="1" dirty="0" smtClean="0">
                <a:solidFill>
                  <a:schemeClr val="tx1"/>
                </a:solidFill>
                <a:latin typeface="Arial" pitchFamily="34" charset="0"/>
                <a:cs typeface="Arial" pitchFamily="34" charset="0"/>
              </a:rPr>
              <a:t>E</a:t>
            </a:r>
            <a:r>
              <a:rPr lang="es-ES_tradnl" sz="2000" b="0" dirty="0" smtClean="0">
                <a:solidFill>
                  <a:schemeClr val="tx1"/>
                </a:solidFill>
                <a:latin typeface="Arial" pitchFamily="34" charset="0"/>
                <a:cs typeface="Arial" pitchFamily="34" charset="0"/>
              </a:rPr>
              <a:t> es </a:t>
            </a:r>
            <a:r>
              <a:rPr lang="es-ES_tradnl" sz="2000" b="0" dirty="0">
                <a:solidFill>
                  <a:schemeClr val="tx1"/>
                </a:solidFill>
                <a:latin typeface="Arial" pitchFamily="34" charset="0"/>
                <a:cs typeface="Arial" pitchFamily="34" charset="0"/>
              </a:rPr>
              <a:t>la irradiancia global incidente sobre el panel y  </a:t>
            </a:r>
            <a:r>
              <a:rPr lang="es-ES_tradnl" sz="2000" b="0" i="1" dirty="0" smtClean="0">
                <a:solidFill>
                  <a:schemeClr val="tx1"/>
                </a:solidFill>
                <a:latin typeface="Arial" pitchFamily="34" charset="0"/>
                <a:cs typeface="Arial" pitchFamily="34" charset="0"/>
              </a:rPr>
              <a:t>V</a:t>
            </a:r>
            <a:r>
              <a:rPr lang="es-ES_tradnl" sz="1200" b="0" i="1" dirty="0" smtClean="0">
                <a:solidFill>
                  <a:schemeClr val="tx1"/>
                </a:solidFill>
                <a:latin typeface="Arial" pitchFamily="34" charset="0"/>
                <a:cs typeface="Arial" pitchFamily="34" charset="0"/>
              </a:rPr>
              <a:t>v</a:t>
            </a:r>
            <a:r>
              <a:rPr lang="es-ES_tradnl" sz="2000" b="0" dirty="0" smtClean="0">
                <a:solidFill>
                  <a:schemeClr val="tx1"/>
                </a:solidFill>
                <a:latin typeface="Arial" pitchFamily="34" charset="0"/>
                <a:cs typeface="Arial" pitchFamily="34" charset="0"/>
              </a:rPr>
              <a:t> es </a:t>
            </a:r>
            <a:r>
              <a:rPr lang="es-ES_tradnl" sz="2000" b="0" dirty="0">
                <a:solidFill>
                  <a:schemeClr val="tx1"/>
                </a:solidFill>
                <a:latin typeface="Arial" pitchFamily="34" charset="0"/>
                <a:cs typeface="Arial" pitchFamily="34" charset="0"/>
              </a:rPr>
              <a:t>la velocidad del viento. Para </a:t>
            </a:r>
            <a:r>
              <a:rPr lang="es-ES_tradnl" sz="2000" b="0" i="1" dirty="0" smtClean="0">
                <a:solidFill>
                  <a:schemeClr val="tx1"/>
                </a:solidFill>
                <a:latin typeface="Arial" pitchFamily="34" charset="0"/>
                <a:cs typeface="Arial" pitchFamily="34" charset="0"/>
              </a:rPr>
              <a:t>I</a:t>
            </a:r>
            <a:r>
              <a:rPr lang="es-ES_tradnl" sz="1200" b="0" i="1" dirty="0" smtClean="0">
                <a:solidFill>
                  <a:schemeClr val="tx1"/>
                </a:solidFill>
                <a:latin typeface="Arial" pitchFamily="34" charset="0"/>
                <a:cs typeface="Arial" pitchFamily="34" charset="0"/>
              </a:rPr>
              <a:t>TO</a:t>
            </a:r>
            <a:r>
              <a:rPr lang="es-ES_tradnl" sz="1200" b="0" dirty="0" smtClean="0">
                <a:solidFill>
                  <a:schemeClr val="tx1"/>
                </a:solidFill>
                <a:latin typeface="Arial" pitchFamily="34" charset="0"/>
                <a:cs typeface="Arial" pitchFamily="34" charset="0"/>
              </a:rPr>
              <a:t> </a:t>
            </a:r>
            <a:r>
              <a:rPr lang="es-ES_tradnl" sz="2000" b="0" dirty="0">
                <a:solidFill>
                  <a:schemeClr val="tx1"/>
                </a:solidFill>
                <a:latin typeface="Arial" pitchFamily="34" charset="0"/>
                <a:cs typeface="Arial" pitchFamily="34" charset="0"/>
              </a:rPr>
              <a:t>puede tomarse un valor de 2,2</a:t>
            </a:r>
            <a:r>
              <a:rPr lang="es-ES_tradnl" sz="2000" b="0" dirty="0" smtClean="0">
                <a:solidFill>
                  <a:schemeClr val="tx1"/>
                </a:solidFill>
                <a:latin typeface="Arial" pitchFamily="34" charset="0"/>
                <a:cs typeface="Arial" pitchFamily="34" charset="0"/>
              </a:rPr>
              <a:t>.</a:t>
            </a:r>
            <a:endParaRPr lang="en-US" sz="2000" b="0" dirty="0">
              <a:solidFill>
                <a:schemeClr val="tx1"/>
              </a:solidFill>
              <a:latin typeface="Arial" pitchFamily="34" charset="0"/>
              <a:cs typeface="Arial" pitchFamily="34" charset="0"/>
            </a:endParaRPr>
          </a:p>
        </p:txBody>
      </p:sp>
      <p:pic>
        <p:nvPicPr>
          <p:cNvPr id="40114" name="Picture 1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4586436"/>
            <a:ext cx="4743450"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6839</TotalTime>
  <Words>2758</Words>
  <Application>Microsoft Office PowerPoint</Application>
  <PresentationFormat>Presentación en pantalla (4:3)</PresentationFormat>
  <Paragraphs>306</Paragraphs>
  <Slides>41</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41</vt:i4>
      </vt:variant>
    </vt:vector>
  </HeadingPairs>
  <TitlesOfParts>
    <vt:vector size="43" baseType="lpstr">
      <vt:lpstr>Tema de Office</vt:lpstr>
      <vt:lpstr>Ecuación</vt:lpstr>
      <vt:lpstr> VICERRECTORADO DE INVESTIGACIÓN Y VINCULACIÓN CON LA COLECTIVIDAD  UNIDAD DE GESTIÓN DE POSGRADOS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LETS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Defenza Maestria</dc:title>
  <dc:creator>Luis Tipanluisa</dc:creator>
  <cp:lastModifiedBy>user</cp:lastModifiedBy>
  <cp:revision>164</cp:revision>
  <cp:lastPrinted>2013-07-08T20:53:00Z</cp:lastPrinted>
  <dcterms:created xsi:type="dcterms:W3CDTF">2004-05-26T02:42:43Z</dcterms:created>
  <dcterms:modified xsi:type="dcterms:W3CDTF">2013-07-09T12:31:27Z</dcterms:modified>
  <cp:version>1</cp:version>
</cp:coreProperties>
</file>