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8" r:id="rId3"/>
    <p:sldId id="257" r:id="rId4"/>
    <p:sldId id="259" r:id="rId5"/>
    <p:sldId id="260" r:id="rId6"/>
    <p:sldId id="261" r:id="rId7"/>
    <p:sldId id="262" r:id="rId8"/>
    <p:sldId id="263" r:id="rId9"/>
    <p:sldId id="264" r:id="rId10"/>
    <p:sldId id="314" r:id="rId11"/>
    <p:sldId id="265" r:id="rId12"/>
    <p:sldId id="324" r:id="rId13"/>
    <p:sldId id="268" r:id="rId14"/>
    <p:sldId id="318" r:id="rId15"/>
    <p:sldId id="270" r:id="rId16"/>
    <p:sldId id="271" r:id="rId17"/>
    <p:sldId id="325" r:id="rId18"/>
    <p:sldId id="276" r:id="rId19"/>
    <p:sldId id="274" r:id="rId20"/>
    <p:sldId id="331" r:id="rId21"/>
    <p:sldId id="275" r:id="rId22"/>
    <p:sldId id="277" r:id="rId23"/>
    <p:sldId id="328" r:id="rId24"/>
    <p:sldId id="329" r:id="rId25"/>
    <p:sldId id="304" r:id="rId26"/>
    <p:sldId id="305" r:id="rId27"/>
    <p:sldId id="306" r:id="rId28"/>
    <p:sldId id="307" r:id="rId29"/>
    <p:sldId id="308" r:id="rId30"/>
    <p:sldId id="310" r:id="rId31"/>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sin título" id="{8086200C-632A-4423-AE93-20567F2E415E}">
          <p14:sldIdLst/>
        </p14:section>
        <p14:section name="Sección sin título" id="{A98B1E04-5C6C-43F6-BB55-D3F58EBA8F69}">
          <p14:sldIdLst>
            <p14:sldId id="256"/>
            <p14:sldId id="258"/>
            <p14:sldId id="257"/>
            <p14:sldId id="259"/>
            <p14:sldId id="260"/>
            <p14:sldId id="261"/>
            <p14:sldId id="262"/>
            <p14:sldId id="263"/>
            <p14:sldId id="264"/>
            <p14:sldId id="314"/>
            <p14:sldId id="265"/>
            <p14:sldId id="324"/>
            <p14:sldId id="268"/>
            <p14:sldId id="318"/>
            <p14:sldId id="270"/>
            <p14:sldId id="271"/>
            <p14:sldId id="325"/>
            <p14:sldId id="276"/>
            <p14:sldId id="274"/>
            <p14:sldId id="331"/>
            <p14:sldId id="275"/>
            <p14:sldId id="277"/>
            <p14:sldId id="328"/>
            <p14:sldId id="329"/>
            <p14:sldId id="304"/>
            <p14:sldId id="305"/>
            <p14:sldId id="306"/>
            <p14:sldId id="307"/>
            <p14:sldId id="308"/>
            <p14:sldId id="31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44" autoAdjust="0"/>
    <p:restoredTop sz="93962" autoAdjust="0"/>
  </p:normalViewPr>
  <p:slideViewPr>
    <p:cSldViewPr>
      <p:cViewPr>
        <p:scale>
          <a:sx n="55" d="100"/>
          <a:sy n="55" d="100"/>
        </p:scale>
        <p:origin x="-1764" y="-3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1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Hoja3!$B$18</c:f>
              <c:strCache>
                <c:ptCount val="1"/>
                <c:pt idx="0">
                  <c:v>PRE - TEST</c:v>
                </c:pt>
              </c:strCache>
            </c:strRef>
          </c:tx>
          <c:invertIfNegative val="0"/>
          <c:cat>
            <c:strRef>
              <c:f>Hoja3!$A$19:$A$24</c:f>
              <c:strCache>
                <c:ptCount val="6"/>
                <c:pt idx="0">
                  <c:v>FÍSICO DEPORTIVA</c:v>
                </c:pt>
                <c:pt idx="1">
                  <c:v>AIRE LIBRE</c:v>
                </c:pt>
                <c:pt idx="2">
                  <c:v>LÚDICA</c:v>
                </c:pt>
                <c:pt idx="3">
                  <c:v>MANUAL</c:v>
                </c:pt>
                <c:pt idx="4">
                  <c:v>ARTÍSTICA</c:v>
                </c:pt>
                <c:pt idx="5">
                  <c:v>DE SALUD</c:v>
                </c:pt>
              </c:strCache>
            </c:strRef>
          </c:cat>
          <c:val>
            <c:numRef>
              <c:f>Hoja3!$B$19:$B$24</c:f>
              <c:numCache>
                <c:formatCode>0.00%</c:formatCode>
                <c:ptCount val="6"/>
                <c:pt idx="0">
                  <c:v>0.25580000000000003</c:v>
                </c:pt>
                <c:pt idx="1">
                  <c:v>0.3256</c:v>
                </c:pt>
                <c:pt idx="2">
                  <c:v>0.22090000000000001</c:v>
                </c:pt>
                <c:pt idx="3">
                  <c:v>0.2326</c:v>
                </c:pt>
                <c:pt idx="4">
                  <c:v>0.3488</c:v>
                </c:pt>
                <c:pt idx="5">
                  <c:v>0.3372</c:v>
                </c:pt>
              </c:numCache>
            </c:numRef>
          </c:val>
        </c:ser>
        <c:ser>
          <c:idx val="1"/>
          <c:order val="1"/>
          <c:tx>
            <c:strRef>
              <c:f>Hoja3!$C$18</c:f>
              <c:strCache>
                <c:ptCount val="1"/>
                <c:pt idx="0">
                  <c:v>POS - TEST</c:v>
                </c:pt>
              </c:strCache>
            </c:strRef>
          </c:tx>
          <c:invertIfNegative val="0"/>
          <c:cat>
            <c:strRef>
              <c:f>Hoja3!$A$19:$A$24</c:f>
              <c:strCache>
                <c:ptCount val="6"/>
                <c:pt idx="0">
                  <c:v>FÍSICO DEPORTIVA</c:v>
                </c:pt>
                <c:pt idx="1">
                  <c:v>AIRE LIBRE</c:v>
                </c:pt>
                <c:pt idx="2">
                  <c:v>LÚDICA</c:v>
                </c:pt>
                <c:pt idx="3">
                  <c:v>MANUAL</c:v>
                </c:pt>
                <c:pt idx="4">
                  <c:v>ARTÍSTICA</c:v>
                </c:pt>
                <c:pt idx="5">
                  <c:v>DE SALUD</c:v>
                </c:pt>
              </c:strCache>
            </c:strRef>
          </c:cat>
          <c:val>
            <c:numRef>
              <c:f>Hoja3!$C$19:$C$24</c:f>
              <c:numCache>
                <c:formatCode>0.00%</c:formatCode>
                <c:ptCount val="6"/>
                <c:pt idx="0">
                  <c:v>0.44190000000000002</c:v>
                </c:pt>
                <c:pt idx="1">
                  <c:v>0.4884</c:v>
                </c:pt>
                <c:pt idx="2">
                  <c:v>0.29070000000000001</c:v>
                </c:pt>
                <c:pt idx="3">
                  <c:v>0.314</c:v>
                </c:pt>
                <c:pt idx="4">
                  <c:v>0.52329999999999999</c:v>
                </c:pt>
                <c:pt idx="5">
                  <c:v>0.43020000000000003</c:v>
                </c:pt>
              </c:numCache>
            </c:numRef>
          </c:val>
        </c:ser>
        <c:dLbls>
          <c:showLegendKey val="0"/>
          <c:showVal val="0"/>
          <c:showCatName val="0"/>
          <c:showSerName val="0"/>
          <c:showPercent val="0"/>
          <c:showBubbleSize val="0"/>
        </c:dLbls>
        <c:gapWidth val="150"/>
        <c:shape val="cylinder"/>
        <c:axId val="117417088"/>
        <c:axId val="117418624"/>
        <c:axId val="0"/>
      </c:bar3DChart>
      <c:catAx>
        <c:axId val="117417088"/>
        <c:scaling>
          <c:orientation val="minMax"/>
        </c:scaling>
        <c:delete val="0"/>
        <c:axPos val="b"/>
        <c:majorTickMark val="none"/>
        <c:minorTickMark val="none"/>
        <c:tickLblPos val="nextTo"/>
        <c:crossAx val="117418624"/>
        <c:crosses val="autoZero"/>
        <c:auto val="1"/>
        <c:lblAlgn val="ctr"/>
        <c:lblOffset val="100"/>
        <c:noMultiLvlLbl val="0"/>
      </c:catAx>
      <c:valAx>
        <c:axId val="117418624"/>
        <c:scaling>
          <c:orientation val="minMax"/>
        </c:scaling>
        <c:delete val="0"/>
        <c:axPos val="l"/>
        <c:majorGridlines/>
        <c:numFmt formatCode="0.00%" sourceLinked="1"/>
        <c:majorTickMark val="none"/>
        <c:minorTickMark val="none"/>
        <c:tickLblPos val="nextTo"/>
        <c:crossAx val="117417088"/>
        <c:crosses val="autoZero"/>
        <c:crossBetween val="between"/>
      </c:valAx>
      <c:dTable>
        <c:showHorzBorder val="1"/>
        <c:showVertBorder val="1"/>
        <c:showOutline val="1"/>
        <c:showKeys val="1"/>
        <c:txPr>
          <a:bodyPr/>
          <a:lstStyle/>
          <a:p>
            <a:pPr rtl="0">
              <a:defRPr>
                <a:latin typeface="Arial" pitchFamily="34" charset="0"/>
                <a:cs typeface="Arial" pitchFamily="34" charset="0"/>
              </a:defRPr>
            </a:pPr>
            <a:endParaRPr lang="es-ES"/>
          </a:p>
        </c:txPr>
      </c:dTable>
    </c:plotArea>
    <c:plotVisOnly val="1"/>
    <c:dispBlanksAs val="gap"/>
    <c:showDLblsOverMax val="0"/>
  </c:chart>
  <c:spPr>
    <a:solidFill>
      <a:schemeClr val="bg1"/>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Hoja3!$B$3</c:f>
              <c:strCache>
                <c:ptCount val="1"/>
                <c:pt idx="0">
                  <c:v>PRE - TEST</c:v>
                </c:pt>
              </c:strCache>
            </c:strRef>
          </c:tx>
          <c:invertIfNegative val="0"/>
          <c:cat>
            <c:strRef>
              <c:f>Hoja3!$A$4:$A$12</c:f>
              <c:strCache>
                <c:ptCount val="9"/>
                <c:pt idx="0">
                  <c:v>CAMINAR HACIA ÁTRAS EN LINEA RECTA</c:v>
                </c:pt>
                <c:pt idx="1">
                  <c:v>CORRER COORDINANDO BRAZOS Y PIERNAS</c:v>
                </c:pt>
                <c:pt idx="2">
                  <c:v>SALTO EN UN PIE</c:v>
                </c:pt>
                <c:pt idx="3">
                  <c:v>GIRAR UNA VUELTA COMPLETA</c:v>
                </c:pt>
                <c:pt idx="4">
                  <c:v>EQUILIBRIO EN UN PIE</c:v>
                </c:pt>
                <c:pt idx="5">
                  <c:v>MANTIENE EL EQUILIBRIO AL DESPLAZAR OBJETOS</c:v>
                </c:pt>
                <c:pt idx="6">
                  <c:v>LANZAR EL BALÓN CON DOS MANOS</c:v>
                </c:pt>
                <c:pt idx="7">
                  <c:v>BATEAR</c:v>
                </c:pt>
                <c:pt idx="8">
                  <c:v>ATRAPAR LA PELOTA CON DOS MANOS</c:v>
                </c:pt>
              </c:strCache>
            </c:strRef>
          </c:cat>
          <c:val>
            <c:numRef>
              <c:f>Hoja3!$B$4:$B$12</c:f>
              <c:numCache>
                <c:formatCode>0.00%</c:formatCode>
                <c:ptCount val="9"/>
                <c:pt idx="0">
                  <c:v>0.25580000000000003</c:v>
                </c:pt>
                <c:pt idx="1">
                  <c:v>0.30230000000000001</c:v>
                </c:pt>
                <c:pt idx="2">
                  <c:v>0.2442</c:v>
                </c:pt>
                <c:pt idx="3">
                  <c:v>0.2442</c:v>
                </c:pt>
                <c:pt idx="4">
                  <c:v>0.314</c:v>
                </c:pt>
                <c:pt idx="5">
                  <c:v>0.25580000000000003</c:v>
                </c:pt>
                <c:pt idx="6">
                  <c:v>0.30230000000000001</c:v>
                </c:pt>
                <c:pt idx="7">
                  <c:v>0.2442</c:v>
                </c:pt>
                <c:pt idx="8">
                  <c:v>0.3372</c:v>
                </c:pt>
              </c:numCache>
            </c:numRef>
          </c:val>
        </c:ser>
        <c:ser>
          <c:idx val="1"/>
          <c:order val="1"/>
          <c:tx>
            <c:strRef>
              <c:f>Hoja3!$C$3</c:f>
              <c:strCache>
                <c:ptCount val="1"/>
                <c:pt idx="0">
                  <c:v>POS - TEST</c:v>
                </c:pt>
              </c:strCache>
            </c:strRef>
          </c:tx>
          <c:invertIfNegative val="0"/>
          <c:cat>
            <c:strRef>
              <c:f>Hoja3!$A$4:$A$12</c:f>
              <c:strCache>
                <c:ptCount val="9"/>
                <c:pt idx="0">
                  <c:v>CAMINAR HACIA ÁTRAS EN LINEA RECTA</c:v>
                </c:pt>
                <c:pt idx="1">
                  <c:v>CORRER COORDINANDO BRAZOS Y PIERNAS</c:v>
                </c:pt>
                <c:pt idx="2">
                  <c:v>SALTO EN UN PIE</c:v>
                </c:pt>
                <c:pt idx="3">
                  <c:v>GIRAR UNA VUELTA COMPLETA</c:v>
                </c:pt>
                <c:pt idx="4">
                  <c:v>EQUILIBRIO EN UN PIE</c:v>
                </c:pt>
                <c:pt idx="5">
                  <c:v>MANTIENE EL EQUILIBRIO AL DESPLAZAR OBJETOS</c:v>
                </c:pt>
                <c:pt idx="6">
                  <c:v>LANZAR EL BALÓN CON DOS MANOS</c:v>
                </c:pt>
                <c:pt idx="7">
                  <c:v>BATEAR</c:v>
                </c:pt>
                <c:pt idx="8">
                  <c:v>ATRAPAR LA PELOTA CON DOS MANOS</c:v>
                </c:pt>
              </c:strCache>
            </c:strRef>
          </c:cat>
          <c:val>
            <c:numRef>
              <c:f>Hoja3!$C$4:$C$12</c:f>
              <c:numCache>
                <c:formatCode>0.00%</c:formatCode>
                <c:ptCount val="9"/>
                <c:pt idx="0">
                  <c:v>0.6512</c:v>
                </c:pt>
                <c:pt idx="1">
                  <c:v>0.55810000000000004</c:v>
                </c:pt>
                <c:pt idx="2">
                  <c:v>0.5</c:v>
                </c:pt>
                <c:pt idx="3">
                  <c:v>0.5</c:v>
                </c:pt>
                <c:pt idx="4">
                  <c:v>0.55810000000000004</c:v>
                </c:pt>
                <c:pt idx="5">
                  <c:v>0.47670000000000001</c:v>
                </c:pt>
                <c:pt idx="6">
                  <c:v>0.4884</c:v>
                </c:pt>
                <c:pt idx="7">
                  <c:v>0.46510000000000001</c:v>
                </c:pt>
                <c:pt idx="8">
                  <c:v>0.59299999999999997</c:v>
                </c:pt>
              </c:numCache>
            </c:numRef>
          </c:val>
        </c:ser>
        <c:dLbls>
          <c:showLegendKey val="0"/>
          <c:showVal val="0"/>
          <c:showCatName val="0"/>
          <c:showSerName val="0"/>
          <c:showPercent val="0"/>
          <c:showBubbleSize val="0"/>
        </c:dLbls>
        <c:gapWidth val="150"/>
        <c:shape val="cylinder"/>
        <c:axId val="117471104"/>
        <c:axId val="117472640"/>
        <c:axId val="0"/>
      </c:bar3DChart>
      <c:catAx>
        <c:axId val="117471104"/>
        <c:scaling>
          <c:orientation val="minMax"/>
        </c:scaling>
        <c:delete val="0"/>
        <c:axPos val="b"/>
        <c:majorTickMark val="none"/>
        <c:minorTickMark val="none"/>
        <c:tickLblPos val="nextTo"/>
        <c:crossAx val="117472640"/>
        <c:crosses val="autoZero"/>
        <c:auto val="1"/>
        <c:lblAlgn val="ctr"/>
        <c:lblOffset val="100"/>
        <c:noMultiLvlLbl val="0"/>
      </c:catAx>
      <c:valAx>
        <c:axId val="117472640"/>
        <c:scaling>
          <c:orientation val="minMax"/>
        </c:scaling>
        <c:delete val="0"/>
        <c:axPos val="l"/>
        <c:majorGridlines/>
        <c:numFmt formatCode="0.00%" sourceLinked="1"/>
        <c:majorTickMark val="none"/>
        <c:minorTickMark val="none"/>
        <c:tickLblPos val="nextTo"/>
        <c:crossAx val="117471104"/>
        <c:crosses val="autoZero"/>
        <c:crossBetween val="between"/>
      </c:valAx>
      <c:dTable>
        <c:showHorzBorder val="1"/>
        <c:showVertBorder val="1"/>
        <c:showOutline val="1"/>
        <c:showKeys val="1"/>
        <c:txPr>
          <a:bodyPr/>
          <a:lstStyle/>
          <a:p>
            <a:pPr rtl="0">
              <a:defRPr sz="700">
                <a:latin typeface="Arial" pitchFamily="34" charset="0"/>
                <a:cs typeface="Arial" pitchFamily="34" charset="0"/>
              </a:defRPr>
            </a:pPr>
            <a:endParaRPr lang="es-ES"/>
          </a:p>
        </c:txPr>
      </c:dTable>
    </c:plotArea>
    <c:plotVisOnly val="1"/>
    <c:dispBlanksAs val="gap"/>
    <c:showDLblsOverMax val="0"/>
  </c:chart>
  <c:spPr>
    <a:solidFill>
      <a:schemeClr val="bg1"/>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Hoja2!$B$6:$B$14</c:f>
              <c:strCache>
                <c:ptCount val="9"/>
                <c:pt idx="0">
                  <c:v>CAMINAR</c:v>
                </c:pt>
                <c:pt idx="1">
                  <c:v>CORRER</c:v>
                </c:pt>
                <c:pt idx="2">
                  <c:v>SALTAR</c:v>
                </c:pt>
                <c:pt idx="3">
                  <c:v>GIRAR UNA VUELTA COMPLETA</c:v>
                </c:pt>
                <c:pt idx="4">
                  <c:v>EQUILIBRIO EN UN PIE</c:v>
                </c:pt>
                <c:pt idx="5">
                  <c:v>MANTIENE EL EQUILIBRIO</c:v>
                </c:pt>
                <c:pt idx="6">
                  <c:v>LANZAR</c:v>
                </c:pt>
                <c:pt idx="7">
                  <c:v>BATEAR</c:v>
                </c:pt>
                <c:pt idx="8">
                  <c:v>ATRAPAR</c:v>
                </c:pt>
              </c:strCache>
            </c:strRef>
          </c:cat>
          <c:val>
            <c:numRef>
              <c:f>Hoja2!$C$6:$C$14</c:f>
              <c:numCache>
                <c:formatCode>0.00%</c:formatCode>
                <c:ptCount val="9"/>
                <c:pt idx="0">
                  <c:v>0.13600000000000001</c:v>
                </c:pt>
                <c:pt idx="1">
                  <c:v>0.11650000000000002</c:v>
                </c:pt>
                <c:pt idx="2">
                  <c:v>0.1043</c:v>
                </c:pt>
                <c:pt idx="3">
                  <c:v>0.1043</c:v>
                </c:pt>
                <c:pt idx="4">
                  <c:v>0.11650000000000002</c:v>
                </c:pt>
                <c:pt idx="5">
                  <c:v>9.9600000000000216E-2</c:v>
                </c:pt>
                <c:pt idx="6">
                  <c:v>0.1019</c:v>
                </c:pt>
                <c:pt idx="7">
                  <c:v>9.7100000000000006E-2</c:v>
                </c:pt>
                <c:pt idx="8">
                  <c:v>0.12379999999999999</c:v>
                </c:pt>
              </c:numCache>
            </c:numRef>
          </c:val>
        </c:ser>
        <c:dLbls>
          <c:showLegendKey val="0"/>
          <c:showVal val="0"/>
          <c:showCatName val="0"/>
          <c:showSerName val="0"/>
          <c:showPercent val="0"/>
          <c:showBubbleSize val="0"/>
        </c:dLbls>
        <c:gapWidth val="150"/>
        <c:shape val="cylinder"/>
        <c:axId val="133842816"/>
        <c:axId val="133844352"/>
        <c:axId val="0"/>
      </c:bar3DChart>
      <c:catAx>
        <c:axId val="133842816"/>
        <c:scaling>
          <c:orientation val="minMax"/>
        </c:scaling>
        <c:delete val="0"/>
        <c:axPos val="b"/>
        <c:majorTickMark val="none"/>
        <c:minorTickMark val="none"/>
        <c:tickLblPos val="nextTo"/>
        <c:crossAx val="133844352"/>
        <c:crosses val="autoZero"/>
        <c:auto val="1"/>
        <c:lblAlgn val="ctr"/>
        <c:lblOffset val="100"/>
        <c:noMultiLvlLbl val="0"/>
      </c:catAx>
      <c:valAx>
        <c:axId val="133844352"/>
        <c:scaling>
          <c:orientation val="minMax"/>
        </c:scaling>
        <c:delete val="0"/>
        <c:axPos val="l"/>
        <c:majorGridlines/>
        <c:numFmt formatCode="0.00%" sourceLinked="1"/>
        <c:majorTickMark val="none"/>
        <c:minorTickMark val="none"/>
        <c:tickLblPos val="nextTo"/>
        <c:crossAx val="133842816"/>
        <c:crosses val="autoZero"/>
        <c:crossBetween val="between"/>
      </c:valAx>
      <c:dTable>
        <c:showHorzBorder val="1"/>
        <c:showVertBorder val="1"/>
        <c:showOutline val="1"/>
        <c:showKeys val="1"/>
      </c:dTable>
    </c:plotArea>
    <c:plotVisOnly val="1"/>
    <c:dispBlanksAs val="gap"/>
    <c:showDLblsOverMax val="0"/>
  </c:chart>
  <c:spPr>
    <a:solidFill>
      <a:sysClr val="window" lastClr="FFFFFF"/>
    </a:solidFill>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5576A9-886B-4DA3-8EB6-905BC3BC96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B92331B0-D6D4-452C-8C9F-A0FAA137D854}">
      <dgm:prSet custT="1"/>
      <dgm:spPr>
        <a:solidFill>
          <a:schemeClr val="bg1">
            <a:lumMod val="95000"/>
          </a:schemeClr>
        </a:solidFill>
      </dgm:spPr>
      <dgm:t>
        <a:bodyPr/>
        <a:lstStyle/>
        <a:p>
          <a:pPr algn="ctr" rtl="0"/>
          <a:r>
            <a:rPr lang="en-US" sz="3600" b="1" dirty="0" smtClean="0">
              <a:solidFill>
                <a:srgbClr val="C00000"/>
              </a:solidFill>
              <a:effectLst>
                <a:outerShdw blurRad="38100" dist="38100" dir="2700000" algn="tl">
                  <a:srgbClr val="000000">
                    <a:alpha val="43137"/>
                  </a:srgbClr>
                </a:outerShdw>
              </a:effectLst>
              <a:latin typeface="Century Gothic" pitchFamily="34" charset="0"/>
            </a:rPr>
            <a:t>OBJETIVO GENERAL</a:t>
          </a:r>
          <a:r>
            <a:rPr lang="en-US" sz="4000" b="1" dirty="0" smtClean="0">
              <a:solidFill>
                <a:srgbClr val="C00000"/>
              </a:solidFill>
              <a:effectLst>
                <a:outerShdw blurRad="38100" dist="38100" dir="2700000" algn="tl">
                  <a:srgbClr val="000000">
                    <a:alpha val="43137"/>
                  </a:srgbClr>
                </a:outerShdw>
              </a:effectLst>
            </a:rPr>
            <a:t> </a:t>
          </a:r>
          <a:endParaRPr lang="es-EC" sz="4000" b="1" dirty="0">
            <a:solidFill>
              <a:srgbClr val="C00000"/>
            </a:solidFill>
            <a:effectLst>
              <a:outerShdw blurRad="38100" dist="38100" dir="2700000" algn="tl">
                <a:srgbClr val="000000">
                  <a:alpha val="43137"/>
                </a:srgbClr>
              </a:outerShdw>
            </a:effectLst>
          </a:endParaRPr>
        </a:p>
      </dgm:t>
    </dgm:pt>
    <dgm:pt modelId="{2B2E08C7-FC49-4539-B062-694B4B4E4F04}" type="parTrans" cxnId="{96E9305E-A6F5-4432-8DBE-BEF81FD6AC02}">
      <dgm:prSet/>
      <dgm:spPr/>
      <dgm:t>
        <a:bodyPr/>
        <a:lstStyle/>
        <a:p>
          <a:endParaRPr lang="es-EC"/>
        </a:p>
      </dgm:t>
    </dgm:pt>
    <dgm:pt modelId="{8B44F757-FC49-44E2-B755-A29AB7CEFA15}" type="sibTrans" cxnId="{96E9305E-A6F5-4432-8DBE-BEF81FD6AC02}">
      <dgm:prSet/>
      <dgm:spPr/>
      <dgm:t>
        <a:bodyPr/>
        <a:lstStyle/>
        <a:p>
          <a:endParaRPr lang="es-EC"/>
        </a:p>
      </dgm:t>
    </dgm:pt>
    <dgm:pt modelId="{D9FABD51-BF80-4C3D-884B-2ADA07F32C00}" type="pres">
      <dgm:prSet presAssocID="{F15576A9-886B-4DA3-8EB6-905BC3BC962F}" presName="linear" presStyleCnt="0">
        <dgm:presLayoutVars>
          <dgm:animLvl val="lvl"/>
          <dgm:resizeHandles val="exact"/>
        </dgm:presLayoutVars>
      </dgm:prSet>
      <dgm:spPr/>
      <dgm:t>
        <a:bodyPr/>
        <a:lstStyle/>
        <a:p>
          <a:endParaRPr lang="en-US"/>
        </a:p>
      </dgm:t>
    </dgm:pt>
    <dgm:pt modelId="{A41A843C-EA34-4CB5-A836-480FCEC34373}" type="pres">
      <dgm:prSet presAssocID="{B92331B0-D6D4-452C-8C9F-A0FAA137D854}" presName="parentText" presStyleLbl="node1" presStyleIdx="0" presStyleCnt="1">
        <dgm:presLayoutVars>
          <dgm:chMax val="0"/>
          <dgm:bulletEnabled val="1"/>
        </dgm:presLayoutVars>
      </dgm:prSet>
      <dgm:spPr/>
      <dgm:t>
        <a:bodyPr/>
        <a:lstStyle/>
        <a:p>
          <a:endParaRPr lang="en-US"/>
        </a:p>
      </dgm:t>
    </dgm:pt>
  </dgm:ptLst>
  <dgm:cxnLst>
    <dgm:cxn modelId="{34D4E6B5-3202-4298-8660-BE79C20FD501}" type="presOf" srcId="{B92331B0-D6D4-452C-8C9F-A0FAA137D854}" destId="{A41A843C-EA34-4CB5-A836-480FCEC34373}" srcOrd="0" destOrd="0" presId="urn:microsoft.com/office/officeart/2005/8/layout/vList2"/>
    <dgm:cxn modelId="{96E9305E-A6F5-4432-8DBE-BEF81FD6AC02}" srcId="{F15576A9-886B-4DA3-8EB6-905BC3BC962F}" destId="{B92331B0-D6D4-452C-8C9F-A0FAA137D854}" srcOrd="0" destOrd="0" parTransId="{2B2E08C7-FC49-4539-B062-694B4B4E4F04}" sibTransId="{8B44F757-FC49-44E2-B755-A29AB7CEFA15}"/>
    <dgm:cxn modelId="{48E7C2C9-A000-4CCA-A6FF-889B19AA9693}" type="presOf" srcId="{F15576A9-886B-4DA3-8EB6-905BC3BC962F}" destId="{D9FABD51-BF80-4C3D-884B-2ADA07F32C00}" srcOrd="0" destOrd="0" presId="urn:microsoft.com/office/officeart/2005/8/layout/vList2"/>
    <dgm:cxn modelId="{315ED129-25FB-4D04-B2D6-8E22C182D646}" type="presParOf" srcId="{D9FABD51-BF80-4C3D-884B-2ADA07F32C00}" destId="{A41A843C-EA34-4CB5-A836-480FCEC3437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6452BC-BE65-4518-A303-6924AC4EBA0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53F53A25-F39E-4432-8C55-6FE16227EADA}">
      <dgm:prSet custT="1"/>
      <dgm:spPr>
        <a:solidFill>
          <a:schemeClr val="tx2">
            <a:lumMod val="75000"/>
          </a:schemeClr>
        </a:solidFill>
        <a:ln>
          <a:solidFill>
            <a:srgbClr val="00B0F0"/>
          </a:solidFill>
        </a:ln>
      </dgm:spPr>
      <dgm:t>
        <a:bodyPr/>
        <a:lstStyle/>
        <a:p>
          <a:pPr rtl="0"/>
          <a:r>
            <a:rPr lang="es-EC" sz="2800" b="1" dirty="0" smtClean="0">
              <a:solidFill>
                <a:srgbClr val="FFC000"/>
              </a:solidFill>
            </a:rPr>
            <a:t>La  aplicación de  un programa  recreativo </a:t>
          </a:r>
          <a:r>
            <a:rPr lang="es-EC" sz="2800" b="1" dirty="0" smtClean="0">
              <a:solidFill>
                <a:srgbClr val="FF3300"/>
              </a:solidFill>
            </a:rPr>
            <a:t>no incide  </a:t>
          </a:r>
          <a:r>
            <a:rPr lang="es-EC" sz="2800" b="1" dirty="0" smtClean="0">
              <a:solidFill>
                <a:srgbClr val="FFC000"/>
              </a:solidFill>
            </a:rPr>
            <a:t>en el desarrollo de las destrezas motrices básicas en los niños(as) de  8 – 9 años. </a:t>
          </a:r>
          <a:endParaRPr lang="es-EC" sz="2800" b="1" dirty="0">
            <a:solidFill>
              <a:srgbClr val="FFC000"/>
            </a:solidFill>
          </a:endParaRPr>
        </a:p>
      </dgm:t>
    </dgm:pt>
    <dgm:pt modelId="{811E0EFB-9D06-4065-B330-B6F153EFFBD5}" type="parTrans" cxnId="{135A8551-661E-4496-A245-4AB5D947458F}">
      <dgm:prSet/>
      <dgm:spPr/>
      <dgm:t>
        <a:bodyPr/>
        <a:lstStyle/>
        <a:p>
          <a:endParaRPr lang="es-EC"/>
        </a:p>
      </dgm:t>
    </dgm:pt>
    <dgm:pt modelId="{1021AF0D-264D-4AC0-BDEB-7D951D5B8B06}" type="sibTrans" cxnId="{135A8551-661E-4496-A245-4AB5D947458F}">
      <dgm:prSet/>
      <dgm:spPr/>
      <dgm:t>
        <a:bodyPr/>
        <a:lstStyle/>
        <a:p>
          <a:endParaRPr lang="es-EC"/>
        </a:p>
      </dgm:t>
    </dgm:pt>
    <dgm:pt modelId="{1AA5E026-132F-47FC-BFBA-CBDE6301B3CE}" type="pres">
      <dgm:prSet presAssocID="{D96452BC-BE65-4518-A303-6924AC4EBA01}" presName="Name0" presStyleCnt="0">
        <dgm:presLayoutVars>
          <dgm:dir/>
          <dgm:animLvl val="lvl"/>
          <dgm:resizeHandles val="exact"/>
        </dgm:presLayoutVars>
      </dgm:prSet>
      <dgm:spPr/>
      <dgm:t>
        <a:bodyPr/>
        <a:lstStyle/>
        <a:p>
          <a:endParaRPr lang="es-EC"/>
        </a:p>
      </dgm:t>
    </dgm:pt>
    <dgm:pt modelId="{A266A4C0-3F27-4311-85C6-366A2E263A38}" type="pres">
      <dgm:prSet presAssocID="{53F53A25-F39E-4432-8C55-6FE16227EADA}" presName="linNode" presStyleCnt="0"/>
      <dgm:spPr/>
    </dgm:pt>
    <dgm:pt modelId="{D7B1C356-5C34-4EF5-82A7-7E8D9153CD21}" type="pres">
      <dgm:prSet presAssocID="{53F53A25-F39E-4432-8C55-6FE16227EADA}" presName="parentText" presStyleLbl="node1" presStyleIdx="0" presStyleCnt="1" custScaleX="277778">
        <dgm:presLayoutVars>
          <dgm:chMax val="1"/>
          <dgm:bulletEnabled val="1"/>
        </dgm:presLayoutVars>
      </dgm:prSet>
      <dgm:spPr/>
      <dgm:t>
        <a:bodyPr/>
        <a:lstStyle/>
        <a:p>
          <a:endParaRPr lang="es-EC"/>
        </a:p>
      </dgm:t>
    </dgm:pt>
  </dgm:ptLst>
  <dgm:cxnLst>
    <dgm:cxn modelId="{135A8551-661E-4496-A245-4AB5D947458F}" srcId="{D96452BC-BE65-4518-A303-6924AC4EBA01}" destId="{53F53A25-F39E-4432-8C55-6FE16227EADA}" srcOrd="0" destOrd="0" parTransId="{811E0EFB-9D06-4065-B330-B6F153EFFBD5}" sibTransId="{1021AF0D-264D-4AC0-BDEB-7D951D5B8B06}"/>
    <dgm:cxn modelId="{C4470604-FC86-4E39-A41D-86F515F093C3}" type="presOf" srcId="{D96452BC-BE65-4518-A303-6924AC4EBA01}" destId="{1AA5E026-132F-47FC-BFBA-CBDE6301B3CE}" srcOrd="0" destOrd="0" presId="urn:microsoft.com/office/officeart/2005/8/layout/vList5"/>
    <dgm:cxn modelId="{08E69757-C04E-43D6-B833-E0EDCF7AA687}" type="presOf" srcId="{53F53A25-F39E-4432-8C55-6FE16227EADA}" destId="{D7B1C356-5C34-4EF5-82A7-7E8D9153CD21}" srcOrd="0" destOrd="0" presId="urn:microsoft.com/office/officeart/2005/8/layout/vList5"/>
    <dgm:cxn modelId="{F350FED6-CADB-4E5C-860B-74F64E6A8C4C}" type="presParOf" srcId="{1AA5E026-132F-47FC-BFBA-CBDE6301B3CE}" destId="{A266A4C0-3F27-4311-85C6-366A2E263A38}" srcOrd="0" destOrd="0" presId="urn:microsoft.com/office/officeart/2005/8/layout/vList5"/>
    <dgm:cxn modelId="{B327BFC0-3632-4DE3-A195-E4D59FFD2583}" type="presParOf" srcId="{A266A4C0-3F27-4311-85C6-366A2E263A38}" destId="{D7B1C356-5C34-4EF5-82A7-7E8D9153CD21}"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4DB91E-6D87-4447-AF78-39A8740522D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55617DA6-F066-4751-B18D-7961C6872284}">
      <dgm:prSet custT="1"/>
      <dgm:spPr>
        <a:solidFill>
          <a:schemeClr val="tx2">
            <a:lumMod val="75000"/>
          </a:schemeClr>
        </a:solidFill>
        <a:ln>
          <a:solidFill>
            <a:srgbClr val="00B0F0"/>
          </a:solidFill>
        </a:ln>
      </dgm:spPr>
      <dgm:t>
        <a:bodyPr/>
        <a:lstStyle/>
        <a:p>
          <a:pPr rtl="0"/>
          <a:r>
            <a:rPr lang="es-EC" sz="2800" b="1" dirty="0" smtClean="0">
              <a:solidFill>
                <a:srgbClr val="FFC000"/>
              </a:solidFill>
            </a:rPr>
            <a:t>La aplicación de un programa  recreativo  </a:t>
          </a:r>
          <a:r>
            <a:rPr lang="es-EC" sz="2800" b="1" dirty="0" smtClean="0">
              <a:solidFill>
                <a:srgbClr val="FF0000"/>
              </a:solidFill>
            </a:rPr>
            <a:t>incide </a:t>
          </a:r>
          <a:r>
            <a:rPr lang="es-EC" sz="2800" b="1" dirty="0" smtClean="0">
              <a:solidFill>
                <a:srgbClr val="FFC000"/>
              </a:solidFill>
            </a:rPr>
            <a:t> en el desarrollo </a:t>
          </a:r>
          <a:r>
            <a:rPr lang="es-EC" sz="2800" b="1" dirty="0" smtClean="0">
              <a:solidFill>
                <a:srgbClr val="FFC000"/>
              </a:solidFill>
              <a:latin typeface="Arial" pitchFamily="34" charset="0"/>
              <a:cs typeface="Arial" pitchFamily="34" charset="0"/>
            </a:rPr>
            <a:t>de</a:t>
          </a:r>
          <a:r>
            <a:rPr lang="es-EC" sz="2800" b="1" dirty="0" smtClean="0">
              <a:solidFill>
                <a:srgbClr val="FFC000"/>
              </a:solidFill>
            </a:rPr>
            <a:t> las destrezas motrices básicas en los niños(as) de 8 – 9 años.</a:t>
          </a:r>
          <a:endParaRPr lang="es-EC" sz="2800" b="1" dirty="0">
            <a:solidFill>
              <a:srgbClr val="FFC000"/>
            </a:solidFill>
          </a:endParaRPr>
        </a:p>
      </dgm:t>
    </dgm:pt>
    <dgm:pt modelId="{C421C9A5-6FD9-4EBB-847E-166E8AC52BA0}" type="parTrans" cxnId="{8488C8AE-6D30-437C-8099-F7FB44E1ED17}">
      <dgm:prSet/>
      <dgm:spPr/>
      <dgm:t>
        <a:bodyPr/>
        <a:lstStyle/>
        <a:p>
          <a:endParaRPr lang="es-EC"/>
        </a:p>
      </dgm:t>
    </dgm:pt>
    <dgm:pt modelId="{2CBB3242-3444-465C-8FEB-DAB88E61DF96}" type="sibTrans" cxnId="{8488C8AE-6D30-437C-8099-F7FB44E1ED17}">
      <dgm:prSet/>
      <dgm:spPr/>
      <dgm:t>
        <a:bodyPr/>
        <a:lstStyle/>
        <a:p>
          <a:endParaRPr lang="es-EC"/>
        </a:p>
      </dgm:t>
    </dgm:pt>
    <dgm:pt modelId="{02084855-961A-49C9-B0C7-68F27059AC6C}" type="pres">
      <dgm:prSet presAssocID="{164DB91E-6D87-4447-AF78-39A8740522D3}" presName="Name0" presStyleCnt="0">
        <dgm:presLayoutVars>
          <dgm:dir/>
          <dgm:animLvl val="lvl"/>
          <dgm:resizeHandles val="exact"/>
        </dgm:presLayoutVars>
      </dgm:prSet>
      <dgm:spPr/>
      <dgm:t>
        <a:bodyPr/>
        <a:lstStyle/>
        <a:p>
          <a:endParaRPr lang="es-EC"/>
        </a:p>
      </dgm:t>
    </dgm:pt>
    <dgm:pt modelId="{2883A279-B3E2-4247-BC14-52AE439A6611}" type="pres">
      <dgm:prSet presAssocID="{55617DA6-F066-4751-B18D-7961C6872284}" presName="linNode" presStyleCnt="0"/>
      <dgm:spPr/>
    </dgm:pt>
    <dgm:pt modelId="{226A35E5-DA9C-42E0-86BD-DD4363DA50B4}" type="pres">
      <dgm:prSet presAssocID="{55617DA6-F066-4751-B18D-7961C6872284}" presName="parentText" presStyleLbl="node1" presStyleIdx="0" presStyleCnt="1" custScaleX="277778" custLinFactNeighborX="-2546">
        <dgm:presLayoutVars>
          <dgm:chMax val="1"/>
          <dgm:bulletEnabled val="1"/>
        </dgm:presLayoutVars>
      </dgm:prSet>
      <dgm:spPr/>
      <dgm:t>
        <a:bodyPr/>
        <a:lstStyle/>
        <a:p>
          <a:endParaRPr lang="es-EC"/>
        </a:p>
      </dgm:t>
    </dgm:pt>
  </dgm:ptLst>
  <dgm:cxnLst>
    <dgm:cxn modelId="{B2F26CB4-2147-42AB-92F6-3D925D423D78}" type="presOf" srcId="{55617DA6-F066-4751-B18D-7961C6872284}" destId="{226A35E5-DA9C-42E0-86BD-DD4363DA50B4}" srcOrd="0" destOrd="0" presId="urn:microsoft.com/office/officeart/2005/8/layout/vList5"/>
    <dgm:cxn modelId="{1F933534-AEB2-4715-9187-D89E8A639F08}" type="presOf" srcId="{164DB91E-6D87-4447-AF78-39A8740522D3}" destId="{02084855-961A-49C9-B0C7-68F27059AC6C}" srcOrd="0" destOrd="0" presId="urn:microsoft.com/office/officeart/2005/8/layout/vList5"/>
    <dgm:cxn modelId="{8488C8AE-6D30-437C-8099-F7FB44E1ED17}" srcId="{164DB91E-6D87-4447-AF78-39A8740522D3}" destId="{55617DA6-F066-4751-B18D-7961C6872284}" srcOrd="0" destOrd="0" parTransId="{C421C9A5-6FD9-4EBB-847E-166E8AC52BA0}" sibTransId="{2CBB3242-3444-465C-8FEB-DAB88E61DF96}"/>
    <dgm:cxn modelId="{1A3F67EA-5C8E-4A14-ADB3-5F41A3D38CF2}" type="presParOf" srcId="{02084855-961A-49C9-B0C7-68F27059AC6C}" destId="{2883A279-B3E2-4247-BC14-52AE439A6611}" srcOrd="0" destOrd="0" presId="urn:microsoft.com/office/officeart/2005/8/layout/vList5"/>
    <dgm:cxn modelId="{EFC3B5DE-3906-4EE9-83B6-CBF8EE64C13D}" type="presParOf" srcId="{2883A279-B3E2-4247-BC14-52AE439A6611}" destId="{226A35E5-DA9C-42E0-86BD-DD4363DA50B4}" srcOrd="0"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10B17F-B49D-4459-A921-E6DD59AB9979}"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s-EC"/>
        </a:p>
      </dgm:t>
    </dgm:pt>
    <dgm:pt modelId="{C1071B1C-1BD9-4EF7-A8AC-B4B7B8F92D3D}">
      <dgm:prSet phldrT="[Texto]" custT="1"/>
      <dgm:spPr>
        <a:solidFill>
          <a:schemeClr val="bg1"/>
        </a:solidFill>
      </dgm:spPr>
      <dgm:t>
        <a:bodyPr/>
        <a:lstStyle/>
        <a:p>
          <a:r>
            <a:rPr lang="es-EC" sz="2400" b="1" dirty="0" smtClean="0">
              <a:solidFill>
                <a:srgbClr val="FF0000"/>
              </a:solidFill>
              <a:latin typeface="Century Gothic" pitchFamily="34" charset="0"/>
            </a:rPr>
            <a:t>Según Jean Piaget</a:t>
          </a:r>
          <a:endParaRPr lang="es-EC" sz="2400" b="1" dirty="0">
            <a:solidFill>
              <a:srgbClr val="FF0000"/>
            </a:solidFill>
            <a:latin typeface="Century Gothic" pitchFamily="34" charset="0"/>
          </a:endParaRPr>
        </a:p>
      </dgm:t>
    </dgm:pt>
    <dgm:pt modelId="{DFA98CB6-FACE-4BAE-BC65-A89850EC1045}" type="parTrans" cxnId="{0A7A6E88-479E-417C-90D9-DE9C5460CBC7}">
      <dgm:prSet/>
      <dgm:spPr/>
      <dgm:t>
        <a:bodyPr/>
        <a:lstStyle/>
        <a:p>
          <a:endParaRPr lang="es-EC"/>
        </a:p>
      </dgm:t>
    </dgm:pt>
    <dgm:pt modelId="{7632CC54-EA74-41DA-87EB-45BA042024A8}" type="sibTrans" cxnId="{0A7A6E88-479E-417C-90D9-DE9C5460CBC7}">
      <dgm:prSet/>
      <dgm:spPr/>
      <dgm:t>
        <a:bodyPr/>
        <a:lstStyle/>
        <a:p>
          <a:endParaRPr lang="es-EC"/>
        </a:p>
      </dgm:t>
    </dgm:pt>
    <dgm:pt modelId="{A3B56768-600F-47B7-9D36-4A9CCDCC74EB}">
      <dgm:prSet phldrT="[Texto]" custT="1"/>
      <dgm:spPr>
        <a:solidFill>
          <a:srgbClr val="FFFFCC"/>
        </a:solidFill>
      </dgm:spPr>
      <dgm:t>
        <a:bodyPr/>
        <a:lstStyle/>
        <a:p>
          <a:r>
            <a:rPr lang="es-EC" sz="2400" b="1" dirty="0" err="1" smtClean="0">
              <a:solidFill>
                <a:srgbClr val="FF0000"/>
              </a:solidFill>
              <a:latin typeface="Century Gothic" pitchFamily="34" charset="0"/>
            </a:rPr>
            <a:t>Guy</a:t>
          </a:r>
          <a:r>
            <a:rPr lang="es-EC" sz="2400" b="1" dirty="0" smtClean="0">
              <a:solidFill>
                <a:srgbClr val="FF0000"/>
              </a:solidFill>
              <a:latin typeface="Century Gothic" pitchFamily="34" charset="0"/>
            </a:rPr>
            <a:t> Azemar</a:t>
          </a:r>
          <a:endParaRPr lang="es-EC" sz="2400" b="1" dirty="0">
            <a:solidFill>
              <a:srgbClr val="FF0000"/>
            </a:solidFill>
            <a:latin typeface="Century Gothic" pitchFamily="34" charset="0"/>
          </a:endParaRPr>
        </a:p>
      </dgm:t>
    </dgm:pt>
    <dgm:pt modelId="{8C2E280C-AA92-4FE3-962C-77133B40FCEB}" type="parTrans" cxnId="{4019CF8A-2E64-4C8B-9D1C-C54F9635B3B5}">
      <dgm:prSet/>
      <dgm:spPr/>
      <dgm:t>
        <a:bodyPr/>
        <a:lstStyle/>
        <a:p>
          <a:endParaRPr lang="es-EC"/>
        </a:p>
      </dgm:t>
    </dgm:pt>
    <dgm:pt modelId="{663D346B-7943-49EB-B8B3-9B45E5A1D68C}" type="sibTrans" cxnId="{4019CF8A-2E64-4C8B-9D1C-C54F9635B3B5}">
      <dgm:prSet/>
      <dgm:spPr/>
      <dgm:t>
        <a:bodyPr/>
        <a:lstStyle/>
        <a:p>
          <a:endParaRPr lang="es-EC"/>
        </a:p>
      </dgm:t>
    </dgm:pt>
    <dgm:pt modelId="{A92C286F-35A3-4943-A319-368559763979}">
      <dgm:prSet phldrT="[Texto]" custT="1"/>
      <dgm:spPr>
        <a:solidFill>
          <a:schemeClr val="bg1"/>
        </a:solidFill>
      </dgm:spPr>
      <dgm:t>
        <a:bodyPr/>
        <a:lstStyle/>
        <a:p>
          <a:r>
            <a:rPr lang="es-EC" sz="2400" b="1" dirty="0" smtClean="0">
              <a:solidFill>
                <a:srgbClr val="FF0000"/>
              </a:solidFill>
              <a:latin typeface="Century Gothic" pitchFamily="34" charset="0"/>
            </a:rPr>
            <a:t>Vito Da Fonseca</a:t>
          </a:r>
          <a:endParaRPr lang="es-EC" sz="2400" b="1" dirty="0">
            <a:solidFill>
              <a:srgbClr val="FF0000"/>
            </a:solidFill>
            <a:latin typeface="Century Gothic" pitchFamily="34" charset="0"/>
          </a:endParaRPr>
        </a:p>
      </dgm:t>
    </dgm:pt>
    <dgm:pt modelId="{46547E07-4B0B-4B96-89E6-E0359878C1D2}" type="parTrans" cxnId="{32729F71-9F34-4E42-8B9B-B2EB1D19E024}">
      <dgm:prSet/>
      <dgm:spPr/>
      <dgm:t>
        <a:bodyPr/>
        <a:lstStyle/>
        <a:p>
          <a:endParaRPr lang="es-EC"/>
        </a:p>
      </dgm:t>
    </dgm:pt>
    <dgm:pt modelId="{1D8E3642-1DA3-43DC-9D6B-F154A0127596}" type="sibTrans" cxnId="{32729F71-9F34-4E42-8B9B-B2EB1D19E024}">
      <dgm:prSet/>
      <dgm:spPr/>
      <dgm:t>
        <a:bodyPr/>
        <a:lstStyle/>
        <a:p>
          <a:endParaRPr lang="es-EC"/>
        </a:p>
      </dgm:t>
    </dgm:pt>
    <dgm:pt modelId="{02DF14EE-F1F3-43DF-A57F-64D5F3519C0C}">
      <dgm:prSet phldrT="[Texto]" custT="1"/>
      <dgm:spPr>
        <a:solidFill>
          <a:srgbClr val="FFFFCC"/>
        </a:solidFill>
      </dgm:spPr>
      <dgm:t>
        <a:bodyPr/>
        <a:lstStyle/>
        <a:p>
          <a:r>
            <a:rPr lang="es-EC" sz="2400" b="1" dirty="0" smtClean="0">
              <a:solidFill>
                <a:srgbClr val="FF0000"/>
              </a:solidFill>
              <a:latin typeface="Century Gothic" pitchFamily="34" charset="0"/>
            </a:rPr>
            <a:t>David </a:t>
          </a:r>
          <a:r>
            <a:rPr lang="es-EC" sz="2400" b="1" dirty="0" err="1" smtClean="0">
              <a:solidFill>
                <a:srgbClr val="FF0000"/>
              </a:solidFill>
              <a:latin typeface="Century Gothic" pitchFamily="34" charset="0"/>
            </a:rPr>
            <a:t>Gallahue</a:t>
          </a:r>
          <a:endParaRPr lang="es-EC" sz="2400" b="1" dirty="0">
            <a:solidFill>
              <a:srgbClr val="FF0000"/>
            </a:solidFill>
            <a:latin typeface="Century Gothic" pitchFamily="34" charset="0"/>
          </a:endParaRPr>
        </a:p>
      </dgm:t>
    </dgm:pt>
    <dgm:pt modelId="{AD3AA96A-E4E1-412F-BC19-8A2C59AAA691}" type="parTrans" cxnId="{029D26A0-8846-43D3-954E-8E6F681F12F9}">
      <dgm:prSet/>
      <dgm:spPr/>
      <dgm:t>
        <a:bodyPr/>
        <a:lstStyle/>
        <a:p>
          <a:endParaRPr lang="es-EC"/>
        </a:p>
      </dgm:t>
    </dgm:pt>
    <dgm:pt modelId="{5FDBB84E-6C40-4603-A0F0-53F8300D20F7}" type="sibTrans" cxnId="{029D26A0-8846-43D3-954E-8E6F681F12F9}">
      <dgm:prSet/>
      <dgm:spPr/>
      <dgm:t>
        <a:bodyPr/>
        <a:lstStyle/>
        <a:p>
          <a:endParaRPr lang="es-EC"/>
        </a:p>
      </dgm:t>
    </dgm:pt>
    <dgm:pt modelId="{558053E0-6067-4E61-AE30-04345EEB65A1}">
      <dgm:prSet custT="1">
        <dgm:style>
          <a:lnRef idx="3">
            <a:schemeClr val="lt1"/>
          </a:lnRef>
          <a:fillRef idx="1">
            <a:schemeClr val="accent2"/>
          </a:fillRef>
          <a:effectRef idx="1">
            <a:schemeClr val="accent2"/>
          </a:effectRef>
          <a:fontRef idx="minor">
            <a:schemeClr val="lt1"/>
          </a:fontRef>
        </dgm:style>
      </dgm:prSet>
      <dgm:spPr/>
      <dgm:t>
        <a:bodyPr/>
        <a:lstStyle/>
        <a:p>
          <a:pPr algn="l"/>
          <a:r>
            <a:rPr lang="es-EC" sz="1400" b="1" dirty="0" smtClean="0">
              <a:latin typeface="Century Gothic" pitchFamily="34" charset="0"/>
            </a:rPr>
            <a:t>Período de Operaciones Concretas. Desde los 7 a los 11 años. La aparición del pensamiento abstracto predispone al niño para la realización de operaciones lógicas elementales </a:t>
          </a:r>
          <a:endParaRPr lang="es-EC" sz="1400" b="1" dirty="0">
            <a:latin typeface="Century Gothic" pitchFamily="34" charset="0"/>
          </a:endParaRPr>
        </a:p>
      </dgm:t>
    </dgm:pt>
    <dgm:pt modelId="{81FC9A6D-7A5C-4780-A41C-251F16F791E9}" type="parTrans" cxnId="{889CC2E9-891E-4749-AD24-5E5740A51AFF}">
      <dgm:prSet/>
      <dgm:spPr/>
      <dgm:t>
        <a:bodyPr/>
        <a:lstStyle/>
        <a:p>
          <a:endParaRPr lang="es-EC"/>
        </a:p>
      </dgm:t>
    </dgm:pt>
    <dgm:pt modelId="{03B64ED5-0834-4947-A847-661FAB49D1EE}" type="sibTrans" cxnId="{889CC2E9-891E-4749-AD24-5E5740A51AFF}">
      <dgm:prSet/>
      <dgm:spPr/>
      <dgm:t>
        <a:bodyPr/>
        <a:lstStyle/>
        <a:p>
          <a:endParaRPr lang="es-EC"/>
        </a:p>
      </dgm:t>
    </dgm:pt>
    <dgm:pt modelId="{AD9153D3-AF39-460F-B494-57906D65E5E1}">
      <dgm:prSet custT="1">
        <dgm:style>
          <a:lnRef idx="3">
            <a:schemeClr val="lt1"/>
          </a:lnRef>
          <a:fillRef idx="1">
            <a:schemeClr val="accent2"/>
          </a:fillRef>
          <a:effectRef idx="1">
            <a:schemeClr val="accent2"/>
          </a:effectRef>
          <a:fontRef idx="minor">
            <a:schemeClr val="lt1"/>
          </a:fontRef>
        </dgm:style>
      </dgm:prSet>
      <dgm:spPr/>
      <dgm:t>
        <a:bodyPr/>
        <a:lstStyle/>
        <a:p>
          <a:pPr algn="l"/>
          <a:r>
            <a:rPr lang="es-EC" sz="1400" b="1" dirty="0" smtClean="0">
              <a:latin typeface="Century Gothic" pitchFamily="34" charset="0"/>
            </a:rPr>
            <a:t>Etapa.  Periodo comprendido  7 y 10 años el movimiento ilustra el pleno empleo de la guía visual. A partir de los 9-10 años la maduración del niño, le permite aumentar sus performances motrices.</a:t>
          </a:r>
          <a:endParaRPr lang="es-EC" sz="1400" b="1" dirty="0">
            <a:latin typeface="Century Gothic" pitchFamily="34" charset="0"/>
          </a:endParaRPr>
        </a:p>
      </dgm:t>
    </dgm:pt>
    <dgm:pt modelId="{151477AD-A6BF-450F-BA66-7ABC587594DB}" type="parTrans" cxnId="{DA16AE35-470B-4852-8A9B-9FF1C37768DC}">
      <dgm:prSet/>
      <dgm:spPr/>
      <dgm:t>
        <a:bodyPr/>
        <a:lstStyle/>
        <a:p>
          <a:endParaRPr lang="es-EC"/>
        </a:p>
      </dgm:t>
    </dgm:pt>
    <dgm:pt modelId="{7D5DB5B4-A54F-4324-966D-135F617CA672}" type="sibTrans" cxnId="{DA16AE35-470B-4852-8A9B-9FF1C37768DC}">
      <dgm:prSet/>
      <dgm:spPr/>
      <dgm:t>
        <a:bodyPr/>
        <a:lstStyle/>
        <a:p>
          <a:endParaRPr lang="es-EC"/>
        </a:p>
      </dgm:t>
    </dgm:pt>
    <dgm:pt modelId="{2CFFC66D-BAA8-4EDF-946C-6D9348E447D3}">
      <dgm:prSet custT="1">
        <dgm:style>
          <a:lnRef idx="3">
            <a:schemeClr val="lt1"/>
          </a:lnRef>
          <a:fillRef idx="1">
            <a:schemeClr val="accent2"/>
          </a:fillRef>
          <a:effectRef idx="1">
            <a:schemeClr val="accent2"/>
          </a:effectRef>
          <a:fontRef idx="minor">
            <a:schemeClr val="lt1"/>
          </a:fontRef>
        </dgm:style>
      </dgm:prSet>
      <dgm:spPr/>
      <dgm:t>
        <a:bodyPr/>
        <a:lstStyle/>
        <a:p>
          <a:pPr algn="l"/>
          <a:r>
            <a:rPr lang="es-EC" sz="1400" b="1" dirty="0" smtClean="0">
              <a:latin typeface="Century Gothic" pitchFamily="34" charset="0"/>
            </a:rPr>
            <a:t>Inteligencia Perceptivo motriz.  Entre los 6 y 12 años. Está relacionada con la lateralidad, orientación en el espacio y en el tiempo y la noción del cuerpo.</a:t>
          </a:r>
          <a:endParaRPr lang="es-EC" sz="1400" b="1" dirty="0">
            <a:latin typeface="Century Gothic" pitchFamily="34" charset="0"/>
          </a:endParaRPr>
        </a:p>
      </dgm:t>
    </dgm:pt>
    <dgm:pt modelId="{8B4FAFC3-9784-47FA-B410-58720D283BED}" type="parTrans" cxnId="{1302C029-B05A-4B93-B12B-8613AC9112E5}">
      <dgm:prSet/>
      <dgm:spPr/>
      <dgm:t>
        <a:bodyPr/>
        <a:lstStyle/>
        <a:p>
          <a:endParaRPr lang="es-EC"/>
        </a:p>
      </dgm:t>
    </dgm:pt>
    <dgm:pt modelId="{DC0665EB-BA7A-4F1A-9188-CD4D65E829A9}" type="sibTrans" cxnId="{1302C029-B05A-4B93-B12B-8613AC9112E5}">
      <dgm:prSet/>
      <dgm:spPr/>
      <dgm:t>
        <a:bodyPr/>
        <a:lstStyle/>
        <a:p>
          <a:endParaRPr lang="es-EC"/>
        </a:p>
      </dgm:t>
    </dgm:pt>
    <dgm:pt modelId="{255FC606-A3F0-443A-88CB-EDE8F371AEA2}">
      <dgm:prSet custT="1">
        <dgm:style>
          <a:lnRef idx="3">
            <a:schemeClr val="lt1"/>
          </a:lnRef>
          <a:fillRef idx="1">
            <a:schemeClr val="accent2"/>
          </a:fillRef>
          <a:effectRef idx="1">
            <a:schemeClr val="accent2"/>
          </a:effectRef>
          <a:fontRef idx="minor">
            <a:schemeClr val="lt1"/>
          </a:fontRef>
        </dgm:style>
      </dgm:prSet>
      <dgm:spPr/>
      <dgm:t>
        <a:bodyPr/>
        <a:lstStyle/>
        <a:p>
          <a:pPr algn="l"/>
          <a:r>
            <a:rPr lang="es-EC" sz="1600" b="1" dirty="0" smtClean="0">
              <a:latin typeface="Century Gothic" pitchFamily="34" charset="0"/>
            </a:rPr>
            <a:t>Fase de Destrezas Motrices Específicas.  En este periodo mejora el rendimiento motor. Adquiridas en la fases anteriores.</a:t>
          </a:r>
          <a:endParaRPr lang="es-EC" sz="1400" b="1" dirty="0">
            <a:latin typeface="Century Gothic" pitchFamily="34" charset="0"/>
          </a:endParaRPr>
        </a:p>
      </dgm:t>
    </dgm:pt>
    <dgm:pt modelId="{A0CA2385-D44E-40A0-BB95-EFC0DB6B74D4}" type="parTrans" cxnId="{B62859CB-7D0D-4F58-815E-139EB1F4F033}">
      <dgm:prSet/>
      <dgm:spPr/>
      <dgm:t>
        <a:bodyPr/>
        <a:lstStyle/>
        <a:p>
          <a:endParaRPr lang="es-EC"/>
        </a:p>
      </dgm:t>
    </dgm:pt>
    <dgm:pt modelId="{1C64CE4E-6D5E-4014-AF32-61A6C1D78801}" type="sibTrans" cxnId="{B62859CB-7D0D-4F58-815E-139EB1F4F033}">
      <dgm:prSet/>
      <dgm:spPr/>
      <dgm:t>
        <a:bodyPr/>
        <a:lstStyle/>
        <a:p>
          <a:endParaRPr lang="es-EC"/>
        </a:p>
      </dgm:t>
    </dgm:pt>
    <dgm:pt modelId="{3DD2CE23-86DE-4F46-B9A6-502DB6E209F2}" type="pres">
      <dgm:prSet presAssocID="{0210B17F-B49D-4459-A921-E6DD59AB9979}" presName="theList" presStyleCnt="0">
        <dgm:presLayoutVars>
          <dgm:dir/>
          <dgm:animLvl val="lvl"/>
          <dgm:resizeHandles val="exact"/>
        </dgm:presLayoutVars>
      </dgm:prSet>
      <dgm:spPr/>
      <dgm:t>
        <a:bodyPr/>
        <a:lstStyle/>
        <a:p>
          <a:endParaRPr lang="es-EC"/>
        </a:p>
      </dgm:t>
    </dgm:pt>
    <dgm:pt modelId="{A9067B6C-A4BD-48CB-8D3E-A48D534D2DB4}" type="pres">
      <dgm:prSet presAssocID="{C1071B1C-1BD9-4EF7-A8AC-B4B7B8F92D3D}" presName="compNode" presStyleCnt="0"/>
      <dgm:spPr/>
    </dgm:pt>
    <dgm:pt modelId="{DE79138E-134C-477E-BC33-2ADD6866AED8}" type="pres">
      <dgm:prSet presAssocID="{C1071B1C-1BD9-4EF7-A8AC-B4B7B8F92D3D}" presName="aNode" presStyleLbl="bgShp" presStyleIdx="0" presStyleCnt="4"/>
      <dgm:spPr/>
      <dgm:t>
        <a:bodyPr/>
        <a:lstStyle/>
        <a:p>
          <a:endParaRPr lang="es-EC"/>
        </a:p>
      </dgm:t>
    </dgm:pt>
    <dgm:pt modelId="{326F0BD0-1941-435E-9E07-4753DAFC48D0}" type="pres">
      <dgm:prSet presAssocID="{C1071B1C-1BD9-4EF7-A8AC-B4B7B8F92D3D}" presName="textNode" presStyleLbl="bgShp" presStyleIdx="0" presStyleCnt="4"/>
      <dgm:spPr/>
      <dgm:t>
        <a:bodyPr/>
        <a:lstStyle/>
        <a:p>
          <a:endParaRPr lang="es-EC"/>
        </a:p>
      </dgm:t>
    </dgm:pt>
    <dgm:pt modelId="{534B6454-6E28-45D9-A045-FCAC394D254F}" type="pres">
      <dgm:prSet presAssocID="{C1071B1C-1BD9-4EF7-A8AC-B4B7B8F92D3D}" presName="compChildNode" presStyleCnt="0"/>
      <dgm:spPr/>
    </dgm:pt>
    <dgm:pt modelId="{807C43DB-98D1-4BCB-A36F-96E904251D76}" type="pres">
      <dgm:prSet presAssocID="{C1071B1C-1BD9-4EF7-A8AC-B4B7B8F92D3D}" presName="theInnerList" presStyleCnt="0"/>
      <dgm:spPr/>
    </dgm:pt>
    <dgm:pt modelId="{927E8298-8548-490A-8C11-5E6163CA472E}" type="pres">
      <dgm:prSet presAssocID="{558053E0-6067-4E61-AE30-04345EEB65A1}" presName="childNode" presStyleLbl="node1" presStyleIdx="0" presStyleCnt="4" custScaleY="135635">
        <dgm:presLayoutVars>
          <dgm:bulletEnabled val="1"/>
        </dgm:presLayoutVars>
      </dgm:prSet>
      <dgm:spPr/>
      <dgm:t>
        <a:bodyPr/>
        <a:lstStyle/>
        <a:p>
          <a:endParaRPr lang="es-EC"/>
        </a:p>
      </dgm:t>
    </dgm:pt>
    <dgm:pt modelId="{120DA64D-9A23-4EC8-9DB9-766E071C4516}" type="pres">
      <dgm:prSet presAssocID="{C1071B1C-1BD9-4EF7-A8AC-B4B7B8F92D3D}" presName="aSpace" presStyleCnt="0"/>
      <dgm:spPr/>
    </dgm:pt>
    <dgm:pt modelId="{32221169-5C49-4B22-998E-A7004B070899}" type="pres">
      <dgm:prSet presAssocID="{A3B56768-600F-47B7-9D36-4A9CCDCC74EB}" presName="compNode" presStyleCnt="0"/>
      <dgm:spPr/>
    </dgm:pt>
    <dgm:pt modelId="{D793E5C0-344D-415A-A84B-EA5C40B6B5CF}" type="pres">
      <dgm:prSet presAssocID="{A3B56768-600F-47B7-9D36-4A9CCDCC74EB}" presName="aNode" presStyleLbl="bgShp" presStyleIdx="1" presStyleCnt="4" custLinFactNeighborY="1384"/>
      <dgm:spPr/>
      <dgm:t>
        <a:bodyPr/>
        <a:lstStyle/>
        <a:p>
          <a:endParaRPr lang="es-EC"/>
        </a:p>
      </dgm:t>
    </dgm:pt>
    <dgm:pt modelId="{FF8967B4-F5B9-47AA-8583-D61252322AC1}" type="pres">
      <dgm:prSet presAssocID="{A3B56768-600F-47B7-9D36-4A9CCDCC74EB}" presName="textNode" presStyleLbl="bgShp" presStyleIdx="1" presStyleCnt="4"/>
      <dgm:spPr/>
      <dgm:t>
        <a:bodyPr/>
        <a:lstStyle/>
        <a:p>
          <a:endParaRPr lang="es-EC"/>
        </a:p>
      </dgm:t>
    </dgm:pt>
    <dgm:pt modelId="{34644206-D089-4765-A131-93F6A3512D58}" type="pres">
      <dgm:prSet presAssocID="{A3B56768-600F-47B7-9D36-4A9CCDCC74EB}" presName="compChildNode" presStyleCnt="0"/>
      <dgm:spPr/>
    </dgm:pt>
    <dgm:pt modelId="{EDC17F87-6643-41A6-8E7A-DE6046876BBB}" type="pres">
      <dgm:prSet presAssocID="{A3B56768-600F-47B7-9D36-4A9CCDCC74EB}" presName="theInnerList" presStyleCnt="0"/>
      <dgm:spPr/>
    </dgm:pt>
    <dgm:pt modelId="{0DD52A15-E071-4638-860B-D48DBCD889B9}" type="pres">
      <dgm:prSet presAssocID="{AD9153D3-AF39-460F-B494-57906D65E5E1}" presName="childNode" presStyleLbl="node1" presStyleIdx="1" presStyleCnt="4" custScaleY="111944">
        <dgm:presLayoutVars>
          <dgm:bulletEnabled val="1"/>
        </dgm:presLayoutVars>
      </dgm:prSet>
      <dgm:spPr/>
      <dgm:t>
        <a:bodyPr/>
        <a:lstStyle/>
        <a:p>
          <a:endParaRPr lang="es-EC"/>
        </a:p>
      </dgm:t>
    </dgm:pt>
    <dgm:pt modelId="{2A24FE79-05D2-4F42-BC2E-322EE7D7C079}" type="pres">
      <dgm:prSet presAssocID="{A3B56768-600F-47B7-9D36-4A9CCDCC74EB}" presName="aSpace" presStyleCnt="0"/>
      <dgm:spPr/>
    </dgm:pt>
    <dgm:pt modelId="{DADC8AD8-23EE-4147-A5B0-C2CBB6C6AF87}" type="pres">
      <dgm:prSet presAssocID="{A92C286F-35A3-4943-A319-368559763979}" presName="compNode" presStyleCnt="0"/>
      <dgm:spPr/>
    </dgm:pt>
    <dgm:pt modelId="{216D7B9C-D528-4228-A1DB-F4B38ABFE0F6}" type="pres">
      <dgm:prSet presAssocID="{A92C286F-35A3-4943-A319-368559763979}" presName="aNode" presStyleLbl="bgShp" presStyleIdx="2" presStyleCnt="4" custScaleX="99711" custLinFactNeighborY="1384"/>
      <dgm:spPr/>
      <dgm:t>
        <a:bodyPr/>
        <a:lstStyle/>
        <a:p>
          <a:endParaRPr lang="es-EC"/>
        </a:p>
      </dgm:t>
    </dgm:pt>
    <dgm:pt modelId="{F2907319-F9F7-40D4-9FE6-4B33D5E5C18B}" type="pres">
      <dgm:prSet presAssocID="{A92C286F-35A3-4943-A319-368559763979}" presName="textNode" presStyleLbl="bgShp" presStyleIdx="2" presStyleCnt="4"/>
      <dgm:spPr/>
      <dgm:t>
        <a:bodyPr/>
        <a:lstStyle/>
        <a:p>
          <a:endParaRPr lang="es-EC"/>
        </a:p>
      </dgm:t>
    </dgm:pt>
    <dgm:pt modelId="{A3A75A95-937B-42E5-8EC8-796689A7A892}" type="pres">
      <dgm:prSet presAssocID="{A92C286F-35A3-4943-A319-368559763979}" presName="compChildNode" presStyleCnt="0"/>
      <dgm:spPr/>
    </dgm:pt>
    <dgm:pt modelId="{D6D2C4A2-3BC9-4C6B-9849-3E044CDC1B2C}" type="pres">
      <dgm:prSet presAssocID="{A92C286F-35A3-4943-A319-368559763979}" presName="theInnerList" presStyleCnt="0"/>
      <dgm:spPr/>
    </dgm:pt>
    <dgm:pt modelId="{8F4AA8F5-4D76-48CC-BCEF-15D3B0451D7A}" type="pres">
      <dgm:prSet presAssocID="{2CFFC66D-BAA8-4EDF-946C-6D9348E447D3}" presName="childNode" presStyleLbl="node1" presStyleIdx="2" presStyleCnt="4" custScaleY="107205">
        <dgm:presLayoutVars>
          <dgm:bulletEnabled val="1"/>
        </dgm:presLayoutVars>
      </dgm:prSet>
      <dgm:spPr/>
      <dgm:t>
        <a:bodyPr/>
        <a:lstStyle/>
        <a:p>
          <a:endParaRPr lang="es-EC"/>
        </a:p>
      </dgm:t>
    </dgm:pt>
    <dgm:pt modelId="{C13714D2-1185-465C-A5CA-82555FDFDAF8}" type="pres">
      <dgm:prSet presAssocID="{A92C286F-35A3-4943-A319-368559763979}" presName="aSpace" presStyleCnt="0"/>
      <dgm:spPr/>
    </dgm:pt>
    <dgm:pt modelId="{86C10092-7EB5-4007-AFE7-B1502F8E251F}" type="pres">
      <dgm:prSet presAssocID="{02DF14EE-F1F3-43DF-A57F-64D5F3519C0C}" presName="compNode" presStyleCnt="0"/>
      <dgm:spPr/>
    </dgm:pt>
    <dgm:pt modelId="{39961A35-7A27-48EB-8AB3-B68924FA7380}" type="pres">
      <dgm:prSet presAssocID="{02DF14EE-F1F3-43DF-A57F-64D5F3519C0C}" presName="aNode" presStyleLbl="bgShp" presStyleIdx="3" presStyleCnt="4" custLinFactNeighborY="1384"/>
      <dgm:spPr/>
      <dgm:t>
        <a:bodyPr/>
        <a:lstStyle/>
        <a:p>
          <a:endParaRPr lang="es-EC"/>
        </a:p>
      </dgm:t>
    </dgm:pt>
    <dgm:pt modelId="{53FDE545-48F1-4B5A-817A-5C803C5161E9}" type="pres">
      <dgm:prSet presAssocID="{02DF14EE-F1F3-43DF-A57F-64D5F3519C0C}" presName="textNode" presStyleLbl="bgShp" presStyleIdx="3" presStyleCnt="4"/>
      <dgm:spPr/>
      <dgm:t>
        <a:bodyPr/>
        <a:lstStyle/>
        <a:p>
          <a:endParaRPr lang="es-EC"/>
        </a:p>
      </dgm:t>
    </dgm:pt>
    <dgm:pt modelId="{D8E5ADDD-BDFD-4F39-9CB4-F4B1A003BFB6}" type="pres">
      <dgm:prSet presAssocID="{02DF14EE-F1F3-43DF-A57F-64D5F3519C0C}" presName="compChildNode" presStyleCnt="0"/>
      <dgm:spPr/>
    </dgm:pt>
    <dgm:pt modelId="{0F6A6D2F-C688-4E44-B3FA-381D97CE4033}" type="pres">
      <dgm:prSet presAssocID="{02DF14EE-F1F3-43DF-A57F-64D5F3519C0C}" presName="theInnerList" presStyleCnt="0"/>
      <dgm:spPr/>
    </dgm:pt>
    <dgm:pt modelId="{CB0483FB-02F5-4B85-85F3-350EF1E679B2}" type="pres">
      <dgm:prSet presAssocID="{255FC606-A3F0-443A-88CB-EDE8F371AEA2}" presName="childNode" presStyleLbl="node1" presStyleIdx="3" presStyleCnt="4" custScaleY="107205">
        <dgm:presLayoutVars>
          <dgm:bulletEnabled val="1"/>
        </dgm:presLayoutVars>
      </dgm:prSet>
      <dgm:spPr/>
      <dgm:t>
        <a:bodyPr/>
        <a:lstStyle/>
        <a:p>
          <a:endParaRPr lang="es-EC"/>
        </a:p>
      </dgm:t>
    </dgm:pt>
  </dgm:ptLst>
  <dgm:cxnLst>
    <dgm:cxn modelId="{E06C5859-F369-4366-91BC-94356802EAF3}" type="presOf" srcId="{2CFFC66D-BAA8-4EDF-946C-6D9348E447D3}" destId="{8F4AA8F5-4D76-48CC-BCEF-15D3B0451D7A}" srcOrd="0" destOrd="0" presId="urn:microsoft.com/office/officeart/2005/8/layout/lProcess2"/>
    <dgm:cxn modelId="{2CC7B1B7-E6E1-4C73-B54E-61EC14D984F4}" type="presOf" srcId="{A92C286F-35A3-4943-A319-368559763979}" destId="{216D7B9C-D528-4228-A1DB-F4B38ABFE0F6}" srcOrd="0" destOrd="0" presId="urn:microsoft.com/office/officeart/2005/8/layout/lProcess2"/>
    <dgm:cxn modelId="{B62859CB-7D0D-4F58-815E-139EB1F4F033}" srcId="{02DF14EE-F1F3-43DF-A57F-64D5F3519C0C}" destId="{255FC606-A3F0-443A-88CB-EDE8F371AEA2}" srcOrd="0" destOrd="0" parTransId="{A0CA2385-D44E-40A0-BB95-EFC0DB6B74D4}" sibTransId="{1C64CE4E-6D5E-4014-AF32-61A6C1D78801}"/>
    <dgm:cxn modelId="{DA16AE35-470B-4852-8A9B-9FF1C37768DC}" srcId="{A3B56768-600F-47B7-9D36-4A9CCDCC74EB}" destId="{AD9153D3-AF39-460F-B494-57906D65E5E1}" srcOrd="0" destOrd="0" parTransId="{151477AD-A6BF-450F-BA66-7ABC587594DB}" sibTransId="{7D5DB5B4-A54F-4324-966D-135F617CA672}"/>
    <dgm:cxn modelId="{11839689-BC54-46E6-98D6-0262A48175CF}" type="presOf" srcId="{C1071B1C-1BD9-4EF7-A8AC-B4B7B8F92D3D}" destId="{DE79138E-134C-477E-BC33-2ADD6866AED8}" srcOrd="0" destOrd="0" presId="urn:microsoft.com/office/officeart/2005/8/layout/lProcess2"/>
    <dgm:cxn modelId="{F9D21938-452D-480C-A4AD-37DEEA01D4ED}" type="presOf" srcId="{A3B56768-600F-47B7-9D36-4A9CCDCC74EB}" destId="{D793E5C0-344D-415A-A84B-EA5C40B6B5CF}" srcOrd="0" destOrd="0" presId="urn:microsoft.com/office/officeart/2005/8/layout/lProcess2"/>
    <dgm:cxn modelId="{3F4C344A-4919-4098-B0FF-8CAFF26AAF8A}" type="presOf" srcId="{A3B56768-600F-47B7-9D36-4A9CCDCC74EB}" destId="{FF8967B4-F5B9-47AA-8583-D61252322AC1}" srcOrd="1" destOrd="0" presId="urn:microsoft.com/office/officeart/2005/8/layout/lProcess2"/>
    <dgm:cxn modelId="{74EA19B7-7A2E-405B-A822-0F9D27D43CF0}" type="presOf" srcId="{558053E0-6067-4E61-AE30-04345EEB65A1}" destId="{927E8298-8548-490A-8C11-5E6163CA472E}" srcOrd="0" destOrd="0" presId="urn:microsoft.com/office/officeart/2005/8/layout/lProcess2"/>
    <dgm:cxn modelId="{889CC2E9-891E-4749-AD24-5E5740A51AFF}" srcId="{C1071B1C-1BD9-4EF7-A8AC-B4B7B8F92D3D}" destId="{558053E0-6067-4E61-AE30-04345EEB65A1}" srcOrd="0" destOrd="0" parTransId="{81FC9A6D-7A5C-4780-A41C-251F16F791E9}" sibTransId="{03B64ED5-0834-4947-A847-661FAB49D1EE}"/>
    <dgm:cxn modelId="{1302C029-B05A-4B93-B12B-8613AC9112E5}" srcId="{A92C286F-35A3-4943-A319-368559763979}" destId="{2CFFC66D-BAA8-4EDF-946C-6D9348E447D3}" srcOrd="0" destOrd="0" parTransId="{8B4FAFC3-9784-47FA-B410-58720D283BED}" sibTransId="{DC0665EB-BA7A-4F1A-9188-CD4D65E829A9}"/>
    <dgm:cxn modelId="{CBC808F2-EE54-45C5-8F1A-99EE13F62165}" type="presOf" srcId="{A92C286F-35A3-4943-A319-368559763979}" destId="{F2907319-F9F7-40D4-9FE6-4B33D5E5C18B}" srcOrd="1" destOrd="0" presId="urn:microsoft.com/office/officeart/2005/8/layout/lProcess2"/>
    <dgm:cxn modelId="{C181EFBE-FE02-4955-906C-232AD00F7A41}" type="presOf" srcId="{02DF14EE-F1F3-43DF-A57F-64D5F3519C0C}" destId="{53FDE545-48F1-4B5A-817A-5C803C5161E9}" srcOrd="1" destOrd="0" presId="urn:microsoft.com/office/officeart/2005/8/layout/lProcess2"/>
    <dgm:cxn modelId="{B349B02D-E678-4FC5-9D19-6882431F0327}" type="presOf" srcId="{C1071B1C-1BD9-4EF7-A8AC-B4B7B8F92D3D}" destId="{326F0BD0-1941-435E-9E07-4753DAFC48D0}" srcOrd="1" destOrd="0" presId="urn:microsoft.com/office/officeart/2005/8/layout/lProcess2"/>
    <dgm:cxn modelId="{029D26A0-8846-43D3-954E-8E6F681F12F9}" srcId="{0210B17F-B49D-4459-A921-E6DD59AB9979}" destId="{02DF14EE-F1F3-43DF-A57F-64D5F3519C0C}" srcOrd="3" destOrd="0" parTransId="{AD3AA96A-E4E1-412F-BC19-8A2C59AAA691}" sibTransId="{5FDBB84E-6C40-4603-A0F0-53F8300D20F7}"/>
    <dgm:cxn modelId="{74F91BCF-5F42-44B5-8D06-8E2B48F04FDC}" type="presOf" srcId="{0210B17F-B49D-4459-A921-E6DD59AB9979}" destId="{3DD2CE23-86DE-4F46-B9A6-502DB6E209F2}" srcOrd="0" destOrd="0" presId="urn:microsoft.com/office/officeart/2005/8/layout/lProcess2"/>
    <dgm:cxn modelId="{32729F71-9F34-4E42-8B9B-B2EB1D19E024}" srcId="{0210B17F-B49D-4459-A921-E6DD59AB9979}" destId="{A92C286F-35A3-4943-A319-368559763979}" srcOrd="2" destOrd="0" parTransId="{46547E07-4B0B-4B96-89E6-E0359878C1D2}" sibTransId="{1D8E3642-1DA3-43DC-9D6B-F154A0127596}"/>
    <dgm:cxn modelId="{4019CF8A-2E64-4C8B-9D1C-C54F9635B3B5}" srcId="{0210B17F-B49D-4459-A921-E6DD59AB9979}" destId="{A3B56768-600F-47B7-9D36-4A9CCDCC74EB}" srcOrd="1" destOrd="0" parTransId="{8C2E280C-AA92-4FE3-962C-77133B40FCEB}" sibTransId="{663D346B-7943-49EB-B8B3-9B45E5A1D68C}"/>
    <dgm:cxn modelId="{B07E1D98-EE2B-4993-A55D-0E18C5AD8357}" type="presOf" srcId="{AD9153D3-AF39-460F-B494-57906D65E5E1}" destId="{0DD52A15-E071-4638-860B-D48DBCD889B9}" srcOrd="0" destOrd="0" presId="urn:microsoft.com/office/officeart/2005/8/layout/lProcess2"/>
    <dgm:cxn modelId="{0A7A6E88-479E-417C-90D9-DE9C5460CBC7}" srcId="{0210B17F-B49D-4459-A921-E6DD59AB9979}" destId="{C1071B1C-1BD9-4EF7-A8AC-B4B7B8F92D3D}" srcOrd="0" destOrd="0" parTransId="{DFA98CB6-FACE-4BAE-BC65-A89850EC1045}" sibTransId="{7632CC54-EA74-41DA-87EB-45BA042024A8}"/>
    <dgm:cxn modelId="{58DE0BD5-C495-467D-9634-F6D4519780CC}" type="presOf" srcId="{02DF14EE-F1F3-43DF-A57F-64D5F3519C0C}" destId="{39961A35-7A27-48EB-8AB3-B68924FA7380}" srcOrd="0" destOrd="0" presId="urn:microsoft.com/office/officeart/2005/8/layout/lProcess2"/>
    <dgm:cxn modelId="{0675B025-DB85-486A-822A-D83127E6597A}" type="presOf" srcId="{255FC606-A3F0-443A-88CB-EDE8F371AEA2}" destId="{CB0483FB-02F5-4B85-85F3-350EF1E679B2}" srcOrd="0" destOrd="0" presId="urn:microsoft.com/office/officeart/2005/8/layout/lProcess2"/>
    <dgm:cxn modelId="{7485DFDB-4974-41B5-92DF-86C27D3B0F40}" type="presParOf" srcId="{3DD2CE23-86DE-4F46-B9A6-502DB6E209F2}" destId="{A9067B6C-A4BD-48CB-8D3E-A48D534D2DB4}" srcOrd="0" destOrd="0" presId="urn:microsoft.com/office/officeart/2005/8/layout/lProcess2"/>
    <dgm:cxn modelId="{25F53DC4-D134-4319-9FFE-0833C76D7939}" type="presParOf" srcId="{A9067B6C-A4BD-48CB-8D3E-A48D534D2DB4}" destId="{DE79138E-134C-477E-BC33-2ADD6866AED8}" srcOrd="0" destOrd="0" presId="urn:microsoft.com/office/officeart/2005/8/layout/lProcess2"/>
    <dgm:cxn modelId="{BB7DA18E-A8AA-4FC0-9120-2A50419CD9C7}" type="presParOf" srcId="{A9067B6C-A4BD-48CB-8D3E-A48D534D2DB4}" destId="{326F0BD0-1941-435E-9E07-4753DAFC48D0}" srcOrd="1" destOrd="0" presId="urn:microsoft.com/office/officeart/2005/8/layout/lProcess2"/>
    <dgm:cxn modelId="{7D78D105-8A7E-48D9-B153-558DE3153518}" type="presParOf" srcId="{A9067B6C-A4BD-48CB-8D3E-A48D534D2DB4}" destId="{534B6454-6E28-45D9-A045-FCAC394D254F}" srcOrd="2" destOrd="0" presId="urn:microsoft.com/office/officeart/2005/8/layout/lProcess2"/>
    <dgm:cxn modelId="{166D411C-953D-4952-A51D-822058BCAF85}" type="presParOf" srcId="{534B6454-6E28-45D9-A045-FCAC394D254F}" destId="{807C43DB-98D1-4BCB-A36F-96E904251D76}" srcOrd="0" destOrd="0" presId="urn:microsoft.com/office/officeart/2005/8/layout/lProcess2"/>
    <dgm:cxn modelId="{79835935-B99F-4BEC-B004-BB2863A974F8}" type="presParOf" srcId="{807C43DB-98D1-4BCB-A36F-96E904251D76}" destId="{927E8298-8548-490A-8C11-5E6163CA472E}" srcOrd="0" destOrd="0" presId="urn:microsoft.com/office/officeart/2005/8/layout/lProcess2"/>
    <dgm:cxn modelId="{E1BE7E57-AE9B-483D-904F-AF288E8CD4D5}" type="presParOf" srcId="{3DD2CE23-86DE-4F46-B9A6-502DB6E209F2}" destId="{120DA64D-9A23-4EC8-9DB9-766E071C4516}" srcOrd="1" destOrd="0" presId="urn:microsoft.com/office/officeart/2005/8/layout/lProcess2"/>
    <dgm:cxn modelId="{8FE9BD43-178F-4A41-BEEA-97C056092A13}" type="presParOf" srcId="{3DD2CE23-86DE-4F46-B9A6-502DB6E209F2}" destId="{32221169-5C49-4B22-998E-A7004B070899}" srcOrd="2" destOrd="0" presId="urn:microsoft.com/office/officeart/2005/8/layout/lProcess2"/>
    <dgm:cxn modelId="{2035881F-E33B-41A0-9C3F-50F377F03ED0}" type="presParOf" srcId="{32221169-5C49-4B22-998E-A7004B070899}" destId="{D793E5C0-344D-415A-A84B-EA5C40B6B5CF}" srcOrd="0" destOrd="0" presId="urn:microsoft.com/office/officeart/2005/8/layout/lProcess2"/>
    <dgm:cxn modelId="{B4D239A5-74F7-46DC-BC10-675940D78383}" type="presParOf" srcId="{32221169-5C49-4B22-998E-A7004B070899}" destId="{FF8967B4-F5B9-47AA-8583-D61252322AC1}" srcOrd="1" destOrd="0" presId="urn:microsoft.com/office/officeart/2005/8/layout/lProcess2"/>
    <dgm:cxn modelId="{ED233C55-CFD1-4B8B-A810-FBE0F11346EB}" type="presParOf" srcId="{32221169-5C49-4B22-998E-A7004B070899}" destId="{34644206-D089-4765-A131-93F6A3512D58}" srcOrd="2" destOrd="0" presId="urn:microsoft.com/office/officeart/2005/8/layout/lProcess2"/>
    <dgm:cxn modelId="{B3B6FC82-08D0-42E5-A556-AB24617BA432}" type="presParOf" srcId="{34644206-D089-4765-A131-93F6A3512D58}" destId="{EDC17F87-6643-41A6-8E7A-DE6046876BBB}" srcOrd="0" destOrd="0" presId="urn:microsoft.com/office/officeart/2005/8/layout/lProcess2"/>
    <dgm:cxn modelId="{7202249C-F8CE-4DC2-ACB2-676E6B74C1BB}" type="presParOf" srcId="{EDC17F87-6643-41A6-8E7A-DE6046876BBB}" destId="{0DD52A15-E071-4638-860B-D48DBCD889B9}" srcOrd="0" destOrd="0" presId="urn:microsoft.com/office/officeart/2005/8/layout/lProcess2"/>
    <dgm:cxn modelId="{DD743E07-49F0-4E32-A433-BB7A1F1932F3}" type="presParOf" srcId="{3DD2CE23-86DE-4F46-B9A6-502DB6E209F2}" destId="{2A24FE79-05D2-4F42-BC2E-322EE7D7C079}" srcOrd="3" destOrd="0" presId="urn:microsoft.com/office/officeart/2005/8/layout/lProcess2"/>
    <dgm:cxn modelId="{6A309781-A850-4013-BFCC-149892D88217}" type="presParOf" srcId="{3DD2CE23-86DE-4F46-B9A6-502DB6E209F2}" destId="{DADC8AD8-23EE-4147-A5B0-C2CBB6C6AF87}" srcOrd="4" destOrd="0" presId="urn:microsoft.com/office/officeart/2005/8/layout/lProcess2"/>
    <dgm:cxn modelId="{E44B0113-DC6E-420C-9CD9-39F643857811}" type="presParOf" srcId="{DADC8AD8-23EE-4147-A5B0-C2CBB6C6AF87}" destId="{216D7B9C-D528-4228-A1DB-F4B38ABFE0F6}" srcOrd="0" destOrd="0" presId="urn:microsoft.com/office/officeart/2005/8/layout/lProcess2"/>
    <dgm:cxn modelId="{A7D8C99A-CBBF-42D6-8DE5-B8733FD2BE5A}" type="presParOf" srcId="{DADC8AD8-23EE-4147-A5B0-C2CBB6C6AF87}" destId="{F2907319-F9F7-40D4-9FE6-4B33D5E5C18B}" srcOrd="1" destOrd="0" presId="urn:microsoft.com/office/officeart/2005/8/layout/lProcess2"/>
    <dgm:cxn modelId="{A245CC29-3AE8-452D-B6F8-53D317F54BA7}" type="presParOf" srcId="{DADC8AD8-23EE-4147-A5B0-C2CBB6C6AF87}" destId="{A3A75A95-937B-42E5-8EC8-796689A7A892}" srcOrd="2" destOrd="0" presId="urn:microsoft.com/office/officeart/2005/8/layout/lProcess2"/>
    <dgm:cxn modelId="{C96D5EB7-A28F-4775-8CE8-9FCA72B60A88}" type="presParOf" srcId="{A3A75A95-937B-42E5-8EC8-796689A7A892}" destId="{D6D2C4A2-3BC9-4C6B-9849-3E044CDC1B2C}" srcOrd="0" destOrd="0" presId="urn:microsoft.com/office/officeart/2005/8/layout/lProcess2"/>
    <dgm:cxn modelId="{7A4D3113-1CD6-4699-92AE-F659588EC1EE}" type="presParOf" srcId="{D6D2C4A2-3BC9-4C6B-9849-3E044CDC1B2C}" destId="{8F4AA8F5-4D76-48CC-BCEF-15D3B0451D7A}" srcOrd="0" destOrd="0" presId="urn:microsoft.com/office/officeart/2005/8/layout/lProcess2"/>
    <dgm:cxn modelId="{AC9A1A68-3796-41DA-846B-8D97A43BDD06}" type="presParOf" srcId="{3DD2CE23-86DE-4F46-B9A6-502DB6E209F2}" destId="{C13714D2-1185-465C-A5CA-82555FDFDAF8}" srcOrd="5" destOrd="0" presId="urn:microsoft.com/office/officeart/2005/8/layout/lProcess2"/>
    <dgm:cxn modelId="{63AFEB3E-B13D-48A3-A23E-B1D3AE7A958C}" type="presParOf" srcId="{3DD2CE23-86DE-4F46-B9A6-502DB6E209F2}" destId="{86C10092-7EB5-4007-AFE7-B1502F8E251F}" srcOrd="6" destOrd="0" presId="urn:microsoft.com/office/officeart/2005/8/layout/lProcess2"/>
    <dgm:cxn modelId="{664D4BD5-2B40-4C0A-A422-459106BED01A}" type="presParOf" srcId="{86C10092-7EB5-4007-AFE7-B1502F8E251F}" destId="{39961A35-7A27-48EB-8AB3-B68924FA7380}" srcOrd="0" destOrd="0" presId="urn:microsoft.com/office/officeart/2005/8/layout/lProcess2"/>
    <dgm:cxn modelId="{CF0F265E-4C24-4BFC-9A70-DB95937D93A4}" type="presParOf" srcId="{86C10092-7EB5-4007-AFE7-B1502F8E251F}" destId="{53FDE545-48F1-4B5A-817A-5C803C5161E9}" srcOrd="1" destOrd="0" presId="urn:microsoft.com/office/officeart/2005/8/layout/lProcess2"/>
    <dgm:cxn modelId="{F2E6A8A6-B931-4DCD-9B72-415E82D15B62}" type="presParOf" srcId="{86C10092-7EB5-4007-AFE7-B1502F8E251F}" destId="{D8E5ADDD-BDFD-4F39-9CB4-F4B1A003BFB6}" srcOrd="2" destOrd="0" presId="urn:microsoft.com/office/officeart/2005/8/layout/lProcess2"/>
    <dgm:cxn modelId="{B2AC298E-3AF3-4376-ADD6-4EB20C465A9A}" type="presParOf" srcId="{D8E5ADDD-BDFD-4F39-9CB4-F4B1A003BFB6}" destId="{0F6A6D2F-C688-4E44-B3FA-381D97CE4033}" srcOrd="0" destOrd="0" presId="urn:microsoft.com/office/officeart/2005/8/layout/lProcess2"/>
    <dgm:cxn modelId="{BE340B72-8077-49CE-9BF1-F96620CDBA46}" type="presParOf" srcId="{0F6A6D2F-C688-4E44-B3FA-381D97CE4033}" destId="{CB0483FB-02F5-4B85-85F3-350EF1E679B2}"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1A843C-EA34-4CB5-A836-480FCEC34373}">
      <dsp:nvSpPr>
        <dsp:cNvPr id="0" name=""/>
        <dsp:cNvSpPr/>
      </dsp:nvSpPr>
      <dsp:spPr>
        <a:xfrm>
          <a:off x="0" y="7975"/>
          <a:ext cx="5112568" cy="992160"/>
        </a:xfrm>
        <a:prstGeom prst="round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n-US" sz="3600" b="1" kern="1200" dirty="0" smtClean="0">
              <a:solidFill>
                <a:srgbClr val="C00000"/>
              </a:solidFill>
              <a:effectLst>
                <a:outerShdw blurRad="38100" dist="38100" dir="2700000" algn="tl">
                  <a:srgbClr val="000000">
                    <a:alpha val="43137"/>
                  </a:srgbClr>
                </a:outerShdw>
              </a:effectLst>
              <a:latin typeface="Century Gothic" pitchFamily="34" charset="0"/>
            </a:rPr>
            <a:t>OBJETIVO GENERAL</a:t>
          </a:r>
          <a:r>
            <a:rPr lang="en-US" sz="4000" b="1" kern="1200" dirty="0" smtClean="0">
              <a:solidFill>
                <a:srgbClr val="C00000"/>
              </a:solidFill>
              <a:effectLst>
                <a:outerShdw blurRad="38100" dist="38100" dir="2700000" algn="tl">
                  <a:srgbClr val="000000">
                    <a:alpha val="43137"/>
                  </a:srgbClr>
                </a:outerShdw>
              </a:effectLst>
            </a:rPr>
            <a:t> </a:t>
          </a:r>
          <a:endParaRPr lang="es-EC" sz="4000" b="1" kern="1200" dirty="0">
            <a:solidFill>
              <a:srgbClr val="C00000"/>
            </a:solidFill>
            <a:effectLst>
              <a:outerShdw blurRad="38100" dist="38100" dir="2700000" algn="tl">
                <a:srgbClr val="000000">
                  <a:alpha val="43137"/>
                </a:srgbClr>
              </a:outerShdw>
            </a:effectLst>
          </a:endParaRPr>
        </a:p>
      </dsp:txBody>
      <dsp:txXfrm>
        <a:off x="48433" y="56408"/>
        <a:ext cx="5015702" cy="8952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B1C356-5C34-4EF5-82A7-7E8D9153CD21}">
      <dsp:nvSpPr>
        <dsp:cNvPr id="0" name=""/>
        <dsp:cNvSpPr/>
      </dsp:nvSpPr>
      <dsp:spPr>
        <a:xfrm>
          <a:off x="2143" y="0"/>
          <a:ext cx="4388201" cy="4104456"/>
        </a:xfrm>
        <a:prstGeom prst="roundRect">
          <a:avLst/>
        </a:prstGeom>
        <a:solidFill>
          <a:schemeClr val="tx2">
            <a:lumMod val="75000"/>
          </a:schemeClr>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s-EC" sz="2800" b="1" kern="1200" dirty="0" smtClean="0">
              <a:solidFill>
                <a:srgbClr val="FFC000"/>
              </a:solidFill>
            </a:rPr>
            <a:t>La  aplicación de  un programa  recreativo </a:t>
          </a:r>
          <a:r>
            <a:rPr lang="es-EC" sz="2800" b="1" kern="1200" dirty="0" smtClean="0">
              <a:solidFill>
                <a:srgbClr val="FF3300"/>
              </a:solidFill>
            </a:rPr>
            <a:t>no incide  </a:t>
          </a:r>
          <a:r>
            <a:rPr lang="es-EC" sz="2800" b="1" kern="1200" dirty="0" smtClean="0">
              <a:solidFill>
                <a:srgbClr val="FFC000"/>
              </a:solidFill>
            </a:rPr>
            <a:t>en el desarrollo de las destrezas motrices básicas en los niños(as) de  8 – 9 años. </a:t>
          </a:r>
          <a:endParaRPr lang="es-EC" sz="2800" b="1" kern="1200" dirty="0">
            <a:solidFill>
              <a:srgbClr val="FFC000"/>
            </a:solidFill>
          </a:endParaRPr>
        </a:p>
      </dsp:txBody>
      <dsp:txXfrm>
        <a:off x="202506" y="200363"/>
        <a:ext cx="3987475" cy="37037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A35E5-DA9C-42E0-86BD-DD4363DA50B4}">
      <dsp:nvSpPr>
        <dsp:cNvPr id="0" name=""/>
        <dsp:cNvSpPr/>
      </dsp:nvSpPr>
      <dsp:spPr>
        <a:xfrm>
          <a:off x="0" y="0"/>
          <a:ext cx="4207850" cy="4032448"/>
        </a:xfrm>
        <a:prstGeom prst="roundRect">
          <a:avLst/>
        </a:prstGeom>
        <a:solidFill>
          <a:schemeClr val="tx2">
            <a:lumMod val="75000"/>
          </a:schemeClr>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s-EC" sz="2800" b="1" kern="1200" dirty="0" smtClean="0">
              <a:solidFill>
                <a:srgbClr val="FFC000"/>
              </a:solidFill>
            </a:rPr>
            <a:t>La aplicación de un programa  recreativo  </a:t>
          </a:r>
          <a:r>
            <a:rPr lang="es-EC" sz="2800" b="1" kern="1200" dirty="0" smtClean="0">
              <a:solidFill>
                <a:srgbClr val="FF0000"/>
              </a:solidFill>
            </a:rPr>
            <a:t>incide </a:t>
          </a:r>
          <a:r>
            <a:rPr lang="es-EC" sz="2800" b="1" kern="1200" dirty="0" smtClean="0">
              <a:solidFill>
                <a:srgbClr val="FFC000"/>
              </a:solidFill>
            </a:rPr>
            <a:t> en el desarrollo </a:t>
          </a:r>
          <a:r>
            <a:rPr lang="es-EC" sz="2800" b="1" kern="1200" dirty="0" smtClean="0">
              <a:solidFill>
                <a:srgbClr val="FFC000"/>
              </a:solidFill>
              <a:latin typeface="Arial" pitchFamily="34" charset="0"/>
              <a:cs typeface="Arial" pitchFamily="34" charset="0"/>
            </a:rPr>
            <a:t>de</a:t>
          </a:r>
          <a:r>
            <a:rPr lang="es-EC" sz="2800" b="1" kern="1200" dirty="0" smtClean="0">
              <a:solidFill>
                <a:srgbClr val="FFC000"/>
              </a:solidFill>
            </a:rPr>
            <a:t> las destrezas motrices básicas en los niños(as) de 8 – 9 años.</a:t>
          </a:r>
          <a:endParaRPr lang="es-EC" sz="2800" b="1" kern="1200" dirty="0">
            <a:solidFill>
              <a:srgbClr val="FFC000"/>
            </a:solidFill>
          </a:endParaRPr>
        </a:p>
      </dsp:txBody>
      <dsp:txXfrm>
        <a:off x="196848" y="196848"/>
        <a:ext cx="3814154" cy="36387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5BBF0768-7E39-4F46-A37E-F0FE7F267BE8}" type="datetimeFigureOut">
              <a:rPr lang="en-US" smtClean="0"/>
              <a:pPr/>
              <a:t>10/21/2013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9C9ED023-A3BD-4FE2-93B9-096C4919E883}"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5BBF0768-7E39-4F46-A37E-F0FE7F267BE8}" type="datetimeFigureOut">
              <a:rPr lang="en-US" smtClean="0"/>
              <a:pPr/>
              <a:t>10/21/2013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ED023-A3BD-4FE2-93B9-096C4919E883}"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5BBF0768-7E39-4F46-A37E-F0FE7F267BE8}" type="datetimeFigureOut">
              <a:rPr lang="en-US" smtClean="0"/>
              <a:pPr/>
              <a:t>10/21/2013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ED023-A3BD-4FE2-93B9-096C4919E883}"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5BBF0768-7E39-4F46-A37E-F0FE7F267BE8}" type="datetimeFigureOut">
              <a:rPr lang="en-US" smtClean="0"/>
              <a:pPr/>
              <a:t>10/21/2013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ED023-A3BD-4FE2-93B9-096C4919E883}"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5BBF0768-7E39-4F46-A37E-F0FE7F267BE8}" type="datetimeFigureOut">
              <a:rPr lang="en-US" smtClean="0"/>
              <a:pPr/>
              <a:t>10/21/2013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ED023-A3BD-4FE2-93B9-096C4919E883}"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5BBF0768-7E39-4F46-A37E-F0FE7F267BE8}" type="datetimeFigureOut">
              <a:rPr lang="en-US" smtClean="0"/>
              <a:pPr/>
              <a:t>10/21/2013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9ED023-A3BD-4FE2-93B9-096C4919E883}"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5BBF0768-7E39-4F46-A37E-F0FE7F267BE8}" type="datetimeFigureOut">
              <a:rPr lang="en-US" smtClean="0"/>
              <a:pPr/>
              <a:t>10/21/2013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9ED023-A3BD-4FE2-93B9-096C4919E883}"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5BBF0768-7E39-4F46-A37E-F0FE7F267BE8}" type="datetimeFigureOut">
              <a:rPr lang="en-US" smtClean="0"/>
              <a:pPr/>
              <a:t>10/21/2013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9ED023-A3BD-4FE2-93B9-096C4919E883}"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BF0768-7E39-4F46-A37E-F0FE7F267BE8}" type="datetimeFigureOut">
              <a:rPr lang="en-US" smtClean="0"/>
              <a:pPr/>
              <a:t>10/21/2013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9ED023-A3BD-4FE2-93B9-096C4919E883}"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5BBF0768-7E39-4F46-A37E-F0FE7F267BE8}" type="datetimeFigureOut">
              <a:rPr lang="en-US" smtClean="0"/>
              <a:pPr/>
              <a:t>10/21/2013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9ED023-A3BD-4FE2-93B9-096C4919E883}"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5BBF0768-7E39-4F46-A37E-F0FE7F267BE8}" type="datetimeFigureOut">
              <a:rPr lang="en-US" smtClean="0"/>
              <a:pPr/>
              <a:t>10/21/2013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9C9ED023-A3BD-4FE2-93B9-096C4919E883}" type="slidenum">
              <a:rPr lang="en-US" smtClean="0"/>
              <a:pPr/>
              <a:t>‹Nº›</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BBF0768-7E39-4F46-A37E-F0FE7F267BE8}" type="datetimeFigureOut">
              <a:rPr lang="en-US" smtClean="0"/>
              <a:pPr/>
              <a:t>10/21/2013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C9ED023-A3BD-4FE2-93B9-096C4919E883}" type="slidenum">
              <a:rPr lang="en-US" smtClean="0"/>
              <a:pPr/>
              <a:t>‹Nº›</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6.jpeg"/><Relationship Id="rId2" Type="http://schemas.openxmlformats.org/officeDocument/2006/relationships/image" Target="../media/image23.em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jpe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3.jpeg"/><Relationship Id="rId7" Type="http://schemas.openxmlformats.org/officeDocument/2006/relationships/diagramColors" Target="../diagrams/colors4.xml"/><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6.jpeg"/><Relationship Id="rId4" Type="http://schemas.openxmlformats.org/officeDocument/2006/relationships/diagramData" Target="../diagrams/data4.xml"/><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38.jpe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40.jpeg"/><Relationship Id="rId4" Type="http://schemas.openxmlformats.org/officeDocument/2006/relationships/chart" Target="../charts/chart3.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1475656" y="1143000"/>
            <a:ext cx="6192688" cy="341784"/>
          </a:xfrm>
          <a:solidFill>
            <a:schemeClr val="tx2">
              <a:lumMod val="75000"/>
            </a:schemeClr>
          </a:solidFill>
        </p:spPr>
        <p:txBody>
          <a:bodyPr>
            <a:noAutofit/>
          </a:bodyPr>
          <a:lstStyle/>
          <a:p>
            <a:pPr algn="ctr"/>
            <a:r>
              <a:rPr lang="es-EC" sz="1800" dirty="0" smtClean="0">
                <a:solidFill>
                  <a:srgbClr val="FFFF00"/>
                </a:solidFill>
                <a:effectLst>
                  <a:outerShdw blurRad="38100" dist="38100" dir="2700000" algn="tl">
                    <a:srgbClr val="000000">
                      <a:alpha val="43137"/>
                    </a:srgbClr>
                  </a:outerShdw>
                </a:effectLst>
                <a:latin typeface="Century Gothic" pitchFamily="34" charset="0"/>
              </a:rPr>
              <a:t/>
            </a:r>
            <a:br>
              <a:rPr lang="es-EC" sz="1800" dirty="0" smtClean="0">
                <a:solidFill>
                  <a:srgbClr val="FFFF00"/>
                </a:solidFill>
                <a:effectLst>
                  <a:outerShdw blurRad="38100" dist="38100" dir="2700000" algn="tl">
                    <a:srgbClr val="000000">
                      <a:alpha val="43137"/>
                    </a:srgbClr>
                  </a:outerShdw>
                </a:effectLst>
                <a:latin typeface="Century Gothic" pitchFamily="34" charset="0"/>
              </a:rPr>
            </a:br>
            <a:r>
              <a:rPr lang="es-EC" sz="1800" dirty="0">
                <a:solidFill>
                  <a:srgbClr val="FFFF00"/>
                </a:solidFill>
                <a:effectLst>
                  <a:outerShdw blurRad="38100" dist="38100" dir="2700000" algn="tl">
                    <a:srgbClr val="000000">
                      <a:alpha val="43137"/>
                    </a:srgbClr>
                  </a:outerShdw>
                </a:effectLst>
                <a:latin typeface="Century Gothic" pitchFamily="34" charset="0"/>
              </a:rPr>
              <a:t/>
            </a:r>
            <a:br>
              <a:rPr lang="es-EC" sz="1800" dirty="0">
                <a:solidFill>
                  <a:srgbClr val="FFFF00"/>
                </a:solidFill>
                <a:effectLst>
                  <a:outerShdw blurRad="38100" dist="38100" dir="2700000" algn="tl">
                    <a:srgbClr val="000000">
                      <a:alpha val="43137"/>
                    </a:srgbClr>
                  </a:outerShdw>
                </a:effectLst>
                <a:latin typeface="Century Gothic" pitchFamily="34" charset="0"/>
              </a:rPr>
            </a:br>
            <a:r>
              <a:rPr lang="es-EC" sz="1800" dirty="0" smtClean="0">
                <a:solidFill>
                  <a:srgbClr val="FFFF00"/>
                </a:solidFill>
                <a:effectLst>
                  <a:outerShdw blurRad="38100" dist="38100" dir="2700000" algn="tl">
                    <a:srgbClr val="000000">
                      <a:alpha val="43137"/>
                    </a:srgbClr>
                  </a:outerShdw>
                </a:effectLst>
                <a:latin typeface="Century Gothic" pitchFamily="34" charset="0"/>
              </a:rPr>
              <a:t>DEPARTAMENTO DE CIENCIAS HUMANAS Y SOCIALES</a:t>
            </a:r>
            <a:endParaRPr lang="en-US" sz="1800" dirty="0">
              <a:solidFill>
                <a:srgbClr val="FFFF00"/>
              </a:solidFill>
              <a:effectLst>
                <a:outerShdw blurRad="38100" dist="38100" dir="2700000" algn="tl">
                  <a:srgbClr val="000000">
                    <a:alpha val="43137"/>
                  </a:srgbClr>
                </a:outerShdw>
              </a:effectLst>
              <a:latin typeface="Century Gothic" pitchFamily="34" charset="0"/>
            </a:endParaRPr>
          </a:p>
        </p:txBody>
      </p:sp>
      <p:sp>
        <p:nvSpPr>
          <p:cNvPr id="3" name="2 Subtítulo"/>
          <p:cNvSpPr>
            <a:spLocks noGrp="1"/>
          </p:cNvSpPr>
          <p:nvPr>
            <p:ph type="subTitle" idx="1"/>
          </p:nvPr>
        </p:nvSpPr>
        <p:spPr>
          <a:xfrm>
            <a:off x="114300" y="1844824"/>
            <a:ext cx="8850188" cy="2016224"/>
          </a:xfrm>
          <a:solidFill>
            <a:schemeClr val="bg2"/>
          </a:solidFill>
        </p:spPr>
        <p:txBody>
          <a:bodyPr>
            <a:normAutofit fontScale="25000" lnSpcReduction="20000"/>
          </a:bodyPr>
          <a:lstStyle/>
          <a:p>
            <a:pPr algn="just">
              <a:lnSpc>
                <a:spcPct val="120000"/>
              </a:lnSpc>
            </a:pPr>
            <a:r>
              <a:rPr lang="es-ES" sz="8800" b="1" dirty="0" smtClean="0">
                <a:solidFill>
                  <a:schemeClr val="tx1">
                    <a:lumMod val="95000"/>
                    <a:lumOff val="5000"/>
                  </a:schemeClr>
                </a:solidFill>
                <a:latin typeface="Arial" pitchFamily="34" charset="0"/>
                <a:cs typeface="Arial" pitchFamily="34" charset="0"/>
              </a:rPr>
              <a:t>APLICACIÓN DE UN PROGRAMA RECREATIVO PARA EL DESARROLLO DE LAS DESTREZAS MOTRICES B</a:t>
            </a:r>
            <a:r>
              <a:rPr lang="es-EC" sz="8800" b="1" dirty="0" smtClean="0">
                <a:solidFill>
                  <a:schemeClr val="tx1">
                    <a:lumMod val="95000"/>
                    <a:lumOff val="5000"/>
                  </a:schemeClr>
                </a:solidFill>
                <a:latin typeface="Arial" pitchFamily="34" charset="0"/>
                <a:cs typeface="Arial" pitchFamily="34" charset="0"/>
              </a:rPr>
              <a:t>Á</a:t>
            </a:r>
            <a:r>
              <a:rPr lang="es-ES" sz="8800" b="1" dirty="0" smtClean="0">
                <a:solidFill>
                  <a:schemeClr val="tx1">
                    <a:lumMod val="95000"/>
                    <a:lumOff val="5000"/>
                  </a:schemeClr>
                </a:solidFill>
                <a:latin typeface="Arial" pitchFamily="34" charset="0"/>
                <a:cs typeface="Arial" pitchFamily="34" charset="0"/>
              </a:rPr>
              <a:t>SICAS EN NIÑOS(AS) DE 8 A 9 AÑOS DE EDAD DE CUARTO AÑO DE EDUCACIÓN B</a:t>
            </a:r>
            <a:r>
              <a:rPr lang="es-EC" sz="8800" b="1" dirty="0" smtClean="0">
                <a:solidFill>
                  <a:schemeClr val="tx1">
                    <a:lumMod val="95000"/>
                    <a:lumOff val="5000"/>
                  </a:schemeClr>
                </a:solidFill>
                <a:latin typeface="Arial" pitchFamily="34" charset="0"/>
                <a:cs typeface="Arial" pitchFamily="34" charset="0"/>
              </a:rPr>
              <a:t>Á</a:t>
            </a:r>
            <a:r>
              <a:rPr lang="es-ES" sz="8800" b="1" dirty="0" smtClean="0">
                <a:solidFill>
                  <a:schemeClr val="tx1">
                    <a:lumMod val="95000"/>
                    <a:lumOff val="5000"/>
                  </a:schemeClr>
                </a:solidFill>
                <a:latin typeface="Arial" pitchFamily="34" charset="0"/>
                <a:cs typeface="Arial" pitchFamily="34" charset="0"/>
              </a:rPr>
              <a:t>SICA DE LA ESCUELA FISCAL MIXTA “COSTA RICA” DE NAYÓN DE LA </a:t>
            </a:r>
            <a:r>
              <a:rPr lang="es-ES" sz="8800" b="1" dirty="0">
                <a:solidFill>
                  <a:schemeClr val="tx1">
                    <a:lumMod val="95000"/>
                    <a:lumOff val="5000"/>
                  </a:schemeClr>
                </a:solidFill>
                <a:latin typeface="Arial" pitchFamily="34" charset="0"/>
                <a:cs typeface="Arial" pitchFamily="34" charset="0"/>
              </a:rPr>
              <a:t>PROVINCIA DE PICHINCHA DEL CANTÓN QUITO. PROPUESTA ALTERNATIVA</a:t>
            </a:r>
            <a:r>
              <a:rPr lang="es-ES" sz="8800" b="1" dirty="0" smtClean="0">
                <a:solidFill>
                  <a:schemeClr val="tx1">
                    <a:lumMod val="95000"/>
                    <a:lumOff val="5000"/>
                  </a:schemeClr>
                </a:solidFill>
                <a:latin typeface="Arial" pitchFamily="34" charset="0"/>
                <a:cs typeface="Arial" pitchFamily="34" charset="0"/>
              </a:rPr>
              <a:t>.</a:t>
            </a:r>
            <a:endParaRPr lang="en-US" dirty="0"/>
          </a:p>
        </p:txBody>
      </p:sp>
      <p:sp>
        <p:nvSpPr>
          <p:cNvPr id="9" name="8 Rectángulo"/>
          <p:cNvSpPr/>
          <p:nvPr/>
        </p:nvSpPr>
        <p:spPr>
          <a:xfrm>
            <a:off x="395536" y="4221088"/>
            <a:ext cx="8424936" cy="936104"/>
          </a:xfrm>
          <a:prstGeom prst="rect">
            <a:avLst/>
          </a:prstGeom>
          <a:solidFill>
            <a:schemeClr val="bg2"/>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s-EC" sz="1200" b="1" i="1" dirty="0" smtClean="0">
              <a:solidFill>
                <a:srgbClr val="002060"/>
              </a:solidFill>
              <a:effectLst>
                <a:outerShdw blurRad="38100" dist="38100" dir="2700000" algn="tl">
                  <a:srgbClr val="000000">
                    <a:alpha val="43137"/>
                  </a:srgbClr>
                </a:outerShdw>
              </a:effectLst>
              <a:latin typeface="Century Gothic" pitchFamily="34" charset="0"/>
            </a:endParaRPr>
          </a:p>
          <a:p>
            <a:pPr algn="ctr"/>
            <a:endParaRPr lang="es-EC" sz="1200" b="1" i="1" dirty="0">
              <a:solidFill>
                <a:srgbClr val="002060"/>
              </a:solidFill>
              <a:effectLst>
                <a:outerShdw blurRad="38100" dist="38100" dir="2700000" algn="tl">
                  <a:srgbClr val="000000">
                    <a:alpha val="43137"/>
                  </a:srgbClr>
                </a:outerShdw>
              </a:effectLst>
              <a:latin typeface="Century Gothic" pitchFamily="34" charset="0"/>
            </a:endParaRPr>
          </a:p>
          <a:p>
            <a:pPr algn="ctr"/>
            <a:endParaRPr lang="es-EC" sz="1200" b="1" i="1" dirty="0" smtClean="0">
              <a:solidFill>
                <a:srgbClr val="002060"/>
              </a:solidFill>
              <a:effectLst>
                <a:outerShdw blurRad="38100" dist="38100" dir="2700000" algn="tl">
                  <a:srgbClr val="000000">
                    <a:alpha val="43137"/>
                  </a:srgbClr>
                </a:outerShdw>
              </a:effectLst>
              <a:latin typeface="Century Gothic" pitchFamily="34" charset="0"/>
            </a:endParaRPr>
          </a:p>
          <a:p>
            <a:pPr algn="ctr"/>
            <a:endParaRPr lang="es-ES" sz="1600" b="1" i="1" dirty="0" smtClean="0">
              <a:solidFill>
                <a:srgbClr val="002060"/>
              </a:solidFill>
              <a:effectLst>
                <a:outerShdw blurRad="38100" dist="38100" dir="2700000" algn="tl">
                  <a:srgbClr val="000000">
                    <a:alpha val="43137"/>
                  </a:srgbClr>
                </a:outerShdw>
              </a:effectLst>
              <a:latin typeface="Century Gothic" pitchFamily="34" charset="0"/>
            </a:endParaRPr>
          </a:p>
          <a:p>
            <a:pPr algn="ctr"/>
            <a:endParaRPr lang="es-ES" sz="1600" b="1" i="1" dirty="0" smtClean="0">
              <a:solidFill>
                <a:srgbClr val="002060"/>
              </a:solidFill>
              <a:effectLst>
                <a:outerShdw blurRad="38100" dist="38100" dir="2700000" algn="tl">
                  <a:srgbClr val="000000">
                    <a:alpha val="43137"/>
                  </a:srgbClr>
                </a:outerShdw>
              </a:effectLst>
              <a:latin typeface="Century Gothic" pitchFamily="34" charset="0"/>
            </a:endParaRPr>
          </a:p>
          <a:p>
            <a:pPr algn="ctr"/>
            <a:endParaRPr lang="es-ES" sz="1600" b="1" i="1" dirty="0" smtClean="0">
              <a:solidFill>
                <a:srgbClr val="002060"/>
              </a:solidFill>
              <a:effectLst>
                <a:outerShdw blurRad="38100" dist="38100" dir="2700000" algn="tl">
                  <a:srgbClr val="000000">
                    <a:alpha val="43137"/>
                  </a:srgbClr>
                </a:outerShdw>
              </a:effectLst>
              <a:latin typeface="Century Gothic" pitchFamily="34" charset="0"/>
            </a:endParaRPr>
          </a:p>
          <a:p>
            <a:pPr algn="ctr"/>
            <a:endParaRPr lang="es-ES" sz="1600" b="1" i="1" dirty="0" smtClean="0">
              <a:solidFill>
                <a:srgbClr val="002060"/>
              </a:solidFill>
              <a:effectLst>
                <a:outerShdw blurRad="38100" dist="38100" dir="2700000" algn="tl">
                  <a:srgbClr val="000000">
                    <a:alpha val="43137"/>
                  </a:srgbClr>
                </a:outerShdw>
              </a:effectLst>
              <a:latin typeface="Century Gothic" pitchFamily="34" charset="0"/>
            </a:endParaRPr>
          </a:p>
          <a:p>
            <a:pPr algn="ctr"/>
            <a:endParaRPr lang="es-ES" sz="1600" b="1" i="1" dirty="0" smtClean="0">
              <a:solidFill>
                <a:srgbClr val="002060"/>
              </a:solidFill>
              <a:effectLst>
                <a:outerShdw blurRad="38100" dist="38100" dir="2700000" algn="tl">
                  <a:srgbClr val="000000">
                    <a:alpha val="43137"/>
                  </a:srgbClr>
                </a:outerShdw>
              </a:effectLst>
              <a:latin typeface="Century Gothic" pitchFamily="34" charset="0"/>
            </a:endParaRPr>
          </a:p>
          <a:p>
            <a:pPr algn="ctr"/>
            <a:endParaRPr lang="es-ES" sz="1600" b="1" i="1" dirty="0" smtClean="0">
              <a:solidFill>
                <a:srgbClr val="002060"/>
              </a:solidFill>
              <a:effectLst>
                <a:outerShdw blurRad="38100" dist="38100" dir="2700000" algn="tl">
                  <a:srgbClr val="000000">
                    <a:alpha val="43137"/>
                  </a:srgbClr>
                </a:outerShdw>
              </a:effectLst>
              <a:latin typeface="Century Gothic" pitchFamily="34" charset="0"/>
            </a:endParaRPr>
          </a:p>
          <a:p>
            <a:pPr algn="ctr"/>
            <a:r>
              <a:rPr lang="es-ES" sz="1600" b="1" i="1" dirty="0" smtClean="0">
                <a:solidFill>
                  <a:srgbClr val="002060"/>
                </a:solidFill>
                <a:effectLst>
                  <a:outerShdw blurRad="38100" dist="38100" dir="2700000" algn="tl">
                    <a:srgbClr val="000000">
                      <a:alpha val="43137"/>
                    </a:srgbClr>
                  </a:outerShdw>
                </a:effectLst>
                <a:latin typeface="Century Gothic" pitchFamily="34" charset="0"/>
              </a:rPr>
              <a:t>PREVIA </a:t>
            </a:r>
            <a:r>
              <a:rPr lang="es-ES" sz="1600" b="1" i="1" dirty="0">
                <a:solidFill>
                  <a:srgbClr val="002060"/>
                </a:solidFill>
                <a:effectLst>
                  <a:outerShdw blurRad="38100" dist="38100" dir="2700000" algn="tl">
                    <a:srgbClr val="000000">
                      <a:alpha val="43137"/>
                    </a:srgbClr>
                  </a:outerShdw>
                </a:effectLst>
                <a:latin typeface="Century Gothic" pitchFamily="34" charset="0"/>
              </a:rPr>
              <a:t>LA OBTENCIÓN DEL TITULO </a:t>
            </a:r>
            <a:r>
              <a:rPr lang="es-ES" sz="1600" b="1" i="1" dirty="0" smtClean="0">
                <a:solidFill>
                  <a:srgbClr val="002060"/>
                </a:solidFill>
                <a:effectLst>
                  <a:outerShdw blurRad="38100" dist="38100" dir="2700000" algn="tl">
                    <a:srgbClr val="000000">
                      <a:alpha val="43137"/>
                    </a:srgbClr>
                  </a:outerShdw>
                </a:effectLst>
                <a:latin typeface="Century Gothic" pitchFamily="34" charset="0"/>
              </a:rPr>
              <a:t>DE</a:t>
            </a:r>
            <a:r>
              <a:rPr lang="en-US" sz="1600" b="1" i="1" dirty="0" smtClean="0">
                <a:solidFill>
                  <a:srgbClr val="002060"/>
                </a:solidFill>
                <a:effectLst>
                  <a:outerShdw blurRad="38100" dist="38100" dir="2700000" algn="tl">
                    <a:srgbClr val="000000">
                      <a:alpha val="43137"/>
                    </a:srgbClr>
                  </a:outerShdw>
                </a:effectLst>
                <a:latin typeface="Century Gothic" pitchFamily="34" charset="0"/>
              </a:rPr>
              <a:t> </a:t>
            </a:r>
            <a:r>
              <a:rPr lang="es-ES" sz="1600" b="1" i="1" dirty="0" smtClean="0">
                <a:solidFill>
                  <a:srgbClr val="002060"/>
                </a:solidFill>
                <a:effectLst>
                  <a:outerShdw blurRad="38100" dist="38100" dir="2700000" algn="tl">
                    <a:srgbClr val="000000">
                      <a:alpha val="43137"/>
                    </a:srgbClr>
                  </a:outerShdw>
                </a:effectLst>
                <a:latin typeface="Century Gothic" pitchFamily="34" charset="0"/>
              </a:rPr>
              <a:t>LICENCIATURA </a:t>
            </a:r>
            <a:r>
              <a:rPr lang="es-ES" sz="1600" b="1" i="1" dirty="0">
                <a:solidFill>
                  <a:srgbClr val="002060"/>
                </a:solidFill>
                <a:effectLst>
                  <a:outerShdw blurRad="38100" dist="38100" dir="2700000" algn="tl">
                    <a:srgbClr val="000000">
                      <a:alpha val="43137"/>
                    </a:srgbClr>
                  </a:outerShdw>
                </a:effectLst>
                <a:latin typeface="Century Gothic" pitchFamily="34" charset="0"/>
              </a:rPr>
              <a:t>EN  </a:t>
            </a:r>
            <a:r>
              <a:rPr lang="es-ES" sz="1600" b="1" i="1" dirty="0" smtClean="0">
                <a:solidFill>
                  <a:srgbClr val="002060"/>
                </a:solidFill>
                <a:effectLst>
                  <a:outerShdw blurRad="38100" dist="38100" dir="2700000" algn="tl">
                    <a:srgbClr val="000000">
                      <a:alpha val="43137"/>
                    </a:srgbClr>
                  </a:outerShdw>
                </a:effectLst>
                <a:latin typeface="Century Gothic" pitchFamily="34" charset="0"/>
              </a:rPr>
              <a:t>EDUCACIÓN </a:t>
            </a:r>
            <a:r>
              <a:rPr lang="es-ES" sz="1600" b="1" i="1" dirty="0">
                <a:solidFill>
                  <a:srgbClr val="002060"/>
                </a:solidFill>
                <a:effectLst>
                  <a:outerShdw blurRad="38100" dist="38100" dir="2700000" algn="tl">
                    <a:srgbClr val="000000">
                      <a:alpha val="43137"/>
                    </a:srgbClr>
                  </a:outerShdw>
                </a:effectLst>
                <a:latin typeface="Century Gothic" pitchFamily="34" charset="0"/>
              </a:rPr>
              <a:t>FÍSICA, DEPORTES Y RECREACIÓN</a:t>
            </a:r>
            <a:r>
              <a:rPr lang="es-ES" sz="1600" b="1" i="1" dirty="0" smtClean="0">
                <a:solidFill>
                  <a:srgbClr val="002060"/>
                </a:solidFill>
                <a:effectLst>
                  <a:outerShdw blurRad="38100" dist="38100" dir="2700000" algn="tl">
                    <a:srgbClr val="000000">
                      <a:alpha val="43137"/>
                    </a:srgbClr>
                  </a:outerShdw>
                </a:effectLst>
                <a:latin typeface="Century Gothic" pitchFamily="34" charset="0"/>
              </a:rPr>
              <a:t>.</a:t>
            </a:r>
          </a:p>
          <a:p>
            <a:pPr algn="ctr"/>
            <a:endParaRPr lang="es-ES" sz="1600" b="1" i="1" dirty="0">
              <a:solidFill>
                <a:srgbClr val="002060"/>
              </a:solidFill>
              <a:effectLst>
                <a:outerShdw blurRad="38100" dist="38100" dir="2700000" algn="tl">
                  <a:srgbClr val="000000">
                    <a:alpha val="43137"/>
                  </a:srgbClr>
                </a:outerShdw>
              </a:effectLst>
              <a:latin typeface="Century Gothic" pitchFamily="34" charset="0"/>
            </a:endParaRPr>
          </a:p>
          <a:p>
            <a:pPr algn="ctr"/>
            <a:endParaRPr lang="es-ES" sz="1600" b="1" i="1" dirty="0" smtClean="0">
              <a:solidFill>
                <a:srgbClr val="002060"/>
              </a:solidFill>
              <a:effectLst>
                <a:outerShdw blurRad="38100" dist="38100" dir="2700000" algn="tl">
                  <a:srgbClr val="000000">
                    <a:alpha val="43137"/>
                  </a:srgbClr>
                </a:outerShdw>
              </a:effectLst>
              <a:latin typeface="Century Gothic" pitchFamily="34" charset="0"/>
            </a:endParaRPr>
          </a:p>
          <a:p>
            <a:pPr algn="ctr"/>
            <a:r>
              <a:rPr lang="es-ES" sz="1600" b="1" i="1" dirty="0" smtClean="0">
                <a:solidFill>
                  <a:srgbClr val="002060"/>
                </a:solidFill>
                <a:effectLst>
                  <a:outerShdw blurRad="38100" dist="38100" dir="2700000" algn="tl">
                    <a:srgbClr val="000000">
                      <a:alpha val="43137"/>
                    </a:srgbClr>
                  </a:outerShdw>
                </a:effectLst>
                <a:latin typeface="Century Gothic" pitchFamily="34" charset="0"/>
              </a:rPr>
              <a:t> </a:t>
            </a:r>
          </a:p>
          <a:p>
            <a:pPr algn="ctr"/>
            <a:endParaRPr lang="es-ES" sz="1600" b="1" i="1" dirty="0" smtClean="0">
              <a:solidFill>
                <a:srgbClr val="002060"/>
              </a:solidFill>
              <a:effectLst>
                <a:outerShdw blurRad="38100" dist="38100" dir="2700000" algn="tl">
                  <a:srgbClr val="000000">
                    <a:alpha val="43137"/>
                  </a:srgbClr>
                </a:outerShdw>
              </a:effectLst>
              <a:latin typeface="Century Gothic" pitchFamily="34" charset="0"/>
            </a:endParaRPr>
          </a:p>
          <a:p>
            <a:pPr algn="ctr"/>
            <a:endParaRPr lang="en-US" sz="1600" b="1" i="1" dirty="0">
              <a:solidFill>
                <a:srgbClr val="002060"/>
              </a:solidFill>
              <a:effectLst>
                <a:outerShdw blurRad="38100" dist="38100" dir="2700000" algn="tl">
                  <a:srgbClr val="000000">
                    <a:alpha val="43137"/>
                  </a:srgbClr>
                </a:outerShdw>
              </a:effectLst>
              <a:latin typeface="Century Gothic" pitchFamily="34" charset="0"/>
            </a:endParaRPr>
          </a:p>
          <a:p>
            <a:pPr algn="ctr"/>
            <a:r>
              <a:rPr lang="es-ES" sz="1600" b="1" i="1" dirty="0">
                <a:solidFill>
                  <a:srgbClr val="002060"/>
                </a:solidFill>
                <a:effectLst>
                  <a:outerShdw blurRad="38100" dist="38100" dir="2700000" algn="tl">
                    <a:srgbClr val="000000">
                      <a:alpha val="43137"/>
                    </a:srgbClr>
                  </a:outerShdw>
                </a:effectLst>
                <a:latin typeface="Century Gothic" pitchFamily="34" charset="0"/>
              </a:rPr>
              <a:t> </a:t>
            </a:r>
          </a:p>
          <a:p>
            <a:pPr algn="ctr"/>
            <a:endParaRPr lang="en-US" sz="1200" b="1" i="1" dirty="0">
              <a:solidFill>
                <a:srgbClr val="002060"/>
              </a:solidFill>
              <a:effectLst>
                <a:outerShdw blurRad="38100" dist="38100" dir="2700000" algn="tl">
                  <a:srgbClr val="000000">
                    <a:alpha val="43137"/>
                  </a:srgbClr>
                </a:outerShdw>
              </a:effectLst>
              <a:latin typeface="Century Gothic" pitchFamily="34" charset="0"/>
            </a:endParaRPr>
          </a:p>
          <a:p>
            <a:pPr algn="ctr"/>
            <a:endParaRPr lang="en-US" sz="1600" b="1" i="1" dirty="0">
              <a:solidFill>
                <a:srgbClr val="002060"/>
              </a:solidFill>
              <a:effectLst>
                <a:outerShdw blurRad="38100" dist="38100" dir="2700000" algn="tl">
                  <a:srgbClr val="000000">
                    <a:alpha val="43137"/>
                  </a:srgbClr>
                </a:outerShdw>
              </a:effectLst>
            </a:endParaRPr>
          </a:p>
        </p:txBody>
      </p:sp>
      <p:sp>
        <p:nvSpPr>
          <p:cNvPr id="4" name="3 Rectángulo"/>
          <p:cNvSpPr/>
          <p:nvPr/>
        </p:nvSpPr>
        <p:spPr>
          <a:xfrm>
            <a:off x="395536" y="5354632"/>
            <a:ext cx="4464496" cy="738664"/>
          </a:xfrm>
          <a:prstGeom prst="rect">
            <a:avLst/>
          </a:prstGeom>
          <a:solidFill>
            <a:schemeClr val="bg2"/>
          </a:solidFill>
        </p:spPr>
        <p:txBody>
          <a:bodyPr wrap="square">
            <a:spAutoFit/>
          </a:bodyPr>
          <a:lstStyle/>
          <a:p>
            <a:pPr algn="just"/>
            <a:r>
              <a:rPr lang="es-EC" sz="1400" b="1" dirty="0">
                <a:effectLst>
                  <a:outerShdw blurRad="38100" dist="38100" dir="2700000" algn="tl">
                    <a:srgbClr val="000000">
                      <a:alpha val="43137"/>
                    </a:srgbClr>
                  </a:outerShdw>
                </a:effectLst>
                <a:latin typeface="Arial" pitchFamily="34" charset="0"/>
                <a:cs typeface="Arial" pitchFamily="34" charset="0"/>
              </a:rPr>
              <a:t>AUTOR: JUAN CARLOS LUGUAÑA LUGUAÑA</a:t>
            </a:r>
          </a:p>
          <a:p>
            <a:pPr algn="just"/>
            <a:r>
              <a:rPr lang="es-EC" sz="1400" b="1" dirty="0">
                <a:effectLst>
                  <a:outerShdw blurRad="38100" dist="38100" dir="2700000" algn="tl">
                    <a:srgbClr val="000000">
                      <a:alpha val="43137"/>
                    </a:srgbClr>
                  </a:outerShdw>
                </a:effectLst>
                <a:latin typeface="Arial" pitchFamily="34" charset="0"/>
                <a:cs typeface="Arial" pitchFamily="34" charset="0"/>
              </a:rPr>
              <a:t>DIRECTOR: LIC. ARACELY OBANDO</a:t>
            </a:r>
          </a:p>
          <a:p>
            <a:pPr algn="just"/>
            <a:r>
              <a:rPr lang="es-EC" sz="1400" b="1" dirty="0">
                <a:effectLst>
                  <a:outerShdw blurRad="38100" dist="38100" dir="2700000" algn="tl">
                    <a:srgbClr val="000000">
                      <a:alpha val="43137"/>
                    </a:srgbClr>
                  </a:outerShdw>
                </a:effectLst>
                <a:latin typeface="Arial" pitchFamily="34" charset="0"/>
                <a:cs typeface="Arial" pitchFamily="34" charset="0"/>
              </a:rPr>
              <a:t>CODIRECTOR: MSC. ORLANDO CARRASCO</a:t>
            </a:r>
          </a:p>
        </p:txBody>
      </p:sp>
      <p:sp>
        <p:nvSpPr>
          <p:cNvPr id="5" name="4 Rectángulo"/>
          <p:cNvSpPr/>
          <p:nvPr/>
        </p:nvSpPr>
        <p:spPr>
          <a:xfrm>
            <a:off x="2322004" y="6146140"/>
            <a:ext cx="4572000" cy="523220"/>
          </a:xfrm>
          <a:prstGeom prst="rect">
            <a:avLst/>
          </a:prstGeom>
        </p:spPr>
        <p:txBody>
          <a:bodyPr>
            <a:spAutoFit/>
          </a:bodyPr>
          <a:lstStyle/>
          <a:p>
            <a:pPr algn="ctr"/>
            <a:r>
              <a:rPr lang="es-ES" sz="1400" b="1" dirty="0">
                <a:effectLst>
                  <a:outerShdw blurRad="38100" dist="38100" dir="2700000" algn="tl">
                    <a:srgbClr val="000000">
                      <a:alpha val="43137"/>
                    </a:srgbClr>
                  </a:outerShdw>
                </a:effectLst>
                <a:latin typeface="Century Gothic" pitchFamily="34" charset="0"/>
              </a:rPr>
              <a:t>SANGOLQUÍ – ECUADOR</a:t>
            </a:r>
          </a:p>
          <a:p>
            <a:pPr algn="ctr"/>
            <a:r>
              <a:rPr lang="es-ES" sz="1400" b="1" dirty="0">
                <a:effectLst>
                  <a:outerShdw blurRad="38100" dist="38100" dir="2700000" algn="tl">
                    <a:srgbClr val="000000">
                      <a:alpha val="43137"/>
                    </a:srgbClr>
                  </a:outerShdw>
                </a:effectLst>
                <a:latin typeface="Century Gothic" pitchFamily="34" charset="0"/>
              </a:rPr>
              <a:t>2013</a:t>
            </a:r>
            <a:endParaRPr lang="en-US" sz="1400" dirty="0">
              <a:effectLst>
                <a:outerShdw blurRad="38100" dist="38100" dir="2700000" algn="tl">
                  <a:srgbClr val="000000">
                    <a:alpha val="43137"/>
                  </a:srgbClr>
                </a:outerShdw>
              </a:effectLst>
              <a:latin typeface="Century Gothic" pitchFamily="34" charset="0"/>
            </a:endParaRPr>
          </a:p>
        </p:txBody>
      </p:sp>
      <p:pic>
        <p:nvPicPr>
          <p:cNvPr id="8" name="7 Imagen" descr="https://encrypted-tbn3.gstatic.com/images?q=tbn:ANd9GcS1Al3rJQg8qyJbpu2Y8cn84fFoCa9r8yUkT3r5gW0LOXYk1PSOZw"/>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43999" cy="10712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descr="D:\TESIS FOT\IMG_58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2971800"/>
            <a:ext cx="252028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virtualpc\Documents\TESIS FOT\Fot Activ RECRE\DSCN03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4198" y="0"/>
            <a:ext cx="2789802" cy="303638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virtualpc\Documents\TESIS FOT\Nueva carpeta\Imágenes\Foto054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3036384"/>
            <a:ext cx="3275856" cy="382161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virtualpc\Documents\TESIS FOT\Nueva carpeta\Imágenes\Foto043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036384"/>
            <a:ext cx="3347864" cy="38216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virtualpc\Documents\TESIS FOT\Nueva carpeta\Imágenes\Foto023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
            <a:ext cx="2555776" cy="303638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virtualpc\Documents\TESIS FOT\Nueva carpeta\Imágenes\Foto046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37774" y="0"/>
            <a:ext cx="3816424" cy="3036384"/>
          </a:xfrm>
          <a:prstGeom prst="rect">
            <a:avLst/>
          </a:prstGeom>
          <a:noFill/>
          <a:extLst>
            <a:ext uri="{909E8E84-426E-40DD-AFC4-6F175D3DCCD1}">
              <a14:hiddenFill xmlns:a14="http://schemas.microsoft.com/office/drawing/2010/main">
                <a:solidFill>
                  <a:srgbClr val="FFFFFF"/>
                </a:solidFill>
              </a14:hiddenFill>
            </a:ext>
          </a:extLst>
        </p:spPr>
      </p:pic>
      <p:sp>
        <p:nvSpPr>
          <p:cNvPr id="2" name="1 Elipse"/>
          <p:cNvSpPr/>
          <p:nvPr/>
        </p:nvSpPr>
        <p:spPr>
          <a:xfrm>
            <a:off x="3023828" y="2615208"/>
            <a:ext cx="3060340" cy="1461864"/>
          </a:xfrm>
          <a:prstGeom prst="ellipse">
            <a:avLst/>
          </a:prstGeom>
          <a:solidFill>
            <a:srgbClr val="C00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s-EC" sz="2400" b="1" dirty="0">
                <a:solidFill>
                  <a:prstClr val="white"/>
                </a:solidFill>
                <a:effectLst>
                  <a:outerShdw blurRad="38100" dist="38100" dir="2700000" algn="tl">
                    <a:srgbClr val="000000">
                      <a:alpha val="43137"/>
                    </a:srgbClr>
                  </a:outerShdw>
                </a:effectLst>
                <a:latin typeface="+mj-lt"/>
                <a:cs typeface="Arial" pitchFamily="34" charset="0"/>
              </a:rPr>
              <a:t>Á</a:t>
            </a:r>
            <a:r>
              <a:rPr lang="es-EC" sz="2400" b="1" dirty="0" smtClean="0">
                <a:solidFill>
                  <a:prstClr val="white"/>
                </a:solidFill>
                <a:effectLst>
                  <a:outerShdw blurRad="38100" dist="38100" dir="2700000" algn="tl">
                    <a:srgbClr val="000000">
                      <a:alpha val="43137"/>
                    </a:srgbClr>
                  </a:outerShdw>
                </a:effectLst>
                <a:latin typeface="+mj-lt"/>
                <a:cs typeface="Arial" pitchFamily="34" charset="0"/>
              </a:rPr>
              <a:t>REAS DE LA RECREACIÓN</a:t>
            </a:r>
            <a:endParaRPr lang="es-EC" sz="2400" b="1" dirty="0">
              <a:solidFill>
                <a:prstClr val="white"/>
              </a:solidFill>
              <a:effectLst>
                <a:outerShdw blurRad="38100" dist="38100" dir="2700000" algn="tl">
                  <a:srgbClr val="000000">
                    <a:alpha val="43137"/>
                  </a:srgbClr>
                </a:outerShdw>
              </a:effectLst>
              <a:latin typeface="+mj-lt"/>
              <a:cs typeface="Arial" pitchFamily="34" charset="0"/>
            </a:endParaRPr>
          </a:p>
        </p:txBody>
      </p:sp>
      <p:sp>
        <p:nvSpPr>
          <p:cNvPr id="3" name="2 Elipse"/>
          <p:cNvSpPr/>
          <p:nvPr/>
        </p:nvSpPr>
        <p:spPr>
          <a:xfrm>
            <a:off x="3563888" y="260648"/>
            <a:ext cx="2016224" cy="914400"/>
          </a:xfrm>
          <a:prstGeom prst="ellipse">
            <a:avLst/>
          </a:prstGeom>
          <a:solidFill>
            <a:srgbClr val="FFFF0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s-EC" sz="2000" b="1" dirty="0" smtClean="0">
                <a:solidFill>
                  <a:prstClr val="black">
                    <a:lumMod val="95000"/>
                    <a:lumOff val="5000"/>
                  </a:prstClr>
                </a:solidFill>
                <a:effectLst>
                  <a:outerShdw blurRad="38100" dist="38100" dir="2700000" algn="tl">
                    <a:srgbClr val="000000">
                      <a:alpha val="43137"/>
                    </a:srgbClr>
                  </a:outerShdw>
                </a:effectLst>
                <a:latin typeface="+mj-lt"/>
              </a:rPr>
              <a:t>Físico Deportiva</a:t>
            </a:r>
            <a:endParaRPr lang="es-EC" sz="2000" b="1" dirty="0">
              <a:solidFill>
                <a:prstClr val="black">
                  <a:lumMod val="95000"/>
                  <a:lumOff val="5000"/>
                </a:prstClr>
              </a:solidFill>
              <a:effectLst>
                <a:outerShdw blurRad="38100" dist="38100" dir="2700000" algn="tl">
                  <a:srgbClr val="000000">
                    <a:alpha val="43137"/>
                  </a:srgbClr>
                </a:outerShdw>
              </a:effectLst>
              <a:latin typeface="+mj-lt"/>
            </a:endParaRPr>
          </a:p>
        </p:txBody>
      </p:sp>
      <p:sp>
        <p:nvSpPr>
          <p:cNvPr id="4" name="3 Elipse"/>
          <p:cNvSpPr/>
          <p:nvPr/>
        </p:nvSpPr>
        <p:spPr>
          <a:xfrm>
            <a:off x="3635896" y="5517232"/>
            <a:ext cx="2016224" cy="914400"/>
          </a:xfrm>
          <a:prstGeom prst="ellipse">
            <a:avLst/>
          </a:prstGeom>
          <a:solidFill>
            <a:srgbClr val="FFFF0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s-EC" sz="2400" b="1" dirty="0" smtClean="0">
                <a:solidFill>
                  <a:prstClr val="black"/>
                </a:solidFill>
                <a:effectLst>
                  <a:outerShdw blurRad="38100" dist="38100" dir="2700000" algn="tl">
                    <a:srgbClr val="000000">
                      <a:alpha val="43137"/>
                    </a:srgbClr>
                  </a:outerShdw>
                </a:effectLst>
                <a:latin typeface="+mj-lt"/>
              </a:rPr>
              <a:t>Aire libre</a:t>
            </a:r>
            <a:endParaRPr lang="es-EC" sz="2400" b="1" dirty="0">
              <a:solidFill>
                <a:prstClr val="black"/>
              </a:solidFill>
              <a:effectLst>
                <a:outerShdw blurRad="38100" dist="38100" dir="2700000" algn="tl">
                  <a:srgbClr val="000000">
                    <a:alpha val="43137"/>
                  </a:srgbClr>
                </a:outerShdw>
              </a:effectLst>
              <a:latin typeface="+mj-lt"/>
            </a:endParaRPr>
          </a:p>
        </p:txBody>
      </p:sp>
      <p:sp>
        <p:nvSpPr>
          <p:cNvPr id="5" name="4 Elipse"/>
          <p:cNvSpPr/>
          <p:nvPr/>
        </p:nvSpPr>
        <p:spPr>
          <a:xfrm>
            <a:off x="7020272" y="2226568"/>
            <a:ext cx="1343000" cy="914400"/>
          </a:xfrm>
          <a:prstGeom prst="ellipse">
            <a:avLst/>
          </a:prstGeom>
          <a:solidFill>
            <a:srgbClr val="FFFF0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s-EC" sz="2000" b="1" dirty="0" smtClean="0">
                <a:solidFill>
                  <a:prstClr val="black">
                    <a:lumMod val="95000"/>
                    <a:lumOff val="5000"/>
                  </a:prstClr>
                </a:solidFill>
                <a:effectLst>
                  <a:outerShdw blurRad="38100" dist="38100" dir="2700000" algn="tl">
                    <a:srgbClr val="000000">
                      <a:alpha val="43137"/>
                    </a:srgbClr>
                  </a:outerShdw>
                </a:effectLst>
                <a:latin typeface="+mj-lt"/>
              </a:rPr>
              <a:t>Lúdica</a:t>
            </a:r>
            <a:endParaRPr lang="es-EC" sz="2000" b="1" dirty="0">
              <a:solidFill>
                <a:prstClr val="black">
                  <a:lumMod val="95000"/>
                  <a:lumOff val="5000"/>
                </a:prstClr>
              </a:solidFill>
              <a:effectLst>
                <a:outerShdw blurRad="38100" dist="38100" dir="2700000" algn="tl">
                  <a:srgbClr val="000000">
                    <a:alpha val="43137"/>
                  </a:srgbClr>
                </a:outerShdw>
              </a:effectLst>
              <a:latin typeface="+mj-lt"/>
            </a:endParaRPr>
          </a:p>
        </p:txBody>
      </p:sp>
      <p:sp>
        <p:nvSpPr>
          <p:cNvPr id="6" name="5 Elipse"/>
          <p:cNvSpPr/>
          <p:nvPr/>
        </p:nvSpPr>
        <p:spPr>
          <a:xfrm>
            <a:off x="179512" y="1916832"/>
            <a:ext cx="1512168" cy="914400"/>
          </a:xfrm>
          <a:prstGeom prst="ellipse">
            <a:avLst/>
          </a:prstGeom>
          <a:solidFill>
            <a:srgbClr val="FFFF0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s-EC" sz="2000" b="1" dirty="0" smtClean="0">
                <a:solidFill>
                  <a:prstClr val="black">
                    <a:lumMod val="95000"/>
                    <a:lumOff val="5000"/>
                  </a:prstClr>
                </a:solidFill>
                <a:effectLst>
                  <a:outerShdw blurRad="38100" dist="38100" dir="2700000" algn="tl">
                    <a:srgbClr val="000000">
                      <a:alpha val="43137"/>
                    </a:srgbClr>
                  </a:outerShdw>
                </a:effectLst>
                <a:latin typeface="+mj-lt"/>
              </a:rPr>
              <a:t>Manual</a:t>
            </a:r>
            <a:endParaRPr lang="es-EC" sz="2000" b="1" dirty="0">
              <a:solidFill>
                <a:prstClr val="black">
                  <a:lumMod val="95000"/>
                  <a:lumOff val="5000"/>
                </a:prstClr>
              </a:solidFill>
              <a:effectLst>
                <a:outerShdw blurRad="38100" dist="38100" dir="2700000" algn="tl">
                  <a:srgbClr val="000000">
                    <a:alpha val="43137"/>
                  </a:srgbClr>
                </a:outerShdw>
              </a:effectLst>
              <a:latin typeface="+mj-lt"/>
            </a:endParaRPr>
          </a:p>
        </p:txBody>
      </p:sp>
      <p:sp>
        <p:nvSpPr>
          <p:cNvPr id="7" name="6 Elipse"/>
          <p:cNvSpPr/>
          <p:nvPr/>
        </p:nvSpPr>
        <p:spPr>
          <a:xfrm>
            <a:off x="6588224" y="3429000"/>
            <a:ext cx="2232248" cy="9144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smtClean="0">
                <a:solidFill>
                  <a:prstClr val="white"/>
                </a:solidFill>
                <a:effectLst>
                  <a:outerShdw blurRad="38100" dist="38100" dir="2700000" algn="tl">
                    <a:srgbClr val="000000">
                      <a:alpha val="43137"/>
                    </a:srgbClr>
                  </a:outerShdw>
                </a:effectLst>
                <a:latin typeface="+mj-lt"/>
              </a:rPr>
              <a:t>Comunitaria</a:t>
            </a:r>
            <a:endParaRPr lang="es-EC" sz="2000" b="1" dirty="0">
              <a:solidFill>
                <a:prstClr val="white"/>
              </a:solidFill>
              <a:effectLst>
                <a:outerShdw blurRad="38100" dist="38100" dir="2700000" algn="tl">
                  <a:srgbClr val="000000">
                    <a:alpha val="43137"/>
                  </a:srgbClr>
                </a:outerShdw>
              </a:effectLst>
              <a:latin typeface="+mj-lt"/>
            </a:endParaRPr>
          </a:p>
        </p:txBody>
      </p:sp>
      <p:sp>
        <p:nvSpPr>
          <p:cNvPr id="8" name="7 Elipse"/>
          <p:cNvSpPr/>
          <p:nvPr/>
        </p:nvSpPr>
        <p:spPr>
          <a:xfrm>
            <a:off x="1763688" y="980728"/>
            <a:ext cx="1152128" cy="9144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smtClean="0">
                <a:solidFill>
                  <a:prstClr val="white"/>
                </a:solidFill>
                <a:effectLst>
                  <a:outerShdw blurRad="38100" dist="38100" dir="2700000" algn="tl">
                    <a:srgbClr val="000000">
                      <a:alpha val="43137"/>
                    </a:srgbClr>
                  </a:outerShdw>
                </a:effectLst>
                <a:latin typeface="+mj-lt"/>
              </a:rPr>
              <a:t>Social</a:t>
            </a:r>
            <a:endParaRPr lang="es-EC" sz="2000" b="1" dirty="0">
              <a:solidFill>
                <a:prstClr val="white"/>
              </a:solidFill>
              <a:effectLst>
                <a:outerShdw blurRad="38100" dist="38100" dir="2700000" algn="tl">
                  <a:srgbClr val="000000">
                    <a:alpha val="43137"/>
                  </a:srgbClr>
                </a:outerShdw>
              </a:effectLst>
              <a:latin typeface="+mj-lt"/>
            </a:endParaRPr>
          </a:p>
        </p:txBody>
      </p:sp>
      <p:sp>
        <p:nvSpPr>
          <p:cNvPr id="9" name="8 Elipse"/>
          <p:cNvSpPr/>
          <p:nvPr/>
        </p:nvSpPr>
        <p:spPr>
          <a:xfrm>
            <a:off x="6300192" y="5538936"/>
            <a:ext cx="1512168" cy="9144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smtClean="0">
                <a:solidFill>
                  <a:prstClr val="white"/>
                </a:solidFill>
                <a:effectLst>
                  <a:outerShdw blurRad="38100" dist="38100" dir="2700000" algn="tl">
                    <a:srgbClr val="000000">
                      <a:alpha val="43137"/>
                    </a:srgbClr>
                  </a:outerShdw>
                </a:effectLst>
                <a:latin typeface="+mj-lt"/>
              </a:rPr>
              <a:t>Literaria</a:t>
            </a:r>
            <a:endParaRPr lang="es-EC" sz="2000" b="1" dirty="0">
              <a:solidFill>
                <a:prstClr val="white"/>
              </a:solidFill>
              <a:effectLst>
                <a:outerShdw blurRad="38100" dist="38100" dir="2700000" algn="tl">
                  <a:srgbClr val="000000">
                    <a:alpha val="43137"/>
                  </a:srgbClr>
                </a:outerShdw>
              </a:effectLst>
              <a:latin typeface="+mj-lt"/>
            </a:endParaRPr>
          </a:p>
        </p:txBody>
      </p:sp>
      <p:sp>
        <p:nvSpPr>
          <p:cNvPr id="10" name="9 Elipse"/>
          <p:cNvSpPr/>
          <p:nvPr/>
        </p:nvSpPr>
        <p:spPr>
          <a:xfrm>
            <a:off x="7308304" y="4581128"/>
            <a:ext cx="1584176" cy="914400"/>
          </a:xfrm>
          <a:prstGeom prst="ellipse">
            <a:avLst/>
          </a:prstGeom>
          <a:solidFill>
            <a:srgbClr val="FFFF0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s-EC" sz="2000" b="1" dirty="0" smtClean="0">
                <a:solidFill>
                  <a:prstClr val="black"/>
                </a:solidFill>
                <a:effectLst>
                  <a:outerShdw blurRad="38100" dist="38100" dir="2700000" algn="tl">
                    <a:srgbClr val="000000">
                      <a:alpha val="43137"/>
                    </a:srgbClr>
                  </a:outerShdw>
                </a:effectLst>
                <a:latin typeface="+mj-lt"/>
              </a:rPr>
              <a:t>Artística</a:t>
            </a:r>
            <a:endParaRPr lang="es-EC" sz="2000" b="1" dirty="0">
              <a:solidFill>
                <a:prstClr val="black"/>
              </a:solidFill>
              <a:effectLst>
                <a:outerShdw blurRad="38100" dist="38100" dir="2700000" algn="tl">
                  <a:srgbClr val="000000">
                    <a:alpha val="43137"/>
                  </a:srgbClr>
                </a:outerShdw>
              </a:effectLst>
              <a:latin typeface="+mj-lt"/>
            </a:endParaRPr>
          </a:p>
        </p:txBody>
      </p:sp>
      <p:sp>
        <p:nvSpPr>
          <p:cNvPr id="11" name="10 Elipse"/>
          <p:cNvSpPr/>
          <p:nvPr/>
        </p:nvSpPr>
        <p:spPr>
          <a:xfrm>
            <a:off x="179512" y="3068960"/>
            <a:ext cx="1512168" cy="9144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smtClean="0">
                <a:solidFill>
                  <a:prstClr val="white"/>
                </a:solidFill>
                <a:effectLst>
                  <a:outerShdw blurRad="38100" dist="38100" dir="2700000" algn="tl">
                    <a:srgbClr val="000000">
                      <a:alpha val="43137"/>
                    </a:srgbClr>
                  </a:outerShdw>
                </a:effectLst>
                <a:latin typeface="+mj-lt"/>
              </a:rPr>
              <a:t>Técnica</a:t>
            </a:r>
            <a:endParaRPr lang="es-EC" sz="2000" b="1" dirty="0">
              <a:solidFill>
                <a:prstClr val="white"/>
              </a:solidFill>
              <a:effectLst>
                <a:outerShdw blurRad="38100" dist="38100" dir="2700000" algn="tl">
                  <a:srgbClr val="000000">
                    <a:alpha val="43137"/>
                  </a:srgbClr>
                </a:outerShdw>
              </a:effectLst>
              <a:latin typeface="+mj-lt"/>
            </a:endParaRPr>
          </a:p>
        </p:txBody>
      </p:sp>
      <p:sp>
        <p:nvSpPr>
          <p:cNvPr id="12" name="11 Elipse"/>
          <p:cNvSpPr/>
          <p:nvPr/>
        </p:nvSpPr>
        <p:spPr>
          <a:xfrm>
            <a:off x="323528" y="4386808"/>
            <a:ext cx="1404156" cy="914400"/>
          </a:xfrm>
          <a:prstGeom prst="ellipse">
            <a:avLst/>
          </a:prstGeom>
          <a:solidFill>
            <a:srgbClr val="FFFF0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s-EC" sz="2000" b="1" dirty="0" smtClean="0">
                <a:solidFill>
                  <a:schemeClr val="tx1"/>
                </a:solidFill>
                <a:effectLst>
                  <a:outerShdw blurRad="38100" dist="38100" dir="2700000" algn="tl">
                    <a:srgbClr val="000000">
                      <a:alpha val="43137"/>
                    </a:srgbClr>
                  </a:outerShdw>
                </a:effectLst>
                <a:latin typeface="+mj-lt"/>
              </a:rPr>
              <a:t>Salud</a:t>
            </a:r>
            <a:endParaRPr lang="es-EC" sz="2000" b="1" dirty="0">
              <a:solidFill>
                <a:schemeClr val="tx1"/>
              </a:solidFill>
              <a:effectLst>
                <a:outerShdw blurRad="38100" dist="38100" dir="2700000" algn="tl">
                  <a:srgbClr val="000000">
                    <a:alpha val="43137"/>
                  </a:srgbClr>
                </a:outerShdw>
              </a:effectLst>
              <a:latin typeface="+mj-lt"/>
            </a:endParaRPr>
          </a:p>
        </p:txBody>
      </p:sp>
      <p:cxnSp>
        <p:nvCxnSpPr>
          <p:cNvPr id="18" name="17 Conector recto de flecha"/>
          <p:cNvCxnSpPr/>
          <p:nvPr/>
        </p:nvCxnSpPr>
        <p:spPr>
          <a:xfrm flipV="1">
            <a:off x="4553998" y="1484784"/>
            <a:ext cx="18002" cy="741784"/>
          </a:xfrm>
          <a:prstGeom prst="straightConnector1">
            <a:avLst/>
          </a:prstGeom>
          <a:ln>
            <a:solidFill>
              <a:srgbClr val="FF0000"/>
            </a:solidFill>
            <a:tailEnd type="arrow"/>
          </a:ln>
        </p:spPr>
        <p:style>
          <a:lnRef idx="3">
            <a:schemeClr val="accent3"/>
          </a:lnRef>
          <a:fillRef idx="0">
            <a:schemeClr val="accent3"/>
          </a:fillRef>
          <a:effectRef idx="2">
            <a:schemeClr val="accent3"/>
          </a:effectRef>
          <a:fontRef idx="minor">
            <a:schemeClr val="tx1"/>
          </a:fontRef>
        </p:style>
      </p:cxnSp>
      <p:cxnSp>
        <p:nvCxnSpPr>
          <p:cNvPr id="14" name="13 Conector recto de flecha"/>
          <p:cNvCxnSpPr/>
          <p:nvPr/>
        </p:nvCxnSpPr>
        <p:spPr>
          <a:xfrm flipV="1">
            <a:off x="6246186" y="2802632"/>
            <a:ext cx="702078" cy="3383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flipH="1" flipV="1">
            <a:off x="1730016" y="2524904"/>
            <a:ext cx="1008112" cy="4468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21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8384" y="130969"/>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Elipse"/>
          <p:cNvSpPr/>
          <p:nvPr/>
        </p:nvSpPr>
        <p:spPr>
          <a:xfrm>
            <a:off x="5868144" y="908720"/>
            <a:ext cx="1585900" cy="108012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smtClean="0">
                <a:solidFill>
                  <a:schemeClr val="bg1"/>
                </a:solidFill>
                <a:effectLst>
                  <a:outerShdw blurRad="38100" dist="38100" dir="2700000" algn="tl">
                    <a:srgbClr val="000000">
                      <a:alpha val="43137"/>
                    </a:srgbClr>
                  </a:outerShdw>
                </a:effectLst>
                <a:latin typeface="+mj-lt"/>
              </a:rPr>
              <a:t>Acuática</a:t>
            </a:r>
            <a:endParaRPr lang="es-EC" sz="2000" b="1" dirty="0">
              <a:solidFill>
                <a:schemeClr val="bg1"/>
              </a:solidFill>
              <a:effectLst>
                <a:outerShdw blurRad="38100" dist="38100" dir="2700000" algn="tl">
                  <a:srgbClr val="000000">
                    <a:alpha val="43137"/>
                  </a:srgbClr>
                </a:outerShdw>
              </a:effectLst>
              <a:latin typeface="+mj-lt"/>
            </a:endParaRPr>
          </a:p>
        </p:txBody>
      </p:sp>
      <p:sp>
        <p:nvSpPr>
          <p:cNvPr id="25" name="24 Elipse"/>
          <p:cNvSpPr/>
          <p:nvPr/>
        </p:nvSpPr>
        <p:spPr>
          <a:xfrm>
            <a:off x="323528" y="5538936"/>
            <a:ext cx="2824944" cy="914400"/>
          </a:xfrm>
          <a:prstGeom prst="ellipse">
            <a:avLst/>
          </a:prstGeom>
          <a:solidFill>
            <a:schemeClr val="accent5">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C" sz="2000" b="1" dirty="0" smtClean="0">
                <a:solidFill>
                  <a:schemeClr val="bg1"/>
                </a:solidFill>
                <a:effectLst>
                  <a:outerShdw blurRad="38100" dist="38100" dir="2700000" algn="tl">
                    <a:srgbClr val="000000">
                      <a:alpha val="43137"/>
                    </a:srgbClr>
                  </a:outerShdw>
                </a:effectLst>
                <a:latin typeface="+mj-lt"/>
              </a:rPr>
              <a:t>Conmemorativa</a:t>
            </a:r>
            <a:endParaRPr lang="es-EC" sz="2000" b="1" dirty="0">
              <a:solidFill>
                <a:schemeClr val="bg1"/>
              </a:solidFill>
              <a:effectLst>
                <a:outerShdw blurRad="38100" dist="38100" dir="2700000" algn="tl">
                  <a:srgbClr val="000000">
                    <a:alpha val="43137"/>
                  </a:srgbClr>
                </a:outerShdw>
              </a:effectLst>
              <a:latin typeface="+mj-lt"/>
            </a:endParaRPr>
          </a:p>
        </p:txBody>
      </p:sp>
      <p:cxnSp>
        <p:nvCxnSpPr>
          <p:cNvPr id="29" name="28 Conector recto de flecha"/>
          <p:cNvCxnSpPr/>
          <p:nvPr/>
        </p:nvCxnSpPr>
        <p:spPr>
          <a:xfrm>
            <a:off x="5832140" y="4113076"/>
            <a:ext cx="1044116" cy="5400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49" name="2048 Conector recto de flecha"/>
          <p:cNvCxnSpPr/>
          <p:nvPr/>
        </p:nvCxnSpPr>
        <p:spPr>
          <a:xfrm>
            <a:off x="4553998" y="4339952"/>
            <a:ext cx="0" cy="8172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55" name="2054 Conector recto de flecha"/>
          <p:cNvCxnSpPr/>
          <p:nvPr/>
        </p:nvCxnSpPr>
        <p:spPr>
          <a:xfrm flipH="1">
            <a:off x="2051720" y="4365104"/>
            <a:ext cx="972108" cy="5040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 name="29 Imagen" descr="https://encrypted-tbn3.gstatic.com/images?q=tbn:ANd9GcRsPnvPWA-TgdtApmkm5mNmSLTKlCCbuvPTqehVL9RWNySVBi--xQ"/>
          <p:cNvPicPr/>
          <p:nvPr/>
        </p:nvPicPr>
        <p:blipFill>
          <a:blip r:embed="rId9">
            <a:extLst>
              <a:ext uri="{28A0092B-C50C-407E-A947-70E740481C1C}">
                <a14:useLocalDpi xmlns:a14="http://schemas.microsoft.com/office/drawing/2010/main" val="0"/>
              </a:ext>
            </a:extLst>
          </a:blip>
          <a:srcRect/>
          <a:stretch>
            <a:fillRect/>
          </a:stretch>
        </p:blipFill>
        <p:spPr bwMode="auto">
          <a:xfrm>
            <a:off x="107504" y="130969"/>
            <a:ext cx="936104" cy="993776"/>
          </a:xfrm>
          <a:prstGeom prst="rect">
            <a:avLst/>
          </a:prstGeom>
          <a:noFill/>
          <a:ln>
            <a:noFill/>
          </a:ln>
        </p:spPr>
      </p:pic>
    </p:spTree>
    <p:extLst>
      <p:ext uri="{BB962C8B-B14F-4D97-AF65-F5344CB8AC3E}">
        <p14:creationId xmlns:p14="http://schemas.microsoft.com/office/powerpoint/2010/main" val="30124468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virtualpc\Documents\TESIS FOT\Fot Activ RECRE\Fot cursos y compa\Imagen01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redondeado"/>
          <p:cNvSpPr/>
          <p:nvPr/>
        </p:nvSpPr>
        <p:spPr>
          <a:xfrm>
            <a:off x="395536" y="3356992"/>
            <a:ext cx="2304256" cy="108012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600" b="1" dirty="0" smtClean="0">
                <a:effectLst>
                  <a:outerShdw blurRad="38100" dist="38100" dir="2700000" algn="tl">
                    <a:srgbClr val="000000">
                      <a:alpha val="43137"/>
                    </a:srgbClr>
                  </a:outerShdw>
                </a:effectLst>
                <a:latin typeface="Century Gothic" pitchFamily="34" charset="0"/>
              </a:rPr>
              <a:t>JUEGO</a:t>
            </a:r>
            <a:endParaRPr lang="es-EC" sz="3600" b="1" dirty="0">
              <a:effectLst>
                <a:outerShdw blurRad="38100" dist="38100" dir="2700000" algn="tl">
                  <a:srgbClr val="000000">
                    <a:alpha val="43137"/>
                  </a:srgbClr>
                </a:outerShdw>
              </a:effectLst>
              <a:latin typeface="Century Gothic" pitchFamily="34" charset="0"/>
            </a:endParaRPr>
          </a:p>
        </p:txBody>
      </p:sp>
      <p:sp>
        <p:nvSpPr>
          <p:cNvPr id="3" name="2 Rectángulo"/>
          <p:cNvSpPr/>
          <p:nvPr/>
        </p:nvSpPr>
        <p:spPr>
          <a:xfrm>
            <a:off x="3995935" y="1124744"/>
            <a:ext cx="4697803" cy="14401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600" b="1" dirty="0" smtClean="0">
                <a:solidFill>
                  <a:schemeClr val="bg1">
                    <a:lumMod val="95000"/>
                    <a:lumOff val="5000"/>
                  </a:schemeClr>
                </a:solidFill>
                <a:latin typeface="Century Gothic" pitchFamily="34" charset="0"/>
              </a:rPr>
              <a:t>Forma de educar   </a:t>
            </a:r>
            <a:endParaRPr lang="es-EC" sz="3600" b="1" dirty="0">
              <a:solidFill>
                <a:schemeClr val="bg1">
                  <a:lumMod val="95000"/>
                  <a:lumOff val="5000"/>
                </a:schemeClr>
              </a:solidFill>
              <a:latin typeface="Century Gothic" pitchFamily="34" charset="0"/>
            </a:endParaRPr>
          </a:p>
        </p:txBody>
      </p:sp>
      <p:sp>
        <p:nvSpPr>
          <p:cNvPr id="4" name="3 Rectángulo"/>
          <p:cNvSpPr/>
          <p:nvPr/>
        </p:nvSpPr>
        <p:spPr>
          <a:xfrm>
            <a:off x="4070767" y="2924944"/>
            <a:ext cx="4605689" cy="14401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600" b="1" dirty="0" smtClean="0">
                <a:solidFill>
                  <a:schemeClr val="bg1">
                    <a:lumMod val="95000"/>
                    <a:lumOff val="5000"/>
                  </a:schemeClr>
                </a:solidFill>
                <a:latin typeface="Century Gothic" pitchFamily="34" charset="0"/>
              </a:rPr>
              <a:t>Integra a la sociedad</a:t>
            </a:r>
            <a:endParaRPr lang="es-EC" sz="3600" b="1" dirty="0">
              <a:solidFill>
                <a:schemeClr val="bg1">
                  <a:lumMod val="95000"/>
                  <a:lumOff val="5000"/>
                </a:schemeClr>
              </a:solidFill>
              <a:latin typeface="Century Gothic" pitchFamily="34" charset="0"/>
            </a:endParaRPr>
          </a:p>
        </p:txBody>
      </p:sp>
      <p:sp>
        <p:nvSpPr>
          <p:cNvPr id="5" name="4 Rectángulo"/>
          <p:cNvSpPr/>
          <p:nvPr/>
        </p:nvSpPr>
        <p:spPr>
          <a:xfrm>
            <a:off x="4145599" y="4797152"/>
            <a:ext cx="4513574" cy="14401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600" b="1" dirty="0" smtClean="0">
                <a:solidFill>
                  <a:schemeClr val="bg1">
                    <a:lumMod val="95000"/>
                    <a:lumOff val="5000"/>
                  </a:schemeClr>
                </a:solidFill>
                <a:latin typeface="Century Gothic" pitchFamily="34" charset="0"/>
              </a:rPr>
              <a:t>Establece normas y reglas</a:t>
            </a:r>
            <a:endParaRPr lang="es-EC" sz="3600" b="1" dirty="0">
              <a:solidFill>
                <a:schemeClr val="bg1">
                  <a:lumMod val="95000"/>
                  <a:lumOff val="5000"/>
                </a:schemeClr>
              </a:solidFill>
              <a:latin typeface="Century Gothic" pitchFamily="34" charset="0"/>
            </a:endParaRPr>
          </a:p>
        </p:txBody>
      </p:sp>
      <p:sp>
        <p:nvSpPr>
          <p:cNvPr id="6" name="5 Cheurón"/>
          <p:cNvSpPr/>
          <p:nvPr/>
        </p:nvSpPr>
        <p:spPr>
          <a:xfrm>
            <a:off x="2987824" y="2615208"/>
            <a:ext cx="936104" cy="2397968"/>
          </a:xfrm>
          <a:prstGeom prst="chevro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a:solidFill>
                <a:schemeClr val="tx1"/>
              </a:solidFill>
            </a:endParaRPr>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0021" y="116632"/>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9 Imagen" descr="https://encrypted-tbn3.gstatic.com/images?q=tbn:ANd9GcRsPnvPWA-TgdtApmkm5mNmSLTKlCCbuvPTqehVL9RWNySVBi--xQ"/>
          <p:cNvPicPr/>
          <p:nvPr/>
        </p:nvPicPr>
        <p:blipFill>
          <a:blip r:embed="rId4">
            <a:extLst>
              <a:ext uri="{28A0092B-C50C-407E-A947-70E740481C1C}">
                <a14:useLocalDpi xmlns:a14="http://schemas.microsoft.com/office/drawing/2010/main" val="0"/>
              </a:ext>
            </a:extLst>
          </a:blip>
          <a:srcRect/>
          <a:stretch>
            <a:fillRect/>
          </a:stretch>
        </p:blipFill>
        <p:spPr bwMode="auto">
          <a:xfrm>
            <a:off x="107504" y="130969"/>
            <a:ext cx="936104" cy="993776"/>
          </a:xfrm>
          <a:prstGeom prst="rect">
            <a:avLst/>
          </a:prstGeom>
          <a:noFill/>
          <a:ln>
            <a:noFill/>
          </a:ln>
        </p:spPr>
      </p:pic>
    </p:spTree>
    <p:extLst>
      <p:ext uri="{BB962C8B-B14F-4D97-AF65-F5344CB8AC3E}">
        <p14:creationId xmlns:p14="http://schemas.microsoft.com/office/powerpoint/2010/main" val="262291834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irtualpc\Documents\TESIS FOT\Fot Activ RECRE\DSCN04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redondeado"/>
          <p:cNvSpPr/>
          <p:nvPr/>
        </p:nvSpPr>
        <p:spPr>
          <a:xfrm>
            <a:off x="1763688" y="404664"/>
            <a:ext cx="4752528" cy="108012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700" b="1" dirty="0" smtClean="0">
                <a:solidFill>
                  <a:schemeClr val="bg1">
                    <a:lumMod val="95000"/>
                    <a:lumOff val="5000"/>
                  </a:schemeClr>
                </a:solidFill>
                <a:effectLst>
                  <a:outerShdw blurRad="38100" dist="38100" dir="2700000" algn="tl">
                    <a:srgbClr val="000000">
                      <a:alpha val="43137"/>
                    </a:srgbClr>
                  </a:outerShdw>
                </a:effectLst>
                <a:latin typeface="Century Gothic" pitchFamily="34" charset="0"/>
              </a:rPr>
              <a:t>DESTREZA MOTRIZ BÁSICA</a:t>
            </a:r>
            <a:endParaRPr lang="es-EC" sz="2700" b="1" dirty="0">
              <a:solidFill>
                <a:schemeClr val="bg1">
                  <a:lumMod val="95000"/>
                  <a:lumOff val="5000"/>
                </a:schemeClr>
              </a:solidFill>
              <a:effectLst>
                <a:outerShdw blurRad="38100" dist="38100" dir="2700000" algn="tl">
                  <a:srgbClr val="000000">
                    <a:alpha val="43137"/>
                  </a:srgbClr>
                </a:outerShdw>
              </a:effectLst>
              <a:latin typeface="Century Gothic" pitchFamily="34" charset="0"/>
            </a:endParaRPr>
          </a:p>
        </p:txBody>
      </p:sp>
      <p:sp>
        <p:nvSpPr>
          <p:cNvPr id="9" name="8 Rectángulo"/>
          <p:cNvSpPr/>
          <p:nvPr/>
        </p:nvSpPr>
        <p:spPr>
          <a:xfrm>
            <a:off x="251521" y="2924944"/>
            <a:ext cx="2523234" cy="302433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solidFill>
                  <a:schemeClr val="tx2">
                    <a:lumMod val="10000"/>
                  </a:schemeClr>
                </a:solidFill>
                <a:latin typeface="Century Gothic" pitchFamily="34" charset="0"/>
              </a:rPr>
              <a:t>Movimientos que se desarrolla en el entorno.</a:t>
            </a:r>
            <a:endParaRPr lang="es-EC" sz="2800" b="1" dirty="0">
              <a:solidFill>
                <a:schemeClr val="tx2">
                  <a:lumMod val="10000"/>
                </a:schemeClr>
              </a:solidFill>
              <a:latin typeface="Century Gothic" pitchFamily="34" charset="0"/>
            </a:endParaRPr>
          </a:p>
        </p:txBody>
      </p:sp>
      <p:sp>
        <p:nvSpPr>
          <p:cNvPr id="10" name="9 Rectángulo"/>
          <p:cNvSpPr/>
          <p:nvPr/>
        </p:nvSpPr>
        <p:spPr>
          <a:xfrm>
            <a:off x="3145122" y="3140968"/>
            <a:ext cx="2651014" cy="302433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solidFill>
                  <a:schemeClr val="tx2">
                    <a:lumMod val="10000"/>
                  </a:schemeClr>
                </a:solidFill>
                <a:latin typeface="Century Gothic" pitchFamily="34" charset="0"/>
              </a:rPr>
              <a:t>Desarrolla</a:t>
            </a:r>
          </a:p>
          <a:p>
            <a:pPr algn="ctr"/>
            <a:r>
              <a:rPr lang="es-EC" sz="2800" b="1" dirty="0" smtClean="0">
                <a:solidFill>
                  <a:schemeClr val="tx2">
                    <a:lumMod val="10000"/>
                  </a:schemeClr>
                </a:solidFill>
                <a:latin typeface="Century Gothic" pitchFamily="34" charset="0"/>
              </a:rPr>
              <a:t>destrezas motoras gruesas y finas.</a:t>
            </a:r>
            <a:endParaRPr lang="es-EC" sz="2800" b="1" dirty="0">
              <a:solidFill>
                <a:schemeClr val="tx2">
                  <a:lumMod val="10000"/>
                </a:schemeClr>
              </a:solidFill>
              <a:latin typeface="Century Gothic" pitchFamily="34" charset="0"/>
            </a:endParaRPr>
          </a:p>
        </p:txBody>
      </p:sp>
      <p:sp>
        <p:nvSpPr>
          <p:cNvPr id="11" name="10 Rectángulo"/>
          <p:cNvSpPr/>
          <p:nvPr/>
        </p:nvSpPr>
        <p:spPr>
          <a:xfrm>
            <a:off x="6071272" y="2924944"/>
            <a:ext cx="2749200" cy="3024336"/>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solidFill>
                  <a:schemeClr val="tx2">
                    <a:lumMod val="10000"/>
                  </a:schemeClr>
                </a:solidFill>
                <a:latin typeface="Century Gothic" pitchFamily="34" charset="0"/>
              </a:rPr>
              <a:t> Medio de movimientos  adquiridos.</a:t>
            </a:r>
            <a:endParaRPr lang="es-EC" sz="2800" b="1" dirty="0">
              <a:solidFill>
                <a:schemeClr val="tx2">
                  <a:lumMod val="10000"/>
                </a:schemeClr>
              </a:solidFill>
              <a:latin typeface="Century Gothic" pitchFamily="34" charset="0"/>
            </a:endParaRPr>
          </a:p>
        </p:txBody>
      </p:sp>
      <p:sp>
        <p:nvSpPr>
          <p:cNvPr id="13" name="12 Flecha abajo"/>
          <p:cNvSpPr/>
          <p:nvPr/>
        </p:nvSpPr>
        <p:spPr>
          <a:xfrm rot="2400000">
            <a:off x="1661410" y="1761214"/>
            <a:ext cx="484632" cy="978408"/>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17 Flecha abajo"/>
          <p:cNvSpPr/>
          <p:nvPr/>
        </p:nvSpPr>
        <p:spPr>
          <a:xfrm>
            <a:off x="4159376" y="1844824"/>
            <a:ext cx="484632" cy="978408"/>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18 Flecha abajo"/>
          <p:cNvSpPr/>
          <p:nvPr/>
        </p:nvSpPr>
        <p:spPr>
          <a:xfrm rot="-2400000">
            <a:off x="6205868" y="1742114"/>
            <a:ext cx="484632" cy="978408"/>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0021" y="116632"/>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11 Imagen" descr="https://encrypted-tbn3.gstatic.com/images?q=tbn:ANd9GcRsPnvPWA-TgdtApmkm5mNmSLTKlCCbuvPTqehVL9RWNySVBi--xQ"/>
          <p:cNvPicPr/>
          <p:nvPr/>
        </p:nvPicPr>
        <p:blipFill>
          <a:blip r:embed="rId4">
            <a:extLst>
              <a:ext uri="{28A0092B-C50C-407E-A947-70E740481C1C}">
                <a14:useLocalDpi xmlns:a14="http://schemas.microsoft.com/office/drawing/2010/main" val="0"/>
              </a:ext>
            </a:extLst>
          </a:blip>
          <a:srcRect/>
          <a:stretch>
            <a:fillRect/>
          </a:stretch>
        </p:blipFill>
        <p:spPr bwMode="auto">
          <a:xfrm>
            <a:off x="107504" y="130969"/>
            <a:ext cx="936104" cy="993776"/>
          </a:xfrm>
          <a:prstGeom prst="rect">
            <a:avLst/>
          </a:prstGeom>
          <a:noFill/>
          <a:ln>
            <a:noFill/>
          </a:ln>
        </p:spPr>
      </p:pic>
    </p:spTree>
    <p:extLst>
      <p:ext uri="{BB962C8B-B14F-4D97-AF65-F5344CB8AC3E}">
        <p14:creationId xmlns:p14="http://schemas.microsoft.com/office/powerpoint/2010/main" val="2279821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edge">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redondeado"/>
          <p:cNvSpPr/>
          <p:nvPr/>
        </p:nvSpPr>
        <p:spPr>
          <a:xfrm>
            <a:off x="1597025" y="116632"/>
            <a:ext cx="5783287" cy="86409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effectLst>
                  <a:outerShdw blurRad="38100" dist="38100" dir="2700000" algn="tl">
                    <a:srgbClr val="000000">
                      <a:alpha val="43137"/>
                    </a:srgbClr>
                  </a:outerShdw>
                </a:effectLst>
                <a:latin typeface="Century Gothic" pitchFamily="34" charset="0"/>
              </a:rPr>
              <a:t>Grado de Desarrollo de la Destreza</a:t>
            </a:r>
            <a:endParaRPr lang="es-EC" sz="2800" b="1" dirty="0">
              <a:effectLst>
                <a:outerShdw blurRad="38100" dist="38100" dir="2700000" algn="tl">
                  <a:srgbClr val="000000">
                    <a:alpha val="43137"/>
                  </a:srgbClr>
                </a:outerShdw>
              </a:effectLst>
              <a:latin typeface="Century Gothic" pitchFamily="34" charset="0"/>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7025" y="3340100"/>
            <a:ext cx="5949950" cy="17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340768"/>
            <a:ext cx="8136904" cy="4464496"/>
          </a:xfrm>
          <a:prstGeom prst="rect">
            <a:avLst/>
          </a:prstGeom>
          <a:solidFill>
            <a:srgbClr val="00B050"/>
          </a:solidFill>
          <a:ln>
            <a:noFill/>
          </a:ln>
          <a:effectLst/>
        </p:spPr>
      </p:pic>
      <p:sp>
        <p:nvSpPr>
          <p:cNvPr id="2" name="1 Rectángulo"/>
          <p:cNvSpPr/>
          <p:nvPr/>
        </p:nvSpPr>
        <p:spPr>
          <a:xfrm>
            <a:off x="4211960" y="5877272"/>
            <a:ext cx="4824535" cy="69269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smtClean="0">
                <a:solidFill>
                  <a:srgbClr val="FF0000"/>
                </a:solidFill>
                <a:latin typeface="Century Gothic" pitchFamily="34" charset="0"/>
              </a:rPr>
              <a:t>Díaz, Jordi (1999). Enseñanza- aprendizaje. Barcelona. Pág. 53</a:t>
            </a:r>
            <a:endParaRPr lang="es-EC" sz="2000" b="1" dirty="0">
              <a:solidFill>
                <a:srgbClr val="FF0000"/>
              </a:solidFill>
              <a:latin typeface="Century Gothic" pitchFamily="34"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8488" y="4293096"/>
            <a:ext cx="140588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3906" y="1556792"/>
            <a:ext cx="1430462" cy="1514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0021" y="130969"/>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9 Imagen" descr="https://encrypted-tbn3.gstatic.com/images?q=tbn:ANd9GcRsPnvPWA-TgdtApmkm5mNmSLTKlCCbuvPTqehVL9RWNySVBi--xQ"/>
          <p:cNvPicPr/>
          <p:nvPr/>
        </p:nvPicPr>
        <p:blipFill>
          <a:blip r:embed="rId7">
            <a:extLst>
              <a:ext uri="{28A0092B-C50C-407E-A947-70E740481C1C}">
                <a14:useLocalDpi xmlns:a14="http://schemas.microsoft.com/office/drawing/2010/main" val="0"/>
              </a:ext>
            </a:extLst>
          </a:blip>
          <a:srcRect/>
          <a:stretch>
            <a:fillRect/>
          </a:stretch>
        </p:blipFill>
        <p:spPr bwMode="auto">
          <a:xfrm>
            <a:off x="107504" y="130969"/>
            <a:ext cx="936104" cy="993776"/>
          </a:xfrm>
          <a:prstGeom prst="rect">
            <a:avLst/>
          </a:prstGeom>
          <a:noFill/>
          <a:ln>
            <a:noFill/>
          </a:ln>
        </p:spPr>
      </p:pic>
    </p:spTree>
    <p:extLst>
      <p:ext uri="{BB962C8B-B14F-4D97-AF65-F5344CB8AC3E}">
        <p14:creationId xmlns:p14="http://schemas.microsoft.com/office/powerpoint/2010/main" val="28899603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9"/>
                                        </p:tgtEl>
                                        <p:attrNameLst>
                                          <p:attrName>style.visibility</p:attrName>
                                        </p:attrNameLst>
                                      </p:cBhvr>
                                      <p:to>
                                        <p:strVal val="visible"/>
                                      </p:to>
                                    </p:set>
                                    <p:animEffect transition="in" filter="wheel(1)">
                                      <p:cBhvr>
                                        <p:cTn id="7" dur="2000"/>
                                        <p:tgtEl>
                                          <p:spTgt spid="205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1)">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virtualpc\Documents\TESIS FOT\IMG_338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6 Paralelogramo"/>
          <p:cNvSpPr/>
          <p:nvPr/>
        </p:nvSpPr>
        <p:spPr>
          <a:xfrm>
            <a:off x="1403648" y="188640"/>
            <a:ext cx="6480720" cy="1224136"/>
          </a:xfrm>
          <a:prstGeom prst="parallelogram">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solidFill>
                  <a:schemeClr val="bg1"/>
                </a:solidFill>
                <a:effectLst>
                  <a:outerShdw blurRad="38100" dist="38100" dir="2700000" algn="tl">
                    <a:srgbClr val="000000">
                      <a:alpha val="43137"/>
                    </a:srgbClr>
                  </a:outerShdw>
                </a:effectLst>
                <a:latin typeface="Century Gothic" pitchFamily="34" charset="0"/>
              </a:rPr>
              <a:t>Clasificación  de las Destrezas </a:t>
            </a:r>
            <a:r>
              <a:rPr lang="es-EC" sz="2800" b="1" dirty="0">
                <a:solidFill>
                  <a:schemeClr val="bg1"/>
                </a:solidFill>
                <a:effectLst>
                  <a:outerShdw blurRad="38100" dist="38100" dir="2700000" algn="tl">
                    <a:srgbClr val="000000">
                      <a:alpha val="43137"/>
                    </a:srgbClr>
                  </a:outerShdw>
                </a:effectLst>
                <a:latin typeface="Century Gothic" pitchFamily="34" charset="0"/>
              </a:rPr>
              <a:t>M</a:t>
            </a:r>
            <a:r>
              <a:rPr lang="es-EC" sz="2800" b="1" dirty="0" smtClean="0">
                <a:solidFill>
                  <a:schemeClr val="bg1"/>
                </a:solidFill>
                <a:effectLst>
                  <a:outerShdw blurRad="38100" dist="38100" dir="2700000" algn="tl">
                    <a:srgbClr val="000000">
                      <a:alpha val="43137"/>
                    </a:srgbClr>
                  </a:outerShdw>
                </a:effectLst>
                <a:latin typeface="Century Gothic" pitchFamily="34" charset="0"/>
              </a:rPr>
              <a:t>otrices </a:t>
            </a:r>
            <a:r>
              <a:rPr lang="es-EC" sz="2800" b="1" dirty="0">
                <a:solidFill>
                  <a:schemeClr val="bg1"/>
                </a:solidFill>
                <a:effectLst>
                  <a:outerShdw blurRad="38100" dist="38100" dir="2700000" algn="tl">
                    <a:srgbClr val="000000">
                      <a:alpha val="43137"/>
                    </a:srgbClr>
                  </a:outerShdw>
                </a:effectLst>
                <a:latin typeface="Century Gothic" pitchFamily="34" charset="0"/>
              </a:rPr>
              <a:t>B</a:t>
            </a:r>
            <a:r>
              <a:rPr lang="es-EC" sz="2800" b="1" dirty="0" smtClean="0">
                <a:solidFill>
                  <a:schemeClr val="bg1"/>
                </a:solidFill>
                <a:effectLst>
                  <a:outerShdw blurRad="38100" dist="38100" dir="2700000" algn="tl">
                    <a:srgbClr val="000000">
                      <a:alpha val="43137"/>
                    </a:srgbClr>
                  </a:outerShdw>
                </a:effectLst>
                <a:latin typeface="Century Gothic" pitchFamily="34" charset="0"/>
              </a:rPr>
              <a:t>ásicas</a:t>
            </a:r>
            <a:endParaRPr lang="es-EC" sz="2800" b="1" dirty="0">
              <a:solidFill>
                <a:schemeClr val="bg1"/>
              </a:solidFill>
              <a:effectLst>
                <a:outerShdw blurRad="38100" dist="38100" dir="2700000" algn="tl">
                  <a:srgbClr val="000000">
                    <a:alpha val="43137"/>
                  </a:srgbClr>
                </a:outerShdw>
              </a:effectLst>
              <a:latin typeface="Century Gothic" pitchFamily="34" charset="0"/>
            </a:endParaRPr>
          </a:p>
        </p:txBody>
      </p:sp>
      <p:sp>
        <p:nvSpPr>
          <p:cNvPr id="8" name="7 Pentágono"/>
          <p:cNvSpPr/>
          <p:nvPr/>
        </p:nvSpPr>
        <p:spPr>
          <a:xfrm rot="5400000">
            <a:off x="4204412" y="1523196"/>
            <a:ext cx="705471" cy="484632"/>
          </a:xfrm>
          <a:prstGeom prst="homePlate">
            <a:avLst/>
          </a:prstGeom>
          <a:solidFill>
            <a:schemeClr val="accent3">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s-EC"/>
          </a:p>
        </p:txBody>
      </p:sp>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130969"/>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3"/>
          <p:cNvSpPr>
            <a:spLocks noChangeArrowheads="1"/>
          </p:cNvSpPr>
          <p:nvPr/>
        </p:nvSpPr>
        <p:spPr bwMode="auto">
          <a:xfrm>
            <a:off x="395536" y="2147168"/>
            <a:ext cx="8424936" cy="4450184"/>
          </a:xfrm>
          <a:prstGeom prst="roundRect">
            <a:avLst>
              <a:gd name="adj" fmla="val 16667"/>
            </a:avLst>
          </a:prstGeom>
          <a:gradFill rotWithShape="0">
            <a:gsLst>
              <a:gs pos="0">
                <a:srgbClr val="FFFFFF"/>
              </a:gs>
              <a:gs pos="100000">
                <a:srgbClr val="B8CCE4"/>
              </a:gs>
            </a:gsLst>
            <a:lin ang="5400000" scaled="1"/>
          </a:gradFill>
          <a:ln w="12700">
            <a:solidFill>
              <a:srgbClr val="95B3D7"/>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a:spcAft>
                <a:spcPts val="0"/>
              </a:spcAft>
            </a:pPr>
            <a:r>
              <a:rPr lang="es-ES" dirty="0">
                <a:latin typeface="Times New Roman"/>
                <a:ea typeface="Times New Roman"/>
              </a:rPr>
              <a:t> </a:t>
            </a:r>
            <a:endParaRPr lang="es-EC" dirty="0">
              <a:latin typeface="Times New Roman"/>
              <a:ea typeface="Times New Roman"/>
            </a:endParaRPr>
          </a:p>
          <a:p>
            <a:pPr>
              <a:spcBef>
                <a:spcPts val="600"/>
              </a:spcBef>
              <a:spcAft>
                <a:spcPts val="0"/>
              </a:spcAft>
            </a:pPr>
            <a:r>
              <a:rPr lang="es-ES" sz="2400" b="1" dirty="0" smtClean="0">
                <a:solidFill>
                  <a:srgbClr val="C00000"/>
                </a:solidFill>
                <a:effectLst>
                  <a:outerShdw blurRad="38100" dist="38100" dir="2700000" algn="tl">
                    <a:srgbClr val="000000">
                      <a:alpha val="43137"/>
                    </a:srgbClr>
                  </a:outerShdw>
                </a:effectLst>
                <a:latin typeface="Times New Roman"/>
                <a:ea typeface="Times New Roman"/>
              </a:rPr>
              <a:t>Destrezas </a:t>
            </a:r>
            <a:r>
              <a:rPr lang="es-ES" sz="2400" b="1" dirty="0">
                <a:solidFill>
                  <a:srgbClr val="C00000"/>
                </a:solidFill>
                <a:effectLst>
                  <a:outerShdw blurRad="38100" dist="38100" dir="2700000" algn="tl">
                    <a:srgbClr val="000000">
                      <a:alpha val="43137"/>
                    </a:srgbClr>
                  </a:outerShdw>
                </a:effectLst>
                <a:latin typeface="Times New Roman"/>
                <a:ea typeface="Times New Roman"/>
              </a:rPr>
              <a:t>Motoras </a:t>
            </a:r>
            <a:endParaRPr lang="es-ES" sz="2400" b="1" dirty="0" smtClean="0">
              <a:solidFill>
                <a:srgbClr val="C00000"/>
              </a:solidFill>
              <a:effectLst>
                <a:outerShdw blurRad="38100" dist="38100" dir="2700000" algn="tl">
                  <a:srgbClr val="000000">
                    <a:alpha val="43137"/>
                  </a:srgbClr>
                </a:outerShdw>
              </a:effectLst>
              <a:latin typeface="Times New Roman"/>
              <a:ea typeface="Times New Roman"/>
            </a:endParaRPr>
          </a:p>
          <a:p>
            <a:pPr>
              <a:spcBef>
                <a:spcPts val="600"/>
              </a:spcBef>
              <a:spcAft>
                <a:spcPts val="0"/>
              </a:spcAft>
            </a:pPr>
            <a:r>
              <a:rPr lang="es-ES" sz="2400" b="1" dirty="0" smtClean="0">
                <a:solidFill>
                  <a:srgbClr val="C00000"/>
                </a:solidFill>
                <a:effectLst>
                  <a:outerShdw blurRad="38100" dist="38100" dir="2700000" algn="tl">
                    <a:srgbClr val="000000">
                      <a:alpha val="43137"/>
                    </a:srgbClr>
                  </a:outerShdw>
                </a:effectLst>
                <a:latin typeface="Times New Roman"/>
                <a:ea typeface="Times New Roman"/>
              </a:rPr>
              <a:t>Locomotrices</a:t>
            </a:r>
            <a:endParaRPr lang="es-EC" sz="1600" b="1" dirty="0">
              <a:solidFill>
                <a:srgbClr val="C00000"/>
              </a:solidFill>
              <a:effectLst>
                <a:outerShdw blurRad="38100" dist="38100" dir="2700000" algn="tl">
                  <a:srgbClr val="000000">
                    <a:alpha val="43137"/>
                  </a:srgbClr>
                </a:outerShdw>
              </a:effectLst>
              <a:latin typeface="Times New Roman"/>
              <a:ea typeface="Times New Roman"/>
            </a:endParaRPr>
          </a:p>
          <a:p>
            <a:pPr>
              <a:spcBef>
                <a:spcPts val="1200"/>
              </a:spcBef>
              <a:spcAft>
                <a:spcPts val="0"/>
              </a:spcAft>
            </a:pPr>
            <a:r>
              <a:rPr lang="es-ES" sz="2400" b="1" dirty="0" smtClean="0">
                <a:solidFill>
                  <a:schemeClr val="tx2"/>
                </a:solidFill>
                <a:effectLst>
                  <a:outerShdw blurRad="38100" dist="38100" dir="2700000" algn="tl">
                    <a:srgbClr val="000000">
                      <a:alpha val="43137"/>
                    </a:srgbClr>
                  </a:outerShdw>
                </a:effectLst>
                <a:latin typeface="Times New Roman"/>
                <a:ea typeface="Times New Roman"/>
              </a:rPr>
              <a:t>Destrezas Motoras</a:t>
            </a:r>
          </a:p>
          <a:p>
            <a:pPr>
              <a:spcBef>
                <a:spcPts val="600"/>
              </a:spcBef>
              <a:spcAft>
                <a:spcPts val="0"/>
              </a:spcAft>
            </a:pPr>
            <a:r>
              <a:rPr lang="es-ES" sz="2400" b="1" dirty="0" smtClean="0">
                <a:solidFill>
                  <a:schemeClr val="tx2"/>
                </a:solidFill>
                <a:effectLst>
                  <a:outerShdw blurRad="38100" dist="38100" dir="2700000" algn="tl">
                    <a:srgbClr val="000000">
                      <a:alpha val="43137"/>
                    </a:srgbClr>
                  </a:outerShdw>
                </a:effectLst>
                <a:latin typeface="Times New Roman"/>
                <a:ea typeface="Times New Roman"/>
              </a:rPr>
              <a:t>No </a:t>
            </a:r>
            <a:r>
              <a:rPr lang="es-ES" sz="2400" b="1" dirty="0">
                <a:solidFill>
                  <a:schemeClr val="tx2"/>
                </a:solidFill>
                <a:effectLst>
                  <a:outerShdw blurRad="38100" dist="38100" dir="2700000" algn="tl">
                    <a:srgbClr val="000000">
                      <a:alpha val="43137"/>
                    </a:srgbClr>
                  </a:outerShdw>
                </a:effectLst>
                <a:latin typeface="Times New Roman"/>
                <a:ea typeface="Times New Roman"/>
              </a:rPr>
              <a:t>Locomotrices</a:t>
            </a:r>
            <a:endParaRPr lang="es-EC" sz="1600" b="1" dirty="0">
              <a:solidFill>
                <a:schemeClr val="tx2"/>
              </a:solidFill>
              <a:effectLst>
                <a:outerShdw blurRad="38100" dist="38100" dir="2700000" algn="tl">
                  <a:srgbClr val="000000">
                    <a:alpha val="43137"/>
                  </a:srgbClr>
                </a:outerShdw>
              </a:effectLst>
              <a:latin typeface="Times New Roman"/>
              <a:ea typeface="Times New Roman"/>
            </a:endParaRPr>
          </a:p>
          <a:p>
            <a:pPr>
              <a:spcBef>
                <a:spcPts val="600"/>
              </a:spcBef>
              <a:spcAft>
                <a:spcPts val="0"/>
              </a:spcAft>
            </a:pPr>
            <a:r>
              <a:rPr lang="es-ES" sz="1600" dirty="0">
                <a:latin typeface="Times New Roman"/>
                <a:ea typeface="Times New Roman"/>
              </a:rPr>
              <a:t> </a:t>
            </a:r>
            <a:endParaRPr lang="es-EC" sz="1600" dirty="0">
              <a:latin typeface="Times New Roman"/>
              <a:ea typeface="Times New Roman"/>
            </a:endParaRPr>
          </a:p>
          <a:p>
            <a:pPr>
              <a:spcBef>
                <a:spcPts val="600"/>
              </a:spcBef>
              <a:spcAft>
                <a:spcPts val="0"/>
              </a:spcAft>
            </a:pPr>
            <a:r>
              <a:rPr lang="es-ES" sz="2400" b="1" dirty="0" smtClean="0">
                <a:effectLst>
                  <a:outerShdw blurRad="38100" dist="38100" dir="2700000" algn="tl">
                    <a:srgbClr val="000000">
                      <a:alpha val="43137"/>
                    </a:srgbClr>
                  </a:outerShdw>
                </a:effectLst>
                <a:latin typeface="Times New Roman"/>
                <a:ea typeface="Times New Roman"/>
              </a:rPr>
              <a:t>Destreza </a:t>
            </a:r>
            <a:r>
              <a:rPr lang="es-ES" sz="2400" b="1" dirty="0">
                <a:effectLst>
                  <a:outerShdw blurRad="38100" dist="38100" dir="2700000" algn="tl">
                    <a:srgbClr val="000000">
                      <a:alpha val="43137"/>
                    </a:srgbClr>
                  </a:outerShdw>
                </a:effectLst>
                <a:latin typeface="Times New Roman"/>
                <a:ea typeface="Times New Roman"/>
              </a:rPr>
              <a:t>Motoras </a:t>
            </a:r>
            <a:endParaRPr lang="es-ES" sz="2400" b="1" dirty="0" smtClean="0">
              <a:effectLst>
                <a:outerShdw blurRad="38100" dist="38100" dir="2700000" algn="tl">
                  <a:srgbClr val="000000">
                    <a:alpha val="43137"/>
                  </a:srgbClr>
                </a:outerShdw>
              </a:effectLst>
              <a:latin typeface="Times New Roman"/>
              <a:ea typeface="Times New Roman"/>
            </a:endParaRPr>
          </a:p>
          <a:p>
            <a:pPr>
              <a:spcBef>
                <a:spcPts val="600"/>
              </a:spcBef>
              <a:spcAft>
                <a:spcPts val="0"/>
              </a:spcAft>
            </a:pPr>
            <a:r>
              <a:rPr lang="es-ES" sz="2400" b="1" dirty="0" smtClean="0">
                <a:effectLst>
                  <a:outerShdw blurRad="38100" dist="38100" dir="2700000" algn="tl">
                    <a:srgbClr val="000000">
                      <a:alpha val="43137"/>
                    </a:srgbClr>
                  </a:outerShdw>
                </a:effectLst>
                <a:latin typeface="Times New Roman"/>
                <a:ea typeface="Times New Roman"/>
              </a:rPr>
              <a:t>Manipulativas</a:t>
            </a:r>
            <a:endParaRPr lang="es-EC" sz="2400" b="1" dirty="0">
              <a:effectLst>
                <a:outerShdw blurRad="38100" dist="38100" dir="2700000" algn="tl">
                  <a:srgbClr val="000000">
                    <a:alpha val="43137"/>
                  </a:srgbClr>
                </a:outerShdw>
              </a:effectLst>
              <a:latin typeface="Times New Roman"/>
              <a:ea typeface="Times New Roman"/>
            </a:endParaRPr>
          </a:p>
        </p:txBody>
      </p:sp>
      <p:sp>
        <p:nvSpPr>
          <p:cNvPr id="6" name="Rectangle 13"/>
          <p:cNvSpPr>
            <a:spLocks noChangeArrowheads="1"/>
          </p:cNvSpPr>
          <p:nvPr/>
        </p:nvSpPr>
        <p:spPr bwMode="auto">
          <a:xfrm>
            <a:off x="5306341" y="2708920"/>
            <a:ext cx="3020361" cy="806972"/>
          </a:xfrm>
          <a:prstGeom prst="rect">
            <a:avLst/>
          </a:prstGeom>
          <a:solidFill>
            <a:srgbClr val="FFFFFF"/>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40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Caminar, correr, saltar, etc.</a:t>
            </a:r>
            <a:endParaRPr kumimoji="0" lang="es-ES" sz="2400" b="1" i="0" u="none" strike="noStrike" cap="none" normalizeH="0" baseline="0" dirty="0" smtClean="0">
              <a:ln>
                <a:noFill/>
              </a:ln>
              <a:solidFill>
                <a:srgbClr val="C00000"/>
              </a:solidFill>
              <a:effectLst/>
              <a:latin typeface="Arial" pitchFamily="34" charset="0"/>
              <a:cs typeface="Arial" pitchFamily="34" charset="0"/>
            </a:endParaRPr>
          </a:p>
        </p:txBody>
      </p:sp>
      <p:sp>
        <p:nvSpPr>
          <p:cNvPr id="9" name="Rectangle 12"/>
          <p:cNvSpPr>
            <a:spLocks noChangeArrowheads="1"/>
          </p:cNvSpPr>
          <p:nvPr/>
        </p:nvSpPr>
        <p:spPr bwMode="auto">
          <a:xfrm>
            <a:off x="5333329" y="3789040"/>
            <a:ext cx="2974719" cy="840482"/>
          </a:xfrm>
          <a:prstGeom prst="rect">
            <a:avLst/>
          </a:prstGeom>
          <a:solidFill>
            <a:srgbClr val="FFFFFF"/>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400" b="1" i="0" u="none" strike="noStrike" cap="none" normalizeH="0" baseline="0" dirty="0" smtClean="0">
                <a:ln>
                  <a:noFill/>
                </a:ln>
                <a:solidFill>
                  <a:schemeClr val="bg2">
                    <a:lumMod val="50000"/>
                  </a:schemeClr>
                </a:solidFill>
                <a:effectLst/>
                <a:latin typeface="Arial" pitchFamily="34" charset="0"/>
                <a:ea typeface="Times New Roman" pitchFamily="18" charset="0"/>
                <a:cs typeface="Arial" pitchFamily="34" charset="0"/>
              </a:rPr>
              <a:t>Giros, equilibrio, etc. </a:t>
            </a:r>
            <a:endParaRPr kumimoji="0" lang="es-ES" sz="2400" b="1" i="0" u="none" strike="noStrike" cap="none" normalizeH="0" baseline="0" dirty="0" smtClean="0">
              <a:ln>
                <a:noFill/>
              </a:ln>
              <a:solidFill>
                <a:schemeClr val="bg2">
                  <a:lumMod val="50000"/>
                </a:schemeClr>
              </a:solidFill>
              <a:effectLst/>
              <a:latin typeface="Arial" pitchFamily="34" charset="0"/>
              <a:cs typeface="Arial" pitchFamily="34" charset="0"/>
            </a:endParaRPr>
          </a:p>
        </p:txBody>
      </p:sp>
      <p:sp>
        <p:nvSpPr>
          <p:cNvPr id="10" name="Rectangle 6"/>
          <p:cNvSpPr>
            <a:spLocks noChangeArrowheads="1"/>
          </p:cNvSpPr>
          <p:nvPr/>
        </p:nvSpPr>
        <p:spPr bwMode="auto">
          <a:xfrm>
            <a:off x="5353397" y="4970562"/>
            <a:ext cx="2963019" cy="834702"/>
          </a:xfrm>
          <a:prstGeom prst="rect">
            <a:avLst/>
          </a:prstGeom>
          <a:solidFill>
            <a:srgbClr val="FFFFFF"/>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Lanzar, batear, atrapar, etc.</a:t>
            </a:r>
            <a:endParaRPr kumimoji="0" lang="es-ES" sz="2400" b="1" i="0" u="none" strike="noStrike" cap="none" normalizeH="0" baseline="0" dirty="0" smtClean="0">
              <a:ln>
                <a:noFill/>
              </a:ln>
              <a:solidFill>
                <a:schemeClr val="tx1"/>
              </a:solidFill>
              <a:effectLst/>
              <a:latin typeface="Arial" pitchFamily="34" charset="0"/>
              <a:cs typeface="Arial" pitchFamily="34" charset="0"/>
            </a:endParaRPr>
          </a:p>
        </p:txBody>
      </p:sp>
      <p:sp>
        <p:nvSpPr>
          <p:cNvPr id="11" name="AutoShape 11"/>
          <p:cNvSpPr>
            <a:spLocks noChangeShapeType="1"/>
          </p:cNvSpPr>
          <p:nvPr/>
        </p:nvSpPr>
        <p:spPr bwMode="auto">
          <a:xfrm>
            <a:off x="1828800" y="3221038"/>
            <a:ext cx="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6" name="AutoShape 9"/>
          <p:cNvSpPr>
            <a:spLocks noChangeShapeType="1"/>
          </p:cNvSpPr>
          <p:nvPr/>
        </p:nvSpPr>
        <p:spPr bwMode="auto">
          <a:xfrm>
            <a:off x="2378075" y="2105025"/>
            <a:ext cx="682625"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7" name="Rectangle 15"/>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1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C"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Rectangle 20"/>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20 Rectángulo"/>
          <p:cNvSpPr/>
          <p:nvPr/>
        </p:nvSpPr>
        <p:spPr>
          <a:xfrm>
            <a:off x="683568" y="2708920"/>
            <a:ext cx="3816424" cy="32190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400" dirty="0">
              <a:solidFill>
                <a:srgbClr val="C00000"/>
              </a:solidFill>
              <a:latin typeface="Century Gothic" pitchFamily="34" charset="0"/>
            </a:endParaRPr>
          </a:p>
        </p:txBody>
      </p:sp>
      <p:cxnSp>
        <p:nvCxnSpPr>
          <p:cNvPr id="23" name="22 Conector recto"/>
          <p:cNvCxnSpPr/>
          <p:nvPr/>
        </p:nvCxnSpPr>
        <p:spPr>
          <a:xfrm>
            <a:off x="683568" y="3645024"/>
            <a:ext cx="38164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683568" y="4725144"/>
            <a:ext cx="38164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27 Conector recto de flecha"/>
          <p:cNvCxnSpPr/>
          <p:nvPr/>
        </p:nvCxnSpPr>
        <p:spPr>
          <a:xfrm>
            <a:off x="4499992" y="5373216"/>
            <a:ext cx="72008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29 Conector recto de flecha"/>
          <p:cNvCxnSpPr/>
          <p:nvPr/>
        </p:nvCxnSpPr>
        <p:spPr>
          <a:xfrm>
            <a:off x="4499992" y="4149080"/>
            <a:ext cx="72008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30 Conector recto de flecha"/>
          <p:cNvCxnSpPr/>
          <p:nvPr/>
        </p:nvCxnSpPr>
        <p:spPr>
          <a:xfrm>
            <a:off x="4499992" y="3212976"/>
            <a:ext cx="72008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2" name="21 Imagen" descr="https://encrypted-tbn3.gstatic.com/images?q=tbn:ANd9GcRsPnvPWA-TgdtApmkm5mNmSLTKlCCbuvPTqehVL9RWNySVBi--xQ"/>
          <p:cNvPicPr/>
          <p:nvPr/>
        </p:nvPicPr>
        <p:blipFill>
          <a:blip r:embed="rId4">
            <a:extLst>
              <a:ext uri="{28A0092B-C50C-407E-A947-70E740481C1C}">
                <a14:useLocalDpi xmlns:a14="http://schemas.microsoft.com/office/drawing/2010/main" val="0"/>
              </a:ext>
            </a:extLst>
          </a:blip>
          <a:srcRect/>
          <a:stretch>
            <a:fillRect/>
          </a:stretch>
        </p:blipFill>
        <p:spPr bwMode="auto">
          <a:xfrm>
            <a:off x="107504" y="130969"/>
            <a:ext cx="936104" cy="993776"/>
          </a:xfrm>
          <a:prstGeom prst="rect">
            <a:avLst/>
          </a:prstGeom>
          <a:noFill/>
          <a:ln>
            <a:noFill/>
          </a:ln>
        </p:spPr>
      </p:pic>
    </p:spTree>
    <p:extLst>
      <p:ext uri="{BB962C8B-B14F-4D97-AF65-F5344CB8AC3E}">
        <p14:creationId xmlns:p14="http://schemas.microsoft.com/office/powerpoint/2010/main" val="299799920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irtualpc\Documents\TESIS FOT\IMG_34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331640" y="202977"/>
            <a:ext cx="6480720" cy="236192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EC" sz="2400" b="1" dirty="0" smtClean="0">
              <a:effectLst>
                <a:outerShdw blurRad="38100" dist="38100" dir="2700000" algn="tl">
                  <a:srgbClr val="000000">
                    <a:alpha val="43137"/>
                  </a:srgbClr>
                </a:outerShdw>
              </a:effectLst>
              <a:latin typeface="Century Gothic" pitchFamily="34" charset="0"/>
            </a:endParaRPr>
          </a:p>
          <a:p>
            <a:pPr algn="ctr"/>
            <a:r>
              <a:rPr lang="es-EC" sz="2400" b="1" dirty="0" smtClean="0">
                <a:effectLst>
                  <a:outerShdw blurRad="38100" dist="38100" dir="2700000" algn="tl">
                    <a:srgbClr val="000000">
                      <a:alpha val="43137"/>
                    </a:srgbClr>
                  </a:outerShdw>
                </a:effectLst>
                <a:latin typeface="Century Gothic" pitchFamily="34" charset="0"/>
              </a:rPr>
              <a:t>Actualización y Fortalecimiento Curricular de Educación General Básica</a:t>
            </a:r>
          </a:p>
          <a:p>
            <a:pPr algn="ctr"/>
            <a:r>
              <a:rPr lang="es-EC" sz="2400" b="1" dirty="0" smtClean="0">
                <a:effectLst>
                  <a:outerShdw blurRad="38100" dist="38100" dir="2700000" algn="tl">
                    <a:srgbClr val="000000">
                      <a:alpha val="43137"/>
                    </a:srgbClr>
                  </a:outerShdw>
                </a:effectLst>
                <a:latin typeface="Century Gothic" pitchFamily="34" charset="0"/>
              </a:rPr>
              <a:t>2012</a:t>
            </a:r>
          </a:p>
          <a:p>
            <a:pPr algn="ctr"/>
            <a:r>
              <a:rPr lang="es-EC" sz="2400" b="1" dirty="0">
                <a:effectLst>
                  <a:outerShdw blurRad="38100" dist="38100" dir="2700000" algn="tl">
                    <a:srgbClr val="000000">
                      <a:alpha val="43137"/>
                    </a:srgbClr>
                  </a:outerShdw>
                </a:effectLst>
                <a:latin typeface="Century Gothic" pitchFamily="34" charset="0"/>
              </a:rPr>
              <a:t>Bloque de Contenidos para el Desarrollo Motriz </a:t>
            </a:r>
          </a:p>
          <a:p>
            <a:pPr algn="ctr"/>
            <a:endParaRPr lang="es-EC" sz="2400" b="1" dirty="0">
              <a:effectLst>
                <a:outerShdw blurRad="38100" dist="38100" dir="2700000" algn="tl">
                  <a:srgbClr val="000000">
                    <a:alpha val="43137"/>
                  </a:srgbClr>
                </a:outerShdw>
              </a:effectLst>
              <a:latin typeface="Century Gothic" pitchFamily="34" charset="0"/>
            </a:endParaRPr>
          </a:p>
        </p:txBody>
      </p:sp>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130969"/>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redondeado"/>
          <p:cNvSpPr/>
          <p:nvPr/>
        </p:nvSpPr>
        <p:spPr>
          <a:xfrm>
            <a:off x="201215" y="4509120"/>
            <a:ext cx="2858617" cy="1656184"/>
          </a:xfrm>
          <a:prstGeom prst="roundRect">
            <a:avLst/>
          </a:prstGeom>
          <a:blipFill>
            <a:blip r:embed="rId4" cstate="print"/>
            <a:tile tx="0" ty="0" sx="100000" sy="100000" flip="none" algn="tl"/>
          </a:blip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solidFill>
                  <a:srgbClr val="C00000"/>
                </a:solidFill>
                <a:effectLst>
                  <a:outerShdw blurRad="38100" dist="38100" dir="2700000" algn="tl">
                    <a:srgbClr val="000000">
                      <a:alpha val="43137"/>
                    </a:srgbClr>
                  </a:outerShdw>
                </a:effectLst>
                <a:latin typeface="Century Gothic" pitchFamily="34" charset="0"/>
              </a:rPr>
              <a:t>MOVIMIENTOS NATURALES</a:t>
            </a:r>
            <a:endParaRPr lang="es-EC" sz="2800" b="1" dirty="0">
              <a:solidFill>
                <a:srgbClr val="C00000"/>
              </a:solidFill>
              <a:effectLst>
                <a:outerShdw blurRad="38100" dist="38100" dir="2700000" algn="tl">
                  <a:srgbClr val="000000">
                    <a:alpha val="43137"/>
                  </a:srgbClr>
                </a:outerShdw>
              </a:effectLst>
              <a:latin typeface="Century Gothic" pitchFamily="34" charset="0"/>
            </a:endParaRPr>
          </a:p>
        </p:txBody>
      </p:sp>
      <p:sp>
        <p:nvSpPr>
          <p:cNvPr id="5" name="4 Rectángulo redondeado"/>
          <p:cNvSpPr/>
          <p:nvPr/>
        </p:nvSpPr>
        <p:spPr>
          <a:xfrm>
            <a:off x="3275856" y="4509120"/>
            <a:ext cx="2376264" cy="1728192"/>
          </a:xfrm>
          <a:prstGeom prst="roundRect">
            <a:avLst/>
          </a:prstGeom>
          <a:blipFill>
            <a:blip r:embed="rId5" cstate="print"/>
            <a:tile tx="0" ty="0" sx="100000" sy="100000" flip="none" algn="tl"/>
          </a:blip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600" b="1" dirty="0" smtClean="0">
                <a:solidFill>
                  <a:schemeClr val="bg1"/>
                </a:solidFill>
                <a:effectLst>
                  <a:outerShdw blurRad="38100" dist="38100" dir="2700000" algn="tl">
                    <a:srgbClr val="000000">
                      <a:alpha val="43137"/>
                    </a:srgbClr>
                  </a:outerShdw>
                </a:effectLst>
                <a:latin typeface="Century Gothic" pitchFamily="34" charset="0"/>
              </a:rPr>
              <a:t>JUEGOS</a:t>
            </a:r>
            <a:endParaRPr lang="es-EC" sz="3600" b="1" dirty="0">
              <a:solidFill>
                <a:schemeClr val="bg1"/>
              </a:solidFill>
              <a:effectLst>
                <a:outerShdw blurRad="38100" dist="38100" dir="2700000" algn="tl">
                  <a:srgbClr val="000000">
                    <a:alpha val="43137"/>
                  </a:srgbClr>
                </a:outerShdw>
              </a:effectLst>
              <a:latin typeface="Century Gothic" pitchFamily="34" charset="0"/>
            </a:endParaRPr>
          </a:p>
        </p:txBody>
      </p:sp>
      <p:sp>
        <p:nvSpPr>
          <p:cNvPr id="6" name="5 Rectángulo redondeado"/>
          <p:cNvSpPr/>
          <p:nvPr/>
        </p:nvSpPr>
        <p:spPr>
          <a:xfrm>
            <a:off x="5868144" y="4509120"/>
            <a:ext cx="3024336" cy="1728192"/>
          </a:xfrm>
          <a:prstGeom prst="roundRect">
            <a:avLst/>
          </a:prstGeom>
          <a:blipFill>
            <a:blip r:embed="rId6" cstate="print"/>
            <a:tile tx="0" ty="0" sx="100000" sy="100000" flip="none" algn="tl"/>
          </a:blip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smtClean="0">
                <a:solidFill>
                  <a:srgbClr val="C00000"/>
                </a:solidFill>
                <a:effectLst>
                  <a:outerShdw blurRad="38100" dist="38100" dir="2700000" algn="tl">
                    <a:srgbClr val="000000">
                      <a:alpha val="43137"/>
                    </a:srgbClr>
                  </a:outerShdw>
                </a:effectLst>
                <a:latin typeface="Century Gothic" pitchFamily="34" charset="0"/>
              </a:rPr>
              <a:t>MOVIMIENTO FORMATIVO, ARTÍSTICO Y EXPRESIVO</a:t>
            </a:r>
            <a:endParaRPr lang="es-EC" sz="2400" b="1" dirty="0">
              <a:solidFill>
                <a:srgbClr val="C00000"/>
              </a:solidFill>
              <a:effectLst>
                <a:outerShdw blurRad="38100" dist="38100" dir="2700000" algn="tl">
                  <a:srgbClr val="000000">
                    <a:alpha val="43137"/>
                  </a:srgbClr>
                </a:outerShdw>
              </a:effectLst>
              <a:latin typeface="Century Gothic" pitchFamily="34" charset="0"/>
            </a:endParaRPr>
          </a:p>
        </p:txBody>
      </p:sp>
      <p:sp>
        <p:nvSpPr>
          <p:cNvPr id="8" name="7 Flecha abajo"/>
          <p:cNvSpPr/>
          <p:nvPr/>
        </p:nvSpPr>
        <p:spPr>
          <a:xfrm rot="2397045">
            <a:off x="1781650" y="2721293"/>
            <a:ext cx="700656" cy="1293351"/>
          </a:xfrm>
          <a:prstGeom prst="downArrow">
            <a:avLst/>
          </a:prstGeom>
          <a:solidFill>
            <a:srgbClr val="FFFFCC"/>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400" dirty="0">
              <a:solidFill>
                <a:srgbClr val="FF0000"/>
              </a:solidFill>
              <a:latin typeface="Century Gothic" pitchFamily="34" charset="0"/>
            </a:endParaRPr>
          </a:p>
        </p:txBody>
      </p:sp>
      <p:sp>
        <p:nvSpPr>
          <p:cNvPr id="12" name="11 Flecha abajo"/>
          <p:cNvSpPr/>
          <p:nvPr/>
        </p:nvSpPr>
        <p:spPr>
          <a:xfrm>
            <a:off x="4067944" y="2924944"/>
            <a:ext cx="720080" cy="1224136"/>
          </a:xfrm>
          <a:prstGeom prst="downArrow">
            <a:avLst/>
          </a:prstGeom>
          <a:solidFill>
            <a:srgbClr val="FFFFCC"/>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400" dirty="0">
              <a:solidFill>
                <a:srgbClr val="FF0000"/>
              </a:solidFill>
              <a:latin typeface="Century Gothic" pitchFamily="34" charset="0"/>
            </a:endParaRPr>
          </a:p>
        </p:txBody>
      </p:sp>
      <p:sp>
        <p:nvSpPr>
          <p:cNvPr id="13" name="12 Flecha abajo"/>
          <p:cNvSpPr/>
          <p:nvPr/>
        </p:nvSpPr>
        <p:spPr>
          <a:xfrm rot="19076028">
            <a:off x="6465653" y="2614573"/>
            <a:ext cx="687866" cy="1403281"/>
          </a:xfrm>
          <a:prstGeom prst="downArrow">
            <a:avLst/>
          </a:prstGeom>
          <a:solidFill>
            <a:srgbClr val="FFFFCC"/>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400" dirty="0">
              <a:solidFill>
                <a:srgbClr val="FF0000"/>
              </a:solidFill>
              <a:latin typeface="Century Gothic" pitchFamily="34" charset="0"/>
            </a:endParaRPr>
          </a:p>
        </p:txBody>
      </p:sp>
      <p:pic>
        <p:nvPicPr>
          <p:cNvPr id="14" name="13 Imagen" descr="https://encrypted-tbn3.gstatic.com/images?q=tbn:ANd9GcRsPnvPWA-TgdtApmkm5mNmSLTKlCCbuvPTqehVL9RWNySVBi--xQ"/>
          <p:cNvPicPr/>
          <p:nvPr/>
        </p:nvPicPr>
        <p:blipFill>
          <a:blip r:embed="rId7">
            <a:extLst>
              <a:ext uri="{28A0092B-C50C-407E-A947-70E740481C1C}">
                <a14:useLocalDpi xmlns:a14="http://schemas.microsoft.com/office/drawing/2010/main" val="0"/>
              </a:ext>
            </a:extLst>
          </a:blip>
          <a:srcRect/>
          <a:stretch>
            <a:fillRect/>
          </a:stretch>
        </p:blipFill>
        <p:spPr bwMode="auto">
          <a:xfrm>
            <a:off x="107504" y="130969"/>
            <a:ext cx="936104" cy="993776"/>
          </a:xfrm>
          <a:prstGeom prst="rect">
            <a:avLst/>
          </a:prstGeom>
          <a:noFill/>
          <a:ln>
            <a:noFill/>
          </a:ln>
        </p:spPr>
      </p:pic>
    </p:spTree>
    <p:extLst>
      <p:ext uri="{BB962C8B-B14F-4D97-AF65-F5344CB8AC3E}">
        <p14:creationId xmlns:p14="http://schemas.microsoft.com/office/powerpoint/2010/main" val="17551790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virtualpc\Documents\TESIS FOT\Imágenes\Foto02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redondeado"/>
          <p:cNvSpPr/>
          <p:nvPr/>
        </p:nvSpPr>
        <p:spPr>
          <a:xfrm>
            <a:off x="611560" y="1628800"/>
            <a:ext cx="1296144" cy="4248472"/>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C" sz="4400" b="1" dirty="0" smtClean="0">
                <a:solidFill>
                  <a:schemeClr val="bg1">
                    <a:lumMod val="95000"/>
                    <a:lumOff val="5000"/>
                  </a:schemeClr>
                </a:solidFill>
                <a:effectLst>
                  <a:outerShdw blurRad="38100" dist="38100" dir="2700000" algn="tl">
                    <a:srgbClr val="000000">
                      <a:alpha val="43137"/>
                    </a:srgbClr>
                  </a:outerShdw>
                </a:effectLst>
                <a:latin typeface="Century Gothic" pitchFamily="34" charset="0"/>
              </a:rPr>
              <a:t>MOTRICIDAD</a:t>
            </a:r>
            <a:endParaRPr lang="es-EC" sz="4400" b="1" dirty="0">
              <a:solidFill>
                <a:schemeClr val="bg1">
                  <a:lumMod val="95000"/>
                  <a:lumOff val="5000"/>
                </a:schemeClr>
              </a:solidFill>
              <a:effectLst>
                <a:outerShdw blurRad="38100" dist="38100" dir="2700000" algn="tl">
                  <a:srgbClr val="000000">
                    <a:alpha val="43137"/>
                  </a:srgbClr>
                </a:outerShdw>
              </a:effectLst>
              <a:latin typeface="Century Gothic" pitchFamily="34" charset="0"/>
            </a:endParaRPr>
          </a:p>
        </p:txBody>
      </p:sp>
      <p:sp>
        <p:nvSpPr>
          <p:cNvPr id="12" name="Freeform 55"/>
          <p:cNvSpPr>
            <a:spLocks/>
          </p:cNvSpPr>
          <p:nvPr/>
        </p:nvSpPr>
        <p:spPr bwMode="auto">
          <a:xfrm>
            <a:off x="2051720" y="2132856"/>
            <a:ext cx="1035246" cy="936103"/>
          </a:xfrm>
          <a:custGeom>
            <a:avLst/>
            <a:gdLst>
              <a:gd name="T0" fmla="*/ 0 w 1358"/>
              <a:gd name="T1" fmla="*/ 2147483647 h 947"/>
              <a:gd name="T2" fmla="*/ 2147483647 w 1358"/>
              <a:gd name="T3" fmla="*/ 2147483647 h 947"/>
              <a:gd name="T4" fmla="*/ 2147483647 w 1358"/>
              <a:gd name="T5" fmla="*/ 0 h 947"/>
              <a:gd name="T6" fmla="*/ 2147483647 w 1358"/>
              <a:gd name="T7" fmla="*/ 2147483647 h 947"/>
              <a:gd name="T8" fmla="*/ 2147483647 w 1358"/>
              <a:gd name="T9" fmla="*/ 2147483647 h 947"/>
              <a:gd name="T10" fmla="*/ 2147483647 w 1358"/>
              <a:gd name="T11" fmla="*/ 2147483647 h 947"/>
              <a:gd name="T12" fmla="*/ 0 w 1358"/>
              <a:gd name="T13" fmla="*/ 2147483647 h 947"/>
              <a:gd name="T14" fmla="*/ 0 60000 65536"/>
              <a:gd name="T15" fmla="*/ 0 60000 65536"/>
              <a:gd name="T16" fmla="*/ 0 60000 65536"/>
              <a:gd name="T17" fmla="*/ 0 60000 65536"/>
              <a:gd name="T18" fmla="*/ 0 60000 65536"/>
              <a:gd name="T19" fmla="*/ 0 60000 65536"/>
              <a:gd name="T20" fmla="*/ 0 60000 65536"/>
              <a:gd name="T21" fmla="*/ 0 w 1358"/>
              <a:gd name="T22" fmla="*/ 0 h 947"/>
              <a:gd name="T23" fmla="*/ 1358 w 1358"/>
              <a:gd name="T24" fmla="*/ 947 h 9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58" h="947">
                <a:moveTo>
                  <a:pt x="0" y="947"/>
                </a:moveTo>
                <a:cubicBezTo>
                  <a:pt x="135" y="81"/>
                  <a:pt x="1226" y="75"/>
                  <a:pt x="1226" y="75"/>
                </a:cubicBezTo>
                <a:lnTo>
                  <a:pt x="1234" y="0"/>
                </a:lnTo>
                <a:cubicBezTo>
                  <a:pt x="1234" y="0"/>
                  <a:pt x="1296" y="70"/>
                  <a:pt x="1358" y="140"/>
                </a:cubicBezTo>
                <a:cubicBezTo>
                  <a:pt x="1328" y="176"/>
                  <a:pt x="1270" y="216"/>
                  <a:pt x="1190" y="288"/>
                </a:cubicBezTo>
                <a:cubicBezTo>
                  <a:pt x="1196" y="252"/>
                  <a:pt x="1200" y="236"/>
                  <a:pt x="1202" y="210"/>
                </a:cubicBezTo>
                <a:cubicBezTo>
                  <a:pt x="904" y="256"/>
                  <a:pt x="319" y="282"/>
                  <a:pt x="0" y="947"/>
                </a:cubicBezTo>
                <a:close/>
              </a:path>
            </a:pathLst>
          </a:custGeom>
          <a:solidFill>
            <a:srgbClr val="FF0000"/>
          </a:solidFill>
          <a:ln/>
          <a:extLst/>
        </p:spPr>
        <p:style>
          <a:lnRef idx="0">
            <a:schemeClr val="accent3"/>
          </a:lnRef>
          <a:fillRef idx="3">
            <a:schemeClr val="accent3"/>
          </a:fillRef>
          <a:effectRef idx="3">
            <a:schemeClr val="accent3"/>
          </a:effectRef>
          <a:fontRef idx="minor">
            <a:schemeClr val="lt1"/>
          </a:fontRef>
        </p:style>
        <p:txBody>
          <a:bodyPr rot="10800000" wrap="none" anchor="ctr"/>
          <a:lstStyle/>
          <a:p>
            <a:endParaRPr lang="es-EC"/>
          </a:p>
        </p:txBody>
      </p:sp>
      <p:sp>
        <p:nvSpPr>
          <p:cNvPr id="13" name="AutoShape 59"/>
          <p:cNvSpPr>
            <a:spLocks noChangeArrowheads="1"/>
          </p:cNvSpPr>
          <p:nvPr/>
        </p:nvSpPr>
        <p:spPr bwMode="auto">
          <a:xfrm rot="-5400000">
            <a:off x="2506941" y="3064997"/>
            <a:ext cx="368300" cy="791753"/>
          </a:xfrm>
          <a:prstGeom prst="downArrow">
            <a:avLst>
              <a:gd name="adj1" fmla="val 54315"/>
              <a:gd name="adj2" fmla="val 71136"/>
            </a:avLst>
          </a:prstGeom>
          <a:solidFill>
            <a:srgbClr val="FF0000"/>
          </a:solidFill>
          <a:ln/>
          <a:extLst/>
        </p:spPr>
        <p:style>
          <a:lnRef idx="0">
            <a:schemeClr val="accent3"/>
          </a:lnRef>
          <a:fillRef idx="3">
            <a:schemeClr val="accent3"/>
          </a:fillRef>
          <a:effectRef idx="3">
            <a:schemeClr val="accent3"/>
          </a:effectRef>
          <a:fontRef idx="minor">
            <a:schemeClr val="lt1"/>
          </a:fontRef>
        </p:style>
        <p:txBody>
          <a:bodyPr rot="10800000" wrap="none" anchor="ctr"/>
          <a:lstStyle/>
          <a:p>
            <a:endParaRPr lang="es-EC"/>
          </a:p>
        </p:txBody>
      </p:sp>
      <p:sp>
        <p:nvSpPr>
          <p:cNvPr id="15" name="Freeform 56"/>
          <p:cNvSpPr>
            <a:spLocks/>
          </p:cNvSpPr>
          <p:nvPr/>
        </p:nvSpPr>
        <p:spPr bwMode="auto">
          <a:xfrm flipV="1">
            <a:off x="2051721" y="4077071"/>
            <a:ext cx="1035246" cy="901353"/>
          </a:xfrm>
          <a:custGeom>
            <a:avLst/>
            <a:gdLst>
              <a:gd name="T0" fmla="*/ 0 w 1358"/>
              <a:gd name="T1" fmla="*/ 2147483647 h 947"/>
              <a:gd name="T2" fmla="*/ 2147483647 w 1358"/>
              <a:gd name="T3" fmla="*/ 2147483647 h 947"/>
              <a:gd name="T4" fmla="*/ 2147483647 w 1358"/>
              <a:gd name="T5" fmla="*/ 0 h 947"/>
              <a:gd name="T6" fmla="*/ 2147483647 w 1358"/>
              <a:gd name="T7" fmla="*/ 2147483647 h 947"/>
              <a:gd name="T8" fmla="*/ 2147483647 w 1358"/>
              <a:gd name="T9" fmla="*/ 2147483647 h 947"/>
              <a:gd name="T10" fmla="*/ 2147483647 w 1358"/>
              <a:gd name="T11" fmla="*/ 2147483647 h 947"/>
              <a:gd name="T12" fmla="*/ 0 w 1358"/>
              <a:gd name="T13" fmla="*/ 2147483647 h 947"/>
              <a:gd name="T14" fmla="*/ 0 60000 65536"/>
              <a:gd name="T15" fmla="*/ 0 60000 65536"/>
              <a:gd name="T16" fmla="*/ 0 60000 65536"/>
              <a:gd name="T17" fmla="*/ 0 60000 65536"/>
              <a:gd name="T18" fmla="*/ 0 60000 65536"/>
              <a:gd name="T19" fmla="*/ 0 60000 65536"/>
              <a:gd name="T20" fmla="*/ 0 60000 65536"/>
              <a:gd name="T21" fmla="*/ 0 w 1358"/>
              <a:gd name="T22" fmla="*/ 0 h 947"/>
              <a:gd name="T23" fmla="*/ 1358 w 1358"/>
              <a:gd name="T24" fmla="*/ 947 h 9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58" h="947">
                <a:moveTo>
                  <a:pt x="0" y="947"/>
                </a:moveTo>
                <a:cubicBezTo>
                  <a:pt x="135" y="81"/>
                  <a:pt x="1226" y="75"/>
                  <a:pt x="1226" y="75"/>
                </a:cubicBezTo>
                <a:lnTo>
                  <a:pt x="1234" y="0"/>
                </a:lnTo>
                <a:cubicBezTo>
                  <a:pt x="1234" y="0"/>
                  <a:pt x="1296" y="70"/>
                  <a:pt x="1358" y="140"/>
                </a:cubicBezTo>
                <a:cubicBezTo>
                  <a:pt x="1328" y="176"/>
                  <a:pt x="1270" y="216"/>
                  <a:pt x="1190" y="288"/>
                </a:cubicBezTo>
                <a:cubicBezTo>
                  <a:pt x="1196" y="252"/>
                  <a:pt x="1200" y="236"/>
                  <a:pt x="1202" y="210"/>
                </a:cubicBezTo>
                <a:cubicBezTo>
                  <a:pt x="904" y="256"/>
                  <a:pt x="319" y="282"/>
                  <a:pt x="0" y="947"/>
                </a:cubicBezTo>
                <a:close/>
              </a:path>
            </a:pathLst>
          </a:custGeom>
          <a:solidFill>
            <a:srgbClr val="FF0000"/>
          </a:solidFill>
          <a:ln/>
          <a:extLst/>
        </p:spPr>
        <p:style>
          <a:lnRef idx="0">
            <a:schemeClr val="accent3"/>
          </a:lnRef>
          <a:fillRef idx="3">
            <a:schemeClr val="accent3"/>
          </a:fillRef>
          <a:effectRef idx="3">
            <a:schemeClr val="accent3"/>
          </a:effectRef>
          <a:fontRef idx="minor">
            <a:schemeClr val="lt1"/>
          </a:fontRef>
        </p:style>
        <p:txBody>
          <a:bodyPr rot="10800000" wrap="none" anchor="ctr"/>
          <a:lstStyle/>
          <a:p>
            <a:endParaRPr lang="es-EC"/>
          </a:p>
        </p:txBody>
      </p:sp>
      <p:sp>
        <p:nvSpPr>
          <p:cNvPr id="6" name="5 Rectángulo"/>
          <p:cNvSpPr/>
          <p:nvPr/>
        </p:nvSpPr>
        <p:spPr>
          <a:xfrm>
            <a:off x="3344863" y="1196752"/>
            <a:ext cx="5366096" cy="144016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3200" b="1" dirty="0" smtClean="0">
                <a:solidFill>
                  <a:srgbClr val="C00000"/>
                </a:solidFill>
                <a:effectLst>
                  <a:outerShdw blurRad="38100" dist="38100" dir="2700000" algn="tl">
                    <a:srgbClr val="000000">
                      <a:alpha val="43137"/>
                    </a:srgbClr>
                  </a:outerShdw>
                </a:effectLst>
                <a:latin typeface="Century Gothic" pitchFamily="34" charset="0"/>
              </a:rPr>
              <a:t> </a:t>
            </a:r>
            <a:r>
              <a:rPr lang="es-EC" sz="3200" b="1" dirty="0">
                <a:solidFill>
                  <a:srgbClr val="C00000"/>
                </a:solidFill>
                <a:effectLst>
                  <a:outerShdw blurRad="38100" dist="38100" dir="2700000" algn="tl">
                    <a:srgbClr val="000000">
                      <a:alpha val="43137"/>
                    </a:srgbClr>
                  </a:outerShdw>
                </a:effectLst>
                <a:latin typeface="Century Gothic" pitchFamily="34" charset="0"/>
              </a:rPr>
              <a:t>F</a:t>
            </a:r>
            <a:r>
              <a:rPr lang="es-EC" sz="3200" b="1" dirty="0" smtClean="0">
                <a:solidFill>
                  <a:srgbClr val="C00000"/>
                </a:solidFill>
                <a:effectLst>
                  <a:outerShdw blurRad="38100" dist="38100" dir="2700000" algn="tl">
                    <a:srgbClr val="000000">
                      <a:alpha val="43137"/>
                    </a:srgbClr>
                  </a:outerShdw>
                </a:effectLst>
                <a:latin typeface="Century Gothic" pitchFamily="34" charset="0"/>
              </a:rPr>
              <a:t>unciones nerviosas y musculares</a:t>
            </a:r>
            <a:endParaRPr lang="es-EC" sz="3200" b="1" dirty="0">
              <a:solidFill>
                <a:srgbClr val="C00000"/>
              </a:solidFill>
              <a:effectLst>
                <a:outerShdw blurRad="38100" dist="38100" dir="2700000" algn="tl">
                  <a:srgbClr val="000000">
                    <a:alpha val="43137"/>
                  </a:srgbClr>
                </a:outerShdw>
              </a:effectLst>
              <a:latin typeface="Century Gothic" pitchFamily="34" charset="0"/>
            </a:endParaRPr>
          </a:p>
        </p:txBody>
      </p:sp>
      <p:sp>
        <p:nvSpPr>
          <p:cNvPr id="17" name="16 Rectángulo"/>
          <p:cNvSpPr/>
          <p:nvPr/>
        </p:nvSpPr>
        <p:spPr>
          <a:xfrm>
            <a:off x="3345836" y="2871605"/>
            <a:ext cx="5330620" cy="149349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3200" b="1" dirty="0" smtClean="0">
                <a:solidFill>
                  <a:srgbClr val="C00000"/>
                </a:solidFill>
                <a:effectLst>
                  <a:outerShdw blurRad="38100" dist="38100" dir="2700000" algn="tl">
                    <a:srgbClr val="000000">
                      <a:alpha val="43137"/>
                    </a:srgbClr>
                  </a:outerShdw>
                </a:effectLst>
                <a:latin typeface="Century Gothic" pitchFamily="34" charset="0"/>
              </a:rPr>
              <a:t>Movilidad y coordinación</a:t>
            </a:r>
            <a:endParaRPr lang="es-EC" sz="3200" b="1" dirty="0">
              <a:solidFill>
                <a:srgbClr val="C00000"/>
              </a:solidFill>
              <a:effectLst>
                <a:outerShdw blurRad="38100" dist="38100" dir="2700000" algn="tl">
                  <a:srgbClr val="000000">
                    <a:alpha val="43137"/>
                  </a:srgbClr>
                </a:outerShdw>
              </a:effectLst>
              <a:latin typeface="Century Gothic" pitchFamily="34" charset="0"/>
            </a:endParaRPr>
          </a:p>
        </p:txBody>
      </p:sp>
      <p:sp>
        <p:nvSpPr>
          <p:cNvPr id="18" name="17 Rectángulo"/>
          <p:cNvSpPr/>
          <p:nvPr/>
        </p:nvSpPr>
        <p:spPr>
          <a:xfrm>
            <a:off x="3347864" y="4562457"/>
            <a:ext cx="5328592" cy="138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3200" b="1" dirty="0" smtClean="0">
                <a:solidFill>
                  <a:srgbClr val="C00000"/>
                </a:solidFill>
                <a:effectLst>
                  <a:outerShdw blurRad="38100" dist="38100" dir="2700000" algn="tl">
                    <a:srgbClr val="000000">
                      <a:alpha val="43137"/>
                    </a:srgbClr>
                  </a:outerShdw>
                </a:effectLst>
                <a:latin typeface="Century Gothic" pitchFamily="34" charset="0"/>
              </a:rPr>
              <a:t>Segmentos corporales</a:t>
            </a:r>
            <a:endParaRPr lang="es-EC" sz="3200" b="1" dirty="0">
              <a:solidFill>
                <a:srgbClr val="C00000"/>
              </a:solidFill>
              <a:effectLst>
                <a:outerShdw blurRad="38100" dist="38100" dir="2700000" algn="tl">
                  <a:srgbClr val="000000">
                    <a:alpha val="43137"/>
                  </a:srgbClr>
                </a:outerShdw>
              </a:effectLst>
              <a:latin typeface="Century Gothic" pitchFamily="34" charset="0"/>
            </a:endParaRPr>
          </a:p>
        </p:txBody>
      </p:sp>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0021" y="116632"/>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13 Imagen" descr="https://encrypted-tbn3.gstatic.com/images?q=tbn:ANd9GcRsPnvPWA-TgdtApmkm5mNmSLTKlCCbuvPTqehVL9RWNySVBi--xQ"/>
          <p:cNvPicPr/>
          <p:nvPr/>
        </p:nvPicPr>
        <p:blipFill>
          <a:blip r:embed="rId4">
            <a:extLst>
              <a:ext uri="{28A0092B-C50C-407E-A947-70E740481C1C}">
                <a14:useLocalDpi xmlns:a14="http://schemas.microsoft.com/office/drawing/2010/main" val="0"/>
              </a:ext>
            </a:extLst>
          </a:blip>
          <a:srcRect/>
          <a:stretch>
            <a:fillRect/>
          </a:stretch>
        </p:blipFill>
        <p:spPr bwMode="auto">
          <a:xfrm>
            <a:off x="107504" y="130969"/>
            <a:ext cx="936104" cy="993776"/>
          </a:xfrm>
          <a:prstGeom prst="rect">
            <a:avLst/>
          </a:prstGeom>
          <a:noFill/>
          <a:ln>
            <a:noFill/>
          </a:ln>
        </p:spPr>
      </p:pic>
    </p:spTree>
    <p:extLst>
      <p:ext uri="{BB962C8B-B14F-4D97-AF65-F5344CB8AC3E}">
        <p14:creationId xmlns:p14="http://schemas.microsoft.com/office/powerpoint/2010/main" val="341885745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heel(1)">
                                      <p:cBhvr>
                                        <p:cTn id="14" dur="2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D:\TESIS FOT\Imágenes\IMG_58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0"/>
            <a:ext cx="464400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TESIS FOT\Imágenes\IMG_57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49999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259632" y="404664"/>
            <a:ext cx="6408712" cy="646331"/>
          </a:xfrm>
          <a:prstGeom prst="rect">
            <a:avLst/>
          </a:prstGeom>
          <a:solidFill>
            <a:schemeClr val="accent4"/>
          </a:solidFill>
          <a:ln>
            <a:solidFill>
              <a:srgbClr val="C00000"/>
            </a:solidFill>
          </a:ln>
        </p:spPr>
        <p:txBody>
          <a:bodyPr wrap="square" lIns="91440" tIns="45720" rIns="91440" bIns="45720">
            <a:spAutoFit/>
          </a:bodyPr>
          <a:lstStyle/>
          <a:p>
            <a:pPr algn="ctr"/>
            <a:r>
              <a:rPr lang="es-ES" sz="3600" b="1" dirty="0" smtClean="0">
                <a:ln w="12700">
                  <a:solidFill>
                    <a:srgbClr val="2F5897">
                      <a:satMod val="155000"/>
                    </a:srgbClr>
                  </a:solidFill>
                  <a:prstDash val="solid"/>
                </a:ln>
                <a:solidFill>
                  <a:srgbClr val="FFFF00"/>
                </a:solidFill>
                <a:effectLst>
                  <a:outerShdw blurRad="41275" dist="20320" dir="1800000" algn="tl" rotWithShape="0">
                    <a:srgbClr val="000000">
                      <a:alpha val="40000"/>
                    </a:srgbClr>
                  </a:outerShdw>
                </a:effectLst>
                <a:latin typeface="Century Gothic" pitchFamily="34" charset="0"/>
              </a:rPr>
              <a:t>Etapas de Desarrollo Motor</a:t>
            </a:r>
            <a:endParaRPr lang="es-ES" sz="3600" b="1" dirty="0">
              <a:ln w="12700">
                <a:solidFill>
                  <a:srgbClr val="2F5897">
                    <a:satMod val="155000"/>
                  </a:srgbClr>
                </a:solidFill>
                <a:prstDash val="solid"/>
              </a:ln>
              <a:solidFill>
                <a:srgbClr val="FFFF00"/>
              </a:solidFill>
              <a:effectLst>
                <a:outerShdw blurRad="41275" dist="20320" dir="1800000" algn="tl" rotWithShape="0">
                  <a:srgbClr val="000000">
                    <a:alpha val="40000"/>
                  </a:srgbClr>
                </a:outerShdw>
              </a:effectLst>
              <a:latin typeface="Century Gothic" pitchFamily="34" charset="0"/>
            </a:endParaRPr>
          </a:p>
        </p:txBody>
      </p:sp>
      <p:graphicFrame>
        <p:nvGraphicFramePr>
          <p:cNvPr id="5" name="4 Diagrama"/>
          <p:cNvGraphicFramePr/>
          <p:nvPr>
            <p:extLst>
              <p:ext uri="{D42A27DB-BD31-4B8C-83A1-F6EECF244321}">
                <p14:modId xmlns:p14="http://schemas.microsoft.com/office/powerpoint/2010/main" val="2622176653"/>
              </p:ext>
            </p:extLst>
          </p:nvPr>
        </p:nvGraphicFramePr>
        <p:xfrm>
          <a:off x="611560" y="1844824"/>
          <a:ext cx="7920880" cy="4680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1" name="10 Conector recto"/>
          <p:cNvCxnSpPr/>
          <p:nvPr/>
        </p:nvCxnSpPr>
        <p:spPr>
          <a:xfrm>
            <a:off x="1619672" y="1268760"/>
            <a:ext cx="576064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a:off x="1619672" y="1268760"/>
            <a:ext cx="0" cy="576064"/>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a:off x="3563888" y="1268760"/>
            <a:ext cx="0" cy="576064"/>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a:off x="5436096" y="1268760"/>
            <a:ext cx="0" cy="504056"/>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p:nvPr/>
        </p:nvCxnSpPr>
        <p:spPr>
          <a:xfrm>
            <a:off x="7380312" y="1268760"/>
            <a:ext cx="0" cy="576064"/>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1638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30021" y="116632"/>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12 Imagen" descr="https://encrypted-tbn3.gstatic.com/images?q=tbn:ANd9GcRsPnvPWA-TgdtApmkm5mNmSLTKlCCbuvPTqehVL9RWNySVBi--xQ"/>
          <p:cNvPicPr/>
          <p:nvPr/>
        </p:nvPicPr>
        <p:blipFill>
          <a:blip r:embed="rId10">
            <a:extLst>
              <a:ext uri="{28A0092B-C50C-407E-A947-70E740481C1C}">
                <a14:useLocalDpi xmlns:a14="http://schemas.microsoft.com/office/drawing/2010/main" val="0"/>
              </a:ext>
            </a:extLst>
          </a:blip>
          <a:srcRect/>
          <a:stretch>
            <a:fillRect/>
          </a:stretch>
        </p:blipFill>
        <p:spPr bwMode="auto">
          <a:xfrm>
            <a:off x="107504" y="130969"/>
            <a:ext cx="936104" cy="993776"/>
          </a:xfrm>
          <a:prstGeom prst="rect">
            <a:avLst/>
          </a:prstGeom>
          <a:noFill/>
          <a:ln>
            <a:noFill/>
          </a:ln>
        </p:spPr>
      </p:pic>
    </p:spTree>
    <p:extLst>
      <p:ext uri="{BB962C8B-B14F-4D97-AF65-F5344CB8AC3E}">
        <p14:creationId xmlns:p14="http://schemas.microsoft.com/office/powerpoint/2010/main" val="29569250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irtualpc\Documents\TESIS FOT\IMG_35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180512"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13 Elipse"/>
          <p:cNvSpPr/>
          <p:nvPr/>
        </p:nvSpPr>
        <p:spPr>
          <a:xfrm>
            <a:off x="4716016" y="4341088"/>
            <a:ext cx="2941476" cy="1104136"/>
          </a:xfrm>
          <a:prstGeom prst="ellipse">
            <a:avLst/>
          </a:prstGeom>
          <a:solidFill>
            <a:srgbClr val="FFFFCC"/>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s-EC" sz="2800" b="1" dirty="0" smtClean="0">
                <a:solidFill>
                  <a:srgbClr val="FF0000"/>
                </a:solidFill>
                <a:effectLst>
                  <a:outerShdw blurRad="38100" dist="38100" dir="2700000" algn="tl">
                    <a:srgbClr val="000000">
                      <a:alpha val="43137"/>
                    </a:srgbClr>
                  </a:outerShdw>
                </a:effectLst>
                <a:latin typeface="Century Gothic" pitchFamily="34" charset="0"/>
              </a:rPr>
              <a:t>Población</a:t>
            </a:r>
            <a:endParaRPr lang="es-EC" sz="2800" b="1" dirty="0">
              <a:solidFill>
                <a:srgbClr val="FF0000"/>
              </a:solidFill>
              <a:effectLst>
                <a:outerShdw blurRad="38100" dist="38100" dir="2700000" algn="tl">
                  <a:srgbClr val="000000">
                    <a:alpha val="43137"/>
                  </a:srgbClr>
                </a:outerShdw>
              </a:effectLst>
              <a:latin typeface="Century Gothic" pitchFamily="34" charset="0"/>
            </a:endParaRPr>
          </a:p>
        </p:txBody>
      </p:sp>
      <p:sp>
        <p:nvSpPr>
          <p:cNvPr id="12" name="Freeform 9"/>
          <p:cNvSpPr>
            <a:spLocks/>
          </p:cNvSpPr>
          <p:nvPr/>
        </p:nvSpPr>
        <p:spPr bwMode="auto">
          <a:xfrm rot="4430993" flipH="1">
            <a:off x="2092769" y="3646011"/>
            <a:ext cx="755650" cy="803275"/>
          </a:xfrm>
          <a:custGeom>
            <a:avLst/>
            <a:gdLst>
              <a:gd name="T0" fmla="*/ 2147483647 w 566"/>
              <a:gd name="T1" fmla="*/ 2147483647 h 536"/>
              <a:gd name="T2" fmla="*/ 0 w 566"/>
              <a:gd name="T3" fmla="*/ 2147483647 h 536"/>
              <a:gd name="T4" fmla="*/ 2147483647 w 566"/>
              <a:gd name="T5" fmla="*/ 2147483647 h 536"/>
              <a:gd name="T6" fmla="*/ 2147483647 w 566"/>
              <a:gd name="T7" fmla="*/ 2147483647 h 536"/>
              <a:gd name="T8" fmla="*/ 2147483647 w 566"/>
              <a:gd name="T9" fmla="*/ 2147483647 h 536"/>
              <a:gd name="T10" fmla="*/ 2147483647 w 566"/>
              <a:gd name="T11" fmla="*/ 2147483647 h 536"/>
              <a:gd name="T12" fmla="*/ 2147483647 w 566"/>
              <a:gd name="T13" fmla="*/ 2147483647 h 536"/>
              <a:gd name="T14" fmla="*/ 0 60000 65536"/>
              <a:gd name="T15" fmla="*/ 0 60000 65536"/>
              <a:gd name="T16" fmla="*/ 0 60000 65536"/>
              <a:gd name="T17" fmla="*/ 0 60000 65536"/>
              <a:gd name="T18" fmla="*/ 0 60000 65536"/>
              <a:gd name="T19" fmla="*/ 0 60000 65536"/>
              <a:gd name="T20" fmla="*/ 0 60000 65536"/>
              <a:gd name="T21" fmla="*/ 0 w 566"/>
              <a:gd name="T22" fmla="*/ 0 h 536"/>
              <a:gd name="T23" fmla="*/ 566 w 566"/>
              <a:gd name="T24" fmla="*/ 536 h 5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6" h="536">
                <a:moveTo>
                  <a:pt x="82" y="364"/>
                </a:moveTo>
                <a:lnTo>
                  <a:pt x="0" y="342"/>
                </a:lnTo>
                <a:lnTo>
                  <a:pt x="106" y="536"/>
                </a:lnTo>
                <a:lnTo>
                  <a:pt x="336" y="430"/>
                </a:lnTo>
                <a:lnTo>
                  <a:pt x="252" y="406"/>
                </a:lnTo>
                <a:cubicBezTo>
                  <a:pt x="252" y="406"/>
                  <a:pt x="408" y="144"/>
                  <a:pt x="566" y="162"/>
                </a:cubicBezTo>
                <a:cubicBezTo>
                  <a:pt x="234" y="0"/>
                  <a:pt x="82" y="364"/>
                  <a:pt x="82" y="364"/>
                </a:cubicBezTo>
                <a:close/>
              </a:path>
            </a:pathLst>
          </a:custGeom>
          <a:gradFill rotWithShape="1">
            <a:gsLst>
              <a:gs pos="0">
                <a:srgbClr val="FFFFFF"/>
              </a:gs>
              <a:gs pos="100000">
                <a:srgbClr val="767676">
                  <a:alpha val="10999"/>
                </a:srgb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es-EC"/>
          </a:p>
        </p:txBody>
      </p:sp>
      <p:sp>
        <p:nvSpPr>
          <p:cNvPr id="13" name="Freeform 9"/>
          <p:cNvSpPr>
            <a:spLocks/>
          </p:cNvSpPr>
          <p:nvPr/>
        </p:nvSpPr>
        <p:spPr bwMode="auto">
          <a:xfrm rot="-4430993">
            <a:off x="5071445" y="3574003"/>
            <a:ext cx="755650" cy="803275"/>
          </a:xfrm>
          <a:custGeom>
            <a:avLst/>
            <a:gdLst>
              <a:gd name="T0" fmla="*/ 2147483647 w 566"/>
              <a:gd name="T1" fmla="*/ 2147483647 h 536"/>
              <a:gd name="T2" fmla="*/ 0 w 566"/>
              <a:gd name="T3" fmla="*/ 2147483647 h 536"/>
              <a:gd name="T4" fmla="*/ 2147483647 w 566"/>
              <a:gd name="T5" fmla="*/ 2147483647 h 536"/>
              <a:gd name="T6" fmla="*/ 2147483647 w 566"/>
              <a:gd name="T7" fmla="*/ 2147483647 h 536"/>
              <a:gd name="T8" fmla="*/ 2147483647 w 566"/>
              <a:gd name="T9" fmla="*/ 2147483647 h 536"/>
              <a:gd name="T10" fmla="*/ 2147483647 w 566"/>
              <a:gd name="T11" fmla="*/ 2147483647 h 536"/>
              <a:gd name="T12" fmla="*/ 2147483647 w 566"/>
              <a:gd name="T13" fmla="*/ 2147483647 h 536"/>
              <a:gd name="T14" fmla="*/ 0 60000 65536"/>
              <a:gd name="T15" fmla="*/ 0 60000 65536"/>
              <a:gd name="T16" fmla="*/ 0 60000 65536"/>
              <a:gd name="T17" fmla="*/ 0 60000 65536"/>
              <a:gd name="T18" fmla="*/ 0 60000 65536"/>
              <a:gd name="T19" fmla="*/ 0 60000 65536"/>
              <a:gd name="T20" fmla="*/ 0 60000 65536"/>
              <a:gd name="T21" fmla="*/ 0 w 566"/>
              <a:gd name="T22" fmla="*/ 0 h 536"/>
              <a:gd name="T23" fmla="*/ 566 w 566"/>
              <a:gd name="T24" fmla="*/ 536 h 5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6" h="536">
                <a:moveTo>
                  <a:pt x="82" y="364"/>
                </a:moveTo>
                <a:lnTo>
                  <a:pt x="0" y="342"/>
                </a:lnTo>
                <a:lnTo>
                  <a:pt x="106" y="536"/>
                </a:lnTo>
                <a:lnTo>
                  <a:pt x="336" y="430"/>
                </a:lnTo>
                <a:lnTo>
                  <a:pt x="252" y="406"/>
                </a:lnTo>
                <a:cubicBezTo>
                  <a:pt x="252" y="406"/>
                  <a:pt x="408" y="144"/>
                  <a:pt x="566" y="162"/>
                </a:cubicBezTo>
                <a:cubicBezTo>
                  <a:pt x="234" y="0"/>
                  <a:pt x="82" y="364"/>
                  <a:pt x="82" y="364"/>
                </a:cubicBezTo>
                <a:close/>
              </a:path>
            </a:pathLst>
          </a:custGeom>
          <a:gradFill rotWithShape="1">
            <a:gsLst>
              <a:gs pos="0">
                <a:srgbClr val="FFFFFF"/>
              </a:gs>
              <a:gs pos="100000">
                <a:srgbClr val="767676">
                  <a:alpha val="10999"/>
                </a:srgb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es-EC"/>
          </a:p>
        </p:txBody>
      </p:sp>
      <p:sp>
        <p:nvSpPr>
          <p:cNvPr id="10" name="9 Elipse"/>
          <p:cNvSpPr/>
          <p:nvPr/>
        </p:nvSpPr>
        <p:spPr>
          <a:xfrm>
            <a:off x="849288" y="4386808"/>
            <a:ext cx="2354560" cy="914400"/>
          </a:xfrm>
          <a:prstGeom prst="ellipse">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3600" b="1" dirty="0" smtClean="0">
                <a:solidFill>
                  <a:srgbClr val="FF0000"/>
                </a:solidFill>
                <a:effectLst>
                  <a:outerShdw blurRad="38100" dist="38100" dir="2700000" algn="tl">
                    <a:srgbClr val="000000">
                      <a:alpha val="43137"/>
                    </a:srgbClr>
                  </a:outerShdw>
                </a:effectLst>
                <a:latin typeface="Century Gothic" pitchFamily="34" charset="0"/>
              </a:rPr>
              <a:t>Test</a:t>
            </a:r>
            <a:endParaRPr lang="es-EC" sz="3600" b="1" dirty="0">
              <a:solidFill>
                <a:srgbClr val="FF0000"/>
              </a:solidFill>
              <a:effectLst>
                <a:outerShdw blurRad="38100" dist="38100" dir="2700000" algn="tl">
                  <a:srgbClr val="000000">
                    <a:alpha val="43137"/>
                  </a:srgbClr>
                </a:outerShdw>
              </a:effectLst>
              <a:latin typeface="Century Gothic" pitchFamily="34" charset="0"/>
            </a:endParaRPr>
          </a:p>
        </p:txBody>
      </p:sp>
      <p:sp>
        <p:nvSpPr>
          <p:cNvPr id="16" name="15 Rectángulo"/>
          <p:cNvSpPr/>
          <p:nvPr/>
        </p:nvSpPr>
        <p:spPr>
          <a:xfrm>
            <a:off x="611560" y="5229200"/>
            <a:ext cx="3096344" cy="136815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800" b="1" dirty="0" smtClean="0">
                <a:solidFill>
                  <a:schemeClr val="bg1">
                    <a:lumMod val="95000"/>
                    <a:lumOff val="5000"/>
                  </a:schemeClr>
                </a:solidFill>
                <a:latin typeface="Century Gothic" pitchFamily="34" charset="0"/>
              </a:rPr>
              <a:t>Locomotrices</a:t>
            </a:r>
          </a:p>
          <a:p>
            <a:r>
              <a:rPr lang="es-EC" sz="2800" b="1" dirty="0">
                <a:solidFill>
                  <a:schemeClr val="bg1">
                    <a:lumMod val="95000"/>
                    <a:lumOff val="5000"/>
                  </a:schemeClr>
                </a:solidFill>
                <a:latin typeface="Century Gothic" pitchFamily="34" charset="0"/>
              </a:rPr>
              <a:t>No </a:t>
            </a:r>
            <a:r>
              <a:rPr lang="es-EC" sz="2800" b="1" dirty="0" smtClean="0">
                <a:solidFill>
                  <a:schemeClr val="bg1">
                    <a:lumMod val="95000"/>
                    <a:lumOff val="5000"/>
                  </a:schemeClr>
                </a:solidFill>
                <a:latin typeface="Century Gothic" pitchFamily="34" charset="0"/>
              </a:rPr>
              <a:t>locomotrices</a:t>
            </a:r>
          </a:p>
          <a:p>
            <a:r>
              <a:rPr lang="es-EC" sz="2800" b="1" dirty="0">
                <a:solidFill>
                  <a:schemeClr val="bg1">
                    <a:lumMod val="95000"/>
                    <a:lumOff val="5000"/>
                  </a:schemeClr>
                </a:solidFill>
                <a:latin typeface="Century Gothic" pitchFamily="34" charset="0"/>
              </a:rPr>
              <a:t>Manipulativas</a:t>
            </a:r>
          </a:p>
        </p:txBody>
      </p:sp>
      <p:sp>
        <p:nvSpPr>
          <p:cNvPr id="17" name="16 Rectángulo"/>
          <p:cNvSpPr/>
          <p:nvPr/>
        </p:nvSpPr>
        <p:spPr>
          <a:xfrm>
            <a:off x="4418836" y="5445224"/>
            <a:ext cx="4113604" cy="108012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solidFill>
                  <a:schemeClr val="bg1">
                    <a:lumMod val="95000"/>
                    <a:lumOff val="5000"/>
                  </a:schemeClr>
                </a:solidFill>
                <a:latin typeface="Century Gothic" pitchFamily="34" charset="0"/>
              </a:rPr>
              <a:t>86 Niños(as) de 8 - 9 años</a:t>
            </a:r>
            <a:endParaRPr lang="es-EC" sz="2800" b="1" dirty="0">
              <a:solidFill>
                <a:schemeClr val="bg1">
                  <a:lumMod val="95000"/>
                  <a:lumOff val="5000"/>
                </a:schemeClr>
              </a:solidFill>
              <a:latin typeface="Century Gothic" pitchFamily="34" charset="0"/>
            </a:endParaRPr>
          </a:p>
        </p:txBody>
      </p:sp>
      <p:sp>
        <p:nvSpPr>
          <p:cNvPr id="2" name="1 Rectángulo"/>
          <p:cNvSpPr/>
          <p:nvPr/>
        </p:nvSpPr>
        <p:spPr>
          <a:xfrm>
            <a:off x="405995" y="2967335"/>
            <a:ext cx="7875875" cy="584775"/>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b="1" cap="none" spc="50" dirty="0" smtClean="0">
                <a:ln w="11430"/>
                <a:solidFill>
                  <a:srgbClr val="FF0000"/>
                </a:solidFill>
                <a:effectLst>
                  <a:outerShdw blurRad="76200" dist="50800" dir="5400000" algn="tl" rotWithShape="0">
                    <a:srgbClr val="000000">
                      <a:alpha val="65000"/>
                    </a:srgbClr>
                  </a:outerShdw>
                </a:effectLst>
                <a:latin typeface="Century Gothic" pitchFamily="34" charset="0"/>
              </a:rPr>
              <a:t>INVESTIGACIÓN CUASI-EXPERIMENTAL</a:t>
            </a:r>
            <a:endParaRPr lang="es-ES" sz="3200" b="1" cap="none" spc="50" dirty="0">
              <a:ln w="11430"/>
              <a:solidFill>
                <a:srgbClr val="FF0000"/>
              </a:solidFill>
              <a:effectLst>
                <a:outerShdw blurRad="76200" dist="50800" dir="5400000" algn="tl" rotWithShape="0">
                  <a:srgbClr val="000000">
                    <a:alpha val="65000"/>
                  </a:srgbClr>
                </a:outerShdw>
              </a:effectLst>
              <a:latin typeface="Century Gothic" pitchFamily="34" charset="0"/>
            </a:endParaRPr>
          </a:p>
        </p:txBody>
      </p:sp>
      <p:pic>
        <p:nvPicPr>
          <p:cNvPr id="348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0021" y="116632"/>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17 Rectángulo"/>
          <p:cNvSpPr/>
          <p:nvPr/>
        </p:nvSpPr>
        <p:spPr>
          <a:xfrm>
            <a:off x="72008" y="1196752"/>
            <a:ext cx="8892480" cy="646331"/>
          </a:xfrm>
          <a:prstGeom prst="rect">
            <a:avLst/>
          </a:prstGeom>
          <a:solidFill>
            <a:srgbClr val="FFFFCC"/>
          </a:solidFill>
        </p:spPr>
        <p:style>
          <a:lnRef idx="1">
            <a:schemeClr val="accent4"/>
          </a:lnRef>
          <a:fillRef idx="3">
            <a:schemeClr val="accent4"/>
          </a:fillRef>
          <a:effectRef idx="2">
            <a:schemeClr val="accent4"/>
          </a:effectRef>
          <a:fontRef idx="minor">
            <a:schemeClr val="lt1"/>
          </a:fontRef>
        </p:style>
        <p:txBody>
          <a:bodyPr wrap="square" lIns="91440" tIns="45720" rIns="91440" bIns="45720">
            <a:spAutoFit/>
          </a:bodyPr>
          <a:lstStyle/>
          <a:p>
            <a:pPr algn="ctr"/>
            <a:r>
              <a:rPr lang="es-ES" sz="3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entury Gothic" pitchFamily="34" charset="0"/>
              </a:rPr>
              <a:t>METODOLOGÍA DE LA INVESTIGACIÓN</a:t>
            </a:r>
            <a:endParaRPr lang="es-E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entury Gothic" pitchFamily="34" charset="0"/>
            </a:endParaRPr>
          </a:p>
        </p:txBody>
      </p:sp>
      <p:pic>
        <p:nvPicPr>
          <p:cNvPr id="15" name="14 Imagen" descr="https://encrypted-tbn3.gstatic.com/images?q=tbn:ANd9GcRsPnvPWA-TgdtApmkm5mNmSLTKlCCbuvPTqehVL9RWNySVBi--xQ"/>
          <p:cNvPicPr/>
          <p:nvPr/>
        </p:nvPicPr>
        <p:blipFill>
          <a:blip r:embed="rId4">
            <a:extLst>
              <a:ext uri="{28A0092B-C50C-407E-A947-70E740481C1C}">
                <a14:useLocalDpi xmlns:a14="http://schemas.microsoft.com/office/drawing/2010/main" val="0"/>
              </a:ext>
            </a:extLst>
          </a:blip>
          <a:srcRect/>
          <a:stretch>
            <a:fillRect/>
          </a:stretch>
        </p:blipFill>
        <p:spPr bwMode="auto">
          <a:xfrm>
            <a:off x="107504" y="130969"/>
            <a:ext cx="936104" cy="993776"/>
          </a:xfrm>
          <a:prstGeom prst="rect">
            <a:avLst/>
          </a:prstGeom>
          <a:noFill/>
          <a:ln>
            <a:noFill/>
          </a:ln>
        </p:spPr>
      </p:pic>
    </p:spTree>
    <p:extLst>
      <p:ext uri="{BB962C8B-B14F-4D97-AF65-F5344CB8AC3E}">
        <p14:creationId xmlns:p14="http://schemas.microsoft.com/office/powerpoint/2010/main" val="209166347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 calcmode="lin" valueType="num">
                                      <p:cBhvr>
                                        <p:cTn id="19" dur="1000" fill="hold"/>
                                        <p:tgtEl>
                                          <p:spTgt spid="16"/>
                                        </p:tgtEl>
                                        <p:attrNameLst>
                                          <p:attrName>style.rotation</p:attrName>
                                        </p:attrNameLst>
                                      </p:cBhvr>
                                      <p:tavLst>
                                        <p:tav tm="0">
                                          <p:val>
                                            <p:fltVal val="90"/>
                                          </p:val>
                                        </p:tav>
                                        <p:tav tm="100000">
                                          <p:val>
                                            <p:fltVal val="0"/>
                                          </p:val>
                                        </p:tav>
                                      </p:tavLst>
                                    </p:anim>
                                    <p:animEffect transition="in" filter="fade">
                                      <p:cBhvr>
                                        <p:cTn id="20" dur="10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16" grpId="0" animBg="1"/>
      <p:bldP spid="17"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TESIS FOT\IMG_337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974632"/>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835696" y="116632"/>
            <a:ext cx="5544616" cy="584775"/>
          </a:xfrm>
          <a:prstGeom prst="rect">
            <a:avLst/>
          </a:prstGeom>
          <a:solidFill>
            <a:srgbClr val="FFFFCC"/>
          </a:solidFill>
        </p:spPr>
        <p:style>
          <a:lnRef idx="3">
            <a:schemeClr val="lt1"/>
          </a:lnRef>
          <a:fillRef idx="1">
            <a:schemeClr val="dk1"/>
          </a:fillRef>
          <a:effectRef idx="1">
            <a:schemeClr val="dk1"/>
          </a:effectRef>
          <a:fontRef idx="minor">
            <a:schemeClr val="lt1"/>
          </a:fontRef>
        </p:style>
        <p:txBody>
          <a:bodyPr wrap="square" lIns="91440" tIns="45720" rIns="91440" bIns="45720">
            <a:spAutoFit/>
          </a:bodyPr>
          <a:lstStyle/>
          <a:p>
            <a:pPr algn="ctr"/>
            <a:r>
              <a:rPr lang="es-E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entury Gothic" pitchFamily="34" charset="0"/>
              </a:rPr>
              <a:t>ANÁLISIS DE RESULTADOS</a:t>
            </a:r>
            <a:endParaRPr lang="es-E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entury Gothic" pitchFamily="34"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0021" y="116632"/>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CuadroTexto"/>
          <p:cNvSpPr txBox="1"/>
          <p:nvPr/>
        </p:nvSpPr>
        <p:spPr>
          <a:xfrm>
            <a:off x="611560" y="1268760"/>
            <a:ext cx="2304256" cy="646331"/>
          </a:xfrm>
          <a:prstGeom prst="rect">
            <a:avLst/>
          </a:prstGeom>
          <a:solidFill>
            <a:schemeClr val="accent3">
              <a:lumMod val="20000"/>
              <a:lumOff val="80000"/>
            </a:schemeClr>
          </a:solidFill>
        </p:spPr>
        <p:txBody>
          <a:bodyPr wrap="square" rtlCol="0">
            <a:spAutoFit/>
          </a:bodyPr>
          <a:lstStyle/>
          <a:p>
            <a:r>
              <a:rPr lang="es-ES_tradnl" sz="3600" b="1" dirty="0" smtClean="0">
                <a:solidFill>
                  <a:srgbClr val="C00000"/>
                </a:solidFill>
                <a:effectLst>
                  <a:outerShdw blurRad="38100" dist="38100" dir="2700000" algn="tl">
                    <a:srgbClr val="000000">
                      <a:alpha val="43137"/>
                    </a:srgbClr>
                  </a:outerShdw>
                </a:effectLst>
              </a:rPr>
              <a:t>Pre-test </a:t>
            </a:r>
            <a:endParaRPr lang="es-ES" sz="3600" b="1" dirty="0">
              <a:solidFill>
                <a:srgbClr val="C00000"/>
              </a:solidFill>
              <a:effectLst>
                <a:outerShdw blurRad="38100" dist="38100" dir="2700000" algn="tl">
                  <a:srgbClr val="000000">
                    <a:alpha val="43137"/>
                  </a:srgbClr>
                </a:outerShdw>
              </a:effectLst>
            </a:endParaRPr>
          </a:p>
        </p:txBody>
      </p:sp>
      <p:sp>
        <p:nvSpPr>
          <p:cNvPr id="8" name="7 CuadroTexto"/>
          <p:cNvSpPr txBox="1"/>
          <p:nvPr/>
        </p:nvSpPr>
        <p:spPr>
          <a:xfrm>
            <a:off x="6228184" y="1340768"/>
            <a:ext cx="2304256" cy="646331"/>
          </a:xfrm>
          <a:prstGeom prst="rect">
            <a:avLst/>
          </a:prstGeom>
          <a:solidFill>
            <a:schemeClr val="accent3">
              <a:lumMod val="20000"/>
              <a:lumOff val="80000"/>
            </a:schemeClr>
          </a:solidFill>
        </p:spPr>
        <p:txBody>
          <a:bodyPr wrap="square" rtlCol="0">
            <a:spAutoFit/>
          </a:bodyPr>
          <a:lstStyle/>
          <a:p>
            <a:r>
              <a:rPr lang="es-ES_tradnl" sz="3600" b="1" dirty="0" smtClean="0">
                <a:solidFill>
                  <a:srgbClr val="C00000"/>
                </a:solidFill>
                <a:effectLst>
                  <a:outerShdw blurRad="38100" dist="38100" dir="2700000" algn="tl">
                    <a:srgbClr val="000000">
                      <a:alpha val="43137"/>
                    </a:srgbClr>
                  </a:outerShdw>
                </a:effectLst>
              </a:rPr>
              <a:t>Post-test </a:t>
            </a:r>
            <a:endParaRPr lang="es-ES" sz="3600" b="1" dirty="0">
              <a:solidFill>
                <a:srgbClr val="C00000"/>
              </a:solidFill>
              <a:effectLst>
                <a:outerShdw blurRad="38100" dist="38100" dir="2700000" algn="tl">
                  <a:srgbClr val="000000">
                    <a:alpha val="43137"/>
                  </a:srgbClr>
                </a:outerShdw>
              </a:effectLst>
            </a:endParaRPr>
          </a:p>
        </p:txBody>
      </p:sp>
      <p:sp>
        <p:nvSpPr>
          <p:cNvPr id="9" name="8 CuadroTexto"/>
          <p:cNvSpPr txBox="1"/>
          <p:nvPr/>
        </p:nvSpPr>
        <p:spPr>
          <a:xfrm>
            <a:off x="4211960" y="1268760"/>
            <a:ext cx="504056" cy="2554545"/>
          </a:xfrm>
          <a:prstGeom prst="rect">
            <a:avLst/>
          </a:prstGeom>
          <a:solidFill>
            <a:srgbClr val="FFC000"/>
          </a:solidFill>
        </p:spPr>
        <p:txBody>
          <a:bodyPr wrap="square" rtlCol="0">
            <a:spAutoFit/>
          </a:bodyPr>
          <a:lstStyle/>
          <a:p>
            <a:r>
              <a:rPr lang="es-ES_tradnl" sz="2000" b="1" i="1" dirty="0" smtClean="0">
                <a:solidFill>
                  <a:srgbClr val="C00000"/>
                </a:solidFill>
                <a:effectLst>
                  <a:outerShdw blurRad="38100" dist="38100" dir="2700000" algn="tl">
                    <a:srgbClr val="000000">
                      <a:alpha val="43137"/>
                    </a:srgbClr>
                  </a:outerShdw>
                </a:effectLst>
              </a:rPr>
              <a:t>PROGRAMA</a:t>
            </a:r>
            <a:endParaRPr lang="es-ES" sz="2000" b="1" i="1" dirty="0">
              <a:solidFill>
                <a:srgbClr val="C00000"/>
              </a:solidFill>
              <a:effectLst>
                <a:outerShdw blurRad="38100" dist="38100" dir="2700000" algn="tl">
                  <a:srgbClr val="000000">
                    <a:alpha val="43137"/>
                  </a:srgbClr>
                </a:outerShdw>
              </a:effectLst>
            </a:endParaRPr>
          </a:p>
        </p:txBody>
      </p:sp>
      <p:sp>
        <p:nvSpPr>
          <p:cNvPr id="10" name="9 CuadroTexto"/>
          <p:cNvSpPr txBox="1"/>
          <p:nvPr/>
        </p:nvSpPr>
        <p:spPr>
          <a:xfrm>
            <a:off x="5580112" y="4421430"/>
            <a:ext cx="2952328" cy="1815882"/>
          </a:xfrm>
          <a:prstGeom prst="rect">
            <a:avLst/>
          </a:prstGeom>
          <a:solidFill>
            <a:schemeClr val="accent3">
              <a:lumMod val="20000"/>
              <a:lumOff val="80000"/>
            </a:schemeClr>
          </a:solidFill>
          <a:ln w="38100">
            <a:solidFill>
              <a:schemeClr val="accent1"/>
            </a:solidFill>
          </a:ln>
        </p:spPr>
        <p:txBody>
          <a:bodyPr wrap="square" rtlCol="0">
            <a:spAutoFit/>
          </a:bodyPr>
          <a:lstStyle/>
          <a:p>
            <a:r>
              <a:rPr lang="es-ES_tradnl" sz="2800" b="1" i="1" u="sng" dirty="0" smtClean="0">
                <a:solidFill>
                  <a:srgbClr val="C00000"/>
                </a:solidFill>
                <a:effectLst>
                  <a:outerShdw blurRad="38100" dist="38100" dir="2700000" algn="tl">
                    <a:srgbClr val="000000">
                      <a:alpha val="43137"/>
                    </a:srgbClr>
                  </a:outerShdw>
                </a:effectLst>
              </a:rPr>
              <a:t>PARAMETROS:</a:t>
            </a:r>
          </a:p>
          <a:p>
            <a:pPr>
              <a:buFont typeface="Wingdings" pitchFamily="2" charset="2"/>
              <a:buChar char="ü"/>
            </a:pPr>
            <a:r>
              <a:rPr lang="es-ES_tradnl" sz="2800" dirty="0" smtClean="0"/>
              <a:t>Sin dificultad</a:t>
            </a:r>
          </a:p>
          <a:p>
            <a:pPr>
              <a:buFont typeface="Wingdings" pitchFamily="2" charset="2"/>
              <a:buChar char="ü"/>
            </a:pPr>
            <a:r>
              <a:rPr lang="es-ES_tradnl" sz="2800" dirty="0" smtClean="0"/>
              <a:t>Poca dificultad</a:t>
            </a:r>
          </a:p>
          <a:p>
            <a:pPr>
              <a:buFont typeface="Wingdings" pitchFamily="2" charset="2"/>
              <a:buChar char="ü"/>
            </a:pPr>
            <a:r>
              <a:rPr lang="es-ES_tradnl" sz="2800" dirty="0" smtClean="0"/>
              <a:t>Con dificultad</a:t>
            </a:r>
            <a:endParaRPr lang="es-ES" sz="2800" dirty="0"/>
          </a:p>
        </p:txBody>
      </p:sp>
      <p:sp>
        <p:nvSpPr>
          <p:cNvPr id="11" name="10 CuadroTexto"/>
          <p:cNvSpPr txBox="1"/>
          <p:nvPr/>
        </p:nvSpPr>
        <p:spPr>
          <a:xfrm>
            <a:off x="251520" y="3951054"/>
            <a:ext cx="4896544" cy="2677656"/>
          </a:xfrm>
          <a:prstGeom prst="rect">
            <a:avLst/>
          </a:prstGeom>
          <a:solidFill>
            <a:schemeClr val="accent3">
              <a:lumMod val="20000"/>
              <a:lumOff val="80000"/>
            </a:schemeClr>
          </a:solidFill>
          <a:ln w="38100">
            <a:solidFill>
              <a:schemeClr val="accent1"/>
            </a:solidFill>
          </a:ln>
        </p:spPr>
        <p:txBody>
          <a:bodyPr wrap="square" numCol="2" rtlCol="0">
            <a:spAutoFit/>
          </a:bodyPr>
          <a:lstStyle/>
          <a:p>
            <a:r>
              <a:rPr lang="es-ES_tradnl" sz="2400" b="1" i="1" u="sng" dirty="0" smtClean="0">
                <a:solidFill>
                  <a:srgbClr val="C00000"/>
                </a:solidFill>
                <a:effectLst>
                  <a:outerShdw blurRad="38100" dist="38100" dir="2700000" algn="tl">
                    <a:srgbClr val="000000">
                      <a:alpha val="43137"/>
                    </a:srgbClr>
                  </a:outerShdw>
                </a:effectLst>
              </a:rPr>
              <a:t>DESTREZAS MOTRICES:</a:t>
            </a:r>
          </a:p>
          <a:p>
            <a:pPr>
              <a:buFont typeface="Wingdings" pitchFamily="2" charset="2"/>
              <a:buChar char="ü"/>
            </a:pPr>
            <a:r>
              <a:rPr lang="es-ES_tradnl" sz="2400" dirty="0" smtClean="0"/>
              <a:t>Caminar</a:t>
            </a:r>
          </a:p>
          <a:p>
            <a:pPr>
              <a:buFont typeface="Wingdings" pitchFamily="2" charset="2"/>
              <a:buChar char="ü"/>
            </a:pPr>
            <a:r>
              <a:rPr lang="es-ES_tradnl" sz="2400" dirty="0" smtClean="0"/>
              <a:t>Correr</a:t>
            </a:r>
          </a:p>
          <a:p>
            <a:pPr>
              <a:buFont typeface="Wingdings" pitchFamily="2" charset="2"/>
              <a:buChar char="ü"/>
            </a:pPr>
            <a:r>
              <a:rPr lang="es-ES_tradnl" sz="2400" dirty="0" smtClean="0"/>
              <a:t>Saltar</a:t>
            </a:r>
          </a:p>
          <a:p>
            <a:pPr>
              <a:buFont typeface="Wingdings" pitchFamily="2" charset="2"/>
              <a:buChar char="ü"/>
            </a:pPr>
            <a:r>
              <a:rPr lang="es-ES_tradnl" sz="2400" dirty="0" smtClean="0"/>
              <a:t>Giros</a:t>
            </a:r>
          </a:p>
          <a:p>
            <a:pPr>
              <a:buFont typeface="Wingdings" pitchFamily="2" charset="2"/>
              <a:buChar char="ü"/>
            </a:pPr>
            <a:endParaRPr lang="es-ES_tradnl" sz="2400" dirty="0" smtClean="0"/>
          </a:p>
          <a:p>
            <a:endParaRPr lang="es-ES_tradnl" sz="2400" dirty="0" smtClean="0"/>
          </a:p>
          <a:p>
            <a:pPr>
              <a:buFont typeface="Wingdings" pitchFamily="2" charset="2"/>
              <a:buChar char="ü"/>
            </a:pPr>
            <a:endParaRPr lang="es-ES_tradnl" sz="2400" dirty="0" smtClean="0"/>
          </a:p>
          <a:p>
            <a:pPr>
              <a:buFont typeface="Wingdings" pitchFamily="2" charset="2"/>
              <a:buChar char="ü"/>
            </a:pPr>
            <a:r>
              <a:rPr lang="es-ES_tradnl" sz="2400" dirty="0" smtClean="0"/>
              <a:t>Equilibrio</a:t>
            </a:r>
          </a:p>
          <a:p>
            <a:pPr>
              <a:buFont typeface="Wingdings" pitchFamily="2" charset="2"/>
              <a:buChar char="ü"/>
            </a:pPr>
            <a:r>
              <a:rPr lang="es-ES_tradnl" sz="2400" dirty="0" smtClean="0"/>
              <a:t>Lanzar </a:t>
            </a:r>
          </a:p>
          <a:p>
            <a:pPr>
              <a:buFont typeface="Wingdings" pitchFamily="2" charset="2"/>
              <a:buChar char="ü"/>
            </a:pPr>
            <a:r>
              <a:rPr lang="es-ES_tradnl" sz="2400" dirty="0" smtClean="0"/>
              <a:t>Batear</a:t>
            </a:r>
          </a:p>
          <a:p>
            <a:pPr>
              <a:buFont typeface="Wingdings" pitchFamily="2" charset="2"/>
              <a:buChar char="ü"/>
            </a:pPr>
            <a:r>
              <a:rPr lang="es-ES_tradnl" sz="2400" dirty="0" smtClean="0"/>
              <a:t>Atrapar</a:t>
            </a:r>
          </a:p>
          <a:p>
            <a:endParaRPr lang="es-ES" sz="2400" dirty="0"/>
          </a:p>
        </p:txBody>
      </p:sp>
      <p:pic>
        <p:nvPicPr>
          <p:cNvPr id="12" name="11 Imagen" descr="https://encrypted-tbn3.gstatic.com/images?q=tbn:ANd9GcRsPnvPWA-TgdtApmkm5mNmSLTKlCCbuvPTqehVL9RWNySVBi--xQ"/>
          <p:cNvPicPr/>
          <p:nvPr/>
        </p:nvPicPr>
        <p:blipFill>
          <a:blip r:embed="rId4">
            <a:extLst>
              <a:ext uri="{28A0092B-C50C-407E-A947-70E740481C1C}">
                <a14:useLocalDpi xmlns:a14="http://schemas.microsoft.com/office/drawing/2010/main" val="0"/>
              </a:ext>
            </a:extLst>
          </a:blip>
          <a:srcRect/>
          <a:stretch>
            <a:fillRect/>
          </a:stretch>
        </p:blipFill>
        <p:spPr bwMode="auto">
          <a:xfrm>
            <a:off x="107504" y="130969"/>
            <a:ext cx="936104" cy="993776"/>
          </a:xfrm>
          <a:prstGeom prst="rect">
            <a:avLst/>
          </a:prstGeom>
          <a:noFill/>
          <a:ln>
            <a:noFill/>
          </a:ln>
        </p:spPr>
      </p:pic>
    </p:spTree>
    <p:extLst>
      <p:ext uri="{BB962C8B-B14F-4D97-AF65-F5344CB8AC3E}">
        <p14:creationId xmlns:p14="http://schemas.microsoft.com/office/powerpoint/2010/main" val="12021282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G:\TESIS FOT\IMG_3436.JPG"/>
          <p:cNvPicPr/>
          <p:nvPr/>
        </p:nvPicPr>
        <p:blipFill>
          <a:blip r:embed="rId2" cstate="print"/>
          <a:srcRect/>
          <a:stretch>
            <a:fillRect/>
          </a:stretch>
        </p:blipFill>
        <p:spPr bwMode="auto">
          <a:xfrm>
            <a:off x="-36512" y="0"/>
            <a:ext cx="9180512" cy="6858000"/>
          </a:xfrm>
          <a:prstGeom prst="rect">
            <a:avLst/>
          </a:prstGeom>
          <a:noFill/>
          <a:ln w="9525">
            <a:noFill/>
            <a:miter lim="800000"/>
            <a:headEnd/>
            <a:tailEnd/>
          </a:ln>
        </p:spPr>
      </p:pic>
      <p:sp>
        <p:nvSpPr>
          <p:cNvPr id="3" name="2 Subtítulo"/>
          <p:cNvSpPr>
            <a:spLocks noGrp="1"/>
          </p:cNvSpPr>
          <p:nvPr>
            <p:ph type="subTitle" idx="1"/>
          </p:nvPr>
        </p:nvSpPr>
        <p:spPr>
          <a:xfrm>
            <a:off x="251520" y="2924944"/>
            <a:ext cx="8640960" cy="3456384"/>
          </a:xfrm>
          <a:solidFill>
            <a:schemeClr val="accent4">
              <a:lumMod val="20000"/>
              <a:lumOff val="80000"/>
            </a:schemeClr>
          </a:solidFill>
        </p:spPr>
        <p:style>
          <a:lnRef idx="3">
            <a:schemeClr val="lt1"/>
          </a:lnRef>
          <a:fillRef idx="1">
            <a:schemeClr val="accent2"/>
          </a:fillRef>
          <a:effectRef idx="1">
            <a:schemeClr val="accent2"/>
          </a:effectRef>
          <a:fontRef idx="minor">
            <a:schemeClr val="lt1"/>
          </a:fontRef>
        </p:style>
        <p:txBody>
          <a:bodyPr>
            <a:noAutofit/>
          </a:bodyPr>
          <a:lstStyle/>
          <a:p>
            <a:pPr algn="just"/>
            <a:r>
              <a:rPr lang="es-ES" sz="3200" b="1" dirty="0">
                <a:effectLst>
                  <a:outerShdw blurRad="38100" dist="38100" dir="2700000" algn="tl">
                    <a:srgbClr val="000000">
                      <a:alpha val="43137"/>
                    </a:srgbClr>
                  </a:outerShdw>
                </a:effectLst>
                <a:latin typeface="Century Gothic" pitchFamily="34" charset="0"/>
              </a:rPr>
              <a:t>¿Falta un programa recreativo para el desarrollo de las destrezas motrices básicas en niños(as) de 8 a 9 años de edad de cuarto año de </a:t>
            </a:r>
            <a:r>
              <a:rPr lang="es-ES" sz="3200" b="1" dirty="0" smtClean="0">
                <a:effectLst>
                  <a:outerShdw blurRad="38100" dist="38100" dir="2700000" algn="tl">
                    <a:srgbClr val="000000">
                      <a:alpha val="43137"/>
                    </a:srgbClr>
                  </a:outerShdw>
                </a:effectLst>
                <a:latin typeface="Century Gothic" pitchFamily="34" charset="0"/>
              </a:rPr>
              <a:t>Educación Básica </a:t>
            </a:r>
            <a:r>
              <a:rPr lang="es-ES" sz="3200" b="1" dirty="0">
                <a:effectLst>
                  <a:outerShdw blurRad="38100" dist="38100" dir="2700000" algn="tl">
                    <a:srgbClr val="000000">
                      <a:alpha val="43137"/>
                    </a:srgbClr>
                  </a:outerShdw>
                </a:effectLst>
                <a:latin typeface="Century Gothic" pitchFamily="34" charset="0"/>
              </a:rPr>
              <a:t>de la Escuela Fiscal </a:t>
            </a:r>
            <a:r>
              <a:rPr lang="es-ES" sz="3200" b="1" dirty="0" smtClean="0">
                <a:effectLst>
                  <a:outerShdw blurRad="38100" dist="38100" dir="2700000" algn="tl">
                    <a:srgbClr val="000000">
                      <a:alpha val="43137"/>
                    </a:srgbClr>
                  </a:outerShdw>
                </a:effectLst>
                <a:latin typeface="Century Gothic" pitchFamily="34" charset="0"/>
              </a:rPr>
              <a:t>Mixta </a:t>
            </a:r>
            <a:r>
              <a:rPr lang="es-ES" sz="3200" b="1" dirty="0">
                <a:effectLst>
                  <a:outerShdw blurRad="38100" dist="38100" dir="2700000" algn="tl">
                    <a:srgbClr val="000000">
                      <a:alpha val="43137"/>
                    </a:srgbClr>
                  </a:outerShdw>
                </a:effectLst>
                <a:latin typeface="Century Gothic" pitchFamily="34" charset="0"/>
              </a:rPr>
              <a:t>“Costa </a:t>
            </a:r>
            <a:r>
              <a:rPr lang="es-ES" sz="3200" b="1" dirty="0" smtClean="0">
                <a:effectLst>
                  <a:outerShdw blurRad="38100" dist="38100" dir="2700000" algn="tl">
                    <a:srgbClr val="000000">
                      <a:alpha val="43137"/>
                    </a:srgbClr>
                  </a:outerShdw>
                </a:effectLst>
                <a:latin typeface="Century Gothic" pitchFamily="34" charset="0"/>
              </a:rPr>
              <a:t>Rica" </a:t>
            </a:r>
            <a:r>
              <a:rPr lang="es-ES" sz="3200" b="1" dirty="0">
                <a:effectLst>
                  <a:outerShdw blurRad="38100" dist="38100" dir="2700000" algn="tl">
                    <a:srgbClr val="000000">
                      <a:alpha val="43137"/>
                    </a:srgbClr>
                  </a:outerShdw>
                </a:effectLst>
                <a:latin typeface="Century Gothic" pitchFamily="34" charset="0"/>
              </a:rPr>
              <a:t>de </a:t>
            </a:r>
            <a:r>
              <a:rPr lang="es-ES" sz="3200" b="1" dirty="0" err="1">
                <a:effectLst>
                  <a:outerShdw blurRad="38100" dist="38100" dir="2700000" algn="tl">
                    <a:srgbClr val="000000">
                      <a:alpha val="43137"/>
                    </a:srgbClr>
                  </a:outerShdw>
                </a:effectLst>
                <a:latin typeface="Century Gothic" pitchFamily="34" charset="0"/>
              </a:rPr>
              <a:t>Nayón</a:t>
            </a:r>
            <a:r>
              <a:rPr lang="es-ES" sz="3200" b="1" dirty="0">
                <a:effectLst>
                  <a:outerShdw blurRad="38100" dist="38100" dir="2700000" algn="tl">
                    <a:srgbClr val="000000">
                      <a:alpha val="43137"/>
                    </a:srgbClr>
                  </a:outerShdw>
                </a:effectLst>
                <a:latin typeface="Century Gothic" pitchFamily="34" charset="0"/>
              </a:rPr>
              <a:t> de la provincia de Pichincha del Cantón Quito? </a:t>
            </a:r>
            <a:endParaRPr lang="es-EC" sz="3200" b="1" dirty="0">
              <a:effectLst>
                <a:outerShdw blurRad="38100" dist="38100" dir="2700000" algn="tl">
                  <a:srgbClr val="000000">
                    <a:alpha val="43137"/>
                  </a:srgbClr>
                </a:outerShdw>
              </a:effectLst>
              <a:latin typeface="Century Gothic" pitchFamily="34" charset="0"/>
            </a:endParaRPr>
          </a:p>
          <a:p>
            <a:pPr algn="l"/>
            <a:endParaRPr lang="en-US" sz="3200" b="1" dirty="0">
              <a:solidFill>
                <a:schemeClr val="bg1"/>
              </a:solidFill>
              <a:effectLst>
                <a:outerShdw blurRad="38100" dist="38100" dir="2700000" algn="tl">
                  <a:srgbClr val="000000">
                    <a:alpha val="43137"/>
                  </a:srgbClr>
                </a:outerShdw>
              </a:effectLst>
              <a:latin typeface="Century Gothic" pitchFamily="34" charset="0"/>
            </a:endParaRPr>
          </a:p>
        </p:txBody>
      </p:sp>
      <p:sp>
        <p:nvSpPr>
          <p:cNvPr id="10" name="9 Rectángulo"/>
          <p:cNvSpPr/>
          <p:nvPr/>
        </p:nvSpPr>
        <p:spPr>
          <a:xfrm>
            <a:off x="1259632" y="692696"/>
            <a:ext cx="6192688" cy="1080120"/>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s-EC" sz="2700" b="1" dirty="0" smtClean="0">
                <a:solidFill>
                  <a:srgbClr val="FF0000"/>
                </a:solidFill>
                <a:effectLst>
                  <a:outerShdw blurRad="38100" dist="38100" dir="2700000" algn="tl">
                    <a:srgbClr val="000000">
                      <a:alpha val="43137"/>
                    </a:srgbClr>
                  </a:outerShdw>
                </a:effectLst>
                <a:latin typeface="Century Gothic" pitchFamily="34" charset="0"/>
              </a:rPr>
              <a:t>PROBLEMA DE INVESTIGACIÓN</a:t>
            </a:r>
            <a:endParaRPr lang="en-US" sz="2700" b="1" dirty="0">
              <a:solidFill>
                <a:srgbClr val="FF0000"/>
              </a:solidFill>
              <a:effectLst>
                <a:outerShdw blurRad="38100" dist="38100" dir="2700000" algn="tl">
                  <a:srgbClr val="000000">
                    <a:alpha val="43137"/>
                  </a:srgbClr>
                </a:outerShdw>
              </a:effectLst>
              <a:latin typeface="Century Gothic" pitchFamily="34" charset="0"/>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116632"/>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6 Imagen" descr="https://encrypted-tbn3.gstatic.com/images?q=tbn:ANd9GcRsPnvPWA-TgdtApmkm5mNmSLTKlCCbuvPTqehVL9RWNySVBi--xQ"/>
          <p:cNvPicPr/>
          <p:nvPr/>
        </p:nvPicPr>
        <p:blipFill>
          <a:blip r:embed="rId4">
            <a:extLst>
              <a:ext uri="{28A0092B-C50C-407E-A947-70E740481C1C}">
                <a14:useLocalDpi xmlns:a14="http://schemas.microsoft.com/office/drawing/2010/main" val="0"/>
              </a:ext>
            </a:extLst>
          </a:blip>
          <a:srcRect/>
          <a:stretch>
            <a:fillRect/>
          </a:stretch>
        </p:blipFill>
        <p:spPr bwMode="auto">
          <a:xfrm>
            <a:off x="107504" y="116632"/>
            <a:ext cx="936104" cy="993775"/>
          </a:xfrm>
          <a:prstGeom prst="rect">
            <a:avLst/>
          </a:prstGeom>
          <a:noFill/>
          <a:ln>
            <a:noFill/>
          </a:ln>
        </p:spPr>
      </p:pic>
    </p:spTree>
    <p:extLst>
      <p:ext uri="{BB962C8B-B14F-4D97-AF65-F5344CB8AC3E}">
        <p14:creationId xmlns:p14="http://schemas.microsoft.com/office/powerpoint/2010/main" val="10657595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TESIS FOT 1\Imágenes\IMG_58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97538"/>
            <a:ext cx="9144000" cy="37604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virtualpc\Documents\TESIS FOT 1\IMG_58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80512" cy="3097538"/>
          </a:xfrm>
          <a:prstGeom prst="rect">
            <a:avLst/>
          </a:prstGeom>
          <a:noFill/>
          <a:extLst>
            <a:ext uri="{909E8E84-426E-40DD-AFC4-6F175D3DCCD1}">
              <a14:hiddenFill xmlns:a14="http://schemas.microsoft.com/office/drawing/2010/main">
                <a:solidFill>
                  <a:srgbClr val="FFFFFF"/>
                </a:solidFill>
              </a14:hiddenFill>
            </a:ext>
          </a:extLst>
        </p:spPr>
      </p:pic>
      <p:pic>
        <p:nvPicPr>
          <p:cNvPr id="307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0021" y="116632"/>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763688" y="116632"/>
            <a:ext cx="5688632" cy="720080"/>
          </a:xfrm>
          <a:prstGeom prst="rect">
            <a:avLst/>
          </a:prstGeom>
          <a:solidFill>
            <a:srgbClr val="FFFF00"/>
          </a:solidFill>
          <a:ln>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s-EC" sz="2200" b="1" dirty="0" smtClean="0">
                <a:solidFill>
                  <a:prstClr val="black"/>
                </a:solidFill>
                <a:effectLst>
                  <a:outerShdw blurRad="38100" dist="38100" dir="2700000" algn="tl">
                    <a:srgbClr val="000000">
                      <a:alpha val="43137"/>
                    </a:srgbClr>
                  </a:outerShdw>
                </a:effectLst>
                <a:latin typeface="Century Gothic" pitchFamily="34" charset="0"/>
              </a:rPr>
              <a:t>PROGRAMA RECREATIVO</a:t>
            </a:r>
            <a:endParaRPr lang="es-EC" sz="2200" b="1" dirty="0">
              <a:solidFill>
                <a:prstClr val="black"/>
              </a:solidFill>
              <a:effectLst>
                <a:outerShdw blurRad="38100" dist="38100" dir="2700000" algn="tl">
                  <a:srgbClr val="000000">
                    <a:alpha val="43137"/>
                  </a:srgbClr>
                </a:outerShdw>
              </a:effectLst>
              <a:latin typeface="Century Gothic" pitchFamily="34" charset="0"/>
            </a:endParaRPr>
          </a:p>
        </p:txBody>
      </p:sp>
      <p:cxnSp>
        <p:nvCxnSpPr>
          <p:cNvPr id="4" name="3 Conector recto de flecha"/>
          <p:cNvCxnSpPr/>
          <p:nvPr/>
        </p:nvCxnSpPr>
        <p:spPr>
          <a:xfrm>
            <a:off x="4572000" y="872716"/>
            <a:ext cx="0" cy="324036"/>
          </a:xfrm>
          <a:prstGeom prst="straightConnector1">
            <a:avLst/>
          </a:prstGeom>
          <a:ln w="38100">
            <a:solidFill>
              <a:schemeClr val="accent6">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6 Rectángulo redondeado"/>
          <p:cNvSpPr/>
          <p:nvPr/>
        </p:nvSpPr>
        <p:spPr>
          <a:xfrm>
            <a:off x="2915816" y="1196752"/>
            <a:ext cx="3312368" cy="457200"/>
          </a:xfrm>
          <a:prstGeom prst="roundRect">
            <a:avLst/>
          </a:prstGeom>
          <a:solidFill>
            <a:schemeClr val="tx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smtClean="0">
                <a:solidFill>
                  <a:schemeClr val="bg1"/>
                </a:solidFill>
                <a:effectLst>
                  <a:outerShdw blurRad="38100" dist="38100" dir="2700000" algn="tl">
                    <a:srgbClr val="000000">
                      <a:alpha val="43137"/>
                    </a:srgbClr>
                  </a:outerShdw>
                </a:effectLst>
                <a:latin typeface="Century Gothic" pitchFamily="34" charset="0"/>
              </a:rPr>
              <a:t>EDUCACIÓN FÍSICA</a:t>
            </a:r>
            <a:endParaRPr lang="es-EC" sz="2000" b="1" dirty="0">
              <a:solidFill>
                <a:schemeClr val="bg1"/>
              </a:solidFill>
              <a:effectLst>
                <a:outerShdw blurRad="38100" dist="38100" dir="2700000" algn="tl">
                  <a:srgbClr val="000000">
                    <a:alpha val="43137"/>
                  </a:srgbClr>
                </a:outerShdw>
              </a:effectLst>
              <a:latin typeface="Century Gothic" pitchFamily="34" charset="0"/>
            </a:endParaRPr>
          </a:p>
        </p:txBody>
      </p:sp>
      <p:cxnSp>
        <p:nvCxnSpPr>
          <p:cNvPr id="9" name="8 Conector recto de flecha"/>
          <p:cNvCxnSpPr/>
          <p:nvPr/>
        </p:nvCxnSpPr>
        <p:spPr>
          <a:xfrm flipH="1">
            <a:off x="3305683" y="1772816"/>
            <a:ext cx="186197" cy="298312"/>
          </a:xfrm>
          <a:prstGeom prst="straightConnector1">
            <a:avLst/>
          </a:prstGeom>
          <a:ln w="38100">
            <a:solidFill>
              <a:schemeClr val="accent6">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13 Terminador"/>
          <p:cNvSpPr/>
          <p:nvPr/>
        </p:nvSpPr>
        <p:spPr>
          <a:xfrm>
            <a:off x="2195736" y="2060848"/>
            <a:ext cx="1800200" cy="504056"/>
          </a:xfrm>
          <a:prstGeom prst="flowChartTerminator">
            <a:avLst/>
          </a:prstGeom>
          <a:solidFill>
            <a:srgbClr val="00B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prstClr val="black"/>
                </a:solidFill>
                <a:effectLst>
                  <a:outerShdw blurRad="38100" dist="38100" dir="2700000" algn="tl">
                    <a:srgbClr val="000000">
                      <a:alpha val="43137"/>
                    </a:srgbClr>
                  </a:outerShdw>
                </a:effectLst>
                <a:latin typeface="Century Gothic" pitchFamily="34" charset="0"/>
              </a:rPr>
              <a:t>4 MESES</a:t>
            </a:r>
            <a:endParaRPr lang="es-EC" b="1" dirty="0">
              <a:solidFill>
                <a:prstClr val="black"/>
              </a:solidFill>
              <a:effectLst>
                <a:outerShdw blurRad="38100" dist="38100" dir="2700000" algn="tl">
                  <a:srgbClr val="000000">
                    <a:alpha val="43137"/>
                  </a:srgbClr>
                </a:outerShdw>
              </a:effectLst>
              <a:latin typeface="Century Gothic" pitchFamily="34" charset="0"/>
            </a:endParaRPr>
          </a:p>
        </p:txBody>
      </p:sp>
      <p:cxnSp>
        <p:nvCxnSpPr>
          <p:cNvPr id="16" name="15 Conector recto de flecha"/>
          <p:cNvCxnSpPr/>
          <p:nvPr/>
        </p:nvCxnSpPr>
        <p:spPr>
          <a:xfrm>
            <a:off x="5328084" y="1819243"/>
            <a:ext cx="198022" cy="251885"/>
          </a:xfrm>
          <a:prstGeom prst="straightConnector1">
            <a:avLst/>
          </a:prstGeom>
          <a:ln w="38100">
            <a:solidFill>
              <a:schemeClr val="accent6">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20 Terminador"/>
          <p:cNvSpPr/>
          <p:nvPr/>
        </p:nvSpPr>
        <p:spPr>
          <a:xfrm>
            <a:off x="4572000" y="2060848"/>
            <a:ext cx="3672408" cy="504056"/>
          </a:xfrm>
          <a:prstGeom prst="flowChartTerminator">
            <a:avLst/>
          </a:prstGeom>
          <a:solidFill>
            <a:schemeClr val="tx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rgbClr val="FFFF00"/>
                </a:solidFill>
                <a:latin typeface="Century Gothic" pitchFamily="34" charset="0"/>
              </a:rPr>
              <a:t>UNA CLASE POR SEMANA</a:t>
            </a:r>
            <a:endParaRPr lang="es-EC" b="1" dirty="0">
              <a:solidFill>
                <a:srgbClr val="FFFF00"/>
              </a:solidFill>
              <a:latin typeface="Century Gothic" pitchFamily="34" charset="0"/>
            </a:endParaRPr>
          </a:p>
        </p:txBody>
      </p:sp>
      <p:sp>
        <p:nvSpPr>
          <p:cNvPr id="23" name="22 Flecha abajo"/>
          <p:cNvSpPr/>
          <p:nvPr/>
        </p:nvSpPr>
        <p:spPr>
          <a:xfrm rot="3085378">
            <a:off x="3231847" y="2590256"/>
            <a:ext cx="484632" cy="489204"/>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400" dirty="0">
              <a:solidFill>
                <a:srgbClr val="FF0000"/>
              </a:solidFill>
              <a:latin typeface="Century Gothic" pitchFamily="34" charset="0"/>
            </a:endParaRPr>
          </a:p>
        </p:txBody>
      </p:sp>
      <p:sp>
        <p:nvSpPr>
          <p:cNvPr id="24" name="23 Rectángulo redondeado"/>
          <p:cNvSpPr/>
          <p:nvPr/>
        </p:nvSpPr>
        <p:spPr>
          <a:xfrm>
            <a:off x="437718" y="2924944"/>
            <a:ext cx="2982154" cy="1584176"/>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smtClean="0">
                <a:solidFill>
                  <a:schemeClr val="tx2"/>
                </a:solidFill>
                <a:effectLst>
                  <a:outerShdw blurRad="38100" dist="38100" dir="2700000" algn="tl">
                    <a:srgbClr val="000000">
                      <a:alpha val="43137"/>
                    </a:srgbClr>
                  </a:outerShdw>
                </a:effectLst>
                <a:latin typeface="Castellar" pitchFamily="18" charset="0"/>
              </a:rPr>
              <a:t>FÍSICO DEPORTIVA</a:t>
            </a:r>
          </a:p>
          <a:p>
            <a:pPr algn="ctr"/>
            <a:r>
              <a:rPr lang="es-EC" sz="1600" b="1" dirty="0" smtClean="0">
                <a:solidFill>
                  <a:schemeClr val="tx2"/>
                </a:solidFill>
                <a:effectLst>
                  <a:outerShdw blurRad="38100" dist="38100" dir="2700000" algn="tl">
                    <a:srgbClr val="000000">
                      <a:alpha val="43137"/>
                    </a:srgbClr>
                  </a:outerShdw>
                </a:effectLst>
                <a:latin typeface="Castellar" pitchFamily="18" charset="0"/>
              </a:rPr>
              <a:t>LÚDICA</a:t>
            </a:r>
          </a:p>
          <a:p>
            <a:pPr algn="ctr"/>
            <a:r>
              <a:rPr lang="es-EC" sz="1600" b="1" dirty="0" smtClean="0">
                <a:solidFill>
                  <a:schemeClr val="tx2"/>
                </a:solidFill>
                <a:effectLst>
                  <a:outerShdw blurRad="38100" dist="38100" dir="2700000" algn="tl">
                    <a:srgbClr val="000000">
                      <a:alpha val="43137"/>
                    </a:srgbClr>
                  </a:outerShdw>
                </a:effectLst>
                <a:latin typeface="Castellar" pitchFamily="18" charset="0"/>
              </a:rPr>
              <a:t>ARTÍSTICA</a:t>
            </a:r>
          </a:p>
          <a:p>
            <a:pPr algn="ctr"/>
            <a:r>
              <a:rPr lang="es-EC" sz="1600" b="1" dirty="0" smtClean="0">
                <a:solidFill>
                  <a:schemeClr val="tx2"/>
                </a:solidFill>
                <a:effectLst>
                  <a:outerShdw blurRad="38100" dist="38100" dir="2700000" algn="tl">
                    <a:srgbClr val="000000">
                      <a:alpha val="43137"/>
                    </a:srgbClr>
                  </a:outerShdw>
                </a:effectLst>
                <a:latin typeface="Castellar" pitchFamily="18" charset="0"/>
              </a:rPr>
              <a:t>MANUAL</a:t>
            </a:r>
          </a:p>
          <a:p>
            <a:pPr algn="ctr"/>
            <a:r>
              <a:rPr lang="es-EC" sz="1600" b="1" dirty="0" smtClean="0">
                <a:solidFill>
                  <a:schemeClr val="tx2"/>
                </a:solidFill>
                <a:effectLst>
                  <a:outerShdw blurRad="38100" dist="38100" dir="2700000" algn="tl">
                    <a:srgbClr val="000000">
                      <a:alpha val="43137"/>
                    </a:srgbClr>
                  </a:outerShdw>
                </a:effectLst>
                <a:latin typeface="Castellar" pitchFamily="18" charset="0"/>
              </a:rPr>
              <a:t>AIRE LIBRE</a:t>
            </a:r>
          </a:p>
          <a:p>
            <a:pPr algn="ctr"/>
            <a:r>
              <a:rPr lang="es-EC" sz="1600" b="1" dirty="0" smtClean="0">
                <a:solidFill>
                  <a:schemeClr val="tx2"/>
                </a:solidFill>
                <a:effectLst>
                  <a:outerShdw blurRad="38100" dist="38100" dir="2700000" algn="tl">
                    <a:srgbClr val="000000">
                      <a:alpha val="43137"/>
                    </a:srgbClr>
                  </a:outerShdw>
                </a:effectLst>
                <a:latin typeface="Castellar" pitchFamily="18" charset="0"/>
              </a:rPr>
              <a:t>DE SALUD</a:t>
            </a:r>
            <a:endParaRPr lang="es-EC" sz="1600" b="1" dirty="0">
              <a:solidFill>
                <a:schemeClr val="tx2"/>
              </a:solidFill>
              <a:effectLst>
                <a:outerShdw blurRad="38100" dist="38100" dir="2700000" algn="tl">
                  <a:srgbClr val="000000">
                    <a:alpha val="43137"/>
                  </a:srgbClr>
                </a:outerShdw>
              </a:effectLst>
              <a:latin typeface="Castellar" pitchFamily="18" charset="0"/>
            </a:endParaRPr>
          </a:p>
        </p:txBody>
      </p:sp>
      <p:sp>
        <p:nvSpPr>
          <p:cNvPr id="27" name="26 Elipse"/>
          <p:cNvSpPr/>
          <p:nvPr/>
        </p:nvSpPr>
        <p:spPr>
          <a:xfrm>
            <a:off x="395536" y="4797152"/>
            <a:ext cx="2946151" cy="2060848"/>
          </a:xfrm>
          <a:prstGeom prst="ellipse">
            <a:avLst/>
          </a:prstGeom>
          <a:blipFill>
            <a:blip r:embed="rId5" cstate="print"/>
            <a:tile tx="0" ty="0" sx="100000" sy="100000" flip="none" algn="tl"/>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solidFill>
                  <a:schemeClr val="tx1">
                    <a:lumMod val="95000"/>
                    <a:lumOff val="5000"/>
                  </a:schemeClr>
                </a:solidFill>
                <a:effectLst>
                  <a:outerShdw blurRad="38100" dist="38100" dir="2700000" algn="tl">
                    <a:srgbClr val="000000">
                      <a:alpha val="43137"/>
                    </a:srgbClr>
                  </a:outerShdw>
                </a:effectLst>
                <a:latin typeface="Century Gothic" pitchFamily="34" charset="0"/>
              </a:rPr>
              <a:t>CAMINAR </a:t>
            </a:r>
          </a:p>
          <a:p>
            <a:pPr algn="ctr"/>
            <a:r>
              <a:rPr lang="es-EC" sz="1400" b="1" dirty="0" smtClean="0">
                <a:solidFill>
                  <a:schemeClr val="tx1">
                    <a:lumMod val="95000"/>
                    <a:lumOff val="5000"/>
                  </a:schemeClr>
                </a:solidFill>
                <a:effectLst>
                  <a:outerShdw blurRad="38100" dist="38100" dir="2700000" algn="tl">
                    <a:srgbClr val="000000">
                      <a:alpha val="43137"/>
                    </a:srgbClr>
                  </a:outerShdw>
                </a:effectLst>
                <a:latin typeface="Century Gothic" pitchFamily="34" charset="0"/>
              </a:rPr>
              <a:t>CORRER </a:t>
            </a:r>
          </a:p>
          <a:p>
            <a:pPr algn="ctr"/>
            <a:r>
              <a:rPr lang="es-EC" sz="1400" b="1" dirty="0" smtClean="0">
                <a:solidFill>
                  <a:schemeClr val="tx1">
                    <a:lumMod val="95000"/>
                    <a:lumOff val="5000"/>
                  </a:schemeClr>
                </a:solidFill>
                <a:effectLst>
                  <a:outerShdw blurRad="38100" dist="38100" dir="2700000" algn="tl">
                    <a:srgbClr val="000000">
                      <a:alpha val="43137"/>
                    </a:srgbClr>
                  </a:outerShdw>
                </a:effectLst>
                <a:latin typeface="Century Gothic" pitchFamily="34" charset="0"/>
              </a:rPr>
              <a:t>SALTAR</a:t>
            </a:r>
          </a:p>
          <a:p>
            <a:pPr algn="ctr"/>
            <a:r>
              <a:rPr lang="es-EC" sz="1400" b="1" dirty="0" smtClean="0">
                <a:solidFill>
                  <a:schemeClr val="tx1">
                    <a:lumMod val="95000"/>
                    <a:lumOff val="5000"/>
                  </a:schemeClr>
                </a:solidFill>
                <a:effectLst>
                  <a:outerShdw blurRad="38100" dist="38100" dir="2700000" algn="tl">
                    <a:srgbClr val="000000">
                      <a:alpha val="43137"/>
                    </a:srgbClr>
                  </a:outerShdw>
                </a:effectLst>
                <a:latin typeface="Century Gothic" pitchFamily="34" charset="0"/>
              </a:rPr>
              <a:t>GIROS</a:t>
            </a:r>
          </a:p>
          <a:p>
            <a:pPr algn="ctr"/>
            <a:r>
              <a:rPr lang="es-EC" sz="1400" b="1" dirty="0" smtClean="0">
                <a:solidFill>
                  <a:schemeClr val="tx1">
                    <a:lumMod val="95000"/>
                    <a:lumOff val="5000"/>
                  </a:schemeClr>
                </a:solidFill>
                <a:effectLst>
                  <a:outerShdw blurRad="38100" dist="38100" dir="2700000" algn="tl">
                    <a:srgbClr val="000000">
                      <a:alpha val="43137"/>
                    </a:srgbClr>
                  </a:outerShdw>
                </a:effectLst>
                <a:latin typeface="Century Gothic" pitchFamily="34" charset="0"/>
              </a:rPr>
              <a:t> EQUILIBRIO</a:t>
            </a:r>
          </a:p>
          <a:p>
            <a:pPr algn="ctr"/>
            <a:r>
              <a:rPr lang="es-EC" sz="1400" b="1" dirty="0" smtClean="0">
                <a:solidFill>
                  <a:schemeClr val="tx1">
                    <a:lumMod val="95000"/>
                    <a:lumOff val="5000"/>
                  </a:schemeClr>
                </a:solidFill>
                <a:effectLst>
                  <a:outerShdw blurRad="38100" dist="38100" dir="2700000" algn="tl">
                    <a:srgbClr val="000000">
                      <a:alpha val="43137"/>
                    </a:srgbClr>
                  </a:outerShdw>
                </a:effectLst>
                <a:latin typeface="Century Gothic" pitchFamily="34" charset="0"/>
              </a:rPr>
              <a:t>LANZAR</a:t>
            </a:r>
          </a:p>
          <a:p>
            <a:pPr algn="ctr"/>
            <a:r>
              <a:rPr lang="es-EC" sz="1400" b="1" dirty="0" smtClean="0">
                <a:solidFill>
                  <a:schemeClr val="tx1">
                    <a:lumMod val="95000"/>
                    <a:lumOff val="5000"/>
                  </a:schemeClr>
                </a:solidFill>
                <a:effectLst>
                  <a:outerShdw blurRad="38100" dist="38100" dir="2700000" algn="tl">
                    <a:srgbClr val="000000">
                      <a:alpha val="43137"/>
                    </a:srgbClr>
                  </a:outerShdw>
                </a:effectLst>
                <a:latin typeface="Century Gothic" pitchFamily="34" charset="0"/>
              </a:rPr>
              <a:t>BATEAR</a:t>
            </a:r>
          </a:p>
          <a:p>
            <a:pPr algn="ctr"/>
            <a:r>
              <a:rPr lang="es-EC" sz="1400" b="1" dirty="0" smtClean="0">
                <a:solidFill>
                  <a:schemeClr val="tx1">
                    <a:lumMod val="95000"/>
                    <a:lumOff val="5000"/>
                  </a:schemeClr>
                </a:solidFill>
                <a:effectLst>
                  <a:outerShdw blurRad="38100" dist="38100" dir="2700000" algn="tl">
                    <a:srgbClr val="000000">
                      <a:alpha val="43137"/>
                    </a:srgbClr>
                  </a:outerShdw>
                </a:effectLst>
                <a:latin typeface="Century Gothic" pitchFamily="34" charset="0"/>
              </a:rPr>
              <a:t>ATRAPAR</a:t>
            </a:r>
            <a:endParaRPr lang="es-EC" sz="1400" b="1" dirty="0">
              <a:solidFill>
                <a:schemeClr val="tx1">
                  <a:lumMod val="95000"/>
                  <a:lumOff val="5000"/>
                </a:schemeClr>
              </a:solidFill>
              <a:effectLst>
                <a:outerShdw blurRad="38100" dist="38100" dir="2700000" algn="tl">
                  <a:srgbClr val="000000">
                    <a:alpha val="43137"/>
                  </a:srgbClr>
                </a:outerShdw>
              </a:effectLst>
              <a:latin typeface="Century Gothic" pitchFamily="34" charset="0"/>
            </a:endParaRPr>
          </a:p>
        </p:txBody>
      </p:sp>
      <p:sp>
        <p:nvSpPr>
          <p:cNvPr id="28" name="27 Flecha abajo"/>
          <p:cNvSpPr/>
          <p:nvPr/>
        </p:nvSpPr>
        <p:spPr>
          <a:xfrm>
            <a:off x="1619672" y="4509120"/>
            <a:ext cx="484632" cy="3600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400" dirty="0">
              <a:solidFill>
                <a:srgbClr val="FF0000"/>
              </a:solidFill>
              <a:latin typeface="Century Gothic" pitchFamily="34" charset="0"/>
            </a:endParaRPr>
          </a:p>
        </p:txBody>
      </p:sp>
      <p:sp>
        <p:nvSpPr>
          <p:cNvPr id="8" name="7 Flecha derecha"/>
          <p:cNvSpPr/>
          <p:nvPr/>
        </p:nvSpPr>
        <p:spPr>
          <a:xfrm>
            <a:off x="3491880" y="3429000"/>
            <a:ext cx="504056" cy="48463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400" dirty="0">
              <a:solidFill>
                <a:srgbClr val="FF0000"/>
              </a:solidFill>
              <a:latin typeface="Century Gothic" pitchFamily="34" charset="0"/>
            </a:endParaRPr>
          </a:p>
        </p:txBody>
      </p:sp>
      <p:sp>
        <p:nvSpPr>
          <p:cNvPr id="10" name="9 Rectángulo redondeado"/>
          <p:cNvSpPr/>
          <p:nvPr/>
        </p:nvSpPr>
        <p:spPr>
          <a:xfrm>
            <a:off x="3945632" y="2924944"/>
            <a:ext cx="1994520" cy="1584176"/>
          </a:xfrm>
          <a:prstGeom prst="roundRect">
            <a:avLst/>
          </a:prstGeom>
          <a:solidFill>
            <a:schemeClr val="tx2">
              <a:lumMod val="60000"/>
              <a:lumOff val="40000"/>
            </a:scheme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smtClean="0">
                <a:solidFill>
                  <a:schemeClr val="tx1"/>
                </a:solidFill>
                <a:effectLst>
                  <a:outerShdw blurRad="38100" dist="38100" dir="2700000" algn="tl">
                    <a:srgbClr val="000000">
                      <a:alpha val="43137"/>
                    </a:srgbClr>
                  </a:outerShdw>
                </a:effectLst>
                <a:latin typeface="Algerian" pitchFamily="82" charset="0"/>
              </a:rPr>
              <a:t>5 DIAS</a:t>
            </a:r>
          </a:p>
          <a:p>
            <a:pPr algn="ctr"/>
            <a:r>
              <a:rPr lang="es-EC" sz="1600" b="1" dirty="0" smtClean="0">
                <a:solidFill>
                  <a:schemeClr val="tx1"/>
                </a:solidFill>
                <a:effectLst>
                  <a:outerShdw blurRad="38100" dist="38100" dir="2700000" algn="tl">
                    <a:srgbClr val="000000">
                      <a:alpha val="43137"/>
                    </a:srgbClr>
                  </a:outerShdw>
                </a:effectLst>
                <a:latin typeface="Algerian" pitchFamily="82" charset="0"/>
              </a:rPr>
              <a:t>5 DIAS</a:t>
            </a:r>
          </a:p>
          <a:p>
            <a:pPr algn="ctr"/>
            <a:r>
              <a:rPr lang="es-EC" sz="1600" b="1" dirty="0" smtClean="0">
                <a:solidFill>
                  <a:schemeClr val="tx1"/>
                </a:solidFill>
                <a:effectLst>
                  <a:outerShdw blurRad="38100" dist="38100" dir="2700000" algn="tl">
                    <a:srgbClr val="000000">
                      <a:alpha val="43137"/>
                    </a:srgbClr>
                  </a:outerShdw>
                </a:effectLst>
                <a:latin typeface="Algerian" pitchFamily="82" charset="0"/>
              </a:rPr>
              <a:t>2 DIAS</a:t>
            </a:r>
          </a:p>
          <a:p>
            <a:pPr algn="ctr"/>
            <a:r>
              <a:rPr lang="es-EC" sz="1600" b="1" dirty="0" smtClean="0">
                <a:solidFill>
                  <a:schemeClr val="tx1"/>
                </a:solidFill>
                <a:effectLst>
                  <a:outerShdw blurRad="38100" dist="38100" dir="2700000" algn="tl">
                    <a:srgbClr val="000000">
                      <a:alpha val="43137"/>
                    </a:srgbClr>
                  </a:outerShdw>
                </a:effectLst>
                <a:latin typeface="Algerian" pitchFamily="82" charset="0"/>
              </a:rPr>
              <a:t>2 DIAS</a:t>
            </a:r>
          </a:p>
          <a:p>
            <a:pPr algn="ctr"/>
            <a:r>
              <a:rPr lang="es-EC" sz="1600" b="1" dirty="0" smtClean="0">
                <a:solidFill>
                  <a:schemeClr val="tx1"/>
                </a:solidFill>
                <a:effectLst>
                  <a:outerShdw blurRad="38100" dist="38100" dir="2700000" algn="tl">
                    <a:srgbClr val="000000">
                      <a:alpha val="43137"/>
                    </a:srgbClr>
                  </a:outerShdw>
                </a:effectLst>
                <a:latin typeface="Algerian" pitchFamily="82" charset="0"/>
              </a:rPr>
              <a:t>1 DIA </a:t>
            </a:r>
          </a:p>
          <a:p>
            <a:pPr algn="ctr"/>
            <a:r>
              <a:rPr lang="es-EC" sz="1600" b="1" dirty="0" smtClean="0">
                <a:solidFill>
                  <a:schemeClr val="tx1"/>
                </a:solidFill>
                <a:effectLst>
                  <a:outerShdw blurRad="38100" dist="38100" dir="2700000" algn="tl">
                    <a:srgbClr val="000000">
                      <a:alpha val="43137"/>
                    </a:srgbClr>
                  </a:outerShdw>
                </a:effectLst>
                <a:latin typeface="Algerian" pitchFamily="82" charset="0"/>
              </a:rPr>
              <a:t>1 DIA</a:t>
            </a:r>
            <a:endParaRPr lang="es-EC" sz="1600" b="1" dirty="0">
              <a:solidFill>
                <a:schemeClr val="tx1"/>
              </a:solidFill>
              <a:effectLst>
                <a:outerShdw blurRad="38100" dist="38100" dir="2700000" algn="tl">
                  <a:srgbClr val="000000">
                    <a:alpha val="43137"/>
                  </a:srgbClr>
                </a:outerShdw>
              </a:effectLst>
              <a:latin typeface="Algerian" pitchFamily="82" charset="0"/>
            </a:endParaRPr>
          </a:p>
        </p:txBody>
      </p:sp>
      <p:sp>
        <p:nvSpPr>
          <p:cNvPr id="11" name="10 Flecha derecha"/>
          <p:cNvSpPr/>
          <p:nvPr/>
        </p:nvSpPr>
        <p:spPr>
          <a:xfrm>
            <a:off x="6027012" y="3429000"/>
            <a:ext cx="489204" cy="48463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400" dirty="0">
              <a:solidFill>
                <a:srgbClr val="FF0000"/>
              </a:solidFill>
              <a:latin typeface="Century Gothic" pitchFamily="34" charset="0"/>
            </a:endParaRPr>
          </a:p>
        </p:txBody>
      </p:sp>
      <p:sp>
        <p:nvSpPr>
          <p:cNvPr id="12" name="11 Rectángulo redondeado"/>
          <p:cNvSpPr/>
          <p:nvPr/>
        </p:nvSpPr>
        <p:spPr>
          <a:xfrm>
            <a:off x="6516215" y="2924944"/>
            <a:ext cx="1656185" cy="1584176"/>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smtClean="0">
                <a:solidFill>
                  <a:srgbClr val="FF0000"/>
                </a:solidFill>
                <a:effectLst>
                  <a:outerShdw blurRad="38100" dist="38100" dir="2700000" algn="tl">
                    <a:srgbClr val="000000">
                      <a:alpha val="43137"/>
                    </a:srgbClr>
                  </a:outerShdw>
                </a:effectLst>
                <a:latin typeface="Cooper Black" pitchFamily="18" charset="0"/>
              </a:rPr>
              <a:t>150’</a:t>
            </a:r>
          </a:p>
          <a:p>
            <a:pPr algn="ctr"/>
            <a:r>
              <a:rPr lang="es-EC" sz="1600" b="1" dirty="0" smtClean="0">
                <a:solidFill>
                  <a:srgbClr val="FF0000"/>
                </a:solidFill>
                <a:effectLst>
                  <a:outerShdw blurRad="38100" dist="38100" dir="2700000" algn="tl">
                    <a:srgbClr val="000000">
                      <a:alpha val="43137"/>
                    </a:srgbClr>
                  </a:outerShdw>
                </a:effectLst>
                <a:latin typeface="Cooper Black" pitchFamily="18" charset="0"/>
              </a:rPr>
              <a:t>150’</a:t>
            </a:r>
          </a:p>
          <a:p>
            <a:pPr algn="ctr"/>
            <a:r>
              <a:rPr lang="es-EC" sz="1600" b="1" dirty="0" smtClean="0">
                <a:solidFill>
                  <a:srgbClr val="FF0000"/>
                </a:solidFill>
                <a:effectLst>
                  <a:outerShdw blurRad="38100" dist="38100" dir="2700000" algn="tl">
                    <a:srgbClr val="000000">
                      <a:alpha val="43137"/>
                    </a:srgbClr>
                  </a:outerShdw>
                </a:effectLst>
                <a:latin typeface="Cooper Black" pitchFamily="18" charset="0"/>
              </a:rPr>
              <a:t>60’</a:t>
            </a:r>
          </a:p>
          <a:p>
            <a:pPr algn="ctr"/>
            <a:r>
              <a:rPr lang="es-EC" sz="1600" b="1" dirty="0" smtClean="0">
                <a:solidFill>
                  <a:srgbClr val="FF0000"/>
                </a:solidFill>
                <a:effectLst>
                  <a:outerShdw blurRad="38100" dist="38100" dir="2700000" algn="tl">
                    <a:srgbClr val="000000">
                      <a:alpha val="43137"/>
                    </a:srgbClr>
                  </a:outerShdw>
                </a:effectLst>
                <a:latin typeface="Cooper Black" pitchFamily="18" charset="0"/>
              </a:rPr>
              <a:t>60’</a:t>
            </a:r>
          </a:p>
          <a:p>
            <a:pPr algn="ctr"/>
            <a:r>
              <a:rPr lang="es-EC" sz="1600" b="1" dirty="0" smtClean="0">
                <a:solidFill>
                  <a:srgbClr val="FF0000"/>
                </a:solidFill>
                <a:effectLst>
                  <a:outerShdw blurRad="38100" dist="38100" dir="2700000" algn="tl">
                    <a:srgbClr val="000000">
                      <a:alpha val="43137"/>
                    </a:srgbClr>
                  </a:outerShdw>
                </a:effectLst>
                <a:latin typeface="Cooper Black" pitchFamily="18" charset="0"/>
              </a:rPr>
              <a:t>3H30’</a:t>
            </a:r>
          </a:p>
          <a:p>
            <a:pPr algn="ctr"/>
            <a:r>
              <a:rPr lang="es-EC" sz="1600" b="1" dirty="0" smtClean="0">
                <a:solidFill>
                  <a:srgbClr val="FF0000"/>
                </a:solidFill>
                <a:effectLst>
                  <a:outerShdw blurRad="38100" dist="38100" dir="2700000" algn="tl">
                    <a:srgbClr val="000000">
                      <a:alpha val="43137"/>
                    </a:srgbClr>
                  </a:outerShdw>
                </a:effectLst>
                <a:latin typeface="Cooper Black" pitchFamily="18" charset="0"/>
              </a:rPr>
              <a:t>30’</a:t>
            </a:r>
            <a:endParaRPr lang="es-EC" sz="1600" b="1" dirty="0">
              <a:solidFill>
                <a:srgbClr val="FF0000"/>
              </a:solidFill>
              <a:effectLst>
                <a:outerShdw blurRad="38100" dist="38100" dir="2700000" algn="tl">
                  <a:srgbClr val="000000">
                    <a:alpha val="43137"/>
                  </a:srgbClr>
                </a:outerShdw>
              </a:effectLst>
              <a:latin typeface="Cooper Black" pitchFamily="18" charset="0"/>
            </a:endParaRPr>
          </a:p>
        </p:txBody>
      </p:sp>
      <p:cxnSp>
        <p:nvCxnSpPr>
          <p:cNvPr id="22" name="21 Conector recto de flecha"/>
          <p:cNvCxnSpPr/>
          <p:nvPr/>
        </p:nvCxnSpPr>
        <p:spPr>
          <a:xfrm>
            <a:off x="4139952" y="2312876"/>
            <a:ext cx="288032" cy="0"/>
          </a:xfrm>
          <a:prstGeom prst="straightConnector1">
            <a:avLst/>
          </a:prstGeom>
          <a:ln w="38100">
            <a:solidFill>
              <a:schemeClr val="accent6">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29" name="28 Flecha abajo"/>
          <p:cNvSpPr/>
          <p:nvPr/>
        </p:nvSpPr>
        <p:spPr>
          <a:xfrm rot="16200000">
            <a:off x="3440436" y="5496669"/>
            <a:ext cx="484632" cy="525760"/>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400" dirty="0">
              <a:solidFill>
                <a:srgbClr val="FF0000"/>
              </a:solidFill>
              <a:latin typeface="Century Gothic" pitchFamily="34" charset="0"/>
            </a:endParaRPr>
          </a:p>
        </p:txBody>
      </p:sp>
      <p:sp>
        <p:nvSpPr>
          <p:cNvPr id="30" name="29 Proceso alternativo"/>
          <p:cNvSpPr/>
          <p:nvPr/>
        </p:nvSpPr>
        <p:spPr>
          <a:xfrm>
            <a:off x="3945632" y="4941168"/>
            <a:ext cx="1994520" cy="1880232"/>
          </a:xfrm>
          <a:prstGeom prst="flowChartAlternateProcess">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400" dirty="0" smtClean="0">
              <a:solidFill>
                <a:srgbClr val="FF0000"/>
              </a:solidFill>
              <a:latin typeface="Century Gothic" pitchFamily="34" charset="0"/>
            </a:endParaRPr>
          </a:p>
          <a:p>
            <a:pPr algn="ctr"/>
            <a:r>
              <a:rPr lang="es-EC" sz="1400" b="1" dirty="0" smtClean="0">
                <a:ln>
                  <a:solidFill>
                    <a:srgbClr val="FFC000"/>
                  </a:solidFill>
                </a:ln>
                <a:solidFill>
                  <a:srgbClr val="FF0000"/>
                </a:solidFill>
                <a:effectLst>
                  <a:outerShdw blurRad="38100" dist="38100" dir="2700000" algn="tl">
                    <a:srgbClr val="000000">
                      <a:alpha val="43137"/>
                    </a:srgbClr>
                  </a:outerShdw>
                </a:effectLst>
                <a:latin typeface="Century Gothic" pitchFamily="34" charset="0"/>
              </a:rPr>
              <a:t>1 DÍA</a:t>
            </a:r>
          </a:p>
          <a:p>
            <a:pPr algn="ctr"/>
            <a:r>
              <a:rPr lang="es-EC" sz="1400" b="1" dirty="0" smtClean="0">
                <a:ln>
                  <a:solidFill>
                    <a:srgbClr val="FFC000"/>
                  </a:solidFill>
                </a:ln>
                <a:solidFill>
                  <a:srgbClr val="FF0000"/>
                </a:solidFill>
                <a:effectLst>
                  <a:outerShdw blurRad="38100" dist="38100" dir="2700000" algn="tl">
                    <a:srgbClr val="000000">
                      <a:alpha val="43137"/>
                    </a:srgbClr>
                  </a:outerShdw>
                </a:effectLst>
                <a:latin typeface="Century Gothic" pitchFamily="34" charset="0"/>
              </a:rPr>
              <a:t> 2 DÍAS</a:t>
            </a:r>
          </a:p>
          <a:p>
            <a:pPr algn="ctr"/>
            <a:r>
              <a:rPr lang="es-EC" sz="1400" b="1" dirty="0" smtClean="0">
                <a:ln>
                  <a:solidFill>
                    <a:srgbClr val="FFC000"/>
                  </a:solidFill>
                </a:ln>
                <a:solidFill>
                  <a:srgbClr val="FF0000"/>
                </a:solidFill>
                <a:effectLst>
                  <a:outerShdw blurRad="38100" dist="38100" dir="2700000" algn="tl">
                    <a:srgbClr val="000000">
                      <a:alpha val="43137"/>
                    </a:srgbClr>
                  </a:outerShdw>
                </a:effectLst>
                <a:latin typeface="Century Gothic" pitchFamily="34" charset="0"/>
              </a:rPr>
              <a:t> 2 DÍAS</a:t>
            </a:r>
          </a:p>
          <a:p>
            <a:pPr algn="ctr"/>
            <a:r>
              <a:rPr lang="es-EC" sz="1400" b="1" dirty="0" smtClean="0">
                <a:ln>
                  <a:solidFill>
                    <a:srgbClr val="FFC000"/>
                  </a:solidFill>
                </a:ln>
                <a:solidFill>
                  <a:srgbClr val="FF0000"/>
                </a:solidFill>
                <a:effectLst>
                  <a:outerShdw blurRad="38100" dist="38100" dir="2700000" algn="tl">
                    <a:srgbClr val="000000">
                      <a:alpha val="43137"/>
                    </a:srgbClr>
                  </a:outerShdw>
                </a:effectLst>
                <a:latin typeface="Century Gothic" pitchFamily="34" charset="0"/>
              </a:rPr>
              <a:t> 2 DÍAS</a:t>
            </a:r>
          </a:p>
          <a:p>
            <a:pPr algn="ctr"/>
            <a:r>
              <a:rPr lang="es-EC" sz="1400" b="1" dirty="0" smtClean="0">
                <a:ln>
                  <a:solidFill>
                    <a:srgbClr val="FFC000"/>
                  </a:solidFill>
                </a:ln>
                <a:solidFill>
                  <a:srgbClr val="FF0000"/>
                </a:solidFill>
                <a:effectLst>
                  <a:outerShdw blurRad="38100" dist="38100" dir="2700000" algn="tl">
                    <a:srgbClr val="000000">
                      <a:alpha val="43137"/>
                    </a:srgbClr>
                  </a:outerShdw>
                </a:effectLst>
                <a:latin typeface="Century Gothic" pitchFamily="34" charset="0"/>
              </a:rPr>
              <a:t> 4 DÍAS</a:t>
            </a:r>
          </a:p>
          <a:p>
            <a:pPr algn="ctr"/>
            <a:r>
              <a:rPr lang="es-EC" sz="1400" b="1" dirty="0" smtClean="0">
                <a:ln>
                  <a:solidFill>
                    <a:srgbClr val="FFC000"/>
                  </a:solidFill>
                </a:ln>
                <a:solidFill>
                  <a:srgbClr val="FF0000"/>
                </a:solidFill>
                <a:effectLst>
                  <a:outerShdw blurRad="38100" dist="38100" dir="2700000" algn="tl">
                    <a:srgbClr val="000000">
                      <a:alpha val="43137"/>
                    </a:srgbClr>
                  </a:outerShdw>
                </a:effectLst>
                <a:latin typeface="Century Gothic" pitchFamily="34" charset="0"/>
              </a:rPr>
              <a:t> 2 DÍAS</a:t>
            </a:r>
          </a:p>
          <a:p>
            <a:pPr algn="ctr"/>
            <a:r>
              <a:rPr lang="es-EC" sz="1400" b="1" dirty="0" smtClean="0">
                <a:ln>
                  <a:solidFill>
                    <a:srgbClr val="FFC000"/>
                  </a:solidFill>
                </a:ln>
                <a:solidFill>
                  <a:srgbClr val="FF0000"/>
                </a:solidFill>
                <a:effectLst>
                  <a:outerShdw blurRad="38100" dist="38100" dir="2700000" algn="tl">
                    <a:srgbClr val="000000">
                      <a:alpha val="43137"/>
                    </a:srgbClr>
                  </a:outerShdw>
                </a:effectLst>
                <a:latin typeface="Century Gothic" pitchFamily="34" charset="0"/>
              </a:rPr>
              <a:t>1 DÍA</a:t>
            </a:r>
          </a:p>
          <a:p>
            <a:pPr algn="ctr"/>
            <a:r>
              <a:rPr lang="es-EC" sz="1400" b="1" dirty="0" smtClean="0">
                <a:ln>
                  <a:solidFill>
                    <a:srgbClr val="FFC000"/>
                  </a:solidFill>
                </a:ln>
                <a:solidFill>
                  <a:srgbClr val="FF0000"/>
                </a:solidFill>
                <a:effectLst>
                  <a:outerShdw blurRad="38100" dist="38100" dir="2700000" algn="tl">
                    <a:srgbClr val="000000">
                      <a:alpha val="43137"/>
                    </a:srgbClr>
                  </a:outerShdw>
                </a:effectLst>
                <a:latin typeface="Century Gothic" pitchFamily="34" charset="0"/>
              </a:rPr>
              <a:t> 2 DÍAS</a:t>
            </a:r>
          </a:p>
          <a:p>
            <a:pPr algn="ctr"/>
            <a:endParaRPr lang="es-EC" sz="1400" b="1" dirty="0">
              <a:solidFill>
                <a:srgbClr val="FF0000"/>
              </a:solidFill>
              <a:effectLst>
                <a:outerShdw blurRad="38100" dist="38100" dir="2700000" algn="tl">
                  <a:srgbClr val="000000">
                    <a:alpha val="43137"/>
                  </a:srgbClr>
                </a:outerShdw>
              </a:effectLst>
              <a:latin typeface="Century Gothic" pitchFamily="34" charset="0"/>
            </a:endParaRPr>
          </a:p>
        </p:txBody>
      </p:sp>
      <p:sp>
        <p:nvSpPr>
          <p:cNvPr id="31" name="30 Flecha abajo"/>
          <p:cNvSpPr/>
          <p:nvPr/>
        </p:nvSpPr>
        <p:spPr>
          <a:xfrm rot="16200000">
            <a:off x="6014446" y="5514947"/>
            <a:ext cx="484632" cy="489204"/>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400" dirty="0">
              <a:solidFill>
                <a:srgbClr val="FF0000"/>
              </a:solidFill>
              <a:latin typeface="Century Gothic" pitchFamily="34" charset="0"/>
            </a:endParaRPr>
          </a:p>
        </p:txBody>
      </p:sp>
      <p:sp>
        <p:nvSpPr>
          <p:cNvPr id="30720" name="30719 Proceso alternativo"/>
          <p:cNvSpPr/>
          <p:nvPr/>
        </p:nvSpPr>
        <p:spPr>
          <a:xfrm>
            <a:off x="6516216" y="4941168"/>
            <a:ext cx="1656184" cy="1880232"/>
          </a:xfrm>
          <a:prstGeom prst="flowChartAlternateProcess">
            <a:avLst/>
          </a:prstGeom>
          <a:solidFill>
            <a:schemeClr val="bg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solidFill>
                  <a:srgbClr val="FF0000"/>
                </a:solidFill>
                <a:effectLst>
                  <a:outerShdw blurRad="38100" dist="38100" dir="2700000" algn="tl">
                    <a:srgbClr val="000000">
                      <a:alpha val="43137"/>
                    </a:srgbClr>
                  </a:outerShdw>
                </a:effectLst>
                <a:latin typeface="Algerian" pitchFamily="82" charset="0"/>
              </a:rPr>
              <a:t>2H</a:t>
            </a:r>
          </a:p>
          <a:p>
            <a:pPr algn="ctr"/>
            <a:r>
              <a:rPr lang="es-EC" sz="1400" b="1" dirty="0" smtClean="0">
                <a:solidFill>
                  <a:srgbClr val="FF0000"/>
                </a:solidFill>
                <a:effectLst>
                  <a:outerShdw blurRad="38100" dist="38100" dir="2700000" algn="tl">
                    <a:srgbClr val="000000">
                      <a:alpha val="43137"/>
                    </a:srgbClr>
                  </a:outerShdw>
                </a:effectLst>
                <a:latin typeface="Algerian" pitchFamily="82" charset="0"/>
              </a:rPr>
              <a:t>60’</a:t>
            </a:r>
          </a:p>
          <a:p>
            <a:pPr algn="ctr"/>
            <a:r>
              <a:rPr lang="es-EC" sz="1400" b="1" dirty="0" smtClean="0">
                <a:solidFill>
                  <a:srgbClr val="FF0000"/>
                </a:solidFill>
                <a:effectLst>
                  <a:outerShdw blurRad="38100" dist="38100" dir="2700000" algn="tl">
                    <a:srgbClr val="000000">
                      <a:alpha val="43137"/>
                    </a:srgbClr>
                  </a:outerShdw>
                </a:effectLst>
                <a:latin typeface="Algerian" pitchFamily="82" charset="0"/>
              </a:rPr>
              <a:t>60’</a:t>
            </a:r>
          </a:p>
          <a:p>
            <a:pPr algn="ctr"/>
            <a:r>
              <a:rPr lang="es-EC" sz="1400" b="1" dirty="0" smtClean="0">
                <a:solidFill>
                  <a:srgbClr val="FF0000"/>
                </a:solidFill>
                <a:effectLst>
                  <a:outerShdw blurRad="38100" dist="38100" dir="2700000" algn="tl">
                    <a:srgbClr val="000000">
                      <a:alpha val="43137"/>
                    </a:srgbClr>
                  </a:outerShdw>
                </a:effectLst>
                <a:latin typeface="Algerian" pitchFamily="82" charset="0"/>
              </a:rPr>
              <a:t>60’</a:t>
            </a:r>
          </a:p>
          <a:p>
            <a:pPr algn="ctr"/>
            <a:r>
              <a:rPr lang="es-EC" sz="1400" b="1" dirty="0" smtClean="0">
                <a:solidFill>
                  <a:srgbClr val="FF0000"/>
                </a:solidFill>
                <a:effectLst>
                  <a:outerShdw blurRad="38100" dist="38100" dir="2700000" algn="tl">
                    <a:srgbClr val="000000">
                      <a:alpha val="43137"/>
                    </a:srgbClr>
                  </a:outerShdw>
                </a:effectLst>
                <a:latin typeface="Algerian" pitchFamily="82" charset="0"/>
              </a:rPr>
              <a:t>120’</a:t>
            </a:r>
          </a:p>
          <a:p>
            <a:pPr algn="ctr"/>
            <a:r>
              <a:rPr lang="es-EC" sz="1400" b="1" dirty="0" smtClean="0">
                <a:solidFill>
                  <a:srgbClr val="FF0000"/>
                </a:solidFill>
                <a:effectLst>
                  <a:outerShdw blurRad="38100" dist="38100" dir="2700000" algn="tl">
                    <a:srgbClr val="000000">
                      <a:alpha val="43137"/>
                    </a:srgbClr>
                  </a:outerShdw>
                </a:effectLst>
                <a:latin typeface="Algerian" pitchFamily="82" charset="0"/>
              </a:rPr>
              <a:t>60’</a:t>
            </a:r>
          </a:p>
          <a:p>
            <a:pPr algn="ctr"/>
            <a:r>
              <a:rPr lang="es-EC" sz="1400" b="1" dirty="0" smtClean="0">
                <a:solidFill>
                  <a:srgbClr val="FF0000"/>
                </a:solidFill>
                <a:effectLst>
                  <a:outerShdw blurRad="38100" dist="38100" dir="2700000" algn="tl">
                    <a:srgbClr val="000000">
                      <a:alpha val="43137"/>
                    </a:srgbClr>
                  </a:outerShdw>
                </a:effectLst>
                <a:latin typeface="Algerian" pitchFamily="82" charset="0"/>
              </a:rPr>
              <a:t>30’</a:t>
            </a:r>
          </a:p>
          <a:p>
            <a:pPr algn="ctr"/>
            <a:r>
              <a:rPr lang="es-EC" sz="1400" b="1" dirty="0" smtClean="0">
                <a:solidFill>
                  <a:srgbClr val="FF0000"/>
                </a:solidFill>
                <a:effectLst>
                  <a:outerShdw blurRad="38100" dist="38100" dir="2700000" algn="tl">
                    <a:srgbClr val="000000">
                      <a:alpha val="43137"/>
                    </a:srgbClr>
                  </a:outerShdw>
                </a:effectLst>
                <a:latin typeface="Algerian" pitchFamily="82" charset="0"/>
              </a:rPr>
              <a:t>60</a:t>
            </a:r>
            <a:r>
              <a:rPr lang="es-EC" sz="1400" dirty="0" smtClean="0">
                <a:solidFill>
                  <a:srgbClr val="FF0000"/>
                </a:solidFill>
                <a:latin typeface="Century Gothic" pitchFamily="34" charset="0"/>
              </a:rPr>
              <a:t>’</a:t>
            </a:r>
          </a:p>
        </p:txBody>
      </p:sp>
      <p:pic>
        <p:nvPicPr>
          <p:cNvPr id="26" name="25 Imagen" descr="https://encrypted-tbn3.gstatic.com/images?q=tbn:ANd9GcRsPnvPWA-TgdtApmkm5mNmSLTKlCCbuvPTqehVL9RWNySVBi--xQ"/>
          <p:cNvPicPr/>
          <p:nvPr/>
        </p:nvPicPr>
        <p:blipFill>
          <a:blip r:embed="rId6">
            <a:extLst>
              <a:ext uri="{28A0092B-C50C-407E-A947-70E740481C1C}">
                <a14:useLocalDpi xmlns:a14="http://schemas.microsoft.com/office/drawing/2010/main" val="0"/>
              </a:ext>
            </a:extLst>
          </a:blip>
          <a:srcRect/>
          <a:stretch>
            <a:fillRect/>
          </a:stretch>
        </p:blipFill>
        <p:spPr bwMode="auto">
          <a:xfrm>
            <a:off x="107504" y="130969"/>
            <a:ext cx="936104" cy="993776"/>
          </a:xfrm>
          <a:prstGeom prst="rect">
            <a:avLst/>
          </a:prstGeom>
          <a:noFill/>
          <a:ln>
            <a:noFill/>
          </a:ln>
        </p:spPr>
      </p:pic>
    </p:spTree>
    <p:extLst>
      <p:ext uri="{BB962C8B-B14F-4D97-AF65-F5344CB8AC3E}">
        <p14:creationId xmlns:p14="http://schemas.microsoft.com/office/powerpoint/2010/main" val="26706315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3" presetClass="entr" presetSubtype="16"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plus(in)">
                                      <p:cBhvr>
                                        <p:cTn id="21" dur="2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diamond(in)">
                                      <p:cBhvr>
                                        <p:cTn id="39" dur="20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down)">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30720"/>
                                        </p:tgtEl>
                                        <p:attrNameLst>
                                          <p:attrName>style.visibility</p:attrName>
                                        </p:attrNameLst>
                                      </p:cBhvr>
                                      <p:to>
                                        <p:strVal val="visible"/>
                                      </p:to>
                                    </p:set>
                                    <p:animEffect transition="in" filter="circle(in)">
                                      <p:cBhvr>
                                        <p:cTn id="49" dur="2000"/>
                                        <p:tgtEl>
                                          <p:spTgt spid="30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24" grpId="0" animBg="1"/>
      <p:bldP spid="27" grpId="0" animBg="1"/>
      <p:bldP spid="10" grpId="0" animBg="1"/>
      <p:bldP spid="12" grpId="0" animBg="1"/>
      <p:bldP spid="30" grpId="0" animBg="1"/>
      <p:bldP spid="307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331640" y="116632"/>
            <a:ext cx="6480720" cy="936104"/>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es-EC" sz="2700" dirty="0" smtClean="0">
                <a:solidFill>
                  <a:srgbClr val="FF0000"/>
                </a:solidFill>
                <a:effectLst/>
                <a:latin typeface="Century Gothic" pitchFamily="34" charset="0"/>
              </a:rPr>
              <a:t>RESULTADOS COMPARATIVO DE LAS ÁREAS RECREATIVAS</a:t>
            </a:r>
            <a:endParaRPr lang="en-US" sz="2700" dirty="0">
              <a:solidFill>
                <a:srgbClr val="FF0000"/>
              </a:solidFill>
              <a:latin typeface="Century Gothic" pitchFamily="34" charset="0"/>
            </a:endParaRPr>
          </a:p>
        </p:txBody>
      </p:sp>
      <p:pic>
        <p:nvPicPr>
          <p:cNvPr id="174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0021" y="130969"/>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Rectángulo"/>
          <p:cNvSpPr/>
          <p:nvPr/>
        </p:nvSpPr>
        <p:spPr>
          <a:xfrm>
            <a:off x="251520" y="5085184"/>
            <a:ext cx="8568951" cy="1569660"/>
          </a:xfrm>
          <a:prstGeom prst="rect">
            <a:avLst/>
          </a:prstGeom>
          <a:solidFill>
            <a:schemeClr val="bg2">
              <a:lumMod val="50000"/>
            </a:schemeClr>
          </a:solidFill>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es-EC" sz="1600" b="1" dirty="0">
                <a:latin typeface="Arial" pitchFamily="34" charset="0"/>
                <a:cs typeface="Arial" pitchFamily="34" charset="0"/>
              </a:rPr>
              <a:t>ANÁLISIS: Las áreas que  aumentaron con mayor </a:t>
            </a:r>
            <a:r>
              <a:rPr lang="es-EC" sz="1600" b="1" dirty="0" smtClean="0">
                <a:latin typeface="Arial" pitchFamily="34" charset="0"/>
                <a:cs typeface="Arial" pitchFamily="34" charset="0"/>
              </a:rPr>
              <a:t>porcentaje </a:t>
            </a:r>
            <a:r>
              <a:rPr lang="es-EC" sz="1600" b="1" dirty="0">
                <a:latin typeface="Arial" pitchFamily="34" charset="0"/>
                <a:cs typeface="Arial" pitchFamily="34" charset="0"/>
              </a:rPr>
              <a:t>fueron: Físico Deportiva con el </a:t>
            </a:r>
            <a:r>
              <a:rPr lang="es-EC" sz="1600" b="1" dirty="0" smtClean="0">
                <a:latin typeface="Arial" pitchFamily="34" charset="0"/>
                <a:cs typeface="Arial" pitchFamily="34" charset="0"/>
              </a:rPr>
              <a:t>18,61% Artística </a:t>
            </a:r>
            <a:r>
              <a:rPr lang="es-EC" sz="1600" b="1" dirty="0">
                <a:latin typeface="Arial" pitchFamily="34" charset="0"/>
                <a:cs typeface="Arial" pitchFamily="34" charset="0"/>
              </a:rPr>
              <a:t>con el </a:t>
            </a:r>
            <a:r>
              <a:rPr lang="es-EC" sz="1600" b="1" dirty="0" smtClean="0">
                <a:latin typeface="Arial" pitchFamily="34" charset="0"/>
                <a:cs typeface="Arial" pitchFamily="34" charset="0"/>
              </a:rPr>
              <a:t>17,45%, y Aire </a:t>
            </a:r>
            <a:r>
              <a:rPr lang="es-EC" sz="1600" b="1" dirty="0">
                <a:latin typeface="Arial" pitchFamily="34" charset="0"/>
                <a:cs typeface="Arial" pitchFamily="34" charset="0"/>
              </a:rPr>
              <a:t>Libre con el 16,28%, </a:t>
            </a:r>
            <a:r>
              <a:rPr lang="es-EC" sz="1600" b="1" dirty="0" smtClean="0">
                <a:latin typeface="Arial" pitchFamily="34" charset="0"/>
                <a:cs typeface="Arial" pitchFamily="34" charset="0"/>
              </a:rPr>
              <a:t>las </a:t>
            </a:r>
            <a:r>
              <a:rPr lang="es-EC" sz="1600" b="1" dirty="0">
                <a:latin typeface="Arial" pitchFamily="34" charset="0"/>
                <a:cs typeface="Arial" pitchFamily="34" charset="0"/>
              </a:rPr>
              <a:t>áreas que aumentaron en menor </a:t>
            </a:r>
            <a:r>
              <a:rPr lang="es-EC" sz="1600" b="1" dirty="0" smtClean="0">
                <a:latin typeface="Arial" pitchFamily="34" charset="0"/>
                <a:cs typeface="Arial" pitchFamily="34" charset="0"/>
              </a:rPr>
              <a:t>porcentaje </a:t>
            </a:r>
            <a:r>
              <a:rPr lang="es-EC" sz="1600" b="1" dirty="0">
                <a:latin typeface="Arial" pitchFamily="34" charset="0"/>
                <a:cs typeface="Arial" pitchFamily="34" charset="0"/>
              </a:rPr>
              <a:t>fueron; De Salud con el </a:t>
            </a:r>
            <a:r>
              <a:rPr lang="es-EC" sz="1600" b="1" dirty="0" smtClean="0">
                <a:latin typeface="Arial" pitchFamily="34" charset="0"/>
                <a:cs typeface="Arial" pitchFamily="34" charset="0"/>
              </a:rPr>
              <a:t>9,30%, </a:t>
            </a:r>
            <a:r>
              <a:rPr lang="es-EC" sz="1600" b="1" dirty="0">
                <a:latin typeface="Arial" pitchFamily="34" charset="0"/>
                <a:cs typeface="Arial" pitchFamily="34" charset="0"/>
              </a:rPr>
              <a:t>manual con el 8,14% y la Lúdica con el 6,98</a:t>
            </a:r>
            <a:r>
              <a:rPr lang="es-EC" sz="1600" b="1" dirty="0" smtClean="0">
                <a:latin typeface="Arial" pitchFamily="34" charset="0"/>
                <a:cs typeface="Arial" pitchFamily="34" charset="0"/>
              </a:rPr>
              <a:t>%.</a:t>
            </a:r>
            <a:endParaRPr lang="es-EC" sz="1600" b="1" dirty="0">
              <a:latin typeface="Arial" pitchFamily="34" charset="0"/>
              <a:cs typeface="Arial" pitchFamily="34" charset="0"/>
            </a:endParaRPr>
          </a:p>
        </p:txBody>
      </p:sp>
      <p:pic>
        <p:nvPicPr>
          <p:cNvPr id="7" name="6 Imagen" descr="https://encrypted-tbn3.gstatic.com/images?q=tbn:ANd9GcRsPnvPWA-TgdtApmkm5mNmSLTKlCCbuvPTqehVL9RWNySVBi--xQ"/>
          <p:cNvPicPr/>
          <p:nvPr/>
        </p:nvPicPr>
        <p:blipFill>
          <a:blip r:embed="rId3">
            <a:extLst>
              <a:ext uri="{28A0092B-C50C-407E-A947-70E740481C1C}">
                <a14:useLocalDpi xmlns:a14="http://schemas.microsoft.com/office/drawing/2010/main" val="0"/>
              </a:ext>
            </a:extLst>
          </a:blip>
          <a:srcRect/>
          <a:stretch>
            <a:fillRect/>
          </a:stretch>
        </p:blipFill>
        <p:spPr bwMode="auto">
          <a:xfrm>
            <a:off x="107504" y="130969"/>
            <a:ext cx="936104" cy="993776"/>
          </a:xfrm>
          <a:prstGeom prst="rect">
            <a:avLst/>
          </a:prstGeom>
          <a:noFill/>
          <a:ln>
            <a:noFill/>
          </a:ln>
        </p:spPr>
      </p:pic>
      <p:graphicFrame>
        <p:nvGraphicFramePr>
          <p:cNvPr id="14" name="3 Gráfico"/>
          <p:cNvGraphicFramePr>
            <a:graphicFrameLocks/>
          </p:cNvGraphicFramePr>
          <p:nvPr>
            <p:extLst>
              <p:ext uri="{D42A27DB-BD31-4B8C-83A1-F6EECF244321}">
                <p14:modId xmlns:p14="http://schemas.microsoft.com/office/powerpoint/2010/main" val="4035587177"/>
              </p:ext>
            </p:extLst>
          </p:nvPr>
        </p:nvGraphicFramePr>
        <p:xfrm>
          <a:off x="251519" y="1340768"/>
          <a:ext cx="8568951" cy="345983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331640" y="44624"/>
            <a:ext cx="6408712" cy="990600"/>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es-EC" sz="2700" dirty="0" smtClean="0">
                <a:solidFill>
                  <a:srgbClr val="FF0000"/>
                </a:solidFill>
                <a:latin typeface="Century Gothic" pitchFamily="34" charset="0"/>
              </a:rPr>
              <a:t> RESULTADOS COMPARATIVOS DE LAS DESTREZAS MOTRICES BÁSICAS </a:t>
            </a:r>
            <a:endParaRPr lang="en-US" sz="2700" dirty="0">
              <a:solidFill>
                <a:srgbClr val="FF0000"/>
              </a:solidFill>
              <a:latin typeface="Century Gothic" pitchFamily="34" charset="0"/>
            </a:endParaRPr>
          </a:p>
        </p:txBody>
      </p:sp>
      <p:pic>
        <p:nvPicPr>
          <p:cNvPr id="184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0021" y="116632"/>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251520" y="5099700"/>
            <a:ext cx="8568951" cy="1569660"/>
          </a:xfrm>
          <a:prstGeom prst="rect">
            <a:avLst/>
          </a:prstGeom>
          <a:solidFill>
            <a:schemeClr val="bg2">
              <a:lumMod val="50000"/>
            </a:schemeClr>
          </a:solidFill>
        </p:spPr>
        <p:style>
          <a:lnRef idx="3">
            <a:schemeClr val="lt1"/>
          </a:lnRef>
          <a:fillRef idx="1">
            <a:schemeClr val="accent2"/>
          </a:fillRef>
          <a:effectRef idx="1">
            <a:schemeClr val="accent2"/>
          </a:effectRef>
          <a:fontRef idx="minor">
            <a:schemeClr val="lt1"/>
          </a:fontRef>
        </p:style>
        <p:txBody>
          <a:bodyPr wrap="square">
            <a:spAutoFit/>
          </a:bodyPr>
          <a:lstStyle/>
          <a:p>
            <a:pPr>
              <a:lnSpc>
                <a:spcPct val="150000"/>
              </a:lnSpc>
            </a:pPr>
            <a:r>
              <a:rPr lang="es-EC" sz="1600" b="1" dirty="0">
                <a:latin typeface="Arial" pitchFamily="34" charset="0"/>
                <a:cs typeface="Arial" pitchFamily="34" charset="0"/>
              </a:rPr>
              <a:t>ANÁLISIS: Las destrezas que alcanzaron mayor aceptación fueron la de caminar con el 39,54%, </a:t>
            </a:r>
            <a:r>
              <a:rPr lang="es-EC" sz="1600" b="1" dirty="0" smtClean="0">
                <a:latin typeface="Arial" pitchFamily="34" charset="0"/>
                <a:cs typeface="Arial" pitchFamily="34" charset="0"/>
              </a:rPr>
              <a:t>correr , saltar , girar, y atrapar con </a:t>
            </a:r>
            <a:r>
              <a:rPr lang="es-EC" sz="1600" b="1" dirty="0">
                <a:latin typeface="Arial" pitchFamily="34" charset="0"/>
                <a:cs typeface="Arial" pitchFamily="34" charset="0"/>
              </a:rPr>
              <a:t>el </a:t>
            </a:r>
            <a:r>
              <a:rPr lang="es-EC" sz="1600" b="1" dirty="0" smtClean="0">
                <a:latin typeface="Arial" pitchFamily="34" charset="0"/>
                <a:cs typeface="Arial" pitchFamily="34" charset="0"/>
              </a:rPr>
              <a:t>25,58%, mientras </a:t>
            </a:r>
            <a:r>
              <a:rPr lang="es-EC" sz="1600" b="1" dirty="0">
                <a:latin typeface="Arial" pitchFamily="34" charset="0"/>
                <a:cs typeface="Arial" pitchFamily="34" charset="0"/>
              </a:rPr>
              <a:t>que las destrezas que obtuvieron menor aceptación </a:t>
            </a:r>
            <a:r>
              <a:rPr lang="es-EC" sz="1600" b="1" dirty="0" smtClean="0">
                <a:latin typeface="Arial" pitchFamily="34" charset="0"/>
                <a:cs typeface="Arial" pitchFamily="34" charset="0"/>
              </a:rPr>
              <a:t>fueron la de equilibrio sobre un </a:t>
            </a:r>
            <a:r>
              <a:rPr lang="es-EC" sz="1600" b="1" dirty="0">
                <a:latin typeface="Arial" pitchFamily="34" charset="0"/>
                <a:cs typeface="Arial" pitchFamily="34" charset="0"/>
              </a:rPr>
              <a:t>pie con el 24,41%, </a:t>
            </a:r>
            <a:r>
              <a:rPr lang="es-EC" sz="1600" b="1" dirty="0" smtClean="0">
                <a:latin typeface="Arial" pitchFamily="34" charset="0"/>
                <a:cs typeface="Arial" pitchFamily="34" charset="0"/>
              </a:rPr>
              <a:t>mantiene </a:t>
            </a:r>
            <a:r>
              <a:rPr lang="es-EC" sz="1600" b="1" dirty="0">
                <a:latin typeface="Arial" pitchFamily="34" charset="0"/>
                <a:cs typeface="Arial" pitchFamily="34" charset="0"/>
              </a:rPr>
              <a:t>el equilibrio </a:t>
            </a:r>
            <a:r>
              <a:rPr lang="es-EC" sz="1600" b="1" dirty="0" smtClean="0">
                <a:latin typeface="Arial" pitchFamily="34" charset="0"/>
                <a:cs typeface="Arial" pitchFamily="34" charset="0"/>
              </a:rPr>
              <a:t>y batear con </a:t>
            </a:r>
            <a:r>
              <a:rPr lang="es-EC" sz="1600" b="1" dirty="0">
                <a:latin typeface="Arial" pitchFamily="34" charset="0"/>
                <a:cs typeface="Arial" pitchFamily="34" charset="0"/>
              </a:rPr>
              <a:t>el 22,09</a:t>
            </a:r>
            <a:r>
              <a:rPr lang="es-EC" sz="1600" b="1" dirty="0" smtClean="0">
                <a:latin typeface="Arial" pitchFamily="34" charset="0"/>
                <a:cs typeface="Arial" pitchFamily="34" charset="0"/>
              </a:rPr>
              <a:t>%, y lanzar el balón con el 18,61%.</a:t>
            </a:r>
            <a:endParaRPr lang="es-EC" sz="1600" b="1" dirty="0">
              <a:latin typeface="Arial" pitchFamily="34" charset="0"/>
              <a:cs typeface="Arial" pitchFamily="34" charset="0"/>
            </a:endParaRPr>
          </a:p>
        </p:txBody>
      </p:sp>
      <p:pic>
        <p:nvPicPr>
          <p:cNvPr id="7" name="6 Imagen" descr="https://encrypted-tbn3.gstatic.com/images?q=tbn:ANd9GcRsPnvPWA-TgdtApmkm5mNmSLTKlCCbuvPTqehVL9RWNySVBi--xQ"/>
          <p:cNvPicPr/>
          <p:nvPr/>
        </p:nvPicPr>
        <p:blipFill>
          <a:blip r:embed="rId3">
            <a:extLst>
              <a:ext uri="{28A0092B-C50C-407E-A947-70E740481C1C}">
                <a14:useLocalDpi xmlns:a14="http://schemas.microsoft.com/office/drawing/2010/main" val="0"/>
              </a:ext>
            </a:extLst>
          </a:blip>
          <a:srcRect/>
          <a:stretch>
            <a:fillRect/>
          </a:stretch>
        </p:blipFill>
        <p:spPr bwMode="auto">
          <a:xfrm>
            <a:off x="107504" y="130969"/>
            <a:ext cx="936104" cy="993776"/>
          </a:xfrm>
          <a:prstGeom prst="rect">
            <a:avLst/>
          </a:prstGeom>
          <a:noFill/>
          <a:ln>
            <a:noFill/>
          </a:ln>
        </p:spPr>
      </p:pic>
      <p:graphicFrame>
        <p:nvGraphicFramePr>
          <p:cNvPr id="13" name="2 Gráfico"/>
          <p:cNvGraphicFramePr>
            <a:graphicFrameLocks/>
          </p:cNvGraphicFramePr>
          <p:nvPr>
            <p:extLst>
              <p:ext uri="{D42A27DB-BD31-4B8C-83A1-F6EECF244321}">
                <p14:modId xmlns:p14="http://schemas.microsoft.com/office/powerpoint/2010/main" val="1175985330"/>
              </p:ext>
            </p:extLst>
          </p:nvPr>
        </p:nvGraphicFramePr>
        <p:xfrm>
          <a:off x="107504" y="1268759"/>
          <a:ext cx="8928992" cy="360040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331640" y="116632"/>
            <a:ext cx="6408712" cy="990600"/>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es-EC" sz="2700" dirty="0" smtClean="0">
                <a:solidFill>
                  <a:srgbClr val="FF0000"/>
                </a:solidFill>
                <a:latin typeface="Century Gothic" pitchFamily="34" charset="0"/>
              </a:rPr>
              <a:t>ANÁLISIS GENERAL DE RESULTADOS DE LAS DESTREZAS MOTRICES BÁSICAS </a:t>
            </a:r>
            <a:endParaRPr lang="en-US" sz="2700" dirty="0">
              <a:solidFill>
                <a:srgbClr val="FF0000"/>
              </a:solidFill>
              <a:latin typeface="Century Gothic" pitchFamily="34" charset="0"/>
            </a:endParaRPr>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98107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0021" y="116632"/>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2 Gráfico"/>
          <p:cNvGraphicFramePr>
            <a:graphicFrameLocks/>
          </p:cNvGraphicFramePr>
          <p:nvPr>
            <p:extLst>
              <p:ext uri="{D42A27DB-BD31-4B8C-83A1-F6EECF244321}">
                <p14:modId xmlns:p14="http://schemas.microsoft.com/office/powerpoint/2010/main" val="3250871231"/>
              </p:ext>
            </p:extLst>
          </p:nvPr>
        </p:nvGraphicFramePr>
        <p:xfrm>
          <a:off x="251520" y="1268760"/>
          <a:ext cx="8568952" cy="3816424"/>
        </p:xfrm>
        <a:graphic>
          <a:graphicData uri="http://schemas.openxmlformats.org/drawingml/2006/chart">
            <c:chart xmlns:c="http://schemas.openxmlformats.org/drawingml/2006/chart" xmlns:r="http://schemas.openxmlformats.org/officeDocument/2006/relationships" r:id="rId4"/>
          </a:graphicData>
        </a:graphic>
      </p:graphicFrame>
      <p:sp>
        <p:nvSpPr>
          <p:cNvPr id="3" name="2 Rectángulo"/>
          <p:cNvSpPr/>
          <p:nvPr/>
        </p:nvSpPr>
        <p:spPr>
          <a:xfrm>
            <a:off x="251520" y="5085184"/>
            <a:ext cx="8568951" cy="1569660"/>
          </a:xfrm>
          <a:prstGeom prst="rect">
            <a:avLst/>
          </a:prstGeom>
          <a:solidFill>
            <a:schemeClr val="bg2">
              <a:lumMod val="50000"/>
            </a:schemeClr>
          </a:solidFill>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spcAft>
                <a:spcPts val="0"/>
              </a:spcAft>
            </a:pPr>
            <a:r>
              <a:rPr lang="es-EC" sz="1600" b="1" dirty="0">
                <a:latin typeface="Arial" pitchFamily="34" charset="0"/>
                <a:ea typeface="Times New Roman"/>
                <a:cs typeface="Arial" pitchFamily="34" charset="0"/>
              </a:rPr>
              <a:t>ANÁLISIS: Las destrezas que alcanzaron mayor aceptación fueron la de caminar con el </a:t>
            </a:r>
            <a:r>
              <a:rPr lang="es-EC" sz="1600" b="1" u="sng" dirty="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13,60%, </a:t>
            </a:r>
            <a:r>
              <a:rPr lang="es-EC" sz="1600" b="1" dirty="0">
                <a:latin typeface="Arial" pitchFamily="34" charset="0"/>
                <a:ea typeface="Times New Roman"/>
                <a:cs typeface="Arial" pitchFamily="34" charset="0"/>
              </a:rPr>
              <a:t>atrapar con el </a:t>
            </a:r>
            <a:r>
              <a:rPr lang="es-EC" sz="1600" b="1" u="sng" dirty="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12,38%</a:t>
            </a:r>
            <a:r>
              <a:rPr lang="es-EC" sz="1600" b="1" dirty="0">
                <a:latin typeface="Arial" pitchFamily="34" charset="0"/>
                <a:ea typeface="Times New Roman"/>
                <a:cs typeface="Arial" pitchFamily="34" charset="0"/>
              </a:rPr>
              <a:t>, y la de correr y equilibrio con el 11,65%, mientras que las destrezas que obtuvieron menor aceptación la de saltar y girar una vuelta completa con el </a:t>
            </a:r>
            <a:r>
              <a:rPr lang="es-EC" sz="1600" b="1" u="sng" dirty="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10,43%</a:t>
            </a:r>
            <a:r>
              <a:rPr lang="es-EC" sz="1600" b="1" dirty="0">
                <a:latin typeface="Arial" pitchFamily="34" charset="0"/>
                <a:ea typeface="Times New Roman"/>
                <a:cs typeface="Arial" pitchFamily="34" charset="0"/>
              </a:rPr>
              <a:t>, la de equilibrio con el </a:t>
            </a:r>
            <a:r>
              <a:rPr lang="es-EC" sz="1600" b="1" u="sng" dirty="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9,96%</a:t>
            </a:r>
            <a:r>
              <a:rPr lang="es-EC" sz="1600" b="1" dirty="0">
                <a:latin typeface="Arial" pitchFamily="34" charset="0"/>
                <a:ea typeface="Times New Roman"/>
                <a:cs typeface="Arial" pitchFamily="34" charset="0"/>
              </a:rPr>
              <a:t> y la de batear con un </a:t>
            </a:r>
            <a:r>
              <a:rPr lang="es-EC" sz="1600" b="1" u="sng" dirty="0">
                <a:solidFill>
                  <a:srgbClr val="FFFF00"/>
                </a:solidFill>
                <a:effectLst>
                  <a:outerShdw blurRad="38100" dist="38100" dir="2700000" algn="tl">
                    <a:srgbClr val="000000">
                      <a:alpha val="43137"/>
                    </a:srgbClr>
                  </a:outerShdw>
                </a:effectLst>
                <a:latin typeface="Arial" pitchFamily="34" charset="0"/>
                <a:ea typeface="Times New Roman"/>
                <a:cs typeface="Arial" pitchFamily="34" charset="0"/>
              </a:rPr>
              <a:t>9,71%</a:t>
            </a:r>
            <a:r>
              <a:rPr lang="es-EC" sz="1600" b="1" dirty="0">
                <a:latin typeface="Arial" pitchFamily="34" charset="0"/>
                <a:ea typeface="Times New Roman"/>
                <a:cs typeface="Arial" pitchFamily="34" charset="0"/>
              </a:rPr>
              <a:t>.</a:t>
            </a:r>
            <a:endParaRPr lang="es-EC" sz="1600" b="1" dirty="0">
              <a:effectLst/>
              <a:latin typeface="Arial" pitchFamily="34" charset="0"/>
              <a:ea typeface="Times New Roman"/>
              <a:cs typeface="Arial" pitchFamily="34" charset="0"/>
            </a:endParaRPr>
          </a:p>
        </p:txBody>
      </p:sp>
      <p:pic>
        <p:nvPicPr>
          <p:cNvPr id="7" name="Picture 2" descr="C:\Users\virtualpc\Documents\TESIS FOT\Fot Activ RECRE\DSCN03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redondeado"/>
          <p:cNvSpPr/>
          <p:nvPr/>
        </p:nvSpPr>
        <p:spPr>
          <a:xfrm>
            <a:off x="2339752" y="188640"/>
            <a:ext cx="4392488" cy="648072"/>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C" sz="3200" b="1" dirty="0" smtClean="0">
                <a:solidFill>
                  <a:srgbClr val="FFFF00"/>
                </a:solidFill>
                <a:effectLst>
                  <a:outerShdw blurRad="38100" dist="38100" dir="2700000" algn="tl">
                    <a:srgbClr val="000000">
                      <a:alpha val="43137"/>
                    </a:srgbClr>
                  </a:outerShdw>
                </a:effectLst>
                <a:latin typeface="Century Gothic" pitchFamily="34" charset="0"/>
              </a:rPr>
              <a:t>CONCLUSIONES</a:t>
            </a:r>
            <a:endParaRPr lang="es-EC" sz="3200" b="1" dirty="0">
              <a:solidFill>
                <a:srgbClr val="FFFF00"/>
              </a:solidFill>
              <a:effectLst>
                <a:outerShdw blurRad="38100" dist="38100" dir="2700000" algn="tl">
                  <a:srgbClr val="000000">
                    <a:alpha val="43137"/>
                  </a:srgbClr>
                </a:outerShdw>
              </a:effectLst>
              <a:latin typeface="Century Gothic" pitchFamily="34" charset="0"/>
            </a:endParaRPr>
          </a:p>
        </p:txBody>
      </p:sp>
      <p:sp>
        <p:nvSpPr>
          <p:cNvPr id="9" name="8 Rectángulo redondeado"/>
          <p:cNvSpPr/>
          <p:nvPr/>
        </p:nvSpPr>
        <p:spPr>
          <a:xfrm>
            <a:off x="107504" y="1268760"/>
            <a:ext cx="8928992" cy="252028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EC" sz="2800" b="1" dirty="0" smtClean="0">
                <a:solidFill>
                  <a:schemeClr val="bg1"/>
                </a:solidFill>
                <a:effectLst>
                  <a:outerShdw blurRad="38100" dist="38100" dir="2700000" algn="tl">
                    <a:srgbClr val="000000">
                      <a:alpha val="43137"/>
                    </a:srgbClr>
                  </a:outerShdw>
                </a:effectLst>
                <a:latin typeface="Century Gothic" pitchFamily="34" charset="0"/>
              </a:rPr>
              <a:t>1. En el diagnostico del desarrollo de los niveles de destrezas motoras básicas en los niños estudiados, las de mayor desarrollo fueron: atrapar la pelota con ambas manos, equilibrio sobre un pie, correr y lanzar el balón.</a:t>
            </a:r>
            <a:endParaRPr lang="es-EC" sz="2800" b="1" dirty="0">
              <a:solidFill>
                <a:schemeClr val="bg1"/>
              </a:solidFill>
              <a:effectLst>
                <a:outerShdw blurRad="38100" dist="38100" dir="2700000" algn="tl">
                  <a:srgbClr val="000000">
                    <a:alpha val="43137"/>
                  </a:srgbClr>
                </a:outerShdw>
              </a:effectLst>
              <a:latin typeface="Century Gothic" pitchFamily="34" charset="0"/>
            </a:endParaRPr>
          </a:p>
        </p:txBody>
      </p:sp>
      <p:pic>
        <p:nvPicPr>
          <p:cNvPr id="12" name="11 Imagen" descr="https://encrypted-tbn3.gstatic.com/images?q=tbn:ANd9GcRsPnvPWA-TgdtApmkm5mNmSLTKlCCbuvPTqehVL9RWNySVBi--xQ"/>
          <p:cNvPicPr/>
          <p:nvPr/>
        </p:nvPicPr>
        <p:blipFill>
          <a:blip r:embed="rId6">
            <a:extLst>
              <a:ext uri="{28A0092B-C50C-407E-A947-70E740481C1C}">
                <a14:useLocalDpi xmlns:a14="http://schemas.microsoft.com/office/drawing/2010/main" val="0"/>
              </a:ext>
            </a:extLst>
          </a:blip>
          <a:srcRect/>
          <a:stretch>
            <a:fillRect/>
          </a:stretch>
        </p:blipFill>
        <p:spPr bwMode="auto">
          <a:xfrm>
            <a:off x="107504" y="202976"/>
            <a:ext cx="936104" cy="993776"/>
          </a:xfrm>
          <a:prstGeom prst="rect">
            <a:avLst/>
          </a:prstGeom>
          <a:noFill/>
          <a:ln>
            <a:noFill/>
          </a:ln>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0021" y="202977"/>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Rectángulo redondeado"/>
          <p:cNvSpPr/>
          <p:nvPr/>
        </p:nvSpPr>
        <p:spPr>
          <a:xfrm>
            <a:off x="107504" y="4005064"/>
            <a:ext cx="8928992" cy="272904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800" b="1" dirty="0">
                <a:solidFill>
                  <a:schemeClr val="bg1"/>
                </a:solidFill>
                <a:effectLst>
                  <a:outerShdw blurRad="38100" dist="38100" dir="2700000" algn="tl">
                    <a:srgbClr val="000000">
                      <a:alpha val="43137"/>
                    </a:srgbClr>
                  </a:outerShdw>
                </a:effectLst>
                <a:latin typeface="Century Gothic" pitchFamily="34" charset="0"/>
              </a:rPr>
              <a:t>2</a:t>
            </a:r>
            <a:r>
              <a:rPr lang="es-EC" sz="2800" b="1" dirty="0" smtClean="0">
                <a:solidFill>
                  <a:schemeClr val="bg1"/>
                </a:solidFill>
                <a:effectLst>
                  <a:outerShdw blurRad="38100" dist="38100" dir="2700000" algn="tl">
                    <a:srgbClr val="000000">
                      <a:alpha val="43137"/>
                    </a:srgbClr>
                  </a:outerShdw>
                </a:effectLst>
                <a:latin typeface="Century Gothic" pitchFamily="34" charset="0"/>
              </a:rPr>
              <a:t>. El programa recreativo aplicado para el </a:t>
            </a:r>
            <a:r>
              <a:rPr lang="es-EC" sz="2800" b="1" dirty="0">
                <a:solidFill>
                  <a:schemeClr val="bg1"/>
                </a:solidFill>
                <a:effectLst>
                  <a:outerShdw blurRad="38100" dist="38100" dir="2700000" algn="tl">
                    <a:srgbClr val="000000">
                      <a:alpha val="43137"/>
                    </a:srgbClr>
                  </a:outerShdw>
                </a:effectLst>
                <a:latin typeface="Century Gothic" pitchFamily="34" charset="0"/>
              </a:rPr>
              <a:t>desarrollo de las destrezas  motrices básicas en los </a:t>
            </a:r>
            <a:r>
              <a:rPr lang="es-EC" sz="2800" b="1" dirty="0" smtClean="0">
                <a:solidFill>
                  <a:schemeClr val="bg1"/>
                </a:solidFill>
                <a:effectLst>
                  <a:outerShdw blurRad="38100" dist="38100" dir="2700000" algn="tl">
                    <a:srgbClr val="000000">
                      <a:alpha val="43137"/>
                    </a:srgbClr>
                  </a:outerShdw>
                </a:effectLst>
                <a:latin typeface="Century Gothic" pitchFamily="34" charset="0"/>
              </a:rPr>
              <a:t>niños(as), confirmando la hipótesis principal de que la aplicación de un programa recreativo incide en el desarrollo de las Destrezas Motrices Básicas de los niños de 8 a 9 años.</a:t>
            </a:r>
            <a:endParaRPr lang="es-EC" sz="2800" b="1" dirty="0">
              <a:solidFill>
                <a:schemeClr val="bg1"/>
              </a:solidFill>
              <a:effectLst>
                <a:outerShdw blurRad="38100" dist="38100" dir="2700000" algn="tl">
                  <a:srgbClr val="000000">
                    <a:alpha val="43137"/>
                  </a:srgbClr>
                </a:outerShdw>
              </a:effectLst>
              <a:latin typeface="Century Gothic"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virtualpc\Documents\TESIS FOT\IMG_34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8013" y="116632"/>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redondeado"/>
          <p:cNvSpPr/>
          <p:nvPr/>
        </p:nvSpPr>
        <p:spPr>
          <a:xfrm>
            <a:off x="259904" y="1268760"/>
            <a:ext cx="8704584" cy="2448272"/>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EC" sz="2800" b="1" dirty="0" smtClean="0">
                <a:solidFill>
                  <a:schemeClr val="bg1"/>
                </a:solidFill>
                <a:effectLst>
                  <a:outerShdw blurRad="38100" dist="38100" dir="2700000" algn="tl">
                    <a:srgbClr val="000000">
                      <a:alpha val="43137"/>
                    </a:srgbClr>
                  </a:outerShdw>
                </a:effectLst>
                <a:latin typeface="Century Gothic" pitchFamily="34" charset="0"/>
              </a:rPr>
              <a:t>3. Los niveles de desarrollo de las destrezas motoras básicas, que obtuvieron un mayor resultado después de aplicado el programa recreativo fueron caminar, atrapar,  equilibrio y correr.</a:t>
            </a:r>
            <a:endParaRPr lang="es-EC" sz="2800" b="1" dirty="0">
              <a:solidFill>
                <a:schemeClr val="bg1"/>
              </a:solidFill>
              <a:effectLst>
                <a:outerShdw blurRad="38100" dist="38100" dir="2700000" algn="tl">
                  <a:srgbClr val="000000">
                    <a:alpha val="43137"/>
                  </a:srgbClr>
                </a:outerShdw>
              </a:effectLst>
              <a:latin typeface="Century Gothic" pitchFamily="34" charset="0"/>
            </a:endParaRPr>
          </a:p>
        </p:txBody>
      </p:sp>
      <p:sp>
        <p:nvSpPr>
          <p:cNvPr id="8" name="7 Rectángulo redondeado"/>
          <p:cNvSpPr/>
          <p:nvPr/>
        </p:nvSpPr>
        <p:spPr>
          <a:xfrm>
            <a:off x="259904" y="4005064"/>
            <a:ext cx="8704584" cy="2592288"/>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EC" sz="2800" b="1" dirty="0" smtClean="0">
                <a:solidFill>
                  <a:schemeClr val="bg1"/>
                </a:solidFill>
                <a:effectLst>
                  <a:outerShdw blurRad="38100" dist="38100" dir="2700000" algn="tl">
                    <a:srgbClr val="000000">
                      <a:alpha val="43137"/>
                    </a:srgbClr>
                  </a:outerShdw>
                </a:effectLst>
                <a:latin typeface="Century Gothic" pitchFamily="34" charset="0"/>
              </a:rPr>
              <a:t>4. Las áreas que mejor contribuyeron al desarrollo de las destrezas motrices básicas fueron: la artística, aire libre, físico deportiva, de salud, manual y lúdica.</a:t>
            </a:r>
            <a:endParaRPr lang="es-EC" sz="2800" b="1" dirty="0">
              <a:solidFill>
                <a:schemeClr val="bg1"/>
              </a:solidFill>
              <a:effectLst>
                <a:outerShdw blurRad="38100" dist="38100" dir="2700000" algn="tl">
                  <a:srgbClr val="000000">
                    <a:alpha val="43137"/>
                  </a:srgbClr>
                </a:outerShdw>
              </a:effectLst>
              <a:latin typeface="Century Gothic" pitchFamily="34" charset="0"/>
            </a:endParaRPr>
          </a:p>
        </p:txBody>
      </p:sp>
      <p:sp>
        <p:nvSpPr>
          <p:cNvPr id="9" name="8 Rectángulo redondeado"/>
          <p:cNvSpPr/>
          <p:nvPr/>
        </p:nvSpPr>
        <p:spPr>
          <a:xfrm>
            <a:off x="1403648" y="188640"/>
            <a:ext cx="3744416" cy="648072"/>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r>
              <a:rPr lang="es-EC" sz="2400" b="1" dirty="0" smtClean="0">
                <a:solidFill>
                  <a:srgbClr val="FFFF00"/>
                </a:solidFill>
                <a:effectLst>
                  <a:outerShdw blurRad="38100" dist="38100" dir="2700000" algn="tl">
                    <a:srgbClr val="000000">
                      <a:alpha val="43137"/>
                    </a:srgbClr>
                  </a:outerShdw>
                </a:effectLst>
                <a:latin typeface="Century Gothic" pitchFamily="34" charset="0"/>
              </a:rPr>
              <a:t>CONCLUSIONES. Cont.</a:t>
            </a:r>
            <a:endParaRPr lang="es-EC" sz="2400" b="1" dirty="0">
              <a:solidFill>
                <a:srgbClr val="FFFF00"/>
              </a:solidFill>
              <a:effectLst>
                <a:outerShdw blurRad="38100" dist="38100" dir="2700000" algn="tl">
                  <a:srgbClr val="000000">
                    <a:alpha val="43137"/>
                  </a:srgbClr>
                </a:outerShdw>
              </a:effectLst>
              <a:latin typeface="Century Gothic" pitchFamily="34" charset="0"/>
            </a:endParaRPr>
          </a:p>
        </p:txBody>
      </p:sp>
      <p:pic>
        <p:nvPicPr>
          <p:cNvPr id="10" name="9 Imagen" descr="https://encrypted-tbn3.gstatic.com/images?q=tbn:ANd9GcRsPnvPWA-TgdtApmkm5mNmSLTKlCCbuvPTqehVL9RWNySVBi--xQ"/>
          <p:cNvPicPr/>
          <p:nvPr/>
        </p:nvPicPr>
        <p:blipFill>
          <a:blip r:embed="rId4">
            <a:extLst>
              <a:ext uri="{28A0092B-C50C-407E-A947-70E740481C1C}">
                <a14:useLocalDpi xmlns:a14="http://schemas.microsoft.com/office/drawing/2010/main" val="0"/>
              </a:ext>
            </a:extLst>
          </a:blip>
          <a:srcRect/>
          <a:stretch>
            <a:fillRect/>
          </a:stretch>
        </p:blipFill>
        <p:spPr bwMode="auto">
          <a:xfrm>
            <a:off x="107504" y="130969"/>
            <a:ext cx="936104" cy="993776"/>
          </a:xfrm>
          <a:prstGeom prst="rect">
            <a:avLst/>
          </a:prstGeom>
          <a:noFill/>
          <a:ln>
            <a:noFill/>
          </a:ln>
        </p:spPr>
      </p:pic>
    </p:spTree>
    <p:extLst>
      <p:ext uri="{BB962C8B-B14F-4D97-AF65-F5344CB8AC3E}">
        <p14:creationId xmlns:p14="http://schemas.microsoft.com/office/powerpoint/2010/main" val="28672356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irtualpc\Documents\TESIS FOT\IMG_34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27384"/>
            <a:ext cx="9180512"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redondeado"/>
          <p:cNvSpPr/>
          <p:nvPr/>
        </p:nvSpPr>
        <p:spPr>
          <a:xfrm>
            <a:off x="107504" y="3284984"/>
            <a:ext cx="8856984" cy="1656184"/>
          </a:xfrm>
          <a:prstGeom prst="roundRect">
            <a:avLst/>
          </a:prstGeom>
          <a:solidFill>
            <a:srgbClr val="FFFFC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2400" b="1" dirty="0" smtClean="0">
                <a:solidFill>
                  <a:schemeClr val="tx2"/>
                </a:solidFill>
                <a:effectLst>
                  <a:outerShdw blurRad="38100" dist="38100" dir="2700000" algn="tl">
                    <a:srgbClr val="000000">
                      <a:alpha val="43137"/>
                    </a:srgbClr>
                  </a:outerShdw>
                </a:effectLst>
                <a:latin typeface="Century Gothic" pitchFamily="34" charset="0"/>
              </a:rPr>
              <a:t>Impartir charlas </a:t>
            </a:r>
            <a:r>
              <a:rPr lang="es-ES" sz="2400" b="1" dirty="0">
                <a:solidFill>
                  <a:schemeClr val="tx2"/>
                </a:solidFill>
                <a:effectLst>
                  <a:outerShdw blurRad="38100" dist="38100" dir="2700000" algn="tl">
                    <a:srgbClr val="000000">
                      <a:alpha val="43137"/>
                    </a:srgbClr>
                  </a:outerShdw>
                </a:effectLst>
                <a:latin typeface="Century Gothic" pitchFamily="34" charset="0"/>
              </a:rPr>
              <a:t>a los padres de familia, profesores </a:t>
            </a:r>
            <a:r>
              <a:rPr lang="es-ES" sz="2400" b="1" dirty="0" smtClean="0">
                <a:solidFill>
                  <a:schemeClr val="tx2"/>
                </a:solidFill>
                <a:effectLst>
                  <a:outerShdw blurRad="38100" dist="38100" dir="2700000" algn="tl">
                    <a:srgbClr val="000000">
                      <a:alpha val="43137"/>
                    </a:srgbClr>
                  </a:outerShdw>
                </a:effectLst>
                <a:latin typeface="Century Gothic" pitchFamily="34" charset="0"/>
              </a:rPr>
              <a:t>y autoridades sobre la </a:t>
            </a:r>
            <a:r>
              <a:rPr lang="es-ES" sz="2400" b="1" dirty="0">
                <a:solidFill>
                  <a:schemeClr val="tx2"/>
                </a:solidFill>
                <a:effectLst>
                  <a:outerShdw blurRad="38100" dist="38100" dir="2700000" algn="tl">
                    <a:srgbClr val="000000">
                      <a:alpha val="43137"/>
                    </a:srgbClr>
                  </a:outerShdw>
                </a:effectLst>
                <a:latin typeface="Century Gothic" pitchFamily="34" charset="0"/>
              </a:rPr>
              <a:t>importancia </a:t>
            </a:r>
            <a:r>
              <a:rPr lang="es-ES" sz="2400" b="1" dirty="0" smtClean="0">
                <a:solidFill>
                  <a:schemeClr val="tx2"/>
                </a:solidFill>
                <a:effectLst>
                  <a:outerShdw blurRad="38100" dist="38100" dir="2700000" algn="tl">
                    <a:srgbClr val="000000">
                      <a:alpha val="43137"/>
                    </a:srgbClr>
                  </a:outerShdw>
                </a:effectLst>
                <a:latin typeface="Century Gothic" pitchFamily="34" charset="0"/>
              </a:rPr>
              <a:t>de un programa recreativo </a:t>
            </a:r>
            <a:r>
              <a:rPr lang="es-ES" sz="2400" b="1" dirty="0">
                <a:solidFill>
                  <a:schemeClr val="tx2"/>
                </a:solidFill>
                <a:effectLst>
                  <a:outerShdw blurRad="38100" dist="38100" dir="2700000" algn="tl">
                    <a:srgbClr val="000000">
                      <a:alpha val="43137"/>
                    </a:srgbClr>
                  </a:outerShdw>
                </a:effectLst>
                <a:latin typeface="Century Gothic" pitchFamily="34" charset="0"/>
              </a:rPr>
              <a:t>para el </a:t>
            </a:r>
            <a:r>
              <a:rPr lang="es-ES" sz="2400" b="1" dirty="0" smtClean="0">
                <a:solidFill>
                  <a:schemeClr val="tx2"/>
                </a:solidFill>
                <a:effectLst>
                  <a:outerShdw blurRad="38100" dist="38100" dir="2700000" algn="tl">
                    <a:srgbClr val="000000">
                      <a:alpha val="43137"/>
                    </a:srgbClr>
                  </a:outerShdw>
                </a:effectLst>
                <a:latin typeface="Century Gothic" pitchFamily="34" charset="0"/>
              </a:rPr>
              <a:t>desarrollo de </a:t>
            </a:r>
            <a:r>
              <a:rPr lang="es-ES" sz="2400" b="1" dirty="0">
                <a:solidFill>
                  <a:schemeClr val="tx2"/>
                </a:solidFill>
                <a:effectLst>
                  <a:outerShdw blurRad="38100" dist="38100" dir="2700000" algn="tl">
                    <a:srgbClr val="000000">
                      <a:alpha val="43137"/>
                    </a:srgbClr>
                  </a:outerShdw>
                </a:effectLst>
                <a:latin typeface="Century Gothic" pitchFamily="34" charset="0"/>
              </a:rPr>
              <a:t>destrezas motrices </a:t>
            </a:r>
            <a:r>
              <a:rPr lang="es-ES" sz="2400" b="1" dirty="0" smtClean="0">
                <a:solidFill>
                  <a:schemeClr val="tx2"/>
                </a:solidFill>
                <a:effectLst>
                  <a:outerShdw blurRad="38100" dist="38100" dir="2700000" algn="tl">
                    <a:srgbClr val="000000">
                      <a:alpha val="43137"/>
                    </a:srgbClr>
                  </a:outerShdw>
                </a:effectLst>
                <a:latin typeface="Century Gothic" pitchFamily="34" charset="0"/>
              </a:rPr>
              <a:t>básicas en los niños (as).</a:t>
            </a:r>
            <a:endParaRPr lang="es-EC" sz="2400" b="1" dirty="0">
              <a:solidFill>
                <a:schemeClr val="tx2"/>
              </a:solidFill>
              <a:effectLst>
                <a:outerShdw blurRad="38100" dist="38100" dir="2700000" algn="tl">
                  <a:srgbClr val="000000">
                    <a:alpha val="43137"/>
                  </a:srgbClr>
                </a:outerShdw>
              </a:effectLst>
              <a:latin typeface="Century Gothic" pitchFamily="34" charset="0"/>
            </a:endParaRPr>
          </a:p>
        </p:txBody>
      </p:sp>
      <p:sp>
        <p:nvSpPr>
          <p:cNvPr id="8" name="7 Rectángulo redondeado"/>
          <p:cNvSpPr/>
          <p:nvPr/>
        </p:nvSpPr>
        <p:spPr>
          <a:xfrm>
            <a:off x="2339752" y="260648"/>
            <a:ext cx="4680520" cy="712879"/>
          </a:xfrm>
          <a:prstGeom prst="roundRect">
            <a:avLst/>
          </a:prstGeom>
          <a:solidFill>
            <a:srgbClr val="FFC00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s-EC" sz="3200" b="1" dirty="0" smtClean="0">
                <a:solidFill>
                  <a:schemeClr val="bg2">
                    <a:lumMod val="50000"/>
                  </a:schemeClr>
                </a:solidFill>
                <a:effectLst>
                  <a:outerShdw blurRad="38100" dist="38100" dir="2700000" algn="tl">
                    <a:srgbClr val="000000">
                      <a:alpha val="43137"/>
                    </a:srgbClr>
                  </a:outerShdw>
                </a:effectLst>
                <a:latin typeface="Century Gothic" pitchFamily="34" charset="0"/>
              </a:rPr>
              <a:t>RECOMENDACIONES</a:t>
            </a:r>
            <a:endParaRPr lang="es-EC" sz="3200" b="1" dirty="0">
              <a:solidFill>
                <a:schemeClr val="bg2">
                  <a:lumMod val="50000"/>
                </a:schemeClr>
              </a:solidFill>
              <a:effectLst>
                <a:outerShdw blurRad="38100" dist="38100" dir="2700000" algn="tl">
                  <a:srgbClr val="000000">
                    <a:alpha val="43137"/>
                  </a:srgbClr>
                </a:outerShdw>
              </a:effectLst>
              <a:latin typeface="Century Gothic" pitchFamily="34" charset="0"/>
            </a:endParaRPr>
          </a:p>
        </p:txBody>
      </p:sp>
      <p:sp>
        <p:nvSpPr>
          <p:cNvPr id="9" name="8 Rectángulo redondeado"/>
          <p:cNvSpPr/>
          <p:nvPr/>
        </p:nvSpPr>
        <p:spPr>
          <a:xfrm>
            <a:off x="107504" y="1484784"/>
            <a:ext cx="8856984" cy="1584176"/>
          </a:xfrm>
          <a:prstGeom prst="roundRect">
            <a:avLst/>
          </a:prstGeom>
          <a:solidFill>
            <a:srgbClr val="FFFFC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400" b="1" dirty="0" smtClean="0">
                <a:solidFill>
                  <a:schemeClr val="tx2"/>
                </a:solidFill>
                <a:effectLst>
                  <a:outerShdw blurRad="38100" dist="38100" dir="2700000" algn="tl">
                    <a:srgbClr val="000000">
                      <a:alpha val="43137"/>
                    </a:srgbClr>
                  </a:outerShdw>
                </a:effectLst>
                <a:latin typeface="Century Gothic" pitchFamily="34" charset="0"/>
              </a:rPr>
              <a:t>Aplicar un programa recreativo como vía para influir en el mejoramiento de las destrezas motrices básicas en niños(as), de 8 a 9 años de edad.</a:t>
            </a:r>
            <a:endParaRPr lang="es-EC" sz="2400" b="1" dirty="0">
              <a:solidFill>
                <a:schemeClr val="tx2"/>
              </a:solidFill>
              <a:effectLst>
                <a:outerShdw blurRad="38100" dist="38100" dir="2700000" algn="tl">
                  <a:srgbClr val="000000">
                    <a:alpha val="43137"/>
                  </a:srgbClr>
                </a:outerShdw>
              </a:effectLst>
              <a:latin typeface="Century Gothic" pitchFamily="34" charset="0"/>
            </a:endParaRPr>
          </a:p>
        </p:txBody>
      </p:sp>
      <p:pic>
        <p:nvPicPr>
          <p:cNvPr id="286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130969"/>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Rectángulo redondeado"/>
          <p:cNvSpPr/>
          <p:nvPr/>
        </p:nvSpPr>
        <p:spPr>
          <a:xfrm>
            <a:off x="211540" y="5157192"/>
            <a:ext cx="8752948" cy="1224136"/>
          </a:xfrm>
          <a:prstGeom prst="roundRect">
            <a:avLst/>
          </a:prstGeom>
          <a:solidFill>
            <a:srgbClr val="FFFFC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sz="2400" b="1" dirty="0" smtClean="0">
                <a:solidFill>
                  <a:schemeClr val="tx2"/>
                </a:solidFill>
                <a:effectLst>
                  <a:outerShdw blurRad="38100" dist="38100" dir="2700000" algn="tl">
                    <a:srgbClr val="000000">
                      <a:alpha val="43137"/>
                    </a:srgbClr>
                  </a:outerShdw>
                </a:effectLst>
                <a:latin typeface="Century Gothic" pitchFamily="34" charset="0"/>
              </a:rPr>
              <a:t>Considerar en la elaboración de un programa recreativo para niños (as) de 8 a 9 años las actividades artísticas, al aire libre y las físicas deportivas.</a:t>
            </a:r>
            <a:endParaRPr lang="es-EC" sz="2400" b="1" dirty="0">
              <a:solidFill>
                <a:schemeClr val="tx2"/>
              </a:solidFill>
              <a:effectLst>
                <a:outerShdw blurRad="38100" dist="38100" dir="2700000" algn="tl">
                  <a:srgbClr val="000000">
                    <a:alpha val="43137"/>
                  </a:srgbClr>
                </a:outerShdw>
              </a:effectLst>
              <a:latin typeface="Century Gothic" pitchFamily="34" charset="0"/>
            </a:endParaRPr>
          </a:p>
        </p:txBody>
      </p:sp>
      <p:pic>
        <p:nvPicPr>
          <p:cNvPr id="11" name="10 Imagen" descr="https://encrypted-tbn3.gstatic.com/images?q=tbn:ANd9GcRsPnvPWA-TgdtApmkm5mNmSLTKlCCbuvPTqehVL9RWNySVBi--xQ"/>
          <p:cNvPicPr/>
          <p:nvPr/>
        </p:nvPicPr>
        <p:blipFill>
          <a:blip r:embed="rId4">
            <a:extLst>
              <a:ext uri="{28A0092B-C50C-407E-A947-70E740481C1C}">
                <a14:useLocalDpi xmlns:a14="http://schemas.microsoft.com/office/drawing/2010/main" val="0"/>
              </a:ext>
            </a:extLst>
          </a:blip>
          <a:srcRect/>
          <a:stretch>
            <a:fillRect/>
          </a:stretch>
        </p:blipFill>
        <p:spPr bwMode="auto">
          <a:xfrm>
            <a:off x="107504" y="130969"/>
            <a:ext cx="936104" cy="993776"/>
          </a:xfrm>
          <a:prstGeom prst="rect">
            <a:avLst/>
          </a:prstGeom>
          <a:noFill/>
          <a:ln>
            <a:noFill/>
          </a:ln>
        </p:spPr>
      </p:pic>
    </p:spTree>
    <p:extLst>
      <p:ext uri="{BB962C8B-B14F-4D97-AF65-F5344CB8AC3E}">
        <p14:creationId xmlns:p14="http://schemas.microsoft.com/office/powerpoint/2010/main" val="237764702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virtualpc\Documents\TESIS FOT\IMG_33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redondeado"/>
          <p:cNvSpPr/>
          <p:nvPr/>
        </p:nvSpPr>
        <p:spPr>
          <a:xfrm>
            <a:off x="179512" y="3717032"/>
            <a:ext cx="8821488" cy="1512168"/>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2400" b="1" dirty="0" smtClean="0">
                <a:solidFill>
                  <a:schemeClr val="tx2"/>
                </a:solidFill>
                <a:latin typeface="Century Gothic" pitchFamily="34" charset="0"/>
              </a:rPr>
              <a:t>Incrementar  actividades recreativas </a:t>
            </a:r>
            <a:r>
              <a:rPr lang="es-ES" sz="2400" b="1" dirty="0">
                <a:solidFill>
                  <a:schemeClr val="tx2"/>
                </a:solidFill>
                <a:latin typeface="Century Gothic" pitchFamily="34" charset="0"/>
              </a:rPr>
              <a:t>a través de </a:t>
            </a:r>
            <a:r>
              <a:rPr lang="es-ES" sz="2400" b="1" dirty="0" smtClean="0">
                <a:solidFill>
                  <a:schemeClr val="tx2"/>
                </a:solidFill>
                <a:latin typeface="Century Gothic" pitchFamily="34" charset="0"/>
              </a:rPr>
              <a:t>campeonatos </a:t>
            </a:r>
            <a:r>
              <a:rPr lang="es-ES" sz="2400" b="1" dirty="0">
                <a:solidFill>
                  <a:schemeClr val="tx2"/>
                </a:solidFill>
                <a:latin typeface="Century Gothic" pitchFamily="34" charset="0"/>
              </a:rPr>
              <a:t>deportivos, paseos, </a:t>
            </a:r>
            <a:r>
              <a:rPr lang="es-ES" sz="2400" b="1" dirty="0" smtClean="0">
                <a:solidFill>
                  <a:schemeClr val="tx2"/>
                </a:solidFill>
                <a:latin typeface="Century Gothic" pitchFamily="34" charset="0"/>
              </a:rPr>
              <a:t>caminatas</a:t>
            </a:r>
            <a:r>
              <a:rPr lang="es-ES" sz="2400" b="1" dirty="0">
                <a:solidFill>
                  <a:schemeClr val="tx2"/>
                </a:solidFill>
                <a:latin typeface="Century Gothic" pitchFamily="34" charset="0"/>
              </a:rPr>
              <a:t>;</a:t>
            </a:r>
            <a:r>
              <a:rPr lang="es-ES" sz="2400" b="1" dirty="0" smtClean="0">
                <a:solidFill>
                  <a:schemeClr val="tx2"/>
                </a:solidFill>
                <a:latin typeface="Century Gothic" pitchFamily="34" charset="0"/>
              </a:rPr>
              <a:t> creando hábitos </a:t>
            </a:r>
            <a:r>
              <a:rPr lang="es-ES" sz="2400" b="1" dirty="0">
                <a:solidFill>
                  <a:schemeClr val="tx2"/>
                </a:solidFill>
                <a:latin typeface="Century Gothic" pitchFamily="34" charset="0"/>
              </a:rPr>
              <a:t>hacia el   movimiento.</a:t>
            </a:r>
            <a:endParaRPr lang="es-EC" sz="2400" b="1" dirty="0">
              <a:solidFill>
                <a:schemeClr val="tx2"/>
              </a:solidFill>
              <a:latin typeface="Century Gothic" pitchFamily="34" charset="0"/>
            </a:endParaRPr>
          </a:p>
        </p:txBody>
      </p:sp>
      <p:sp>
        <p:nvSpPr>
          <p:cNvPr id="5" name="4 Rectángulo redondeado"/>
          <p:cNvSpPr/>
          <p:nvPr/>
        </p:nvSpPr>
        <p:spPr>
          <a:xfrm>
            <a:off x="107504" y="1484784"/>
            <a:ext cx="8928992" cy="194421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2400" b="1" dirty="0" smtClean="0">
                <a:solidFill>
                  <a:schemeClr val="tx2"/>
                </a:solidFill>
                <a:latin typeface="Century Gothic" pitchFamily="34" charset="0"/>
              </a:rPr>
              <a:t>Divulgación del programa recreativo propuesto en esta investigación para que constituya un referente para otros docentes  en su trabajo por el desarrollo de las destrezas motrices básicas en los niños(as) y su formación integral.</a:t>
            </a:r>
            <a:endParaRPr lang="es-EC" sz="2400" b="1" dirty="0">
              <a:solidFill>
                <a:schemeClr val="tx2"/>
              </a:solidFill>
              <a:latin typeface="Century Gothic" pitchFamily="34" charset="0"/>
            </a:endParaRPr>
          </a:p>
        </p:txBody>
      </p:sp>
      <p:pic>
        <p:nvPicPr>
          <p:cNvPr id="337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130969"/>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Rectángulo redondeado"/>
          <p:cNvSpPr/>
          <p:nvPr/>
        </p:nvSpPr>
        <p:spPr>
          <a:xfrm>
            <a:off x="2339752" y="260649"/>
            <a:ext cx="4680520" cy="504056"/>
          </a:xfrm>
          <a:prstGeom prst="roundRect">
            <a:avLst/>
          </a:prstGeom>
          <a:solidFill>
            <a:srgbClr val="FFC00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s-EC" sz="2000" b="1" dirty="0" smtClean="0">
                <a:solidFill>
                  <a:schemeClr val="bg2">
                    <a:lumMod val="50000"/>
                  </a:schemeClr>
                </a:solidFill>
                <a:effectLst>
                  <a:outerShdw blurRad="38100" dist="38100" dir="2700000" algn="tl">
                    <a:srgbClr val="000000">
                      <a:alpha val="43137"/>
                    </a:srgbClr>
                  </a:outerShdw>
                </a:effectLst>
                <a:latin typeface="Century Gothic" pitchFamily="34" charset="0"/>
              </a:rPr>
              <a:t>RECOMENDACIONES. Cont. </a:t>
            </a:r>
            <a:endParaRPr lang="es-EC" sz="2000" b="1" dirty="0">
              <a:solidFill>
                <a:schemeClr val="bg2">
                  <a:lumMod val="50000"/>
                </a:schemeClr>
              </a:solidFill>
              <a:effectLst>
                <a:outerShdw blurRad="38100" dist="38100" dir="2700000" algn="tl">
                  <a:srgbClr val="000000">
                    <a:alpha val="43137"/>
                  </a:srgbClr>
                </a:outerShdw>
              </a:effectLst>
              <a:latin typeface="Century Gothic" pitchFamily="34" charset="0"/>
            </a:endParaRPr>
          </a:p>
        </p:txBody>
      </p:sp>
      <p:sp>
        <p:nvSpPr>
          <p:cNvPr id="11" name="10 Rectángulo redondeado"/>
          <p:cNvSpPr/>
          <p:nvPr/>
        </p:nvSpPr>
        <p:spPr>
          <a:xfrm>
            <a:off x="179512" y="5445224"/>
            <a:ext cx="8807816" cy="122413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2400" b="1" dirty="0" smtClean="0">
                <a:solidFill>
                  <a:schemeClr val="tx2"/>
                </a:solidFill>
                <a:latin typeface="Century Gothic" pitchFamily="34" charset="0"/>
              </a:rPr>
              <a:t>Realizar estudios sobre las influencias de la actividad recreativa en el desarrollo de las destrezas motrices en otros grupos poblacionales .</a:t>
            </a:r>
            <a:endParaRPr lang="es-EC" sz="2400" b="1" dirty="0">
              <a:solidFill>
                <a:schemeClr val="tx2"/>
              </a:solidFill>
              <a:latin typeface="Century Gothic" pitchFamily="34" charset="0"/>
            </a:endParaRPr>
          </a:p>
        </p:txBody>
      </p:sp>
      <p:pic>
        <p:nvPicPr>
          <p:cNvPr id="12" name="11 Imagen" descr="https://encrypted-tbn3.gstatic.com/images?q=tbn:ANd9GcRsPnvPWA-TgdtApmkm5mNmSLTKlCCbuvPTqehVL9RWNySVBi--xQ"/>
          <p:cNvPicPr/>
          <p:nvPr/>
        </p:nvPicPr>
        <p:blipFill>
          <a:blip r:embed="rId4">
            <a:extLst>
              <a:ext uri="{28A0092B-C50C-407E-A947-70E740481C1C}">
                <a14:useLocalDpi xmlns:a14="http://schemas.microsoft.com/office/drawing/2010/main" val="0"/>
              </a:ext>
            </a:extLst>
          </a:blip>
          <a:srcRect/>
          <a:stretch>
            <a:fillRect/>
          </a:stretch>
        </p:blipFill>
        <p:spPr bwMode="auto">
          <a:xfrm>
            <a:off x="179512" y="202976"/>
            <a:ext cx="936104" cy="993776"/>
          </a:xfrm>
          <a:prstGeom prst="rect">
            <a:avLst/>
          </a:prstGeom>
          <a:noFill/>
          <a:ln>
            <a:noFill/>
          </a:ln>
        </p:spPr>
      </p:pic>
    </p:spTree>
    <p:extLst>
      <p:ext uri="{BB962C8B-B14F-4D97-AF65-F5344CB8AC3E}">
        <p14:creationId xmlns:p14="http://schemas.microsoft.com/office/powerpoint/2010/main" val="24445102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virtualpc\Documents\TESIS FOT\IMG_33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211931" y="404664"/>
            <a:ext cx="4792145" cy="523220"/>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s-ES" sz="2800" b="1" dirty="0" smtClean="0">
                <a:ln w="17780" cmpd="sng">
                  <a:solidFill>
                    <a:sysClr val="windowText" lastClr="000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PROPUESTA ALTERNATIVA</a:t>
            </a:r>
            <a:endParaRPr lang="es-ES" sz="2800" b="1" dirty="0">
              <a:ln w="17780" cmpd="sng">
                <a:solidFill>
                  <a:sysClr val="windowText" lastClr="000000"/>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3 Rectángulo redondeado"/>
          <p:cNvSpPr/>
          <p:nvPr/>
        </p:nvSpPr>
        <p:spPr>
          <a:xfrm>
            <a:off x="323528" y="1196752"/>
            <a:ext cx="8280920" cy="216024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2400" b="1" dirty="0">
                <a:solidFill>
                  <a:schemeClr val="bg1">
                    <a:lumMod val="85000"/>
                    <a:lumOff val="15000"/>
                  </a:schemeClr>
                </a:solidFill>
              </a:rPr>
              <a:t>“PROGRAMA RECREATIVO PARA </a:t>
            </a:r>
            <a:r>
              <a:rPr lang="es-ES" sz="2400" b="1" dirty="0">
                <a:solidFill>
                  <a:schemeClr val="bg1">
                    <a:lumMod val="85000"/>
                    <a:lumOff val="15000"/>
                  </a:schemeClr>
                </a:solidFill>
              </a:rPr>
              <a:t>DESARROLLAR LAS DESTREZAS MOTRICES B</a:t>
            </a:r>
            <a:r>
              <a:rPr lang="es-EC" sz="2400" b="1" dirty="0">
                <a:solidFill>
                  <a:schemeClr val="bg1">
                    <a:lumMod val="85000"/>
                    <a:lumOff val="15000"/>
                  </a:schemeClr>
                </a:solidFill>
              </a:rPr>
              <a:t>Á</a:t>
            </a:r>
            <a:r>
              <a:rPr lang="es-ES" sz="2400" b="1" dirty="0" smtClean="0">
                <a:solidFill>
                  <a:schemeClr val="bg1">
                    <a:lumMod val="85000"/>
                    <a:lumOff val="15000"/>
                  </a:schemeClr>
                </a:solidFill>
              </a:rPr>
              <a:t>SICAS EN </a:t>
            </a:r>
            <a:r>
              <a:rPr lang="es-ES" sz="2400" b="1" dirty="0">
                <a:solidFill>
                  <a:schemeClr val="bg1">
                    <a:lumMod val="85000"/>
                    <a:lumOff val="15000"/>
                  </a:schemeClr>
                </a:solidFill>
              </a:rPr>
              <a:t>NIÑOS(AS) DE 8 A 9 AÑOS DE EDAD DE CUARTO AÑO DE EDUCACIÓN B</a:t>
            </a:r>
            <a:r>
              <a:rPr lang="es-EC" sz="2400" b="1" dirty="0">
                <a:solidFill>
                  <a:schemeClr val="bg1">
                    <a:lumMod val="85000"/>
                    <a:lumOff val="15000"/>
                  </a:schemeClr>
                </a:solidFill>
              </a:rPr>
              <a:t>Á</a:t>
            </a:r>
            <a:r>
              <a:rPr lang="es-ES" sz="2400" b="1" dirty="0">
                <a:solidFill>
                  <a:schemeClr val="bg1">
                    <a:lumMod val="85000"/>
                    <a:lumOff val="15000"/>
                  </a:schemeClr>
                </a:solidFill>
              </a:rPr>
              <a:t>SICA DE LA ESCUELA FISCAL </a:t>
            </a:r>
            <a:r>
              <a:rPr lang="es-ES" sz="2400" b="1" dirty="0" smtClean="0">
                <a:solidFill>
                  <a:schemeClr val="bg1">
                    <a:lumMod val="85000"/>
                    <a:lumOff val="15000"/>
                  </a:schemeClr>
                </a:solidFill>
              </a:rPr>
              <a:t>MIXTA “COSTA </a:t>
            </a:r>
            <a:r>
              <a:rPr lang="es-ES" sz="2400" b="1" dirty="0">
                <a:solidFill>
                  <a:schemeClr val="bg1">
                    <a:lumMod val="85000"/>
                    <a:lumOff val="15000"/>
                  </a:schemeClr>
                </a:solidFill>
              </a:rPr>
              <a:t>RICA” DE </a:t>
            </a:r>
            <a:r>
              <a:rPr lang="es-ES" sz="2400" b="1" dirty="0" smtClean="0">
                <a:solidFill>
                  <a:schemeClr val="bg1">
                    <a:lumMod val="85000"/>
                    <a:lumOff val="15000"/>
                  </a:schemeClr>
                </a:solidFill>
              </a:rPr>
              <a:t>NAYÓN"</a:t>
            </a:r>
            <a:endParaRPr lang="es-EC" sz="2400" dirty="0">
              <a:solidFill>
                <a:schemeClr val="bg1">
                  <a:lumMod val="85000"/>
                  <a:lumOff val="15000"/>
                </a:schemeClr>
              </a:solidFill>
            </a:endParaRPr>
          </a:p>
        </p:txBody>
      </p:sp>
      <p:sp>
        <p:nvSpPr>
          <p:cNvPr id="5" name="4 Rectángulo"/>
          <p:cNvSpPr/>
          <p:nvPr/>
        </p:nvSpPr>
        <p:spPr>
          <a:xfrm>
            <a:off x="2195736" y="3789040"/>
            <a:ext cx="6408712" cy="266429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400" b="1" i="1" u="sng" dirty="0">
                <a:solidFill>
                  <a:schemeClr val="bg1">
                    <a:lumMod val="95000"/>
                    <a:lumOff val="5000"/>
                  </a:schemeClr>
                </a:solidFill>
                <a:effectLst>
                  <a:outerShdw blurRad="38100" dist="38100" dir="2700000" algn="tl">
                    <a:srgbClr val="000000">
                      <a:alpha val="43137"/>
                    </a:srgbClr>
                  </a:outerShdw>
                </a:effectLst>
              </a:rPr>
              <a:t>Objetivo </a:t>
            </a:r>
            <a:r>
              <a:rPr lang="es-EC" sz="2400" b="1" i="1" u="sng" dirty="0" smtClean="0">
                <a:solidFill>
                  <a:schemeClr val="bg1">
                    <a:lumMod val="95000"/>
                    <a:lumOff val="5000"/>
                  </a:schemeClr>
                </a:solidFill>
                <a:effectLst>
                  <a:outerShdw blurRad="38100" dist="38100" dir="2700000" algn="tl">
                    <a:srgbClr val="000000">
                      <a:alpha val="43137"/>
                    </a:srgbClr>
                  </a:outerShdw>
                </a:effectLst>
              </a:rPr>
              <a:t>General</a:t>
            </a:r>
            <a:endParaRPr lang="es-EC" sz="2400" b="1" i="1" u="sng" dirty="0">
              <a:effectLst>
                <a:outerShdw blurRad="38100" dist="38100" dir="2700000" algn="tl">
                  <a:srgbClr val="000000">
                    <a:alpha val="43137"/>
                  </a:srgbClr>
                </a:outerShdw>
              </a:effectLst>
            </a:endParaRPr>
          </a:p>
          <a:p>
            <a:r>
              <a:rPr lang="es-EC" sz="2400" dirty="0" smtClean="0">
                <a:solidFill>
                  <a:schemeClr val="bg1">
                    <a:lumMod val="75000"/>
                    <a:lumOff val="25000"/>
                  </a:schemeClr>
                </a:solidFill>
              </a:rPr>
              <a:t>Desarrollar  </a:t>
            </a:r>
            <a:r>
              <a:rPr lang="es-EC" sz="2400" dirty="0">
                <a:solidFill>
                  <a:schemeClr val="bg1">
                    <a:lumMod val="75000"/>
                    <a:lumOff val="25000"/>
                  </a:schemeClr>
                </a:solidFill>
              </a:rPr>
              <a:t>las destrezas motrices básicas en niños </a:t>
            </a:r>
            <a:r>
              <a:rPr lang="es-EC" sz="2400" dirty="0" smtClean="0">
                <a:solidFill>
                  <a:schemeClr val="bg1">
                    <a:lumMod val="75000"/>
                    <a:lumOff val="25000"/>
                  </a:schemeClr>
                </a:solidFill>
              </a:rPr>
              <a:t>(as) </a:t>
            </a:r>
            <a:r>
              <a:rPr lang="es-EC" sz="2400" dirty="0">
                <a:solidFill>
                  <a:schemeClr val="bg1">
                    <a:lumMod val="75000"/>
                    <a:lumOff val="25000"/>
                  </a:schemeClr>
                </a:solidFill>
              </a:rPr>
              <a:t>de 8-9 años </a:t>
            </a:r>
            <a:r>
              <a:rPr lang="es-EC" sz="2400" dirty="0" smtClean="0">
                <a:solidFill>
                  <a:schemeClr val="bg1">
                    <a:lumMod val="75000"/>
                    <a:lumOff val="25000"/>
                  </a:schemeClr>
                </a:solidFill>
              </a:rPr>
              <a:t>de edad de </a:t>
            </a:r>
            <a:r>
              <a:rPr lang="es-EC" sz="2400" dirty="0">
                <a:solidFill>
                  <a:schemeClr val="bg1">
                    <a:lumMod val="75000"/>
                    <a:lumOff val="25000"/>
                  </a:schemeClr>
                </a:solidFill>
              </a:rPr>
              <a:t>la Escuela Fiscal </a:t>
            </a:r>
            <a:r>
              <a:rPr lang="es-EC" sz="2400" dirty="0" smtClean="0">
                <a:solidFill>
                  <a:schemeClr val="bg1">
                    <a:lumMod val="75000"/>
                    <a:lumOff val="25000"/>
                  </a:schemeClr>
                </a:solidFill>
              </a:rPr>
              <a:t>Mixta “Costa </a:t>
            </a:r>
            <a:r>
              <a:rPr lang="es-EC" sz="2400" dirty="0">
                <a:solidFill>
                  <a:schemeClr val="bg1">
                    <a:lumMod val="75000"/>
                    <a:lumOff val="25000"/>
                  </a:schemeClr>
                </a:solidFill>
              </a:rPr>
              <a:t>Rica” de </a:t>
            </a:r>
            <a:r>
              <a:rPr lang="es-EC" sz="2400" dirty="0" smtClean="0">
                <a:solidFill>
                  <a:schemeClr val="bg1">
                    <a:lumMod val="75000"/>
                    <a:lumOff val="25000"/>
                  </a:schemeClr>
                </a:solidFill>
              </a:rPr>
              <a:t>la Parroquia de </a:t>
            </a:r>
            <a:r>
              <a:rPr lang="es-EC" sz="2400" dirty="0" err="1" smtClean="0">
                <a:solidFill>
                  <a:schemeClr val="bg1">
                    <a:lumMod val="75000"/>
                    <a:lumOff val="25000"/>
                  </a:schemeClr>
                </a:solidFill>
              </a:rPr>
              <a:t>Nayón</a:t>
            </a:r>
            <a:r>
              <a:rPr lang="es-EC" sz="2400" dirty="0" smtClean="0">
                <a:solidFill>
                  <a:schemeClr val="bg1">
                    <a:lumMod val="75000"/>
                    <a:lumOff val="25000"/>
                  </a:schemeClr>
                </a:solidFill>
              </a:rPr>
              <a:t>, para mejorar el estilo de vida a través del programa recreativo.</a:t>
            </a:r>
            <a:endParaRPr lang="es-EC" sz="2400" dirty="0">
              <a:solidFill>
                <a:schemeClr val="bg1">
                  <a:lumMod val="75000"/>
                  <a:lumOff val="25000"/>
                </a:schemeClr>
              </a:solidFill>
            </a:endParaRPr>
          </a:p>
        </p:txBody>
      </p:sp>
      <p:pic>
        <p:nvPicPr>
          <p:cNvPr id="296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8013" y="116632"/>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Flecha curvada hacia la derecha"/>
          <p:cNvSpPr/>
          <p:nvPr/>
        </p:nvSpPr>
        <p:spPr>
          <a:xfrm rot="20376295">
            <a:off x="323528" y="3688373"/>
            <a:ext cx="1224136" cy="1296144"/>
          </a:xfrm>
          <a:prstGeom prst="curvedRightArrow">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solidFill>
                <a:srgbClr val="FF0000"/>
              </a:solidFill>
              <a:latin typeface="Century Gothic" pitchFamily="34" charset="0"/>
            </a:endParaRPr>
          </a:p>
        </p:txBody>
      </p:sp>
      <p:pic>
        <p:nvPicPr>
          <p:cNvPr id="9" name="8 Imagen" descr="https://encrypted-tbn3.gstatic.com/images?q=tbn:ANd9GcRsPnvPWA-TgdtApmkm5mNmSLTKlCCbuvPTqehVL9RWNySVBi--xQ"/>
          <p:cNvPicPr/>
          <p:nvPr/>
        </p:nvPicPr>
        <p:blipFill>
          <a:blip r:embed="rId4">
            <a:extLst>
              <a:ext uri="{28A0092B-C50C-407E-A947-70E740481C1C}">
                <a14:useLocalDpi xmlns:a14="http://schemas.microsoft.com/office/drawing/2010/main" val="0"/>
              </a:ext>
            </a:extLst>
          </a:blip>
          <a:srcRect/>
          <a:stretch>
            <a:fillRect/>
          </a:stretch>
        </p:blipFill>
        <p:spPr bwMode="auto">
          <a:xfrm>
            <a:off x="107504" y="130969"/>
            <a:ext cx="936104" cy="993776"/>
          </a:xfrm>
          <a:prstGeom prst="rect">
            <a:avLst/>
          </a:prstGeom>
          <a:noFill/>
          <a:ln>
            <a:noFill/>
          </a:ln>
        </p:spPr>
      </p:pic>
    </p:spTree>
    <p:extLst>
      <p:ext uri="{BB962C8B-B14F-4D97-AF65-F5344CB8AC3E}">
        <p14:creationId xmlns:p14="http://schemas.microsoft.com/office/powerpoint/2010/main" val="304477278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47664" y="344269"/>
            <a:ext cx="6268949" cy="492443"/>
          </a:xfrm>
          <a:prstGeom prst="rect">
            <a:avLst/>
          </a:prstGeom>
          <a:noFill/>
        </p:spPr>
        <p:txBody>
          <a:bodyPr wrap="square" lIns="91440" tIns="45720" rIns="91440" bIns="45720">
            <a:spAutoFit/>
          </a:bodyPr>
          <a:lstStyle/>
          <a:p>
            <a:pPr algn="ctr"/>
            <a:r>
              <a:rPr lang="es-ES" sz="2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Century Gothic" pitchFamily="34" charset="0"/>
              </a:rPr>
              <a:t>PROPUESTA PROGRAMA RECREATIVO</a:t>
            </a:r>
          </a:p>
        </p:txBody>
      </p:sp>
      <p:pic>
        <p:nvPicPr>
          <p:cNvPr id="307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0021" y="116632"/>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24136"/>
            <a:ext cx="9073008" cy="558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descr="https://encrypted-tbn3.gstatic.com/images?q=tbn:ANd9GcRsPnvPWA-TgdtApmkm5mNmSLTKlCCbuvPTqehVL9RWNySVBi--xQ"/>
          <p:cNvPicPr/>
          <p:nvPr/>
        </p:nvPicPr>
        <p:blipFill>
          <a:blip r:embed="rId4">
            <a:extLst>
              <a:ext uri="{28A0092B-C50C-407E-A947-70E740481C1C}">
                <a14:useLocalDpi xmlns:a14="http://schemas.microsoft.com/office/drawing/2010/main" val="0"/>
              </a:ext>
            </a:extLst>
          </a:blip>
          <a:srcRect/>
          <a:stretch>
            <a:fillRect/>
          </a:stretch>
        </p:blipFill>
        <p:spPr bwMode="auto">
          <a:xfrm>
            <a:off x="107504" y="130969"/>
            <a:ext cx="936104" cy="993776"/>
          </a:xfrm>
          <a:prstGeom prst="rect">
            <a:avLst/>
          </a:prstGeom>
          <a:noFill/>
          <a:ln>
            <a:noFill/>
          </a:ln>
        </p:spPr>
      </p:pic>
    </p:spTree>
    <p:extLst>
      <p:ext uri="{BB962C8B-B14F-4D97-AF65-F5344CB8AC3E}">
        <p14:creationId xmlns:p14="http://schemas.microsoft.com/office/powerpoint/2010/main" val="8028937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2000"/>
                                        <p:tgtEl>
                                          <p:spTgt spid="1028"/>
                                        </p:tgtEl>
                                      </p:cBhvr>
                                    </p:animEffect>
                                    <p:anim calcmode="lin" valueType="num">
                                      <p:cBhvr>
                                        <p:cTn id="8" dur="2000" fill="hold"/>
                                        <p:tgtEl>
                                          <p:spTgt spid="1028"/>
                                        </p:tgtEl>
                                        <p:attrNameLst>
                                          <p:attrName>ppt_w</p:attrName>
                                        </p:attrNameLst>
                                      </p:cBhvr>
                                      <p:tavLst>
                                        <p:tav tm="0" fmla="#ppt_w*sin(2.5*pi*$)">
                                          <p:val>
                                            <p:fltVal val="0"/>
                                          </p:val>
                                        </p:tav>
                                        <p:tav tm="100000">
                                          <p:val>
                                            <p:fltVal val="1"/>
                                          </p:val>
                                        </p:tav>
                                      </p:tavLst>
                                    </p:anim>
                                    <p:anim calcmode="lin" valueType="num">
                                      <p:cBhvr>
                                        <p:cTn id="9" dur="2000" fill="hold"/>
                                        <p:tgtEl>
                                          <p:spTgt spid="10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278160"/>
            <a:ext cx="1008112"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2 Tabla"/>
          <p:cNvGraphicFramePr>
            <a:graphicFrameLocks noGrp="1"/>
          </p:cNvGraphicFramePr>
          <p:nvPr>
            <p:extLst>
              <p:ext uri="{D42A27DB-BD31-4B8C-83A1-F6EECF244321}">
                <p14:modId xmlns:p14="http://schemas.microsoft.com/office/powerpoint/2010/main" val="831763153"/>
              </p:ext>
            </p:extLst>
          </p:nvPr>
        </p:nvGraphicFramePr>
        <p:xfrm>
          <a:off x="27037" y="1628800"/>
          <a:ext cx="9081467" cy="5201031"/>
        </p:xfrm>
        <a:graphic>
          <a:graphicData uri="http://schemas.openxmlformats.org/drawingml/2006/table">
            <a:tbl>
              <a:tblPr>
                <a:tableStyleId>{5C22544A-7EE6-4342-B048-85BDC9FD1C3A}</a:tableStyleId>
              </a:tblPr>
              <a:tblGrid>
                <a:gridCol w="584523"/>
                <a:gridCol w="1008112"/>
                <a:gridCol w="3096344"/>
                <a:gridCol w="648072"/>
                <a:gridCol w="1880960"/>
                <a:gridCol w="809334"/>
                <a:gridCol w="1054122"/>
              </a:tblGrid>
              <a:tr h="142851">
                <a:tc>
                  <a:txBody>
                    <a:bodyPr/>
                    <a:lstStyle/>
                    <a:p>
                      <a:pPr algn="ctr">
                        <a:lnSpc>
                          <a:spcPct val="115000"/>
                        </a:lnSpc>
                        <a:spcAft>
                          <a:spcPts val="300"/>
                        </a:spcAft>
                      </a:pPr>
                      <a:r>
                        <a:rPr lang="es-ES" sz="850" b="1" dirty="0">
                          <a:effectLst/>
                        </a:rPr>
                        <a:t>FASES</a:t>
                      </a:r>
                      <a:endParaRPr lang="es-EC" sz="850" b="1" dirty="0">
                        <a:effectLst/>
                        <a:latin typeface="Cambria"/>
                        <a:ea typeface="Times New Roman"/>
                        <a:cs typeface="Times New Roman"/>
                      </a:endParaRPr>
                    </a:p>
                  </a:txBody>
                  <a:tcPr marL="39839" marR="39839" marT="0" marB="0" anchor="ctr"/>
                </a:tc>
                <a:tc>
                  <a:txBody>
                    <a:bodyPr/>
                    <a:lstStyle/>
                    <a:p>
                      <a:pPr algn="ctr">
                        <a:lnSpc>
                          <a:spcPct val="115000"/>
                        </a:lnSpc>
                        <a:spcAft>
                          <a:spcPts val="300"/>
                        </a:spcAft>
                      </a:pPr>
                      <a:r>
                        <a:rPr lang="es-ES" sz="850" b="1" dirty="0">
                          <a:effectLst/>
                        </a:rPr>
                        <a:t>CONTENIDOS</a:t>
                      </a:r>
                      <a:endParaRPr lang="es-EC" sz="850" b="1" dirty="0">
                        <a:effectLst/>
                        <a:latin typeface="Cambria"/>
                        <a:ea typeface="Times New Roman"/>
                        <a:cs typeface="Times New Roman"/>
                      </a:endParaRPr>
                    </a:p>
                  </a:txBody>
                  <a:tcPr marL="39839" marR="39839" marT="0" marB="0"/>
                </a:tc>
                <a:tc>
                  <a:txBody>
                    <a:bodyPr/>
                    <a:lstStyle/>
                    <a:p>
                      <a:pPr algn="ctr">
                        <a:lnSpc>
                          <a:spcPct val="115000"/>
                        </a:lnSpc>
                        <a:spcAft>
                          <a:spcPts val="300"/>
                        </a:spcAft>
                      </a:pPr>
                      <a:r>
                        <a:rPr lang="es-ES" sz="850" b="1" dirty="0">
                          <a:effectLst/>
                        </a:rPr>
                        <a:t>ACTIVIDADES</a:t>
                      </a:r>
                      <a:endParaRPr lang="es-EC" sz="850" b="1" dirty="0">
                        <a:effectLst/>
                        <a:latin typeface="Cambria"/>
                        <a:ea typeface="Times New Roman"/>
                        <a:cs typeface="Times New Roman"/>
                      </a:endParaRPr>
                    </a:p>
                  </a:txBody>
                  <a:tcPr marL="39839" marR="39839" marT="0" marB="0"/>
                </a:tc>
                <a:tc>
                  <a:txBody>
                    <a:bodyPr/>
                    <a:lstStyle/>
                    <a:p>
                      <a:pPr algn="ctr">
                        <a:lnSpc>
                          <a:spcPct val="115000"/>
                        </a:lnSpc>
                        <a:spcAft>
                          <a:spcPts val="300"/>
                        </a:spcAft>
                      </a:pPr>
                      <a:r>
                        <a:rPr lang="es-ES" sz="850" b="1" dirty="0">
                          <a:effectLst/>
                        </a:rPr>
                        <a:t>TIEMPO</a:t>
                      </a:r>
                      <a:endParaRPr lang="es-EC" sz="850" b="1" dirty="0">
                        <a:effectLst/>
                        <a:latin typeface="Cambria"/>
                        <a:ea typeface="Times New Roman"/>
                        <a:cs typeface="Times New Roman"/>
                      </a:endParaRPr>
                    </a:p>
                  </a:txBody>
                  <a:tcPr marL="39839" marR="39839" marT="0" marB="0"/>
                </a:tc>
                <a:tc>
                  <a:txBody>
                    <a:bodyPr/>
                    <a:lstStyle/>
                    <a:p>
                      <a:pPr algn="ctr">
                        <a:lnSpc>
                          <a:spcPct val="115000"/>
                        </a:lnSpc>
                        <a:spcAft>
                          <a:spcPts val="300"/>
                        </a:spcAft>
                      </a:pPr>
                      <a:r>
                        <a:rPr lang="es-ES" sz="850" b="1" dirty="0">
                          <a:effectLst/>
                        </a:rPr>
                        <a:t>ESTRATEGIAS METODOLOGICAS</a:t>
                      </a:r>
                      <a:endParaRPr lang="es-EC" sz="850" b="1" dirty="0">
                        <a:effectLst/>
                        <a:latin typeface="Cambria"/>
                        <a:ea typeface="Times New Roman"/>
                        <a:cs typeface="Times New Roman"/>
                      </a:endParaRPr>
                    </a:p>
                  </a:txBody>
                  <a:tcPr marL="39839" marR="39839" marT="0" marB="0"/>
                </a:tc>
                <a:tc>
                  <a:txBody>
                    <a:bodyPr/>
                    <a:lstStyle/>
                    <a:p>
                      <a:pPr algn="ctr">
                        <a:lnSpc>
                          <a:spcPct val="115000"/>
                        </a:lnSpc>
                        <a:spcAft>
                          <a:spcPts val="300"/>
                        </a:spcAft>
                      </a:pPr>
                      <a:r>
                        <a:rPr lang="es-ES" sz="850" b="1" dirty="0">
                          <a:effectLst/>
                        </a:rPr>
                        <a:t>RECURSOS</a:t>
                      </a:r>
                      <a:endParaRPr lang="es-EC" sz="850" b="1" dirty="0">
                        <a:effectLst/>
                        <a:latin typeface="Cambria"/>
                        <a:ea typeface="Times New Roman"/>
                        <a:cs typeface="Times New Roman"/>
                      </a:endParaRPr>
                    </a:p>
                  </a:txBody>
                  <a:tcPr marL="39839" marR="39839" marT="0" marB="0"/>
                </a:tc>
                <a:tc>
                  <a:txBody>
                    <a:bodyPr/>
                    <a:lstStyle/>
                    <a:p>
                      <a:pPr algn="ctr">
                        <a:lnSpc>
                          <a:spcPct val="115000"/>
                        </a:lnSpc>
                        <a:spcAft>
                          <a:spcPts val="300"/>
                        </a:spcAft>
                      </a:pPr>
                      <a:r>
                        <a:rPr lang="es-ES" sz="850" b="1" dirty="0">
                          <a:effectLst/>
                        </a:rPr>
                        <a:t>EVALUACIÓN</a:t>
                      </a:r>
                      <a:endParaRPr lang="es-EC" sz="850" b="1" dirty="0">
                        <a:effectLst/>
                        <a:latin typeface="Cambria"/>
                        <a:ea typeface="Times New Roman"/>
                        <a:cs typeface="Times New Roman"/>
                      </a:endParaRPr>
                    </a:p>
                  </a:txBody>
                  <a:tcPr marL="39839" marR="39839" marT="0" marB="0"/>
                </a:tc>
              </a:tr>
              <a:tr h="4097726">
                <a:tc>
                  <a:txBody>
                    <a:bodyPr/>
                    <a:lstStyle/>
                    <a:p>
                      <a:pPr>
                        <a:lnSpc>
                          <a:spcPct val="150000"/>
                        </a:lnSpc>
                        <a:spcAft>
                          <a:spcPts val="0"/>
                        </a:spcAft>
                      </a:pPr>
                      <a:r>
                        <a:rPr lang="es-ES" sz="850" dirty="0">
                          <a:effectLst/>
                        </a:rPr>
                        <a:t> </a:t>
                      </a:r>
                      <a:endParaRPr lang="es-EC" sz="850" dirty="0">
                        <a:effectLst/>
                      </a:endParaRPr>
                    </a:p>
                    <a:p>
                      <a:pPr>
                        <a:lnSpc>
                          <a:spcPct val="150000"/>
                        </a:lnSpc>
                        <a:spcAft>
                          <a:spcPts val="0"/>
                        </a:spcAft>
                      </a:pPr>
                      <a:r>
                        <a:rPr lang="es-ES" sz="850" dirty="0">
                          <a:effectLst/>
                        </a:rPr>
                        <a:t> </a:t>
                      </a:r>
                      <a:endParaRPr lang="es-EC" sz="850" dirty="0">
                        <a:effectLst/>
                      </a:endParaRPr>
                    </a:p>
                    <a:p>
                      <a:pPr>
                        <a:lnSpc>
                          <a:spcPct val="200000"/>
                        </a:lnSpc>
                        <a:spcAft>
                          <a:spcPts val="0"/>
                        </a:spcAft>
                      </a:pPr>
                      <a:r>
                        <a:rPr lang="es-ES" sz="850" dirty="0">
                          <a:effectLst/>
                        </a:rPr>
                        <a:t>   </a:t>
                      </a:r>
                      <a:r>
                        <a:rPr lang="es-ES" sz="850" b="1" dirty="0">
                          <a:effectLst/>
                        </a:rPr>
                        <a:t>Inicial</a:t>
                      </a:r>
                      <a:endParaRPr lang="es-EC" sz="850" b="1" dirty="0">
                        <a:effectLst/>
                      </a:endParaRPr>
                    </a:p>
                    <a:p>
                      <a:pPr>
                        <a:lnSpc>
                          <a:spcPct val="200000"/>
                        </a:lnSpc>
                        <a:spcAft>
                          <a:spcPts val="0"/>
                        </a:spcAft>
                      </a:pPr>
                      <a:r>
                        <a:rPr lang="es-ES" sz="850" b="1" dirty="0">
                          <a:effectLst/>
                        </a:rPr>
                        <a:t>  </a:t>
                      </a:r>
                      <a:endParaRPr lang="es-EC" sz="850" b="1" dirty="0">
                        <a:effectLst/>
                      </a:endParaRPr>
                    </a:p>
                    <a:p>
                      <a:pPr>
                        <a:lnSpc>
                          <a:spcPct val="200000"/>
                        </a:lnSpc>
                        <a:spcAft>
                          <a:spcPts val="0"/>
                        </a:spcAft>
                      </a:pPr>
                      <a:r>
                        <a:rPr lang="es-ES" sz="850" b="1" dirty="0">
                          <a:effectLst/>
                        </a:rPr>
                        <a:t>   </a:t>
                      </a:r>
                      <a:endParaRPr lang="es-EC" sz="850" b="1" dirty="0">
                        <a:effectLst/>
                      </a:endParaRPr>
                    </a:p>
                    <a:p>
                      <a:pPr>
                        <a:lnSpc>
                          <a:spcPct val="200000"/>
                        </a:lnSpc>
                        <a:spcAft>
                          <a:spcPts val="0"/>
                        </a:spcAft>
                      </a:pPr>
                      <a:r>
                        <a:rPr lang="es-ES" sz="850" b="1" dirty="0">
                          <a:effectLst/>
                        </a:rPr>
                        <a:t> </a:t>
                      </a:r>
                      <a:endParaRPr lang="es-EC" sz="850" b="1" dirty="0">
                        <a:effectLst/>
                      </a:endParaRPr>
                    </a:p>
                    <a:p>
                      <a:pPr>
                        <a:lnSpc>
                          <a:spcPct val="200000"/>
                        </a:lnSpc>
                        <a:spcAft>
                          <a:spcPts val="0"/>
                        </a:spcAft>
                      </a:pPr>
                      <a:r>
                        <a:rPr lang="es-ES" sz="850" b="1" dirty="0">
                          <a:effectLst/>
                        </a:rPr>
                        <a:t>            </a:t>
                      </a:r>
                      <a:endParaRPr lang="es-EC" sz="850" b="1" dirty="0">
                        <a:effectLst/>
                      </a:endParaRPr>
                    </a:p>
                    <a:p>
                      <a:pPr>
                        <a:lnSpc>
                          <a:spcPct val="200000"/>
                        </a:lnSpc>
                        <a:spcAft>
                          <a:spcPts val="0"/>
                        </a:spcAft>
                      </a:pPr>
                      <a:r>
                        <a:rPr lang="es-ES" sz="850" b="1" dirty="0">
                          <a:effectLst/>
                        </a:rPr>
                        <a:t>  </a:t>
                      </a:r>
                      <a:endParaRPr lang="es-EC" sz="850" b="1" dirty="0">
                        <a:effectLst/>
                      </a:endParaRPr>
                    </a:p>
                    <a:p>
                      <a:pPr>
                        <a:lnSpc>
                          <a:spcPct val="200000"/>
                        </a:lnSpc>
                        <a:spcAft>
                          <a:spcPts val="0"/>
                        </a:spcAft>
                      </a:pPr>
                      <a:r>
                        <a:rPr lang="es-ES" sz="850" b="1" dirty="0">
                          <a:effectLst/>
                        </a:rPr>
                        <a:t> </a:t>
                      </a:r>
                      <a:endParaRPr lang="es-EC" sz="850" b="1" dirty="0">
                        <a:effectLst/>
                      </a:endParaRPr>
                    </a:p>
                    <a:p>
                      <a:pPr>
                        <a:lnSpc>
                          <a:spcPct val="200000"/>
                        </a:lnSpc>
                        <a:spcAft>
                          <a:spcPts val="0"/>
                        </a:spcAft>
                      </a:pPr>
                      <a:r>
                        <a:rPr lang="es-ES" sz="850" b="1" dirty="0">
                          <a:effectLst/>
                        </a:rPr>
                        <a:t> </a:t>
                      </a:r>
                      <a:endParaRPr lang="es-EC" sz="850" b="1" dirty="0">
                        <a:effectLst/>
                      </a:endParaRPr>
                    </a:p>
                    <a:p>
                      <a:pPr>
                        <a:lnSpc>
                          <a:spcPct val="200000"/>
                        </a:lnSpc>
                        <a:spcAft>
                          <a:spcPts val="0"/>
                        </a:spcAft>
                      </a:pPr>
                      <a:r>
                        <a:rPr lang="es-ES" sz="850" b="1" dirty="0">
                          <a:effectLst/>
                        </a:rPr>
                        <a:t>Principal</a:t>
                      </a:r>
                      <a:endParaRPr lang="es-EC" sz="850" b="1" dirty="0">
                        <a:effectLst/>
                      </a:endParaRPr>
                    </a:p>
                    <a:p>
                      <a:pPr>
                        <a:lnSpc>
                          <a:spcPct val="200000"/>
                        </a:lnSpc>
                        <a:spcAft>
                          <a:spcPts val="0"/>
                        </a:spcAft>
                      </a:pPr>
                      <a:r>
                        <a:rPr lang="es-ES" sz="850" b="1" dirty="0">
                          <a:effectLst/>
                        </a:rPr>
                        <a:t>   </a:t>
                      </a:r>
                      <a:endParaRPr lang="es-EC" sz="850" b="1" dirty="0">
                        <a:effectLst/>
                      </a:endParaRPr>
                    </a:p>
                    <a:p>
                      <a:pPr>
                        <a:lnSpc>
                          <a:spcPct val="200000"/>
                        </a:lnSpc>
                        <a:spcAft>
                          <a:spcPts val="0"/>
                        </a:spcAft>
                      </a:pPr>
                      <a:r>
                        <a:rPr lang="es-ES" sz="850" b="1" dirty="0">
                          <a:effectLst/>
                        </a:rPr>
                        <a:t> </a:t>
                      </a:r>
                      <a:endParaRPr lang="es-EC" sz="850" b="1" dirty="0">
                        <a:effectLst/>
                      </a:endParaRPr>
                    </a:p>
                    <a:p>
                      <a:pPr>
                        <a:lnSpc>
                          <a:spcPct val="200000"/>
                        </a:lnSpc>
                        <a:spcAft>
                          <a:spcPts val="0"/>
                        </a:spcAft>
                      </a:pPr>
                      <a:r>
                        <a:rPr lang="es-ES" sz="850" b="1" dirty="0">
                          <a:effectLst/>
                        </a:rPr>
                        <a:t> </a:t>
                      </a:r>
                      <a:endParaRPr lang="es-EC" sz="850" b="1" dirty="0">
                        <a:effectLst/>
                      </a:endParaRPr>
                    </a:p>
                    <a:p>
                      <a:pPr>
                        <a:lnSpc>
                          <a:spcPct val="200000"/>
                        </a:lnSpc>
                        <a:spcAft>
                          <a:spcPts val="0"/>
                        </a:spcAft>
                      </a:pPr>
                      <a:r>
                        <a:rPr lang="es-ES" sz="850" b="1" dirty="0">
                          <a:effectLst/>
                        </a:rPr>
                        <a:t> </a:t>
                      </a:r>
                      <a:endParaRPr lang="es-EC" sz="850" b="1" dirty="0">
                        <a:effectLst/>
                      </a:endParaRPr>
                    </a:p>
                    <a:p>
                      <a:pPr>
                        <a:lnSpc>
                          <a:spcPct val="200000"/>
                        </a:lnSpc>
                        <a:spcAft>
                          <a:spcPts val="0"/>
                        </a:spcAft>
                      </a:pPr>
                      <a:r>
                        <a:rPr lang="es-ES" sz="850" b="1" dirty="0">
                          <a:effectLst/>
                        </a:rPr>
                        <a:t> </a:t>
                      </a:r>
                      <a:endParaRPr lang="es-EC" sz="850" b="1" dirty="0">
                        <a:effectLst/>
                      </a:endParaRPr>
                    </a:p>
                    <a:p>
                      <a:pPr>
                        <a:lnSpc>
                          <a:spcPct val="115000"/>
                        </a:lnSpc>
                        <a:spcAft>
                          <a:spcPts val="0"/>
                        </a:spcAft>
                      </a:pPr>
                      <a:r>
                        <a:rPr lang="es-ES" sz="850" b="1" dirty="0">
                          <a:effectLst/>
                        </a:rPr>
                        <a:t>    </a:t>
                      </a:r>
                      <a:r>
                        <a:rPr lang="es-ES" sz="850" b="1" dirty="0" smtClean="0">
                          <a:effectLst/>
                        </a:rPr>
                        <a:t>   </a:t>
                      </a:r>
                    </a:p>
                    <a:p>
                      <a:pPr>
                        <a:lnSpc>
                          <a:spcPct val="115000"/>
                        </a:lnSpc>
                        <a:spcAft>
                          <a:spcPts val="0"/>
                        </a:spcAft>
                      </a:pPr>
                      <a:endParaRPr lang="es-ES" sz="850" b="1" dirty="0" smtClean="0">
                        <a:effectLst/>
                      </a:endParaRPr>
                    </a:p>
                    <a:p>
                      <a:pPr>
                        <a:lnSpc>
                          <a:spcPct val="115000"/>
                        </a:lnSpc>
                        <a:spcAft>
                          <a:spcPts val="0"/>
                        </a:spcAft>
                      </a:pPr>
                      <a:r>
                        <a:rPr lang="es-ES" sz="850" b="1" dirty="0" smtClean="0">
                          <a:effectLst/>
                        </a:rPr>
                        <a:t>  </a:t>
                      </a:r>
                      <a:endParaRPr lang="es-EC" sz="850" b="1" dirty="0">
                        <a:effectLst/>
                      </a:endParaRPr>
                    </a:p>
                    <a:p>
                      <a:pPr>
                        <a:lnSpc>
                          <a:spcPct val="200000"/>
                        </a:lnSpc>
                        <a:spcAft>
                          <a:spcPts val="0"/>
                        </a:spcAft>
                      </a:pPr>
                      <a:r>
                        <a:rPr lang="es-ES" sz="850" b="1" dirty="0">
                          <a:effectLst/>
                        </a:rPr>
                        <a:t> </a:t>
                      </a:r>
                      <a:r>
                        <a:rPr lang="es-ES" sz="850" b="1" dirty="0" smtClean="0">
                          <a:effectLst/>
                        </a:rPr>
                        <a:t> </a:t>
                      </a:r>
                      <a:r>
                        <a:rPr lang="es-ES" sz="850" b="1" dirty="0">
                          <a:effectLst/>
                        </a:rPr>
                        <a:t>Final  </a:t>
                      </a:r>
                      <a:endParaRPr lang="es-EC" sz="850" b="1" dirty="0">
                        <a:effectLst/>
                      </a:endParaRPr>
                    </a:p>
                    <a:p>
                      <a:pPr>
                        <a:lnSpc>
                          <a:spcPct val="115000"/>
                        </a:lnSpc>
                        <a:spcAft>
                          <a:spcPts val="0"/>
                        </a:spcAft>
                      </a:pPr>
                      <a:r>
                        <a:rPr lang="es-ES" sz="850" b="1" dirty="0">
                          <a:effectLst/>
                        </a:rPr>
                        <a:t> </a:t>
                      </a:r>
                      <a:endParaRPr lang="es-EC" sz="850" b="1" dirty="0">
                        <a:effectLst/>
                        <a:latin typeface="Times New Roman"/>
                        <a:ea typeface="Times New Roman"/>
                      </a:endParaRPr>
                    </a:p>
                  </a:txBody>
                  <a:tcPr marL="39839" marR="39839" marT="0" marB="0"/>
                </a:tc>
                <a:tc>
                  <a:txBody>
                    <a:bodyPr/>
                    <a:lstStyle/>
                    <a:p>
                      <a:pPr algn="just">
                        <a:lnSpc>
                          <a:spcPct val="150000"/>
                        </a:lnSpc>
                        <a:spcAft>
                          <a:spcPts val="0"/>
                        </a:spcAft>
                      </a:pPr>
                      <a:r>
                        <a:rPr lang="es-ES" sz="850" dirty="0">
                          <a:effectLst/>
                        </a:rPr>
                        <a:t> </a:t>
                      </a:r>
                      <a:endParaRPr lang="es-EC" sz="850" dirty="0">
                        <a:effectLst/>
                      </a:endParaRPr>
                    </a:p>
                    <a:p>
                      <a:pPr algn="just">
                        <a:lnSpc>
                          <a:spcPct val="150000"/>
                        </a:lnSpc>
                        <a:spcAft>
                          <a:spcPts val="0"/>
                        </a:spcAft>
                      </a:pPr>
                      <a:r>
                        <a:rPr lang="es-ES" sz="850" dirty="0">
                          <a:effectLst/>
                        </a:rPr>
                        <a:t> </a:t>
                      </a:r>
                      <a:endParaRPr lang="es-EC" sz="850" dirty="0">
                        <a:effectLst/>
                      </a:endParaRPr>
                    </a:p>
                    <a:p>
                      <a:pPr algn="just">
                        <a:lnSpc>
                          <a:spcPct val="150000"/>
                        </a:lnSpc>
                        <a:spcAft>
                          <a:spcPts val="1200"/>
                        </a:spcAft>
                      </a:pPr>
                      <a:r>
                        <a:rPr lang="es-ES" sz="850" dirty="0">
                          <a:effectLst/>
                        </a:rPr>
                        <a:t>Dinámica de presentación</a:t>
                      </a:r>
                      <a:endParaRPr lang="es-EC" sz="850" dirty="0">
                        <a:effectLst/>
                      </a:endParaRPr>
                    </a:p>
                    <a:p>
                      <a:pPr algn="just">
                        <a:lnSpc>
                          <a:spcPct val="150000"/>
                        </a:lnSpc>
                        <a:spcAft>
                          <a:spcPts val="1200"/>
                        </a:spcAft>
                      </a:pPr>
                      <a:r>
                        <a:rPr lang="es-ES" sz="850" dirty="0">
                          <a:effectLst/>
                        </a:rPr>
                        <a:t> </a:t>
                      </a:r>
                      <a:endParaRPr lang="es-EC" sz="850" dirty="0">
                        <a:effectLst/>
                      </a:endParaRPr>
                    </a:p>
                    <a:p>
                      <a:pPr algn="just">
                        <a:lnSpc>
                          <a:spcPct val="150000"/>
                        </a:lnSpc>
                        <a:spcAft>
                          <a:spcPts val="0"/>
                        </a:spcAft>
                      </a:pPr>
                      <a:r>
                        <a:rPr lang="es-ES" sz="850" b="1" dirty="0">
                          <a:effectLst/>
                        </a:rPr>
                        <a:t>Destreza Motriz Básica</a:t>
                      </a:r>
                      <a:endParaRPr lang="es-EC" sz="850" b="1" dirty="0">
                        <a:effectLst/>
                      </a:endParaRPr>
                    </a:p>
                    <a:p>
                      <a:pPr marL="0" indent="0" algn="just">
                        <a:lnSpc>
                          <a:spcPct val="200000"/>
                        </a:lnSpc>
                        <a:spcAft>
                          <a:spcPts val="0"/>
                        </a:spcAft>
                        <a:buFontTx/>
                        <a:buNone/>
                      </a:pPr>
                      <a:r>
                        <a:rPr lang="es-ES" sz="850" dirty="0" smtClean="0">
                          <a:effectLst/>
                        </a:rPr>
                        <a:t>- Correr</a:t>
                      </a:r>
                      <a:endParaRPr lang="es-EC" sz="850" dirty="0" smtClean="0">
                        <a:effectLst/>
                      </a:endParaRPr>
                    </a:p>
                    <a:p>
                      <a:pPr marL="171450" indent="-171450" algn="just">
                        <a:lnSpc>
                          <a:spcPct val="200000"/>
                        </a:lnSpc>
                        <a:spcAft>
                          <a:spcPts val="0"/>
                        </a:spcAft>
                        <a:buFontTx/>
                        <a:buChar char="-"/>
                      </a:pPr>
                      <a:endParaRPr lang="es-EC" sz="850" dirty="0">
                        <a:effectLst/>
                      </a:endParaRPr>
                    </a:p>
                    <a:p>
                      <a:pPr algn="just">
                        <a:lnSpc>
                          <a:spcPct val="150000"/>
                        </a:lnSpc>
                        <a:spcAft>
                          <a:spcPts val="0"/>
                        </a:spcAft>
                      </a:pPr>
                      <a:r>
                        <a:rPr lang="es-ES" sz="850" b="1" dirty="0">
                          <a:effectLst/>
                        </a:rPr>
                        <a:t>Físico </a:t>
                      </a:r>
                      <a:r>
                        <a:rPr lang="es-ES" sz="850" b="1" dirty="0" smtClean="0">
                          <a:effectLst/>
                        </a:rPr>
                        <a:t>Deportiva</a:t>
                      </a:r>
                    </a:p>
                    <a:p>
                      <a:pPr algn="just">
                        <a:lnSpc>
                          <a:spcPct val="100000"/>
                        </a:lnSpc>
                        <a:spcAft>
                          <a:spcPts val="0"/>
                        </a:spcAft>
                      </a:pPr>
                      <a:endParaRPr lang="es-EC" sz="850" b="1" dirty="0">
                        <a:effectLst/>
                      </a:endParaRPr>
                    </a:p>
                    <a:p>
                      <a:pPr marL="0" indent="0" algn="l">
                        <a:lnSpc>
                          <a:spcPct val="100000"/>
                        </a:lnSpc>
                        <a:spcAft>
                          <a:spcPts val="0"/>
                        </a:spcAft>
                        <a:buFontTx/>
                        <a:buNone/>
                      </a:pPr>
                      <a:r>
                        <a:rPr lang="es-ES" sz="850" dirty="0" smtClean="0">
                          <a:effectLst/>
                        </a:rPr>
                        <a:t>- Carrera de</a:t>
                      </a:r>
                      <a:r>
                        <a:rPr lang="es-ES" sz="850" baseline="0" dirty="0" smtClean="0">
                          <a:effectLst/>
                        </a:rPr>
                        <a:t> </a:t>
                      </a:r>
                      <a:r>
                        <a:rPr lang="es-ES" sz="850" dirty="0" smtClean="0">
                          <a:effectLst/>
                        </a:rPr>
                        <a:t>relevos.</a:t>
                      </a:r>
                    </a:p>
                    <a:p>
                      <a:pPr marL="171450" indent="-171450" algn="l">
                        <a:lnSpc>
                          <a:spcPct val="100000"/>
                        </a:lnSpc>
                        <a:spcAft>
                          <a:spcPts val="0"/>
                        </a:spcAft>
                        <a:buFontTx/>
                        <a:buChar char="-"/>
                      </a:pPr>
                      <a:endParaRPr lang="es-EC" sz="850" dirty="0">
                        <a:effectLst/>
                      </a:endParaRPr>
                    </a:p>
                    <a:p>
                      <a:pPr algn="l">
                        <a:lnSpc>
                          <a:spcPct val="115000"/>
                        </a:lnSpc>
                        <a:spcAft>
                          <a:spcPts val="0"/>
                        </a:spcAft>
                      </a:pPr>
                      <a:r>
                        <a:rPr lang="es-ES" sz="850" dirty="0">
                          <a:effectLst/>
                        </a:rPr>
                        <a:t>- Carrera de obstáculos</a:t>
                      </a:r>
                      <a:endParaRPr lang="es-EC" sz="850" dirty="0">
                        <a:effectLst/>
                      </a:endParaRPr>
                    </a:p>
                    <a:p>
                      <a:pPr>
                        <a:lnSpc>
                          <a:spcPct val="115000"/>
                        </a:lnSpc>
                        <a:spcAft>
                          <a:spcPts val="0"/>
                        </a:spcAft>
                      </a:pPr>
                      <a:r>
                        <a:rPr lang="es-ES" sz="850" dirty="0">
                          <a:effectLst/>
                        </a:rPr>
                        <a:t>  </a:t>
                      </a:r>
                      <a:endParaRPr lang="es-EC" sz="850" dirty="0">
                        <a:effectLst/>
                      </a:endParaRPr>
                    </a:p>
                    <a:p>
                      <a:pPr algn="l">
                        <a:lnSpc>
                          <a:spcPct val="115000"/>
                        </a:lnSpc>
                        <a:spcAft>
                          <a:spcPts val="0"/>
                        </a:spcAft>
                      </a:pPr>
                      <a:r>
                        <a:rPr lang="es-ES" sz="850" dirty="0">
                          <a:effectLst/>
                        </a:rPr>
                        <a:t>- Carrera de Circuito</a:t>
                      </a:r>
                      <a:endParaRPr lang="es-EC" sz="850" dirty="0">
                        <a:effectLst/>
                      </a:endParaRPr>
                    </a:p>
                    <a:p>
                      <a:pPr>
                        <a:lnSpc>
                          <a:spcPct val="115000"/>
                        </a:lnSpc>
                        <a:spcAft>
                          <a:spcPts val="0"/>
                        </a:spcAft>
                      </a:pPr>
                      <a:r>
                        <a:rPr lang="es-ES" sz="850" dirty="0">
                          <a:effectLst/>
                        </a:rPr>
                        <a:t> </a:t>
                      </a:r>
                      <a:endParaRPr lang="es-EC" sz="850" dirty="0">
                        <a:effectLst/>
                      </a:endParaRPr>
                    </a:p>
                    <a:p>
                      <a:pPr>
                        <a:lnSpc>
                          <a:spcPct val="115000"/>
                        </a:lnSpc>
                        <a:spcAft>
                          <a:spcPts val="0"/>
                        </a:spcAft>
                      </a:pPr>
                      <a:r>
                        <a:rPr lang="es-ES" sz="850" dirty="0">
                          <a:effectLst/>
                        </a:rPr>
                        <a:t> </a:t>
                      </a:r>
                      <a:endParaRPr lang="es-EC" sz="850" dirty="0">
                        <a:effectLst/>
                      </a:endParaRPr>
                    </a:p>
                    <a:p>
                      <a:pPr>
                        <a:lnSpc>
                          <a:spcPct val="115000"/>
                        </a:lnSpc>
                        <a:spcAft>
                          <a:spcPts val="0"/>
                        </a:spcAft>
                      </a:pPr>
                      <a:r>
                        <a:rPr lang="es-ES" sz="850" dirty="0">
                          <a:effectLst/>
                        </a:rPr>
                        <a:t> </a:t>
                      </a:r>
                      <a:endParaRPr lang="es-EC" sz="850" dirty="0">
                        <a:effectLst/>
                        <a:latin typeface="Times New Roman"/>
                        <a:ea typeface="Times New Roman"/>
                      </a:endParaRPr>
                    </a:p>
                  </a:txBody>
                  <a:tcPr marL="39839" marR="39839" marT="0" marB="0"/>
                </a:tc>
                <a:tc>
                  <a:txBody>
                    <a:bodyPr/>
                    <a:lstStyle/>
                    <a:p>
                      <a:pPr>
                        <a:lnSpc>
                          <a:spcPct val="150000"/>
                        </a:lnSpc>
                        <a:spcAft>
                          <a:spcPts val="0"/>
                        </a:spcAft>
                      </a:pPr>
                      <a:r>
                        <a:rPr lang="es-ES" sz="850" dirty="0">
                          <a:effectLst/>
                        </a:rPr>
                        <a:t> </a:t>
                      </a:r>
                      <a:endParaRPr lang="es-EC" sz="850" dirty="0">
                        <a:effectLst/>
                      </a:endParaRPr>
                    </a:p>
                    <a:p>
                      <a:pPr>
                        <a:lnSpc>
                          <a:spcPct val="150000"/>
                        </a:lnSpc>
                        <a:spcAft>
                          <a:spcPts val="0"/>
                        </a:spcAft>
                      </a:pPr>
                      <a:r>
                        <a:rPr lang="es-ES" sz="850" b="1" dirty="0">
                          <a:effectLst/>
                        </a:rPr>
                        <a:t>-Y si no hay oposición</a:t>
                      </a:r>
                      <a:endParaRPr lang="es-EC" sz="850" b="1" dirty="0">
                        <a:effectLst/>
                      </a:endParaRPr>
                    </a:p>
                    <a:p>
                      <a:pPr>
                        <a:lnSpc>
                          <a:spcPct val="150000"/>
                        </a:lnSpc>
                        <a:spcAft>
                          <a:spcPts val="0"/>
                        </a:spcAft>
                      </a:pPr>
                      <a:r>
                        <a:rPr lang="es-ES" sz="850" dirty="0">
                          <a:effectLst/>
                        </a:rPr>
                        <a:t>Y si tienes muchas ganas de reír, ¡</a:t>
                      </a:r>
                      <a:r>
                        <a:rPr lang="es-ES" sz="850" dirty="0" err="1">
                          <a:effectLst/>
                        </a:rPr>
                        <a:t>ja</a:t>
                      </a:r>
                      <a:r>
                        <a:rPr lang="es-ES" sz="850" dirty="0">
                          <a:effectLst/>
                        </a:rPr>
                        <a:t>! ¡</a:t>
                      </a:r>
                      <a:r>
                        <a:rPr lang="es-ES" sz="850" dirty="0" err="1">
                          <a:effectLst/>
                        </a:rPr>
                        <a:t>ja</a:t>
                      </a:r>
                      <a:r>
                        <a:rPr lang="es-ES" sz="850" dirty="0">
                          <a:effectLst/>
                        </a:rPr>
                        <a:t>!.</a:t>
                      </a:r>
                      <a:endParaRPr lang="es-EC" sz="850" dirty="0">
                        <a:effectLst/>
                      </a:endParaRPr>
                    </a:p>
                    <a:p>
                      <a:pPr>
                        <a:lnSpc>
                          <a:spcPct val="150000"/>
                        </a:lnSpc>
                        <a:spcAft>
                          <a:spcPts val="0"/>
                        </a:spcAft>
                      </a:pPr>
                      <a:r>
                        <a:rPr lang="es-ES" sz="850" dirty="0">
                          <a:effectLst/>
                        </a:rPr>
                        <a:t>Y si tienes la ocasión, y si no hay oposición, no te quedes con las ganas de </a:t>
                      </a:r>
                      <a:r>
                        <a:rPr lang="es-ES" sz="850" dirty="0" err="1">
                          <a:effectLst/>
                        </a:rPr>
                        <a:t>reir</a:t>
                      </a:r>
                      <a:r>
                        <a:rPr lang="es-ES" sz="850" dirty="0">
                          <a:effectLst/>
                        </a:rPr>
                        <a:t>, ¡</a:t>
                      </a:r>
                      <a:r>
                        <a:rPr lang="es-ES" sz="850" dirty="0" err="1">
                          <a:effectLst/>
                        </a:rPr>
                        <a:t>ja</a:t>
                      </a:r>
                      <a:r>
                        <a:rPr lang="es-ES" sz="850" dirty="0">
                          <a:effectLst/>
                        </a:rPr>
                        <a:t>! ¡</a:t>
                      </a:r>
                      <a:r>
                        <a:rPr lang="es-ES" sz="850" dirty="0" err="1">
                          <a:effectLst/>
                        </a:rPr>
                        <a:t>ja</a:t>
                      </a:r>
                      <a:r>
                        <a:rPr lang="es-ES" sz="850" dirty="0">
                          <a:effectLst/>
                        </a:rPr>
                        <a:t>!</a:t>
                      </a:r>
                      <a:endParaRPr lang="es-EC" sz="850" dirty="0">
                        <a:effectLst/>
                      </a:endParaRPr>
                    </a:p>
                    <a:p>
                      <a:pPr>
                        <a:lnSpc>
                          <a:spcPct val="150000"/>
                        </a:lnSpc>
                        <a:spcAft>
                          <a:spcPts val="0"/>
                        </a:spcAft>
                      </a:pPr>
                      <a:r>
                        <a:rPr lang="es-ES" sz="850" dirty="0">
                          <a:effectLst/>
                        </a:rPr>
                        <a:t>Se continúa remplazando la acción: cantar, aplaudir, silbar, zapatear</a:t>
                      </a:r>
                      <a:r>
                        <a:rPr lang="es-ES" sz="850" dirty="0" smtClean="0">
                          <a:effectLst/>
                        </a:rPr>
                        <a:t>.</a:t>
                      </a:r>
                      <a:endParaRPr lang="es-EC" sz="850" dirty="0">
                        <a:effectLst/>
                      </a:endParaRPr>
                    </a:p>
                    <a:p>
                      <a:pPr>
                        <a:lnSpc>
                          <a:spcPct val="150000"/>
                        </a:lnSpc>
                        <a:spcAft>
                          <a:spcPts val="0"/>
                        </a:spcAft>
                      </a:pPr>
                      <a:r>
                        <a:rPr lang="es-ES" sz="850" b="1" dirty="0">
                          <a:effectLst/>
                        </a:rPr>
                        <a:t>Carrera de relevos</a:t>
                      </a:r>
                      <a:r>
                        <a:rPr lang="es-ES" sz="850" dirty="0">
                          <a:effectLst/>
                        </a:rPr>
                        <a:t>: </a:t>
                      </a:r>
                      <a:endParaRPr lang="es-EC" sz="850" dirty="0">
                        <a:effectLst/>
                      </a:endParaRPr>
                    </a:p>
                    <a:p>
                      <a:pPr algn="just">
                        <a:lnSpc>
                          <a:spcPct val="150000"/>
                        </a:lnSpc>
                        <a:spcAft>
                          <a:spcPts val="0"/>
                        </a:spcAft>
                      </a:pPr>
                      <a:r>
                        <a:rPr lang="es-ES" sz="850" dirty="0">
                          <a:effectLst/>
                        </a:rPr>
                        <a:t>Sobre un recorrido en forma cuadrada. Se coloca un miembro en cada equipo en cada uno de los vértices. Consiste en una carrera de relevos, haciendo el recorrido y llegando al punto de partida en el menor tiempo posible.</a:t>
                      </a:r>
                      <a:endParaRPr lang="es-EC" sz="850" dirty="0">
                        <a:effectLst/>
                      </a:endParaRPr>
                    </a:p>
                    <a:p>
                      <a:pPr algn="just">
                        <a:lnSpc>
                          <a:spcPct val="150000"/>
                        </a:lnSpc>
                        <a:spcAft>
                          <a:spcPts val="0"/>
                        </a:spcAft>
                      </a:pPr>
                      <a:r>
                        <a:rPr lang="es-ES" sz="850" b="1" dirty="0">
                          <a:effectLst/>
                        </a:rPr>
                        <a:t>Carrera de Obstáculos</a:t>
                      </a:r>
                      <a:r>
                        <a:rPr lang="es-ES" sz="850" dirty="0">
                          <a:effectLst/>
                        </a:rPr>
                        <a:t>: </a:t>
                      </a:r>
                      <a:endParaRPr lang="es-EC" sz="850" dirty="0">
                        <a:effectLst/>
                      </a:endParaRPr>
                    </a:p>
                    <a:p>
                      <a:pPr algn="just">
                        <a:lnSpc>
                          <a:spcPct val="150000"/>
                        </a:lnSpc>
                        <a:spcAft>
                          <a:spcPts val="0"/>
                        </a:spcAft>
                      </a:pPr>
                      <a:r>
                        <a:rPr lang="es-ES" sz="850" dirty="0">
                          <a:effectLst/>
                        </a:rPr>
                        <a:t>Se ubica todo el obstáculo disponible en el espacio determinado. Luego se forman columnas por grupos para pasar por todos los obstáculos. Durante su turno cada niño deberá atravesar lo más rápido posible. Si un niño toca un obstáculo debe salir y volver a comenzar desde el principio.</a:t>
                      </a:r>
                      <a:endParaRPr lang="es-EC" sz="850" dirty="0">
                        <a:effectLst/>
                      </a:endParaRPr>
                    </a:p>
                    <a:p>
                      <a:pPr algn="just">
                        <a:lnSpc>
                          <a:spcPct val="150000"/>
                        </a:lnSpc>
                        <a:spcAft>
                          <a:spcPts val="0"/>
                        </a:spcAft>
                      </a:pPr>
                      <a:r>
                        <a:rPr lang="es-ES" sz="850" b="1" dirty="0">
                          <a:effectLst/>
                        </a:rPr>
                        <a:t>Carrera de circuito</a:t>
                      </a:r>
                      <a:r>
                        <a:rPr lang="es-ES" sz="850" dirty="0">
                          <a:effectLst/>
                        </a:rPr>
                        <a:t>: </a:t>
                      </a:r>
                      <a:endParaRPr lang="es-EC" sz="850" dirty="0">
                        <a:effectLst/>
                      </a:endParaRPr>
                    </a:p>
                    <a:p>
                      <a:pPr algn="just">
                        <a:lnSpc>
                          <a:spcPct val="150000"/>
                        </a:lnSpc>
                        <a:spcAft>
                          <a:spcPts val="0"/>
                        </a:spcAft>
                      </a:pPr>
                      <a:r>
                        <a:rPr lang="es-ES" sz="850" dirty="0">
                          <a:effectLst/>
                        </a:rPr>
                        <a:t>Se ubican en cada esquina de la cancha, en grupos, que al dar inicio realizan la actividad establecida, y así sucesivamente hasta pasar todos los grupos. </a:t>
                      </a:r>
                      <a:endParaRPr lang="es-EC" sz="850" dirty="0" smtClean="0">
                        <a:effectLst/>
                      </a:endParaRPr>
                    </a:p>
                    <a:p>
                      <a:pPr algn="just">
                        <a:lnSpc>
                          <a:spcPct val="150000"/>
                        </a:lnSpc>
                        <a:spcAft>
                          <a:spcPts val="0"/>
                        </a:spcAft>
                      </a:pPr>
                      <a:endParaRPr lang="es-EC" sz="850" dirty="0">
                        <a:effectLst/>
                      </a:endParaRPr>
                    </a:p>
                    <a:p>
                      <a:pPr algn="just">
                        <a:lnSpc>
                          <a:spcPct val="150000"/>
                        </a:lnSpc>
                        <a:spcAft>
                          <a:spcPts val="0"/>
                        </a:spcAft>
                      </a:pPr>
                      <a:r>
                        <a:rPr lang="es-ES" sz="850" b="1" dirty="0">
                          <a:effectLst/>
                        </a:rPr>
                        <a:t>vuelta a la calma</a:t>
                      </a:r>
                      <a:endParaRPr lang="es-EC" sz="850" b="1" dirty="0">
                        <a:effectLst/>
                      </a:endParaRPr>
                    </a:p>
                    <a:p>
                      <a:pPr algn="just">
                        <a:lnSpc>
                          <a:spcPct val="150000"/>
                        </a:lnSpc>
                        <a:spcAft>
                          <a:spcPts val="0"/>
                        </a:spcAft>
                      </a:pPr>
                      <a:r>
                        <a:rPr lang="es-ES" sz="850" b="1" dirty="0">
                          <a:effectLst/>
                        </a:rPr>
                        <a:t> </a:t>
                      </a:r>
                      <a:r>
                        <a:rPr lang="es-ES" sz="850" dirty="0" err="1">
                          <a:effectLst/>
                        </a:rPr>
                        <a:t>Feddback</a:t>
                      </a:r>
                      <a:r>
                        <a:rPr lang="es-ES" sz="850" dirty="0">
                          <a:effectLst/>
                        </a:rPr>
                        <a:t> de las actividades realizadas</a:t>
                      </a:r>
                      <a:r>
                        <a:rPr lang="es-ES" sz="850" dirty="0" smtClean="0">
                          <a:effectLst/>
                        </a:rPr>
                        <a:t>.</a:t>
                      </a:r>
                    </a:p>
                    <a:p>
                      <a:pPr algn="just">
                        <a:lnSpc>
                          <a:spcPct val="150000"/>
                        </a:lnSpc>
                        <a:spcAft>
                          <a:spcPts val="0"/>
                        </a:spcAft>
                      </a:pPr>
                      <a:endParaRPr lang="es-EC" sz="850" dirty="0">
                        <a:effectLst/>
                        <a:latin typeface="Times New Roman"/>
                        <a:ea typeface="Times New Roman"/>
                      </a:endParaRPr>
                    </a:p>
                  </a:txBody>
                  <a:tcPr marL="39839" marR="39839" marT="0" marB="0"/>
                </a:tc>
                <a:tc>
                  <a:txBody>
                    <a:bodyPr/>
                    <a:lstStyle/>
                    <a:p>
                      <a:pPr algn="ctr">
                        <a:lnSpc>
                          <a:spcPct val="150000"/>
                        </a:lnSpc>
                        <a:spcAft>
                          <a:spcPts val="0"/>
                        </a:spcAft>
                      </a:pPr>
                      <a:r>
                        <a:rPr lang="es-ES" sz="850" dirty="0">
                          <a:effectLst/>
                        </a:rPr>
                        <a:t> </a:t>
                      </a:r>
                      <a:endParaRPr lang="es-EC" sz="850" dirty="0">
                        <a:effectLst/>
                      </a:endParaRPr>
                    </a:p>
                    <a:p>
                      <a:pPr algn="ctr">
                        <a:lnSpc>
                          <a:spcPct val="150000"/>
                        </a:lnSpc>
                        <a:spcAft>
                          <a:spcPts val="0"/>
                        </a:spcAft>
                      </a:pPr>
                      <a:r>
                        <a:rPr lang="es-ES" sz="850" dirty="0">
                          <a:effectLst/>
                        </a:rPr>
                        <a:t> </a:t>
                      </a:r>
                      <a:endParaRPr lang="es-EC" sz="850" dirty="0">
                        <a:effectLst/>
                      </a:endParaRPr>
                    </a:p>
                    <a:p>
                      <a:pPr algn="ctr">
                        <a:lnSpc>
                          <a:spcPct val="150000"/>
                        </a:lnSpc>
                        <a:spcAft>
                          <a:spcPts val="0"/>
                        </a:spcAft>
                      </a:pPr>
                      <a:r>
                        <a:rPr lang="es-ES" sz="850" dirty="0">
                          <a:effectLst/>
                        </a:rPr>
                        <a:t> </a:t>
                      </a:r>
                      <a:endParaRPr lang="es-EC" sz="850" dirty="0">
                        <a:effectLst/>
                      </a:endParaRPr>
                    </a:p>
                    <a:p>
                      <a:pPr algn="ctr">
                        <a:lnSpc>
                          <a:spcPct val="200000"/>
                        </a:lnSpc>
                        <a:spcAft>
                          <a:spcPts val="0"/>
                        </a:spcAft>
                      </a:pPr>
                      <a:r>
                        <a:rPr lang="es-ES" sz="850" dirty="0">
                          <a:effectLst/>
                        </a:rPr>
                        <a:t>10’</a:t>
                      </a:r>
                      <a:endParaRPr lang="es-EC" sz="850" dirty="0">
                        <a:effectLst/>
                      </a:endParaRPr>
                    </a:p>
                    <a:p>
                      <a:pPr algn="ctr">
                        <a:lnSpc>
                          <a:spcPct val="200000"/>
                        </a:lnSpc>
                        <a:spcAft>
                          <a:spcPts val="0"/>
                        </a:spcAft>
                      </a:pPr>
                      <a:r>
                        <a:rPr lang="es-ES" sz="850" dirty="0">
                          <a:effectLst/>
                        </a:rPr>
                        <a:t> </a:t>
                      </a:r>
                      <a:endParaRPr lang="es-EC" sz="850" dirty="0">
                        <a:effectLst/>
                      </a:endParaRPr>
                    </a:p>
                    <a:p>
                      <a:pPr>
                        <a:lnSpc>
                          <a:spcPct val="200000"/>
                        </a:lnSpc>
                        <a:spcAft>
                          <a:spcPts val="0"/>
                        </a:spcAft>
                      </a:pPr>
                      <a:r>
                        <a:rPr lang="es-ES" sz="850" dirty="0">
                          <a:effectLst/>
                        </a:rPr>
                        <a:t> </a:t>
                      </a:r>
                      <a:endParaRPr lang="es-EC" sz="850" dirty="0">
                        <a:effectLst/>
                      </a:endParaRPr>
                    </a:p>
                    <a:p>
                      <a:pPr>
                        <a:lnSpc>
                          <a:spcPct val="200000"/>
                        </a:lnSpc>
                        <a:spcAft>
                          <a:spcPts val="0"/>
                        </a:spcAft>
                      </a:pPr>
                      <a:r>
                        <a:rPr lang="es-ES" sz="850" dirty="0">
                          <a:effectLst/>
                        </a:rPr>
                        <a:t> </a:t>
                      </a:r>
                      <a:endParaRPr lang="es-EC" sz="850" dirty="0">
                        <a:effectLst/>
                      </a:endParaRPr>
                    </a:p>
                    <a:p>
                      <a:pPr>
                        <a:lnSpc>
                          <a:spcPct val="200000"/>
                        </a:lnSpc>
                        <a:spcAft>
                          <a:spcPts val="0"/>
                        </a:spcAft>
                      </a:pPr>
                      <a:r>
                        <a:rPr lang="es-ES" sz="850" dirty="0">
                          <a:effectLst/>
                        </a:rPr>
                        <a:t> </a:t>
                      </a:r>
                      <a:endParaRPr lang="es-EC" sz="850" dirty="0">
                        <a:effectLst/>
                      </a:endParaRPr>
                    </a:p>
                    <a:p>
                      <a:pPr>
                        <a:lnSpc>
                          <a:spcPct val="200000"/>
                        </a:lnSpc>
                        <a:spcAft>
                          <a:spcPts val="0"/>
                        </a:spcAft>
                      </a:pPr>
                      <a:r>
                        <a:rPr lang="es-ES" sz="850" dirty="0">
                          <a:effectLst/>
                        </a:rPr>
                        <a:t> </a:t>
                      </a:r>
                      <a:endParaRPr lang="es-EC" sz="850" dirty="0">
                        <a:effectLst/>
                      </a:endParaRPr>
                    </a:p>
                    <a:p>
                      <a:pPr>
                        <a:lnSpc>
                          <a:spcPct val="200000"/>
                        </a:lnSpc>
                        <a:spcAft>
                          <a:spcPts val="0"/>
                        </a:spcAft>
                      </a:pPr>
                      <a:r>
                        <a:rPr lang="es-ES" sz="850" dirty="0">
                          <a:effectLst/>
                        </a:rPr>
                        <a:t> </a:t>
                      </a:r>
                      <a:endParaRPr lang="es-EC" sz="850" dirty="0">
                        <a:effectLst/>
                      </a:endParaRPr>
                    </a:p>
                    <a:p>
                      <a:pPr algn="ctr">
                        <a:lnSpc>
                          <a:spcPct val="200000"/>
                        </a:lnSpc>
                        <a:spcAft>
                          <a:spcPts val="0"/>
                        </a:spcAft>
                      </a:pPr>
                      <a:r>
                        <a:rPr lang="es-ES" sz="850" dirty="0">
                          <a:effectLst/>
                        </a:rPr>
                        <a:t>30’</a:t>
                      </a:r>
                      <a:endParaRPr lang="es-EC" sz="850" dirty="0">
                        <a:effectLst/>
                      </a:endParaRPr>
                    </a:p>
                    <a:p>
                      <a:pPr>
                        <a:lnSpc>
                          <a:spcPct val="200000"/>
                        </a:lnSpc>
                        <a:spcAft>
                          <a:spcPts val="0"/>
                        </a:spcAft>
                      </a:pPr>
                      <a:r>
                        <a:rPr lang="es-ES" sz="850" dirty="0">
                          <a:effectLst/>
                        </a:rPr>
                        <a:t> </a:t>
                      </a:r>
                      <a:endParaRPr lang="es-EC" sz="850" dirty="0">
                        <a:effectLst/>
                      </a:endParaRPr>
                    </a:p>
                    <a:p>
                      <a:pPr>
                        <a:lnSpc>
                          <a:spcPct val="200000"/>
                        </a:lnSpc>
                        <a:spcAft>
                          <a:spcPts val="0"/>
                        </a:spcAft>
                      </a:pPr>
                      <a:r>
                        <a:rPr lang="es-ES" sz="850" dirty="0">
                          <a:effectLst/>
                        </a:rPr>
                        <a:t> </a:t>
                      </a:r>
                      <a:endParaRPr lang="es-EC" sz="850" dirty="0">
                        <a:effectLst/>
                      </a:endParaRPr>
                    </a:p>
                    <a:p>
                      <a:pPr>
                        <a:lnSpc>
                          <a:spcPct val="200000"/>
                        </a:lnSpc>
                        <a:spcAft>
                          <a:spcPts val="0"/>
                        </a:spcAft>
                      </a:pPr>
                      <a:r>
                        <a:rPr lang="es-ES" sz="850" dirty="0">
                          <a:effectLst/>
                        </a:rPr>
                        <a:t> </a:t>
                      </a:r>
                      <a:endParaRPr lang="es-EC" sz="850" dirty="0">
                        <a:effectLst/>
                      </a:endParaRPr>
                    </a:p>
                    <a:p>
                      <a:pPr>
                        <a:lnSpc>
                          <a:spcPct val="200000"/>
                        </a:lnSpc>
                        <a:spcAft>
                          <a:spcPts val="0"/>
                        </a:spcAft>
                      </a:pPr>
                      <a:r>
                        <a:rPr lang="es-ES" sz="850" dirty="0">
                          <a:effectLst/>
                        </a:rPr>
                        <a:t> </a:t>
                      </a:r>
                      <a:endParaRPr lang="es-EC" sz="850" dirty="0">
                        <a:effectLst/>
                      </a:endParaRPr>
                    </a:p>
                    <a:p>
                      <a:pPr>
                        <a:lnSpc>
                          <a:spcPct val="200000"/>
                        </a:lnSpc>
                        <a:spcAft>
                          <a:spcPts val="0"/>
                        </a:spcAft>
                      </a:pPr>
                      <a:r>
                        <a:rPr lang="es-ES" sz="850" dirty="0">
                          <a:effectLst/>
                        </a:rPr>
                        <a:t> </a:t>
                      </a:r>
                      <a:endParaRPr lang="es-EC" sz="850" dirty="0">
                        <a:effectLst/>
                      </a:endParaRPr>
                    </a:p>
                    <a:p>
                      <a:pPr>
                        <a:lnSpc>
                          <a:spcPct val="200000"/>
                        </a:lnSpc>
                        <a:spcAft>
                          <a:spcPts val="0"/>
                        </a:spcAft>
                      </a:pPr>
                      <a:r>
                        <a:rPr lang="es-ES" sz="850" dirty="0">
                          <a:effectLst/>
                        </a:rPr>
                        <a:t> </a:t>
                      </a:r>
                      <a:endParaRPr lang="es-EC" sz="850" dirty="0">
                        <a:effectLst/>
                      </a:endParaRPr>
                    </a:p>
                    <a:p>
                      <a:pPr>
                        <a:lnSpc>
                          <a:spcPct val="150000"/>
                        </a:lnSpc>
                        <a:spcAft>
                          <a:spcPts val="0"/>
                        </a:spcAft>
                      </a:pPr>
                      <a:r>
                        <a:rPr lang="es-ES" sz="850" dirty="0">
                          <a:effectLst/>
                        </a:rPr>
                        <a:t> </a:t>
                      </a:r>
                      <a:endParaRPr lang="es-EC" sz="850" dirty="0">
                        <a:effectLst/>
                      </a:endParaRPr>
                    </a:p>
                    <a:p>
                      <a:pPr algn="ctr">
                        <a:lnSpc>
                          <a:spcPct val="200000"/>
                        </a:lnSpc>
                        <a:spcAft>
                          <a:spcPts val="0"/>
                        </a:spcAft>
                      </a:pPr>
                      <a:r>
                        <a:rPr lang="es-ES" sz="850" dirty="0">
                          <a:effectLst/>
                        </a:rPr>
                        <a:t>5’</a:t>
                      </a:r>
                      <a:endParaRPr lang="es-EC" sz="850" dirty="0">
                        <a:effectLst/>
                        <a:latin typeface="Times New Roman"/>
                        <a:ea typeface="Times New Roman"/>
                      </a:endParaRPr>
                    </a:p>
                  </a:txBody>
                  <a:tcPr marL="39839" marR="39839" marT="0" marB="0"/>
                </a:tc>
                <a:tc>
                  <a:txBody>
                    <a:bodyPr/>
                    <a:lstStyle/>
                    <a:p>
                      <a:pPr algn="ctr">
                        <a:lnSpc>
                          <a:spcPct val="200000"/>
                        </a:lnSpc>
                        <a:spcAft>
                          <a:spcPts val="0"/>
                        </a:spcAft>
                      </a:pPr>
                      <a:r>
                        <a:rPr lang="es-ES" sz="850" dirty="0">
                          <a:effectLst/>
                        </a:rPr>
                        <a:t> </a:t>
                      </a:r>
                      <a:endParaRPr lang="es-EC" sz="850" dirty="0">
                        <a:effectLst/>
                      </a:endParaRPr>
                    </a:p>
                    <a:p>
                      <a:pPr algn="ctr">
                        <a:lnSpc>
                          <a:spcPct val="200000"/>
                        </a:lnSpc>
                        <a:spcAft>
                          <a:spcPts val="0"/>
                        </a:spcAft>
                      </a:pPr>
                      <a:r>
                        <a:rPr lang="es-ES" sz="850" b="1" dirty="0">
                          <a:effectLst/>
                        </a:rPr>
                        <a:t>Técnica Recreativa</a:t>
                      </a:r>
                      <a:endParaRPr lang="es-EC" sz="850" b="1" dirty="0">
                        <a:effectLst/>
                      </a:endParaRPr>
                    </a:p>
                    <a:p>
                      <a:pPr>
                        <a:lnSpc>
                          <a:spcPct val="200000"/>
                        </a:lnSpc>
                        <a:spcAft>
                          <a:spcPts val="0"/>
                        </a:spcAft>
                      </a:pPr>
                      <a:r>
                        <a:rPr lang="es-ES" sz="850" b="1" dirty="0">
                          <a:effectLst/>
                        </a:rPr>
                        <a:t>-</a:t>
                      </a:r>
                      <a:r>
                        <a:rPr lang="es-ES" sz="850" dirty="0">
                          <a:effectLst/>
                        </a:rPr>
                        <a:t>Formar 4 grupos homogéneos de 22 niños(as) para realizar la actividad establecida.</a:t>
                      </a:r>
                      <a:endParaRPr lang="es-EC" sz="850" dirty="0">
                        <a:effectLst/>
                      </a:endParaRPr>
                    </a:p>
                    <a:p>
                      <a:pPr>
                        <a:lnSpc>
                          <a:spcPct val="200000"/>
                        </a:lnSpc>
                        <a:spcAft>
                          <a:spcPts val="0"/>
                        </a:spcAft>
                      </a:pPr>
                      <a:r>
                        <a:rPr lang="es-ES" sz="850" dirty="0">
                          <a:effectLst/>
                        </a:rPr>
                        <a:t>-Realizar tarjetas para cada participante.</a:t>
                      </a:r>
                      <a:endParaRPr lang="es-EC" sz="850" dirty="0">
                        <a:effectLst/>
                      </a:endParaRPr>
                    </a:p>
                    <a:p>
                      <a:pPr>
                        <a:lnSpc>
                          <a:spcPct val="200000"/>
                        </a:lnSpc>
                        <a:spcAft>
                          <a:spcPts val="0"/>
                        </a:spcAft>
                      </a:pPr>
                      <a:r>
                        <a:rPr lang="es-ES" sz="850" dirty="0">
                          <a:effectLst/>
                        </a:rPr>
                        <a:t>-Iniciar al dar una palmada el profesor.</a:t>
                      </a:r>
                      <a:endParaRPr lang="es-EC" sz="850" dirty="0">
                        <a:effectLst/>
                      </a:endParaRPr>
                    </a:p>
                    <a:p>
                      <a:pPr>
                        <a:lnSpc>
                          <a:spcPct val="200000"/>
                        </a:lnSpc>
                        <a:spcAft>
                          <a:spcPts val="0"/>
                        </a:spcAft>
                      </a:pPr>
                      <a:r>
                        <a:rPr lang="es-ES" sz="850" dirty="0">
                          <a:effectLst/>
                        </a:rPr>
                        <a:t>- Realizar variantes.</a:t>
                      </a:r>
                      <a:endParaRPr lang="es-EC" sz="850" dirty="0">
                        <a:effectLst/>
                      </a:endParaRPr>
                    </a:p>
                    <a:p>
                      <a:pPr>
                        <a:lnSpc>
                          <a:spcPct val="200000"/>
                        </a:lnSpc>
                        <a:spcAft>
                          <a:spcPts val="0"/>
                        </a:spcAft>
                      </a:pPr>
                      <a:r>
                        <a:rPr lang="es-ES" sz="850" dirty="0">
                          <a:effectLst/>
                        </a:rPr>
                        <a:t>Adelante, atrás, laterales, cruzado</a:t>
                      </a:r>
                      <a:endParaRPr lang="es-EC" sz="850" dirty="0">
                        <a:effectLst/>
                        <a:latin typeface="Times New Roman"/>
                        <a:ea typeface="Times New Roman"/>
                      </a:endParaRPr>
                    </a:p>
                  </a:txBody>
                  <a:tcPr marL="39839" marR="39839" marT="0" marB="0"/>
                </a:tc>
                <a:tc>
                  <a:txBody>
                    <a:bodyPr/>
                    <a:lstStyle/>
                    <a:p>
                      <a:pPr>
                        <a:lnSpc>
                          <a:spcPct val="200000"/>
                        </a:lnSpc>
                        <a:spcAft>
                          <a:spcPts val="0"/>
                        </a:spcAft>
                      </a:pPr>
                      <a:r>
                        <a:rPr lang="es-ES" sz="850" dirty="0">
                          <a:effectLst/>
                        </a:rPr>
                        <a:t> </a:t>
                      </a:r>
                      <a:endParaRPr lang="es-EC" sz="850" dirty="0">
                        <a:effectLst/>
                      </a:endParaRPr>
                    </a:p>
                    <a:p>
                      <a:pPr>
                        <a:lnSpc>
                          <a:spcPct val="200000"/>
                        </a:lnSpc>
                        <a:spcAft>
                          <a:spcPts val="0"/>
                        </a:spcAft>
                      </a:pPr>
                      <a:r>
                        <a:rPr lang="es-ES" sz="850" dirty="0">
                          <a:effectLst/>
                        </a:rPr>
                        <a:t> </a:t>
                      </a:r>
                      <a:endParaRPr lang="es-EC" sz="850" dirty="0">
                        <a:effectLst/>
                      </a:endParaRPr>
                    </a:p>
                    <a:p>
                      <a:pPr>
                        <a:lnSpc>
                          <a:spcPct val="150000"/>
                        </a:lnSpc>
                        <a:spcAft>
                          <a:spcPts val="0"/>
                        </a:spcAft>
                      </a:pPr>
                      <a:r>
                        <a:rPr lang="es-ES" sz="850" dirty="0">
                          <a:effectLst/>
                        </a:rPr>
                        <a:t>- Pito.</a:t>
                      </a:r>
                      <a:endParaRPr lang="es-EC" sz="850" dirty="0">
                        <a:effectLst/>
                      </a:endParaRPr>
                    </a:p>
                    <a:p>
                      <a:pPr>
                        <a:lnSpc>
                          <a:spcPct val="150000"/>
                        </a:lnSpc>
                        <a:spcAft>
                          <a:spcPts val="0"/>
                        </a:spcAft>
                      </a:pPr>
                      <a:r>
                        <a:rPr lang="es-ES" sz="850" dirty="0">
                          <a:effectLst/>
                        </a:rPr>
                        <a:t> </a:t>
                      </a:r>
                      <a:endParaRPr lang="es-EC" sz="850" dirty="0">
                        <a:effectLst/>
                      </a:endParaRPr>
                    </a:p>
                    <a:p>
                      <a:pPr>
                        <a:lnSpc>
                          <a:spcPct val="150000"/>
                        </a:lnSpc>
                        <a:spcAft>
                          <a:spcPts val="0"/>
                        </a:spcAft>
                      </a:pPr>
                      <a:r>
                        <a:rPr lang="es-ES" sz="850" dirty="0">
                          <a:effectLst/>
                        </a:rPr>
                        <a:t>- Cronometro</a:t>
                      </a:r>
                      <a:endParaRPr lang="es-EC" sz="850" dirty="0">
                        <a:effectLst/>
                      </a:endParaRPr>
                    </a:p>
                    <a:p>
                      <a:pPr>
                        <a:lnSpc>
                          <a:spcPct val="150000"/>
                        </a:lnSpc>
                        <a:spcAft>
                          <a:spcPts val="0"/>
                        </a:spcAft>
                      </a:pPr>
                      <a:r>
                        <a:rPr lang="es-ES" sz="850" dirty="0">
                          <a:effectLst/>
                        </a:rPr>
                        <a:t> </a:t>
                      </a:r>
                      <a:endParaRPr lang="es-EC" sz="850" dirty="0">
                        <a:effectLst/>
                      </a:endParaRPr>
                    </a:p>
                    <a:p>
                      <a:pPr>
                        <a:lnSpc>
                          <a:spcPct val="150000"/>
                        </a:lnSpc>
                        <a:spcAft>
                          <a:spcPts val="0"/>
                        </a:spcAft>
                      </a:pPr>
                      <a:r>
                        <a:rPr lang="es-ES" sz="850" dirty="0">
                          <a:effectLst/>
                        </a:rPr>
                        <a:t>-Tarjetas</a:t>
                      </a:r>
                      <a:endParaRPr lang="es-EC" sz="850" dirty="0">
                        <a:effectLst/>
                      </a:endParaRPr>
                    </a:p>
                    <a:p>
                      <a:pPr>
                        <a:lnSpc>
                          <a:spcPct val="150000"/>
                        </a:lnSpc>
                        <a:spcAft>
                          <a:spcPts val="0"/>
                        </a:spcAft>
                      </a:pPr>
                      <a:r>
                        <a:rPr lang="es-ES" sz="850" dirty="0">
                          <a:effectLst/>
                        </a:rPr>
                        <a:t> </a:t>
                      </a:r>
                      <a:endParaRPr lang="es-EC" sz="850" dirty="0">
                        <a:effectLst/>
                      </a:endParaRPr>
                    </a:p>
                    <a:p>
                      <a:pPr>
                        <a:lnSpc>
                          <a:spcPct val="150000"/>
                        </a:lnSpc>
                        <a:spcAft>
                          <a:spcPts val="0"/>
                        </a:spcAft>
                      </a:pPr>
                      <a:r>
                        <a:rPr lang="es-ES" sz="850" dirty="0">
                          <a:effectLst/>
                        </a:rPr>
                        <a:t>- Conos.</a:t>
                      </a:r>
                      <a:endParaRPr lang="es-EC" sz="850" dirty="0">
                        <a:effectLst/>
                      </a:endParaRPr>
                    </a:p>
                    <a:p>
                      <a:pPr>
                        <a:lnSpc>
                          <a:spcPct val="150000"/>
                        </a:lnSpc>
                        <a:spcAft>
                          <a:spcPts val="0"/>
                        </a:spcAft>
                      </a:pPr>
                      <a:r>
                        <a:rPr lang="es-ES" sz="850" dirty="0">
                          <a:effectLst/>
                        </a:rPr>
                        <a:t> </a:t>
                      </a:r>
                      <a:endParaRPr lang="es-EC" sz="850" dirty="0">
                        <a:effectLst/>
                      </a:endParaRPr>
                    </a:p>
                    <a:p>
                      <a:pPr>
                        <a:lnSpc>
                          <a:spcPct val="150000"/>
                        </a:lnSpc>
                        <a:spcAft>
                          <a:spcPts val="0"/>
                        </a:spcAft>
                      </a:pPr>
                      <a:r>
                        <a:rPr lang="es-ES" sz="850" dirty="0">
                          <a:effectLst/>
                        </a:rPr>
                        <a:t>- Bastones</a:t>
                      </a:r>
                      <a:endParaRPr lang="es-EC" sz="850" dirty="0">
                        <a:effectLst/>
                      </a:endParaRPr>
                    </a:p>
                    <a:p>
                      <a:pPr>
                        <a:lnSpc>
                          <a:spcPct val="150000"/>
                        </a:lnSpc>
                        <a:spcAft>
                          <a:spcPts val="0"/>
                        </a:spcAft>
                      </a:pPr>
                      <a:r>
                        <a:rPr lang="es-ES" sz="850" dirty="0">
                          <a:effectLst/>
                        </a:rPr>
                        <a:t> </a:t>
                      </a:r>
                      <a:endParaRPr lang="es-EC" sz="850" dirty="0">
                        <a:effectLst/>
                      </a:endParaRPr>
                    </a:p>
                    <a:p>
                      <a:pPr>
                        <a:lnSpc>
                          <a:spcPct val="150000"/>
                        </a:lnSpc>
                        <a:spcAft>
                          <a:spcPts val="0"/>
                        </a:spcAft>
                      </a:pPr>
                      <a:r>
                        <a:rPr lang="es-ES" sz="850" dirty="0">
                          <a:effectLst/>
                        </a:rPr>
                        <a:t>- Jabas</a:t>
                      </a:r>
                      <a:endParaRPr lang="es-EC" sz="850" dirty="0">
                        <a:effectLst/>
                      </a:endParaRPr>
                    </a:p>
                    <a:p>
                      <a:pPr>
                        <a:lnSpc>
                          <a:spcPct val="150000"/>
                        </a:lnSpc>
                        <a:spcAft>
                          <a:spcPts val="0"/>
                        </a:spcAft>
                      </a:pPr>
                      <a:r>
                        <a:rPr lang="es-ES" sz="850" dirty="0">
                          <a:effectLst/>
                        </a:rPr>
                        <a:t> </a:t>
                      </a:r>
                      <a:endParaRPr lang="es-EC" sz="850" dirty="0">
                        <a:effectLst/>
                      </a:endParaRPr>
                    </a:p>
                    <a:p>
                      <a:pPr>
                        <a:lnSpc>
                          <a:spcPct val="150000"/>
                        </a:lnSpc>
                        <a:spcAft>
                          <a:spcPts val="0"/>
                        </a:spcAft>
                      </a:pPr>
                      <a:r>
                        <a:rPr lang="es-ES" sz="850" dirty="0">
                          <a:effectLst/>
                        </a:rPr>
                        <a:t>- Vallas</a:t>
                      </a:r>
                      <a:endParaRPr lang="es-EC" sz="850" dirty="0">
                        <a:effectLst/>
                      </a:endParaRPr>
                    </a:p>
                    <a:p>
                      <a:pPr>
                        <a:lnSpc>
                          <a:spcPct val="150000"/>
                        </a:lnSpc>
                        <a:spcAft>
                          <a:spcPts val="0"/>
                        </a:spcAft>
                      </a:pPr>
                      <a:r>
                        <a:rPr lang="es-ES" sz="850" dirty="0">
                          <a:effectLst/>
                        </a:rPr>
                        <a:t> </a:t>
                      </a:r>
                      <a:endParaRPr lang="es-EC" sz="850" dirty="0">
                        <a:effectLst/>
                      </a:endParaRPr>
                    </a:p>
                    <a:p>
                      <a:pPr>
                        <a:lnSpc>
                          <a:spcPct val="150000"/>
                        </a:lnSpc>
                        <a:spcAft>
                          <a:spcPts val="0"/>
                        </a:spcAft>
                      </a:pPr>
                      <a:r>
                        <a:rPr lang="es-ES" sz="850" dirty="0">
                          <a:effectLst/>
                        </a:rPr>
                        <a:t>- Llantas</a:t>
                      </a:r>
                      <a:endParaRPr lang="es-EC" sz="850" dirty="0">
                        <a:effectLst/>
                        <a:latin typeface="Times New Roman"/>
                        <a:ea typeface="Times New Roman"/>
                      </a:endParaRPr>
                    </a:p>
                  </a:txBody>
                  <a:tcPr marL="39839" marR="39839" marT="0" marB="0"/>
                </a:tc>
                <a:tc>
                  <a:txBody>
                    <a:bodyPr/>
                    <a:lstStyle/>
                    <a:p>
                      <a:pPr>
                        <a:lnSpc>
                          <a:spcPct val="200000"/>
                        </a:lnSpc>
                        <a:spcAft>
                          <a:spcPts val="0"/>
                        </a:spcAft>
                      </a:pPr>
                      <a:r>
                        <a:rPr lang="es-ES" sz="850" dirty="0">
                          <a:effectLst/>
                        </a:rPr>
                        <a:t> </a:t>
                      </a:r>
                      <a:endParaRPr lang="es-EC" sz="850" dirty="0">
                        <a:effectLst/>
                      </a:endParaRPr>
                    </a:p>
                    <a:p>
                      <a:pPr>
                        <a:lnSpc>
                          <a:spcPct val="200000"/>
                        </a:lnSpc>
                        <a:spcAft>
                          <a:spcPts val="0"/>
                        </a:spcAft>
                      </a:pPr>
                      <a:r>
                        <a:rPr lang="es-ES" sz="850" b="1" dirty="0">
                          <a:effectLst/>
                        </a:rPr>
                        <a:t>Parámetros</a:t>
                      </a:r>
                      <a:endParaRPr lang="es-EC" sz="850" b="1" dirty="0">
                        <a:effectLst/>
                      </a:endParaRPr>
                    </a:p>
                    <a:p>
                      <a:pPr>
                        <a:lnSpc>
                          <a:spcPct val="200000"/>
                        </a:lnSpc>
                        <a:spcAft>
                          <a:spcPts val="0"/>
                        </a:spcAft>
                      </a:pPr>
                      <a:r>
                        <a:rPr lang="es-ES" sz="850" dirty="0">
                          <a:effectLst/>
                        </a:rPr>
                        <a:t> </a:t>
                      </a:r>
                      <a:endParaRPr lang="es-EC" sz="850" dirty="0">
                        <a:effectLst/>
                      </a:endParaRPr>
                    </a:p>
                    <a:p>
                      <a:pPr>
                        <a:lnSpc>
                          <a:spcPct val="150000"/>
                        </a:lnSpc>
                        <a:spcAft>
                          <a:spcPts val="0"/>
                        </a:spcAft>
                      </a:pPr>
                      <a:r>
                        <a:rPr lang="es-ES" sz="850" dirty="0">
                          <a:effectLst/>
                        </a:rPr>
                        <a:t>- Excelente </a:t>
                      </a:r>
                      <a:endParaRPr lang="es-EC" sz="850" dirty="0">
                        <a:effectLst/>
                      </a:endParaRPr>
                    </a:p>
                    <a:p>
                      <a:pPr>
                        <a:lnSpc>
                          <a:spcPct val="200000"/>
                        </a:lnSpc>
                        <a:spcAft>
                          <a:spcPts val="0"/>
                        </a:spcAft>
                      </a:pPr>
                      <a:r>
                        <a:rPr lang="es-ES" sz="850" dirty="0">
                          <a:effectLst/>
                        </a:rPr>
                        <a:t> </a:t>
                      </a:r>
                      <a:endParaRPr lang="es-EC" sz="850" dirty="0">
                        <a:effectLst/>
                      </a:endParaRPr>
                    </a:p>
                    <a:p>
                      <a:pPr>
                        <a:lnSpc>
                          <a:spcPct val="150000"/>
                        </a:lnSpc>
                        <a:spcAft>
                          <a:spcPts val="0"/>
                        </a:spcAft>
                      </a:pPr>
                      <a:r>
                        <a:rPr lang="es-ES" sz="850" dirty="0">
                          <a:effectLst/>
                        </a:rPr>
                        <a:t>- Muy Bueno</a:t>
                      </a:r>
                      <a:endParaRPr lang="es-EC" sz="850" dirty="0">
                        <a:effectLst/>
                      </a:endParaRPr>
                    </a:p>
                    <a:p>
                      <a:pPr>
                        <a:lnSpc>
                          <a:spcPct val="200000"/>
                        </a:lnSpc>
                        <a:spcAft>
                          <a:spcPts val="0"/>
                        </a:spcAft>
                      </a:pPr>
                      <a:r>
                        <a:rPr lang="es-ES" sz="850" dirty="0">
                          <a:effectLst/>
                        </a:rPr>
                        <a:t> </a:t>
                      </a:r>
                      <a:endParaRPr lang="es-EC" sz="850" dirty="0">
                        <a:effectLst/>
                      </a:endParaRPr>
                    </a:p>
                    <a:p>
                      <a:pPr>
                        <a:lnSpc>
                          <a:spcPct val="150000"/>
                        </a:lnSpc>
                        <a:spcAft>
                          <a:spcPts val="0"/>
                        </a:spcAft>
                      </a:pPr>
                      <a:r>
                        <a:rPr lang="es-ES" sz="850" dirty="0">
                          <a:effectLst/>
                        </a:rPr>
                        <a:t>- Bueno</a:t>
                      </a:r>
                      <a:endParaRPr lang="es-EC" sz="850" dirty="0">
                        <a:effectLst/>
                      </a:endParaRPr>
                    </a:p>
                    <a:p>
                      <a:pPr>
                        <a:lnSpc>
                          <a:spcPct val="150000"/>
                        </a:lnSpc>
                        <a:spcAft>
                          <a:spcPts val="0"/>
                        </a:spcAft>
                      </a:pPr>
                      <a:r>
                        <a:rPr lang="es-ES" sz="850" dirty="0">
                          <a:effectLst/>
                        </a:rPr>
                        <a:t> </a:t>
                      </a:r>
                      <a:endParaRPr lang="es-EC" sz="850" dirty="0">
                        <a:effectLst/>
                      </a:endParaRPr>
                    </a:p>
                    <a:p>
                      <a:pPr>
                        <a:lnSpc>
                          <a:spcPct val="150000"/>
                        </a:lnSpc>
                        <a:spcAft>
                          <a:spcPts val="0"/>
                        </a:spcAft>
                      </a:pPr>
                      <a:r>
                        <a:rPr lang="es-ES" sz="850" dirty="0">
                          <a:effectLst/>
                        </a:rPr>
                        <a:t>- Regular</a:t>
                      </a:r>
                      <a:endParaRPr lang="es-EC" sz="850" dirty="0">
                        <a:effectLst/>
                      </a:endParaRPr>
                    </a:p>
                    <a:p>
                      <a:pPr>
                        <a:lnSpc>
                          <a:spcPct val="150000"/>
                        </a:lnSpc>
                        <a:spcAft>
                          <a:spcPts val="0"/>
                        </a:spcAft>
                      </a:pPr>
                      <a:r>
                        <a:rPr lang="es-ES" sz="850" dirty="0">
                          <a:effectLst/>
                        </a:rPr>
                        <a:t> </a:t>
                      </a:r>
                      <a:endParaRPr lang="es-EC" sz="850" dirty="0">
                        <a:effectLst/>
                      </a:endParaRPr>
                    </a:p>
                    <a:p>
                      <a:pPr>
                        <a:lnSpc>
                          <a:spcPct val="150000"/>
                        </a:lnSpc>
                        <a:spcAft>
                          <a:spcPts val="0"/>
                        </a:spcAft>
                      </a:pPr>
                      <a:r>
                        <a:rPr lang="es-ES" sz="850" dirty="0">
                          <a:effectLst/>
                        </a:rPr>
                        <a:t>- Deficiente </a:t>
                      </a:r>
                      <a:endParaRPr lang="es-EC" sz="850" dirty="0">
                        <a:effectLst/>
                        <a:latin typeface="Times New Roman"/>
                        <a:ea typeface="Times New Roman"/>
                      </a:endParaRPr>
                    </a:p>
                  </a:txBody>
                  <a:tcPr marL="39839" marR="39839" marT="0" marB="0"/>
                </a:tc>
              </a:tr>
            </a:tbl>
          </a:graphicData>
        </a:graphic>
      </p:graphicFrame>
      <p:sp>
        <p:nvSpPr>
          <p:cNvPr id="5" name="Rectangle 1"/>
          <p:cNvSpPr>
            <a:spLocks noChangeArrowheads="1"/>
          </p:cNvSpPr>
          <p:nvPr/>
        </p:nvSpPr>
        <p:spPr bwMode="auto">
          <a:xfrm>
            <a:off x="1115616" y="76707"/>
            <a:ext cx="6768752" cy="1477328"/>
          </a:xfrm>
          <a:prstGeom prst="rect">
            <a:avLst/>
          </a:prstGeom>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479925" algn="ctr"/>
                <a:tab pos="6808788" algn="l"/>
              </a:tabLst>
            </a:pPr>
            <a:r>
              <a:rPr kumimoji="0" lang="es-ES" sz="900" b="1" i="0" u="none" strike="noStrike" cap="none" normalizeH="0" baseline="0" dirty="0" smtClean="0">
                <a:ln>
                  <a:noFill/>
                </a:ln>
                <a:effectLst/>
                <a:latin typeface="Arial" pitchFamily="34" charset="0"/>
                <a:ea typeface="Times New Roman" pitchFamily="18" charset="0"/>
                <a:cs typeface="Arial" pitchFamily="34" charset="0"/>
              </a:rPr>
              <a:t>MODELO DE PLAN DIARIO  RECREATIVO DE DESTREZA MOTRIZ BÁSICA</a:t>
            </a:r>
            <a:endParaRPr kumimoji="0" lang="es-EC" sz="900" b="0" i="0" u="none" strike="noStrike" cap="none" normalizeH="0" baseline="0" dirty="0" smtClean="0">
              <a:ln>
                <a:noFill/>
              </a:ln>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4479925" algn="ctr"/>
                <a:tab pos="6808788" algn="l"/>
              </a:tabLst>
            </a:pPr>
            <a:r>
              <a:rPr kumimoji="0" lang="es-ES" sz="900" b="1" i="0" u="none" strike="noStrike" cap="none" normalizeH="0" baseline="0" dirty="0" smtClean="0">
                <a:ln>
                  <a:noFill/>
                </a:ln>
                <a:effectLst/>
                <a:latin typeface="Arial" pitchFamily="34" charset="0"/>
                <a:ea typeface="Times New Roman" pitchFamily="18" charset="0"/>
                <a:cs typeface="Arial" pitchFamily="34" charset="0"/>
              </a:rPr>
              <a:t>PARA LOS NIÑOS(AS) DE CUARTO AÑO DE BÁSICA</a:t>
            </a:r>
            <a:endParaRPr kumimoji="0" lang="es-EC" sz="9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479925" algn="ctr"/>
                <a:tab pos="6808788" algn="l"/>
              </a:tabLst>
            </a:pPr>
            <a:r>
              <a:rPr kumimoji="0" lang="es-ES" sz="900" b="1" i="0" u="none" strike="noStrike" cap="none" normalizeH="0" baseline="0" dirty="0" smtClean="0">
                <a:ln>
                  <a:noFill/>
                </a:ln>
                <a:effectLst/>
                <a:latin typeface="Arial" pitchFamily="34" charset="0"/>
                <a:ea typeface="Times New Roman" pitchFamily="18" charset="0"/>
                <a:cs typeface="Arial" pitchFamily="34" charset="0"/>
              </a:rPr>
              <a:t>ESCUELA                              : </a:t>
            </a:r>
            <a:r>
              <a:rPr kumimoji="0" lang="es-ES" sz="900" b="0" i="0" u="none" strike="noStrike" cap="none" normalizeH="0" baseline="0" dirty="0" smtClean="0">
                <a:ln>
                  <a:noFill/>
                </a:ln>
                <a:effectLst/>
                <a:latin typeface="Arial" pitchFamily="34" charset="0"/>
                <a:ea typeface="Times New Roman" pitchFamily="18" charset="0"/>
                <a:cs typeface="Arial" pitchFamily="34" charset="0"/>
              </a:rPr>
              <a:t>FISCAL MIXTA “COSTA RICA”</a:t>
            </a:r>
            <a:r>
              <a:rPr kumimoji="0" lang="es-ES" sz="900" b="1" i="0" u="none" strike="noStrike" cap="none" normalizeH="0" baseline="0" dirty="0" smtClean="0">
                <a:ln>
                  <a:noFill/>
                </a:ln>
                <a:effectLst/>
                <a:latin typeface="Arial" pitchFamily="34" charset="0"/>
                <a:ea typeface="Times New Roman" pitchFamily="18" charset="0"/>
                <a:cs typeface="Arial" pitchFamily="34" charset="0"/>
              </a:rPr>
              <a:t>   </a:t>
            </a:r>
            <a:r>
              <a:rPr kumimoji="0" lang="es-ES" sz="900" b="0" i="0" u="none" strike="noStrike" cap="none" normalizeH="0" baseline="0" dirty="0" smtClean="0">
                <a:ln>
                  <a:noFill/>
                </a:ln>
                <a:effectLst/>
                <a:latin typeface="Arial" pitchFamily="34" charset="0"/>
                <a:ea typeface="Times New Roman" pitchFamily="18" charset="0"/>
                <a:cs typeface="Arial" pitchFamily="34" charset="0"/>
              </a:rPr>
              <a:t>                            </a:t>
            </a:r>
            <a:r>
              <a:rPr kumimoji="0" lang="es-ES" sz="900" b="1" i="0" u="none" strike="noStrike" cap="none" normalizeH="0" baseline="0" dirty="0" smtClean="0">
                <a:ln>
                  <a:noFill/>
                </a:ln>
                <a:effectLst/>
                <a:latin typeface="Arial" pitchFamily="34" charset="0"/>
                <a:ea typeface="Times New Roman" pitchFamily="18" charset="0"/>
                <a:cs typeface="Arial" pitchFamily="34" charset="0"/>
              </a:rPr>
              <a:t>	</a:t>
            </a:r>
            <a:endParaRPr kumimoji="0" lang="es-EC" sz="9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479925" algn="ctr"/>
                <a:tab pos="6808788" algn="l"/>
              </a:tabLst>
            </a:pPr>
            <a:r>
              <a:rPr kumimoji="0" lang="es-ES" sz="900" b="1" i="0" u="none" strike="noStrike" cap="none" normalizeH="0" baseline="0" dirty="0" smtClean="0">
                <a:ln>
                  <a:noFill/>
                </a:ln>
                <a:effectLst/>
                <a:latin typeface="Arial" pitchFamily="34" charset="0"/>
                <a:ea typeface="Times New Roman" pitchFamily="18" charset="0"/>
                <a:cs typeface="Arial" pitchFamily="34" charset="0"/>
              </a:rPr>
              <a:t>TITULO DEL PROGRAMA    : </a:t>
            </a:r>
            <a:r>
              <a:rPr kumimoji="0" lang="es-ES" sz="900" b="0" i="0" u="none" strike="noStrike" cap="none" normalizeH="0" baseline="0" dirty="0" smtClean="0">
                <a:ln>
                  <a:noFill/>
                </a:ln>
                <a:effectLst/>
                <a:latin typeface="Arial" pitchFamily="34" charset="0"/>
                <a:ea typeface="Times New Roman" pitchFamily="18" charset="0"/>
                <a:cs typeface="Arial" pitchFamily="34" charset="0"/>
              </a:rPr>
              <a:t>ME GUSTA APRENDER JUGANDO.                  </a:t>
            </a:r>
            <a:r>
              <a:rPr kumimoji="0" lang="es-ES" sz="900" b="1" i="0" u="none" strike="noStrike" cap="none" normalizeH="0" baseline="0" dirty="0" smtClean="0">
                <a:ln>
                  <a:noFill/>
                </a:ln>
                <a:effectLst/>
                <a:latin typeface="Arial" pitchFamily="34" charset="0"/>
                <a:ea typeface="Times New Roman" pitchFamily="18" charset="0"/>
                <a:cs typeface="Arial" pitchFamily="34" charset="0"/>
              </a:rPr>
              <a:t>SEMANA No   1</a:t>
            </a:r>
            <a:endParaRPr kumimoji="0" lang="es-EC" sz="9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479925" algn="ctr"/>
                <a:tab pos="6808788" algn="l"/>
              </a:tabLst>
            </a:pPr>
            <a:r>
              <a:rPr kumimoji="0" lang="es-ES" sz="900" b="1" i="0" u="none" strike="noStrike" cap="none" normalizeH="0" baseline="0" dirty="0" smtClean="0">
                <a:ln>
                  <a:noFill/>
                </a:ln>
                <a:effectLst/>
                <a:latin typeface="Arial" pitchFamily="34" charset="0"/>
                <a:ea typeface="Times New Roman" pitchFamily="18" charset="0"/>
                <a:cs typeface="Arial" pitchFamily="34" charset="0"/>
              </a:rPr>
              <a:t>ÁREA                                     :</a:t>
            </a:r>
            <a:r>
              <a:rPr kumimoji="0" lang="es-ES" sz="900" b="0" i="0" u="none" strike="noStrike" cap="none" normalizeH="0" baseline="0" dirty="0" smtClean="0">
                <a:ln>
                  <a:noFill/>
                </a:ln>
                <a:effectLst/>
                <a:latin typeface="Arial" pitchFamily="34" charset="0"/>
                <a:ea typeface="Times New Roman" pitchFamily="18" charset="0"/>
                <a:cs typeface="Arial" pitchFamily="34" charset="0"/>
              </a:rPr>
              <a:t> FÍSICO DEPORTIVA.                                            </a:t>
            </a:r>
            <a:r>
              <a:rPr kumimoji="0" lang="es-ES" sz="900" b="1" i="0" u="none" strike="noStrike" cap="none" normalizeH="0" baseline="0" dirty="0" smtClean="0">
                <a:ln>
                  <a:noFill/>
                </a:ln>
                <a:effectLst/>
                <a:latin typeface="Arial" pitchFamily="34" charset="0"/>
                <a:ea typeface="Times New Roman" pitchFamily="18" charset="0"/>
                <a:cs typeface="Arial" pitchFamily="34" charset="0"/>
              </a:rPr>
              <a:t>DOCENTE: </a:t>
            </a:r>
            <a:r>
              <a:rPr kumimoji="0" lang="es-ES" sz="900" b="0" i="0" u="none" strike="noStrike" cap="none" normalizeH="0" baseline="0" dirty="0" smtClean="0">
                <a:ln>
                  <a:noFill/>
                </a:ln>
                <a:effectLst/>
                <a:latin typeface="Arial" pitchFamily="34" charset="0"/>
                <a:ea typeface="Times New Roman" pitchFamily="18" charset="0"/>
                <a:cs typeface="Arial" pitchFamily="34" charset="0"/>
              </a:rPr>
              <a:t>JUAN CARLOS LUGUAÑA</a:t>
            </a:r>
            <a:endParaRPr kumimoji="0" lang="es-EC" sz="9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479925" algn="ctr"/>
                <a:tab pos="6808788" algn="l"/>
              </a:tabLst>
            </a:pPr>
            <a:r>
              <a:rPr kumimoji="0" lang="es-ES" sz="900" b="1" i="0" u="none" strike="noStrike" cap="none" normalizeH="0" baseline="0" dirty="0" smtClean="0">
                <a:ln>
                  <a:noFill/>
                </a:ln>
                <a:effectLst/>
                <a:latin typeface="Arial" pitchFamily="34" charset="0"/>
                <a:ea typeface="Times New Roman" pitchFamily="18" charset="0"/>
                <a:cs typeface="Arial" pitchFamily="34" charset="0"/>
              </a:rPr>
              <a:t>TEMA                                     : </a:t>
            </a:r>
            <a:r>
              <a:rPr kumimoji="0" lang="es-ES" sz="900" b="0" i="0" u="none" strike="noStrike" cap="none" normalizeH="0" baseline="0" dirty="0" smtClean="0">
                <a:ln>
                  <a:noFill/>
                </a:ln>
                <a:effectLst/>
                <a:latin typeface="Arial" pitchFamily="34" charset="0"/>
                <a:ea typeface="Times New Roman" pitchFamily="18" charset="0"/>
                <a:cs typeface="Arial" pitchFamily="34" charset="0"/>
              </a:rPr>
              <a:t>PROGRAMA RECREATIVO.</a:t>
            </a:r>
            <a:r>
              <a:rPr kumimoji="0" lang="es-ES" sz="900" b="1" i="0" u="none" strike="noStrike" cap="none" normalizeH="0" baseline="0" dirty="0" smtClean="0">
                <a:ln>
                  <a:noFill/>
                </a:ln>
                <a:effectLst/>
                <a:latin typeface="Arial" pitchFamily="34" charset="0"/>
                <a:ea typeface="Times New Roman" pitchFamily="18" charset="0"/>
                <a:cs typeface="Arial" pitchFamily="34" charset="0"/>
              </a:rPr>
              <a:t>                                                             </a:t>
            </a:r>
            <a:r>
              <a:rPr kumimoji="0" lang="es-ES" sz="900" b="0" i="0" u="none" strike="noStrike" cap="none" normalizeH="0" baseline="0" dirty="0" smtClean="0">
                <a:ln>
                  <a:noFill/>
                </a:ln>
                <a:effectLst/>
                <a:latin typeface="Arial" pitchFamily="34" charset="0"/>
                <a:ea typeface="Times New Roman" pitchFamily="18" charset="0"/>
                <a:cs typeface="Arial" pitchFamily="34" charset="0"/>
              </a:rPr>
              <a:t> </a:t>
            </a:r>
            <a:endParaRPr kumimoji="0" lang="es-EC" sz="9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479925" algn="ctr"/>
                <a:tab pos="6808788" algn="l"/>
              </a:tabLst>
            </a:pPr>
            <a:r>
              <a:rPr kumimoji="0" lang="es-ES" sz="900" b="1" i="0" u="none" strike="noStrike" cap="none" normalizeH="0" baseline="0" dirty="0" smtClean="0">
                <a:ln>
                  <a:noFill/>
                </a:ln>
                <a:effectLst/>
                <a:latin typeface="Arial" pitchFamily="34" charset="0"/>
                <a:ea typeface="Times New Roman" pitchFamily="18" charset="0"/>
                <a:cs typeface="Arial" pitchFamily="34" charset="0"/>
              </a:rPr>
              <a:t>AÑO DE BÁSICA                   : </a:t>
            </a:r>
            <a:r>
              <a:rPr kumimoji="0" lang="es-ES" sz="900" b="0" i="0" u="none" strike="noStrike" cap="none" normalizeH="0" baseline="0" dirty="0" smtClean="0">
                <a:ln>
                  <a:noFill/>
                </a:ln>
                <a:effectLst/>
                <a:latin typeface="Arial" pitchFamily="34" charset="0"/>
                <a:ea typeface="Times New Roman" pitchFamily="18" charset="0"/>
                <a:cs typeface="Arial" pitchFamily="34" charset="0"/>
              </a:rPr>
              <a:t>CUARTO DE BÁSICA</a:t>
            </a:r>
            <a:r>
              <a:rPr kumimoji="0" lang="es-ES" sz="900" b="1" i="0" u="none" strike="noStrike" cap="none" normalizeH="0" baseline="0" dirty="0" smtClean="0">
                <a:ln>
                  <a:noFill/>
                </a:ln>
                <a:effectLst/>
                <a:latin typeface="Arial" pitchFamily="34" charset="0"/>
                <a:ea typeface="Times New Roman" pitchFamily="18" charset="0"/>
                <a:cs typeface="Arial" pitchFamily="34" charset="0"/>
              </a:rPr>
              <a:t>                                            PARALELOS: </a:t>
            </a:r>
            <a:r>
              <a:rPr kumimoji="0" lang="es-ES" sz="900" b="0" i="0" u="none" strike="noStrike" cap="none" normalizeH="0" baseline="0" dirty="0" smtClean="0">
                <a:ln>
                  <a:noFill/>
                </a:ln>
                <a:effectLst/>
                <a:latin typeface="Arial" pitchFamily="34" charset="0"/>
                <a:ea typeface="Times New Roman" pitchFamily="18" charset="0"/>
                <a:cs typeface="Arial" pitchFamily="34" charset="0"/>
              </a:rPr>
              <a:t>A Y B     </a:t>
            </a:r>
            <a:endParaRPr kumimoji="0" lang="es-EC" sz="9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479925" algn="ctr"/>
                <a:tab pos="6808788" algn="l"/>
              </a:tabLst>
            </a:pPr>
            <a:r>
              <a:rPr kumimoji="0" lang="es-ES" sz="900" b="1" i="0" u="none" strike="noStrike" cap="none" normalizeH="0" baseline="0" dirty="0" smtClean="0">
                <a:ln>
                  <a:noFill/>
                </a:ln>
                <a:effectLst/>
                <a:latin typeface="Arial" pitchFamily="34" charset="0"/>
                <a:ea typeface="Times New Roman" pitchFamily="18" charset="0"/>
                <a:cs typeface="Arial" pitchFamily="34" charset="0"/>
              </a:rPr>
              <a:t>OBJETIVO                             :</a:t>
            </a:r>
            <a:r>
              <a:rPr kumimoji="0" lang="es-ES" sz="900" b="0" i="0" u="none" strike="noStrike" cap="none" normalizeH="0" baseline="0" dirty="0" smtClean="0">
                <a:ln>
                  <a:noFill/>
                </a:ln>
                <a:effectLst/>
                <a:latin typeface="Arial" pitchFamily="34" charset="0"/>
                <a:ea typeface="Times New Roman" pitchFamily="18" charset="0"/>
                <a:cs typeface="Arial" pitchFamily="34" charset="0"/>
              </a:rPr>
              <a:t> DESARROLLAR </a:t>
            </a:r>
            <a:r>
              <a:rPr lang="es-ES" sz="900" dirty="0">
                <a:latin typeface="Arial" pitchFamily="34" charset="0"/>
                <a:ea typeface="Times New Roman" pitchFamily="18" charset="0"/>
                <a:cs typeface="Arial" pitchFamily="34" charset="0"/>
              </a:rPr>
              <a:t> </a:t>
            </a:r>
            <a:r>
              <a:rPr lang="es-ES" sz="900" dirty="0" smtClean="0">
                <a:latin typeface="Arial" pitchFamily="34" charset="0"/>
                <a:ea typeface="Times New Roman" pitchFamily="18" charset="0"/>
                <a:cs typeface="Arial" pitchFamily="34" charset="0"/>
              </a:rPr>
              <a:t>LA DESTREZA DE CORRER </a:t>
            </a:r>
            <a:r>
              <a:rPr kumimoji="0" lang="es-ES" sz="900" b="0" i="0" u="none" strike="noStrike" cap="none" normalizeH="0" baseline="0" dirty="0" smtClean="0">
                <a:ln>
                  <a:noFill/>
                </a:ln>
                <a:effectLst/>
                <a:latin typeface="Arial" pitchFamily="34" charset="0"/>
                <a:ea typeface="Times New Roman" pitchFamily="18" charset="0"/>
                <a:cs typeface="Arial" pitchFamily="34" charset="0"/>
              </a:rPr>
              <a:t> MEDIANTE EL ÁREA FÍSICO DEPORTIVA</a:t>
            </a:r>
          </a:p>
          <a:p>
            <a:pPr marL="0" marR="0" lvl="0" indent="0" algn="l" defTabSz="914400" rtl="0" eaLnBrk="0" fontAlgn="base" latinLnBrk="0" hangingPunct="0">
              <a:lnSpc>
                <a:spcPct val="100000"/>
              </a:lnSpc>
              <a:spcBef>
                <a:spcPct val="0"/>
              </a:spcBef>
              <a:spcAft>
                <a:spcPct val="0"/>
              </a:spcAft>
              <a:buClrTx/>
              <a:buSzTx/>
              <a:buFontTx/>
              <a:buNone/>
              <a:tabLst>
                <a:tab pos="4479925" algn="ctr"/>
                <a:tab pos="6808788" algn="l"/>
              </a:tabLst>
            </a:pPr>
            <a:r>
              <a:rPr lang="es-ES" sz="900" dirty="0">
                <a:latin typeface="Arial" pitchFamily="34" charset="0"/>
                <a:ea typeface="Times New Roman" pitchFamily="18" charset="0"/>
                <a:cs typeface="Arial" pitchFamily="34" charset="0"/>
              </a:rPr>
              <a:t> </a:t>
            </a:r>
            <a:r>
              <a:rPr lang="es-ES" sz="900" dirty="0" smtClean="0">
                <a:latin typeface="Arial" pitchFamily="34" charset="0"/>
                <a:ea typeface="Times New Roman" pitchFamily="18" charset="0"/>
                <a:cs typeface="Arial" pitchFamily="34" charset="0"/>
              </a:rPr>
              <a:t>                                                </a:t>
            </a:r>
            <a:r>
              <a:rPr kumimoji="0" lang="es-ES" sz="900" b="0" i="0" u="none" strike="noStrike" cap="none" normalizeH="0" baseline="0" dirty="0" smtClean="0">
                <a:ln>
                  <a:noFill/>
                </a:ln>
                <a:effectLst/>
                <a:latin typeface="Arial" pitchFamily="34" charset="0"/>
                <a:ea typeface="Times New Roman" pitchFamily="18" charset="0"/>
                <a:cs typeface="Arial" pitchFamily="34" charset="0"/>
              </a:rPr>
              <a:t> </a:t>
            </a:r>
            <a:r>
              <a:rPr kumimoji="0" lang="es-EC" sz="900" b="0" i="0" u="none" strike="noStrike" cap="none" normalizeH="0" baseline="0" dirty="0" smtClean="0">
                <a:ln>
                  <a:noFill/>
                </a:ln>
                <a:effectLst/>
                <a:latin typeface="Arial" pitchFamily="34" charset="0"/>
                <a:ea typeface="Times New Roman" pitchFamily="18" charset="0"/>
                <a:cs typeface="Arial" pitchFamily="34" charset="0"/>
              </a:rPr>
              <a:t>PARA MEJORAR</a:t>
            </a:r>
            <a:r>
              <a:rPr lang="es-EC" sz="900" dirty="0">
                <a:latin typeface="Arial" pitchFamily="34" charset="0"/>
                <a:ea typeface="Times New Roman" pitchFamily="18" charset="0"/>
                <a:cs typeface="Arial" pitchFamily="34" charset="0"/>
              </a:rPr>
              <a:t> </a:t>
            </a:r>
            <a:r>
              <a:rPr lang="es-EC" sz="900" dirty="0" smtClean="0">
                <a:latin typeface="Arial" pitchFamily="34" charset="0"/>
                <a:ea typeface="Times New Roman" pitchFamily="18" charset="0"/>
                <a:cs typeface="Arial" pitchFamily="34" charset="0"/>
              </a:rPr>
              <a:t> LA COORDINACIÓN </a:t>
            </a:r>
            <a:r>
              <a:rPr lang="es-EC" sz="900" dirty="0">
                <a:latin typeface="Arial" pitchFamily="34" charset="0"/>
                <a:ea typeface="Times New Roman" pitchFamily="18" charset="0"/>
                <a:cs typeface="Arial" pitchFamily="34" charset="0"/>
              </a:rPr>
              <a:t> </a:t>
            </a:r>
            <a:r>
              <a:rPr lang="es-EC" sz="900" dirty="0" smtClean="0">
                <a:latin typeface="Arial" pitchFamily="34" charset="0"/>
                <a:ea typeface="Times New Roman" pitchFamily="18" charset="0"/>
                <a:cs typeface="Arial" pitchFamily="34" charset="0"/>
              </a:rPr>
              <a:t>QUE </a:t>
            </a:r>
            <a:r>
              <a:rPr kumimoji="0" lang="es-EC" sz="900" b="0" i="0" u="none" strike="noStrike" cap="none" normalizeH="0" baseline="0" dirty="0" smtClean="0">
                <a:ln>
                  <a:noFill/>
                </a:ln>
                <a:effectLst/>
                <a:latin typeface="Arial" pitchFamily="34" charset="0"/>
                <a:ea typeface="Times New Roman" pitchFamily="18" charset="0"/>
                <a:cs typeface="Arial" pitchFamily="34" charset="0"/>
              </a:rPr>
              <a:t> LE PERMITA UN ÓPTIMO BIENESTAR </a:t>
            </a:r>
          </a:p>
          <a:p>
            <a:pPr marL="0" marR="0" lvl="0" indent="0" algn="l" defTabSz="914400" rtl="0" eaLnBrk="0" fontAlgn="base" latinLnBrk="0" hangingPunct="0">
              <a:lnSpc>
                <a:spcPct val="100000"/>
              </a:lnSpc>
              <a:spcBef>
                <a:spcPct val="0"/>
              </a:spcBef>
              <a:spcAft>
                <a:spcPct val="0"/>
              </a:spcAft>
              <a:buClrTx/>
              <a:buSzTx/>
              <a:buFontTx/>
              <a:buNone/>
              <a:tabLst>
                <a:tab pos="4479925" algn="ctr"/>
                <a:tab pos="6808788" algn="l"/>
              </a:tabLst>
            </a:pPr>
            <a:r>
              <a:rPr lang="es-EC" sz="900" dirty="0">
                <a:latin typeface="Arial" pitchFamily="34" charset="0"/>
                <a:ea typeface="Times New Roman" pitchFamily="18" charset="0"/>
                <a:cs typeface="Arial" pitchFamily="34" charset="0"/>
              </a:rPr>
              <a:t> </a:t>
            </a:r>
            <a:r>
              <a:rPr lang="es-EC" sz="900" dirty="0" smtClean="0">
                <a:latin typeface="Arial" pitchFamily="34" charset="0"/>
                <a:ea typeface="Times New Roman" pitchFamily="18" charset="0"/>
                <a:cs typeface="Arial" pitchFamily="34" charset="0"/>
              </a:rPr>
              <a:t>                                                 </a:t>
            </a:r>
            <a:r>
              <a:rPr kumimoji="0" lang="es-EC" sz="900" b="0" i="0" u="none" strike="noStrike" cap="none" normalizeH="0" baseline="0" dirty="0" smtClean="0">
                <a:ln>
                  <a:noFill/>
                </a:ln>
                <a:effectLst/>
                <a:latin typeface="Arial" pitchFamily="34" charset="0"/>
                <a:ea typeface="Times New Roman" pitchFamily="18" charset="0"/>
                <a:cs typeface="Arial" pitchFamily="34" charset="0"/>
              </a:rPr>
              <a:t>PERSONAL  Y </a:t>
            </a:r>
            <a:r>
              <a:rPr lang="es-EC" sz="900" dirty="0" smtClean="0">
                <a:latin typeface="Arial" pitchFamily="34" charset="0"/>
                <a:ea typeface="Times New Roman" pitchFamily="18" charset="0"/>
                <a:cs typeface="Arial" pitchFamily="34" charset="0"/>
              </a:rPr>
              <a:t> </a:t>
            </a:r>
            <a:r>
              <a:rPr kumimoji="0" lang="es-EC" sz="900" b="0" i="0" u="none" strike="noStrike" cap="none" normalizeH="0" baseline="0" dirty="0" smtClean="0">
                <a:ln>
                  <a:noFill/>
                </a:ln>
                <a:effectLst/>
                <a:latin typeface="Arial" pitchFamily="34" charset="0"/>
                <a:ea typeface="Times New Roman" pitchFamily="18" charset="0"/>
                <a:cs typeface="Arial" pitchFamily="34" charset="0"/>
              </a:rPr>
              <a:t> SOCIAL.                  </a:t>
            </a:r>
            <a:r>
              <a:rPr kumimoji="0" lang="es-ES" sz="900" b="0" i="0" u="none" strike="noStrike" cap="none" normalizeH="0" baseline="0" dirty="0" smtClean="0">
                <a:ln>
                  <a:noFill/>
                </a:ln>
                <a:effectLst/>
                <a:latin typeface="Arial" pitchFamily="34" charset="0"/>
                <a:ea typeface="Times New Roman" pitchFamily="18" charset="0"/>
                <a:cs typeface="Arial" pitchFamily="34" charset="0"/>
              </a:rPr>
              <a:t>                                            </a:t>
            </a:r>
            <a:endParaRPr kumimoji="0" lang="es-ES" sz="900" b="0" i="0" u="none" strike="noStrike" cap="none" normalizeH="0" baseline="0" dirty="0" smtClean="0">
              <a:ln>
                <a:noFill/>
              </a:ln>
              <a:effectLst/>
              <a:latin typeface="Arial" pitchFamily="34" charset="0"/>
              <a:cs typeface="Arial" pitchFamily="34" charset="0"/>
            </a:endParaRPr>
          </a:p>
        </p:txBody>
      </p:sp>
      <p:pic>
        <p:nvPicPr>
          <p:cNvPr id="6" name="5 Imagen" descr="https://encrypted-tbn3.gstatic.com/images?q=tbn:ANd9GcRsPnvPWA-TgdtApmkm5mNmSLTKlCCbuvPTqehVL9RWNySVBi--xQ"/>
          <p:cNvPicPr/>
          <p:nvPr/>
        </p:nvPicPr>
        <p:blipFill>
          <a:blip r:embed="rId3">
            <a:extLst>
              <a:ext uri="{28A0092B-C50C-407E-A947-70E740481C1C}">
                <a14:useLocalDpi xmlns:a14="http://schemas.microsoft.com/office/drawing/2010/main" val="0"/>
              </a:ext>
            </a:extLst>
          </a:blip>
          <a:srcRect/>
          <a:stretch>
            <a:fillRect/>
          </a:stretch>
        </p:blipFill>
        <p:spPr bwMode="auto">
          <a:xfrm>
            <a:off x="107504" y="278160"/>
            <a:ext cx="936104" cy="990600"/>
          </a:xfrm>
          <a:prstGeom prst="rect">
            <a:avLst/>
          </a:prstGeom>
          <a:noFill/>
          <a:ln>
            <a:noFill/>
          </a:ln>
        </p:spPr>
      </p:pic>
    </p:spTree>
    <p:extLst>
      <p:ext uri="{BB962C8B-B14F-4D97-AF65-F5344CB8AC3E}">
        <p14:creationId xmlns:p14="http://schemas.microsoft.com/office/powerpoint/2010/main" val="7243331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virtualpc\Documents\TESIS FOT\IMG_33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ctrTitle"/>
          </p:nvPr>
        </p:nvSpPr>
        <p:spPr>
          <a:xfrm>
            <a:off x="1475656" y="512676"/>
            <a:ext cx="6192688" cy="684076"/>
          </a:xfrm>
          <a:noFill/>
        </p:spPr>
        <p:txBody>
          <a:bodyPr>
            <a:normAutofit/>
          </a:bodyPr>
          <a:lstStyle/>
          <a:p>
            <a:pPr algn="ctr"/>
            <a:r>
              <a:rPr lang="es-EC" sz="1600" dirty="0" smtClean="0">
                <a:solidFill>
                  <a:srgbClr val="FFFF00"/>
                </a:solidFill>
                <a:latin typeface="Century Gothic" pitchFamily="34" charset="0"/>
              </a:rPr>
              <a:t/>
            </a:r>
            <a:br>
              <a:rPr lang="es-EC" sz="1600" dirty="0" smtClean="0">
                <a:solidFill>
                  <a:srgbClr val="FFFF00"/>
                </a:solidFill>
                <a:latin typeface="Century Gothic" pitchFamily="34" charset="0"/>
              </a:rPr>
            </a:br>
            <a:endParaRPr lang="en-US" sz="1600" dirty="0">
              <a:solidFill>
                <a:srgbClr val="FFFF00"/>
              </a:solidFill>
              <a:latin typeface="Century Gothic" pitchFamily="34" charset="0"/>
            </a:endParaRPr>
          </a:p>
        </p:txBody>
      </p:sp>
      <p:sp>
        <p:nvSpPr>
          <p:cNvPr id="5" name="4 Rectángulo"/>
          <p:cNvSpPr/>
          <p:nvPr/>
        </p:nvSpPr>
        <p:spPr>
          <a:xfrm>
            <a:off x="755576" y="2852936"/>
            <a:ext cx="7776864" cy="3312368"/>
          </a:xfrm>
          <a:prstGeom prst="rect">
            <a:avLst/>
          </a:prstGeom>
          <a:ln/>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just">
              <a:buFont typeface="Wingdings" pitchFamily="2" charset="2"/>
              <a:buChar char="§"/>
            </a:pPr>
            <a:r>
              <a:rPr lang="es-EC" sz="2800" b="1" dirty="0" smtClean="0">
                <a:solidFill>
                  <a:schemeClr val="bg1"/>
                </a:solidFill>
                <a:latin typeface="Century Gothic" pitchFamily="34" charset="0"/>
              </a:rPr>
              <a:t>En la actualidad observamos un gran problema motriz  que sufren nuestros niños.</a:t>
            </a:r>
          </a:p>
          <a:p>
            <a:pPr marL="285750" indent="-285750" algn="just">
              <a:buFont typeface="Wingdings" pitchFamily="2" charset="2"/>
              <a:buChar char="§"/>
            </a:pPr>
            <a:r>
              <a:rPr lang="es-EC" sz="2800" b="1" dirty="0" smtClean="0">
                <a:solidFill>
                  <a:schemeClr val="bg1"/>
                </a:solidFill>
                <a:latin typeface="Century Gothic" pitchFamily="34" charset="0"/>
              </a:rPr>
              <a:t>Implementación de un programa recreativo  dentro de la Institución para mejorar el desarrollo motriz en los niños(as).</a:t>
            </a:r>
          </a:p>
        </p:txBody>
      </p:sp>
      <p:sp>
        <p:nvSpPr>
          <p:cNvPr id="10" name="9 Flecha abajo"/>
          <p:cNvSpPr/>
          <p:nvPr/>
        </p:nvSpPr>
        <p:spPr>
          <a:xfrm>
            <a:off x="4303392" y="2018544"/>
            <a:ext cx="484632" cy="762384"/>
          </a:xfrm>
          <a:prstGeom prst="downArrow">
            <a:avLst/>
          </a:pr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C"/>
          </a:p>
        </p:txBody>
      </p:sp>
      <p:sp>
        <p:nvSpPr>
          <p:cNvPr id="8" name="7 Rectángulo"/>
          <p:cNvSpPr/>
          <p:nvPr/>
        </p:nvSpPr>
        <p:spPr>
          <a:xfrm>
            <a:off x="1403648" y="476672"/>
            <a:ext cx="6192688" cy="1080120"/>
          </a:xfrm>
          <a:prstGeom prst="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s-EC" sz="3600" b="1" dirty="0" smtClean="0">
                <a:solidFill>
                  <a:srgbClr val="FF0000"/>
                </a:solidFill>
                <a:effectLst>
                  <a:outerShdw blurRad="38100" dist="38100" dir="2700000" algn="tl">
                    <a:srgbClr val="000000">
                      <a:alpha val="43137"/>
                    </a:srgbClr>
                  </a:outerShdw>
                </a:effectLst>
                <a:latin typeface="Century Gothic" pitchFamily="34" charset="0"/>
              </a:rPr>
              <a:t>JUSTIFICACIÓN</a:t>
            </a:r>
            <a:endParaRPr lang="en-US" sz="3600" b="1" dirty="0">
              <a:solidFill>
                <a:srgbClr val="FF0000"/>
              </a:solidFill>
              <a:effectLst>
                <a:outerShdw blurRad="38100" dist="38100" dir="2700000" algn="tl">
                  <a:srgbClr val="000000">
                    <a:alpha val="43137"/>
                  </a:srgbClr>
                </a:outerShdw>
              </a:effectLst>
              <a:latin typeface="Century Gothic" pitchFamily="34" charset="0"/>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0021" y="116632"/>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8 Imagen" descr="https://encrypted-tbn3.gstatic.com/images?q=tbn:ANd9GcRsPnvPWA-TgdtApmkm5mNmSLTKlCCbuvPTqehVL9RWNySVBi--xQ"/>
          <p:cNvPicPr/>
          <p:nvPr/>
        </p:nvPicPr>
        <p:blipFill>
          <a:blip r:embed="rId4">
            <a:extLst>
              <a:ext uri="{28A0092B-C50C-407E-A947-70E740481C1C}">
                <a14:useLocalDpi xmlns:a14="http://schemas.microsoft.com/office/drawing/2010/main" val="0"/>
              </a:ext>
            </a:extLst>
          </a:blip>
          <a:srcRect/>
          <a:stretch>
            <a:fillRect/>
          </a:stretch>
        </p:blipFill>
        <p:spPr bwMode="auto">
          <a:xfrm>
            <a:off x="107504" y="116632"/>
            <a:ext cx="936104" cy="993775"/>
          </a:xfrm>
          <a:prstGeom prst="rect">
            <a:avLst/>
          </a:prstGeom>
          <a:noFill/>
          <a:ln>
            <a:noFill/>
          </a:ln>
        </p:spPr>
      </p:pic>
    </p:spTree>
    <p:extLst>
      <p:ext uri="{BB962C8B-B14F-4D97-AF65-F5344CB8AC3E}">
        <p14:creationId xmlns:p14="http://schemas.microsoft.com/office/powerpoint/2010/main" val="22309898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ANAHI\TESIS FOT\IMG_33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685799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619672" y="2924944"/>
            <a:ext cx="5544271" cy="1200329"/>
          </a:xfrm>
          <a:prstGeom prst="rect">
            <a:avLst/>
          </a:prstGeom>
          <a:solidFill>
            <a:srgbClr val="FF0000"/>
          </a:solidFill>
          <a:ln>
            <a:solidFill>
              <a:schemeClr val="bg1"/>
            </a:solidFill>
          </a:ln>
          <a:scene3d>
            <a:camera prst="isometricOffAxis1Right"/>
            <a:lightRig rig="threePt" dir="t"/>
          </a:scene3d>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s-ES" sz="7200" b="1" spc="300" dirty="0" smtClean="0">
                <a:ln w="11430" cmpd="sng">
                  <a:solidFill>
                    <a:schemeClr val="accent1">
                      <a:tint val="10000"/>
                    </a:schemeClr>
                  </a:solidFill>
                  <a:prstDash val="solid"/>
                  <a:miter lim="800000"/>
                </a:ln>
                <a:solidFill>
                  <a:schemeClr val="bg1"/>
                </a:solidFill>
                <a:effectLst>
                  <a:glow rad="45500">
                    <a:schemeClr val="accent1">
                      <a:satMod val="220000"/>
                      <a:alpha val="35000"/>
                    </a:schemeClr>
                  </a:glow>
                </a:effectLst>
                <a:latin typeface="Castellar" pitchFamily="18" charset="0"/>
              </a:rPr>
              <a:t>GRACIAS</a:t>
            </a:r>
            <a:endParaRPr lang="es-ES" sz="7200" b="1" cap="none" spc="300" dirty="0">
              <a:ln w="11430" cmpd="sng">
                <a:solidFill>
                  <a:schemeClr val="accent1">
                    <a:tint val="10000"/>
                  </a:schemeClr>
                </a:solidFill>
                <a:prstDash val="solid"/>
                <a:miter lim="800000"/>
              </a:ln>
              <a:solidFill>
                <a:schemeClr val="bg1"/>
              </a:solidFill>
              <a:effectLst>
                <a:glow rad="45500">
                  <a:schemeClr val="accent1">
                    <a:satMod val="220000"/>
                    <a:alpha val="35000"/>
                  </a:schemeClr>
                </a:glow>
              </a:effectLst>
              <a:latin typeface="Castellar" pitchFamily="18" charset="0"/>
            </a:endParaRPr>
          </a:p>
        </p:txBody>
      </p:sp>
    </p:spTree>
    <p:extLst>
      <p:ext uri="{BB962C8B-B14F-4D97-AF65-F5344CB8AC3E}">
        <p14:creationId xmlns:p14="http://schemas.microsoft.com/office/powerpoint/2010/main" val="3848372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4" presetClass="emph" presetSubtype="0" fill="hold" nodeType="clickEffect">
                                  <p:stCondLst>
                                    <p:cond delay="0"/>
                                  </p:stCondLst>
                                  <p:childTnLst>
                                    <p:animClr clrSpc="hsl" dir="cw">
                                      <p:cBhvr override="childStyle">
                                        <p:cTn id="14" dur="500" fill="hold"/>
                                        <p:tgtEl>
                                          <p:spTgt spid="9218"/>
                                        </p:tgtEl>
                                        <p:attrNameLst>
                                          <p:attrName>style.color</p:attrName>
                                        </p:attrNameLst>
                                      </p:cBhvr>
                                      <p:by>
                                        <p:hsl h="0" s="-12549" l="-25098"/>
                                      </p:by>
                                    </p:animClr>
                                    <p:animClr clrSpc="hsl" dir="cw">
                                      <p:cBhvr>
                                        <p:cTn id="15" dur="500" fill="hold"/>
                                        <p:tgtEl>
                                          <p:spTgt spid="9218"/>
                                        </p:tgtEl>
                                        <p:attrNameLst>
                                          <p:attrName>fillcolor</p:attrName>
                                        </p:attrNameLst>
                                      </p:cBhvr>
                                      <p:by>
                                        <p:hsl h="0" s="-12549" l="-25098"/>
                                      </p:by>
                                    </p:animClr>
                                    <p:animClr clrSpc="hsl" dir="cw">
                                      <p:cBhvr>
                                        <p:cTn id="16" dur="500" fill="hold"/>
                                        <p:tgtEl>
                                          <p:spTgt spid="9218"/>
                                        </p:tgtEl>
                                        <p:attrNameLst>
                                          <p:attrName>stroke.color</p:attrName>
                                        </p:attrNameLst>
                                      </p:cBhvr>
                                      <p:by>
                                        <p:hsl h="0" s="-12549" l="-25098"/>
                                      </p:by>
                                    </p:animClr>
                                    <p:set>
                                      <p:cBhvr>
                                        <p:cTn id="17" dur="500" fill="hold"/>
                                        <p:tgtEl>
                                          <p:spTgt spid="92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virtualpc\Documents\TESIS FOT\Fot Activ RECRE\DSCN03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68853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Diagrama"/>
          <p:cNvGraphicFramePr/>
          <p:nvPr>
            <p:extLst>
              <p:ext uri="{D42A27DB-BD31-4B8C-83A1-F6EECF244321}">
                <p14:modId xmlns:p14="http://schemas.microsoft.com/office/powerpoint/2010/main" val="3087315814"/>
              </p:ext>
            </p:extLst>
          </p:nvPr>
        </p:nvGraphicFramePr>
        <p:xfrm>
          <a:off x="2339752" y="548680"/>
          <a:ext cx="5112568" cy="1008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Rectángulo"/>
          <p:cNvSpPr/>
          <p:nvPr/>
        </p:nvSpPr>
        <p:spPr>
          <a:xfrm>
            <a:off x="395536" y="2564904"/>
            <a:ext cx="8280920" cy="3744416"/>
          </a:xfrm>
          <a:prstGeom prst="rect">
            <a:avLst/>
          </a:prstGeom>
          <a:solidFill>
            <a:schemeClr val="bg1">
              <a:lumMod val="95000"/>
            </a:schemeClr>
          </a:solidFill>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s-EC" sz="3600" b="1" dirty="0">
                <a:solidFill>
                  <a:schemeClr val="tx1"/>
                </a:solidFill>
                <a:effectLst>
                  <a:outerShdw blurRad="38100" dist="38100" dir="2700000" algn="tl">
                    <a:srgbClr val="000000">
                      <a:alpha val="43137"/>
                    </a:srgbClr>
                  </a:outerShdw>
                </a:effectLst>
                <a:latin typeface="Century Gothic" pitchFamily="34" charset="0"/>
              </a:rPr>
              <a:t>Aplicar un Programa de Recreación para el desarrollo de las Destrezas Motrices Básicas con los niños(as) de Cuarto Año de Educación Básica de la Escuela Fiscal </a:t>
            </a:r>
            <a:r>
              <a:rPr lang="es-EC" sz="3600" b="1" dirty="0" smtClean="0">
                <a:solidFill>
                  <a:schemeClr val="tx1"/>
                </a:solidFill>
                <a:effectLst>
                  <a:outerShdw blurRad="38100" dist="38100" dir="2700000" algn="tl">
                    <a:srgbClr val="000000">
                      <a:alpha val="43137"/>
                    </a:srgbClr>
                  </a:outerShdw>
                </a:effectLst>
                <a:latin typeface="Century Gothic" pitchFamily="34" charset="0"/>
              </a:rPr>
              <a:t>Mixta "Costa Rica</a:t>
            </a:r>
            <a:r>
              <a:rPr lang="es-ES" sz="3600" b="1" dirty="0">
                <a:solidFill>
                  <a:schemeClr val="bg1"/>
                </a:solidFill>
                <a:effectLst>
                  <a:outerShdw blurRad="38100" dist="38100" dir="2700000" algn="tl">
                    <a:srgbClr val="000000">
                      <a:alpha val="43137"/>
                    </a:srgbClr>
                  </a:outerShdw>
                </a:effectLst>
                <a:latin typeface="Century Gothic" pitchFamily="34" charset="0"/>
              </a:rPr>
              <a:t> </a:t>
            </a:r>
            <a:r>
              <a:rPr lang="es-ES" sz="3600" b="1" dirty="0" smtClean="0">
                <a:solidFill>
                  <a:schemeClr val="tx1"/>
                </a:solidFill>
                <a:effectLst>
                  <a:outerShdw blurRad="38100" dist="38100" dir="2700000" algn="tl">
                    <a:srgbClr val="000000">
                      <a:alpha val="43137"/>
                    </a:srgbClr>
                  </a:outerShdw>
                </a:effectLst>
                <a:latin typeface="Century Gothic" pitchFamily="34" charset="0"/>
              </a:rPr>
              <a:t>“</a:t>
            </a:r>
            <a:r>
              <a:rPr lang="es-ES" sz="3600" b="1" dirty="0" smtClean="0">
                <a:solidFill>
                  <a:schemeClr val="bg1"/>
                </a:solidFill>
                <a:effectLst>
                  <a:outerShdw blurRad="38100" dist="38100" dir="2700000" algn="tl">
                    <a:srgbClr val="000000">
                      <a:alpha val="43137"/>
                    </a:srgbClr>
                  </a:outerShdw>
                </a:effectLst>
                <a:latin typeface="Century Gothic" pitchFamily="34" charset="0"/>
              </a:rPr>
              <a:t> </a:t>
            </a:r>
            <a:r>
              <a:rPr lang="es-ES" sz="3600" b="1" dirty="0" smtClean="0">
                <a:solidFill>
                  <a:schemeClr val="tx1"/>
                </a:solidFill>
                <a:effectLst>
                  <a:outerShdw blurRad="38100" dist="38100" dir="2700000" algn="tl">
                    <a:srgbClr val="000000">
                      <a:alpha val="43137"/>
                    </a:srgbClr>
                  </a:outerShdw>
                </a:effectLst>
                <a:latin typeface="Century Gothic" pitchFamily="34" charset="0"/>
              </a:rPr>
              <a:t>d</a:t>
            </a:r>
            <a:r>
              <a:rPr lang="es-EC" sz="3600" b="1" dirty="0" smtClean="0">
                <a:solidFill>
                  <a:schemeClr val="tx1"/>
                </a:solidFill>
                <a:effectLst>
                  <a:outerShdw blurRad="38100" dist="38100" dir="2700000" algn="tl">
                    <a:srgbClr val="000000">
                      <a:alpha val="43137"/>
                    </a:srgbClr>
                  </a:outerShdw>
                </a:effectLst>
                <a:latin typeface="Century Gothic" pitchFamily="34" charset="0"/>
              </a:rPr>
              <a:t>e La Parroquia de </a:t>
            </a:r>
            <a:r>
              <a:rPr lang="es-EC" sz="3600" b="1" dirty="0" err="1" smtClean="0">
                <a:solidFill>
                  <a:schemeClr val="tx1"/>
                </a:solidFill>
                <a:effectLst>
                  <a:outerShdw blurRad="38100" dist="38100" dir="2700000" algn="tl">
                    <a:srgbClr val="000000">
                      <a:alpha val="43137"/>
                    </a:srgbClr>
                  </a:outerShdw>
                </a:effectLst>
                <a:latin typeface="Century Gothic" pitchFamily="34" charset="0"/>
              </a:rPr>
              <a:t>Nayón</a:t>
            </a:r>
            <a:r>
              <a:rPr lang="es-EC" sz="3600" b="1" dirty="0" smtClean="0">
                <a:solidFill>
                  <a:schemeClr val="tx1"/>
                </a:solidFill>
                <a:effectLst>
                  <a:outerShdw blurRad="38100" dist="38100" dir="2700000" algn="tl">
                    <a:srgbClr val="000000">
                      <a:alpha val="43137"/>
                    </a:srgbClr>
                  </a:outerShdw>
                </a:effectLst>
                <a:latin typeface="Century Gothic" pitchFamily="34" charset="0"/>
              </a:rPr>
              <a:t>.</a:t>
            </a:r>
            <a:endParaRPr lang="en-US" sz="3600" b="1" dirty="0">
              <a:solidFill>
                <a:schemeClr val="tx1"/>
              </a:solidFill>
              <a:effectLst>
                <a:outerShdw blurRad="38100" dist="38100" dir="2700000" algn="tl">
                  <a:srgbClr val="000000">
                    <a:alpha val="43137"/>
                  </a:srgbClr>
                </a:outerShdw>
              </a:effectLst>
              <a:latin typeface="Century Gothic" pitchFamily="34" charset="0"/>
            </a:endParaRPr>
          </a:p>
        </p:txBody>
      </p:sp>
      <p:sp>
        <p:nvSpPr>
          <p:cNvPr id="10" name="9 Flecha abajo"/>
          <p:cNvSpPr/>
          <p:nvPr/>
        </p:nvSpPr>
        <p:spPr>
          <a:xfrm>
            <a:off x="4303392" y="1772816"/>
            <a:ext cx="700656" cy="1152128"/>
          </a:xfrm>
          <a:prstGeom prst="downArrow">
            <a:avLst/>
          </a:prstGeom>
          <a:solidFill>
            <a:schemeClr val="bg1">
              <a:lumMod val="95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C"/>
          </a:p>
        </p:txBody>
      </p:sp>
      <p:pic>
        <p:nvPicPr>
          <p:cNvPr id="409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0021" y="116632"/>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7 Imagen" descr="https://encrypted-tbn3.gstatic.com/images?q=tbn:ANd9GcRsPnvPWA-TgdtApmkm5mNmSLTKlCCbuvPTqehVL9RWNySVBi--xQ"/>
          <p:cNvPicPr/>
          <p:nvPr/>
        </p:nvPicPr>
        <p:blipFill>
          <a:blip r:embed="rId9">
            <a:extLst>
              <a:ext uri="{28A0092B-C50C-407E-A947-70E740481C1C}">
                <a14:useLocalDpi xmlns:a14="http://schemas.microsoft.com/office/drawing/2010/main" val="0"/>
              </a:ext>
            </a:extLst>
          </a:blip>
          <a:srcRect/>
          <a:stretch>
            <a:fillRect/>
          </a:stretch>
        </p:blipFill>
        <p:spPr bwMode="auto">
          <a:xfrm>
            <a:off x="107504" y="116632"/>
            <a:ext cx="936104" cy="993775"/>
          </a:xfrm>
          <a:prstGeom prst="rect">
            <a:avLst/>
          </a:prstGeom>
          <a:noFill/>
          <a:ln>
            <a:noFill/>
          </a:ln>
        </p:spPr>
      </p:pic>
    </p:spTree>
    <p:extLst>
      <p:ext uri="{BB962C8B-B14F-4D97-AF65-F5344CB8AC3E}">
        <p14:creationId xmlns:p14="http://schemas.microsoft.com/office/powerpoint/2010/main" val="39985411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virtualpc\Documents\TESIS FOT\Fot Activ RECRE\DSCN04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8051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79512" y="3356992"/>
            <a:ext cx="3816424" cy="259228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3200" b="1" dirty="0" smtClean="0">
                <a:solidFill>
                  <a:schemeClr val="tx1"/>
                </a:solidFill>
                <a:latin typeface="Century Gothic" pitchFamily="34" charset="0"/>
              </a:rPr>
              <a:t>Determinar los niveles de  destrezas motrices básicas en niños(as).</a:t>
            </a:r>
            <a:endParaRPr lang="es-EC" sz="3200" b="1" dirty="0">
              <a:solidFill>
                <a:schemeClr val="tx1"/>
              </a:solidFill>
              <a:latin typeface="Century Gothic" pitchFamily="34" charset="0"/>
            </a:endParaRPr>
          </a:p>
        </p:txBody>
      </p:sp>
      <p:sp>
        <p:nvSpPr>
          <p:cNvPr id="8" name="7 Rectángulo"/>
          <p:cNvSpPr/>
          <p:nvPr/>
        </p:nvSpPr>
        <p:spPr>
          <a:xfrm>
            <a:off x="4716016" y="3356992"/>
            <a:ext cx="4104456" cy="266429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3200" b="1" dirty="0" smtClean="0">
                <a:solidFill>
                  <a:schemeClr val="tx1"/>
                </a:solidFill>
                <a:latin typeface="Century Gothic" pitchFamily="34" charset="0"/>
              </a:rPr>
              <a:t>Analizar la incidencia de </a:t>
            </a:r>
            <a:r>
              <a:rPr lang="es-EC" sz="3200" b="1" dirty="0">
                <a:solidFill>
                  <a:schemeClr val="tx1"/>
                </a:solidFill>
                <a:latin typeface="Century Gothic" pitchFamily="34" charset="0"/>
              </a:rPr>
              <a:t>la recreación en </a:t>
            </a:r>
            <a:r>
              <a:rPr lang="es-EC" sz="3200" b="1" dirty="0" smtClean="0">
                <a:solidFill>
                  <a:schemeClr val="tx1"/>
                </a:solidFill>
                <a:latin typeface="Century Gothic" pitchFamily="34" charset="0"/>
              </a:rPr>
              <a:t>las </a:t>
            </a:r>
            <a:r>
              <a:rPr lang="es-EC" sz="3200" b="1" dirty="0">
                <a:solidFill>
                  <a:schemeClr val="tx1"/>
                </a:solidFill>
                <a:latin typeface="Century Gothic" pitchFamily="34" charset="0"/>
              </a:rPr>
              <a:t>Destrezas </a:t>
            </a:r>
            <a:r>
              <a:rPr lang="es-EC" sz="3200" b="1" dirty="0" smtClean="0">
                <a:solidFill>
                  <a:schemeClr val="tx1"/>
                </a:solidFill>
                <a:latin typeface="Century Gothic" pitchFamily="34" charset="0"/>
              </a:rPr>
              <a:t>Motrices Básicas.</a:t>
            </a:r>
            <a:endParaRPr lang="es-EC" sz="3200" b="1" dirty="0">
              <a:solidFill>
                <a:schemeClr val="tx1"/>
              </a:solidFill>
              <a:latin typeface="Century Gothic" pitchFamily="34" charset="0"/>
            </a:endParaRPr>
          </a:p>
        </p:txBody>
      </p:sp>
      <p:sp>
        <p:nvSpPr>
          <p:cNvPr id="12" name="11 Rectángulo"/>
          <p:cNvSpPr/>
          <p:nvPr/>
        </p:nvSpPr>
        <p:spPr>
          <a:xfrm>
            <a:off x="1403648" y="620688"/>
            <a:ext cx="6192688" cy="1080120"/>
          </a:xfrm>
          <a:prstGeom prst="rect">
            <a:avLst/>
          </a:prstGeom>
          <a:solidFill>
            <a:schemeClr val="bg1">
              <a:lumMod val="9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s-EC" sz="4000" b="1" dirty="0" smtClean="0">
                <a:solidFill>
                  <a:srgbClr val="FF0000"/>
                </a:solidFill>
                <a:effectLst>
                  <a:outerShdw blurRad="38100" dist="38100" dir="2700000" algn="tl">
                    <a:srgbClr val="000000">
                      <a:alpha val="43137"/>
                    </a:srgbClr>
                  </a:outerShdw>
                </a:effectLst>
                <a:latin typeface="Century Gothic" pitchFamily="34" charset="0"/>
              </a:rPr>
              <a:t>OBJETIVOS ESPECÍFICOS</a:t>
            </a:r>
            <a:endParaRPr lang="en-US" sz="4000" b="1" dirty="0">
              <a:solidFill>
                <a:srgbClr val="FF0000"/>
              </a:solidFill>
              <a:effectLst>
                <a:outerShdw blurRad="38100" dist="38100" dir="2700000" algn="tl">
                  <a:srgbClr val="000000">
                    <a:alpha val="43137"/>
                  </a:srgbClr>
                </a:outerShdw>
              </a:effectLst>
              <a:latin typeface="Century Gothic" pitchFamily="34" charset="0"/>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0021" y="202977"/>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Flecha abajo"/>
          <p:cNvSpPr/>
          <p:nvPr/>
        </p:nvSpPr>
        <p:spPr>
          <a:xfrm rot="2375141">
            <a:off x="1727748" y="1949991"/>
            <a:ext cx="689888" cy="1317211"/>
          </a:xfrm>
          <a:prstGeom prst="downArrow">
            <a:avLst/>
          </a:prstGeom>
          <a:solidFill>
            <a:srgbClr val="92D05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400" dirty="0">
              <a:solidFill>
                <a:srgbClr val="FF0000"/>
              </a:solidFill>
              <a:latin typeface="Century Gothic" pitchFamily="34" charset="0"/>
            </a:endParaRPr>
          </a:p>
        </p:txBody>
      </p:sp>
      <p:sp>
        <p:nvSpPr>
          <p:cNvPr id="3" name="2 Flecha abajo"/>
          <p:cNvSpPr/>
          <p:nvPr/>
        </p:nvSpPr>
        <p:spPr>
          <a:xfrm rot="19613619">
            <a:off x="6440788" y="1984942"/>
            <a:ext cx="618539" cy="1241973"/>
          </a:xfrm>
          <a:prstGeom prst="downArrow">
            <a:avLst/>
          </a:prstGeom>
          <a:solidFill>
            <a:srgbClr val="92D05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400" dirty="0">
              <a:solidFill>
                <a:srgbClr val="FF0000"/>
              </a:solidFill>
              <a:latin typeface="Century Gothic" pitchFamily="34" charset="0"/>
            </a:endParaRPr>
          </a:p>
        </p:txBody>
      </p:sp>
      <p:pic>
        <p:nvPicPr>
          <p:cNvPr id="10" name="9 Imagen" descr="https://encrypted-tbn3.gstatic.com/images?q=tbn:ANd9GcRsPnvPWA-TgdtApmkm5mNmSLTKlCCbuvPTqehVL9RWNySVBi--xQ"/>
          <p:cNvPicPr/>
          <p:nvPr/>
        </p:nvPicPr>
        <p:blipFill>
          <a:blip r:embed="rId4">
            <a:extLst>
              <a:ext uri="{28A0092B-C50C-407E-A947-70E740481C1C}">
                <a14:useLocalDpi xmlns:a14="http://schemas.microsoft.com/office/drawing/2010/main" val="0"/>
              </a:ext>
            </a:extLst>
          </a:blip>
          <a:srcRect/>
          <a:stretch>
            <a:fillRect/>
          </a:stretch>
        </p:blipFill>
        <p:spPr bwMode="auto">
          <a:xfrm>
            <a:off x="107504" y="202977"/>
            <a:ext cx="936104" cy="993775"/>
          </a:xfrm>
          <a:prstGeom prst="rect">
            <a:avLst/>
          </a:prstGeom>
          <a:noFill/>
          <a:ln>
            <a:noFill/>
          </a:ln>
        </p:spPr>
      </p:pic>
    </p:spTree>
    <p:extLst>
      <p:ext uri="{BB962C8B-B14F-4D97-AF65-F5344CB8AC3E}">
        <p14:creationId xmlns:p14="http://schemas.microsoft.com/office/powerpoint/2010/main" val="18098652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irtualpc\Documents\TESIS FOT\IMG_35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80512"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11 Placa"/>
          <p:cNvSpPr/>
          <p:nvPr/>
        </p:nvSpPr>
        <p:spPr>
          <a:xfrm>
            <a:off x="2627784" y="188640"/>
            <a:ext cx="3888432" cy="1152128"/>
          </a:xfrm>
          <a:prstGeom prst="plaque">
            <a:avLst/>
          </a:prstGeom>
          <a:solidFill>
            <a:schemeClr val="bg1">
              <a:lumMod val="95000"/>
            </a:schemeClr>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2700" b="1" dirty="0" smtClean="0">
                <a:solidFill>
                  <a:schemeClr val="tx1"/>
                </a:solidFill>
                <a:effectLst>
                  <a:outerShdw blurRad="38100" dist="38100" dir="2700000" algn="tl">
                    <a:srgbClr val="000000">
                      <a:alpha val="43137"/>
                    </a:srgbClr>
                  </a:outerShdw>
                </a:effectLst>
                <a:latin typeface="Century Gothic" pitchFamily="34" charset="0"/>
              </a:rPr>
              <a:t>HIPÓTESIS DE INVESTIGACIÓN </a:t>
            </a:r>
            <a:endParaRPr lang="es-EC" sz="2700" b="1" dirty="0">
              <a:solidFill>
                <a:schemeClr val="tx1"/>
              </a:solidFill>
              <a:effectLst>
                <a:outerShdw blurRad="38100" dist="38100" dir="2700000" algn="tl">
                  <a:srgbClr val="000000">
                    <a:alpha val="43137"/>
                  </a:srgbClr>
                </a:outerShdw>
              </a:effectLst>
              <a:latin typeface="Century Gothic" pitchFamily="34" charset="0"/>
            </a:endParaRPr>
          </a:p>
        </p:txBody>
      </p:sp>
      <p:graphicFrame>
        <p:nvGraphicFramePr>
          <p:cNvPr id="16" name="15 Diagrama"/>
          <p:cNvGraphicFramePr/>
          <p:nvPr>
            <p:extLst>
              <p:ext uri="{D42A27DB-BD31-4B8C-83A1-F6EECF244321}">
                <p14:modId xmlns:p14="http://schemas.microsoft.com/office/powerpoint/2010/main" val="175765711"/>
              </p:ext>
            </p:extLst>
          </p:nvPr>
        </p:nvGraphicFramePr>
        <p:xfrm>
          <a:off x="4572000" y="2348880"/>
          <a:ext cx="4392488"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18 Diagrama"/>
          <p:cNvGraphicFramePr/>
          <p:nvPr>
            <p:extLst>
              <p:ext uri="{D42A27DB-BD31-4B8C-83A1-F6EECF244321}">
                <p14:modId xmlns:p14="http://schemas.microsoft.com/office/powerpoint/2010/main" val="1371190679"/>
              </p:ext>
            </p:extLst>
          </p:nvPr>
        </p:nvGraphicFramePr>
        <p:xfrm>
          <a:off x="144016" y="2348880"/>
          <a:ext cx="4211960" cy="403244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147"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30021" y="130969"/>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Flecha doblada hacia arriba"/>
          <p:cNvSpPr/>
          <p:nvPr/>
        </p:nvSpPr>
        <p:spPr>
          <a:xfrm rot="10800000">
            <a:off x="1043608" y="836712"/>
            <a:ext cx="1584176" cy="1152128"/>
          </a:xfrm>
          <a:prstGeom prst="bentUpArrow">
            <a:avLst/>
          </a:prstGeom>
          <a:solidFill>
            <a:schemeClr val="bg1">
              <a:lumMod val="95000"/>
            </a:schemeClr>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solidFill>
                <a:srgbClr val="FF0000"/>
              </a:solidFill>
              <a:latin typeface="Century Gothic" pitchFamily="34" charset="0"/>
            </a:endParaRPr>
          </a:p>
        </p:txBody>
      </p:sp>
      <p:sp>
        <p:nvSpPr>
          <p:cNvPr id="13" name="12 Flecha doblada hacia arriba"/>
          <p:cNvSpPr/>
          <p:nvPr/>
        </p:nvSpPr>
        <p:spPr>
          <a:xfrm rot="10800000" flipH="1">
            <a:off x="6524600" y="836713"/>
            <a:ext cx="1431776" cy="1152128"/>
          </a:xfrm>
          <a:prstGeom prst="bentUpArrow">
            <a:avLst/>
          </a:prstGeom>
          <a:solidFill>
            <a:schemeClr val="bg1">
              <a:lumMod val="95000"/>
            </a:schemeClr>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solidFill>
                <a:srgbClr val="FF0000"/>
              </a:solidFill>
              <a:latin typeface="Century Gothic" pitchFamily="34" charset="0"/>
            </a:endParaRPr>
          </a:p>
        </p:txBody>
      </p:sp>
      <p:pic>
        <p:nvPicPr>
          <p:cNvPr id="10" name="9 Imagen" descr="https://encrypted-tbn3.gstatic.com/images?q=tbn:ANd9GcRsPnvPWA-TgdtApmkm5mNmSLTKlCCbuvPTqehVL9RWNySVBi--xQ"/>
          <p:cNvPicPr/>
          <p:nvPr/>
        </p:nvPicPr>
        <p:blipFill>
          <a:blip r:embed="rId14">
            <a:extLst>
              <a:ext uri="{28A0092B-C50C-407E-A947-70E740481C1C}">
                <a14:useLocalDpi xmlns:a14="http://schemas.microsoft.com/office/drawing/2010/main" val="0"/>
              </a:ext>
            </a:extLst>
          </a:blip>
          <a:srcRect/>
          <a:stretch>
            <a:fillRect/>
          </a:stretch>
        </p:blipFill>
        <p:spPr bwMode="auto">
          <a:xfrm>
            <a:off x="107504" y="130969"/>
            <a:ext cx="936104" cy="993776"/>
          </a:xfrm>
          <a:prstGeom prst="rect">
            <a:avLst/>
          </a:prstGeom>
          <a:noFill/>
          <a:ln>
            <a:noFill/>
          </a:ln>
        </p:spPr>
      </p:pic>
    </p:spTree>
    <p:extLst>
      <p:ext uri="{BB962C8B-B14F-4D97-AF65-F5344CB8AC3E}">
        <p14:creationId xmlns:p14="http://schemas.microsoft.com/office/powerpoint/2010/main" val="8391940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Graphic spid="19"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1259632" y="188640"/>
            <a:ext cx="6408712" cy="830997"/>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C" sz="4800" b="1" cap="none" spc="0" dirty="0" smtClean="0">
                <a:ln w="50800"/>
                <a:solidFill>
                  <a:schemeClr val="tx1">
                    <a:lumMod val="75000"/>
                    <a:lumOff val="25000"/>
                  </a:schemeClr>
                </a:solidFill>
                <a:effectLst/>
                <a:latin typeface="Arial" pitchFamily="34" charset="0"/>
                <a:cs typeface="Arial" pitchFamily="34" charset="0"/>
              </a:rPr>
              <a:t>VARIABLES</a:t>
            </a:r>
            <a:endParaRPr lang="es-EC" sz="4800" b="1" cap="none" spc="0" dirty="0">
              <a:ln w="50800"/>
              <a:solidFill>
                <a:schemeClr val="tx1">
                  <a:lumMod val="75000"/>
                  <a:lumOff val="25000"/>
                </a:schemeClr>
              </a:solidFill>
              <a:effectLst/>
              <a:latin typeface="Arial" pitchFamily="34" charset="0"/>
              <a:cs typeface="Arial" pitchFamily="34" charset="0"/>
            </a:endParaRPr>
          </a:p>
        </p:txBody>
      </p:sp>
      <p:pic>
        <p:nvPicPr>
          <p:cNvPr id="16" name="15 Imagen" descr="E:\DCIM\100NIKON\DSCN0671.JPG"/>
          <p:cNvPicPr/>
          <p:nvPr/>
        </p:nvPicPr>
        <p:blipFill>
          <a:blip r:embed="rId2" cstate="print"/>
          <a:srcRect/>
          <a:stretch>
            <a:fillRect/>
          </a:stretch>
        </p:blipFill>
        <p:spPr bwMode="auto">
          <a:xfrm>
            <a:off x="4860033" y="4509120"/>
            <a:ext cx="3636402" cy="2016224"/>
          </a:xfrm>
          <a:prstGeom prst="rect">
            <a:avLst/>
          </a:prstGeom>
          <a:noFill/>
          <a:ln w="9525">
            <a:noFill/>
            <a:miter lim="800000"/>
            <a:headEnd/>
            <a:tailEnd/>
          </a:ln>
        </p:spPr>
      </p:pic>
      <p:sp>
        <p:nvSpPr>
          <p:cNvPr id="15" name="14 Flecha derecha"/>
          <p:cNvSpPr/>
          <p:nvPr/>
        </p:nvSpPr>
        <p:spPr>
          <a:xfrm rot="3327185">
            <a:off x="5997617" y="941567"/>
            <a:ext cx="614424" cy="391547"/>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C"/>
          </a:p>
        </p:txBody>
      </p:sp>
      <p:sp>
        <p:nvSpPr>
          <p:cNvPr id="17" name="16 Flecha abajo"/>
          <p:cNvSpPr/>
          <p:nvPr/>
        </p:nvSpPr>
        <p:spPr>
          <a:xfrm rot="2400000">
            <a:off x="2439621" y="782865"/>
            <a:ext cx="382126" cy="655822"/>
          </a:xfrm>
          <a:prstGeom prst="down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C">
              <a:solidFill>
                <a:srgbClr val="0070C0"/>
              </a:solidFill>
            </a:endParaRPr>
          </a:p>
        </p:txBody>
      </p:sp>
      <p:sp>
        <p:nvSpPr>
          <p:cNvPr id="19" name="18 Datos"/>
          <p:cNvSpPr/>
          <p:nvPr/>
        </p:nvSpPr>
        <p:spPr>
          <a:xfrm>
            <a:off x="323528" y="1484784"/>
            <a:ext cx="3960441" cy="720080"/>
          </a:xfrm>
          <a:prstGeom prst="flowChartInputOutpu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2000" b="1" dirty="0" smtClean="0">
                <a:solidFill>
                  <a:schemeClr val="bg1"/>
                </a:solidFill>
                <a:effectLst>
                  <a:outerShdw blurRad="38100" dist="38100" dir="2700000" algn="tl">
                    <a:srgbClr val="000000">
                      <a:alpha val="43137"/>
                    </a:srgbClr>
                  </a:outerShdw>
                </a:effectLst>
              </a:rPr>
              <a:t>INDEPENDIENTE</a:t>
            </a:r>
            <a:endParaRPr lang="es-EC" sz="2000" b="1" dirty="0">
              <a:solidFill>
                <a:schemeClr val="bg1"/>
              </a:solidFill>
              <a:effectLst>
                <a:outerShdw blurRad="38100" dist="38100" dir="2700000" algn="tl">
                  <a:srgbClr val="000000">
                    <a:alpha val="43137"/>
                  </a:srgbClr>
                </a:outerShdw>
              </a:effectLst>
            </a:endParaRPr>
          </a:p>
        </p:txBody>
      </p:sp>
      <p:sp>
        <p:nvSpPr>
          <p:cNvPr id="20" name="19 Datos"/>
          <p:cNvSpPr/>
          <p:nvPr/>
        </p:nvSpPr>
        <p:spPr>
          <a:xfrm>
            <a:off x="4644009" y="1484784"/>
            <a:ext cx="3852426" cy="720080"/>
          </a:xfrm>
          <a:prstGeom prst="flowChartInputOutpu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2000" b="1" dirty="0" smtClean="0">
                <a:solidFill>
                  <a:schemeClr val="bg1"/>
                </a:solidFill>
                <a:effectLst>
                  <a:outerShdw blurRad="38100" dist="38100" dir="2700000" algn="tl">
                    <a:srgbClr val="000000">
                      <a:alpha val="43137"/>
                    </a:srgbClr>
                  </a:outerShdw>
                </a:effectLst>
              </a:rPr>
              <a:t>DEPENDIENTE</a:t>
            </a:r>
            <a:endParaRPr lang="es-EC" sz="2000" b="1" dirty="0">
              <a:solidFill>
                <a:schemeClr val="bg1"/>
              </a:solidFill>
              <a:effectLst>
                <a:outerShdw blurRad="38100" dist="38100" dir="2700000" algn="tl">
                  <a:srgbClr val="000000">
                    <a:alpha val="43137"/>
                  </a:srgbClr>
                </a:outerShdw>
              </a:effectLst>
            </a:endParaRPr>
          </a:p>
        </p:txBody>
      </p:sp>
      <p:sp>
        <p:nvSpPr>
          <p:cNvPr id="21" name="20 Flecha abajo"/>
          <p:cNvSpPr/>
          <p:nvPr/>
        </p:nvSpPr>
        <p:spPr>
          <a:xfrm>
            <a:off x="2251944" y="2420888"/>
            <a:ext cx="484632" cy="697969"/>
          </a:xfrm>
          <a:prstGeom prst="down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C"/>
          </a:p>
        </p:txBody>
      </p:sp>
      <p:sp>
        <p:nvSpPr>
          <p:cNvPr id="23" name="22 Flecha abajo"/>
          <p:cNvSpPr/>
          <p:nvPr/>
        </p:nvSpPr>
        <p:spPr>
          <a:xfrm>
            <a:off x="6391624" y="2420888"/>
            <a:ext cx="484632" cy="697969"/>
          </a:xfrm>
          <a:prstGeom prst="down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C"/>
          </a:p>
        </p:txBody>
      </p:sp>
      <p:sp>
        <p:nvSpPr>
          <p:cNvPr id="22" name="21 Proceso alternativo"/>
          <p:cNvSpPr/>
          <p:nvPr/>
        </p:nvSpPr>
        <p:spPr>
          <a:xfrm>
            <a:off x="755576" y="3284984"/>
            <a:ext cx="3420379" cy="954396"/>
          </a:xfrm>
          <a:prstGeom prst="flowChartAlternateProcess">
            <a:avLst/>
          </a:prstGeom>
          <a:solidFill>
            <a:schemeClr val="tx2">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2000" b="1" dirty="0" smtClean="0">
                <a:solidFill>
                  <a:schemeClr val="bg1">
                    <a:lumMod val="95000"/>
                    <a:lumOff val="5000"/>
                  </a:schemeClr>
                </a:solidFill>
                <a:effectLst>
                  <a:outerShdw blurRad="38100" dist="38100" dir="2700000" algn="tl">
                    <a:srgbClr val="000000">
                      <a:alpha val="43137"/>
                    </a:srgbClr>
                  </a:outerShdw>
                </a:effectLst>
              </a:rPr>
              <a:t>RECREACIÓN</a:t>
            </a:r>
            <a:endParaRPr lang="es-EC" sz="2000" b="1" dirty="0">
              <a:solidFill>
                <a:schemeClr val="bg1">
                  <a:lumMod val="95000"/>
                  <a:lumOff val="5000"/>
                </a:schemeClr>
              </a:solidFill>
              <a:effectLst>
                <a:outerShdw blurRad="38100" dist="38100" dir="2700000" algn="tl">
                  <a:srgbClr val="000000">
                    <a:alpha val="43137"/>
                  </a:srgbClr>
                </a:outerShdw>
              </a:effectLst>
            </a:endParaRPr>
          </a:p>
        </p:txBody>
      </p:sp>
      <p:sp>
        <p:nvSpPr>
          <p:cNvPr id="25" name="24 Proceso alternativo"/>
          <p:cNvSpPr/>
          <p:nvPr/>
        </p:nvSpPr>
        <p:spPr>
          <a:xfrm>
            <a:off x="4860032" y="3284984"/>
            <a:ext cx="3636403" cy="954396"/>
          </a:xfrm>
          <a:prstGeom prst="flowChartAlternateProcess">
            <a:avLst/>
          </a:prstGeom>
          <a:solidFill>
            <a:schemeClr val="tx2">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2000" b="1" dirty="0" smtClean="0">
                <a:solidFill>
                  <a:schemeClr val="bg1">
                    <a:lumMod val="95000"/>
                    <a:lumOff val="5000"/>
                  </a:schemeClr>
                </a:solidFill>
                <a:effectLst>
                  <a:outerShdw blurRad="38100" dist="38100" dir="2700000" algn="tl">
                    <a:srgbClr val="000000">
                      <a:alpha val="43137"/>
                    </a:srgbClr>
                  </a:outerShdw>
                </a:effectLst>
              </a:rPr>
              <a:t>DESTREZAS MOTRICES BÁSICAS</a:t>
            </a:r>
            <a:endParaRPr lang="es-EC" sz="2000" b="1" dirty="0">
              <a:solidFill>
                <a:schemeClr val="bg1">
                  <a:lumMod val="95000"/>
                  <a:lumOff val="5000"/>
                </a:schemeClr>
              </a:solidFill>
              <a:effectLst>
                <a:outerShdw blurRad="38100" dist="38100" dir="2700000" algn="tl">
                  <a:srgbClr val="000000">
                    <a:alpha val="43137"/>
                  </a:srgbClr>
                </a:outerShdw>
              </a:effectLst>
            </a:endParaRPr>
          </a:p>
        </p:txBody>
      </p:sp>
      <p:pic>
        <p:nvPicPr>
          <p:cNvPr id="24" name="Picture 2" descr="D:\TESIS FOT\Fot Activ RECRE\DSCN03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581" y="4509120"/>
            <a:ext cx="3492387" cy="1944216"/>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130969"/>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17 Imagen" descr="https://encrypted-tbn3.gstatic.com/images?q=tbn:ANd9GcRsPnvPWA-TgdtApmkm5mNmSLTKlCCbuvPTqehVL9RWNySVBi--xQ"/>
          <p:cNvPicPr/>
          <p:nvPr/>
        </p:nvPicPr>
        <p:blipFill>
          <a:blip r:embed="rId5">
            <a:extLst>
              <a:ext uri="{28A0092B-C50C-407E-A947-70E740481C1C}">
                <a14:useLocalDpi xmlns:a14="http://schemas.microsoft.com/office/drawing/2010/main" val="0"/>
              </a:ext>
            </a:extLst>
          </a:blip>
          <a:srcRect/>
          <a:stretch>
            <a:fillRect/>
          </a:stretch>
        </p:blipFill>
        <p:spPr bwMode="auto">
          <a:xfrm>
            <a:off x="107504" y="130969"/>
            <a:ext cx="936104" cy="993776"/>
          </a:xfrm>
          <a:prstGeom prst="rect">
            <a:avLst/>
          </a:prstGeom>
          <a:noFill/>
          <a:ln>
            <a:noFill/>
          </a:ln>
        </p:spPr>
      </p:pic>
    </p:spTree>
    <p:extLst>
      <p:ext uri="{BB962C8B-B14F-4D97-AF65-F5344CB8AC3E}">
        <p14:creationId xmlns:p14="http://schemas.microsoft.com/office/powerpoint/2010/main" val="239098102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fltVal val="0"/>
                                          </p:val>
                                        </p:tav>
                                        <p:tav tm="100000">
                                          <p:val>
                                            <p:strVal val="#ppt_w"/>
                                          </p:val>
                                        </p:tav>
                                      </p:tavLst>
                                    </p:anim>
                                    <p:anim calcmode="lin" valueType="num">
                                      <p:cBhvr>
                                        <p:cTn id="18" dur="1000" fill="hold"/>
                                        <p:tgtEl>
                                          <p:spTgt spid="24"/>
                                        </p:tgtEl>
                                        <p:attrNameLst>
                                          <p:attrName>ppt_h</p:attrName>
                                        </p:attrNameLst>
                                      </p:cBhvr>
                                      <p:tavLst>
                                        <p:tav tm="0">
                                          <p:val>
                                            <p:fltVal val="0"/>
                                          </p:val>
                                        </p:tav>
                                        <p:tav tm="100000">
                                          <p:val>
                                            <p:strVal val="#ppt_h"/>
                                          </p:val>
                                        </p:tav>
                                      </p:tavLst>
                                    </p:anim>
                                    <p:anim calcmode="lin" valueType="num">
                                      <p:cBhvr>
                                        <p:cTn id="19" dur="1000" fill="hold"/>
                                        <p:tgtEl>
                                          <p:spTgt spid="24"/>
                                        </p:tgtEl>
                                        <p:attrNameLst>
                                          <p:attrName>style.rotation</p:attrName>
                                        </p:attrNameLst>
                                      </p:cBhvr>
                                      <p:tavLst>
                                        <p:tav tm="0">
                                          <p:val>
                                            <p:fltVal val="90"/>
                                          </p:val>
                                        </p:tav>
                                        <p:tav tm="100000">
                                          <p:val>
                                            <p:fltVal val="0"/>
                                          </p:val>
                                        </p:tav>
                                      </p:tavLst>
                                    </p:anim>
                                    <p:animEffect transition="in" filter="fade">
                                      <p:cBhvr>
                                        <p:cTn id="20" dur="10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randombar(horizont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virtualpc\Documents\TESIS FOT\Nueva carpeta\Imágenes\Foto04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57150">
            <a:solidFill>
              <a:srgbClr val="FFFF00"/>
            </a:solidFill>
          </a:ln>
          <a:extLst>
            <a:ext uri="{909E8E84-426E-40DD-AFC4-6F175D3DCCD1}">
              <a14:hiddenFill xmlns:a14="http://schemas.microsoft.com/office/drawing/2010/main">
                <a:solidFill>
                  <a:srgbClr val="FFFFFF"/>
                </a:solidFill>
              </a14:hiddenFill>
            </a:ext>
          </a:extLst>
        </p:spPr>
      </p:pic>
      <p:sp>
        <p:nvSpPr>
          <p:cNvPr id="13" name="12 Rectángulo"/>
          <p:cNvSpPr/>
          <p:nvPr/>
        </p:nvSpPr>
        <p:spPr>
          <a:xfrm>
            <a:off x="1619672" y="332656"/>
            <a:ext cx="5328592" cy="646331"/>
          </a:xfrm>
          <a:prstGeom prst="rect">
            <a:avLst/>
          </a:prstGeom>
          <a:solidFill>
            <a:srgbClr val="FFFF00"/>
          </a:solid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C" sz="3600" b="1" dirty="0" smtClean="0">
                <a:ln w="50800"/>
                <a:solidFill>
                  <a:srgbClr val="FF0000"/>
                </a:solidFill>
                <a:latin typeface="Arial" pitchFamily="34" charset="0"/>
                <a:cs typeface="Arial" pitchFamily="34" charset="0"/>
              </a:rPr>
              <a:t>MARCO TEÓRICO</a:t>
            </a:r>
            <a:endParaRPr lang="es-EC" sz="3600" b="1" cap="none" spc="0" dirty="0">
              <a:ln w="50800"/>
              <a:solidFill>
                <a:srgbClr val="FF0000"/>
              </a:solidFill>
              <a:effectLst/>
              <a:latin typeface="Arial" pitchFamily="34" charset="0"/>
              <a:cs typeface="Arial" pitchFamily="34" charset="0"/>
            </a:endParaRPr>
          </a:p>
        </p:txBody>
      </p:sp>
      <p:sp>
        <p:nvSpPr>
          <p:cNvPr id="2" name="1 Rectángulo redondeado"/>
          <p:cNvSpPr/>
          <p:nvPr/>
        </p:nvSpPr>
        <p:spPr>
          <a:xfrm>
            <a:off x="2699792" y="1268760"/>
            <a:ext cx="3672408" cy="122413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C" sz="4000" dirty="0" smtClean="0">
                <a:solidFill>
                  <a:schemeClr val="bg1"/>
                </a:solidFill>
              </a:rPr>
              <a:t>RECREACIÓN</a:t>
            </a:r>
            <a:endParaRPr lang="es-EC" sz="4000" dirty="0">
              <a:solidFill>
                <a:schemeClr val="bg1"/>
              </a:solidFill>
            </a:endParaRPr>
          </a:p>
        </p:txBody>
      </p:sp>
      <p:sp>
        <p:nvSpPr>
          <p:cNvPr id="3" name="2 Flecha abajo"/>
          <p:cNvSpPr/>
          <p:nvPr/>
        </p:nvSpPr>
        <p:spPr>
          <a:xfrm rot="2400000">
            <a:off x="2101412" y="2750226"/>
            <a:ext cx="484632" cy="978408"/>
          </a:xfrm>
          <a:prstGeom prst="downArrow">
            <a:avLst/>
          </a:prstGeom>
          <a:solidFill>
            <a:srgbClr val="FFC00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   </a:t>
            </a:r>
            <a:endParaRPr lang="es-EC" dirty="0"/>
          </a:p>
        </p:txBody>
      </p:sp>
      <p:sp>
        <p:nvSpPr>
          <p:cNvPr id="4" name="3 Decisión"/>
          <p:cNvSpPr/>
          <p:nvPr/>
        </p:nvSpPr>
        <p:spPr>
          <a:xfrm>
            <a:off x="35496" y="3861048"/>
            <a:ext cx="3024336" cy="2664296"/>
          </a:xfrm>
          <a:prstGeom prst="flowChartDecision">
            <a:avLst/>
          </a:prstGeom>
          <a:solidFill>
            <a:schemeClr val="accent3">
              <a:lumMod val="60000"/>
              <a:lumOff val="40000"/>
            </a:schemeClr>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400" b="1" dirty="0" smtClean="0">
                <a:solidFill>
                  <a:srgbClr val="C00000"/>
                </a:solidFill>
                <a:effectLst>
                  <a:outerShdw blurRad="38100" dist="38100" dir="2700000" algn="tl">
                    <a:srgbClr val="000000">
                      <a:alpha val="43137"/>
                    </a:srgbClr>
                  </a:outerShdw>
                </a:effectLst>
              </a:rPr>
              <a:t>Acción o efecto de recrear</a:t>
            </a:r>
            <a:endParaRPr lang="es-EC" sz="2400" b="1" dirty="0">
              <a:solidFill>
                <a:srgbClr val="C00000"/>
              </a:solidFill>
              <a:effectLst>
                <a:outerShdw blurRad="38100" dist="38100" dir="2700000" algn="tl">
                  <a:srgbClr val="000000">
                    <a:alpha val="43137"/>
                  </a:srgbClr>
                </a:outerShdw>
              </a:effectLst>
            </a:endParaRPr>
          </a:p>
        </p:txBody>
      </p:sp>
      <p:sp>
        <p:nvSpPr>
          <p:cNvPr id="5" name="4 Decisión"/>
          <p:cNvSpPr/>
          <p:nvPr/>
        </p:nvSpPr>
        <p:spPr>
          <a:xfrm>
            <a:off x="2987824" y="4008189"/>
            <a:ext cx="3312368" cy="2445147"/>
          </a:xfrm>
          <a:prstGeom prst="flowChartDecision">
            <a:avLst/>
          </a:prstGeom>
          <a:solidFill>
            <a:schemeClr val="accent3">
              <a:lumMod val="60000"/>
              <a:lumOff val="40000"/>
            </a:schemeClr>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smtClean="0">
                <a:solidFill>
                  <a:srgbClr val="C00000"/>
                </a:solidFill>
                <a:effectLst>
                  <a:outerShdw blurRad="38100" dist="38100" dir="2700000" algn="tl">
                    <a:srgbClr val="000000">
                      <a:alpha val="43137"/>
                    </a:srgbClr>
                  </a:outerShdw>
                </a:effectLst>
              </a:rPr>
              <a:t>Actitud positiva del individuo</a:t>
            </a:r>
            <a:endParaRPr lang="es-EC" sz="2400" b="1" dirty="0">
              <a:solidFill>
                <a:srgbClr val="C00000"/>
              </a:solidFill>
              <a:effectLst>
                <a:outerShdw blurRad="38100" dist="38100" dir="2700000" algn="tl">
                  <a:srgbClr val="000000">
                    <a:alpha val="43137"/>
                  </a:srgbClr>
                </a:outerShdw>
              </a:effectLst>
            </a:endParaRPr>
          </a:p>
        </p:txBody>
      </p:sp>
      <p:sp>
        <p:nvSpPr>
          <p:cNvPr id="9" name="8 Decisión"/>
          <p:cNvSpPr/>
          <p:nvPr/>
        </p:nvSpPr>
        <p:spPr>
          <a:xfrm>
            <a:off x="6228184" y="4080197"/>
            <a:ext cx="2880320" cy="2373139"/>
          </a:xfrm>
          <a:prstGeom prst="flowChartDecision">
            <a:avLst/>
          </a:prstGeom>
          <a:solidFill>
            <a:schemeClr val="accent3">
              <a:lumMod val="60000"/>
              <a:lumOff val="40000"/>
            </a:schemeClr>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smtClean="0">
                <a:solidFill>
                  <a:srgbClr val="C00000"/>
                </a:solidFill>
                <a:effectLst>
                  <a:outerShdw blurRad="38100" dist="38100" dir="2700000" algn="tl">
                    <a:srgbClr val="000000">
                      <a:alpha val="43137"/>
                    </a:srgbClr>
                  </a:outerShdw>
                </a:effectLst>
              </a:rPr>
              <a:t>Mejora la calidad de vida</a:t>
            </a:r>
            <a:endParaRPr lang="es-EC" sz="2400" b="1" dirty="0">
              <a:solidFill>
                <a:srgbClr val="C00000"/>
              </a:solidFill>
              <a:effectLst>
                <a:outerShdw blurRad="38100" dist="38100" dir="2700000" algn="tl">
                  <a:srgbClr val="000000">
                    <a:alpha val="43137"/>
                  </a:srgbClr>
                </a:outerShdw>
              </a:effectLst>
            </a:endParaRPr>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0021" y="116632"/>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Flecha abajo"/>
          <p:cNvSpPr/>
          <p:nvPr/>
        </p:nvSpPr>
        <p:spPr>
          <a:xfrm>
            <a:off x="4375400" y="2738624"/>
            <a:ext cx="484632" cy="978408"/>
          </a:xfrm>
          <a:prstGeom prst="downArrow">
            <a:avLst/>
          </a:prstGeom>
          <a:solidFill>
            <a:srgbClr val="FFC00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   </a:t>
            </a:r>
            <a:endParaRPr lang="es-EC" dirty="0"/>
          </a:p>
        </p:txBody>
      </p:sp>
      <p:sp>
        <p:nvSpPr>
          <p:cNvPr id="15" name="14 Flecha abajo"/>
          <p:cNvSpPr/>
          <p:nvPr/>
        </p:nvSpPr>
        <p:spPr>
          <a:xfrm rot="19881291">
            <a:off x="6474797" y="2826353"/>
            <a:ext cx="484632" cy="978408"/>
          </a:xfrm>
          <a:prstGeom prst="downArrow">
            <a:avLst/>
          </a:prstGeom>
          <a:solidFill>
            <a:srgbClr val="FFC00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   </a:t>
            </a:r>
            <a:endParaRPr lang="es-EC" dirty="0"/>
          </a:p>
        </p:txBody>
      </p:sp>
      <p:pic>
        <p:nvPicPr>
          <p:cNvPr id="16" name="15 Imagen" descr="https://encrypted-tbn3.gstatic.com/images?q=tbn:ANd9GcRsPnvPWA-TgdtApmkm5mNmSLTKlCCbuvPTqehVL9RWNySVBi--xQ"/>
          <p:cNvPicPr/>
          <p:nvPr/>
        </p:nvPicPr>
        <p:blipFill>
          <a:blip r:embed="rId4">
            <a:extLst>
              <a:ext uri="{28A0092B-C50C-407E-A947-70E740481C1C}">
                <a14:useLocalDpi xmlns:a14="http://schemas.microsoft.com/office/drawing/2010/main" val="0"/>
              </a:ext>
            </a:extLst>
          </a:blip>
          <a:srcRect/>
          <a:stretch>
            <a:fillRect/>
          </a:stretch>
        </p:blipFill>
        <p:spPr bwMode="auto">
          <a:xfrm>
            <a:off x="107504" y="130969"/>
            <a:ext cx="936104" cy="993776"/>
          </a:xfrm>
          <a:prstGeom prst="rect">
            <a:avLst/>
          </a:prstGeom>
          <a:noFill/>
          <a:ln>
            <a:noFill/>
          </a:ln>
        </p:spPr>
      </p:pic>
    </p:spTree>
    <p:extLst>
      <p:ext uri="{BB962C8B-B14F-4D97-AF65-F5344CB8AC3E}">
        <p14:creationId xmlns:p14="http://schemas.microsoft.com/office/powerpoint/2010/main" val="39189634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virtualpc\Documents\TESIS FOT\IMG_34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Elipse"/>
          <p:cNvSpPr/>
          <p:nvPr/>
        </p:nvSpPr>
        <p:spPr>
          <a:xfrm>
            <a:off x="395536" y="2996952"/>
            <a:ext cx="3744416" cy="2016224"/>
          </a:xfrm>
          <a:prstGeom prst="ellipse">
            <a:avLst/>
          </a:prstGeom>
          <a:solidFill>
            <a:srgbClr val="FFFF00"/>
          </a:solidFill>
          <a:ln>
            <a:solidFill>
              <a:srgbClr val="C00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s-EC"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s-EC" sz="2800" b="1" dirty="0" smtClean="0">
                <a:solidFill>
                  <a:srgbClr val="C00000"/>
                </a:solidFill>
                <a:effectLst>
                  <a:outerShdw blurRad="38100" dist="38100" dir="2700000" algn="tl">
                    <a:srgbClr val="000000">
                      <a:alpha val="43137"/>
                    </a:srgbClr>
                  </a:outerShdw>
                </a:effectLst>
                <a:cs typeface="Arial" pitchFamily="34" charset="0"/>
              </a:rPr>
              <a:t>Proceso de Enseñanza</a:t>
            </a:r>
            <a:endParaRPr lang="es-EC" sz="2800" b="1" dirty="0">
              <a:solidFill>
                <a:srgbClr val="C00000"/>
              </a:solidFill>
              <a:effectLst>
                <a:outerShdw blurRad="38100" dist="38100" dir="2700000" algn="tl">
                  <a:srgbClr val="000000">
                    <a:alpha val="43137"/>
                  </a:srgbClr>
                </a:outerShdw>
              </a:effectLst>
              <a:cs typeface="Arial" pitchFamily="34" charset="0"/>
            </a:endParaRPr>
          </a:p>
        </p:txBody>
      </p:sp>
      <p:sp>
        <p:nvSpPr>
          <p:cNvPr id="5" name="4 Elipse"/>
          <p:cNvSpPr/>
          <p:nvPr/>
        </p:nvSpPr>
        <p:spPr>
          <a:xfrm>
            <a:off x="4932040" y="3140968"/>
            <a:ext cx="3816424" cy="1944216"/>
          </a:xfrm>
          <a:prstGeom prst="ellipse">
            <a:avLst/>
          </a:prstGeom>
          <a:solidFill>
            <a:srgbClr val="FFFF00"/>
          </a:solidFill>
          <a:ln>
            <a:solidFill>
              <a:srgbClr val="C000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s-EC" sz="2800" b="1" dirty="0" smtClean="0">
                <a:solidFill>
                  <a:srgbClr val="C00000"/>
                </a:solidFill>
                <a:effectLst>
                  <a:outerShdw blurRad="38100" dist="38100" dir="2700000" algn="tl">
                    <a:srgbClr val="000000">
                      <a:alpha val="43137"/>
                    </a:srgbClr>
                  </a:outerShdw>
                </a:effectLst>
              </a:rPr>
              <a:t>Metodología de Educación</a:t>
            </a:r>
            <a:endParaRPr lang="es-EC" sz="2800" b="1" dirty="0">
              <a:solidFill>
                <a:srgbClr val="C00000"/>
              </a:solidFill>
              <a:effectLst>
                <a:outerShdw blurRad="38100" dist="38100" dir="2700000" algn="tl">
                  <a:srgbClr val="000000">
                    <a:alpha val="43137"/>
                  </a:srgbClr>
                </a:outerShdw>
              </a:effectLst>
            </a:endParaRPr>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130969"/>
            <a:ext cx="10064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Rectángulo redondeado"/>
          <p:cNvSpPr/>
          <p:nvPr/>
        </p:nvSpPr>
        <p:spPr>
          <a:xfrm>
            <a:off x="1547664" y="260648"/>
            <a:ext cx="5976664" cy="914400"/>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t="100000"/>
            </a:path>
            <a:tileRect r="-100000" b="-100000"/>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solidFill>
                  <a:srgbClr val="FF0000"/>
                </a:solidFill>
                <a:effectLst>
                  <a:outerShdw blurRad="38100" dist="38100" dir="2700000" algn="tl">
                    <a:srgbClr val="000000">
                      <a:alpha val="43137"/>
                    </a:srgbClr>
                  </a:outerShdw>
                </a:effectLst>
                <a:latin typeface="Century Gothic" pitchFamily="34" charset="0"/>
              </a:rPr>
              <a:t>RECREACIÓN PEDAGOGÍCA</a:t>
            </a:r>
            <a:endParaRPr lang="es-EC" sz="2800" b="1" dirty="0">
              <a:solidFill>
                <a:srgbClr val="FF0000"/>
              </a:solidFill>
              <a:effectLst>
                <a:outerShdw blurRad="38100" dist="38100" dir="2700000" algn="tl">
                  <a:srgbClr val="000000">
                    <a:alpha val="43137"/>
                  </a:srgbClr>
                </a:outerShdw>
              </a:effectLst>
              <a:latin typeface="Century Gothic" pitchFamily="34" charset="0"/>
            </a:endParaRPr>
          </a:p>
        </p:txBody>
      </p:sp>
      <p:sp>
        <p:nvSpPr>
          <p:cNvPr id="29" name="28 Flecha abajo"/>
          <p:cNvSpPr/>
          <p:nvPr/>
        </p:nvSpPr>
        <p:spPr>
          <a:xfrm rot="19388170">
            <a:off x="5319379" y="1468928"/>
            <a:ext cx="589389" cy="1261298"/>
          </a:xfrm>
          <a:prstGeom prst="downArrow">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810000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400" dirty="0">
              <a:solidFill>
                <a:srgbClr val="FF0000"/>
              </a:solidFill>
              <a:latin typeface="Century Gothic" pitchFamily="34" charset="0"/>
            </a:endParaRPr>
          </a:p>
        </p:txBody>
      </p:sp>
      <p:sp>
        <p:nvSpPr>
          <p:cNvPr id="30" name="29 Flecha abajo"/>
          <p:cNvSpPr/>
          <p:nvPr/>
        </p:nvSpPr>
        <p:spPr>
          <a:xfrm rot="2163011">
            <a:off x="3301353" y="1476529"/>
            <a:ext cx="579266" cy="1254023"/>
          </a:xfrm>
          <a:prstGeom prst="downArrow">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810000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400" dirty="0">
              <a:solidFill>
                <a:srgbClr val="FF0000"/>
              </a:solidFill>
              <a:latin typeface="Century Gothic" pitchFamily="34" charset="0"/>
            </a:endParaRPr>
          </a:p>
        </p:txBody>
      </p:sp>
      <p:pic>
        <p:nvPicPr>
          <p:cNvPr id="10" name="9 Imagen" descr="https://encrypted-tbn3.gstatic.com/images?q=tbn:ANd9GcRsPnvPWA-TgdtApmkm5mNmSLTKlCCbuvPTqehVL9RWNySVBi--xQ"/>
          <p:cNvPicPr/>
          <p:nvPr/>
        </p:nvPicPr>
        <p:blipFill>
          <a:blip r:embed="rId4">
            <a:extLst>
              <a:ext uri="{28A0092B-C50C-407E-A947-70E740481C1C}">
                <a14:useLocalDpi xmlns:a14="http://schemas.microsoft.com/office/drawing/2010/main" val="0"/>
              </a:ext>
            </a:extLst>
          </a:blip>
          <a:srcRect/>
          <a:stretch>
            <a:fillRect/>
          </a:stretch>
        </p:blipFill>
        <p:spPr bwMode="auto">
          <a:xfrm>
            <a:off x="107504" y="130969"/>
            <a:ext cx="936104" cy="993776"/>
          </a:xfrm>
          <a:prstGeom prst="rect">
            <a:avLst/>
          </a:prstGeom>
          <a:noFill/>
          <a:ln>
            <a:noFill/>
          </a:ln>
        </p:spPr>
      </p:pic>
    </p:spTree>
    <p:extLst>
      <p:ext uri="{BB962C8B-B14F-4D97-AF65-F5344CB8AC3E}">
        <p14:creationId xmlns:p14="http://schemas.microsoft.com/office/powerpoint/2010/main" val="38451185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Ejecutivo">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solidFill>
          <a:srgbClr val="92D050"/>
        </a:solidFill>
      </a:spPr>
      <a:bodyPr rtlCol="0" anchor="ctr"/>
      <a:lstStyle>
        <a:defPPr algn="ctr">
          <a:defRPr sz="2400" dirty="0">
            <a:solidFill>
              <a:srgbClr val="FF0000"/>
            </a:solidFill>
            <a:latin typeface="Century Gothic"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Flow</Template>
  <TotalTime>8652</TotalTime>
  <Words>1401</Words>
  <Application>Microsoft Office PowerPoint</Application>
  <PresentationFormat>Presentación en pantalla (4:3)</PresentationFormat>
  <Paragraphs>336</Paragraphs>
  <Slides>30</Slides>
  <Notes>0</Notes>
  <HiddenSlides>0</HiddenSlides>
  <MMClips>0</MMClips>
  <ScaleCrop>false</ScaleCrop>
  <HeadingPairs>
    <vt:vector size="4" baseType="variant">
      <vt:variant>
        <vt:lpstr>Tema</vt:lpstr>
      </vt:variant>
      <vt:variant>
        <vt:i4>1</vt:i4>
      </vt:variant>
      <vt:variant>
        <vt:lpstr>Títulos de diapositiva</vt:lpstr>
      </vt:variant>
      <vt:variant>
        <vt:i4>30</vt:i4>
      </vt:variant>
    </vt:vector>
  </HeadingPairs>
  <TitlesOfParts>
    <vt:vector size="31" baseType="lpstr">
      <vt:lpstr>Flujo</vt:lpstr>
      <vt:lpstr>  DEPARTAMENTO DE CIENCIAS HUMANAS Y SOCIALES</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RESULTADOS COMPARATIVO DE LAS ÁREAS RECREATIVAS</vt:lpstr>
      <vt:lpstr> RESULTADOS COMPARATIVOS DE LAS DESTREZAS MOTRICES BÁSICAS </vt:lpstr>
      <vt:lpstr>ANÁLISIS GENERAL DE RESULTADOS DE LAS DESTREZAS MOTRICES BÁSICAS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POLITECNICA DEL EJERCITO DEPARTAMENTO DE CIENCIAS HUMANAS Y SOCIALES</dc:title>
  <dc:creator>jcl</dc:creator>
  <cp:lastModifiedBy>user1</cp:lastModifiedBy>
  <cp:revision>475</cp:revision>
  <cp:lastPrinted>2013-10-20T21:54:20Z</cp:lastPrinted>
  <dcterms:created xsi:type="dcterms:W3CDTF">2013-05-21T03:33:01Z</dcterms:created>
  <dcterms:modified xsi:type="dcterms:W3CDTF">2013-10-21T17:04:44Z</dcterms:modified>
</cp:coreProperties>
</file>