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59" r:id="rId4"/>
    <p:sldId id="263" r:id="rId5"/>
    <p:sldId id="258" r:id="rId6"/>
    <p:sldId id="262" r:id="rId7"/>
    <p:sldId id="265" r:id="rId8"/>
    <p:sldId id="264" r:id="rId9"/>
    <p:sldId id="266" r:id="rId10"/>
    <p:sldId id="277" r:id="rId11"/>
    <p:sldId id="278" r:id="rId12"/>
    <p:sldId id="261" r:id="rId13"/>
    <p:sldId id="279" r:id="rId14"/>
    <p:sldId id="268" r:id="rId15"/>
    <p:sldId id="269" r:id="rId16"/>
    <p:sldId id="270" r:id="rId17"/>
    <p:sldId id="271" r:id="rId18"/>
    <p:sldId id="272" r:id="rId19"/>
    <p:sldId id="274" r:id="rId20"/>
    <p:sldId id="283" r:id="rId21"/>
    <p:sldId id="284" r:id="rId22"/>
    <p:sldId id="275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7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45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39C57-685A-4426-BEDD-9C0A7ED3253C}" type="datetimeFigureOut">
              <a:rPr lang="en-US" smtClean="0"/>
              <a:t>1/1/2014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ADB4-A7C5-418C-BF89-2914ED040B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87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E1BC2E-0450-4B6A-A739-559FDAD5101D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4E2B19-0B16-4A49-BB52-0D901173CB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7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E2B19-0B16-4A49-BB52-0D901173CBF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475" y="-225425"/>
            <a:ext cx="9632950" cy="731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subtitle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pic>
        <p:nvPicPr>
          <p:cNvPr id="5" name="4 Imagen"/>
          <p:cNvPicPr/>
          <p:nvPr userDrawn="1"/>
        </p:nvPicPr>
        <p:blipFill rotWithShape="1">
          <a:blip r:embed="rId3"/>
          <a:srcRect l="9512" t="36413" r="39535" b="40217"/>
          <a:stretch/>
        </p:blipFill>
        <p:spPr bwMode="auto">
          <a:xfrm>
            <a:off x="58615" y="0"/>
            <a:ext cx="344658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74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7819B-40C3-40C5-A69E-172619A360EF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94064-C915-4A4B-9869-6F62FAE6A8A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8AEE-AC91-4C09-94C1-288F130DA6DB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650E-9679-441F-B274-0CDDC7B5F9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7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</a:lstStyle>
          <a:p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title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</a:t>
            </a:r>
            <a:endParaRPr lang="es-E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askerville Old Face" panose="02020602080505020303" pitchFamily="18" charset="0"/>
              </a:defRPr>
            </a:lvl1pPr>
            <a:lvl2pPr>
              <a:defRPr>
                <a:latin typeface="Baskerville Old Face" panose="02020602080505020303" pitchFamily="18" charset="0"/>
              </a:defRPr>
            </a:lvl2pPr>
            <a:lvl3pPr>
              <a:defRPr>
                <a:latin typeface="Baskerville Old Face" panose="02020602080505020303" pitchFamily="18" charset="0"/>
              </a:defRPr>
            </a:lvl3pPr>
            <a:lvl4pPr>
              <a:defRPr>
                <a:latin typeface="Baskerville Old Face" panose="02020602080505020303" pitchFamily="18" charset="0"/>
              </a:defRPr>
            </a:lvl4pPr>
            <a:lvl5pPr>
              <a:defRPr>
                <a:latin typeface="Baskerville Old Face" panose="02020602080505020303" pitchFamily="18" charset="0"/>
              </a:defRPr>
            </a:lvl5pPr>
          </a:lstStyle>
          <a:p>
            <a:pPr lvl="0"/>
            <a:r>
              <a:rPr lang="es-ES" noProof="0" dirty="0" err="1" smtClean="0"/>
              <a:t>Click</a:t>
            </a:r>
            <a:r>
              <a:rPr lang="es-ES" noProof="0" dirty="0" smtClean="0"/>
              <a:t> </a:t>
            </a:r>
            <a:r>
              <a:rPr lang="es-ES" noProof="0" dirty="0" err="1" smtClean="0"/>
              <a:t>to</a:t>
            </a:r>
            <a:r>
              <a:rPr lang="es-ES" noProof="0" dirty="0" smtClean="0"/>
              <a:t> </a:t>
            </a:r>
            <a:r>
              <a:rPr lang="es-ES" noProof="0" dirty="0" err="1" smtClean="0"/>
              <a:t>edit</a:t>
            </a:r>
            <a:r>
              <a:rPr lang="es-ES" noProof="0" dirty="0" smtClean="0"/>
              <a:t> Master </a:t>
            </a:r>
            <a:r>
              <a:rPr lang="es-ES" noProof="0" dirty="0" err="1" smtClean="0"/>
              <a:t>text</a:t>
            </a:r>
            <a:r>
              <a:rPr lang="es-ES" noProof="0" dirty="0" smtClean="0"/>
              <a:t> </a:t>
            </a:r>
            <a:r>
              <a:rPr lang="es-ES" noProof="0" dirty="0" err="1" smtClean="0"/>
              <a:t>styles</a:t>
            </a:r>
            <a:endParaRPr lang="es-ES" noProof="0" dirty="0" smtClean="0"/>
          </a:p>
          <a:p>
            <a:pPr lvl="1"/>
            <a:r>
              <a:rPr lang="es-ES" noProof="0" dirty="0" err="1" smtClean="0"/>
              <a:t>Second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2"/>
            <a:r>
              <a:rPr lang="es-ES" noProof="0" dirty="0" err="1" smtClean="0"/>
              <a:t>Third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3"/>
            <a:r>
              <a:rPr lang="es-ES" noProof="0" dirty="0" err="1" smtClean="0"/>
              <a:t>Fourth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 smtClean="0"/>
          </a:p>
          <a:p>
            <a:pPr lvl="4"/>
            <a:r>
              <a:rPr lang="es-ES" noProof="0" dirty="0" err="1" smtClean="0"/>
              <a:t>Fifth</a:t>
            </a:r>
            <a:r>
              <a:rPr lang="es-ES" noProof="0" dirty="0" smtClean="0"/>
              <a:t> </a:t>
            </a:r>
            <a:r>
              <a:rPr lang="es-ES" noProof="0" dirty="0" err="1" smtClean="0"/>
              <a:t>level</a:t>
            </a:r>
            <a:endParaRPr lang="es-ES" noProof="0" dirty="0"/>
          </a:p>
        </p:txBody>
      </p:sp>
      <p:pic>
        <p:nvPicPr>
          <p:cNvPr id="5" name="4 Imagen"/>
          <p:cNvPicPr/>
          <p:nvPr userDrawn="1"/>
        </p:nvPicPr>
        <p:blipFill rotWithShape="1">
          <a:blip r:embed="rId3"/>
          <a:srcRect l="9512" t="36413" r="39535" b="40217"/>
          <a:stretch/>
        </p:blipFill>
        <p:spPr bwMode="auto">
          <a:xfrm>
            <a:off x="6629400" y="5867400"/>
            <a:ext cx="2362200" cy="7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7679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F8FC-BBFC-469E-8BEF-7F2DE8CA25C6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8854E-740C-4F36-A67C-0A7CE3DD1F2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91D8-9DA7-4442-9FA1-895DB6C7441C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E694-6859-44F1-8472-F4062616D7B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70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90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2618-63DA-4D87-8070-CCE15AAE539A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99215-2583-46AA-A8EA-052467C11B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8FE85-A197-4E85-AC8E-38AC7836AFD6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1B9E-FF4A-497D-AB2C-E191199B4E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83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3D0F2-EF0C-42C7-A17C-CA24B5753865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F0AD-0E19-4C31-84FB-B284289654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87B8-8717-44DB-B7C4-9E3102D79E0E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4320-D5E8-4BC0-B41C-00646ED43F6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6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E032-7DF8-4F46-90F0-8358ED322E0F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D2091-B426-431E-A5E0-31940666F9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73CD47-A53A-4F3F-9DC6-2D1B7C601DB5}" type="datetimeFigureOut">
              <a:rPr lang="es-ES"/>
              <a:pPr>
                <a:defRPr/>
              </a:pPr>
              <a:t>01/01/2014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ECB0FB-807C-4427-B1C7-0FC3396A8A6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REFERENCIAS/CASO%20C.avi" TargetMode="External"/><Relationship Id="rId5" Type="http://schemas.openxmlformats.org/officeDocument/2006/relationships/image" Target="../media/image41.jpeg"/><Relationship Id="rId4" Type="http://schemas.openxmlformats.org/officeDocument/2006/relationships/hyperlink" Target="REFERENCIAS/cylinder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BasicCFD@gmail.com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66800" y="1447800"/>
            <a:ext cx="7772400" cy="3581400"/>
          </a:xfrm>
        </p:spPr>
        <p:txBody>
          <a:bodyPr/>
          <a:lstStyle/>
          <a:p>
            <a:pPr algn="just"/>
            <a:r>
              <a:rPr lang="es-ES" sz="3600" dirty="0" smtClean="0"/>
              <a:t/>
            </a:r>
            <a:br>
              <a:rPr lang="es-ES" sz="3600" dirty="0" smtClean="0"/>
            </a:br>
            <a:r>
              <a:rPr lang="es-ES" sz="3600" dirty="0" smtClean="0"/>
              <a:t>Aplicación de la dinámica de los fluidos computacionales a fluidos Newtonianos de viscosidad constante, incompresibles en régimen laminar.  </a:t>
            </a:r>
            <a:endParaRPr lang="en-US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76600" y="5029200"/>
            <a:ext cx="6400800" cy="1752600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Por: Alejandro Narváez Mejía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990600" y="13081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sz="3600" b="1" u="sng" dirty="0" smtClean="0">
                <a:latin typeface="Baskerville Old Face" panose="02020602080505020303" pitchFamily="18" charset="0"/>
              </a:rPr>
              <a:t>PROYECTO DE GRADO: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n-US" sz="3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67" y="75600"/>
            <a:ext cx="2153833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33400"/>
                <a:ext cx="8229600" cy="5715000"/>
              </a:xfrm>
            </p:spPr>
            <p:txBody>
              <a:bodyPr/>
              <a:lstStyle/>
              <a:p>
                <a:pPr lvl="1"/>
                <a:r>
                  <a:rPr lang="es-ES" dirty="0" smtClean="0"/>
                  <a:t>Discretización del Dominio (Mallado)</a:t>
                </a:r>
              </a:p>
              <a:p>
                <a:pPr marL="457200" lvl="1" indent="0">
                  <a:buNone/>
                </a:pPr>
                <a:endParaRPr lang="en-US" sz="2000" i="1" dirty="0" smtClean="0"/>
              </a:p>
              <a:p>
                <a:pPr marL="457200" lvl="1" indent="0">
                  <a:buNone/>
                </a:pPr>
                <a:endParaRPr lang="en-US" sz="2000" i="1" dirty="0" smtClean="0"/>
              </a:p>
              <a:p>
                <a:pPr marL="457200" lvl="1" indent="0">
                  <a:buNone/>
                </a:pPr>
                <a:endParaRPr lang="en-US" sz="2000" i="1" dirty="0" smtClean="0"/>
              </a:p>
              <a:p>
                <a:pPr lvl="1"/>
                <a:endParaRPr lang="es-ES" dirty="0" smtClean="0"/>
              </a:p>
              <a:p>
                <a:pPr lvl="1"/>
                <a:endParaRPr lang="es-ES" sz="1600" dirty="0" smtClean="0"/>
              </a:p>
              <a:p>
                <a:pPr lvl="1"/>
                <a:endParaRPr lang="es-ES" sz="1600" dirty="0"/>
              </a:p>
              <a:p>
                <a:pPr lvl="1"/>
                <a:endParaRPr lang="es-ES" sz="1600" dirty="0" smtClean="0"/>
              </a:p>
              <a:p>
                <a:pPr lvl="1"/>
                <a:endParaRPr lang="es-ES" sz="1600" dirty="0"/>
              </a:p>
              <a:p>
                <a:pPr lvl="1"/>
                <a:endParaRPr lang="es-ES" sz="1600" dirty="0" smtClean="0"/>
              </a:p>
              <a:p>
                <a:pPr lvl="1"/>
                <a:r>
                  <a:rPr lang="es-ES" dirty="0" smtClean="0"/>
                  <a:t>Formulación Débil del Modelo Matemático</a:t>
                </a:r>
                <a:endParaRPr lang="es-ES" sz="2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ρ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D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sz="20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Dt</m:t>
                                  </m:r>
                                </m:den>
                              </m:f>
                              <m:r>
                                <a:rPr lang="es-ES" sz="2000" i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s-ES" sz="2000" i="0" smtClean="0">
                                  <a:latin typeface="Cambria Math"/>
                                  <a:ea typeface="Cambria Math"/>
                                </a:rPr>
                                <m:t>μ</m:t>
                              </m:r>
                              <m:r>
                                <a:rPr lang="es-ES" sz="20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s-ES" sz="2000" i="0">
                                      <a:latin typeface="Cambria Math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ES" sz="2000" i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sz="2000" i="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  <m:r>
                                <a:rPr lang="es-ES" sz="2000" i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s-ES" sz="2000" i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s-ES" sz="2000" i="0">
                                  <a:latin typeface="Cambria Math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p</m:t>
                              </m:r>
                            </m:e>
                          </m:d>
                        </m:e>
                      </m:nary>
                      <m:r>
                        <a:rPr lang="es-ES" sz="2000" i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v</m:t>
                      </m:r>
                      <m:r>
                        <a:rPr lang="es-ES" sz="20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dΩ</m:t>
                      </m:r>
                      <m:r>
                        <a:rPr lang="es-ES" sz="2000" i="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C</m:t>
                              </m:r>
                            </m:e>
                          </m:acc>
                        </m:e>
                      </m:nary>
                      <m:r>
                        <a:rPr lang="es-ES" sz="2000" i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v</m:t>
                      </m:r>
                      <m:r>
                        <a:rPr lang="es-ES" sz="20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dΩ</m:t>
                      </m:r>
                      <m:r>
                        <a:rPr lang="es-ES" sz="2000" i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ES" sz="2000" dirty="0"/>
              </a:p>
              <a:p>
                <a:pPr marL="457200" lvl="1" indent="0">
                  <a:buNone/>
                </a:pPr>
                <a:endParaRPr lang="en-US" sz="200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000" i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s-ES" sz="2000" i="0"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s-ES" sz="2000" i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q</m:t>
                      </m:r>
                      <m:r>
                        <a:rPr lang="es-ES" sz="20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dΩ</m:t>
                      </m:r>
                      <m:r>
                        <a:rPr lang="es-ES" sz="2000" i="0">
                          <a:latin typeface="Cambria Math"/>
                        </a:rPr>
                        <m:t>=0                             ∀ 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/>
                        </a:rPr>
                        <m:t>q</m:t>
                      </m:r>
                      <m:r>
                        <a:rPr lang="es-ES" sz="2000">
                          <a:latin typeface="Cambria Math"/>
                        </a:rPr>
                        <m:t> ∈</m:t>
                      </m:r>
                      <m:sSubSup>
                        <m:sSub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L</m:t>
                          </m:r>
                        </m:e>
                        <m:sub>
                          <m:r>
                            <a:rPr lang="es-ES" sz="200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" sz="2000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s-ES" sz="2000" dirty="0"/>
              </a:p>
              <a:p>
                <a:pPr lvl="1"/>
                <a:endParaRPr lang="es-ES" dirty="0" smtClean="0"/>
              </a:p>
              <a:p>
                <a:pPr lvl="1"/>
                <a:endParaRPr lang="es-E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33400"/>
                <a:ext cx="8229600" cy="5715000"/>
              </a:xfrm>
              <a:blipFill rotWithShape="1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/>
          <p:nvPr/>
        </p:nvPicPr>
        <p:blipFill rotWithShape="1">
          <a:blip r:embed="rId3" cstate="print"/>
          <a:srcRect l="2841" t="6328"/>
          <a:stretch/>
        </p:blipFill>
        <p:spPr bwMode="auto">
          <a:xfrm>
            <a:off x="114300" y="1143000"/>
            <a:ext cx="65151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858000" y="4807303"/>
                <a:ext cx="1495088" cy="392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>
                          <a:latin typeface="Cambria Math"/>
                        </a:rPr>
                        <m:t>∀ </m:t>
                      </m:r>
                      <m:r>
                        <m:rPr>
                          <m:sty m:val="p"/>
                        </m:rPr>
                        <a:rPr lang="es-ES">
                          <a:latin typeface="Cambria Math"/>
                        </a:rPr>
                        <m:t>v</m:t>
                      </m:r>
                      <m:r>
                        <a:rPr lang="es-ES">
                          <a:latin typeface="Cambria Math"/>
                        </a:rPr>
                        <m:t> ∈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s-ES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ES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Ω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807303"/>
                <a:ext cx="1495088" cy="392993"/>
              </a:xfrm>
              <a:prstGeom prst="rect">
                <a:avLst/>
              </a:prstGeom>
              <a:blipFill rotWithShape="1"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0"/>
          <a:stretch/>
        </p:blipFill>
        <p:spPr>
          <a:xfrm>
            <a:off x="6629400" y="2222100"/>
            <a:ext cx="2197200" cy="1728000"/>
          </a:xfrm>
          <a:prstGeom prst="rect">
            <a:avLst/>
          </a:prstGeom>
        </p:spPr>
      </p:pic>
      <p:pic>
        <p:nvPicPr>
          <p:cNvPr id="8" name="0 Imagen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5" r="64720" b="3675"/>
          <a:stretch/>
        </p:blipFill>
        <p:spPr>
          <a:xfrm>
            <a:off x="7086600" y="634200"/>
            <a:ext cx="1689200" cy="17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914400" y="2892814"/>
                <a:ext cx="1475212" cy="688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6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600">
                              <a:latin typeface="Cambria Math"/>
                            </a:rPr>
                            <m:t>j</m:t>
                          </m:r>
                        </m:sub>
                      </m:sSub>
                      <m:r>
                        <a:rPr lang="es-ES" sz="160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  <m:r>
                            <a:rPr lang="es-ES" sz="160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892814"/>
                <a:ext cx="1475212" cy="6885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2915304" y="2832100"/>
                <a:ext cx="1580496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s-ES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s-ES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304" y="2832100"/>
                <a:ext cx="1580496" cy="7630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4876800" y="2819400"/>
                <a:ext cx="1558055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s-ES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s-ES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819400"/>
                <a:ext cx="1558055" cy="76309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4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936365"/>
            <a:ext cx="3886200" cy="22358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5800"/>
                <a:ext cx="8229600" cy="5181600"/>
              </a:xfrm>
            </p:spPr>
            <p:txBody>
              <a:bodyPr/>
              <a:lstStyle/>
              <a:p>
                <a:pPr marL="400050" lvl="1" indent="-400050"/>
                <a:r>
                  <a:rPr lang="es-ES" dirty="0"/>
                  <a:t>Aplicación del Teorema de </a:t>
                </a:r>
                <a:r>
                  <a:rPr lang="es-ES" dirty="0" smtClean="0"/>
                  <a:t>Green-Gauss</a:t>
                </a:r>
              </a:p>
              <a:p>
                <a:pPr marL="0" lvl="1" indent="0">
                  <a:buNone/>
                </a:pPr>
                <a:r>
                  <a:rPr lang="es-ES" dirty="0" smtClean="0"/>
                  <a:t>Ecuación de </a:t>
                </a:r>
                <a:r>
                  <a:rPr lang="es-ES" dirty="0" err="1" smtClean="0"/>
                  <a:t>Momentum</a:t>
                </a:r>
                <a:r>
                  <a:rPr lang="es-ES" dirty="0" smtClean="0"/>
                  <a:t> </a:t>
                </a:r>
                <a:r>
                  <a:rPr lang="es-ES" dirty="0" err="1" smtClean="0"/>
                  <a:t>discretizada</a:t>
                </a:r>
                <a:r>
                  <a:rPr lang="es-ES" dirty="0" smtClean="0"/>
                  <a:t> mediante FEM</a:t>
                </a:r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dt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s-ES" sz="2000" i="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v</m:t>
                          </m:r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dΩ</m:t>
                          </m:r>
                        </m:e>
                      </m:nary>
                      <m:r>
                        <a:rPr lang="es-ES" sz="2000" i="0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  <m:r>
                                <a:rPr lang="es-ES" sz="2000" i="0">
                                  <a:latin typeface="Cambria Math"/>
                                </a:rPr>
                                <m:t>∙</m:t>
                              </m:r>
                              <m:r>
                                <a:rPr lang="es-ES" sz="2000" i="0">
                                  <a:latin typeface="Cambria Math"/>
                                </a:rPr>
                                <m:t>𝛻</m:t>
                              </m:r>
                            </m:e>
                          </m:d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s-ES" sz="2000" i="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v</m:t>
                          </m:r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dΩ</m:t>
                          </m:r>
                        </m:e>
                      </m:nary>
                      <m:r>
                        <a:rPr lang="es-ES" sz="20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ρ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s-ES" sz="2000" i="0">
                              <a:latin typeface="Cambria Math"/>
                            </a:rPr>
                            <m:t>𝛻</m:t>
                          </m:r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s-ES" sz="2000" i="0">
                              <a:latin typeface="Cambria Math"/>
                            </a:rPr>
                            <m:t>∙</m:t>
                          </m:r>
                          <m:r>
                            <a:rPr lang="es-ES" sz="2000" i="0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v</m:t>
                          </m:r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dΩ</m:t>
                          </m:r>
                        </m:e>
                      </m:nary>
                      <m:r>
                        <a:rPr lang="es-ES" sz="2000" i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00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ρ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p</m:t>
                          </m:r>
                          <m:r>
                            <a:rPr lang="es-ES" sz="2000" i="0">
                              <a:latin typeface="Cambria Math"/>
                            </a:rPr>
                            <m:t>∙</m:t>
                          </m:r>
                          <m:r>
                            <a:rPr lang="es-ES" sz="2000" i="0">
                              <a:latin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v</m:t>
                          </m:r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dΩ</m:t>
                          </m:r>
                        </m:e>
                      </m:nary>
                      <m:r>
                        <a:rPr lang="es-ES" sz="2000" i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00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ρ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C</m:t>
                              </m:r>
                            </m:e>
                          </m:acc>
                        </m:e>
                      </m:nary>
                      <m:r>
                        <a:rPr lang="es-ES" sz="2000" i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v</m:t>
                      </m:r>
                      <m:r>
                        <a:rPr lang="es-ES" sz="20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dΩ</m:t>
                      </m:r>
                      <m:r>
                        <a:rPr lang="es-ES" sz="2000" i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ρ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000" i="0">
                                  <a:latin typeface="Cambria Math"/>
                                </a:rPr>
                                <m:t>𝛻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  <m:r>
                                <a:rPr lang="es-ES" sz="2000" i="0"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</m:acc>
                            </m:e>
                          </m:d>
                          <m:r>
                            <a:rPr lang="es-ES" sz="2000" i="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v</m:t>
                          </m:r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</m:t>
                          </m:r>
                        </m:e>
                      </m:nary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Γ</m:t>
                      </m:r>
                      <m:r>
                        <a:rPr lang="es-ES" sz="2000" i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2000" i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ρ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sz="2000" i="0">
                                  <a:latin typeface="Cambria Math"/>
                                </a:rPr>
                                <m:t>p</m:t>
                              </m:r>
                              <m:r>
                                <a:rPr lang="es-ES" sz="2000" i="0"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</m:acc>
                            </m:e>
                          </m:d>
                          <m:r>
                            <a:rPr lang="es-ES" sz="2000" i="0">
                              <a:latin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v</m:t>
                          </m:r>
                          <m:r>
                            <a:rPr lang="es-ES" sz="20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dΓ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s-ES" sz="1800" dirty="0" smtClean="0"/>
              </a:p>
              <a:p>
                <a:pPr marL="0" lvl="1" indent="0">
                  <a:buNone/>
                </a:pPr>
                <a:r>
                  <a:rPr lang="es-ES" dirty="0"/>
                  <a:t>Ecuación de </a:t>
                </a:r>
                <a:r>
                  <a:rPr lang="es-ES" dirty="0" smtClean="0"/>
                  <a:t>Conservación </a:t>
                </a:r>
                <a:r>
                  <a:rPr lang="es-ES" dirty="0" err="1" smtClean="0"/>
                  <a:t>discretizada</a:t>
                </a:r>
                <a:r>
                  <a:rPr lang="es-ES" dirty="0" smtClean="0"/>
                  <a:t> </a:t>
                </a:r>
                <a:r>
                  <a:rPr lang="es-ES" dirty="0"/>
                  <a:t>mediante FEM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 i="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000" i="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s-ES" sz="2000" i="0"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 i="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s-ES" sz="2000" i="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q</m:t>
                      </m:r>
                      <m:r>
                        <a:rPr lang="es-ES" sz="2000" i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 i="0">
                          <a:latin typeface="Cambria Math"/>
                        </a:rPr>
                        <m:t>dΩ</m:t>
                      </m:r>
                      <m:r>
                        <a:rPr lang="es-ES" sz="2000" i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E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5800"/>
                <a:ext cx="8229600" cy="5181600"/>
              </a:xfrm>
              <a:blipFill rotWithShape="1">
                <a:blip r:embed="rId3"/>
                <a:stretch>
                  <a:fillRect l="-1481" t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5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09600"/>
            <a:ext cx="9067800" cy="1143000"/>
          </a:xfrm>
        </p:spPr>
        <p:txBody>
          <a:bodyPr/>
          <a:lstStyle/>
          <a:p>
            <a:r>
              <a:rPr lang="es-ES" sz="4000" dirty="0"/>
              <a:t>Dinámica de los Fluidos Computacionales (CFD</a:t>
            </a:r>
            <a:r>
              <a:rPr lang="es-ES" sz="4000" dirty="0" smtClean="0"/>
              <a:t>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s-ES" b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/>
                        </a:rPr>
                        <m:t>𝐊</m:t>
                      </m:r>
                      <m:r>
                        <a:rPr lang="es-ES" sz="2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800">
                          <a:latin typeface="Cambria Math"/>
                        </a:rPr>
                        <m:t>T</m:t>
                      </m:r>
                      <m:r>
                        <a:rPr lang="es-ES" sz="2800">
                          <a:latin typeface="Cambria Math"/>
                        </a:rPr>
                        <m:t>=</m:t>
                      </m:r>
                      <m:r>
                        <a:rPr lang="es-ES" sz="2800" b="1" i="1">
                          <a:latin typeface="Cambria Math"/>
                        </a:rPr>
                        <m:t>𝐟</m:t>
                      </m:r>
                    </m:oMath>
                  </m:oMathPara>
                </a14:m>
                <a:endParaRPr lang="es-ES" sz="2800" b="1" dirty="0" smtClean="0"/>
              </a:p>
              <a:p>
                <a:pPr marL="0" indent="0">
                  <a:buNone/>
                </a:pPr>
                <a:endParaRPr lang="es-ES" sz="1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b="1" i="1">
                          <a:latin typeface="Cambria Math"/>
                        </a:rPr>
                        <m:t>𝐊</m:t>
                      </m:r>
                      <m:r>
                        <a:rPr lang="es-ES" sz="1800">
                          <a:latin typeface="Cambria Math"/>
                        </a:rPr>
                        <m:t> =</m:t>
                      </m:r>
                      <m:r>
                        <a:rPr lang="es-ES" sz="1800" b="1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34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a:rPr lang="es-ES" sz="1800">
                                        <a:latin typeface="Cambria Math"/>
                                      </a:rPr>
                                      <m:t>43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180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S" sz="1800" b="0" i="0" smtClean="0">
                          <a:latin typeface="Cambria Math"/>
                        </a:rPr>
                        <m:t>               </m:t>
                      </m:r>
                      <m:r>
                        <m:rPr>
                          <m:sty m:val="p"/>
                        </m:rPr>
                        <a:rPr lang="es-ES" sz="1800">
                          <a:latin typeface="Cambria Math"/>
                        </a:rPr>
                        <m:t>T</m:t>
                      </m:r>
                      <m:r>
                        <a:rPr lang="es-ES" sz="18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sz="180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sz="1800">
                                              <a:latin typeface="Cambria Math"/>
                                            </a:rPr>
                                            <m:t>i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800">
                                                    <a:latin typeface="Cambria Math"/>
                                                  </a:rPr>
                                                  <m:t>p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800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800">
                                                    <a:latin typeface="Cambria Math"/>
                                                  </a:rPr>
                                                  <m:t>c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800">
                                                    <a:latin typeface="Cambria Math"/>
                                                  </a:rPr>
                                                  <m:t>j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s-ES" sz="1800" b="0" i="1" smtClean="0">
                          <a:latin typeface="Cambria Math"/>
                        </a:rPr>
                        <m:t>                  </m:t>
                      </m:r>
                      <m:r>
                        <a:rPr lang="es-ES" sz="1800" b="1" i="1" smtClean="0">
                          <a:latin typeface="Cambria Math"/>
                        </a:rPr>
                        <m:t>𝐟</m:t>
                      </m:r>
                      <m:r>
                        <a:rPr lang="es-ES" sz="1800" b="1">
                          <a:latin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s-ES" sz="1800">
                                        <a:latin typeface="Cambria Math"/>
                                      </a:rPr>
                                      <m:t>Y</m:t>
                                    </m:r>
                                  </m:sub>
                                </m:sSub>
                                <m:r>
                                  <a:rPr lang="es-ES" sz="1800"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S" sz="18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S" sz="1800" i="1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s-E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200" b="1" i="1"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es-ES" sz="1200" b="1" i="1">
                              <a:latin typeface="Cambria Math"/>
                            </a:rPr>
                            <m:t>𝟏𝟏</m:t>
                          </m:r>
                        </m:sub>
                      </m:sSub>
                      <m:r>
                        <a:rPr lang="es-ES" sz="12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/>
                        </a:rPr>
                        <m:t>μ</m:t>
                      </m:r>
                      <m:nary>
                        <m:naryPr>
                          <m:limLoc m:val="subSup"/>
                          <m:ctrlPr>
                            <a:rPr lang="en-US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r</m:t>
                          </m:r>
                          <m:r>
                            <a:rPr lang="es-ES" sz="12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s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2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sz="1200">
                                              <a:latin typeface="Cambria Math"/>
                                            </a:rPr>
                                            <m:t>det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sz="1200">
                                              <a:latin typeface="Cambria Math"/>
                                            </a:rPr>
                                            <m:t>J</m:t>
                                          </m:r>
                                        </m:e>
                                      </m:func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y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s</m:t>
                                                </m:r>
                                              </m:den>
                                            </m:f>
                                          </m:e>
                                          <m:e>
                                            <m:r>
                                              <a:rPr lang="es-ES" sz="12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y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S" sz="12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x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s</m:t>
                                                </m:r>
                                              </m:den>
                                            </m:f>
                                          </m: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x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2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i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2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i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s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20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s-ES" sz="12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ES" sz="1200">
                                          <a:latin typeface="Cambria Math"/>
                                        </a:rPr>
                                        <m:t>det</m:t>
                                      </m:r>
                                    </m:fName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sz="1200">
                                          <a:latin typeface="Cambria Math"/>
                                        </a:rPr>
                                        <m:t>J</m:t>
                                      </m:r>
                                    </m:e>
                                  </m:func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y</m:t>
                                            </m:r>
                                          </m:num>
                                          <m:den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es-ES" sz="12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y</m:t>
                                            </m:r>
                                          </m:num>
                                          <m:den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den>
                                        </m:f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s-ES" sz="1200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num>
                                          <m:den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x</m:t>
                                            </m:r>
                                          </m:num>
                                          <m:den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r</m:t>
                                            </m:r>
                                          </m:den>
                                        </m:f>
                                      </m:e>
                                    </m:mr>
                                    <m:mr>
                                      <m:e>
                                        <m:f>
                                          <m:fPr>
                                            <m:ctrlPr>
                                              <a:rPr lang="en-US" sz="12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i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s-ES" sz="1200">
                                                <a:latin typeface="Cambria Math"/>
                                              </a:rPr>
                                              <m:t>𝜕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ES" sz="120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den>
                                        </m:f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J</m:t>
                                  </m:r>
                                </m:e>
                              </m:func>
                            </m:e>
                          </m:d>
                          <m:r>
                            <a:rPr lang="es-ES" sz="1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dr</m:t>
                          </m:r>
                          <m:r>
                            <a:rPr lang="es-ES" sz="1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ds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200" b="1" i="1"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es-ES" sz="1200" b="1" i="1">
                              <a:latin typeface="Cambria Math"/>
                            </a:rPr>
                            <m:t>𝟏𝟑</m:t>
                          </m:r>
                        </m:sub>
                      </m:sSub>
                      <m:r>
                        <a:rPr lang="es-ES" sz="1200">
                          <a:latin typeface="Cambria Math"/>
                        </a:rPr>
                        <m:t>=</m:t>
                      </m:r>
                      <m:r>
                        <a:rPr lang="es-ES" sz="1200" i="1">
                          <a:latin typeface="Cambria Math"/>
                        </a:rPr>
                        <m:t>−</m:t>
                      </m:r>
                      <m:nary>
                        <m:naryPr>
                          <m:limLoc m:val="subSup"/>
                          <m:ctrlPr>
                            <a:rPr lang="en-US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r</m:t>
                          </m:r>
                          <m:r>
                            <a:rPr lang="es-ES" sz="12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s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12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sz="1200">
                                              <a:latin typeface="Cambria Math"/>
                                            </a:rPr>
                                            <m:t>det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sz="1200">
                                              <a:latin typeface="Cambria Math"/>
                                            </a:rPr>
                                            <m:t>J</m:t>
                                          </m:r>
                                        </m:e>
                                      </m:func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y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s</m:t>
                                                </m:r>
                                              </m:den>
                                            </m:f>
                                          </m:e>
                                          <m:e>
                                            <m:r>
                                              <a:rPr lang="es-ES" sz="12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y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200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2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i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r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  <m:m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1200" i="1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12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H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s-ES" sz="1200">
                                                        <a:latin typeface="Cambria Math"/>
                                                      </a:rPr>
                                                      <m:t>i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𝜕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S" sz="1200">
                                                    <a:latin typeface="Cambria Math"/>
                                                  </a:rPr>
                                                  <m:t>s</m:t>
                                                </m:r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20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200">
                                  <a:latin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2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  <m:r>
                            <a:rPr lang="es-ES" sz="120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J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dr</m:t>
                          </m:r>
                          <m:r>
                            <a:rPr lang="es-ES" sz="12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ds</m:t>
                          </m:r>
                        </m:e>
                      </m:nary>
                      <m:r>
                        <a:rPr lang="es-ES" sz="1200">
                          <a:latin typeface="Cambria Math"/>
                        </a:rPr>
                        <m:t>+</m:t>
                      </m:r>
                      <m:nary>
                        <m:naryPr>
                          <m:limLoc m:val="subSup"/>
                          <m:ctrlPr>
                            <a:rPr lang="en-US" sz="1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sz="12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s-ES" sz="1200"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20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W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j</m:t>
                                  </m:r>
                                </m:sub>
                              </m:sSub>
                            </m:e>
                          </m:d>
                          <m:r>
                            <a:rPr lang="es-ES" sz="1200">
                              <a:latin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n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200"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12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2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200">
                                      <a:latin typeface="Cambria Math"/>
                                    </a:rPr>
                                    <m:t>J</m:t>
                                  </m:r>
                                </m:e>
                              </m:func>
                            </m:e>
                          </m:d>
                          <m:r>
                            <m:rPr>
                              <m:sty m:val="p"/>
                            </m:rPr>
                            <a:rPr lang="es-ES" sz="1200">
                              <a:latin typeface="Cambria Math"/>
                            </a:rPr>
                            <m:t>dΓ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1400" b="1" i="1">
                              <a:latin typeface="Cambria Math"/>
                            </a:rPr>
                            <m:t>𝐟</m:t>
                          </m:r>
                        </m:e>
                        <m:sub>
                          <m:r>
                            <a:rPr lang="es-ES" sz="1400" b="1" i="1">
                              <a:latin typeface="Cambria Math"/>
                            </a:rPr>
                            <m:t>𝐗</m:t>
                          </m:r>
                        </m:sub>
                      </m:sSub>
                      <m:r>
                        <a:rPr lang="es-ES" sz="14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X</m:t>
                          </m:r>
                        </m:sub>
                      </m:sSub>
                      <m:nary>
                        <m:naryPr>
                          <m:limLoc m:val="subSup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r</m:t>
                          </m:r>
                          <m:r>
                            <a:rPr lang="es-ES" sz="14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s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sz="1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s-ES" sz="1400"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40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400">
                                      <a:latin typeface="Cambria Math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400">
                                      <a:latin typeface="Cambria Math"/>
                                    </a:rPr>
                                    <m:t>J</m:t>
                                  </m:r>
                                </m:e>
                              </m:func>
                            </m:e>
                          </m:d>
                          <m:r>
                            <a:rPr lang="es-ES" sz="14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dr</m:t>
                          </m:r>
                          <m:r>
                            <a:rPr lang="es-ES" sz="14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ds</m:t>
                          </m:r>
                        </m:e>
                      </m:nary>
                      <m:r>
                        <a:rPr lang="es-ES" sz="140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S" sz="1400">
                          <a:latin typeface="Cambria Math"/>
                        </a:rPr>
                        <m:t>u</m:t>
                      </m:r>
                      <m:nary>
                        <m:naryPr>
                          <m:limLoc m:val="subSup"/>
                          <m:ctrlPr>
                            <a:rPr lang="en-US" sz="1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Γ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sz="140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s-ES" sz="1400"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s-ES" sz="1400">
                                  <a:latin typeface="Cambria Math"/>
                                </a:rPr>
                                <m:t>T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ES" sz="1400">
                                      <a:latin typeface="Cambria Math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1400">
                                      <a:latin typeface="Cambria Math"/>
                                    </a:rPr>
                                    <m:t>J</m:t>
                                  </m:r>
                                </m:e>
                              </m:func>
                            </m:e>
                          </m:d>
                          <m:r>
                            <a:rPr lang="es-ES" sz="140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ES" sz="1400">
                              <a:latin typeface="Cambria Math"/>
                            </a:rPr>
                            <m:t>dΓ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7545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6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33400"/>
                <a:ext cx="8229600" cy="5334000"/>
              </a:xfrm>
            </p:spPr>
            <p:txBody>
              <a:bodyPr/>
              <a:lstStyle/>
              <a:p>
                <a:r>
                  <a:rPr lang="es-ES" dirty="0" smtClean="0"/>
                  <a:t>Esquema de solución del sistema de ecuaciones no lineales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/>
                                </a:rPr>
                                <m:t>ij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n</m:t>
                          </m:r>
                        </m:sup>
                      </m:sSup>
                      <m:r>
                        <a:rPr lang="es-ES" sz="200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j</m:t>
                          </m:r>
                        </m:sub>
                      </m:sSub>
                      <m:r>
                        <a:rPr lang="es-ES" sz="200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j</m:t>
                          </m:r>
                        </m:sub>
                      </m:sSub>
                      <m:r>
                        <a:rPr lang="es-ES" sz="2000">
                          <a:latin typeface="Cambria Math"/>
                        </a:rPr>
                        <m:t> </m:t>
                      </m:r>
                      <m:r>
                        <a:rPr lang="es-ES" sz="2000" i="1">
                          <a:latin typeface="Cambria Math"/>
                        </a:rPr>
                        <m:t>−</m:t>
                      </m:r>
                      <m:r>
                        <a:rPr lang="es-ES" sz="200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/>
                                </a:rPr>
                                <m:t>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/>
                                </a:rPr>
                                <m:t>ij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n</m:t>
                          </m:r>
                          <m:r>
                            <a:rPr lang="es-ES" sz="2000" i="1">
                              <a:latin typeface="Cambria Math"/>
                            </a:rPr>
                            <m:t>−</m:t>
                          </m:r>
                          <m:r>
                            <a:rPr lang="es-ES" sz="200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s-ES" sz="2000">
                          <a:latin typeface="Cambria Math"/>
                        </a:rPr>
                        <m:t>∙ 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20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</m:e>
                        <m:sup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n</m:t>
                          </m:r>
                          <m:r>
                            <a:rPr lang="es-ES" sz="2000" i="1">
                              <a:latin typeface="Cambria Math"/>
                            </a:rPr>
                            <m:t>−</m:t>
                          </m:r>
                          <m:r>
                            <a:rPr lang="es-ES" sz="200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r>
                  <a:rPr lang="es-ES" dirty="0" smtClean="0"/>
                  <a:t>Esquema de solución Factorización de </a:t>
                </a:r>
                <a:r>
                  <a:rPr lang="es-ES" dirty="0" err="1" smtClean="0"/>
                  <a:t>Doolitle</a:t>
                </a:r>
                <a:endParaRPr lang="es-E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33400"/>
                <a:ext cx="8229600" cy="5334000"/>
              </a:xfrm>
              <a:blipFill rotWithShape="1">
                <a:blip r:embed="rId2"/>
                <a:stretch>
                  <a:fillRect l="-1630" t="-1486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14" y="3200400"/>
            <a:ext cx="2376000" cy="298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66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1" b="1818"/>
          <a:stretch/>
        </p:blipFill>
        <p:spPr bwMode="auto">
          <a:xfrm>
            <a:off x="4940300" y="2971800"/>
            <a:ext cx="3996690" cy="287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63000" cy="1143000"/>
          </a:xfrm>
        </p:spPr>
        <p:txBody>
          <a:bodyPr/>
          <a:lstStyle/>
          <a:p>
            <a:r>
              <a:rPr lang="es-ES" dirty="0" smtClean="0"/>
              <a:t>Simulaciones en </a:t>
            </a:r>
            <a:r>
              <a:rPr lang="es-ES" dirty="0" err="1" smtClean="0"/>
              <a:t>BasicCFD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Benchmarck</a:t>
            </a:r>
            <a:r>
              <a:rPr lang="es-ES" dirty="0" smtClean="0"/>
              <a:t> I</a:t>
            </a:r>
          </a:p>
          <a:p>
            <a:endParaRPr lang="es-ES" dirty="0"/>
          </a:p>
          <a:p>
            <a:endParaRPr lang="en-US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1" r="-88" b="3914"/>
          <a:stretch/>
        </p:blipFill>
        <p:spPr bwMode="auto">
          <a:xfrm>
            <a:off x="3505200" y="1143000"/>
            <a:ext cx="3412490" cy="179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2" t="3194" r="6973" b="4255"/>
          <a:stretch/>
        </p:blipFill>
        <p:spPr bwMode="auto">
          <a:xfrm>
            <a:off x="152400" y="2971800"/>
            <a:ext cx="4648200" cy="312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48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lvl="1"/>
            <a:r>
              <a:rPr lang="es-ES" dirty="0" smtClean="0"/>
              <a:t>Resultado analítico vs. Numérico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  <a:p>
            <a:pPr marL="457200" lvl="1" indent="0">
              <a:buNone/>
            </a:pPr>
            <a:endParaRPr lang="es-ES" sz="2400" dirty="0" smtClean="0"/>
          </a:p>
          <a:p>
            <a:pPr lvl="1"/>
            <a:endParaRPr lang="es-ES" sz="1200" dirty="0"/>
          </a:p>
          <a:p>
            <a:pPr marL="457200" lvl="1" indent="0">
              <a:buNone/>
            </a:pPr>
            <a:r>
              <a:rPr lang="es-ES" sz="2400" dirty="0" smtClean="0"/>
              <a:t>- Error porcentual 0.01%</a:t>
            </a:r>
          </a:p>
          <a:p>
            <a:pPr marL="457200" lvl="1" indent="0">
              <a:buNone/>
            </a:pPr>
            <a:r>
              <a:rPr lang="es-ES" sz="2400" dirty="0" smtClean="0"/>
              <a:t>- Número de Iteraciones 71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r="7136" b="4527"/>
          <a:stretch/>
        </p:blipFill>
        <p:spPr>
          <a:xfrm>
            <a:off x="380999" y="1219200"/>
            <a:ext cx="3949701" cy="2819399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657" b="5851"/>
          <a:stretch/>
        </p:blipFill>
        <p:spPr bwMode="auto">
          <a:xfrm>
            <a:off x="4559300" y="1255871"/>
            <a:ext cx="4279900" cy="278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5" t="8424" r="14736" b="85258"/>
          <a:stretch/>
        </p:blipFill>
        <p:spPr>
          <a:xfrm>
            <a:off x="3186000" y="4191000"/>
            <a:ext cx="277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s-ES" dirty="0" err="1" smtClean="0"/>
              <a:t>Benchmarck</a:t>
            </a:r>
            <a:r>
              <a:rPr lang="es-ES" dirty="0" smtClean="0"/>
              <a:t> II</a:t>
            </a:r>
          </a:p>
          <a:p>
            <a:endParaRPr lang="en-US" dirty="0"/>
          </a:p>
        </p:txBody>
      </p:sp>
      <p:pic>
        <p:nvPicPr>
          <p:cNvPr id="4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9"/>
          <a:stretch/>
        </p:blipFill>
        <p:spPr>
          <a:xfrm>
            <a:off x="4343400" y="609600"/>
            <a:ext cx="3021330" cy="2011680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667000"/>
            <a:ext cx="4317365" cy="3200400"/>
          </a:xfrm>
          <a:prstGeom prst="rect">
            <a:avLst/>
          </a:prstGeom>
        </p:spPr>
      </p:pic>
      <p:pic>
        <p:nvPicPr>
          <p:cNvPr id="6" name="0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67000"/>
            <a:ext cx="4114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64163"/>
          </a:xfrm>
        </p:spPr>
        <p:txBody>
          <a:bodyPr/>
          <a:lstStyle/>
          <a:p>
            <a:pPr lvl="1"/>
            <a:r>
              <a:rPr lang="es-ES" dirty="0" smtClean="0"/>
              <a:t>Curvas del campo de velocidad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marL="457200" lvl="1" indent="0">
              <a:buNone/>
            </a:pPr>
            <a:endParaRPr lang="es-ES" sz="3200" dirty="0"/>
          </a:p>
          <a:p>
            <a:pPr marL="457200" lvl="1" indent="0">
              <a:buNone/>
            </a:pPr>
            <a:r>
              <a:rPr lang="es-ES" dirty="0"/>
              <a:t>- Error porcentual </a:t>
            </a:r>
            <a:r>
              <a:rPr lang="es-ES" dirty="0" smtClean="0"/>
              <a:t>0.1</a:t>
            </a:r>
            <a:r>
              <a:rPr lang="es-ES" dirty="0"/>
              <a:t>%</a:t>
            </a:r>
          </a:p>
          <a:p>
            <a:pPr marL="457200" lvl="1" indent="0">
              <a:buNone/>
            </a:pPr>
            <a:r>
              <a:rPr lang="es-ES" dirty="0"/>
              <a:t>- Número de Iteraciones </a:t>
            </a:r>
            <a:r>
              <a:rPr lang="es-ES" dirty="0" smtClean="0"/>
              <a:t>90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95401"/>
            <a:ext cx="4190999" cy="3238819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/>
          <a:stretch/>
        </p:blipFill>
        <p:spPr bwMode="auto">
          <a:xfrm>
            <a:off x="4419600" y="1295400"/>
            <a:ext cx="4572000" cy="3238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3" t="3614" r="2410" b="76088"/>
          <a:stretch/>
        </p:blipFill>
        <p:spPr>
          <a:xfrm>
            <a:off x="5181600" y="4537533"/>
            <a:ext cx="1219200" cy="16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9"/>
          <a:stretch/>
        </p:blipFill>
        <p:spPr>
          <a:xfrm>
            <a:off x="1066800" y="3657600"/>
            <a:ext cx="5105400" cy="247481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40363"/>
          </a:xfrm>
        </p:spPr>
        <p:txBody>
          <a:bodyPr/>
          <a:lstStyle/>
          <a:p>
            <a:r>
              <a:rPr lang="es-ES" dirty="0" smtClean="0"/>
              <a:t>Simulación: Túnel de Viento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57200"/>
            <a:ext cx="5030782" cy="2448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2993590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27" y="1143001"/>
            <a:ext cx="4694873" cy="27432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503237"/>
            <a:ext cx="8305800" cy="6049963"/>
          </a:xfrm>
        </p:spPr>
        <p:txBody>
          <a:bodyPr/>
          <a:lstStyle/>
          <a:p>
            <a:pPr lvl="1"/>
            <a:r>
              <a:rPr lang="es-ES" dirty="0"/>
              <a:t>Caso A</a:t>
            </a:r>
            <a:r>
              <a:rPr lang="es-ES" dirty="0" smtClean="0"/>
              <a:t>: rotación del cilindro y </a:t>
            </a:r>
            <a:r>
              <a:rPr lang="es-ES" dirty="0"/>
              <a:t>fuerza </a:t>
            </a:r>
            <a:r>
              <a:rPr lang="es-ES" dirty="0" smtClean="0"/>
              <a:t>gravitacional</a:t>
            </a:r>
          </a:p>
          <a:p>
            <a:endParaRPr lang="es-ES" dirty="0"/>
          </a:p>
          <a:p>
            <a:r>
              <a:rPr lang="es-ES" dirty="0" smtClean="0"/>
              <a:t>         </a:t>
            </a:r>
          </a:p>
          <a:p>
            <a:r>
              <a:rPr lang="es-ES" dirty="0" smtClean="0"/>
              <a:t>                                                  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sz="2000" dirty="0" smtClean="0"/>
          </a:p>
          <a:p>
            <a:pPr marL="0" indent="0">
              <a:buNone/>
            </a:pPr>
            <a:r>
              <a:rPr lang="es-ES" dirty="0" smtClean="0"/>
              <a:t>              PLAY                   </a:t>
            </a:r>
            <a:r>
              <a:rPr lang="es-ES" dirty="0" err="1" smtClean="0"/>
              <a:t>PLAY</a:t>
            </a:r>
            <a:endParaRPr lang="en-US" dirty="0"/>
          </a:p>
          <a:p>
            <a:endParaRPr lang="en-US" dirty="0"/>
          </a:p>
        </p:txBody>
      </p:sp>
      <p:pic>
        <p:nvPicPr>
          <p:cNvPr id="4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3"/>
          <a:stretch/>
        </p:blipFill>
        <p:spPr bwMode="auto">
          <a:xfrm>
            <a:off x="152400" y="1143000"/>
            <a:ext cx="4284026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E:\MyWORKS FEM\BasicCFD SENACYT\Emailing UNO, CINCO, CUATRO, diez, diezz, DOS, ocho, SEIS, TRES\ocho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4800"/>
            <a:ext cx="172048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yWORKS FEM\BasicCFD SENACYT\Emailing UNO, CINCO, CUATRO, diez, diezz, DOS, ocho, SEIS, TRES\diez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89400"/>
            <a:ext cx="189277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7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334000"/>
          </a:xfrm>
        </p:spPr>
        <p:txBody>
          <a:bodyPr/>
          <a:lstStyle/>
          <a:p>
            <a:r>
              <a:rPr lang="es-ES" dirty="0" smtClean="0"/>
              <a:t>Motivación</a:t>
            </a:r>
          </a:p>
          <a:p>
            <a:r>
              <a:rPr lang="es-ES" dirty="0" smtClean="0"/>
              <a:t>Definición del Problema </a:t>
            </a:r>
            <a:endParaRPr lang="es-ES" dirty="0"/>
          </a:p>
          <a:p>
            <a:r>
              <a:rPr lang="es-ES" dirty="0" smtClean="0"/>
              <a:t>Objetivos </a:t>
            </a:r>
          </a:p>
          <a:p>
            <a:r>
              <a:rPr lang="es-ES" dirty="0" smtClean="0"/>
              <a:t>Modelo Matemático </a:t>
            </a:r>
          </a:p>
          <a:p>
            <a:r>
              <a:rPr lang="es-ES" dirty="0" smtClean="0"/>
              <a:t>Solución Numérica</a:t>
            </a:r>
          </a:p>
          <a:p>
            <a:r>
              <a:rPr lang="es-ES" dirty="0" smtClean="0"/>
              <a:t>Dinámica de los Fluidos Computacionales (CFD)</a:t>
            </a:r>
          </a:p>
          <a:p>
            <a:r>
              <a:rPr lang="es-ES" dirty="0" smtClean="0"/>
              <a:t>Simulaciones </a:t>
            </a:r>
            <a:r>
              <a:rPr lang="es-ES" dirty="0"/>
              <a:t>en </a:t>
            </a:r>
            <a:r>
              <a:rPr lang="es-ES" dirty="0" err="1" smtClean="0"/>
              <a:t>BasicCFD</a:t>
            </a:r>
            <a:endParaRPr lang="es-ES" dirty="0" smtClean="0"/>
          </a:p>
          <a:p>
            <a:r>
              <a:rPr lang="es-ES" dirty="0" smtClean="0"/>
              <a:t>Conclusiones y Recomendaciones</a:t>
            </a:r>
            <a:endParaRPr lang="es-ES" dirty="0"/>
          </a:p>
          <a:p>
            <a:r>
              <a:rPr lang="es-ES" dirty="0" smtClean="0"/>
              <a:t>Preguntas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s-ES" dirty="0" smtClean="0"/>
              <a:t>Simulación: </a:t>
            </a:r>
            <a:r>
              <a:rPr lang="es-ES" dirty="0" err="1" smtClean="0"/>
              <a:t>Truck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21351" r="8199" b="24727"/>
          <a:stretch/>
        </p:blipFill>
        <p:spPr bwMode="auto">
          <a:xfrm>
            <a:off x="2201883" y="3733800"/>
            <a:ext cx="4960917" cy="20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23856" r="9960" b="23910"/>
          <a:stretch/>
        </p:blipFill>
        <p:spPr bwMode="auto">
          <a:xfrm>
            <a:off x="4246786" y="1449000"/>
            <a:ext cx="482101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8" t="35340" r="25739" b="42065"/>
          <a:stretch/>
        </p:blipFill>
        <p:spPr bwMode="auto">
          <a:xfrm>
            <a:off x="152400" y="1683000"/>
            <a:ext cx="3921251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0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5592763"/>
          </a:xfrm>
        </p:spPr>
        <p:txBody>
          <a:bodyPr/>
          <a:lstStyle/>
          <a:p>
            <a:r>
              <a:rPr lang="es-ES" dirty="0" smtClean="0"/>
              <a:t>Resultados: Campo de Velocidad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Campo de Presión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12780" r="7759" b="4909"/>
          <a:stretch/>
        </p:blipFill>
        <p:spPr bwMode="auto">
          <a:xfrm>
            <a:off x="656112" y="533400"/>
            <a:ext cx="8039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15402" r="8547" b="6597"/>
          <a:stretch/>
        </p:blipFill>
        <p:spPr bwMode="auto">
          <a:xfrm>
            <a:off x="649317" y="3429000"/>
            <a:ext cx="807647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2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y Recomendaciones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6800"/>
                <a:ext cx="8229600" cy="4876800"/>
              </a:xfrm>
            </p:spPr>
            <p:txBody>
              <a:bodyPr/>
              <a:lstStyle/>
              <a:p>
                <a:r>
                  <a:rPr lang="es-ES" dirty="0" smtClean="0"/>
                  <a:t>Discretización de las Ecuaciones de Navier-Stokes </a:t>
                </a:r>
              </a:p>
              <a:p>
                <a:endParaRPr lang="es-ES" dirty="0" smtClean="0"/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 smtClean="0"/>
              </a:p>
              <a:p>
                <a:r>
                  <a:rPr lang="es-ES" dirty="0" smtClean="0"/>
                  <a:t>Método de Cuasi - compresión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s-ES" sz="2000">
                              <a:latin typeface="Cambria Math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s-ES" sz="2000">
                                  <a:latin typeface="Cambria Math"/>
                                </a:rPr>
                                <m:t>𝛻</m:t>
                              </m:r>
                              <m:r>
                                <a:rPr lang="es-ES" sz="2000">
                                  <a:latin typeface="Cambria Math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sz="20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s-ES" sz="2000">
                          <a:latin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/>
                        </a:rPr>
                        <m:t>q</m:t>
                      </m:r>
                      <m:r>
                        <a:rPr lang="es-ES" sz="20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ES" sz="2000">
                          <a:latin typeface="Cambria Math"/>
                        </a:rPr>
                        <m:t>dΩ</m:t>
                      </m:r>
                      <m:r>
                        <a:rPr lang="es-ES" sz="20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sz="2000" b="0" i="0" smtClean="0"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6800"/>
                <a:ext cx="8229600" cy="4876800"/>
              </a:xfrm>
              <a:blipFill rotWithShape="1">
                <a:blip r:embed="rId3"/>
                <a:stretch>
                  <a:fillRect l="-1630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0"/>
          <a:stretch/>
        </p:blipFill>
        <p:spPr>
          <a:xfrm>
            <a:off x="5194200" y="1981200"/>
            <a:ext cx="2197200" cy="1728000"/>
          </a:xfrm>
          <a:prstGeom prst="rect">
            <a:avLst/>
          </a:prstGeom>
        </p:spPr>
      </p:pic>
      <p:pic>
        <p:nvPicPr>
          <p:cNvPr id="5" name="0 Imagen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75" r="64720" b="3675"/>
          <a:stretch/>
        </p:blipFill>
        <p:spPr>
          <a:xfrm>
            <a:off x="1435000" y="2082000"/>
            <a:ext cx="1689200" cy="172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1420388" y="3731014"/>
                <a:ext cx="1475212" cy="688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sz="160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sz="1600">
                              <a:latin typeface="Cambria Math"/>
                            </a:rPr>
                            <m:t>j</m:t>
                          </m:r>
                        </m:sub>
                      </m:sSub>
                      <m:r>
                        <a:rPr lang="es-ES" sz="160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sz="1600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  <m:r>
                            <a:rPr lang="es-ES" sz="160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600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88" y="3731014"/>
                <a:ext cx="1475212" cy="6885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481449" y="3656506"/>
                <a:ext cx="1580496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s-ES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s-ES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449" y="3656506"/>
                <a:ext cx="1580496" cy="76309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6442945" y="3643806"/>
                <a:ext cx="1558055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>
                              <a:latin typeface="Cambria Math"/>
                            </a:rPr>
                            <m:t>i</m:t>
                          </m:r>
                        </m:sub>
                      </m:sSub>
                      <m:r>
                        <a:rPr lang="es-ES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s-ES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945" y="3643806"/>
                <a:ext cx="1558055" cy="7630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3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08037"/>
            <a:ext cx="8229600" cy="5592763"/>
          </a:xfrm>
        </p:spPr>
        <p:txBody>
          <a:bodyPr/>
          <a:lstStyle/>
          <a:p>
            <a:pPr algn="just"/>
            <a:r>
              <a:rPr lang="es-ES" dirty="0"/>
              <a:t>La evaluación del código fuente del  </a:t>
            </a:r>
            <a:r>
              <a:rPr lang="es-ES" dirty="0" err="1"/>
              <a:t>BasicCFD</a:t>
            </a:r>
            <a:r>
              <a:rPr lang="es-ES" dirty="0"/>
              <a:t> se llevó a cabo mediante los problemas de </a:t>
            </a:r>
            <a:r>
              <a:rPr lang="es-ES" dirty="0" err="1"/>
              <a:t>Bechmark</a:t>
            </a:r>
            <a:r>
              <a:rPr lang="es-ES" dirty="0"/>
              <a:t>, tal evaluación indica que el error porcentual del software independiente es del 0.01%, por lo tanto el código es válido y funciona correctamente para fluidos Newtonianos, isotrópicos e incompresibles, en régimen laminar cuyo número de </a:t>
            </a:r>
            <a:r>
              <a:rPr lang="es-ES" dirty="0" err="1"/>
              <a:t>Reynold</a:t>
            </a:r>
            <a:r>
              <a:rPr lang="es-ES" dirty="0"/>
              <a:t> no sea mayor a 37.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55637"/>
                <a:ext cx="8229600" cy="5364163"/>
              </a:xfrm>
            </p:spPr>
            <p:txBody>
              <a:bodyPr/>
              <a:lstStyle/>
              <a:p>
                <a:pPr lvl="0" algn="just"/>
                <a:r>
                  <a:rPr lang="es-ES" dirty="0"/>
                  <a:t>Las ecuaciones constitutivas de los fluidos Newtonianos de viscosidad constante, isotrópicos e incompresibles son representados exitosamente con los coeficientes de viscosidad primario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s-ES">
                            <a:latin typeface="Cambria Math"/>
                          </a:rPr>
                          <m:t>44</m:t>
                        </m:r>
                      </m:sub>
                    </m:sSub>
                  </m:oMath>
                </a14:m>
                <a:r>
                  <a:rPr lang="es-ES" dirty="0"/>
                  <a:t> y secundario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a:rPr lang="es-ES">
                            <a:latin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s-ES" dirty="0"/>
                  <a:t> de la ley general de Stokes, sin embargo, la mayoría de los términos de viscosidad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>
                            <a:latin typeface="Cambria Math"/>
                          </a:rPr>
                          <m:t>ij</m:t>
                        </m:r>
                      </m:sub>
                    </m:sSub>
                  </m:oMath>
                </a14:m>
                <a:r>
                  <a:rPr lang="es-ES" dirty="0"/>
                  <a:t> que representan a los fluidos Newtonianos son términos </a:t>
                </a:r>
                <a:r>
                  <a:rPr lang="es-ES" dirty="0" smtClean="0"/>
                  <a:t>desconocidos. </a:t>
                </a: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55637"/>
                <a:ext cx="8229600" cy="5364163"/>
              </a:xfrm>
              <a:blipFill rotWithShape="1">
                <a:blip r:embed="rId2"/>
                <a:stretch>
                  <a:fillRect l="-1630" t="-147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8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Preguntas</a:t>
            </a:r>
            <a:endParaRPr lang="en-U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8" y="1200000"/>
            <a:ext cx="3845612" cy="4896000"/>
          </a:xfrm>
          <a:prstGeom prst="rect">
            <a:avLst/>
          </a:prstGeom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419600" y="1265237"/>
            <a:ext cx="4267200" cy="36115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>
                <a:hlinkClick r:id="rId3"/>
              </a:rPr>
              <a:t>BasicCFD@gmail.com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BasicCFD.blogspot.com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818" y="3275400"/>
            <a:ext cx="5105982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Motivación</a:t>
            </a:r>
            <a:endParaRPr lang="en-US" dirty="0"/>
          </a:p>
        </p:txBody>
      </p:sp>
      <p:pic>
        <p:nvPicPr>
          <p:cNvPr id="4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99600"/>
            <a:ext cx="204338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943009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79" y="4031400"/>
            <a:ext cx="2767621" cy="1836000"/>
          </a:xfrm>
          <a:prstGeom prst="rect">
            <a:avLst/>
          </a:prstGeom>
        </p:spPr>
      </p:pic>
      <p:sp>
        <p:nvSpPr>
          <p:cNvPr id="12" name="11 Flecha derecha"/>
          <p:cNvSpPr/>
          <p:nvPr/>
        </p:nvSpPr>
        <p:spPr>
          <a:xfrm>
            <a:off x="2209800" y="2286000"/>
            <a:ext cx="108214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Flecha derecha"/>
          <p:cNvSpPr/>
          <p:nvPr/>
        </p:nvSpPr>
        <p:spPr>
          <a:xfrm>
            <a:off x="5090055" y="3962400"/>
            <a:ext cx="108214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1109556"/>
            <a:ext cx="3195000" cy="2556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" y="4336200"/>
            <a:ext cx="3264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3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559730" y="1219200"/>
            <a:ext cx="843187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Baskerville Old Face" panose="020206020805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s-ES" dirty="0" smtClean="0"/>
          </a:p>
          <a:p>
            <a:pPr marL="0" indent="0">
              <a:buFont typeface="Arial" charset="0"/>
              <a:buNone/>
            </a:pPr>
            <a:r>
              <a:rPr lang="es-ES" dirty="0" smtClean="0"/>
              <a:t>Dinámica de los Fluidos    </a:t>
            </a:r>
          </a:p>
          <a:p>
            <a:pPr marL="0" indent="0">
              <a:buFont typeface="Arial" charset="0"/>
              <a:buNone/>
            </a:pPr>
            <a:endParaRPr lang="es-ES" sz="6000" dirty="0" smtClean="0"/>
          </a:p>
          <a:p>
            <a:pPr marL="0" indent="0">
              <a:buFont typeface="Arial" charset="0"/>
              <a:buNone/>
            </a:pPr>
            <a:r>
              <a:rPr lang="es-ES" dirty="0" smtClean="0"/>
              <a:t>		              Mecánica de Fluidos   </a:t>
            </a:r>
          </a:p>
          <a:p>
            <a:pPr marL="0" indent="0">
              <a:buFont typeface="Arial" charset="0"/>
              <a:buNone/>
            </a:pPr>
            <a:endParaRPr lang="es-ES" sz="5400" dirty="0" smtClean="0"/>
          </a:p>
          <a:p>
            <a:pPr marL="0" indent="0">
              <a:buFont typeface="Arial" charset="0"/>
              <a:buNone/>
            </a:pPr>
            <a:r>
              <a:rPr lang="es-ES" dirty="0"/>
              <a:t>	</a:t>
            </a:r>
            <a:r>
              <a:rPr lang="es-ES" dirty="0" smtClean="0"/>
              <a:t>	        Ecuaciones de Navier-Stokes</a:t>
            </a:r>
            <a:endParaRPr lang="en-US" dirty="0"/>
          </a:p>
        </p:txBody>
      </p:sp>
      <p:pic>
        <p:nvPicPr>
          <p:cNvPr id="4" name="Picture 4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710" y="2865000"/>
            <a:ext cx="1693090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Program Files\Microsoft Office\MEDIA\CAGCAT10\j028544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73" y="1295400"/>
            <a:ext cx="1907027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8" y="4327800"/>
            <a:ext cx="2553162" cy="16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dirty="0" smtClean="0"/>
              <a:t>Definición del Problema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General:</a:t>
            </a:r>
          </a:p>
          <a:p>
            <a:pPr lvl="1" algn="just"/>
            <a:r>
              <a:rPr lang="es-ES" dirty="0" smtClean="0"/>
              <a:t>Resolver numéricamente las ecuaciones de Navier-Stokes.</a:t>
            </a:r>
          </a:p>
          <a:p>
            <a:pPr marL="457200" lvl="1" indent="0" algn="just">
              <a:buNone/>
            </a:pPr>
            <a:endParaRPr lang="es-ES" dirty="0"/>
          </a:p>
          <a:p>
            <a:r>
              <a:rPr lang="es-ES" dirty="0" smtClean="0"/>
              <a:t>Específicos:</a:t>
            </a:r>
          </a:p>
          <a:p>
            <a:pPr lvl="1" algn="just"/>
            <a:r>
              <a:rPr lang="es-ES" dirty="0" smtClean="0"/>
              <a:t>Discretizar las ecuaciones de Navier-Stokes mediante los FEM.</a:t>
            </a:r>
          </a:p>
          <a:p>
            <a:pPr lvl="1" algn="just"/>
            <a:r>
              <a:rPr lang="es-ES" dirty="0" smtClean="0"/>
              <a:t>Desarrollar un código de programación, </a:t>
            </a:r>
            <a:r>
              <a:rPr lang="es-ES" dirty="0" err="1" smtClean="0"/>
              <a:t>BasicCFD</a:t>
            </a:r>
            <a:r>
              <a:rPr lang="es-E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76200" y="457200"/>
                <a:ext cx="8229600" cy="61503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s-ES" dirty="0" smtClean="0"/>
              </a:p>
              <a:p>
                <a:r>
                  <a:rPr lang="es-ES" dirty="0"/>
                  <a:t>Ecuación General de Transporte</a:t>
                </a:r>
                <a:endParaRPr lang="es-E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ρφ</m:t>
                              </m:r>
                            </m:e>
                          </m:d>
                        </m:num>
                        <m:den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s-ES" i="0">
                          <a:latin typeface="Cambria Math"/>
                        </a:rPr>
                        <m:t>+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ρφ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s-ES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l-GR" i="0">
                              <a:latin typeface="Cambria Math"/>
                              <a:ea typeface="Cambria Math"/>
                            </a:rPr>
                            <m:t>𝛻</m:t>
                          </m:r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</m:d>
                      <m:r>
                        <a:rPr lang="es-ES" i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φ</m:t>
                          </m:r>
                        </m:sub>
                      </m:sSub>
                    </m:oMath>
                  </m:oMathPara>
                </a14:m>
                <a:endParaRPr lang="es-ES" dirty="0" smtClean="0"/>
              </a:p>
              <a:p>
                <a:pPr marL="457200" lvl="1" indent="0">
                  <a:buNone/>
                </a:pPr>
                <a:endParaRPr lang="es-ES" sz="1800" dirty="0" smtClean="0"/>
              </a:p>
              <a:p>
                <a:pPr lvl="1"/>
                <a:r>
                  <a:rPr lang="es-ES" dirty="0" smtClean="0"/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i="0">
                        <a:latin typeface="Cambria Math"/>
                        <a:ea typeface="Cambria Math"/>
                      </a:rPr>
                      <m:t>φ</m:t>
                    </m:r>
                    <m:r>
                      <a:rPr lang="es-ES" b="0" i="0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s-ES" dirty="0" smtClean="0"/>
                  <a:t>, Ecuación de Conservación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</m:d>
                        </m:num>
                        <m:den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s-ES" i="0">
                          <a:latin typeface="Cambria Math"/>
                        </a:rPr>
                        <m:t>+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ρ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s-ES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s-ES" dirty="0"/>
              </a:p>
              <a:p>
                <a:pPr lvl="1"/>
                <a:r>
                  <a:rPr lang="es-ES" dirty="0" smtClean="0"/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i="0">
                        <a:latin typeface="Cambria Math"/>
                        <a:ea typeface="Cambria Math"/>
                      </a:rPr>
                      <m:t>φ</m:t>
                    </m:r>
                    <m:r>
                      <a:rPr lang="es-ES" b="0" i="0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s-ES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/>
                            <a:ea typeface="Cambria Math"/>
                          </a:rPr>
                          <m:t>V</m:t>
                        </m:r>
                      </m:e>
                    </m:acc>
                  </m:oMath>
                </a14:m>
                <a:r>
                  <a:rPr lang="es-ES" dirty="0" smtClean="0"/>
                  <a:t>, Ecuación de </a:t>
                </a:r>
                <a:r>
                  <a:rPr lang="es-ES" dirty="0" err="1" smtClean="0"/>
                  <a:t>Momemtum</a:t>
                </a:r>
                <a:r>
                  <a:rPr lang="es-E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d>
                            <m:dPr>
                              <m:ctrlPr>
                                <a:rPr lang="es-E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  <m:acc>
                                <m:accPr>
                                  <m:chr m:val="⃗"/>
                                  <m:ctrlP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s-ES" i="0">
                          <a:latin typeface="Cambria Math"/>
                        </a:rPr>
                        <m:t>+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ρ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s-E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s-ES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0">
                              <a:latin typeface="Cambria Math"/>
                              <a:ea typeface="Cambria Math"/>
                            </a:rPr>
                            <m:t>Γ</m:t>
                          </m:r>
                          <m:r>
                            <a:rPr lang="es-E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i="0">
                              <a:latin typeface="Cambria Math"/>
                              <a:ea typeface="Cambria Math"/>
                            </a:rPr>
                            <m:t>𝛻</m:t>
                          </m:r>
                          <m:r>
                            <a:rPr lang="es-E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s-ES" i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b="0" i="0" smtClean="0">
                                  <a:latin typeface="Cambria Math"/>
                                  <a:ea typeface="Cambria Math"/>
                                </a:rPr>
                                <m:t>C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457200"/>
                <a:ext cx="8229600" cy="6150300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s-ES" dirty="0" smtClean="0"/>
              <a:t>Modelo Matemático</a:t>
            </a:r>
            <a:endParaRPr lang="en-U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3413400"/>
            <a:ext cx="3019495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715000"/>
              </a:xfrm>
            </p:spPr>
            <p:txBody>
              <a:bodyPr/>
              <a:lstStyle/>
              <a:p>
                <a:r>
                  <a:rPr lang="es-ES" dirty="0" smtClean="0"/>
                  <a:t>Suposiciones </a:t>
                </a:r>
              </a:p>
              <a:p>
                <a:pPr lvl="1"/>
                <a:r>
                  <a:rPr lang="es-ES" dirty="0" smtClean="0"/>
                  <a:t>Fluidos Newtonianos isotrópicos de viscosidad constante. Ley de viscosidad de Stokes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 smtClean="0">
                              <a:latin typeface="Cambria Math"/>
                              <a:ea typeface="Cambria Math"/>
                            </a:rPr>
                            <m:t>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  <a:ea typeface="Cambria Math"/>
                            </a:rPr>
                            <m:t>ij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p</m:t>
                          </m:r>
                          <m:r>
                            <a:rPr lang="es-E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i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s-ES" i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μ</m:t>
                          </m:r>
                          <m:r>
                            <a:rPr lang="es-ES" i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s-ES" i="0">
                              <a:latin typeface="Cambria Math"/>
                              <a:ea typeface="Cambria Math"/>
                            </a:rPr>
                            <m:t>𝛻</m:t>
                          </m:r>
                          <m:r>
                            <a:rPr lang="es-ES" i="0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  <a:ea typeface="Cambria Math"/>
                            </a:rPr>
                            <m:t>ij</m:t>
                          </m:r>
                        </m:sub>
                      </m:sSub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  <a:ea typeface="Cambria Math"/>
                        </a:rPr>
                        <m:t>μ</m:t>
                      </m:r>
                      <m:d>
                        <m:dPr>
                          <m:ctrlPr>
                            <a:rPr lang="es-E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b="0" i="0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b="0" i="0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/>
                                      <a:ea typeface="Cambria Math"/>
                                    </a:rPr>
                                    <m:t>j</m:t>
                                  </m:r>
                                </m:sub>
                              </m:sSub>
                            </m:den>
                          </m:f>
                          <m:r>
                            <a:rPr lang="es-ES" b="0" i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s-ES" i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/>
                                      <a:ea typeface="Cambria Math"/>
                                    </a:rPr>
                                    <m:t>j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ES" i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s-ES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/>
                                      <a:ea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s-ES" b="0" i="0" smtClean="0">
                                      <a:latin typeface="Cambria Math"/>
                                      <a:ea typeface="Cambria Math"/>
                                    </a:rPr>
                                    <m:t>i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s-ES" dirty="0" smtClean="0"/>
              </a:p>
              <a:p>
                <a:pPr marL="457200" lvl="1" indent="0">
                  <a:buNone/>
                </a:pPr>
                <a:r>
                  <a:rPr lang="es-ES" sz="2000" dirty="0" smtClean="0">
                    <a:ea typeface="Cambria Math"/>
                  </a:rPr>
                  <a:t>    Si</a:t>
                </a:r>
                <a:r>
                  <a:rPr lang="es-ES" sz="24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 i="0">
                        <a:latin typeface="Cambria Math"/>
                        <a:ea typeface="Cambria Math"/>
                      </a:rPr>
                      <m:t>i</m:t>
                    </m:r>
                    <m:r>
                      <a:rPr lang="es-ES" sz="2000" i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s-ES" sz="2000" i="0">
                        <a:latin typeface="Cambria Math"/>
                        <a:ea typeface="Cambria Math"/>
                      </a:rPr>
                      <m:t>j</m:t>
                    </m:r>
                    <m:r>
                      <a:rPr lang="es-ES" sz="2000" i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s-ES" sz="2000" dirty="0" smtClean="0"/>
                  <a:t>, </a:t>
                </a:r>
                <a:r>
                  <a:rPr lang="es-ES" sz="2000" dirty="0">
                    <a:ea typeface="Cambria Math"/>
                  </a:rPr>
                  <a:t>Si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S" sz="2000">
                        <a:latin typeface="Cambria Math"/>
                        <a:ea typeface="Cambria Math"/>
                      </a:rPr>
                      <m:t>i</m:t>
                    </m:r>
                    <m:r>
                      <a:rPr lang="es-ES" sz="200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m:rPr>
                        <m:sty m:val="p"/>
                      </m:rPr>
                      <a:rPr lang="es-ES" sz="2000">
                        <a:latin typeface="Cambria Math"/>
                        <a:ea typeface="Cambria Math"/>
                      </a:rPr>
                      <m:t>j</m:t>
                    </m:r>
                    <m:r>
                      <a:rPr lang="es-ES" sz="200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s-ES" sz="2000" dirty="0" smtClean="0"/>
                  <a:t> </a:t>
                </a:r>
              </a:p>
              <a:p>
                <a:pPr marL="457200" lvl="1" indent="0">
                  <a:buNone/>
                </a:pPr>
                <a:endParaRPr lang="es-ES" sz="2000" dirty="0"/>
              </a:p>
              <a:p>
                <a:pPr lvl="1"/>
                <a:r>
                  <a:rPr lang="es-ES" dirty="0" smtClean="0"/>
                  <a:t>… incompresible…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i="0" smtClean="0">
                          <a:latin typeface="Cambria Math"/>
                          <a:ea typeface="Cambria Math"/>
                        </a:rPr>
                        <m:t>ρ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  <a:ea typeface="Cambria Math"/>
                        </a:rPr>
                        <m:t>constante</m:t>
                      </m:r>
                    </m:oMath>
                  </m:oMathPara>
                </a14:m>
                <a:endParaRPr lang="es-ES" dirty="0" smtClean="0"/>
              </a:p>
              <a:p>
                <a:pPr marL="457200" lvl="1" indent="0">
                  <a:buNone/>
                </a:pPr>
                <a:endParaRPr lang="es-ES" dirty="0"/>
              </a:p>
              <a:p>
                <a:pPr lvl="1"/>
                <a:r>
                  <a:rPr lang="es-ES" dirty="0" smtClean="0"/>
                  <a:t>… en régimen laminar…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  <a:ea typeface="Cambria Math"/>
                        </a:rPr>
                        <m:t>Re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&lt;35</m:t>
                      </m:r>
                    </m:oMath>
                  </m:oMathPara>
                </a14:m>
                <a:endParaRPr lang="es-ES" dirty="0"/>
              </a:p>
              <a:p>
                <a:pPr marL="457200" lvl="1" indent="0">
                  <a:buNone/>
                </a:pPr>
                <a:endParaRPr lang="es-ES" dirty="0" smtClean="0"/>
              </a:p>
              <a:p>
                <a:pPr marL="457200" lvl="1" indent="0">
                  <a:buNone/>
                </a:pPr>
                <a:r>
                  <a:rPr lang="es-E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715000"/>
              </a:xfrm>
              <a:blipFill rotWithShape="1">
                <a:blip r:embed="rId2"/>
                <a:stretch>
                  <a:fillRect l="-1630" t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6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533400"/>
                <a:ext cx="8001000" cy="5334000"/>
              </a:xfrm>
            </p:spPr>
            <p:txBody>
              <a:bodyPr/>
              <a:lstStyle/>
              <a:p>
                <a:pPr algn="just"/>
                <a:r>
                  <a:rPr lang="es-ES" dirty="0" smtClean="0"/>
                  <a:t>Ecuaciones de Navier-Stokes de fluidos </a:t>
                </a:r>
                <a:r>
                  <a:rPr lang="es-ES" dirty="0"/>
                  <a:t>Newtonianos de viscosidad constante, incompresibles en régimen laminar</a:t>
                </a:r>
                <a:r>
                  <a:rPr lang="es-ES" dirty="0" smtClean="0"/>
                  <a:t>.</a:t>
                </a:r>
              </a:p>
              <a:p>
                <a:pPr lvl="1"/>
                <a:r>
                  <a:rPr lang="es-ES" dirty="0" smtClean="0"/>
                  <a:t>Ecuación de Conservación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</m:acc>
                      <m:r>
                        <a:rPr lang="es-ES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0</m:t>
                      </m:r>
                    </m:oMath>
                  </m:oMathPara>
                </a14:m>
                <a:endParaRPr lang="es-ES" dirty="0" smtClean="0"/>
              </a:p>
              <a:p>
                <a:pPr marL="0" indent="0">
                  <a:buNone/>
                </a:pPr>
                <a:endParaRPr lang="es-ES" dirty="0"/>
              </a:p>
              <a:p>
                <a:pPr lvl="1"/>
                <a:r>
                  <a:rPr lang="es-ES" dirty="0" smtClean="0"/>
                  <a:t>Ecuación de </a:t>
                </a:r>
                <a:r>
                  <a:rPr lang="es-ES" dirty="0" err="1" smtClean="0"/>
                  <a:t>Momemtum</a:t>
                </a:r>
                <a:r>
                  <a:rPr lang="es-E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</m:num>
                        <m:den>
                          <m:r>
                            <a:rPr lang="es-ES" i="0">
                              <a:latin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</a:rPr>
                            <m:t>t</m:t>
                          </m:r>
                        </m:den>
                      </m:f>
                      <m:r>
                        <a:rPr lang="es-ES" i="0">
                          <a:latin typeface="Cambria Math"/>
                        </a:rPr>
                        <m:t>+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acc>
                          <m:r>
                            <a:rPr lang="es-ES" i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s-ES" i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</m:acc>
                      <m:r>
                        <a:rPr lang="es-ES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s-ES" i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m:rPr>
                          <m:sty m:val="p"/>
                        </m:rPr>
                        <a:rPr lang="es-ES" b="0" i="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  <a:ea typeface="Cambria Math"/>
                        </a:rPr>
                        <m:t>μ</m:t>
                      </m:r>
                      <m:sSup>
                        <m:sSup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E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i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es-E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s-ES" b="0" i="0" smtClean="0">
                          <a:latin typeface="Cambria Math"/>
                          <a:ea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</m:acc>
                      <m:r>
                        <a:rPr lang="es-ES" i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/>
                              <a:ea typeface="Cambria Math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/>
                              <a:ea typeface="Cambria Math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533400"/>
                <a:ext cx="8001000" cy="5334000"/>
              </a:xfrm>
              <a:blipFill rotWithShape="1">
                <a:blip r:embed="rId2"/>
                <a:stretch>
                  <a:fillRect l="-1753" t="-1486" r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2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600200"/>
            <a:ext cx="5286375" cy="456247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64163"/>
          </a:xfrm>
        </p:spPr>
        <p:txBody>
          <a:bodyPr/>
          <a:lstStyle/>
          <a:p>
            <a:pPr lvl="1"/>
            <a:r>
              <a:rPr lang="es-ES" dirty="0" smtClean="0"/>
              <a:t>Método de los Elementos Finitos (FEM)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s-ES" dirty="0" smtClean="0"/>
              <a:t>Solución Numérica</a:t>
            </a:r>
            <a:endParaRPr lang="en-US" dirty="0"/>
          </a:p>
        </p:txBody>
      </p:sp>
      <p:sp>
        <p:nvSpPr>
          <p:cNvPr id="2" name="1 Rectángulo"/>
          <p:cNvSpPr/>
          <p:nvPr/>
        </p:nvSpPr>
        <p:spPr>
          <a:xfrm>
            <a:off x="1219200" y="2514600"/>
            <a:ext cx="2009775" cy="1752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3429000" y="2552700"/>
            <a:ext cx="2895600" cy="247650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3352800" y="1981200"/>
            <a:ext cx="3276600" cy="38100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1308</Words>
  <Application>Microsoft Office PowerPoint</Application>
  <PresentationFormat>Presentación en pantalla (4:3)</PresentationFormat>
  <Paragraphs>155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Office Theme</vt:lpstr>
      <vt:lpstr> Aplicación de la dinámica de los fluidos computacionales a fluidos Newtonianos de viscosidad constante, incompresibles en régimen laminar.  </vt:lpstr>
      <vt:lpstr>Contenido</vt:lpstr>
      <vt:lpstr>Motivación</vt:lpstr>
      <vt:lpstr>Definición del Problema</vt:lpstr>
      <vt:lpstr>Objetivos</vt:lpstr>
      <vt:lpstr>Modelo Matemático</vt:lpstr>
      <vt:lpstr>Presentación de PowerPoint</vt:lpstr>
      <vt:lpstr>Presentación de PowerPoint</vt:lpstr>
      <vt:lpstr>Solución Numérica</vt:lpstr>
      <vt:lpstr>Presentación de PowerPoint</vt:lpstr>
      <vt:lpstr>Presentación de PowerPoint</vt:lpstr>
      <vt:lpstr>Dinámica de los Fluidos Computacionales (CFD)</vt:lpstr>
      <vt:lpstr>Presentación de PowerPoint</vt:lpstr>
      <vt:lpstr>Simulaciones en BasicCFD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y Recomendaciones</vt:lpstr>
      <vt:lpstr>Presentación de PowerPoint</vt:lpstr>
      <vt:lpstr>Presentación de PowerPoint</vt:lpstr>
      <vt:lpstr>Preguntas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y Construcción de una Compactadora Hidráulica de chatarra CON CAPACIDAD DE 70 TONELADAS, de MOVIMIENTO ANGULAR, para la empresa “Recicladora Mejía”  Carlos Alberto rivera rosas Oscar David Mejía Zambrano   Director: Ing. Fernando Montenegro Codirector: Ing. Carlos SuntaxI………….</dc:title>
  <dc:creator>Charly</dc:creator>
  <cp:lastModifiedBy>Alejandro</cp:lastModifiedBy>
  <cp:revision>60</cp:revision>
  <dcterms:created xsi:type="dcterms:W3CDTF">2009-11-10T19:49:23Z</dcterms:created>
  <dcterms:modified xsi:type="dcterms:W3CDTF">2014-01-01T13:10:44Z</dcterms:modified>
</cp:coreProperties>
</file>